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90" r:id="rId4"/>
    <p:sldId id="291" r:id="rId5"/>
    <p:sldId id="268" r:id="rId6"/>
    <p:sldId id="269" r:id="rId7"/>
    <p:sldId id="270" r:id="rId8"/>
    <p:sldId id="272" r:id="rId9"/>
    <p:sldId id="274" r:id="rId10"/>
    <p:sldId id="275" r:id="rId11"/>
    <p:sldId id="286" r:id="rId12"/>
    <p:sldId id="278" r:id="rId13"/>
    <p:sldId id="279" r:id="rId14"/>
    <p:sldId id="280" r:id="rId15"/>
    <p:sldId id="287" r:id="rId16"/>
    <p:sldId id="281" r:id="rId17"/>
    <p:sldId id="284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C5A"/>
    <a:srgbClr val="0000FF"/>
    <a:srgbClr val="009644"/>
    <a:srgbClr val="0060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8046" autoAdjust="0"/>
  </p:normalViewPr>
  <p:slideViewPr>
    <p:cSldViewPr>
      <p:cViewPr>
        <p:scale>
          <a:sx n="100" d="100"/>
          <a:sy n="100" d="100"/>
        </p:scale>
        <p:origin x="-21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4D99-08C8-4D8C-BD0F-BFB082B5000A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576A7-3083-4CCC-AFDF-024F75359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2D-C4E5-440A-AE32-6185D68ABF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0C6A-637B-48E9-871B-82BF1F5592EC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CC1C-0FDB-47D9-BE5F-25608C9AB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BC41-7283-46B4-B6F1-D8ED6321AB1B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7FD7-C34A-417E-88B1-2BE51821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9610-EB52-4143-A1DB-C54DADA023AE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2BCB-6792-44CC-8830-56173306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40A8-3C37-41F6-AE3D-C93BF920BB32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9696-2CF3-43B6-9799-84A47A6A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5B9D-E998-47F7-B509-9ABA3078AE9A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3D6F-7FEA-4C5F-B93C-C77B56BC9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98D4-9DD4-4FE3-B030-C313D30CFB14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EE5A-C987-4427-B6BC-722BB0AD3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8BDE-1C4A-4F44-A85E-CA2D5A421B98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0EC5-0296-476F-9842-3D3996771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25FB-9427-4137-ABE0-16E2680AFA02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6040-9755-4332-A033-27740E210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6D35-512E-40BF-AB20-0E3050915E03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A084-6E6F-4919-902D-A675F9595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0040-0BF5-4B57-9F69-C9BF99664D5C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E073-4334-4983-B3E5-78D76E221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FCA5-25E0-4171-BA27-144F6A1949D1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B5C6-ADF4-4B28-B002-3190D0704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A1145-47AE-406C-88EE-910850313541}" type="datetimeFigureOut">
              <a:rPr lang="ru-RU"/>
              <a:pPr>
                <a:defRPr/>
              </a:pPr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24144-6873-4970-B4C9-189E075F2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DEO%20FILES%20No4%202010/Plus%20up%20MOV06886%20Nail.mp4" TargetMode="External"/><Relationship Id="rId7" Type="http://schemas.openxmlformats.org/officeDocument/2006/relationships/image" Target="../media/image15.jpeg"/><Relationship Id="rId2" Type="http://schemas.openxmlformats.org/officeDocument/2006/relationships/hyperlink" Target="VIDEO%20FILES%20No4%202010/Detector%20Nail%20MOV06939_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VIDEO%20FILES%20No4%202010/MOV06898%20Zaklepka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VIDEO%20FILES%20No4%202010/Experimental%20Setup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EO%20FILES%20No4%202010/Plus%20up_MOV06858.mp4" TargetMode="External"/><Relationship Id="rId7" Type="http://schemas.openxmlformats.org/officeDocument/2006/relationships/image" Target="../media/image10.jpeg"/><Relationship Id="rId2" Type="http://schemas.openxmlformats.org/officeDocument/2006/relationships/hyperlink" Target="VIDEO%20FILES%20No4%202010/No%20Glycerin%20Plus%20up_MOV06874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VIDEO%20FILES%20No4%202010/Stable_Plus%20up_MOV06855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VIDEO%20FILES%20No4%202010/flat%20body%20Plus%20up_MOV06933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VIDEO%20FILES%20No4%202010/Plus%20up%20MOV06886%20Nail.mp4" TargetMode="External"/><Relationship Id="rId7" Type="http://schemas.openxmlformats.org/officeDocument/2006/relationships/hyperlink" Target="VIDEO%20FILES%20No4%202010/No%20ground%20minus%20up_MOV06989.mp4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VIDEO%20FILES%20No4%202010/Plus%20up%20MOV06885%20Nail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%20FILES%20No4%202010/MOV06898%20Zaklepka.mp4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VIDEO%20FILES%20No4%202010/MOV06897%20Zaklepka.wmv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VIDEO%20FILES%20No4%202010/Plus%20up%20MOV06892%20Nail%20Paper.mp4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7143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№</a:t>
            </a:r>
            <a:r>
              <a:rPr lang="en-US" b="1" dirty="0" smtClean="0">
                <a:solidFill>
                  <a:srgbClr val="0000FF"/>
                </a:solidFill>
              </a:rPr>
              <a:t>4.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oap film</a:t>
            </a:r>
            <a:br>
              <a:rPr 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            </a:t>
            </a:r>
            <a:endParaRPr lang="ru-RU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6436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557214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Create a soap film in a circular wire loop. The soap film deforms when a charged body is placed next to it. Investigate how the shape of the soap film depends on the position and nature of the charge. </a:t>
            </a:r>
            <a:endParaRPr lang="ru-RU" b="1" dirty="0"/>
          </a:p>
        </p:txBody>
      </p:sp>
      <p:sp>
        <p:nvSpPr>
          <p:cNvPr id="6" name="Rectangle 5"/>
          <p:cNvSpPr/>
          <p:nvPr/>
        </p:nvSpPr>
        <p:spPr>
          <a:xfrm>
            <a:off x="2357390" y="0"/>
            <a:ext cx="678661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dirty="0" smtClean="0"/>
              <a:t>                                                                 </a:t>
            </a:r>
            <a:r>
              <a:rPr lang="en-US" b="1" dirty="0" err="1" smtClean="0"/>
              <a:t>Sandro</a:t>
            </a:r>
            <a:r>
              <a:rPr lang="en-US" b="1" dirty="0" smtClean="0"/>
              <a:t> Barnaveli</a:t>
            </a:r>
            <a:endParaRPr lang="en-US" sz="5400" b="1" dirty="0" smtClean="0"/>
          </a:p>
          <a:p>
            <a:pPr algn="ctr"/>
            <a:r>
              <a:rPr lang="en-US" sz="3600" b="1" cap="none" spc="0" dirty="0" smtClean="0">
                <a:ln>
                  <a:prstDash val="solid"/>
                </a:ln>
                <a:solidFill>
                  <a:srgbClr val="AE2C5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GEORGIAN</a:t>
            </a:r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Team</a:t>
            </a:r>
            <a:endParaRPr lang="ru-RU" sz="36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14282" y="285750"/>
            <a:ext cx="8715436" cy="6429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When electrode was charged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discharge was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bluish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straight</a:t>
            </a:r>
            <a:r>
              <a:rPr lang="en-US" sz="1800" dirty="0" smtClean="0">
                <a:latin typeface="AcadNusx" pitchFamily="2" charset="0"/>
              </a:rPr>
              <a:t> </a:t>
            </a:r>
            <a:endParaRPr lang="ru-RU" sz="1800" dirty="0" smtClean="0"/>
          </a:p>
        </p:txBody>
      </p:sp>
      <p:pic>
        <p:nvPicPr>
          <p:cNvPr id="13315" name="Picture 3" descr="minus up gnd MOV06945.MPG_000004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85938"/>
            <a:ext cx="3500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inus up nognd MOV06989.MPG_000003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785938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Explanations and evaluations</a:t>
            </a:r>
            <a:endParaRPr lang="ru-RU" dirty="0" smtClean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Interaction of film with the charged sphere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4340" name="Picture 2" descr="D:\#USEREBI#\#SANDRO#\YPT\N4. Soap Film\#Experimenti#\screenshots\Stable_Plus up_MOV06855.MPG_000010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28625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1" y="1500174"/>
            <a:ext cx="45005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electric force is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balanced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the surface tension force </a:t>
            </a:r>
            <a:r>
              <a:rPr lang="en-US" dirty="0" smtClean="0">
                <a:solidFill>
                  <a:srgbClr val="C00000"/>
                </a:solidFill>
                <a:latin typeface="AcadNusx" pitchFamily="2" charset="0"/>
              </a:rPr>
              <a:t>;</a:t>
            </a:r>
          </a:p>
          <a:p>
            <a:pPr marL="176213" indent="-176213" algn="just">
              <a:buFont typeface="+mj-lt"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AcadNusx" pitchFamily="2" charset="0"/>
            </a:endParaRPr>
          </a:p>
          <a:p>
            <a:pPr marL="176213" indent="-176213" algn="just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surface tension force is calculated by means of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Laplace equation</a:t>
            </a:r>
            <a:r>
              <a:rPr lang="en-US" dirty="0" smtClean="0">
                <a:solidFill>
                  <a:srgbClr val="C00000"/>
                </a:solidFill>
                <a:latin typeface="AcadNusx" pitchFamily="2" charset="0"/>
              </a:rPr>
              <a:t>;</a:t>
            </a:r>
          </a:p>
          <a:p>
            <a:pPr marL="176213" indent="-176213" algn="just">
              <a:buFont typeface="+mj-lt"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AcadNusx" pitchFamily="2" charset="0"/>
            </a:endParaRPr>
          </a:p>
          <a:p>
            <a:pPr marL="176213" indent="-176213" algn="just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force between the charge and the film is calculated using "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electrostatic image method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";</a:t>
            </a:r>
            <a:endParaRPr lang="en-US" dirty="0" smtClean="0">
              <a:solidFill>
                <a:srgbClr val="C00000"/>
              </a:solidFill>
              <a:latin typeface="AcadNusx" pitchFamily="2" charset="0"/>
            </a:endParaRPr>
          </a:p>
          <a:p>
            <a:pPr marL="176213" indent="-176213" algn="just">
              <a:buFont typeface="+mj-lt"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AcadNusx" pitchFamily="2" charset="0"/>
            </a:endParaRPr>
          </a:p>
          <a:p>
            <a:pPr marL="176213" indent="-176213" algn="just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Equating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the electric and the surface tension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en-US" dirty="0" smtClean="0">
                <a:solidFill>
                  <a:srgbClr val="C00000"/>
                </a:solidFill>
                <a:latin typeface="AcadNusx" pitchFamily="2" charset="0"/>
              </a:rPr>
              <a:t>.</a:t>
            </a:r>
          </a:p>
          <a:p>
            <a:pPr marL="176213" indent="-176213" algn="just">
              <a:buFont typeface="+mj-lt"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AcadNusx" pitchFamily="2" charset="0"/>
            </a:endParaRPr>
          </a:p>
          <a:p>
            <a:pPr marL="176213" indent="-176213" algn="just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Using the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approximation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when the deformation is much less than the loop radius and distance to charged sphere</a:t>
            </a:r>
            <a:r>
              <a:rPr lang="en-US" dirty="0" smtClean="0">
                <a:solidFill>
                  <a:srgbClr val="C00000"/>
                </a:solidFill>
                <a:latin typeface="AcadNusx" pitchFamily="2" charset="0"/>
              </a:rPr>
              <a:t>;</a:t>
            </a:r>
          </a:p>
          <a:p>
            <a:pPr marL="342900" indent="-342900" algn="just">
              <a:defRPr/>
            </a:pP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57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method of electrostatic image .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u="sng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Electric force</a:t>
            </a:r>
            <a:endParaRPr lang="ru-RU" sz="1800" dirty="0" smtClean="0">
              <a:solidFill>
                <a:srgbClr val="009644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cadNusx" pitchFamily="2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sz="1400" dirty="0"/>
          </a:p>
        </p:txBody>
      </p:sp>
      <p:pic>
        <p:nvPicPr>
          <p:cNvPr id="16387" name="Picture 3" descr="naxazi1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642918"/>
            <a:ext cx="39175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29058" y="500042"/>
            <a:ext cx="507206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92075" indent="-9207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External field redistributes the charges on the film.</a:t>
            </a:r>
          </a:p>
          <a:p>
            <a:pPr marL="92075" indent="-9207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film surface is equal-potential. </a:t>
            </a:r>
            <a:endParaRPr lang="ru-RU" sz="1600" dirty="0" smtClean="0"/>
          </a:p>
          <a:p>
            <a:pPr marL="92075" indent="-92075" algn="just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Interaction between the charge and the grounded sphere film may be "effectively" presented as the interaction between two point charges.</a:t>
            </a:r>
          </a:p>
          <a:p>
            <a:pPr marL="92075" indent="-92075" algn="just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value and the place of "effective" charge must provide equal potential of film surface</a:t>
            </a:r>
          </a:p>
          <a:p>
            <a:pPr marL="92075" indent="-92075" algn="just"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indent="-182563" eaLnBrk="0" hangingPunct="0">
              <a:buFontTx/>
              <a:buChar char="•"/>
              <a:defRPr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film is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sphere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segment</a:t>
            </a:r>
            <a:r>
              <a:rPr lang="en-US" sz="16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ABC of the height</a:t>
            </a:r>
            <a:r>
              <a:rPr lang="en-US" sz="1600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0" hangingPunct="0">
              <a:buFontTx/>
              <a:buChar char="•"/>
              <a:defRPr/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 </a:t>
            </a:r>
            <a:r>
              <a:rPr lang="en-US" sz="1600" dirty="0"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loop with</a:t>
            </a:r>
            <a:r>
              <a:rPr lang="en-US" sz="16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radius 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182563" indent="-182563" eaLnBrk="0" hangingPunct="0">
              <a:buFontTx/>
              <a:buChar char="•"/>
              <a:defRPr/>
            </a:pPr>
            <a:r>
              <a:rPr lang="en-US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external charge, at the distance</a:t>
            </a:r>
            <a:r>
              <a:rPr lang="en-US" sz="16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d&gt;&gt;h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0" hangingPunct="0">
              <a:buFontTx/>
              <a:buChar char="•"/>
              <a:defRPr/>
            </a:pPr>
            <a:r>
              <a:rPr lang="en-US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q’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"effective" charge at the distance 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from the loop</a:t>
            </a:r>
            <a:r>
              <a:rPr lang="en-US" sz="16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5750" y="3929066"/>
            <a:ext cx="86439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Condition of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600" b="1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(grounded film) leads to the following values:</a:t>
            </a:r>
            <a:endParaRPr lang="ru-RU" sz="1600" dirty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(1)                                                                  (2)</a:t>
            </a:r>
            <a:endParaRPr lang="ru-RU" dirty="0" smtClean="0"/>
          </a:p>
          <a:p>
            <a:endParaRPr lang="ru-RU" dirty="0" smtClean="0"/>
          </a:p>
          <a:p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 effective force</a:t>
            </a:r>
            <a:endParaRPr lang="en-US" sz="1600" dirty="0" smtClean="0">
              <a:latin typeface="AcadNusx" pitchFamily="2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r"/>
            <a:r>
              <a:rPr lang="en-US" b="1" dirty="0" smtClean="0">
                <a:solidFill>
                  <a:srgbClr val="0000FF"/>
                </a:solidFill>
              </a:rPr>
              <a:t>(3)</a:t>
            </a:r>
            <a:endParaRPr lang="ru-RU" dirty="0"/>
          </a:p>
          <a:p>
            <a:pPr algn="just"/>
            <a:endParaRPr lang="en-US" sz="1400" dirty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500570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500570"/>
            <a:ext cx="26291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715016"/>
            <a:ext cx="426246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214312"/>
            <a:ext cx="8858281" cy="64293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The surface tension force </a:t>
            </a:r>
            <a:r>
              <a:rPr lang="en-US" sz="1800" b="1" i="1" u="sng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="1" i="1" u="sng" baseline="-25000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i="1" u="sng" baseline="-25000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Let us use Laplace formula and formula of the sphere segment area</a:t>
            </a:r>
            <a:endParaRPr lang="en-US" sz="1600" dirty="0" smtClean="0">
              <a:latin typeface="AcadNusx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S = π (</a:t>
            </a:r>
            <a:r>
              <a:rPr lang="en-US" sz="17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i="1" dirty="0" err="1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17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According the Laplace formula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700" b="1" i="1" baseline="-250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= 4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800" b="1" baseline="-25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 / 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and taking into account, that</a:t>
            </a:r>
            <a:endParaRPr lang="en-US" sz="1600" dirty="0" smtClean="0">
              <a:latin typeface="AcadNusx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AcadNusx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AcadNusx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we obtain</a:t>
            </a:r>
            <a:endParaRPr lang="ru-RU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/>
              <a:t>	 				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If one writes down</a:t>
            </a:r>
            <a:r>
              <a:rPr lang="en-US" sz="1700" dirty="0" smtClean="0">
                <a:latin typeface="AcadNusx" pitchFamily="2" charset="0"/>
              </a:rPr>
              <a:t>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700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b="1" i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it is possible to obtain, that 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force of surface tension is</a:t>
            </a:r>
            <a:endParaRPr lang="ru-RU" sz="17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/>
              <a:t>     </a:t>
            </a:r>
            <a:r>
              <a:rPr lang="en-US" sz="1800" b="1" dirty="0" smtClean="0">
                <a:solidFill>
                  <a:srgbClr val="0000FF"/>
                </a:solidFill>
              </a:rPr>
              <a:t>(4)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Balance of Electric and Surface tension forces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Using the condition of(3)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(4) forces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equlibrium</a:t>
            </a:r>
            <a:r>
              <a:rPr lang="en-US" sz="1700" dirty="0" smtClean="0">
                <a:latin typeface="AcadNusx" pitchFamily="2" charset="0"/>
              </a:rPr>
              <a:t> </a:t>
            </a:r>
            <a:r>
              <a:rPr lang="en-US" sz="1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18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85926"/>
            <a:ext cx="109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643182"/>
            <a:ext cx="2295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786190"/>
            <a:ext cx="16573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643578"/>
            <a:ext cx="4131475" cy="71437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65008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Approximation    </a:t>
            </a:r>
            <a:r>
              <a:rPr lang="en-US" sz="2000" b="1" dirty="0" smtClean="0">
                <a:latin typeface="AcadNusx" pitchFamily="2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&lt;&lt; a; h&lt;&lt;d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this case the formulae</a:t>
            </a:r>
            <a:r>
              <a:rPr lang="en-US" sz="1600" dirty="0" smtClean="0">
                <a:latin typeface="AcadNusx" pitchFamily="2" charset="0"/>
              </a:rPr>
              <a:t> (1), (2), (3), (5)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transform to</a:t>
            </a:r>
            <a:r>
              <a:rPr lang="en-US" sz="1600" dirty="0" smtClean="0">
                <a:latin typeface="AcadNusx" pitchFamily="2" charset="0"/>
              </a:rPr>
              <a:t>:</a:t>
            </a:r>
            <a:endParaRPr lang="ru-RU" sz="16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               x ≈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– d 				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q’ ≈ -Q	  			    	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kQ</a:t>
            </a:r>
            <a:r>
              <a:rPr lang="en-US" sz="18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4d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kQ</a:t>
            </a:r>
            <a:r>
              <a:rPr lang="en-US" sz="18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32πσ</a:t>
            </a:r>
            <a:r>
              <a:rPr lang="en-US" sz="1800" b="1" i="1" baseline="-25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US" sz="18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(9)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 can obtain </a:t>
            </a:r>
            <a:r>
              <a:rPr lang="en-US" sz="2000" b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itchFamily="34" charset="0"/>
                <a:cs typeface="Arial" pitchFamily="34" charset="0"/>
              </a:rPr>
              <a:t>dependence of </a:t>
            </a:r>
            <a:r>
              <a:rPr lang="en-US" sz="2000" b="1" i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itchFamily="34" charset="0"/>
                <a:cs typeface="Arial" pitchFamily="34" charset="0"/>
              </a:rPr>
              <a:t> on </a:t>
            </a:r>
            <a:r>
              <a:rPr lang="en-US" sz="2000" b="1" i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i="1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(10)</a:t>
            </a:r>
            <a:endParaRPr lang="en-US" sz="14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rgbClr val="FF0000"/>
              </a:solidFill>
              <a:latin typeface="AcadNusx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Let's calculate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our experiment</a:t>
            </a:r>
            <a:r>
              <a:rPr lang="en-US" sz="1600" dirty="0" smtClean="0">
                <a:latin typeface="AcadNusx" pitchFamily="2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(Graph is given on the next slide)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1 cm radius charged sphere, at the potential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600" b="1" i="1" dirty="0" smtClean="0"/>
              <a:t> = </a:t>
            </a:r>
            <a:r>
              <a:rPr lang="en-US" sz="1600" b="1" dirty="0" smtClean="0"/>
              <a:t>27 000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latin typeface="AcadNusx" pitchFamily="2" charset="0"/>
              </a:rPr>
              <a:t>, </a:t>
            </a:r>
            <a:endParaRPr lang="ru-RU" sz="1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			Q =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Cφ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4πε</a:t>
            </a:r>
            <a:r>
              <a:rPr lang="en-US" sz="1800" b="1" i="1" baseline="-25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· φ ≈ 3 · 10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Coulomb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into account 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≈ 25 · 10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n/m</a:t>
            </a:r>
            <a:r>
              <a:rPr lang="en-US" sz="1600" b="1" i="1" dirty="0" smtClean="0">
                <a:latin typeface="AcadNusx" pitchFamily="2" charset="0"/>
              </a:rPr>
              <a:t>,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 the distance 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= 5 cm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from (10) we have</a:t>
            </a:r>
            <a:r>
              <a:rPr lang="en-US" sz="1600" dirty="0" smtClean="0">
                <a:latin typeface="AcadNusx" pitchFamily="2" charset="0"/>
              </a:rPr>
              <a:t>:</a:t>
            </a:r>
            <a:endParaRPr lang="ru-RU" sz="1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≈ 1 cm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which is quite near to our experimental results</a:t>
            </a:r>
            <a:r>
              <a:rPr lang="en-US" sz="1600" dirty="0" smtClean="0">
                <a:latin typeface="AcadNusx" pitchFamily="2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857492"/>
            <a:ext cx="3601684" cy="7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857492"/>
            <a:ext cx="759628" cy="7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USERS\SANDRO NINI\YPT\N4. Soap Film\AMOXSNA No4\Experiments\stable distances\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39" y="3571876"/>
            <a:ext cx="2333641" cy="215412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dependence 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 (d)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stable states</a:t>
            </a:r>
            <a:r>
              <a:rPr lang="en-US" sz="2000" dirty="0" smtClean="0">
                <a:latin typeface="AcadNusx" pitchFamily="2" charset="0"/>
                <a:cs typeface="Arial" pitchFamily="34" charset="0"/>
              </a:rPr>
              <a:t>:</a:t>
            </a:r>
            <a:endParaRPr lang="en-US" sz="2000" dirty="0" smtClean="0">
              <a:latin typeface="AcadNusx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(experiment - points;   theory - curve))</a:t>
            </a:r>
            <a:endParaRPr lang="en-US" sz="1800" dirty="0" smtClean="0">
              <a:latin typeface="AcadNusx" pitchFamily="2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From the 4-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and 3-rd formulae</a:t>
            </a:r>
            <a:r>
              <a:rPr lang="en-US" sz="1700" b="1" dirty="0" smtClean="0">
                <a:latin typeface="AcadNusx" pitchFamily="2" charset="0"/>
              </a:rPr>
              <a:t> :</a:t>
            </a:r>
            <a:endParaRPr lang="ru-RU" sz="17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 h 	  ;	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 1/(d-h)</a:t>
            </a:r>
            <a:r>
              <a:rPr lang="en-US" sz="20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dirty="0" smtClean="0">
              <a:solidFill>
                <a:srgbClr val="0000FF"/>
              </a:solidFill>
              <a:latin typeface="AcadNusx" pitchFamily="2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&lt;&lt; d</a:t>
            </a:r>
            <a:r>
              <a:rPr lang="en-US" sz="1700" dirty="0" smtClean="0"/>
              <a:t>,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then the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increase with</a:t>
            </a:r>
            <a:r>
              <a:rPr lang="en-US" sz="1700" dirty="0" smtClean="0">
                <a:latin typeface="AcadNusx" pitchFamily="2" charset="0"/>
              </a:rPr>
              <a:t>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b="1" i="1" dirty="0" smtClean="0">
                <a:latin typeface="AcadNusx" pitchFamily="2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faster, than </a:t>
            </a:r>
            <a:r>
              <a:rPr lang="en-US" sz="1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 smtClean="0">
                <a:latin typeface="AcadNusx" pitchFamily="2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So the 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stable equilibrium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is reached.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AcadNusx" pitchFamily="2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1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~ d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then </a:t>
            </a:r>
            <a:r>
              <a:rPr lang="en-US" sz="1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increases with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b="1" i="1" dirty="0" smtClean="0">
                <a:latin typeface="AcadNusx" pitchFamily="2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faster, than 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so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film stretches and bursts</a:t>
            </a:r>
            <a:r>
              <a:rPr lang="en-US" sz="1700" b="1" dirty="0" smtClean="0">
                <a:solidFill>
                  <a:srgbClr val="0000FF"/>
                </a:solidFill>
                <a:latin typeface="AcadNusx" pitchFamily="2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Plot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08889"/>
            <a:ext cx="3977884" cy="432024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858250" cy="78581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uniform field the film did not stretch, due to symmetry.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strong field film is torn by forces acting on the positive and negative charges.</a:t>
            </a:r>
            <a:endParaRPr lang="ru-RU" sz="1800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142875"/>
            <a:ext cx="8643998" cy="4286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en-US" sz="2400" b="1" dirty="0" smtClean="0">
                <a:solidFill>
                  <a:srgbClr val="0000FF"/>
                </a:solidFill>
                <a:latin typeface="AcadNusx" pitchFamily="2" charset="0"/>
                <a:cs typeface="+mn-cs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en-US" sz="2400" b="1" dirty="0" smtClean="0">
                <a:solidFill>
                  <a:srgbClr val="0000FF"/>
                </a:solidFill>
                <a:latin typeface="AcadNusx" pitchFamily="2" charset="0"/>
                <a:cs typeface="+mn-c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film in uniform field 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571613"/>
            <a:ext cx="8643998" cy="57150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</a:t>
            </a:r>
            <a:r>
              <a:rPr lang="en-US" sz="2400" b="1" dirty="0" smtClean="0">
                <a:solidFill>
                  <a:srgbClr val="0000FF"/>
                </a:solidFill>
                <a:latin typeface="AcadNusx" pitchFamily="2" charset="0"/>
                <a:cs typeface="+mn-cs"/>
              </a:rPr>
              <a:t>     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of the film with charged nail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282" y="2143116"/>
            <a:ext cx="8786812" cy="22145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In this case the observed dip (instead of a "hill") was caused by so called "electric wind", which blow rather strong and this strength was greater than the strength of attraction.</a:t>
            </a:r>
            <a:endParaRPr lang="en-US" sz="1900" dirty="0">
              <a:latin typeface="AcadNusx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latin typeface="AcadNusx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electric wind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counter</a:t>
            </a: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nail 2</a:t>
            </a:r>
            <a:r>
              <a:rPr lang="en-US" dirty="0">
                <a:latin typeface="AcadNusx" pitchFamily="2" charset="0"/>
                <a:cs typeface="+mn-cs"/>
              </a:rPr>
              <a:t>	  </a:t>
            </a:r>
            <a:r>
              <a:rPr lang="en-US" dirty="0" smtClean="0">
                <a:latin typeface="AcadNusx" pitchFamily="2" charset="0"/>
                <a:cs typeface="+mn-cs"/>
              </a:rPr>
              <a:t>   </a:t>
            </a:r>
            <a:r>
              <a:rPr lang="en-US" dirty="0">
                <a:latin typeface="AcadNusx" pitchFamily="2" charset="0"/>
                <a:cs typeface="+mn-cs"/>
              </a:rPr>
              <a:t>	</a:t>
            </a: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282" y="4572008"/>
            <a:ext cx="8786874" cy="50006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d)       Interaction of film with small headed charge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2844" y="5214950"/>
            <a:ext cx="88582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this case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observed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behaviour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reveals both processes 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electric wind and the attraction towards electrode.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4" action="ppaction://hlinkfile"/>
              </a:rPr>
              <a:t>Head2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D:\#USEREBI#\#SANDRO#\YPT\N1. Электромагнитная пушка\Plus up MOV06886 Nail.MPG_000006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93214"/>
            <a:ext cx="1928826" cy="1446620"/>
          </a:xfrm>
          <a:prstGeom prst="rect">
            <a:avLst/>
          </a:prstGeom>
          <a:noFill/>
        </p:spPr>
      </p:pic>
      <p:pic>
        <p:nvPicPr>
          <p:cNvPr id="2051" name="Picture 3" descr="D:\#USEREBI#\#SANDRO#\YPT\N1. Электромагнитная пушка\mTvleli Nail MOV06939.MPG_000023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496"/>
            <a:ext cx="1930388" cy="1447791"/>
          </a:xfrm>
          <a:prstGeom prst="rect">
            <a:avLst/>
          </a:prstGeom>
          <a:noFill/>
        </p:spPr>
      </p:pic>
      <p:pic>
        <p:nvPicPr>
          <p:cNvPr id="11" name="Picture 5" descr="D:\#USEREBI#\#SANDRO#\YPT\N1. Электромагнитная пушка\MOV06897 Zaklepka.MPG_000020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214950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642938"/>
            <a:ext cx="8786812" cy="60007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At high temperatures the atoms emit the electromagnetic waves (photons). Frequency of emitted light depends on the transition energy between two levels in atom.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1600" dirty="0" smtClean="0"/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 –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Planck constant, and     - frequency of emitted light. </a:t>
            </a:r>
            <a:endParaRPr lang="en-US" sz="1600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142852"/>
            <a:ext cx="8229600" cy="50006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e)      Asymmetry with respect to change of poles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2" name="Picture 4" descr="E_{photon} = h\nu\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6255" y="1285860"/>
            <a:ext cx="152162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28938" y="1928813"/>
            <a:ext cx="6072187" cy="4714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5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emits yellow light</a:t>
            </a:r>
            <a:r>
              <a:rPr lang="en-US" sz="15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 </a:t>
            </a:r>
            <a:r>
              <a:rPr lang="en-US" sz="15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emits bluish - lilac light</a:t>
            </a: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So if electrode is charged </a:t>
            </a: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negatively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then the atoms of </a:t>
            </a: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Nitrogen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(which are contained in air) are emitting the light.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In case of 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charged electrode -</a:t>
            </a:r>
            <a:r>
              <a:rPr lang="en-US" sz="1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Na)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atoms are emitting. </a:t>
            </a:r>
            <a:endParaRPr lang="en-US" sz="1500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external charge accelerates the electrons toward the film. The accelerated </a:t>
            </a: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strike the atoms </a:t>
            </a:r>
            <a:r>
              <a:rPr lang="en-US" sz="15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of air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and cause their bluish-lilac emission.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external charge accelerates </a:t>
            </a:r>
            <a:r>
              <a:rPr lang="en-US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heavy ions of air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towards the film. These ions hit the film and punch out of it the positive ions </a:t>
            </a:r>
            <a:r>
              <a:rPr lang="en-US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 smtClean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Also in this case </a:t>
            </a:r>
            <a:r>
              <a:rPr lang="en-US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is attracted to </a:t>
            </a: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 ions of soap (which form film structure)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 So discharge becomes more "spread".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The upper part of the burst is blue, while the yellow region is under the level which can reach </a:t>
            </a:r>
            <a:r>
              <a:rPr lang="en-US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>
              <a:latin typeface="AcadNusx" pitchFamily="2" charset="0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500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22534" name="Picture 7" descr="minus up nognd MOV06989.MPG_000003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0"/>
            <a:ext cx="2714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Plus up gnd MOV06858.MPG_000009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28813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1" y="1643050"/>
            <a:ext cx="142875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00726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Soap Film interactions with charged bodies were studied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shapes of charged bodies were tested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Resulting film deformations were examined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Film deformation strongly depends on: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Shape of charged body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Charge value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Distance from the film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Grounding of loop on which the film is formed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Film consistency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Discharge Asymmetry with respect to change of poles was observed</a:t>
            </a:r>
          </a:p>
          <a:p>
            <a:pPr lvl="1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0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Conclusion</a:t>
            </a:r>
            <a:endParaRPr lang="ru-RU" sz="5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000372"/>
            <a:ext cx="810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Thank you for attention!</a:t>
            </a:r>
            <a:endParaRPr lang="ru-RU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 Plan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57864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Description of soap film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Structure of soap film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Adding glycerin</a:t>
            </a:r>
          </a:p>
          <a:p>
            <a:pPr marL="457200" indent="-45720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Experiment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Description of experiment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Different shapes of charged bodies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Grounding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Phenomena, observed during experiments   </a:t>
            </a:r>
          </a:p>
          <a:p>
            <a:pPr marL="457200" indent="-45720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 Estimations and discussions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Interaction of film and charged ball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Film in uniform electric field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Interaction of film and charged nail; electric wind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Interaction of film and small-headed charged body</a:t>
            </a:r>
          </a:p>
          <a:p>
            <a:pPr marL="457200" indent="-9525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Discussion on different polarity discharges</a:t>
            </a:r>
          </a:p>
          <a:p>
            <a:pPr marL="457200" indent="-9525"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Structure of soap film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198661"/>
            <a:ext cx="2714644" cy="16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425" y="3570126"/>
            <a:ext cx="3148575" cy="20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2722746" cy="30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28926" y="642918"/>
            <a:ext cx="607223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Soap film is formed by 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</a:t>
            </a:r>
            <a:r>
              <a:rPr lang="en-US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 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en-US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ive 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nts</a:t>
            </a:r>
            <a:r>
              <a:rPr lang="en-US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Surfactants</a:t>
            </a:r>
            <a:r>
              <a:rPr lang="en-US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Two layers of soap molecules, between which is water. 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The depth of this layer is ~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50Å÷2x10</a:t>
            </a:r>
            <a:r>
              <a:rPr lang="en-US" sz="1700" baseline="30000" dirty="0" err="1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Å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,  where  Å = 10</a:t>
            </a:r>
            <a:r>
              <a:rPr lang="en-US" sz="1700" baseline="30000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Soap molecule is divided into positive 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7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7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7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US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</a:t>
            </a:r>
            <a:r>
              <a:rPr lang="en-US" sz="17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ions.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 ions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collect on the surface of film and they make </a:t>
            </a:r>
            <a:r>
              <a:rPr lang="en-US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surface structure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Between two layers of film there is Water and 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7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ions.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500438"/>
            <a:ext cx="3120712" cy="19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550070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644"/>
                </a:solidFill>
              </a:rPr>
              <a:t>Soap molecules:</a:t>
            </a:r>
          </a:p>
          <a:p>
            <a:pPr marL="342900" indent="-342900"/>
            <a:r>
              <a:rPr lang="en-US" b="1" dirty="0" smtClean="0">
                <a:solidFill>
                  <a:srgbClr val="009644"/>
                </a:solidFill>
              </a:rPr>
              <a:t>1. Make a surface structure of soap film.</a:t>
            </a:r>
          </a:p>
          <a:p>
            <a:pPr marL="342900" indent="-342900"/>
            <a:r>
              <a:rPr lang="en-US" b="1" dirty="0" smtClean="0">
                <a:solidFill>
                  <a:srgbClr val="009644"/>
                </a:solidFill>
              </a:rPr>
              <a:t>2. Decrease evaporation of water.</a:t>
            </a:r>
          </a:p>
          <a:p>
            <a:pPr marL="342900" indent="-342900"/>
            <a:r>
              <a:rPr lang="en-US" b="1" dirty="0" smtClean="0">
                <a:solidFill>
                  <a:srgbClr val="009644"/>
                </a:solidFill>
              </a:rPr>
              <a:t>3. Decrease surface tension.</a:t>
            </a:r>
            <a:endParaRPr lang="ru-RU" b="1" dirty="0">
              <a:solidFill>
                <a:srgbClr val="00964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2786058"/>
            <a:ext cx="9286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Hidrophilic</a:t>
            </a:r>
            <a:r>
              <a:rPr lang="en-US" sz="1000" dirty="0" smtClean="0"/>
              <a:t> Head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397093"/>
            <a:ext cx="78581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Oxygen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643314"/>
            <a:ext cx="5715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Water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714356"/>
            <a:ext cx="928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Hydrophobic Tail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2786058"/>
            <a:ext cx="78581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Hydrogen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071810"/>
            <a:ext cx="8572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Carboneum</a:t>
            </a:r>
            <a:endParaRPr lang="ru-RU" sz="1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1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Adding the glycerin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soapbubble.dk/images/glycer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58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glycerin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285749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glycerin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5762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en-US" dirty="0" smtClean="0"/>
              <a:t> Glycerin </a:t>
            </a:r>
            <a:r>
              <a:rPr lang="en-US" dirty="0" smtClean="0">
                <a:solidFill>
                  <a:srgbClr val="0000FF"/>
                </a:solidFill>
              </a:rPr>
              <a:t>decreases the evaporation</a:t>
            </a:r>
            <a:r>
              <a:rPr lang="en-US" dirty="0" smtClean="0"/>
              <a:t> of water from surface.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180975" indent="-180975">
              <a:buFont typeface="+mj-lt"/>
              <a:buAutoNum type="arabicPeriod"/>
            </a:pPr>
            <a:r>
              <a:rPr lang="en-US" dirty="0" smtClean="0"/>
              <a:t> Glycerin adds </a:t>
            </a:r>
            <a:r>
              <a:rPr lang="en-US" dirty="0" smtClean="0">
                <a:solidFill>
                  <a:srgbClr val="0000FF"/>
                </a:solidFill>
              </a:rPr>
              <a:t>more freedom to motion of molecules</a:t>
            </a:r>
            <a:r>
              <a:rPr lang="en-US" dirty="0" smtClean="0"/>
              <a:t>, because now they are turning around glycerin and not around other soap molecules.</a:t>
            </a:r>
          </a:p>
          <a:p>
            <a:pPr marL="180975" indent="-180975"/>
            <a:endParaRPr lang="en-US" dirty="0" smtClean="0"/>
          </a:p>
          <a:p>
            <a:pPr marL="180975" indent="-180975"/>
            <a:endParaRPr lang="en-US" dirty="0" smtClean="0"/>
          </a:p>
          <a:p>
            <a:pPr marL="180975" indent="-180975"/>
            <a:r>
              <a:rPr lang="en-US" dirty="0" smtClean="0"/>
              <a:t>So, due to glycerin soap film gets "</a:t>
            </a:r>
            <a:r>
              <a:rPr lang="en-US" dirty="0" smtClean="0">
                <a:solidFill>
                  <a:srgbClr val="0000FF"/>
                </a:solidFill>
              </a:rPr>
              <a:t>extra duration of life</a:t>
            </a:r>
            <a:r>
              <a:rPr lang="en-US" dirty="0" smtClean="0"/>
              <a:t>" and also becomes </a:t>
            </a:r>
            <a:r>
              <a:rPr lang="en-US" dirty="0" smtClean="0">
                <a:solidFill>
                  <a:srgbClr val="0000FF"/>
                </a:solidFill>
              </a:rPr>
              <a:t>more elastic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2143116"/>
            <a:ext cx="4857722" cy="3500462"/>
          </a:xfrm>
        </p:spPr>
        <p:txBody>
          <a:bodyPr rtlCol="0">
            <a:noAutofit/>
          </a:bodyPr>
          <a:lstStyle/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Voltage source: an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old CRT monitor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which provides the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27 000 volts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/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Electrodes of different forms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Different distances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between electrodes and soap film.</a:t>
            </a:r>
            <a:endParaRPr lang="ru-RU" sz="1800" dirty="0" smtClean="0"/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Metal loop;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grounded and not grounded</a:t>
            </a:r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Dielectric loop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latin typeface="AcadNusx" pitchFamily="2" charset="0"/>
            </a:endParaRPr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Changing poles</a:t>
            </a:r>
            <a:endParaRPr lang="ru-RU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With glycerin and without it.</a:t>
            </a:r>
            <a:endParaRPr lang="ru-RU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" y="928688"/>
            <a:ext cx="8229600" cy="6540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Description of the experimental device</a:t>
            </a:r>
            <a:endParaRPr lang="ru-RU" sz="2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5929313"/>
            <a:ext cx="8229600" cy="6540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Description of device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(video)</a:t>
            </a:r>
            <a:endParaRPr lang="ru-RU" sz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#USEREBI#\#SANDRO#\YPT\N1. Электромагнитная пушка\Danadgaris aRwera_MOV06969.MPG_000012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357430"/>
            <a:ext cx="4000529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929354"/>
          </a:xfrm>
        </p:spPr>
        <p:txBody>
          <a:bodyPr rtlCol="0">
            <a:normAutofit fontScale="62500" lnSpcReduction="20000"/>
          </a:bodyPr>
          <a:lstStyle/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With glycerin the film was more stable. </a:t>
            </a: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without  glycerin 1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(video)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				    </a:t>
            </a:r>
            <a:r>
              <a:rPr lang="en-US" sz="22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with glycerin </a:t>
            </a:r>
            <a:r>
              <a:rPr lang="en-US" sz="2200" u="sng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1 (video)</a:t>
            </a:r>
            <a:endParaRPr lang="en-US" sz="2200" u="sng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			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Larger  the distance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between sphere and film  -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less the influence (deformation).</a:t>
            </a: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In case of </a:t>
            </a:r>
            <a:r>
              <a:rPr lang="en-US" sz="29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~5</a:t>
            </a:r>
            <a:r>
              <a:rPr lang="en-US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the height 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of film deformation in the center was  up to </a:t>
            </a:r>
            <a:r>
              <a:rPr lang="en-US" sz="2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cm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and the film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remained stable.</a:t>
            </a: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stable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(video)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the stable state did not occur.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Film contained to stretch, discharge developed and film exploded.   </a:t>
            </a: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8" y="142875"/>
            <a:ext cx="8229600" cy="57148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Charged Sphere</a:t>
            </a:r>
            <a:endParaRPr lang="ru-RU" sz="2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No Glycerin Plus up_MOV06874.MPG_000004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1904992" cy="1428744"/>
          </a:xfrm>
          <a:prstGeom prst="rect">
            <a:avLst/>
          </a:prstGeom>
        </p:spPr>
      </p:pic>
      <p:pic>
        <p:nvPicPr>
          <p:cNvPr id="6" name="Picture 5" descr="Plus up_MOV06858.MPG_000009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214422"/>
            <a:ext cx="1881179" cy="1410885"/>
          </a:xfrm>
          <a:prstGeom prst="rect">
            <a:avLst/>
          </a:prstGeom>
        </p:spPr>
      </p:pic>
      <p:pic>
        <p:nvPicPr>
          <p:cNvPr id="7" name="Picture 6" descr="Stable_Plus up_MOV06855.MPG_0000147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7074" y="4214834"/>
            <a:ext cx="2190744" cy="16430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857250"/>
            <a:ext cx="6072199" cy="1143000"/>
          </a:xfrm>
        </p:spPr>
        <p:txBody>
          <a:bodyPr rtlCol="0">
            <a:normAutofit/>
          </a:bodyPr>
          <a:lstStyle/>
          <a:p>
            <a:pPr marL="182563" indent="-1825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By the flat charged body the film deformation was larger.</a:t>
            </a:r>
            <a:endParaRPr lang="en-US" sz="1800" dirty="0" smtClean="0">
              <a:latin typeface="AcadNusx" pitchFamily="2" charset="0"/>
            </a:endParaRPr>
          </a:p>
          <a:p>
            <a:pPr marL="182563" indent="-1825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AcadNusx" pitchFamily="2" charset="0"/>
            </a:endParaRPr>
          </a:p>
          <a:p>
            <a:pPr marL="1825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The flat charged body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(video)</a:t>
            </a: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8" y="142875"/>
            <a:ext cx="8229600" cy="6540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flat charged body</a:t>
            </a:r>
            <a:endParaRPr lang="ru-RU" sz="28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4357694"/>
            <a:ext cx="8715406" cy="192882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To obtain the uniform field we used 2 parallel large lids.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The bottom lid was grounded while the top was under the high voltage.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The film was formed on a plastic ring. 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deformation did not occur. It just was torn in some time. </a:t>
            </a:r>
            <a:endParaRPr lang="ru-RU" sz="32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3346454"/>
            <a:ext cx="8229600" cy="6540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Approximately Uniform field.</a:t>
            </a:r>
            <a:endParaRPr lang="ru-RU" sz="28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#USEREBI#\#SANDRO#\YPT\N1. Электромагнитная пушка\farTo muxti Plus up_MOV06933.MPG_00001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9" y="1000108"/>
            <a:ext cx="2571769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12" cy="2928941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case of charged nail. The soap film did not stretch out, but the dip was formed, as if there blew the wind from above. </a:t>
            </a:r>
            <a:endParaRPr lang="ru-RU" sz="1800" dirty="0" smtClean="0"/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pPr indent="12700" eaLnBrk="1" fontAlgn="auto" hangingPunct="1">
              <a:spcAft>
                <a:spcPts val="0"/>
              </a:spcAft>
              <a:buNone/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nail 1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(video)      	                             </a:t>
            </a:r>
            <a:r>
              <a:rPr lang="en-US" sz="15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nail 2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(video)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	            </a:t>
            </a:r>
            <a:r>
              <a:rPr lang="en-US" sz="15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nail and paper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(video)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					        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Test of wind by paper</a:t>
            </a:r>
            <a:endParaRPr lang="en-US" sz="1800" b="1" i="1" dirty="0" smtClean="0">
              <a:latin typeface="AcadNusx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825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8" y="142875"/>
            <a:ext cx="8229600" cy="42860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charged body of a needle form</a:t>
            </a:r>
            <a:endParaRPr lang="ru-RU" sz="2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4000504"/>
            <a:ext cx="8715375" cy="18573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In this case both -  the "dip" and  the "hill" are formed.</a:t>
            </a:r>
            <a:endParaRPr lang="en-US" sz="1900" dirty="0">
              <a:latin typeface="AcadNusx" pitchFamily="2" charset="0"/>
              <a:cs typeface="+mn-cs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900" dirty="0">
              <a:latin typeface="+mn-lt"/>
              <a:cs typeface="+mn-cs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latin typeface="Arial" pitchFamily="34" charset="0"/>
              <a:cs typeface="Arial" pitchFamily="34" charset="0"/>
              <a:hlinkClick r:id="rId5" action="ppaction://hlinkfile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latin typeface="Arial" pitchFamily="34" charset="0"/>
              <a:cs typeface="Arial" pitchFamily="34" charset="0"/>
              <a:hlinkClick r:id="rId5" action="ppaction://hlinkfile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latin typeface="Arial" pitchFamily="34" charset="0"/>
              <a:cs typeface="Arial" pitchFamily="34" charset="0"/>
              <a:hlinkClick r:id="rId5" action="ppaction://hlinkfile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latin typeface="Arial" pitchFamily="34" charset="0"/>
              <a:cs typeface="Arial" pitchFamily="34" charset="0"/>
              <a:hlinkClick r:id="rId5" action="ppaction://hlinkfile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head</a:t>
            </a:r>
            <a:r>
              <a:rPr lang="en-US" sz="1500" dirty="0" smtClean="0">
                <a:latin typeface="AcadNusx" pitchFamily="2" charset="0"/>
                <a:cs typeface="+mn-cs"/>
                <a:hlinkClick r:id="rId5" action="ppaction://hlinkfile"/>
              </a:rPr>
              <a:t> </a:t>
            </a:r>
            <a:r>
              <a:rPr lang="en-US" sz="1500" dirty="0">
                <a:latin typeface="AcadNusx" pitchFamily="2" charset="0"/>
                <a:cs typeface="+mn-cs"/>
                <a:hlinkClick r:id="rId5" action="ppaction://hlinkfile"/>
              </a:rPr>
              <a:t>1</a:t>
            </a:r>
            <a:r>
              <a:rPr lang="en-US" sz="1500" dirty="0">
                <a:latin typeface="AcadNusx" pitchFamily="2" charset="0"/>
                <a:cs typeface="+mn-cs"/>
              </a:rPr>
              <a:t>				</a:t>
            </a:r>
            <a:r>
              <a:rPr lang="en-US" sz="15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head 2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3500438"/>
            <a:ext cx="8229600" cy="50006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charged body with a small head.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596" y="5929330"/>
            <a:ext cx="8229600" cy="428628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  grounding</a:t>
            </a:r>
            <a:endParaRPr lang="ru-RU" sz="2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750" y="6286520"/>
            <a:ext cx="8715375" cy="35719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Without grounding  stretch of the film was significantly less    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without grounding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3074" name="Picture 2" descr="D:\#USEREBI#\#SANDRO#\YPT\N1. Электромагнитная пушка\Plus up MOV06885 Nail.MPG_0000134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214422"/>
            <a:ext cx="2095514" cy="1571636"/>
          </a:xfrm>
          <a:prstGeom prst="rect">
            <a:avLst/>
          </a:prstGeom>
          <a:noFill/>
        </p:spPr>
      </p:pic>
      <p:pic>
        <p:nvPicPr>
          <p:cNvPr id="3075" name="Picture 3" descr="D:\#USEREBI#\#SANDRO#\YPT\N1. Электромагнитная пушка\Plus up MOV06886 Nail.MPG_0000064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3742" y="1214422"/>
            <a:ext cx="2095514" cy="1571636"/>
          </a:xfrm>
          <a:prstGeom prst="rect">
            <a:avLst/>
          </a:prstGeom>
          <a:noFill/>
        </p:spPr>
      </p:pic>
      <p:pic>
        <p:nvPicPr>
          <p:cNvPr id="3076" name="Picture 4" descr="D:\#USEREBI#\#SANDRO#\YPT\N1. Электромагнитная пушка\Plus up MOV06892 Nail Paper.MPG_0000061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9" y="1213225"/>
            <a:ext cx="2071701" cy="1553776"/>
          </a:xfrm>
          <a:prstGeom prst="rect">
            <a:avLst/>
          </a:prstGeom>
          <a:noFill/>
        </p:spPr>
      </p:pic>
      <p:pic>
        <p:nvPicPr>
          <p:cNvPr id="3077" name="Picture 5" descr="D:\#USEREBI#\#SANDRO#\YPT\N1. Электромагнитная пушка\MOV06897 Zaklepka.MPG_0000205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5" y="4357694"/>
            <a:ext cx="1905013" cy="1428760"/>
          </a:xfrm>
          <a:prstGeom prst="rect">
            <a:avLst/>
          </a:prstGeom>
          <a:noFill/>
        </p:spPr>
      </p:pic>
      <p:pic>
        <p:nvPicPr>
          <p:cNvPr id="3078" name="Picture 6" descr="D:\#USEREBI#\#SANDRO#\YPT\N1. Электромагнитная пушка\MOV06898 Zaklepka.MPG_00002036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3" y="4357694"/>
            <a:ext cx="1887543" cy="141565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13" cy="114300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Change of the poles the affects the shape and the color of discharge.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Spark is dependent on the signs of electrode and of the film.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When electrode was charged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discharge was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spread and yellow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8" y="142875"/>
            <a:ext cx="8229600" cy="50004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of poles </a:t>
            </a:r>
            <a:r>
              <a:rPr lang="en-US" sz="2400" b="1" dirty="0" smtClean="0">
                <a:solidFill>
                  <a:srgbClr val="0000FF"/>
                </a:solidFill>
                <a:latin typeface="AcadNusx" pitchFamily="2" charset="0"/>
                <a:cs typeface="+mn-cs"/>
              </a:rPr>
              <a:t>/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shape and color of discharge</a:t>
            </a:r>
            <a:endParaRPr lang="ru-RU" sz="240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313" y="2000250"/>
            <a:ext cx="8715375" cy="46434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12293" name="Picture 8" descr="Plus up gnd MOV06858.MPG_000009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plus up nognd MOV06979.MPG_000005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78593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Plus up nognd MOV06984.MPG_000003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63"/>
            <a:ext cx="3071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Plus up gnd MOV06856.MPG_0000046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500563"/>
            <a:ext cx="3071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D:\#USEREBI#\#SANDRO#\YPT\N4. Soap Film\#Experimenti#\screenshots\damiwebuli maRla +\MOV06898 Zaklepka.MPG_000025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785938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 descr="D:\#USEREBI#\#SANDRO#\YPT\N4. Soap Film\#Experimenti#\screenshots\damiwebuli maRla +\Plus up_MOV06865.MPG_000077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00563"/>
            <a:ext cx="28574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1298</Words>
  <Application>Microsoft Office PowerPoint</Application>
  <PresentationFormat>On-screen Show (4:3)</PresentationFormat>
  <Paragraphs>258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№4. Soap film               </vt:lpstr>
      <vt:lpstr>Presentation Plan</vt:lpstr>
      <vt:lpstr>Structure of soap film</vt:lpstr>
      <vt:lpstr>Adding the glycerin</vt:lpstr>
      <vt:lpstr>Experiment</vt:lpstr>
      <vt:lpstr>Slide 6</vt:lpstr>
      <vt:lpstr>Slide 7</vt:lpstr>
      <vt:lpstr>Slide 8</vt:lpstr>
      <vt:lpstr>Slide 9</vt:lpstr>
      <vt:lpstr>Slide 10</vt:lpstr>
      <vt:lpstr>Explanations and evaluations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PapinDom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№4 sapnis apki</dc:title>
  <dc:creator>Andro</dc:creator>
  <cp:lastModifiedBy>Andro</cp:lastModifiedBy>
  <cp:revision>516</cp:revision>
  <dcterms:created xsi:type="dcterms:W3CDTF">2009-12-15T16:50:32Z</dcterms:created>
  <dcterms:modified xsi:type="dcterms:W3CDTF">2011-11-16T15:35:24Z</dcterms:modified>
</cp:coreProperties>
</file>