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256" r:id="rId2"/>
    <p:sldId id="257" r:id="rId3"/>
    <p:sldId id="258" r:id="rId4"/>
    <p:sldId id="259" r:id="rId5"/>
    <p:sldId id="305" r:id="rId6"/>
    <p:sldId id="265" r:id="rId7"/>
    <p:sldId id="312" r:id="rId8"/>
    <p:sldId id="309" r:id="rId9"/>
    <p:sldId id="310" r:id="rId10"/>
    <p:sldId id="311" r:id="rId11"/>
    <p:sldId id="266" r:id="rId12"/>
    <p:sldId id="308" r:id="rId13"/>
    <p:sldId id="304" r:id="rId14"/>
    <p:sldId id="313" r:id="rId15"/>
    <p:sldId id="339" r:id="rId16"/>
    <p:sldId id="340" r:id="rId17"/>
    <p:sldId id="326" r:id="rId18"/>
    <p:sldId id="327" r:id="rId19"/>
    <p:sldId id="292" r:id="rId20"/>
    <p:sldId id="321" r:id="rId21"/>
    <p:sldId id="328" r:id="rId22"/>
    <p:sldId id="341" r:id="rId23"/>
    <p:sldId id="294" r:id="rId24"/>
    <p:sldId id="314" r:id="rId25"/>
    <p:sldId id="315" r:id="rId26"/>
    <p:sldId id="343" r:id="rId27"/>
    <p:sldId id="316" r:id="rId28"/>
    <p:sldId id="318" r:id="rId29"/>
    <p:sldId id="319" r:id="rId30"/>
    <p:sldId id="338" r:id="rId31"/>
    <p:sldId id="274" r:id="rId32"/>
    <p:sldId id="306" r:id="rId33"/>
    <p:sldId id="307" r:id="rId34"/>
    <p:sldId id="267" r:id="rId35"/>
    <p:sldId id="276" r:id="rId36"/>
    <p:sldId id="268" r:id="rId37"/>
    <p:sldId id="301" r:id="rId38"/>
    <p:sldId id="261" r:id="rId39"/>
    <p:sldId id="331" r:id="rId40"/>
    <p:sldId id="262" r:id="rId41"/>
    <p:sldId id="336" r:id="rId42"/>
    <p:sldId id="337" r:id="rId43"/>
    <p:sldId id="342" r:id="rId44"/>
    <p:sldId id="329" r:id="rId45"/>
    <p:sldId id="322" r:id="rId46"/>
    <p:sldId id="324" r:id="rId47"/>
    <p:sldId id="334" r:id="rId48"/>
    <p:sldId id="323" r:id="rId49"/>
    <p:sldId id="275" r:id="rId50"/>
    <p:sldId id="333" r:id="rId51"/>
    <p:sldId id="330" r:id="rId52"/>
    <p:sldId id="335" r:id="rId53"/>
    <p:sldId id="332" r:id="rId54"/>
    <p:sldId id="282" r:id="rId55"/>
    <p:sldId id="283" r:id="rId56"/>
    <p:sldId id="284" r:id="rId57"/>
    <p:sldId id="281" r:id="rId58"/>
    <p:sldId id="285" r:id="rId59"/>
    <p:sldId id="286" r:id="rId60"/>
    <p:sldId id="288" r:id="rId61"/>
    <p:sldId id="287" r:id="rId62"/>
    <p:sldId id="296" r:id="rId63"/>
    <p:sldId id="289" r:id="rId64"/>
    <p:sldId id="295" r:id="rId65"/>
    <p:sldId id="297" r:id="rId66"/>
    <p:sldId id="290" r:id="rId67"/>
    <p:sldId id="298" r:id="rId68"/>
    <p:sldId id="299" r:id="rId69"/>
    <p:sldId id="300" r:id="rId70"/>
    <p:sldId id="302" r:id="rId71"/>
    <p:sldId id="271" r:id="rId72"/>
    <p:sldId id="303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50BABA-764B-4D09-98C7-AABE4FE95323}">
          <p14:sldIdLst>
            <p14:sldId id="256"/>
            <p14:sldId id="257"/>
            <p14:sldId id="258"/>
            <p14:sldId id="259"/>
            <p14:sldId id="305"/>
            <p14:sldId id="265"/>
            <p14:sldId id="312"/>
            <p14:sldId id="309"/>
            <p14:sldId id="310"/>
            <p14:sldId id="311"/>
            <p14:sldId id="266"/>
            <p14:sldId id="308"/>
            <p14:sldId id="304"/>
            <p14:sldId id="313"/>
            <p14:sldId id="339"/>
            <p14:sldId id="340"/>
            <p14:sldId id="326"/>
            <p14:sldId id="327"/>
            <p14:sldId id="292"/>
            <p14:sldId id="321"/>
            <p14:sldId id="328"/>
            <p14:sldId id="341"/>
            <p14:sldId id="294"/>
            <p14:sldId id="314"/>
            <p14:sldId id="315"/>
            <p14:sldId id="343"/>
            <p14:sldId id="316"/>
            <p14:sldId id="318"/>
            <p14:sldId id="319"/>
            <p14:sldId id="338"/>
            <p14:sldId id="274"/>
            <p14:sldId id="306"/>
            <p14:sldId id="307"/>
            <p14:sldId id="267"/>
            <p14:sldId id="276"/>
            <p14:sldId id="268"/>
            <p14:sldId id="301"/>
            <p14:sldId id="261"/>
            <p14:sldId id="331"/>
            <p14:sldId id="262"/>
            <p14:sldId id="336"/>
            <p14:sldId id="337"/>
            <p14:sldId id="342"/>
            <p14:sldId id="329"/>
            <p14:sldId id="322"/>
            <p14:sldId id="324"/>
            <p14:sldId id="334"/>
            <p14:sldId id="323"/>
            <p14:sldId id="275"/>
            <p14:sldId id="333"/>
            <p14:sldId id="330"/>
            <p14:sldId id="335"/>
            <p14:sldId id="332"/>
          </p14:sldIdLst>
        </p14:section>
        <p14:section name="Theory 1" id="{AA818516-9934-47DA-8BB7-ADDA4F3C56A1}">
          <p14:sldIdLst>
            <p14:sldId id="282"/>
            <p14:sldId id="283"/>
            <p14:sldId id="284"/>
            <p14:sldId id="281"/>
          </p14:sldIdLst>
        </p14:section>
        <p14:section name="Theory 2" id="{FB0BD743-7DD6-4B9A-BD85-57A89678746B}">
          <p14:sldIdLst>
            <p14:sldId id="285"/>
            <p14:sldId id="286"/>
            <p14:sldId id="288"/>
            <p14:sldId id="287"/>
            <p14:sldId id="296"/>
            <p14:sldId id="289"/>
            <p14:sldId id="295"/>
            <p14:sldId id="297"/>
            <p14:sldId id="290"/>
          </p14:sldIdLst>
        </p14:section>
        <p14:section name="Theory 3" id="{F61C3B23-2DAE-4980-A5BE-4A650FEAC529}">
          <p14:sldIdLst>
            <p14:sldId id="298"/>
            <p14:sldId id="299"/>
            <p14:sldId id="300"/>
            <p14:sldId id="302"/>
            <p14:sldId id="271"/>
            <p14:sldId id="30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F7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94676" autoAdjust="0"/>
  </p:normalViewPr>
  <p:slideViewPr>
    <p:cSldViewPr>
      <p:cViewPr>
        <p:scale>
          <a:sx n="70" d="100"/>
          <a:sy n="70" d="100"/>
        </p:scale>
        <p:origin x="-114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8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IYPT%202012\Drawing%20Pins\Ppt%20Stuff\Repulsion%20Ang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N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Changing Angles of Drawing Pin</a:t>
            </a:r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Angle</c:v>
                </c:pt>
              </c:strCache>
            </c:strRef>
          </c:tx>
          <c:marker>
            <c:symbol val="none"/>
          </c:marker>
          <c:val>
            <c:numRef>
              <c:f>Sheet1!$B$2:$B$27</c:f>
              <c:numCache>
                <c:formatCode>0.00</c:formatCode>
                <c:ptCount val="26"/>
                <c:pt idx="0">
                  <c:v>88.67</c:v>
                </c:pt>
                <c:pt idx="1">
                  <c:v>88.67</c:v>
                </c:pt>
                <c:pt idx="2">
                  <c:v>90.04</c:v>
                </c:pt>
                <c:pt idx="3">
                  <c:v>88.6</c:v>
                </c:pt>
                <c:pt idx="4">
                  <c:v>88.14</c:v>
                </c:pt>
                <c:pt idx="5">
                  <c:v>87.64</c:v>
                </c:pt>
                <c:pt idx="6">
                  <c:v>86.33</c:v>
                </c:pt>
                <c:pt idx="7">
                  <c:v>84.63</c:v>
                </c:pt>
                <c:pt idx="8">
                  <c:v>84.05</c:v>
                </c:pt>
                <c:pt idx="9">
                  <c:v>85.64</c:v>
                </c:pt>
                <c:pt idx="10">
                  <c:v>86.2</c:v>
                </c:pt>
                <c:pt idx="11">
                  <c:v>86.72</c:v>
                </c:pt>
                <c:pt idx="12">
                  <c:v>88.62</c:v>
                </c:pt>
                <c:pt idx="13">
                  <c:v>87.31</c:v>
                </c:pt>
                <c:pt idx="14">
                  <c:v>88.35</c:v>
                </c:pt>
                <c:pt idx="15">
                  <c:v>86.11</c:v>
                </c:pt>
                <c:pt idx="16">
                  <c:v>85.61</c:v>
                </c:pt>
                <c:pt idx="17">
                  <c:v>84.5</c:v>
                </c:pt>
                <c:pt idx="18">
                  <c:v>86.48</c:v>
                </c:pt>
                <c:pt idx="19">
                  <c:v>87.34</c:v>
                </c:pt>
                <c:pt idx="20">
                  <c:v>87.66</c:v>
                </c:pt>
                <c:pt idx="21">
                  <c:v>88.58</c:v>
                </c:pt>
                <c:pt idx="22">
                  <c:v>87.56</c:v>
                </c:pt>
                <c:pt idx="23">
                  <c:v>87.22</c:v>
                </c:pt>
                <c:pt idx="24">
                  <c:v>87.55</c:v>
                </c:pt>
                <c:pt idx="25">
                  <c:v>86.48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049728"/>
        <c:axId val="85052032"/>
      </c:lineChart>
      <c:catAx>
        <c:axId val="85049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NZ"/>
                  <a:t>Photo Number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85052032"/>
        <c:crosses val="autoZero"/>
        <c:auto val="1"/>
        <c:lblAlgn val="ctr"/>
        <c:lblOffset val="100"/>
        <c:noMultiLvlLbl val="0"/>
      </c:catAx>
      <c:valAx>
        <c:axId val="8505203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NZ"/>
                  <a:t>Angle/degrees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850497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E0B6D-B7DD-4CD0-9429-9D8CBB4301B9}" type="datetimeFigureOut">
              <a:rPr lang="en-NZ" smtClean="0"/>
              <a:t>21/07/2012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550A9-C0E1-4CB2-85D3-B83F8D3D822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1395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1:40 by </a:t>
            </a:r>
            <a:r>
              <a:rPr lang="en-NZ" dirty="0" err="1" smtClean="0"/>
              <a:t>vol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550A9-C0E1-4CB2-85D3-B83F8D3D822C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2209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Ping pong ball</a:t>
            </a:r>
            <a:r>
              <a:rPr lang="en-NZ" baseline="0" dirty="0" smtClean="0"/>
              <a:t> attract then repel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550A9-C0E1-4CB2-85D3-B83F8D3D822C}" type="slidenum">
              <a:rPr lang="en-NZ" smtClean="0"/>
              <a:t>34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6510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8661-ED4D-48C1-A8F9-ACB792324CFC}" type="datetime1">
              <a:rPr lang="en-US" smtClean="0"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57FC-DF85-47F3-A329-544E90770648}" type="datetime1">
              <a:rPr lang="en-US" smtClean="0"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28596" y="1428736"/>
            <a:ext cx="8286808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A1B29-9547-4517-B8E7-68EB639B3D38}" type="datetime1">
              <a:rPr lang="en-US" smtClean="0"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F9FC3-4AFD-447E-A9BC-83251F8B2F06}" type="datetime1">
              <a:rPr lang="en-US" smtClean="0"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28596" y="1428736"/>
            <a:ext cx="8286808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C32BF-3F6E-4514-B113-37B8D844383A}" type="datetime1">
              <a:rPr lang="en-US" smtClean="0"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3E72-9029-4656-B0D4-B5034BD36ABC}" type="datetime1">
              <a:rPr lang="en-US" smtClean="0"/>
              <a:t>7/21/2012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28596" y="1428736"/>
            <a:ext cx="8286808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6B58-7E1D-483F-862A-4E56020874B0}" type="datetime1">
              <a:rPr lang="en-US" smtClean="0"/>
              <a:t>7/21/2012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28596" y="1428736"/>
            <a:ext cx="8286808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AA85B-6623-41E7-BBC0-A291CB5B3870}" type="datetime1">
              <a:rPr lang="en-US" smtClean="0"/>
              <a:t>7/21/2012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28596" y="1428736"/>
            <a:ext cx="8286808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5DD13-3C19-478C-8822-D6068A83583A}" type="datetime1">
              <a:rPr lang="en-US" smtClean="0"/>
              <a:t>7/21/2012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4397-388B-4A9B-8B01-6470ECE37DCD}" type="datetime1">
              <a:rPr lang="en-US" smtClean="0"/>
              <a:t>7/21/2012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CDE26-DDA9-4888-8204-3711B72DD5A6}" type="datetime1">
              <a:rPr lang="en-US" smtClean="0"/>
              <a:t>7/21/2012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3454F56-A3DA-47A1-A71A-C2A5C0DA34AA}" type="datetime1">
              <a:rPr lang="en-US" smtClean="0"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9.png"/><Relationship Id="rId4" Type="http://schemas.openxmlformats.org/officeDocument/2006/relationships/hyperlink" Target="Ppt%20Stuff/PPT%20Trimmed%20Vids/Ping%20Pong%20Repel.wmv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2.png"/><Relationship Id="rId5" Type="http://schemas.openxmlformats.org/officeDocument/2006/relationships/hyperlink" Target="Ppt%20Stuff/PPT%20Trimmed%20Vids/Detergent.MOV" TargetMode="External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13.png"/><Relationship Id="rId4" Type="http://schemas.openxmlformats.org/officeDocument/2006/relationships/hyperlink" Target="Ppt%20Stuff/PPT%20Trimmed%20Vids/Water%20Control.MOV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5.png"/><Relationship Id="rId4" Type="http://schemas.openxmlformats.org/officeDocument/2006/relationships/hyperlink" Target="Ppt%20Stuff/PPT%20Trimmed%20Vids/MVI_9057.AVI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Ppt%20Stuff/PPT%20Trimmed%20Vids/Slit%20Edge.wmv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29.png"/><Relationship Id="rId5" Type="http://schemas.openxmlformats.org/officeDocument/2006/relationships/hyperlink" Target="Ppt%20Stuff/PPT%20Trimmed%20Vids/MVI_9009.AVI" TargetMode="External"/><Relationship Id="rId4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well_interaction3D%20Latest.cdf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hyperlink" Target="Ppt%20Stuff/PPT%20Trimmed%20Vids/Free%20Wells%20Best.wmv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Ppt%20Stuff/PPT%20Trimmed%20Vids/Squares.wmv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 smtClean="0"/>
              <a:t>7. Drawing Pins</a:t>
            </a:r>
            <a:endParaRPr lang="en-N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 dirty="0" smtClean="0"/>
              <a:t>Howell Fu</a:t>
            </a:r>
          </a:p>
          <a:p>
            <a:r>
              <a:rPr lang="en-NZ" dirty="0" smtClean="0"/>
              <a:t>New Zealand</a:t>
            </a:r>
          </a:p>
          <a:p>
            <a:r>
              <a:rPr lang="en-NZ" dirty="0" smtClean="0"/>
              <a:t>2012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5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Attraction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977" y="1600200"/>
            <a:ext cx="6044046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file"/>
          </p:cNvPr>
          <p:cNvSpPr/>
          <p:nvPr/>
        </p:nvSpPr>
        <p:spPr>
          <a:xfrm>
            <a:off x="152400" y="1524000"/>
            <a:ext cx="7467600" cy="4953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Repulsion</a:t>
            </a:r>
            <a:endParaRPr lang="en-NZ" dirty="0"/>
          </a:p>
        </p:txBody>
      </p:sp>
      <p:pic>
        <p:nvPicPr>
          <p:cNvPr id="5" name="Ping Pong Repel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" y="1524000"/>
            <a:ext cx="8839200" cy="525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4375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Repulsion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067" y="1600200"/>
            <a:ext cx="6059866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Repulsion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3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Phenomenon Summary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Like curves attract; unlike curves repel</a:t>
            </a:r>
          </a:p>
          <a:p>
            <a:r>
              <a:rPr lang="en-NZ" dirty="0" smtClean="0"/>
              <a:t>Confirmed with 2 ping pong balls: they attracted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8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5" action="ppaction://hlinkfile"/>
          </p:cNvPr>
          <p:cNvSpPr/>
          <p:nvPr/>
        </p:nvSpPr>
        <p:spPr>
          <a:xfrm>
            <a:off x="228600" y="1600200"/>
            <a:ext cx="7391400" cy="4953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Detergent</a:t>
            </a:r>
            <a:endParaRPr lang="en-NZ" dirty="0"/>
          </a:p>
        </p:txBody>
      </p:sp>
      <p:pic>
        <p:nvPicPr>
          <p:cNvPr id="5" name="Detergent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8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file"/>
          </p:cNvPr>
          <p:cNvSpPr/>
          <p:nvPr/>
        </p:nvSpPr>
        <p:spPr>
          <a:xfrm>
            <a:off x="228600" y="1524000"/>
            <a:ext cx="7391400" cy="4953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Water Control</a:t>
            </a:r>
            <a:endParaRPr lang="en-NZ" dirty="0"/>
          </a:p>
        </p:txBody>
      </p:sp>
      <p:pic>
        <p:nvPicPr>
          <p:cNvPr id="5" name="Water Control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6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Equilibrium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3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file"/>
          </p:cNvPr>
          <p:cNvSpPr/>
          <p:nvPr/>
        </p:nvSpPr>
        <p:spPr>
          <a:xfrm>
            <a:off x="152400" y="1524000"/>
            <a:ext cx="7467600" cy="4953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Equilibrium</a:t>
            </a:r>
            <a:endParaRPr lang="en-NZ" dirty="0"/>
          </a:p>
        </p:txBody>
      </p:sp>
      <p:pic>
        <p:nvPicPr>
          <p:cNvPr id="5" name="MVI_9057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5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- Wells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Interaction of deformations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1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 Problem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A </a:t>
            </a:r>
            <a:r>
              <a:rPr lang="en-NZ" dirty="0"/>
              <a:t>drawing pin (thumbtack) floating on the surface of water near another floating object </a:t>
            </a:r>
            <a:r>
              <a:rPr lang="en-NZ" dirty="0" smtClean="0"/>
              <a:t>is subject </a:t>
            </a:r>
            <a:r>
              <a:rPr lang="en-NZ" dirty="0"/>
              <a:t>to an attractive force. Investigate and explain the phenomenon. Is it possible to achieve </a:t>
            </a:r>
            <a:r>
              <a:rPr lang="en-NZ" dirty="0" smtClean="0"/>
              <a:t>a repulsive </a:t>
            </a:r>
            <a:r>
              <a:rPr lang="en-NZ" dirty="0"/>
              <a:t>force by a similar mechanism?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6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- Wells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76" y="1600200"/>
            <a:ext cx="6032647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9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- Wells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Measurements: calibrated measuring tape in </a:t>
            </a:r>
            <a:r>
              <a:rPr lang="en-NZ" dirty="0" smtClean="0"/>
              <a:t>Tracker</a:t>
            </a:r>
            <a:endParaRPr lang="en-NZ" dirty="0"/>
          </a:p>
          <a:p>
            <a:r>
              <a:rPr lang="en-NZ" dirty="0"/>
              <a:t>No attraction or repulsion beyond a certain distance</a:t>
            </a:r>
            <a:r>
              <a:rPr lang="en-NZ"/>
              <a:t>: </a:t>
            </a:r>
            <a:r>
              <a:rPr lang="en-NZ" smtClean="0"/>
              <a:t>~13.1 </a:t>
            </a:r>
            <a:r>
              <a:rPr lang="en-NZ" dirty="0" smtClean="0"/>
              <a:t>mm</a:t>
            </a:r>
            <a:endParaRPr lang="en-NZ" dirty="0"/>
          </a:p>
          <a:p>
            <a:r>
              <a:rPr lang="en-NZ" dirty="0"/>
              <a:t>Well radius of </a:t>
            </a:r>
            <a:r>
              <a:rPr lang="en-NZ" dirty="0" smtClean="0"/>
              <a:t> ~12.5 mm</a:t>
            </a: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3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- Wells</a:t>
            </a:r>
            <a:endParaRPr lang="en-N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12500"/>
            <a:ext cx="5638800" cy="481192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181600" y="1981200"/>
            <a:ext cx="0" cy="3810000"/>
          </a:xfrm>
          <a:prstGeom prst="line">
            <a:avLst/>
          </a:prstGeom>
          <a:ln w="22225">
            <a:solidFill>
              <a:srgbClr val="0FF7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81600" y="2895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Collision</a:t>
            </a:r>
            <a:endParaRPr lang="en-NZ" dirty="0"/>
          </a:p>
        </p:txBody>
      </p:sp>
      <p:sp>
        <p:nvSpPr>
          <p:cNvPr id="9" name="TextBox 8"/>
          <p:cNvSpPr txBox="1"/>
          <p:nvPr/>
        </p:nvSpPr>
        <p:spPr>
          <a:xfrm>
            <a:off x="4552950" y="6019800"/>
            <a:ext cx="1257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000" dirty="0" err="1" smtClean="0"/>
              <a:t>Ime</a:t>
            </a:r>
            <a:r>
              <a:rPr lang="en-NZ" sz="1000" dirty="0" smtClean="0"/>
              <a:t> / s</a:t>
            </a:r>
            <a:endParaRPr lang="en-NZ" sz="10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66010" y="2378279"/>
            <a:ext cx="2667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000" dirty="0" err="1"/>
              <a:t>c</a:t>
            </a:r>
            <a:r>
              <a:rPr lang="en-NZ" sz="1000" dirty="0" err="1" smtClean="0"/>
              <a:t>celeration</a:t>
            </a:r>
            <a:r>
              <a:rPr lang="en-NZ" sz="1000" dirty="0" smtClean="0"/>
              <a:t>/ m s^-2</a:t>
            </a:r>
            <a:endParaRPr lang="en-NZ" sz="1000" dirty="0"/>
          </a:p>
        </p:txBody>
      </p:sp>
    </p:spTree>
    <p:extLst>
      <p:ext uri="{BB962C8B-B14F-4D97-AF65-F5344CB8AC3E}">
        <p14:creationId xmlns:p14="http://schemas.microsoft.com/office/powerpoint/2010/main" val="329502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</a:t>
            </a:r>
            <a:endParaRPr lang="en-N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58" y="1602119"/>
            <a:ext cx="6030884" cy="452212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8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85175" y="1676400"/>
            <a:ext cx="6172200" cy="35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– Surface Tension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23175" y="5160135"/>
                <a:ext cx="7696200" cy="1549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NZ" sz="32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𝝈</m:t>
                      </m:r>
                      <m:r>
                        <a:rPr lang="en-NZ" sz="32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NZ" sz="32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NZ" sz="32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𝑭</m:t>
                          </m:r>
                        </m:num>
                        <m:den>
                          <m:r>
                            <a:rPr lang="en-NZ" sz="32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𝒍</m:t>
                          </m:r>
                        </m:den>
                      </m:f>
                    </m:oMath>
                  </m:oMathPara>
                </a14:m>
                <a:r>
                  <a:rPr lang="en-NZ" sz="3200" b="1" dirty="0" smtClean="0">
                    <a:solidFill>
                      <a:schemeClr val="bg1"/>
                    </a:solidFill>
                  </a:rPr>
                  <a:t/>
                </a:r>
                <a:br>
                  <a:rPr lang="en-NZ" sz="3200" b="1" dirty="0" smtClean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en-NZ" sz="32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𝜎</m:t>
                    </m:r>
                  </m:oMath>
                </a14:m>
                <a:r>
                  <a:rPr lang="en-NZ" sz="3200" dirty="0" smtClean="0">
                    <a:solidFill>
                      <a:schemeClr val="bg1"/>
                    </a:solidFill>
                  </a:rPr>
                  <a:t>=surface tension  l=length=2</a:t>
                </a:r>
                <a:r>
                  <a:rPr lang="el-GR" sz="3200" dirty="0" smtClean="0">
                    <a:solidFill>
                      <a:schemeClr val="bg1"/>
                    </a:solidFill>
                  </a:rPr>
                  <a:t>π</a:t>
                </a:r>
                <a:r>
                  <a:rPr lang="en-NZ" sz="3200" dirty="0" smtClean="0">
                    <a:solidFill>
                      <a:schemeClr val="bg1"/>
                    </a:solidFill>
                  </a:rPr>
                  <a:t>r     F=force</a:t>
                </a:r>
                <a:endParaRPr lang="en-NZ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75" y="5160135"/>
                <a:ext cx="7696200" cy="1549207"/>
              </a:xfrm>
              <a:prstGeom prst="rect">
                <a:avLst/>
              </a:prstGeom>
              <a:blipFill rotWithShape="1">
                <a:blip r:embed="rId2"/>
                <a:stretch>
                  <a:fillRect b="-9020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133600"/>
            <a:ext cx="337457" cy="39925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8" name="Oval 7"/>
          <p:cNvSpPr/>
          <p:nvPr/>
        </p:nvSpPr>
        <p:spPr>
          <a:xfrm>
            <a:off x="3429000" y="2362200"/>
            <a:ext cx="2133600" cy="21336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Oval 8"/>
          <p:cNvSpPr/>
          <p:nvPr/>
        </p:nvSpPr>
        <p:spPr>
          <a:xfrm>
            <a:off x="4434625" y="33528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3"/>
          <p:cNvSpPr txBox="1"/>
          <p:nvPr/>
        </p:nvSpPr>
        <p:spPr>
          <a:xfrm>
            <a:off x="5562600" y="2362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/>
              <a:t>Top view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42322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– Surface Tension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81200"/>
            <a:ext cx="6317415" cy="402351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3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– Surface Tension</a:t>
            </a:r>
            <a:endParaRPr lang="en-N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224881"/>
            <a:ext cx="5791200" cy="3276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0" y="2819400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 smtClean="0"/>
              <a:t>Top view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195392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– Net Forces</a:t>
            </a:r>
            <a:endParaRPr lang="en-N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19111" r="14767" b="32039"/>
          <a:stretch/>
        </p:blipFill>
        <p:spPr>
          <a:xfrm>
            <a:off x="20471" y="1600200"/>
            <a:ext cx="6325891" cy="2667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8" r="22846" b="26631"/>
          <a:stretch/>
        </p:blipFill>
        <p:spPr>
          <a:xfrm>
            <a:off x="2659039" y="2819400"/>
            <a:ext cx="6393867" cy="34005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7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– Net Forces</a:t>
            </a:r>
            <a:endParaRPr lang="en-N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76400"/>
            <a:ext cx="6077563" cy="312340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819399" y="4724400"/>
                <a:ext cx="31445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32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𝑇𝑒𝑛𝑠</m:t>
                          </m:r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1</m:t>
                          </m:r>
                        </m:sub>
                      </m:sSub>
                      <m:r>
                        <a:rPr lang="en-NZ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𝑇𝑒𝑛𝑠</m:t>
                          </m:r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2</m:t>
                          </m:r>
                        </m:sub>
                      </m:sSub>
                    </m:oMath>
                  </m:oMathPara>
                </a14:m>
                <a:endParaRPr lang="en-NZ" sz="32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399" y="4724400"/>
                <a:ext cx="3144515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51244" y="5355966"/>
                <a:ext cx="19568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32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NZ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NZ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244" y="5355966"/>
                <a:ext cx="1956818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438400" y="6019800"/>
            <a:ext cx="2183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Net force </a:t>
            </a:r>
            <a:endParaRPr lang="en-NZ" sz="32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329653" y="6312187"/>
            <a:ext cx="1232947" cy="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8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– Net Forces</a:t>
            </a:r>
            <a:endParaRPr lang="en-NZ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4" t="26583" r="43820" b="39124"/>
          <a:stretch/>
        </p:blipFill>
        <p:spPr>
          <a:xfrm>
            <a:off x="1828800" y="2209800"/>
            <a:ext cx="4596062" cy="35716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603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mtClean="0"/>
              <a:t>Presentation Structure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Definitions/interpretations</a:t>
            </a:r>
          </a:p>
          <a:p>
            <a:r>
              <a:rPr lang="en-NZ" dirty="0" smtClean="0"/>
              <a:t>Observations and conditions</a:t>
            </a:r>
          </a:p>
          <a:p>
            <a:r>
              <a:rPr lang="en-NZ" dirty="0" smtClean="0"/>
              <a:t>Theory</a:t>
            </a:r>
          </a:p>
          <a:p>
            <a:r>
              <a:rPr lang="en-NZ" dirty="0" smtClean="0"/>
              <a:t>Further experimentation</a:t>
            </a:r>
          </a:p>
          <a:p>
            <a:r>
              <a:rPr lang="en-NZ" dirty="0" smtClean="0"/>
              <a:t>Conclusion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– Net Forces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5" y="1676400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2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Changing the Phenomenon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6" t="9140"/>
          <a:stretch/>
        </p:blipFill>
        <p:spPr>
          <a:xfrm>
            <a:off x="170240" y="1775618"/>
            <a:ext cx="4173160" cy="411230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8482"/>
          <a:stretch/>
        </p:blipFill>
        <p:spPr>
          <a:xfrm>
            <a:off x="4495800" y="1828800"/>
            <a:ext cx="4495800" cy="44631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Changing the Phenomenon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133600"/>
            <a:ext cx="4312709" cy="323453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Changing the Phenomenon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err="1" smtClean="0">
                <a:hlinkClick r:id="rId2" action="ppaction://hlinkfile"/>
              </a:rPr>
              <a:t>Ppt</a:t>
            </a:r>
            <a:r>
              <a:rPr lang="en-NZ" dirty="0" smtClean="0">
                <a:hlinkClick r:id="rId2" action="ppaction://hlinkfile"/>
              </a:rPr>
              <a:t> Stuff\PPT Trimmed Vids\Slit Edge.wmv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1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5" action="ppaction://hlinkfile"/>
          </p:cNvPr>
          <p:cNvSpPr/>
          <p:nvPr/>
        </p:nvSpPr>
        <p:spPr>
          <a:xfrm>
            <a:off x="76200" y="1524000"/>
            <a:ext cx="7543800" cy="4953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Changing the Phenomenon</a:t>
            </a:r>
            <a:endParaRPr lang="en-NZ" dirty="0"/>
          </a:p>
        </p:txBody>
      </p:sp>
      <p:pic>
        <p:nvPicPr>
          <p:cNvPr id="5" name="MVI_9009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5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Changing the Phenomenon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481" b="23034"/>
          <a:stretch/>
        </p:blipFill>
        <p:spPr>
          <a:xfrm>
            <a:off x="152400" y="1524000"/>
            <a:ext cx="5490331" cy="34616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91" t="8089" r="4391" b="29271"/>
          <a:stretch/>
        </p:blipFill>
        <p:spPr>
          <a:xfrm>
            <a:off x="3505200" y="4114800"/>
            <a:ext cx="4958575" cy="23295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Changing the Phenomenon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21336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NZ" dirty="0" smtClean="0">
                <a:solidFill>
                  <a:schemeClr val="bg1"/>
                </a:solidFill>
              </a:rPr>
              <a:t>A finger, a candle, folded tinfoil – they all work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NZ" dirty="0" smtClean="0">
                <a:solidFill>
                  <a:schemeClr val="bg1"/>
                </a:solidFill>
              </a:rPr>
              <a:t>Hysteresis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6034617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1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 Problem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A </a:t>
            </a:r>
            <a:r>
              <a:rPr lang="en-NZ" dirty="0"/>
              <a:t>drawing pin (thumbtack) floating on the surface of water near another floating object </a:t>
            </a:r>
            <a:r>
              <a:rPr lang="en-NZ" dirty="0" smtClean="0"/>
              <a:t>is subject </a:t>
            </a:r>
            <a:r>
              <a:rPr lang="en-NZ" dirty="0"/>
              <a:t>to an attractive force. Investigate and explain the phenomenon. Is it possible to achieve </a:t>
            </a:r>
            <a:r>
              <a:rPr lang="en-NZ" dirty="0" smtClean="0"/>
              <a:t>a repulsive </a:t>
            </a:r>
            <a:r>
              <a:rPr lang="en-NZ" dirty="0"/>
              <a:t>force by a similar mechanism?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3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Conclusion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NZ" dirty="0" smtClean="0"/>
              <a:t>All objects deform the surface of the water</a:t>
            </a:r>
          </a:p>
          <a:p>
            <a:r>
              <a:rPr lang="en-NZ" dirty="0" smtClean="0"/>
              <a:t>Like curves attract; opposite curves repel</a:t>
            </a:r>
          </a:p>
          <a:p>
            <a:r>
              <a:rPr lang="en-NZ" dirty="0" smtClean="0"/>
              <a:t>Lifting and depressing the 2</a:t>
            </a:r>
            <a:r>
              <a:rPr lang="en-NZ" baseline="30000" dirty="0" smtClean="0"/>
              <a:t>nd</a:t>
            </a:r>
            <a:r>
              <a:rPr lang="en-NZ" dirty="0" smtClean="0"/>
              <a:t> object can change the effect from attraction to repulsion</a:t>
            </a:r>
          </a:p>
          <a:p>
            <a:r>
              <a:rPr lang="en-NZ" dirty="0" smtClean="0"/>
              <a:t>Material and buoyancy matter only so far as they dictate the nature of the curve – any object will produce one or the other effect</a:t>
            </a:r>
          </a:p>
          <a:p>
            <a:r>
              <a:rPr lang="en-NZ" dirty="0" smtClean="0"/>
              <a:t>When the 2</a:t>
            </a:r>
            <a:r>
              <a:rPr lang="en-NZ" baseline="30000" dirty="0" smtClean="0"/>
              <a:t>nd</a:t>
            </a:r>
            <a:r>
              <a:rPr lang="en-NZ" dirty="0" smtClean="0"/>
              <a:t> object has a very small deformation, there exists an optimum distance at which the floating pin is most stable</a:t>
            </a:r>
          </a:p>
          <a:p>
            <a:r>
              <a:rPr lang="en-NZ" dirty="0" smtClean="0"/>
              <a:t>The accelerating forces are caused by surface tension</a:t>
            </a:r>
          </a:p>
          <a:p>
            <a:pPr marL="0" indent="0"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NZ" dirty="0" smtClean="0"/>
              <a:t>Thank you for listening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5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Definitions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Drawing pin density &gt; water</a:t>
            </a:r>
          </a:p>
          <a:p>
            <a:r>
              <a:rPr lang="en-NZ" dirty="0" smtClean="0"/>
              <a:t>Flotation due to surface tension and buoyancy</a:t>
            </a:r>
          </a:p>
          <a:p>
            <a:r>
              <a:rPr lang="en-NZ" b="1" dirty="0" smtClean="0"/>
              <a:t>Surface </a:t>
            </a:r>
            <a:r>
              <a:rPr lang="en-NZ" b="1" dirty="0"/>
              <a:t>tension</a:t>
            </a:r>
            <a:r>
              <a:rPr lang="en-NZ" dirty="0"/>
              <a:t> is a property of the surface of a liquid that allows it to resist an external force</a:t>
            </a:r>
            <a:r>
              <a:rPr lang="en-NZ" dirty="0" smtClean="0"/>
              <a:t>. In water, it is caused by Hydrogen Bonding of water molecules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3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References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NZ" b="1" dirty="0"/>
              <a:t>An Introduction to Fluid </a:t>
            </a:r>
            <a:r>
              <a:rPr lang="en-NZ" b="1" dirty="0" smtClean="0"/>
              <a:t>Dynamics. By </a:t>
            </a:r>
            <a:r>
              <a:rPr lang="en-NZ" dirty="0" smtClean="0"/>
              <a:t>G.K. </a:t>
            </a:r>
            <a:r>
              <a:rPr lang="en-NZ" dirty="0" err="1" smtClean="0"/>
              <a:t>Batchelor</a:t>
            </a:r>
            <a:r>
              <a:rPr lang="en-NZ" dirty="0" smtClean="0"/>
              <a:t>. Cambridge University Press, 1967</a:t>
            </a:r>
          </a:p>
          <a:p>
            <a:r>
              <a:rPr lang="en-NZ" b="1" dirty="0"/>
              <a:t>Introduction to Interfaces and </a:t>
            </a:r>
            <a:r>
              <a:rPr lang="en-NZ" b="1" dirty="0" smtClean="0"/>
              <a:t>Colloids. </a:t>
            </a:r>
            <a:r>
              <a:rPr lang="en-NZ" dirty="0"/>
              <a:t> By </a:t>
            </a:r>
            <a:r>
              <a:rPr lang="en-NZ" dirty="0" smtClean="0"/>
              <a:t>J.C</a:t>
            </a:r>
            <a:r>
              <a:rPr lang="en-NZ" dirty="0"/>
              <a:t>. </a:t>
            </a:r>
            <a:r>
              <a:rPr lang="en-NZ" dirty="0" smtClean="0"/>
              <a:t>Berg. World Scientific Publishing Co., 2010</a:t>
            </a:r>
          </a:p>
          <a:p>
            <a:r>
              <a:rPr lang="en-NZ" dirty="0" smtClean="0"/>
              <a:t>College Physics. By R.A. </a:t>
            </a:r>
            <a:r>
              <a:rPr lang="en-NZ" dirty="0" err="1" smtClean="0"/>
              <a:t>Serway</a:t>
            </a:r>
            <a:r>
              <a:rPr lang="en-NZ" dirty="0" smtClean="0"/>
              <a:t>, J.S. </a:t>
            </a:r>
            <a:r>
              <a:rPr lang="en-NZ" dirty="0" err="1" smtClean="0"/>
              <a:t>Faughan</a:t>
            </a:r>
            <a:r>
              <a:rPr lang="en-NZ" dirty="0" smtClean="0"/>
              <a:t>, C. </a:t>
            </a:r>
            <a:r>
              <a:rPr lang="en-NZ" dirty="0" err="1" smtClean="0"/>
              <a:t>Vaille</a:t>
            </a:r>
            <a:r>
              <a:rPr lang="en-NZ" dirty="0" smtClean="0"/>
              <a:t>. </a:t>
            </a:r>
            <a:r>
              <a:rPr lang="en-NZ" dirty="0" err="1" smtClean="0"/>
              <a:t>Cengage</a:t>
            </a:r>
            <a:r>
              <a:rPr lang="en-NZ" dirty="0" smtClean="0"/>
              <a:t> Learning, 2012.</a:t>
            </a:r>
          </a:p>
          <a:p>
            <a:r>
              <a:rPr lang="en-NZ" dirty="0"/>
              <a:t>http://</a:t>
            </a:r>
            <a:r>
              <a:rPr lang="en-NZ" dirty="0" smtClean="0"/>
              <a:t>www.oup.com/uk/orc/bin/9780199571185/9780199571185_ch02.pdf</a:t>
            </a:r>
          </a:p>
          <a:p>
            <a:r>
              <a:rPr lang="en-NZ" dirty="0"/>
              <a:t>http://www.cns.gatech.edu/~</a:t>
            </a:r>
            <a:r>
              <a:rPr lang="en-NZ" dirty="0" smtClean="0"/>
              <a:t>predrag/courses/PHYS-4421-10/Lautrup/surface.pdf</a:t>
            </a:r>
          </a:p>
          <a:p>
            <a:r>
              <a:rPr lang="en-NZ" dirty="0"/>
              <a:t>Professor T.R. </a:t>
            </a:r>
            <a:r>
              <a:rPr lang="en-NZ" dirty="0" err="1" smtClean="0"/>
              <a:t>Akylas</a:t>
            </a:r>
            <a:r>
              <a:rPr lang="en-NZ" dirty="0" smtClean="0"/>
              <a:t> </a:t>
            </a:r>
            <a:r>
              <a:rPr lang="en-NZ" b="1" dirty="0"/>
              <a:t>http://</a:t>
            </a:r>
            <a:r>
              <a:rPr lang="en-NZ" b="1" dirty="0" smtClean="0"/>
              <a:t>web.mit.edu/1.63/www/Lec-notes/Surfacetension/Lecture3.pdf</a:t>
            </a:r>
          </a:p>
          <a:p>
            <a:endParaRPr lang="en-NZ" b="1" dirty="0"/>
          </a:p>
          <a:p>
            <a:endParaRPr lang="en-NZ" b="1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3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Temperature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Temperature dependence: goes down from 72mN/m to 68mN/m from 25C to 50C</a:t>
            </a: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2895600"/>
            <a:ext cx="48387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0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Balance of Forces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NZ" dirty="0" smtClean="0"/>
                  <a:t>Buoyancy force = V</a:t>
                </a:r>
                <a:r>
                  <a:rPr lang="el-GR" dirty="0" smtClean="0"/>
                  <a:t>ρ</a:t>
                </a:r>
                <a:r>
                  <a:rPr lang="en-NZ" dirty="0" smtClean="0"/>
                  <a:t>g</a:t>
                </a:r>
              </a:p>
              <a:p>
                <a:pPr marL="0" indent="0">
                  <a:buNone/>
                </a:pPr>
                <a:r>
                  <a:rPr lang="en-NZ" dirty="0" smtClean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NZ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(0.01048÷2)</m:t>
                        </m:r>
                      </m:e>
                      <m:sup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NZ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NZ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NZ" b="0" i="0" smtClean="0">
                        <a:latin typeface="Cambria Math"/>
                        <a:ea typeface="Cambria Math"/>
                      </a:rPr>
                      <m:t>0.002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7×1000×9.81=0.00187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𝑁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=2.28×</m:t>
                    </m:r>
                    <m:sSup>
                      <m:sSupPr>
                        <m:ctrlPr>
                          <a:rPr lang="en-NZ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NZ" b="0" i="1" smtClean="0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endParaRPr lang="en-NZ" dirty="0" smtClean="0"/>
              </a:p>
              <a:p>
                <a:endParaRPr lang="en-NZ" dirty="0" smtClean="0"/>
              </a:p>
              <a:p>
                <a:r>
                  <a:rPr lang="en-NZ" dirty="0" smtClean="0"/>
                  <a:t>Weight force = mg</a:t>
                </a:r>
              </a:p>
              <a:p>
                <a:pPr marL="0" indent="0">
                  <a:buNone/>
                </a:pPr>
                <a:r>
                  <a:rPr lang="en-NZ" dirty="0" smtClean="0"/>
                  <a:t>=0.45</a:t>
                </a:r>
                <a14:m>
                  <m:oMath xmlns:m="http://schemas.openxmlformats.org/officeDocument/2006/math">
                    <m:r>
                      <a:rPr lang="en-NZ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NZ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NZ" b="0" i="1" smtClean="0">
                            <a:latin typeface="Cambria Math"/>
                          </a:rPr>
                          <m:t>−3</m:t>
                        </m:r>
                      </m:sup>
                    </m:sSup>
                    <m:r>
                      <a:rPr lang="en-NZ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9.81=4.41×</m:t>
                    </m:r>
                    <m:sSup>
                      <m:sSupPr>
                        <m:ctrlPr>
                          <a:rPr lang="en-NZ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NZ" b="0" i="1" smtClean="0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endParaRPr lang="en-NZ" b="0" dirty="0" smtClean="0">
                  <a:ea typeface="Cambria Math"/>
                </a:endParaRPr>
              </a:p>
              <a:p>
                <a:endParaRPr lang="en-NZ" dirty="0" smtClean="0"/>
              </a:p>
              <a:p>
                <a:r>
                  <a:rPr lang="en-NZ" dirty="0" smtClean="0"/>
                  <a:t>S.T. Component = 4.</a:t>
                </a:r>
                <a14:m>
                  <m:oMath xmlns:m="http://schemas.openxmlformats.org/officeDocument/2006/math">
                    <m:r>
                      <a:rPr lang="en-NZ">
                        <a:latin typeface="Cambria Math"/>
                        <a:ea typeface="Cambria Math"/>
                      </a:rPr>
                      <m:t>4</m:t>
                    </m:r>
                    <m:r>
                      <a:rPr lang="en-NZ" b="0" i="0" smtClean="0">
                        <a:latin typeface="Cambria Math"/>
                        <a:ea typeface="Cambria Math"/>
                      </a:rPr>
                      <m:t>1−2.28=2.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13 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𝑚𝑁</m:t>
                    </m:r>
                  </m:oMath>
                </a14:m>
                <a:endParaRPr lang="en-NZ" dirty="0" smtClean="0"/>
              </a:p>
              <a:p>
                <a:endParaRPr lang="en-NZ" dirty="0" smtClean="0"/>
              </a:p>
              <a:p>
                <a:endParaRPr lang="en-NZ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2830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137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Balance of Forces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endParaRPr lang="en-NZ" dirty="0" smtClean="0"/>
              </a:p>
              <a:p>
                <a:endParaRPr lang="en-NZ" dirty="0"/>
              </a:p>
              <a:p>
                <a:r>
                  <a:rPr lang="en-NZ" dirty="0" smtClean="0"/>
                  <a:t>Buoyancy force = V</a:t>
                </a:r>
                <a:r>
                  <a:rPr lang="el-GR" dirty="0" smtClean="0"/>
                  <a:t>ρ</a:t>
                </a:r>
                <a:r>
                  <a:rPr lang="en-NZ" dirty="0" smtClean="0"/>
                  <a:t>g</a:t>
                </a:r>
              </a:p>
              <a:p>
                <a:r>
                  <a:rPr lang="en-NZ" dirty="0" smtClean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NZ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(0.0105÷2)</m:t>
                        </m:r>
                      </m:e>
                      <m:sup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NZ" i="1">
                        <a:latin typeface="Cambria Math"/>
                        <a:ea typeface="Cambria Math"/>
                      </a:rPr>
                      <m:t>𝜋</m:t>
                    </m:r>
                    <m:r>
                      <a:rPr lang="en-NZ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NZ" b="0" i="0" smtClean="0">
                        <a:latin typeface="Cambria Math"/>
                        <a:ea typeface="Cambria Math"/>
                      </a:rPr>
                      <m:t>0.0022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×1000×9.81=0.00187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𝑁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=1.87×</m:t>
                    </m:r>
                    <m:sSup>
                      <m:sSupPr>
                        <m:ctrlPr>
                          <a:rPr lang="en-NZ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NZ" b="0" i="1" smtClean="0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endParaRPr lang="en-NZ" dirty="0" smtClean="0"/>
              </a:p>
              <a:p>
                <a:pPr marL="0" indent="0">
                  <a:buNone/>
                </a:pPr>
                <a:r>
                  <a:rPr lang="en-NZ" dirty="0" smtClean="0"/>
                  <a:t>=6.542x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NZ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NZ" b="0" i="1" smtClean="0">
                            <a:latin typeface="Cambria Math"/>
                          </a:rPr>
                          <m:t>−7</m:t>
                        </m:r>
                      </m:sup>
                    </m:sSup>
                    <m:r>
                      <a:rPr lang="en-NZ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1000×9.81=6.42×</m:t>
                    </m:r>
                    <m:sSup>
                      <m:sSupPr>
                        <m:ctrlPr>
                          <a:rPr lang="en-NZ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NZ" b="0" i="1" smtClean="0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endParaRPr lang="en-NZ" dirty="0" smtClean="0"/>
              </a:p>
              <a:p>
                <a:r>
                  <a:rPr lang="en-NZ" dirty="0" smtClean="0"/>
                  <a:t>Weight force = mg</a:t>
                </a:r>
              </a:p>
              <a:p>
                <a:pPr marL="0" indent="0">
                  <a:buNone/>
                </a:pPr>
                <a:r>
                  <a:rPr lang="en-NZ" dirty="0" smtClean="0"/>
                  <a:t>=0.46</a:t>
                </a:r>
                <a14:m>
                  <m:oMath xmlns:m="http://schemas.openxmlformats.org/officeDocument/2006/math">
                    <m:r>
                      <a:rPr lang="en-NZ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NZ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NZ" b="0" i="1" smtClean="0">
                            <a:latin typeface="Cambria Math"/>
                          </a:rPr>
                          <m:t>−3</m:t>
                        </m:r>
                      </m:sup>
                    </m:sSup>
                    <m:r>
                      <a:rPr lang="en-NZ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9.81=4.51×</m:t>
                    </m:r>
                    <m:sSup>
                      <m:sSupPr>
                        <m:ctrlPr>
                          <a:rPr lang="en-NZ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NZ" b="0" i="1" smtClean="0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endParaRPr lang="en-NZ" b="0" dirty="0" smtClean="0">
                  <a:ea typeface="Cambria Math"/>
                </a:endParaRPr>
              </a:p>
              <a:p>
                <a:r>
                  <a:rPr lang="en-NZ" dirty="0" smtClean="0"/>
                  <a:t>S.T. Component = 4.</a:t>
                </a:r>
                <a14:m>
                  <m:oMath xmlns:m="http://schemas.openxmlformats.org/officeDocument/2006/math">
                    <m:r>
                      <a:rPr lang="en-NZ" b="0" i="0" smtClean="0">
                        <a:latin typeface="Cambria Math"/>
                        <a:ea typeface="Cambria Math"/>
                      </a:rPr>
                      <m:t>51−1.87=2.64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𝑚</m:t>
                    </m:r>
                    <m:r>
                      <a:rPr lang="en-NZ" b="0" i="1" smtClean="0">
                        <a:latin typeface="Cambria Math"/>
                      </a:rPr>
                      <m:t>𝑁</m:t>
                    </m:r>
                  </m:oMath>
                </a14:m>
                <a:endParaRPr lang="en-NZ" dirty="0" smtClean="0"/>
              </a:p>
              <a:p>
                <a:endParaRPr lang="en-NZ" dirty="0" smtClean="0"/>
              </a:p>
              <a:p>
                <a:endParaRPr lang="en-NZ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704" b="-2156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7848600" cy="116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1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Force Calculations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NZ" i="1" smtClean="0">
                        <a:latin typeface="Cambria Math"/>
                      </a:rPr>
                      <m:t>𝐹</m:t>
                    </m:r>
                    <m:r>
                      <a:rPr lang="en-NZ" i="1" smtClean="0">
                        <a:latin typeface="Cambria Math"/>
                      </a:rPr>
                      <m:t>=</m:t>
                    </m:r>
                    <m:r>
                      <a:rPr lang="en-NZ" i="1">
                        <a:latin typeface="Cambria Math"/>
                        <a:ea typeface="Cambria Math"/>
                      </a:rPr>
                      <m:t>𝜎</m:t>
                    </m:r>
                    <m:r>
                      <a:rPr lang="en-NZ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endParaRPr lang="en-NZ" dirty="0" smtClean="0"/>
              </a:p>
              <a:p>
                <a:r>
                  <a:rPr lang="en-NZ" dirty="0" err="1" smtClean="0"/>
                  <a:t>Fx</a:t>
                </a:r>
                <a:r>
                  <a:rPr lang="en-NZ" dirty="0" smtClean="0"/>
                  <a:t>=0.434 </a:t>
                </a:r>
                <a:r>
                  <a:rPr lang="en-NZ" dirty="0" err="1" smtClean="0"/>
                  <a:t>mN</a:t>
                </a:r>
                <a:endParaRPr lang="en-NZ" dirty="0" smtClean="0"/>
              </a:p>
              <a:p>
                <a:r>
                  <a:rPr lang="en-NZ" dirty="0" smtClean="0"/>
                  <a:t>F=72.8</a:t>
                </a:r>
                <a14:m>
                  <m:oMath xmlns:m="http://schemas.openxmlformats.org/officeDocument/2006/math">
                    <m:r>
                      <a:rPr lang="en-NZ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NZ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NZ" b="0" i="1" smtClean="0">
                            <a:latin typeface="Cambria Math"/>
                          </a:rPr>
                          <m:t>−3</m:t>
                        </m:r>
                      </m:sup>
                    </m:sSup>
                    <m:r>
                      <a:rPr lang="en-NZ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NZ" i="1" smtClean="0">
                        <a:latin typeface="Cambria Math"/>
                        <a:ea typeface="Cambria Math"/>
                      </a:rPr>
                      <m:t>𝜋</m:t>
                    </m:r>
                    <m:r>
                      <a:rPr lang="en-NZ" i="1" smtClean="0">
                        <a:latin typeface="Cambria Math"/>
                        <a:ea typeface="Cambria Math"/>
                      </a:rPr>
                      <m:t>×0.010</m:t>
                    </m:r>
                    <m:r>
                      <a:rPr lang="en-NZ" b="0" i="0" smtClean="0">
                        <a:latin typeface="Cambria Math"/>
                        <a:ea typeface="Cambria Math"/>
                      </a:rPr>
                      <m:t>5=2.4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0×</m:t>
                    </m:r>
                    <m:sSup>
                      <m:sSupPr>
                        <m:ctrlPr>
                          <a:rPr lang="en-NZ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NZ" b="0" dirty="0" smtClean="0">
                    <a:ea typeface="Cambria Math"/>
                  </a:rPr>
                  <a:t>N</a:t>
                </a:r>
              </a:p>
              <a:p>
                <a:r>
                  <a:rPr lang="en-NZ" dirty="0" smtClean="0">
                    <a:ea typeface="Cambria Math"/>
                  </a:rPr>
                  <a:t>F=ma</a:t>
                </a:r>
              </a:p>
              <a:p>
                <a:r>
                  <a:rPr lang="en-NZ" b="0" dirty="0" smtClean="0">
                    <a:ea typeface="Cambria Math"/>
                  </a:rPr>
                  <a:t>F=0.46</a:t>
                </a:r>
                <a14:m>
                  <m:oMath xmlns:m="http://schemas.openxmlformats.org/officeDocument/2006/math">
                    <m:r>
                      <a:rPr lang="en-NZ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NZ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  <m:r>
                      <a:rPr lang="en-NZ" b="0" i="1" smtClean="0">
                        <a:latin typeface="Cambria Math"/>
                        <a:ea typeface="Cambria Math"/>
                      </a:rPr>
                      <m:t>×0.40=0.18×</m:t>
                    </m:r>
                    <m:sSup>
                      <m:sSupPr>
                        <m:ctrlPr>
                          <a:rPr lang="en-NZ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NZ" b="0" dirty="0" smtClean="0">
                    <a:ea typeface="Cambria Math"/>
                  </a:rPr>
                  <a:t>N</a:t>
                </a:r>
              </a:p>
              <a:p>
                <a:r>
                  <a:rPr lang="en-NZ" dirty="0" smtClean="0">
                    <a:ea typeface="Cambria Math"/>
                  </a:rPr>
                  <a:t>0.18</a:t>
                </a:r>
                <a14:m>
                  <m:oMath xmlns:m="http://schemas.openxmlformats.org/officeDocument/2006/math">
                    <m:r>
                      <a:rPr lang="en-NZ" i="1" smtClean="0">
                        <a:latin typeface="Cambria Math"/>
                        <a:ea typeface="Cambria Math"/>
                      </a:rPr>
                      <m:t>÷</m:t>
                    </m:r>
                    <m:r>
                      <a:rPr lang="en-NZ" b="0" i="0" smtClean="0">
                        <a:latin typeface="Cambria Math"/>
                        <a:ea typeface="Cambria Math"/>
                      </a:rPr>
                      <m:t>0.434=0.42=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42%</m:t>
                    </m:r>
                  </m:oMath>
                </a14:m>
                <a:endParaRPr lang="en-NZ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r="-963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Verification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NZ" dirty="0" smtClean="0"/>
                  <a:t>Calculated surface tension force, </a:t>
                </a:r>
                <a14:m>
                  <m:oMath xmlns:m="http://schemas.openxmlformats.org/officeDocument/2006/math">
                    <m:r>
                      <a:rPr lang="en-NZ" b="0" i="1" smtClean="0">
                        <a:latin typeface="Cambria Math"/>
                      </a:rPr>
                      <m:t>𝐹</m:t>
                    </m:r>
                    <m:r>
                      <a:rPr lang="en-NZ" b="0" i="1" smtClean="0">
                        <a:latin typeface="Cambria Math"/>
                      </a:rPr>
                      <m:t>=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𝜎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endParaRPr lang="en-NZ" dirty="0" smtClean="0"/>
              </a:p>
              <a:p>
                <a:r>
                  <a:rPr lang="en-NZ" dirty="0" smtClean="0"/>
                  <a:t>Calculated max. accelerating force F=ma</a:t>
                </a:r>
              </a:p>
              <a:p>
                <a:r>
                  <a:rPr lang="en-NZ" dirty="0" smtClean="0"/>
                  <a:t>ma &lt; 10%(</a:t>
                </a:r>
                <a14:m>
                  <m:oMath xmlns:m="http://schemas.openxmlformats.org/officeDocument/2006/math">
                    <m:r>
                      <a:rPr lang="en-NZ" i="1">
                        <a:latin typeface="Cambria Math"/>
                        <a:ea typeface="Cambria Math"/>
                      </a:rPr>
                      <m:t>𝜎</m:t>
                    </m:r>
                    <m:r>
                      <a:rPr lang="en-NZ" i="1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r>
                  <a:rPr lang="en-NZ" dirty="0" smtClean="0"/>
                  <a:t>)</a:t>
                </a:r>
                <a:endParaRPr lang="en-NZ" dirty="0"/>
              </a:p>
              <a:p>
                <a:endParaRPr lang="en-NZ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617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0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Verification</a:t>
            </a:r>
            <a:endParaRPr lang="en-N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76400"/>
            <a:ext cx="6077563" cy="312340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819399" y="4724400"/>
                <a:ext cx="31445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32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𝑇𝑒𝑛𝑠</m:t>
                          </m:r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1</m:t>
                          </m:r>
                        </m:sub>
                      </m:sSub>
                      <m:r>
                        <a:rPr lang="en-NZ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𝑇𝑒𝑛𝑠</m:t>
                          </m:r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2</m:t>
                          </m:r>
                        </m:sub>
                      </m:sSub>
                    </m:oMath>
                  </m:oMathPara>
                </a14:m>
                <a:endParaRPr lang="en-NZ" sz="32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399" y="4724400"/>
                <a:ext cx="3144515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51244" y="5355966"/>
                <a:ext cx="19568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sz="32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NZ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NZ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NZ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244" y="5355966"/>
                <a:ext cx="1956818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438400" y="6019800"/>
            <a:ext cx="2183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Net force </a:t>
            </a:r>
            <a:endParaRPr lang="en-NZ" sz="32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329653" y="6312187"/>
            <a:ext cx="1232947" cy="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5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05000" y="2057400"/>
            <a:ext cx="5486400" cy="3962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  <a:prstDash val="sysDash"/>
          </a:ln>
        </p:spPr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505200" y="3048000"/>
            <a:ext cx="1676400" cy="1600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Oval 6"/>
          <p:cNvSpPr/>
          <p:nvPr/>
        </p:nvSpPr>
        <p:spPr>
          <a:xfrm>
            <a:off x="2819400" y="2514600"/>
            <a:ext cx="3505200" cy="26670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Oval 7"/>
          <p:cNvSpPr/>
          <p:nvPr/>
        </p:nvSpPr>
        <p:spPr>
          <a:xfrm>
            <a:off x="4267200" y="3838173"/>
            <a:ext cx="152400" cy="114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11" name="Straight Arrow Connector 10"/>
          <p:cNvCxnSpPr>
            <a:stCxn id="5" idx="0"/>
          </p:cNvCxnSpPr>
          <p:nvPr/>
        </p:nvCxnSpPr>
        <p:spPr>
          <a:xfrm flipV="1">
            <a:off x="4343400" y="2514600"/>
            <a:ext cx="0" cy="533400"/>
          </a:xfrm>
          <a:prstGeom prst="straightConnector1">
            <a:avLst/>
          </a:prstGeom>
          <a:ln w="22225">
            <a:solidFill>
              <a:srgbClr val="0FF7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7"/>
          </p:cNvCxnSpPr>
          <p:nvPr/>
        </p:nvCxnSpPr>
        <p:spPr>
          <a:xfrm flipV="1">
            <a:off x="4936097" y="2667000"/>
            <a:ext cx="474103" cy="615344"/>
          </a:xfrm>
          <a:prstGeom prst="straightConnector1">
            <a:avLst/>
          </a:prstGeom>
          <a:ln w="22225">
            <a:solidFill>
              <a:srgbClr val="0FF7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6"/>
            <a:endCxn id="7" idx="6"/>
          </p:cNvCxnSpPr>
          <p:nvPr/>
        </p:nvCxnSpPr>
        <p:spPr>
          <a:xfrm>
            <a:off x="5181600" y="3848100"/>
            <a:ext cx="1143000" cy="0"/>
          </a:xfrm>
          <a:prstGeom prst="straightConnector1">
            <a:avLst/>
          </a:prstGeom>
          <a:ln w="22225">
            <a:solidFill>
              <a:srgbClr val="0FF7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5" idx="5"/>
          </p:cNvCxnSpPr>
          <p:nvPr/>
        </p:nvCxnSpPr>
        <p:spPr>
          <a:xfrm>
            <a:off x="4936097" y="4413856"/>
            <a:ext cx="474103" cy="615344"/>
          </a:xfrm>
          <a:prstGeom prst="straightConnector1">
            <a:avLst/>
          </a:prstGeom>
          <a:ln w="22225">
            <a:solidFill>
              <a:srgbClr val="0FF7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" idx="4"/>
          </p:cNvCxnSpPr>
          <p:nvPr/>
        </p:nvCxnSpPr>
        <p:spPr>
          <a:xfrm>
            <a:off x="4343400" y="4648200"/>
            <a:ext cx="0" cy="533400"/>
          </a:xfrm>
          <a:prstGeom prst="straightConnector1">
            <a:avLst/>
          </a:prstGeom>
          <a:ln w="22225">
            <a:solidFill>
              <a:srgbClr val="0FF7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5" idx="3"/>
          </p:cNvCxnSpPr>
          <p:nvPr/>
        </p:nvCxnSpPr>
        <p:spPr>
          <a:xfrm flipH="1">
            <a:off x="3505200" y="4413856"/>
            <a:ext cx="245503" cy="501044"/>
          </a:xfrm>
          <a:prstGeom prst="straightConnector1">
            <a:avLst/>
          </a:prstGeom>
          <a:ln w="22225">
            <a:solidFill>
              <a:srgbClr val="0FF7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" idx="2"/>
            <a:endCxn id="7" idx="2"/>
          </p:cNvCxnSpPr>
          <p:nvPr/>
        </p:nvCxnSpPr>
        <p:spPr>
          <a:xfrm flipH="1">
            <a:off x="2819400" y="3848100"/>
            <a:ext cx="685800" cy="0"/>
          </a:xfrm>
          <a:prstGeom prst="straightConnector1">
            <a:avLst/>
          </a:prstGeom>
          <a:ln w="22225">
            <a:solidFill>
              <a:srgbClr val="0FF7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5" idx="1"/>
          </p:cNvCxnSpPr>
          <p:nvPr/>
        </p:nvCxnSpPr>
        <p:spPr>
          <a:xfrm flipH="1" flipV="1">
            <a:off x="3352800" y="2781300"/>
            <a:ext cx="397903" cy="501044"/>
          </a:xfrm>
          <a:prstGeom prst="straightConnector1">
            <a:avLst/>
          </a:prstGeom>
          <a:ln w="22225">
            <a:solidFill>
              <a:srgbClr val="0FF7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5" idx="7"/>
          </p:cNvCxnSpPr>
          <p:nvPr/>
        </p:nvCxnSpPr>
        <p:spPr>
          <a:xfrm>
            <a:off x="4936097" y="3282344"/>
            <a:ext cx="474103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944548" y="4413856"/>
            <a:ext cx="474103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3505200" y="4413856"/>
            <a:ext cx="245503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3352800" y="3282344"/>
            <a:ext cx="397903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7" idx="6"/>
          </p:cNvCxnSpPr>
          <p:nvPr/>
        </p:nvCxnSpPr>
        <p:spPr>
          <a:xfrm>
            <a:off x="5179722" y="3847137"/>
            <a:ext cx="1144878" cy="9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2819400" y="3838173"/>
            <a:ext cx="662189" cy="2747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564497" y="5447763"/>
            <a:ext cx="1617103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2922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Verification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Took measurements of the gradient of the curve by laser reflection</a:t>
            </a:r>
          </a:p>
          <a:p>
            <a:r>
              <a:rPr lang="en-NZ" dirty="0" smtClean="0"/>
              <a:t>Made 3D model of the well</a:t>
            </a:r>
          </a:p>
          <a:p>
            <a:r>
              <a:rPr lang="en-NZ" dirty="0" smtClean="0">
                <a:hlinkClick r:id="rId2" action="ppaction://hlinkfile"/>
              </a:rPr>
              <a:t>well_interaction3D </a:t>
            </a:r>
            <a:r>
              <a:rPr lang="en-NZ" dirty="0" err="1" smtClean="0">
                <a:hlinkClick r:id="rId2" action="ppaction://hlinkfile"/>
              </a:rPr>
              <a:t>Latest.cdf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4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Different Shapes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Definitions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Contact angle</a:t>
            </a:r>
          </a:p>
          <a:p>
            <a:r>
              <a:rPr lang="en-NZ" dirty="0" smtClean="0"/>
              <a:t>Wetting &amp; non-wetting</a:t>
            </a:r>
          </a:p>
          <a:p>
            <a:r>
              <a:rPr lang="en-NZ" dirty="0" smtClean="0"/>
              <a:t>Hydrophilic &amp; hydrophobic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581400"/>
            <a:ext cx="2794000" cy="208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81400"/>
            <a:ext cx="3810000" cy="20478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Acceleration Figures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53089269"/>
                  </p:ext>
                </p:extLst>
              </p:nvPr>
            </p:nvGraphicFramePr>
            <p:xfrm>
              <a:off x="457200" y="1600200"/>
              <a:ext cx="8229600" cy="2129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43200"/>
                    <a:gridCol w="2743200"/>
                    <a:gridCol w="274320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Trial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Acceleration of</a:t>
                          </a:r>
                          <a:r>
                            <a:rPr lang="en-NZ" baseline="0" dirty="0" smtClean="0"/>
                            <a:t> Pin A /</a:t>
                          </a:r>
                          <a14:m>
                            <m:oMath xmlns:m="http://schemas.openxmlformats.org/officeDocument/2006/math">
                              <m:r>
                                <a:rPr lang="en-NZ" b="1" i="1" baseline="0" smtClean="0">
                                  <a:latin typeface="Cambria Math"/>
                                </a:rPr>
                                <m:t>𝒎</m:t>
                              </m:r>
                              <m:sSup>
                                <m:sSupPr>
                                  <m:ctrlPr>
                                    <a:rPr lang="en-NZ" b="1" i="1" baseline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NZ" b="1" i="1" baseline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NZ" b="1" i="1" baseline="0" smtClean="0">
                                      <a:latin typeface="Cambria Math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NZ" b="1" i="1" baseline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NZ" b="1" i="1" baseline="0" smtClean="0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Acceleration of</a:t>
                          </a:r>
                          <a:r>
                            <a:rPr lang="en-NZ" baseline="0" dirty="0" smtClean="0"/>
                            <a:t> Pin B /</a:t>
                          </a:r>
                          <a14:m>
                            <m:oMath xmlns:m="http://schemas.openxmlformats.org/officeDocument/2006/math">
                              <m:r>
                                <a:rPr lang="en-NZ" b="1" i="1" baseline="0" smtClean="0">
                                  <a:latin typeface="Cambria Math"/>
                                </a:rPr>
                                <m:t>𝒎</m:t>
                              </m:r>
                              <m:r>
                                <a:rPr lang="en-NZ" b="1" i="1" baseline="0" smtClean="0">
                                  <a:latin typeface="Cambria Math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NZ" b="1" i="1" baseline="0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NZ" b="1" i="1" baseline="0" smtClean="0">
                                      <a:latin typeface="Cambria Math"/>
                                    </a:rPr>
                                    <m:t>𝒔</m:t>
                                  </m:r>
                                </m:e>
                                <m:sup>
                                  <m:r>
                                    <a:rPr lang="en-NZ" b="1" i="1" baseline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NZ" b="1" i="1" baseline="0" smtClean="0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1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0.13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0.31</a:t>
                          </a:r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2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0.22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0.20</a:t>
                          </a:r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3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0.36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0.40</a:t>
                          </a:r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4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0.29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0.32</a:t>
                          </a:r>
                          <a:endParaRPr lang="en-NZ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53089269"/>
                  </p:ext>
                </p:extLst>
              </p:nvPr>
            </p:nvGraphicFramePr>
            <p:xfrm>
              <a:off x="457200" y="1600200"/>
              <a:ext cx="8229600" cy="2129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43200"/>
                    <a:gridCol w="2743200"/>
                    <a:gridCol w="2743200"/>
                  </a:tblGrid>
                  <a:tr h="6462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Trial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000" t="-4717" r="-100000" b="-2433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200000" t="-4717" b="-24339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1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0.13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0.31</a:t>
                          </a:r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2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0.22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0.20</a:t>
                          </a:r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3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0.36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0.40</a:t>
                          </a:r>
                          <a:endParaRPr lang="en-NZ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4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0.29</a:t>
                          </a:r>
                          <a:endParaRPr lang="en-NZ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NZ" dirty="0" smtClean="0"/>
                            <a:t>0.32</a:t>
                          </a:r>
                          <a:endParaRPr lang="en-NZ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5" name="TextBox 4"/>
          <p:cNvSpPr txBox="1"/>
          <p:nvPr/>
        </p:nvSpPr>
        <p:spPr>
          <a:xfrm>
            <a:off x="1447800" y="4191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Maximum velocity 0.03 m s</a:t>
            </a:r>
            <a:r>
              <a:rPr lang="en-NZ" baseline="30000" dirty="0" smtClean="0">
                <a:solidFill>
                  <a:schemeClr val="bg1"/>
                </a:solidFill>
              </a:rPr>
              <a:t>-1</a:t>
            </a:r>
            <a:r>
              <a:rPr lang="en-NZ" dirty="0" smtClean="0">
                <a:solidFill>
                  <a:schemeClr val="bg1"/>
                </a:solidFill>
              </a:rPr>
              <a:t> 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1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Equilibrium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6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Equilibrium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5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Equilibrium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413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1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2896394"/>
            <a:ext cx="5695950" cy="193357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6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1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2829719"/>
            <a:ext cx="6343650" cy="206692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3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1</a:t>
            </a:r>
            <a:endParaRPr lang="en-N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34631"/>
            <a:ext cx="4780873" cy="27432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8" y="1634631"/>
            <a:ext cx="4679891" cy="2740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5" t="45596" r="31107" b="13027"/>
          <a:stretch/>
        </p:blipFill>
        <p:spPr>
          <a:xfrm>
            <a:off x="2438400" y="4374697"/>
            <a:ext cx="3918857" cy="212271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48000"/>
            <a:ext cx="4111752" cy="3209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1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00200"/>
            <a:ext cx="4791075" cy="21126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5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2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05000"/>
            <a:ext cx="5791200" cy="327697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3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2</a:t>
            </a:r>
            <a:endParaRPr lang="en-N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19" y="1600200"/>
            <a:ext cx="6188561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file"/>
          </p:cNvPr>
          <p:cNvSpPr/>
          <p:nvPr/>
        </p:nvSpPr>
        <p:spPr>
          <a:xfrm>
            <a:off x="152400" y="1524000"/>
            <a:ext cx="7391400" cy="4953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Attraction</a:t>
            </a:r>
            <a:endParaRPr lang="en-NZ" dirty="0"/>
          </a:p>
        </p:txBody>
      </p:sp>
      <p:pic>
        <p:nvPicPr>
          <p:cNvPr id="5" name="Free Wells Bes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3034"/>
          <a:stretch/>
        </p:blipFill>
        <p:spPr>
          <a:xfrm>
            <a:off x="1524000" y="2819400"/>
            <a:ext cx="6034087" cy="21256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3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2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95800" y="1600200"/>
                <a:ext cx="4419600" cy="4525963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NZ" dirty="0" smtClean="0"/>
                  <a:t>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NZ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NZ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NZ" b="0" i="1" smtClean="0"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endParaRPr lang="en-NZ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NZ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NZ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NZ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r>
                            <a:rPr lang="en-NZ" b="0" i="1" smtClean="0">
                              <a:latin typeface="Cambria Math"/>
                            </a:rPr>
                            <m:t>𝑊</m:t>
                          </m:r>
                        </m:den>
                      </m:f>
                      <m:r>
                        <a:rPr lang="en-NZ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NZ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NZ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NZ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NZ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NZ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NZ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NZ" b="0" i="1" smtClean="0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NZ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NZ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NZ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r>
                        <a:rPr lang="en-NZ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NZ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NZ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NZ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NZ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NZ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NZ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NZ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NZ" b="0" i="1" smtClean="0">
                              <a:latin typeface="Cambria Math"/>
                            </a:rPr>
                            <m:t>𝑁</m:t>
                          </m:r>
                        </m:sub>
                      </m:sSub>
                      <m:func>
                        <m:funcPr>
                          <m:ctrlPr>
                            <a:rPr lang="en-NZ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NZ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NZ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  <m:oMath xmlns:m="http://schemas.openxmlformats.org/officeDocument/2006/math">
                      <m:sSub>
                        <m:sSubPr>
                          <m:ctrlPr>
                            <a:rPr lang="en-NZ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NZ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NZ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NZ" b="0" i="1" smtClean="0">
                          <a:latin typeface="Cambria Math"/>
                        </a:rPr>
                        <m:t>=</m:t>
                      </m:r>
                      <m:r>
                        <a:rPr lang="en-NZ" b="0" i="1" smtClean="0">
                          <a:latin typeface="Cambria Math"/>
                        </a:rPr>
                        <m:t>𝑊</m:t>
                      </m:r>
                      <m:func>
                        <m:funcPr>
                          <m:ctrlPr>
                            <a:rPr lang="en-NZ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NZ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NZ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NZ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NZ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NZ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NZ" b="0" i="1" smtClean="0">
                          <a:latin typeface="Cambria Math"/>
                        </a:rPr>
                        <m:t>∵2</m:t>
                      </m:r>
                      <m:func>
                        <m:funcPr>
                          <m:ctrlPr>
                            <a:rPr lang="en-NZ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NZ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NZ" b="0" i="1" smtClean="0">
                              <a:latin typeface="Cambria Math"/>
                            </a:rPr>
                            <m:t>𝐴</m:t>
                          </m:r>
                        </m:e>
                      </m:func>
                      <m:func>
                        <m:funcPr>
                          <m:ctrlPr>
                            <a:rPr lang="en-NZ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NZ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NZ" b="0" i="1" smtClean="0">
                              <a:latin typeface="Cambria Math"/>
                            </a:rPr>
                            <m:t>𝐴</m:t>
                          </m:r>
                        </m:e>
                      </m:func>
                      <m:r>
                        <a:rPr lang="en-NZ" b="0" i="1" smtClean="0">
                          <a:latin typeface="Cambria Math"/>
                          <a:ea typeface="Cambria Math"/>
                        </a:rPr>
                        <m:t>≡</m:t>
                      </m:r>
                      <m:func>
                        <m:funcPr>
                          <m:ctrlPr>
                            <a:rPr lang="en-NZ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NZ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NZ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NZ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NZ" b="0" i="1" smtClean="0">
                          <a:latin typeface="Cambria Math"/>
                          <a:ea typeface="Cambria Math"/>
                        </a:rPr>
                        <m:t>∴</m:t>
                      </m:r>
                      <m:sSub>
                        <m:sSubPr>
                          <m:ctrlPr>
                            <a:rPr lang="en-NZ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NZ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NZ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NZ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NZ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NZ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NZ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NZ" b="0" i="1" smtClean="0">
                          <a:latin typeface="Cambria Math"/>
                          <a:ea typeface="Cambria Math"/>
                        </a:rPr>
                        <m:t>𝑊</m:t>
                      </m:r>
                      <m:func>
                        <m:funcPr>
                          <m:ctrlPr>
                            <a:rPr lang="en-NZ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NZ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NZ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NZ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NZ" b="0" dirty="0" smtClean="0"/>
              </a:p>
              <a:p>
                <a:pPr marL="0" indent="0">
                  <a:buNone/>
                </a:pPr>
                <a:endParaRPr lang="en-NZ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95800" y="1600200"/>
                <a:ext cx="4419600" cy="4525963"/>
              </a:xfrm>
              <a:blipFill rotWithShape="1">
                <a:blip r:embed="rId2"/>
                <a:stretch>
                  <a:fillRect l="-3310" t="-2695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t="16944"/>
          <a:stretch/>
        </p:blipFill>
        <p:spPr>
          <a:xfrm>
            <a:off x="206829" y="1905000"/>
            <a:ext cx="4197220" cy="272142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3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2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NZ" i="1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NZ" i="1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NZ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NZ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NZ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NZ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NZ" i="1">
                          <a:latin typeface="Cambria Math"/>
                          <a:ea typeface="Cambria Math"/>
                        </a:rPr>
                        <m:t>𝑊</m:t>
                      </m:r>
                      <m:func>
                        <m:funcPr>
                          <m:ctrlPr>
                            <a:rPr lang="en-NZ" i="1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NZ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NZ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NZ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NZ" dirty="0" smtClean="0">
                  <a:ea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b="0" i="1" smtClean="0">
                          <a:latin typeface="Cambria Math"/>
                        </a:rPr>
                        <m:t>𝑚𝑎</m:t>
                      </m:r>
                      <m:r>
                        <a:rPr lang="en-NZ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NZ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NZ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NZ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NZ" i="1">
                          <a:latin typeface="Cambria Math"/>
                          <a:ea typeface="Cambria Math"/>
                        </a:rPr>
                        <m:t>𝑊</m:t>
                      </m:r>
                      <m:func>
                        <m:funcPr>
                          <m:ctrlPr>
                            <a:rPr lang="en-NZ" i="1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NZ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NZ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NZ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NZ" dirty="0" smtClean="0"/>
              </a:p>
              <a:p>
                <a:pPr marL="0" indent="0">
                  <a:buNone/>
                </a:pPr>
                <a:r>
                  <a:rPr lang="en-NZ" dirty="0" smtClean="0"/>
                  <a:t>m=0.32g</a:t>
                </a:r>
              </a:p>
              <a:p>
                <a:pPr marL="0" indent="0">
                  <a:buNone/>
                </a:pPr>
                <a:r>
                  <a:rPr lang="en-NZ" dirty="0" smtClean="0"/>
                  <a:t>Tracker: max. acceleration =0.54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NZ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NZ" b="0" i="1" smtClean="0">
                            <a:latin typeface="Cambria Math"/>
                          </a:rPr>
                          <m:t>𝑚</m:t>
                        </m:r>
                        <m:r>
                          <a:rPr lang="en-NZ" b="0" i="1" smtClean="0">
                            <a:latin typeface="Cambria Math"/>
                          </a:rPr>
                          <m:t> </m:t>
                        </m:r>
                        <m:r>
                          <a:rPr lang="en-NZ" b="0" i="1" smtClean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NZ" b="0" i="1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NZ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en-NZ" b="0" i="1" smtClean="0">
                          <a:latin typeface="Cambria Math"/>
                          <a:ea typeface="Cambria Math"/>
                        </a:rPr>
                        <m:t>=3.16°</m:t>
                      </m:r>
                    </m:oMath>
                  </m:oMathPara>
                </a14:m>
                <a:endParaRPr lang="en-NZ" dirty="0" smtClean="0"/>
              </a:p>
              <a:p>
                <a:pPr marL="0" indent="0">
                  <a:buNone/>
                </a:pPr>
                <a:endParaRPr lang="en-NZ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2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2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60 fps continuous shooting</a:t>
            </a:r>
          </a:p>
          <a:p>
            <a:r>
              <a:rPr lang="en-NZ" dirty="0" smtClean="0"/>
              <a:t>Enabled me to take HD photos – essential for magnification and angle measurement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2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97" b="7225"/>
          <a:stretch/>
        </p:blipFill>
        <p:spPr>
          <a:xfrm>
            <a:off x="1905000" y="1600200"/>
            <a:ext cx="5029200" cy="5035516"/>
          </a:xfrm>
        </p:spPr>
      </p:pic>
      <p:sp>
        <p:nvSpPr>
          <p:cNvPr id="3" name="TextBox 2"/>
          <p:cNvSpPr txBox="1"/>
          <p:nvPr/>
        </p:nvSpPr>
        <p:spPr>
          <a:xfrm>
            <a:off x="7772400" y="2057400"/>
            <a:ext cx="990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3.06</a:t>
            </a:r>
          </a:p>
          <a:p>
            <a:r>
              <a:rPr lang="en-NZ" dirty="0" smtClean="0">
                <a:solidFill>
                  <a:schemeClr val="bg1"/>
                </a:solidFill>
              </a:rPr>
              <a:t>1.75</a:t>
            </a:r>
          </a:p>
          <a:p>
            <a:r>
              <a:rPr lang="en-NZ" dirty="0" smtClean="0">
                <a:solidFill>
                  <a:schemeClr val="bg1"/>
                </a:solidFill>
              </a:rPr>
              <a:t>4.88</a:t>
            </a:r>
          </a:p>
          <a:p>
            <a:r>
              <a:rPr lang="en-NZ" dirty="0" smtClean="0">
                <a:solidFill>
                  <a:schemeClr val="bg1"/>
                </a:solidFill>
              </a:rPr>
              <a:t>2.13</a:t>
            </a:r>
          </a:p>
          <a:p>
            <a:r>
              <a:rPr lang="en-NZ" dirty="0" smtClean="0">
                <a:solidFill>
                  <a:schemeClr val="bg1"/>
                </a:solidFill>
              </a:rPr>
              <a:t>2.40</a:t>
            </a:r>
          </a:p>
          <a:p>
            <a:r>
              <a:rPr lang="en-NZ" dirty="0" smtClean="0">
                <a:solidFill>
                  <a:schemeClr val="bg1"/>
                </a:solidFill>
              </a:rPr>
              <a:t>0.74</a:t>
            </a:r>
          </a:p>
          <a:p>
            <a:r>
              <a:rPr lang="en-NZ" dirty="0" smtClean="0">
                <a:solidFill>
                  <a:schemeClr val="bg1"/>
                </a:solidFill>
              </a:rPr>
              <a:t>1.51</a:t>
            </a:r>
          </a:p>
          <a:p>
            <a:r>
              <a:rPr lang="en-NZ" dirty="0" smtClean="0">
                <a:solidFill>
                  <a:schemeClr val="bg1"/>
                </a:solidFill>
              </a:rPr>
              <a:t>1.88</a:t>
            </a:r>
          </a:p>
          <a:p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2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Repulsion</a:t>
            </a:r>
          </a:p>
          <a:p>
            <a:r>
              <a:rPr lang="en-NZ" dirty="0" smtClean="0"/>
              <a:t>Similar method of continuous shooting</a:t>
            </a:r>
          </a:p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37302" r="19762" b="31349"/>
          <a:stretch/>
        </p:blipFill>
        <p:spPr>
          <a:xfrm>
            <a:off x="1828800" y="3276600"/>
            <a:ext cx="4844143" cy="214992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2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2</a:t>
            </a:r>
            <a:endParaRPr lang="en-NZ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277242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4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2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NZ" dirty="0" smtClean="0"/>
                  <a:t>Inconclusive: error quite significant: </a:t>
                </a:r>
                <a14:m>
                  <m:oMath xmlns:m="http://schemas.openxmlformats.org/officeDocument/2006/math">
                    <m:r>
                      <a:rPr lang="en-NZ" i="1" smtClean="0">
                        <a:latin typeface="Cambria Math"/>
                        <a:ea typeface="Cambria Math"/>
                      </a:rPr>
                      <m:t>±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0.5°</m:t>
                    </m:r>
                  </m:oMath>
                </a14:m>
                <a:endParaRPr lang="en-NZ" dirty="0" smtClean="0"/>
              </a:p>
              <a:p>
                <a:r>
                  <a:rPr lang="en-NZ" dirty="0" smtClean="0"/>
                  <a:t>Did not have calculated values to match to each individual measured angle</a:t>
                </a:r>
              </a:p>
              <a:p>
                <a:endParaRPr lang="en-NZ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617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1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3 - Energy</a:t>
            </a:r>
            <a:endParaRPr lang="en-N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NZ" dirty="0" smtClean="0"/>
                  <a:t>Surface tension is also defined 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ea typeface="Cambria Math"/>
                      </a:rPr>
                      <m:t>γ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NZ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𝐸</m:t>
                        </m:r>
                      </m:num>
                      <m:den>
                        <m:r>
                          <a:rPr lang="en-NZ" b="0" i="1" smtClean="0">
                            <a:latin typeface="Cambria Math"/>
                            <a:ea typeface="Cambria Math"/>
                          </a:rPr>
                          <m:t>𝐴</m:t>
                        </m:r>
                      </m:den>
                    </m:f>
                    <m:r>
                      <a:rPr lang="en-NZ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NZ" b="0" i="1" dirty="0" smtClean="0">
                    <a:latin typeface="Cambria Math"/>
                    <a:ea typeface="Cambria Math"/>
                  </a:rPr>
                  <a:t/>
                </a:r>
                <a:br>
                  <a:rPr lang="en-NZ" b="0" i="1" dirty="0" smtClean="0">
                    <a:latin typeface="Cambria Math"/>
                    <a:ea typeface="Cambria Math"/>
                  </a:rPr>
                </a:br>
                <a14:m>
                  <m:oMath xmlns:m="http://schemas.openxmlformats.org/officeDocument/2006/math">
                    <m:r>
                      <a:rPr lang="en-NZ" b="0" i="1" smtClean="0">
                        <a:latin typeface="Cambria Math"/>
                        <a:ea typeface="Cambria Math"/>
                      </a:rPr>
                      <m:t>𝑢𝑛𝑖𝑡𝑠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NZ" b="0" i="1" smtClean="0">
                        <a:latin typeface="Cambria Math"/>
                        <a:ea typeface="Cambria Math"/>
                      </a:rPr>
                      <m:t>𝑜𝑓</m:t>
                    </m:r>
                    <m:f>
                      <m:fPr>
                        <m:ctrlPr>
                          <a:rPr lang="en-NZ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NZ" b="0" i="1" smtClean="0">
                            <a:latin typeface="Cambria Math"/>
                          </a:rPr>
                          <m:t>𝐽</m:t>
                        </m:r>
                      </m:num>
                      <m:den>
                        <m:sSup>
                          <m:sSupPr>
                            <m:ctrlPr>
                              <a:rPr lang="en-NZ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NZ" b="0" i="1" smtClean="0"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NZ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NZ" dirty="0" smtClean="0"/>
              </a:p>
              <a:p>
                <a:r>
                  <a:rPr lang="en-NZ" dirty="0" smtClean="0"/>
                  <a:t>Energy per surface area</a:t>
                </a:r>
              </a:p>
              <a:p>
                <a:r>
                  <a:rPr lang="en-NZ" dirty="0" smtClean="0"/>
                  <a:t>To minimise area, liquids tend to form spherical droplets (when free of other influences)</a:t>
                </a:r>
              </a:p>
              <a:p>
                <a:r>
                  <a:rPr lang="en-NZ" dirty="0" smtClean="0"/>
                  <a:t>Applies to small scales 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  <a:ea typeface="Cambria Math"/>
                      </a:rPr>
                      <m:t>γ</m:t>
                    </m:r>
                  </m:oMath>
                </a14:m>
                <a:r>
                  <a:rPr lang="en-NZ" dirty="0" smtClean="0"/>
                  <a:t> is more significant than hydrostatic pressure differences</a:t>
                </a:r>
                <a:endParaRPr lang="en-NZ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539" b="-2965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5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3 - Energy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When wells interact, surface area is best minimised by merging and forming a lower level, instead of maintaining 2 separate wells</a:t>
            </a:r>
          </a:p>
          <a:p>
            <a:r>
              <a:rPr lang="en-NZ" dirty="0" smtClean="0"/>
              <a:t>The minimum area is when the 2 pins are touching, so this is what tends to happen – hence attraction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0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Theory 3 - Energy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Flaws – difficulty explaining the repulsion and equilibrium effects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7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Attraction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35" y="1600200"/>
            <a:ext cx="6040929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3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Hydrophobic Substances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Waxed pins – had no effect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7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Different Shapes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err="1" smtClean="0">
                <a:hlinkClick r:id="rId2" action="ppaction://hlinkfile"/>
              </a:rPr>
              <a:t>Ppt</a:t>
            </a:r>
            <a:r>
              <a:rPr lang="en-NZ" dirty="0" smtClean="0">
                <a:hlinkClick r:id="rId2" action="ppaction://hlinkfile"/>
              </a:rPr>
              <a:t> Stuff\PPT Trimmed Vids\Squares.wmv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1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Different Shapes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Like curves attract, opposite curves repel</a:t>
            </a:r>
          </a:p>
          <a:p>
            <a:r>
              <a:rPr lang="en-NZ" dirty="0" smtClean="0"/>
              <a:t>Confirmed with ping pong balls, which both have upward-curving menisci. They attracted.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Attraction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1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Attraction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7" t="23747"/>
          <a:stretch/>
        </p:blipFill>
        <p:spPr>
          <a:xfrm>
            <a:off x="1905000" y="1981200"/>
            <a:ext cx="5410200" cy="418275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3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Y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IYPT NZ Presentation template - Germany 2012</Template>
  <TotalTime>4986</TotalTime>
  <Words>1093</Words>
  <Application>Microsoft Office PowerPoint</Application>
  <PresentationFormat>On-screen Show (4:3)</PresentationFormat>
  <Paragraphs>275</Paragraphs>
  <Slides>72</Slides>
  <Notes>2</Notes>
  <HiddenSlides>9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IYPT</vt:lpstr>
      <vt:lpstr>7. Drawing Pins</vt:lpstr>
      <vt:lpstr>The Problem</vt:lpstr>
      <vt:lpstr>Presentation Structure</vt:lpstr>
      <vt:lpstr>Definitions</vt:lpstr>
      <vt:lpstr>Definitions</vt:lpstr>
      <vt:lpstr>Attraction</vt:lpstr>
      <vt:lpstr>Attraction</vt:lpstr>
      <vt:lpstr>Attraction</vt:lpstr>
      <vt:lpstr>Attraction</vt:lpstr>
      <vt:lpstr>Attraction</vt:lpstr>
      <vt:lpstr>Repulsion</vt:lpstr>
      <vt:lpstr>Repulsion</vt:lpstr>
      <vt:lpstr>Repulsion</vt:lpstr>
      <vt:lpstr>Phenomenon Summary</vt:lpstr>
      <vt:lpstr>Detergent</vt:lpstr>
      <vt:lpstr>Water Control</vt:lpstr>
      <vt:lpstr>Equilibrium</vt:lpstr>
      <vt:lpstr>Equilibrium</vt:lpstr>
      <vt:lpstr>Theory - Wells</vt:lpstr>
      <vt:lpstr>Theory - Wells</vt:lpstr>
      <vt:lpstr>Theory - Wells</vt:lpstr>
      <vt:lpstr>Theory - Wells</vt:lpstr>
      <vt:lpstr>Theory</vt:lpstr>
      <vt:lpstr>Theory – Surface Tension</vt:lpstr>
      <vt:lpstr>Theory – Surface Tension</vt:lpstr>
      <vt:lpstr>Theory – Surface Tension</vt:lpstr>
      <vt:lpstr>Theory – Net Forces</vt:lpstr>
      <vt:lpstr>Theory – Net Forces</vt:lpstr>
      <vt:lpstr>Theory – Net Forces</vt:lpstr>
      <vt:lpstr>Theory – Net Forces</vt:lpstr>
      <vt:lpstr>Changing the Phenomenon</vt:lpstr>
      <vt:lpstr>Changing the Phenomenon</vt:lpstr>
      <vt:lpstr>Changing the Phenomenon</vt:lpstr>
      <vt:lpstr>Changing the Phenomenon</vt:lpstr>
      <vt:lpstr>Changing the Phenomenon</vt:lpstr>
      <vt:lpstr>Changing the Phenomenon</vt:lpstr>
      <vt:lpstr>The Problem</vt:lpstr>
      <vt:lpstr>Conclusion </vt:lpstr>
      <vt:lpstr>PowerPoint Presentation</vt:lpstr>
      <vt:lpstr>References</vt:lpstr>
      <vt:lpstr>Temperature</vt:lpstr>
      <vt:lpstr>Balance of Forces</vt:lpstr>
      <vt:lpstr>Balance of Forces</vt:lpstr>
      <vt:lpstr>Force Calculations</vt:lpstr>
      <vt:lpstr>Verification</vt:lpstr>
      <vt:lpstr>Verification</vt:lpstr>
      <vt:lpstr>PowerPoint Presentation</vt:lpstr>
      <vt:lpstr>Verification</vt:lpstr>
      <vt:lpstr>Different Shapes</vt:lpstr>
      <vt:lpstr>Acceleration Figures</vt:lpstr>
      <vt:lpstr>Equilibrium</vt:lpstr>
      <vt:lpstr>Equilibrium</vt:lpstr>
      <vt:lpstr>Equilibrium</vt:lpstr>
      <vt:lpstr>Theory 1</vt:lpstr>
      <vt:lpstr>Theory 1</vt:lpstr>
      <vt:lpstr>Theory 1</vt:lpstr>
      <vt:lpstr>Theory 1</vt:lpstr>
      <vt:lpstr>Theory 2</vt:lpstr>
      <vt:lpstr>Theory 2</vt:lpstr>
      <vt:lpstr>Theory 2</vt:lpstr>
      <vt:lpstr>Theory 2</vt:lpstr>
      <vt:lpstr>Theory 2</vt:lpstr>
      <vt:lpstr>Theory 2</vt:lpstr>
      <vt:lpstr>Theory 2</vt:lpstr>
      <vt:lpstr>Theory 2</vt:lpstr>
      <vt:lpstr>Theory 2</vt:lpstr>
      <vt:lpstr>Theory 3 - Energy</vt:lpstr>
      <vt:lpstr>Theory 3 - Energy</vt:lpstr>
      <vt:lpstr>Theory 3 - Energy</vt:lpstr>
      <vt:lpstr>Hydrophobic Substances</vt:lpstr>
      <vt:lpstr>Different Shapes</vt:lpstr>
      <vt:lpstr>Different Shapes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7. Drawing Pins</dc:title>
  <dc:creator>Howell</dc:creator>
  <cp:lastModifiedBy>Administrator</cp:lastModifiedBy>
  <cp:revision>113</cp:revision>
  <dcterms:created xsi:type="dcterms:W3CDTF">2006-08-16T00:00:00Z</dcterms:created>
  <dcterms:modified xsi:type="dcterms:W3CDTF">2012-07-20T18:58:38Z</dcterms:modified>
</cp:coreProperties>
</file>