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</p:sldMasterIdLst>
  <p:notesMasterIdLst>
    <p:notesMasterId r:id="rId40"/>
  </p:notesMasterIdLst>
  <p:sldIdLst>
    <p:sldId id="346" r:id="rId3"/>
    <p:sldId id="257" r:id="rId4"/>
    <p:sldId id="309" r:id="rId5"/>
    <p:sldId id="351" r:id="rId6"/>
    <p:sldId id="353" r:id="rId7"/>
    <p:sldId id="352" r:id="rId8"/>
    <p:sldId id="310" r:id="rId9"/>
    <p:sldId id="313" r:id="rId10"/>
    <p:sldId id="320" r:id="rId11"/>
    <p:sldId id="322" r:id="rId12"/>
    <p:sldId id="324" r:id="rId13"/>
    <p:sldId id="321" r:id="rId14"/>
    <p:sldId id="326" r:id="rId15"/>
    <p:sldId id="325" r:id="rId16"/>
    <p:sldId id="327" r:id="rId17"/>
    <p:sldId id="329" r:id="rId18"/>
    <p:sldId id="354" r:id="rId19"/>
    <p:sldId id="314" r:id="rId20"/>
    <p:sldId id="345" r:id="rId21"/>
    <p:sldId id="328" r:id="rId22"/>
    <p:sldId id="330" r:id="rId23"/>
    <p:sldId id="347" r:id="rId24"/>
    <p:sldId id="316" r:id="rId25"/>
    <p:sldId id="336" r:id="rId26"/>
    <p:sldId id="323" r:id="rId27"/>
    <p:sldId id="335" r:id="rId28"/>
    <p:sldId id="317" r:id="rId29"/>
    <p:sldId id="348" r:id="rId30"/>
    <p:sldId id="333" r:id="rId31"/>
    <p:sldId id="342" r:id="rId32"/>
    <p:sldId id="339" r:id="rId33"/>
    <p:sldId id="340" r:id="rId34"/>
    <p:sldId id="341" r:id="rId35"/>
    <p:sldId id="343" r:id="rId36"/>
    <p:sldId id="344" r:id="rId37"/>
    <p:sldId id="349" r:id="rId38"/>
    <p:sldId id="350" r:id="rId39"/>
  </p:sldIdLst>
  <p:sldSz cx="9144000" cy="6858000" type="screen4x3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82517" autoAdjust="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12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us%20WebStorage\anotherkamila\MySyncFolder\TMF2012\8-Bubbles\Bubbles-udaj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List1!$G$21</c:f>
              <c:strCache>
                <c:ptCount val="1"/>
                <c:pt idx="0">
                  <c:v>flow rate measurement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</c:marker>
          <c:errBars>
            <c:errDir val="y"/>
            <c:errBarType val="both"/>
            <c:errValType val="fixedVal"/>
            <c:noEndCap val="0"/>
            <c:val val="15"/>
          </c:errBars>
          <c:xVal>
            <c:numRef>
              <c:f>List1!$F$22:$F$25</c:f>
              <c:numCache>
                <c:formatCode>General</c:formatCode>
                <c:ptCount val="4"/>
                <c:pt idx="0">
                  <c:v>6</c:v>
                </c:pt>
                <c:pt idx="1">
                  <c:v>10</c:v>
                </c:pt>
                <c:pt idx="2">
                  <c:v>16</c:v>
                </c:pt>
                <c:pt idx="3">
                  <c:v>22</c:v>
                </c:pt>
              </c:numCache>
            </c:numRef>
          </c:xVal>
          <c:yVal>
            <c:numRef>
              <c:f>List1!$G$22:$G$25</c:f>
              <c:numCache>
                <c:formatCode>General</c:formatCode>
                <c:ptCount val="4"/>
                <c:pt idx="0">
                  <c:v>966.67</c:v>
                </c:pt>
                <c:pt idx="1">
                  <c:v>935.48</c:v>
                </c:pt>
                <c:pt idx="2">
                  <c:v>895.06</c:v>
                </c:pt>
                <c:pt idx="3">
                  <c:v>852.94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003712"/>
        <c:axId val="108006016"/>
      </c:scatterChart>
      <c:valAx>
        <c:axId val="108003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bubbles</a:t>
                </a:r>
                <a:r>
                  <a:rPr lang="en-US" sz="2000" baseline="0"/>
                  <a:t> flow / ml/s</a:t>
                </a:r>
                <a:endParaRPr lang="en-US" sz="20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8006016"/>
        <c:crossesAt val="600"/>
        <c:crossBetween val="midCat"/>
      </c:valAx>
      <c:valAx>
        <c:axId val="108006016"/>
        <c:scaling>
          <c:orientation val="minMax"/>
          <c:max val="1030"/>
          <c:min val="70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density / kg/m</a:t>
                </a:r>
                <a:r>
                  <a:rPr lang="en-US" sz="2000" baseline="30000"/>
                  <a:t>3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80037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3238920539586849"/>
          <c:y val="4.8213433548079214E-2"/>
          <c:w val="0.72950224304482025"/>
          <c:h val="0.9122874413425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List2!$B$18</c:f>
              <c:strCache>
                <c:ptCount val="1"/>
                <c:pt idx="0">
                  <c:v>cervene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6"/>
          </c:marker>
          <c:errBars>
            <c:errDir val="y"/>
            <c:errBarType val="both"/>
            <c:errValType val="fixedVal"/>
            <c:noEndCap val="0"/>
            <c:val val="3.5000000000000009E-3"/>
          </c:errBars>
          <c:xVal>
            <c:numRef>
              <c:f>List2!$A$19:$A$23</c:f>
              <c:numCache>
                <c:formatCode>General</c:formatCode>
                <c:ptCount val="5"/>
                <c:pt idx="0">
                  <c:v>4.5</c:v>
                </c:pt>
                <c:pt idx="1">
                  <c:v>7.5</c:v>
                </c:pt>
                <c:pt idx="2">
                  <c:v>9</c:v>
                </c:pt>
                <c:pt idx="3">
                  <c:v>11</c:v>
                </c:pt>
                <c:pt idx="4">
                  <c:v>15.5</c:v>
                </c:pt>
              </c:numCache>
            </c:numRef>
          </c:xVal>
          <c:yVal>
            <c:numRef>
              <c:f>List2!$B$19:$B$23</c:f>
              <c:numCache>
                <c:formatCode>0.000</c:formatCode>
                <c:ptCount val="5"/>
                <c:pt idx="0">
                  <c:v>-1.3333333333333299E-2</c:v>
                </c:pt>
                <c:pt idx="1">
                  <c:v>-0.01</c:v>
                </c:pt>
                <c:pt idx="2">
                  <c:v>-1E-3</c:v>
                </c:pt>
                <c:pt idx="3">
                  <c:v>6.6666666666666697E-3</c:v>
                </c:pt>
                <c:pt idx="4">
                  <c:v>1.3333333333333299E-2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08224"/>
        <c:axId val="171106304"/>
      </c:scatterChart>
      <c:valAx>
        <c:axId val="171106304"/>
        <c:scaling>
          <c:orientation val="minMax"/>
          <c:max val="2.0000000000000004E-2"/>
          <c:min val="-2.0000000000000004E-2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dirty="0"/>
                  <a:t>Force </a:t>
                </a:r>
                <a:r>
                  <a:rPr lang="en-US" sz="2400" dirty="0" smtClean="0"/>
                  <a:t>difference / N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"/>
              <c:y val="0.23366165592937246"/>
            </c:manualLayout>
          </c:layout>
          <c:overlay val="0"/>
        </c:title>
        <c:numFmt formatCode="0.000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71108224"/>
        <c:crosses val="autoZero"/>
        <c:crossBetween val="midCat"/>
      </c:valAx>
      <c:valAx>
        <c:axId val="171108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dirty="0"/>
                  <a:t>Tank </a:t>
                </a:r>
                <a:r>
                  <a:rPr lang="en-US" sz="2400" dirty="0" smtClean="0"/>
                  <a:t>diameter /</a:t>
                </a:r>
                <a:r>
                  <a:rPr lang="en-US" sz="2400" baseline="0" dirty="0" smtClean="0"/>
                  <a:t> </a:t>
                </a:r>
                <a:r>
                  <a:rPr lang="en-US" sz="2400" dirty="0" smtClean="0"/>
                  <a:t>cm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32298548361056661"/>
              <c:y val="0.586417084228107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71106304"/>
        <c:crosses val="autoZero"/>
        <c:crossBetween val="midCat"/>
      </c:valAx>
      <c:spPr>
        <a:noFill/>
        <a:ln>
          <a:noFill/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List1!$H$21</c:f>
              <c:strCache>
                <c:ptCount val="1"/>
                <c:pt idx="0">
                  <c:v>hydrostatic pressure measurement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3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15"/>
          </c:errBars>
          <c:xVal>
            <c:numRef>
              <c:f>List1!$F$22:$F$25</c:f>
              <c:numCache>
                <c:formatCode>General</c:formatCode>
                <c:ptCount val="4"/>
                <c:pt idx="0">
                  <c:v>6</c:v>
                </c:pt>
                <c:pt idx="1">
                  <c:v>10</c:v>
                </c:pt>
                <c:pt idx="2">
                  <c:v>16</c:v>
                </c:pt>
                <c:pt idx="3">
                  <c:v>22</c:v>
                </c:pt>
              </c:numCache>
            </c:numRef>
          </c:xVal>
          <c:yVal>
            <c:numRef>
              <c:f>List1!$H$22:$H$25</c:f>
              <c:numCache>
                <c:formatCode>General</c:formatCode>
                <c:ptCount val="4"/>
                <c:pt idx="0">
                  <c:v>954.87</c:v>
                </c:pt>
                <c:pt idx="1">
                  <c:v>933.14</c:v>
                </c:pt>
                <c:pt idx="2">
                  <c:v>893.03</c:v>
                </c:pt>
                <c:pt idx="3">
                  <c:v>867.62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524672"/>
        <c:axId val="110535424"/>
      </c:scatterChart>
      <c:valAx>
        <c:axId val="110524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bubbles</a:t>
                </a:r>
                <a:r>
                  <a:rPr lang="en-US" sz="2000" baseline="0"/>
                  <a:t> flow / ml/s</a:t>
                </a:r>
                <a:endParaRPr lang="en-US" sz="20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10535424"/>
        <c:crossesAt val="600"/>
        <c:crossBetween val="midCat"/>
      </c:valAx>
      <c:valAx>
        <c:axId val="110535424"/>
        <c:scaling>
          <c:orientation val="minMax"/>
          <c:max val="1030"/>
          <c:min val="70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density / kg/m</a:t>
                </a:r>
                <a:r>
                  <a:rPr lang="en-US" sz="2000" baseline="30000"/>
                  <a:t>3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105246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11850862392201"/>
          <c:y val="4.0839696174341841E-2"/>
          <c:w val="0.82361079865016884"/>
          <c:h val="0.77503161536626108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List1!$G$21</c:f>
              <c:strCache>
                <c:ptCount val="1"/>
                <c:pt idx="0">
                  <c:v>flow rate measurement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</c:marker>
          <c:errBars>
            <c:errDir val="y"/>
            <c:errBarType val="both"/>
            <c:errValType val="fixedVal"/>
            <c:noEndCap val="0"/>
            <c:val val="15"/>
          </c:errBars>
          <c:xVal>
            <c:numRef>
              <c:f>List1!$F$22:$F$25</c:f>
              <c:numCache>
                <c:formatCode>General</c:formatCode>
                <c:ptCount val="4"/>
                <c:pt idx="0">
                  <c:v>6</c:v>
                </c:pt>
                <c:pt idx="1">
                  <c:v>10</c:v>
                </c:pt>
                <c:pt idx="2">
                  <c:v>16</c:v>
                </c:pt>
                <c:pt idx="3">
                  <c:v>22</c:v>
                </c:pt>
              </c:numCache>
            </c:numRef>
          </c:xVal>
          <c:yVal>
            <c:numRef>
              <c:f>List1!$G$22:$G$25</c:f>
              <c:numCache>
                <c:formatCode>General</c:formatCode>
                <c:ptCount val="4"/>
                <c:pt idx="0">
                  <c:v>966.67</c:v>
                </c:pt>
                <c:pt idx="1">
                  <c:v>935.48</c:v>
                </c:pt>
                <c:pt idx="2">
                  <c:v>895.06</c:v>
                </c:pt>
                <c:pt idx="3">
                  <c:v>852.94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List1!$H$21</c:f>
              <c:strCache>
                <c:ptCount val="1"/>
                <c:pt idx="0">
                  <c:v>hydrostatic pressure measurement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fixedVal"/>
            <c:noEndCap val="0"/>
            <c:val val="15"/>
          </c:errBars>
          <c:xVal>
            <c:numRef>
              <c:f>List1!$F$22:$F$25</c:f>
              <c:numCache>
                <c:formatCode>General</c:formatCode>
                <c:ptCount val="4"/>
                <c:pt idx="0">
                  <c:v>6</c:v>
                </c:pt>
                <c:pt idx="1">
                  <c:v>10</c:v>
                </c:pt>
                <c:pt idx="2">
                  <c:v>16</c:v>
                </c:pt>
                <c:pt idx="3">
                  <c:v>22</c:v>
                </c:pt>
              </c:numCache>
            </c:numRef>
          </c:xVal>
          <c:yVal>
            <c:numRef>
              <c:f>List1!$H$22:$H$25</c:f>
              <c:numCache>
                <c:formatCode>General</c:formatCode>
                <c:ptCount val="4"/>
                <c:pt idx="0">
                  <c:v>954.87</c:v>
                </c:pt>
                <c:pt idx="1">
                  <c:v>933.14</c:v>
                </c:pt>
                <c:pt idx="2">
                  <c:v>893.03</c:v>
                </c:pt>
                <c:pt idx="3">
                  <c:v>867.62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057536"/>
        <c:axId val="111076096"/>
      </c:scatterChart>
      <c:valAx>
        <c:axId val="111057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bubbles</a:t>
                </a:r>
                <a:r>
                  <a:rPr lang="en-US" sz="2000" baseline="0" dirty="0"/>
                  <a:t> flow / ml/s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11076096"/>
        <c:crossesAt val="600"/>
        <c:crossBetween val="midCat"/>
      </c:valAx>
      <c:valAx>
        <c:axId val="111076096"/>
        <c:scaling>
          <c:orientation val="minMax"/>
          <c:max val="1030"/>
          <c:min val="70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/>
                  <a:t>density / kg/m</a:t>
                </a:r>
                <a:r>
                  <a:rPr lang="en-US" sz="2000" baseline="30000" dirty="0"/>
                  <a:t>3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110575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3184383202099737"/>
          <c:y val="0.46908335321721151"/>
          <c:w val="0.30684664416947882"/>
          <c:h val="0.25375248548476897"/>
        </c:manualLayout>
      </c:layout>
      <c:overlay val="0"/>
      <c:spPr>
        <a:solidFill>
          <a:srgbClr val="FFFFFF">
            <a:alpha val="52157"/>
          </a:srgbClr>
        </a:solidFill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53424003817704"/>
          <c:y val="4.0230148470247189E-2"/>
          <c:w val="0.5823673347649726"/>
          <c:h val="0.78411074548517257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List1!$J$21</c:f>
              <c:strCache>
                <c:ptCount val="1"/>
                <c:pt idx="0">
                  <c:v>buoyancy for 1m^3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</c:marker>
          <c:errBars>
            <c:errDir val="y"/>
            <c:errBarType val="both"/>
            <c:errValType val="fixedVal"/>
            <c:noEndCap val="0"/>
            <c:val val="0.25"/>
          </c:errBars>
          <c:xVal>
            <c:numRef>
              <c:f>List1!$F$22:$F$26</c:f>
              <c:numCache>
                <c:formatCode>General</c:formatCode>
                <c:ptCount val="5"/>
                <c:pt idx="0">
                  <c:v>6</c:v>
                </c:pt>
                <c:pt idx="1">
                  <c:v>10</c:v>
                </c:pt>
                <c:pt idx="2">
                  <c:v>16</c:v>
                </c:pt>
                <c:pt idx="3">
                  <c:v>22</c:v>
                </c:pt>
                <c:pt idx="4">
                  <c:v>0</c:v>
                </c:pt>
              </c:numCache>
            </c:numRef>
          </c:xVal>
          <c:yVal>
            <c:numRef>
              <c:f>List1!$J$22:$J$26</c:f>
              <c:numCache>
                <c:formatCode>General</c:formatCode>
                <c:ptCount val="5"/>
                <c:pt idx="0">
                  <c:v>9.425153700000001</c:v>
                </c:pt>
                <c:pt idx="1">
                  <c:v>9.1655810999999989</c:v>
                </c:pt>
                <c:pt idx="2">
                  <c:v>8.7705814499999999</c:v>
                </c:pt>
                <c:pt idx="3">
                  <c:v>8.4393467999999991</c:v>
                </c:pt>
                <c:pt idx="4">
                  <c:v>9.81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573632"/>
        <c:axId val="111585920"/>
      </c:scatterChart>
      <c:valAx>
        <c:axId val="111573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b="1" i="0" baseline="0" dirty="0" smtClean="0">
                    <a:effectLst/>
                  </a:rPr>
                  <a:t>bubbles flow / ml/s</a:t>
                </a:r>
                <a:endParaRPr lang="en-US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11585920"/>
        <c:crosses val="autoZero"/>
        <c:crossBetween val="midCat"/>
      </c:valAx>
      <c:valAx>
        <c:axId val="111585920"/>
        <c:scaling>
          <c:orientation val="minMax"/>
          <c:max val="1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 dirty="0" smtClean="0"/>
                  <a:t>buoyant</a:t>
                </a:r>
                <a:r>
                  <a:rPr lang="en-US" sz="2000" baseline="0" dirty="0" smtClean="0"/>
                  <a:t> force </a:t>
                </a:r>
                <a:r>
                  <a:rPr lang="en-US" sz="2000" i="1" baseline="0" dirty="0" err="1" smtClean="0"/>
                  <a:t>F</a:t>
                </a:r>
                <a:r>
                  <a:rPr lang="en-US" sz="2000" i="1" baseline="-25000" dirty="0" err="1" smtClean="0"/>
                  <a:t>b</a:t>
                </a:r>
                <a:r>
                  <a:rPr lang="en-US" sz="2000" baseline="0" dirty="0" smtClean="0"/>
                  <a:t> / N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115736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97649108516608"/>
          <c:y val="3.8505999250093736E-2"/>
          <c:w val="0.82157808398950127"/>
          <c:h val="0.78788695163104616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List1!$G$21</c:f>
              <c:strCache>
                <c:ptCount val="1"/>
                <c:pt idx="0">
                  <c:v>flow rate measurement</c:v>
                </c:pt>
              </c:strCache>
            </c:strRef>
          </c:tx>
          <c:spPr>
            <a:ln w="28575">
              <a:noFill/>
            </a:ln>
          </c:spPr>
          <c:marker>
            <c:symbol val="plus"/>
            <c:size val="8"/>
            <c:spPr>
              <a:noFill/>
              <a:ln w="34925">
                <a:solidFill>
                  <a:schemeClr val="accent1"/>
                </a:solidFill>
              </a:ln>
            </c:spPr>
          </c:marker>
          <c:errBars>
            <c:errDir val="y"/>
            <c:errBarType val="both"/>
            <c:errValType val="fixedVal"/>
            <c:noEndCap val="0"/>
            <c:val val="15"/>
            <c:spPr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c:spPr>
          </c:errBars>
          <c:xVal>
            <c:numRef>
              <c:f>List1!$F$22:$F$26</c:f>
              <c:numCache>
                <c:formatCode>General</c:formatCode>
                <c:ptCount val="5"/>
                <c:pt idx="0">
                  <c:v>6</c:v>
                </c:pt>
                <c:pt idx="1">
                  <c:v>10</c:v>
                </c:pt>
                <c:pt idx="2">
                  <c:v>16</c:v>
                </c:pt>
                <c:pt idx="3">
                  <c:v>22</c:v>
                </c:pt>
                <c:pt idx="4">
                  <c:v>0</c:v>
                </c:pt>
              </c:numCache>
            </c:numRef>
          </c:xVal>
          <c:yVal>
            <c:numRef>
              <c:f>List1!$G$22:$G$26</c:f>
              <c:numCache>
                <c:formatCode>General</c:formatCode>
                <c:ptCount val="5"/>
                <c:pt idx="0">
                  <c:v>966.67</c:v>
                </c:pt>
                <c:pt idx="1">
                  <c:v>935.48</c:v>
                </c:pt>
                <c:pt idx="2">
                  <c:v>895.06</c:v>
                </c:pt>
                <c:pt idx="3">
                  <c:v>852.94</c:v>
                </c:pt>
                <c:pt idx="4">
                  <c:v>1000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List1!$H$21</c:f>
              <c:strCache>
                <c:ptCount val="1"/>
                <c:pt idx="0">
                  <c:v>hydrostatic pressure measurement</c:v>
                </c:pt>
              </c:strCache>
            </c:strRef>
          </c:tx>
          <c:spPr>
            <a:ln w="41275">
              <a:noFill/>
            </a:ln>
          </c:spPr>
          <c:marker>
            <c:symbol val="x"/>
            <c:size val="7"/>
            <c:spPr>
              <a:noFill/>
              <a:ln w="34925"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fixedVal"/>
            <c:noEndCap val="0"/>
            <c:val val="15"/>
            <c:spPr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errBars>
          <c:xVal>
            <c:numRef>
              <c:f>List1!$F$22:$F$26</c:f>
              <c:numCache>
                <c:formatCode>General</c:formatCode>
                <c:ptCount val="5"/>
                <c:pt idx="0">
                  <c:v>6</c:v>
                </c:pt>
                <c:pt idx="1">
                  <c:v>10</c:v>
                </c:pt>
                <c:pt idx="2">
                  <c:v>16</c:v>
                </c:pt>
                <c:pt idx="3">
                  <c:v>22</c:v>
                </c:pt>
                <c:pt idx="4">
                  <c:v>0</c:v>
                </c:pt>
              </c:numCache>
            </c:numRef>
          </c:xVal>
          <c:yVal>
            <c:numRef>
              <c:f>List1!$H$22:$H$26</c:f>
              <c:numCache>
                <c:formatCode>General</c:formatCode>
                <c:ptCount val="5"/>
                <c:pt idx="0">
                  <c:v>954.87</c:v>
                </c:pt>
                <c:pt idx="1">
                  <c:v>933.14</c:v>
                </c:pt>
                <c:pt idx="2">
                  <c:v>893.03</c:v>
                </c:pt>
                <c:pt idx="3">
                  <c:v>867.62</c:v>
                </c:pt>
                <c:pt idx="4">
                  <c:v>1000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List1!$L$21</c:f>
              <c:strCache>
                <c:ptCount val="1"/>
                <c:pt idx="0">
                  <c:v>critical density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c:spPr>
          </c:marker>
          <c:errBars>
            <c:errDir val="y"/>
            <c:errBarType val="both"/>
            <c:errValType val="fixedVal"/>
            <c:noEndCap val="0"/>
            <c:val val="40"/>
            <c:spPr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errBars>
          <c:xVal>
            <c:numRef>
              <c:f>List1!$F$22:$F$26</c:f>
              <c:numCache>
                <c:formatCode>General</c:formatCode>
                <c:ptCount val="5"/>
                <c:pt idx="0">
                  <c:v>6</c:v>
                </c:pt>
                <c:pt idx="1">
                  <c:v>10</c:v>
                </c:pt>
                <c:pt idx="2">
                  <c:v>16</c:v>
                </c:pt>
                <c:pt idx="3">
                  <c:v>22</c:v>
                </c:pt>
                <c:pt idx="4">
                  <c:v>0</c:v>
                </c:pt>
              </c:numCache>
            </c:numRef>
          </c:xVal>
          <c:yVal>
            <c:numRef>
              <c:f>List1!$L$22:$L$26</c:f>
              <c:numCache>
                <c:formatCode>General</c:formatCode>
                <c:ptCount val="5"/>
                <c:pt idx="0">
                  <c:v>964.28571428571433</c:v>
                </c:pt>
                <c:pt idx="1">
                  <c:v>955.75221238938047</c:v>
                </c:pt>
                <c:pt idx="2">
                  <c:v>885.2459016393442</c:v>
                </c:pt>
                <c:pt idx="3">
                  <c:v>873.31536388140159</c:v>
                </c:pt>
                <c:pt idx="4">
                  <c:v>993.86503067484671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986624"/>
        <c:axId val="32988544"/>
      </c:scatterChart>
      <c:valAx>
        <c:axId val="32986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 smtClean="0"/>
                  <a:t>bubbles flow / ml/s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2988544"/>
        <c:crosses val="autoZero"/>
        <c:crossBetween val="midCat"/>
      </c:valAx>
      <c:valAx>
        <c:axId val="32988544"/>
        <c:scaling>
          <c:orientation val="minMax"/>
          <c:max val="1020"/>
          <c:min val="70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 b="1" i="0" baseline="0" dirty="0" smtClean="0">
                    <a:effectLst/>
                  </a:rPr>
                  <a:t>density / kg/m</a:t>
                </a:r>
                <a:r>
                  <a:rPr lang="en-US" sz="2000" b="1" i="0" baseline="30000" dirty="0" smtClean="0">
                    <a:effectLst/>
                  </a:rPr>
                  <a:t>3</a:t>
                </a:r>
                <a:endParaRPr lang="en-US" sz="20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2986624"/>
        <c:crosses val="autoZero"/>
        <c:crossBetween val="midCat"/>
      </c:valAx>
      <c:spPr>
        <a:solidFill>
          <a:srgbClr val="FFFFFF">
            <a:alpha val="50980"/>
          </a:srgbClr>
        </a:solidFill>
      </c:spPr>
    </c:plotArea>
    <c:legend>
      <c:legendPos val="r"/>
      <c:layout>
        <c:manualLayout>
          <c:xMode val="edge"/>
          <c:yMode val="edge"/>
          <c:x val="0.17919212145895555"/>
          <c:y val="0.5448652043494564"/>
          <c:w val="0.60811102814734364"/>
          <c:h val="0.23270997375328084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1220618256051324"/>
          <c:y val="0.18051706036745407"/>
          <c:w val="0.63002989209682125"/>
          <c:h val="0.63665583989501318"/>
        </c:manualLayout>
      </c:layout>
      <c:scatterChart>
        <c:scatterStyle val="smoothMarker"/>
        <c:varyColors val="0"/>
        <c:ser>
          <c:idx val="1"/>
          <c:order val="1"/>
          <c:tx>
            <c:strRef>
              <c:f>List2!$Q$17</c:f>
              <c:strCache>
                <c:ptCount val="1"/>
                <c:pt idx="0">
                  <c:v>upper bound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trendline>
            <c:name>upper bound</c:name>
            <c:spPr>
              <a:ln w="15875">
                <a:solidFill>
                  <a:srgbClr val="FF0000"/>
                </a:solidFill>
              </a:ln>
            </c:spPr>
            <c:trendlineType val="poly"/>
            <c:order val="2"/>
            <c:forward val="0.30000000000000004"/>
            <c:backward val="0.5"/>
            <c:intercept val="0"/>
            <c:dispRSqr val="0"/>
            <c:dispEq val="0"/>
          </c:trendline>
          <c:xVal>
            <c:numRef>
              <c:f>List2!$O$18:$O$20</c:f>
              <c:numCache>
                <c:formatCode>0.000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List2!$Q$18:$Q$20</c:f>
              <c:numCache>
                <c:formatCode>0.000</c:formatCode>
                <c:ptCount val="3"/>
                <c:pt idx="0">
                  <c:v>3.4557519189487721E-3</c:v>
                </c:pt>
                <c:pt idx="1">
                  <c:v>1.0053096491487338E-2</c:v>
                </c:pt>
                <c:pt idx="2">
                  <c:v>1.9792033717615693E-2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023040"/>
        <c:axId val="114020352"/>
      </c:scatterChart>
      <c:scatterChart>
        <c:scatterStyle val="lineMarker"/>
        <c:varyColors val="0"/>
        <c:ser>
          <c:idx val="0"/>
          <c:order val="0"/>
          <c:tx>
            <c:strRef>
              <c:f>List2!$P$17</c:f>
              <c:strCache>
                <c:ptCount val="1"/>
                <c:pt idx="0">
                  <c:v>measurement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</c:marker>
          <c:errBars>
            <c:errDir val="y"/>
            <c:errBarType val="both"/>
            <c:errValType val="fixedVal"/>
            <c:noEndCap val="0"/>
            <c:val val="5.000000000000001E-3"/>
            <c:spPr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c:spPr>
          </c:errBars>
          <c:xVal>
            <c:numRef>
              <c:f>List2!$O$18:$O$20</c:f>
              <c:numCache>
                <c:formatCode>0.000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List2!$P$18:$P$20</c:f>
              <c:numCache>
                <c:formatCode>0.000</c:formatCode>
                <c:ptCount val="3"/>
                <c:pt idx="0">
                  <c:v>1E-3</c:v>
                </c:pt>
                <c:pt idx="1">
                  <c:v>7.0000000000000001E-3</c:v>
                </c:pt>
                <c:pt idx="2">
                  <c:v>1.2E-2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023040"/>
        <c:axId val="114020352"/>
      </c:scatterChart>
      <c:valAx>
        <c:axId val="114020352"/>
        <c:scaling>
          <c:orientation val="minMax"/>
          <c:max val="2.8000000000000004E-2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2400" dirty="0"/>
                  <a:t>Force from attached bubbles </a:t>
                </a:r>
                <a:r>
                  <a:rPr lang="en-US" sz="2400" dirty="0" smtClean="0"/>
                  <a:t>/</a:t>
                </a:r>
                <a:r>
                  <a:rPr lang="en-US" sz="2400" baseline="0" dirty="0" smtClean="0"/>
                  <a:t> </a:t>
                </a:r>
                <a:r>
                  <a:rPr lang="en-US" sz="2400" dirty="0" smtClean="0"/>
                  <a:t>N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4.6296296296296294E-3"/>
              <c:y val="0.18044832677165354"/>
            </c:manualLayout>
          </c:layout>
          <c:overlay val="0"/>
        </c:title>
        <c:numFmt formatCode="0.000" sourceLinked="1"/>
        <c:majorTickMark val="none"/>
        <c:minorTickMark val="none"/>
        <c:tickLblPos val="nextTo"/>
        <c:spPr>
          <a:ln>
            <a:solidFill>
              <a:schemeClr val="tx1">
                <a:lumMod val="65000"/>
                <a:lumOff val="35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14023040"/>
        <c:crosses val="autoZero"/>
        <c:crossBetween val="midCat"/>
        <c:majorUnit val="5.000000000000001E-3"/>
      </c:valAx>
      <c:valAx>
        <c:axId val="114023040"/>
        <c:scaling>
          <c:orientation val="minMax"/>
          <c:max val="1.7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dirty="0" smtClean="0"/>
                  <a:t>object </a:t>
                </a:r>
                <a:r>
                  <a:rPr lang="en-US" sz="2400" dirty="0"/>
                  <a:t>radius </a:t>
                </a:r>
                <a:r>
                  <a:rPr lang="en-US" sz="2400" dirty="0" smtClean="0"/>
                  <a:t>/</a:t>
                </a:r>
                <a:r>
                  <a:rPr lang="en-US" sz="2400" baseline="0" dirty="0" smtClean="0"/>
                  <a:t> </a:t>
                </a:r>
                <a:r>
                  <a:rPr lang="en-US" sz="2400" dirty="0" smtClean="0"/>
                  <a:t>cm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291132575630205"/>
              <c:y val="0.90328531746031748"/>
            </c:manualLayout>
          </c:layout>
          <c:overlay val="0"/>
        </c:title>
        <c:numFmt formatCode="0.0" sourceLinked="0"/>
        <c:majorTickMark val="none"/>
        <c:minorTickMark val="none"/>
        <c:tickLblPos val="nextTo"/>
        <c:spPr>
          <a:ln>
            <a:solidFill>
              <a:schemeClr val="tx1">
                <a:lumMod val="65000"/>
                <a:lumOff val="35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14020352"/>
        <c:crosses val="autoZero"/>
        <c:crossBetween val="midCat"/>
      </c:valAx>
      <c:spPr>
        <a:noFill/>
        <a:ln>
          <a:noFill/>
          <a:prstDash val="solid"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26583333333333331"/>
          <c:y val="0.27619307742782151"/>
          <c:w val="0.27274691358024694"/>
          <c:h val="0.16948900918635171"/>
        </c:manualLayout>
      </c:layout>
      <c:overlay val="0"/>
      <c:spPr>
        <a:solidFill>
          <a:srgbClr val="FFFFFF">
            <a:alpha val="52157"/>
          </a:srgbClr>
        </a:solidFill>
        <a:ln>
          <a:noFill/>
        </a:ln>
      </c:spPr>
      <c:txPr>
        <a:bodyPr/>
        <a:lstStyle/>
        <a:p>
          <a:pPr>
            <a:defRPr sz="2400" b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8687296097333628"/>
          <c:y val="4.8213433548079214E-2"/>
          <c:w val="0.76645264552211345"/>
          <c:h val="0.91228744134255946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List2!$B$18</c:f>
              <c:strCache>
                <c:ptCount val="1"/>
                <c:pt idx="0">
                  <c:v>cervene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6"/>
          </c:marker>
          <c:errBars>
            <c:errDir val="y"/>
            <c:errBarType val="both"/>
            <c:errValType val="fixedVal"/>
            <c:noEndCap val="0"/>
            <c:val val="3.5000000000000009E-3"/>
          </c:errBars>
          <c:xVal>
            <c:numRef>
              <c:f>List2!$A$19:$A$23</c:f>
              <c:numCache>
                <c:formatCode>General</c:formatCode>
                <c:ptCount val="5"/>
                <c:pt idx="0">
                  <c:v>4.5</c:v>
                </c:pt>
                <c:pt idx="1">
                  <c:v>7.5</c:v>
                </c:pt>
                <c:pt idx="2">
                  <c:v>9</c:v>
                </c:pt>
                <c:pt idx="3">
                  <c:v>11</c:v>
                </c:pt>
                <c:pt idx="4">
                  <c:v>15.5</c:v>
                </c:pt>
              </c:numCache>
            </c:numRef>
          </c:xVal>
          <c:yVal>
            <c:numRef>
              <c:f>List2!$B$19:$B$23</c:f>
              <c:numCache>
                <c:formatCode>0.000</c:formatCode>
                <c:ptCount val="5"/>
                <c:pt idx="0">
                  <c:v>-1.3333333333333299E-2</c:v>
                </c:pt>
                <c:pt idx="1">
                  <c:v>-0.01</c:v>
                </c:pt>
                <c:pt idx="2">
                  <c:v>-1E-3</c:v>
                </c:pt>
                <c:pt idx="3">
                  <c:v>6.6666666666666697E-3</c:v>
                </c:pt>
                <c:pt idx="4">
                  <c:v>1.3333333333333299E-2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814592"/>
        <c:axId val="116787840"/>
      </c:scatterChart>
      <c:valAx>
        <c:axId val="116787840"/>
        <c:scaling>
          <c:orientation val="minMax"/>
          <c:max val="2.0000000000000004E-2"/>
          <c:min val="-2.0000000000000004E-2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dirty="0"/>
                  <a:t>Force </a:t>
                </a:r>
                <a:r>
                  <a:rPr lang="en-US" sz="2400" dirty="0" smtClean="0"/>
                  <a:t>difference / N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"/>
              <c:y val="0.2366919191919192"/>
            </c:manualLayout>
          </c:layout>
          <c:overlay val="0"/>
        </c:title>
        <c:numFmt formatCode="0.000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16814592"/>
        <c:crosses val="autoZero"/>
        <c:crossBetween val="midCat"/>
      </c:valAx>
      <c:valAx>
        <c:axId val="116814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dirty="0"/>
                  <a:t>Tank </a:t>
                </a:r>
                <a:r>
                  <a:rPr lang="en-US" sz="2400" dirty="0" smtClean="0"/>
                  <a:t>diameter /</a:t>
                </a:r>
                <a:r>
                  <a:rPr lang="en-US" sz="2400" baseline="0" dirty="0" smtClean="0"/>
                  <a:t> </a:t>
                </a:r>
                <a:r>
                  <a:rPr lang="en-US" sz="2400" dirty="0" smtClean="0"/>
                  <a:t>cm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23412036696347535"/>
              <c:y val="0.6076292452079853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16787840"/>
        <c:crosses val="autoZero"/>
        <c:crossBetween val="midCat"/>
      </c:valAx>
      <c:spPr>
        <a:noFill/>
        <a:ln>
          <a:noFill/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9289135303041249"/>
          <c:y val="4.7792337524973555E-2"/>
          <c:w val="0.76092369187796483"/>
          <c:h val="0.91312962745328474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List2!$C$18</c:f>
              <c:strCache>
                <c:ptCount val="1"/>
                <c:pt idx="0">
                  <c:v>modre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6"/>
          </c:marker>
          <c:errBars>
            <c:errDir val="y"/>
            <c:errBarType val="both"/>
            <c:errValType val="fixedVal"/>
            <c:noEndCap val="0"/>
            <c:val val="4.1000000000000012E-3"/>
          </c:errBars>
          <c:xVal>
            <c:numRef>
              <c:f>List2!$A$19:$A$23</c:f>
              <c:numCache>
                <c:formatCode>General</c:formatCode>
                <c:ptCount val="5"/>
                <c:pt idx="0">
                  <c:v>4.5</c:v>
                </c:pt>
                <c:pt idx="1">
                  <c:v>7.5</c:v>
                </c:pt>
                <c:pt idx="2">
                  <c:v>9</c:v>
                </c:pt>
                <c:pt idx="3">
                  <c:v>11</c:v>
                </c:pt>
                <c:pt idx="4">
                  <c:v>15.5</c:v>
                </c:pt>
              </c:numCache>
            </c:numRef>
          </c:xVal>
          <c:yVal>
            <c:numRef>
              <c:f>List2!$C$19:$C$23</c:f>
              <c:numCache>
                <c:formatCode>0.000</c:formatCode>
                <c:ptCount val="5"/>
                <c:pt idx="0">
                  <c:v>-1.6666666666666701E-2</c:v>
                </c:pt>
                <c:pt idx="1">
                  <c:v>-0.02</c:v>
                </c:pt>
                <c:pt idx="2">
                  <c:v>2E-3</c:v>
                </c:pt>
                <c:pt idx="3">
                  <c:v>1.6666666666666701E-2</c:v>
                </c:pt>
                <c:pt idx="4">
                  <c:v>0.02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356224"/>
        <c:axId val="118015488"/>
      </c:scatterChart>
      <c:valAx>
        <c:axId val="118015488"/>
        <c:scaling>
          <c:orientation val="minMax"/>
          <c:max val="3.0000000000000006E-2"/>
          <c:min val="-3.0000000000000006E-2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dirty="0"/>
                  <a:t>Force difference </a:t>
                </a:r>
                <a:r>
                  <a:rPr lang="en-US" sz="2400" dirty="0" smtClean="0"/>
                  <a:t>/ N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"/>
              <c:y val="0.24792278763662004"/>
            </c:manualLayout>
          </c:layout>
          <c:overlay val="0"/>
        </c:title>
        <c:numFmt formatCode="0.000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18356224"/>
        <c:crosses val="autoZero"/>
        <c:crossBetween val="midCat"/>
      </c:valAx>
      <c:valAx>
        <c:axId val="118356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dirty="0"/>
                  <a:t>Tank diameter </a:t>
                </a:r>
                <a:r>
                  <a:rPr lang="en-US" sz="2400" dirty="0" smtClean="0"/>
                  <a:t>/ cm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28326795733102167"/>
              <c:y val="0.5974150899048066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18015488"/>
        <c:crosses val="autoZero"/>
        <c:crossBetween val="midCat"/>
      </c:valAx>
      <c:spPr>
        <a:noFill/>
        <a:ln>
          <a:noFill/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9621875536585964"/>
          <c:y val="4.8647486371895823E-2"/>
          <c:w val="0.75710685112959009"/>
          <c:h val="0.91141934181304263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List2!$D$18</c:f>
              <c:strCache>
                <c:ptCount val="1"/>
                <c:pt idx="0">
                  <c:v>zelene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6"/>
          </c:marker>
          <c:errBars>
            <c:errDir val="y"/>
            <c:errBarType val="both"/>
            <c:errValType val="fixedVal"/>
            <c:noEndCap val="0"/>
            <c:val val="9.0000000000000028E-3"/>
          </c:errBars>
          <c:xVal>
            <c:numRef>
              <c:f>List2!$A$19:$A$23</c:f>
              <c:numCache>
                <c:formatCode>General</c:formatCode>
                <c:ptCount val="5"/>
                <c:pt idx="0">
                  <c:v>4.5</c:v>
                </c:pt>
                <c:pt idx="1">
                  <c:v>7.5</c:v>
                </c:pt>
                <c:pt idx="2">
                  <c:v>9</c:v>
                </c:pt>
                <c:pt idx="3">
                  <c:v>11</c:v>
                </c:pt>
                <c:pt idx="4">
                  <c:v>15.5</c:v>
                </c:pt>
              </c:numCache>
            </c:numRef>
          </c:xVal>
          <c:yVal>
            <c:numRef>
              <c:f>List2!$D$19:$D$23</c:f>
              <c:numCache>
                <c:formatCode>0.000</c:formatCode>
                <c:ptCount val="5"/>
                <c:pt idx="0">
                  <c:v>-0.09</c:v>
                </c:pt>
                <c:pt idx="1">
                  <c:v>-9.3333333333333296E-2</c:v>
                </c:pt>
                <c:pt idx="2">
                  <c:v>-8.0000000000000002E-3</c:v>
                </c:pt>
                <c:pt idx="3">
                  <c:v>0.03</c:v>
                </c:pt>
                <c:pt idx="4">
                  <c:v>4.33333333333333E-2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296768"/>
        <c:axId val="139126656"/>
      </c:scatterChart>
      <c:valAx>
        <c:axId val="13912665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dirty="0"/>
                  <a:t>Force difference </a:t>
                </a:r>
                <a:r>
                  <a:rPr lang="en-US" sz="2400" dirty="0" smtClean="0"/>
                  <a:t>/</a:t>
                </a:r>
                <a:r>
                  <a:rPr lang="en-US" sz="2400" baseline="0" dirty="0" smtClean="0"/>
                  <a:t> </a:t>
                </a:r>
                <a:r>
                  <a:rPr lang="en-US" sz="2400" dirty="0" smtClean="0"/>
                  <a:t>N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4.5486545490224942E-3"/>
              <c:y val="0.24016656571774683"/>
            </c:manualLayout>
          </c:layout>
          <c:overlay val="0"/>
        </c:title>
        <c:numFmt formatCode="0.000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39296768"/>
        <c:crosses val="autoZero"/>
        <c:crossBetween val="midCat"/>
      </c:valAx>
      <c:valAx>
        <c:axId val="139296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/>
                  <a:t>Tank diameter </a:t>
                </a:r>
                <a:r>
                  <a:rPr lang="en-US" sz="2400" smtClean="0"/>
                  <a:t>/</a:t>
                </a:r>
                <a:r>
                  <a:rPr lang="en-US" sz="2400" baseline="0" smtClean="0"/>
                  <a:t> </a:t>
                </a:r>
                <a:r>
                  <a:rPr lang="en-US" sz="2400" smtClean="0"/>
                  <a:t>cm</a:t>
                </a:r>
                <a:endParaRPr lang="en-US" sz="2400"/>
              </a:p>
            </c:rich>
          </c:tx>
          <c:layout>
            <c:manualLayout>
              <c:xMode val="edge"/>
              <c:yMode val="edge"/>
              <c:x val="0.22573564402580518"/>
              <c:y val="0.6933460528972339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2000" b="0"/>
            </a:pPr>
            <a:endParaRPr lang="en-US"/>
          </a:p>
        </c:txPr>
        <c:crossAx val="139126656"/>
        <c:crosses val="autoZero"/>
        <c:crossBetween val="midCat"/>
      </c:valAx>
      <c:spPr>
        <a:noFill/>
        <a:ln>
          <a:noFill/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C657C-8BC1-4633-9B5A-57C7C945790B}" type="datetimeFigureOut">
              <a:rPr lang="en-US" smtClean="0"/>
              <a:pPr/>
              <a:t>7/20/2012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ABAFF-2FAF-4268-A74B-062BE988FB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5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 </a:t>
            </a:r>
            <a:r>
              <a:rPr lang="en-US" dirty="0" err="1" smtClean="0"/>
              <a:t>obrazky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3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7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identified how bubbles can</a:t>
            </a:r>
            <a:r>
              <a:rPr lang="en-US" baseline="0" dirty="0" smtClean="0"/>
              <a:t> influence the buoyancy of an object</a:t>
            </a:r>
            <a:endParaRPr lang="en-US" dirty="0" smtClean="0"/>
          </a:p>
          <a:p>
            <a:r>
              <a:rPr lang="en-US" dirty="0" smtClean="0"/>
              <a:t>quantified the first</a:t>
            </a:r>
            <a:r>
              <a:rPr lang="en-US" baseline="0" dirty="0" smtClean="0"/>
              <a:t> two</a:t>
            </a:r>
          </a:p>
          <a:p>
            <a:r>
              <a:rPr lang="en-US" baseline="0" dirty="0" smtClean="0"/>
              <a:t>experimentally proved all three</a:t>
            </a:r>
          </a:p>
          <a:p>
            <a:r>
              <a:rPr lang="en-US" baseline="0" dirty="0" smtClean="0"/>
              <a:t>compared buoyancy change for different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2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ABAFF-2FAF-4268-A74B-062BE988FB1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2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545957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533400"/>
            <a:ext cx="1371600" cy="5791200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7162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57077" y="2549604"/>
            <a:ext cx="42723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for your attention</a:t>
            </a:r>
            <a:r>
              <a:rPr lang="en-US" sz="6600" i="0" dirty="0" smtClean="0">
                <a:solidFill>
                  <a:schemeClr val="bg1"/>
                </a:solidFill>
                <a:latin typeface="Adobe Caslon Pro" pitchFamily="18" charset="0"/>
              </a:rPr>
              <a:t>!</a:t>
            </a:r>
            <a:endParaRPr lang="en-US" sz="4000" i="0" dirty="0">
              <a:solidFill>
                <a:schemeClr val="bg1"/>
              </a:solidFill>
              <a:latin typeface="Adobe Caslon Pro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76800"/>
            <a:ext cx="6400800" cy="609600"/>
          </a:xfrm>
        </p:spPr>
        <p:txBody>
          <a:bodyPr>
            <a:noAutofit/>
          </a:bodyPr>
          <a:lstStyle>
            <a:lvl1pPr marL="0" indent="0" algn="r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18. Survive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486400"/>
            <a:ext cx="6400800" cy="609600"/>
          </a:xfrm>
        </p:spPr>
        <p:txBody>
          <a:bodyPr>
            <a:normAutofit/>
          </a:bodyPr>
          <a:lstStyle>
            <a:lvl1pPr marL="0" indent="0" algn="r"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536680" y="1524000"/>
            <a:ext cx="3416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</a:rPr>
              <a:t>Thank you</a:t>
            </a:r>
            <a:endParaRPr 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545957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63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6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52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5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0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8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7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4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8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91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533400"/>
            <a:ext cx="1371600" cy="5791200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7162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8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57077" y="2549604"/>
            <a:ext cx="42723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for your attention</a:t>
            </a:r>
            <a:r>
              <a:rPr lang="en-US" sz="6600" dirty="0" smtClean="0">
                <a:solidFill>
                  <a:prstClr val="white"/>
                </a:solidFill>
                <a:latin typeface="Adobe Caslon Pro" pitchFamily="18" charset="0"/>
              </a:rPr>
              <a:t>!</a:t>
            </a:r>
            <a:endParaRPr lang="en-US" sz="4000" dirty="0">
              <a:solidFill>
                <a:prstClr val="white"/>
              </a:solidFill>
              <a:latin typeface="Adobe Caslon Pro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76800"/>
            <a:ext cx="6400800" cy="609600"/>
          </a:xfrm>
        </p:spPr>
        <p:txBody>
          <a:bodyPr>
            <a:noAutofit/>
          </a:bodyPr>
          <a:lstStyle>
            <a:lvl1pPr marL="0" indent="0" algn="r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18. Survive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486400"/>
            <a:ext cx="6400800" cy="609600"/>
          </a:xfrm>
        </p:spPr>
        <p:txBody>
          <a:bodyPr>
            <a:normAutofit/>
          </a:bodyPr>
          <a:lstStyle>
            <a:lvl1pPr marL="0" indent="0" algn="r"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536680" y="1524000"/>
            <a:ext cx="3416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0091ED"/>
                </a:solidFill>
              </a:rPr>
              <a:t>Thank you</a:t>
            </a:r>
            <a:endParaRPr lang="en-US" sz="5400" dirty="0">
              <a:solidFill>
                <a:srgbClr val="0091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348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294115B-A31F-4B6C-902A-EF83373196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2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0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Bubbles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Kamila </a:t>
            </a:r>
            <a:r>
              <a:rPr lang="sk-SK" dirty="0" smtClean="0"/>
              <a:t>Součková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Measuring Density 1: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Flow Rate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8" name="Content Placeholder 10" descr="SAM_703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609818"/>
            <a:ext cx="4355976" cy="3266982"/>
          </a:xfrm>
          <a:prstGeom prst="rect">
            <a:avLst/>
          </a:prstGeom>
        </p:spPr>
      </p:pic>
      <p:pic>
        <p:nvPicPr>
          <p:cNvPr id="19" name="Content Placeholder 8" descr="vlcsnap-2012-06-01-14h18m20s19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730283" y="2508718"/>
            <a:ext cx="4864292" cy="30472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8376" y="372338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easured volume of raised gas in time</a:t>
            </a:r>
            <a:endParaRPr lang="sk-SK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3000" y="5562600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peed of bubbles: from high-speed video</a:t>
            </a:r>
            <a:endParaRPr lang="sk-SK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0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Measuring Density 1: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Flow Rate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8911367"/>
              </p:ext>
            </p:extLst>
          </p:nvPr>
        </p:nvGraphicFramePr>
        <p:xfrm>
          <a:off x="304800" y="1600200"/>
          <a:ext cx="8534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84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Measuring Density 2: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Hydrostatic Pressure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tanks connected at the bottom (same pressure), one with bubbles, the other without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53602" name="Picture 2" descr="C:\Asus WebStorage\anotherkamila\MySyncFolder\TMF2012\8-Bubbles\density_press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2347913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47117" y="2743200"/>
                <a:ext cx="16359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117" y="2743200"/>
                <a:ext cx="1635961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13542" r="-929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05200" y="5059740"/>
                <a:ext cx="455342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m:rPr>
                        <m:lit/>
                      </m:rPr>
                      <a:rPr lang="en-US" sz="2400" b="0" i="1" smtClean="0">
                        <a:latin typeface="Cambria Math"/>
                      </a:rPr>
                      <m:t>/</m:t>
                    </m:r>
                    <m:r>
                      <a:rPr lang="en-US" sz="24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: </a:t>
                </a:r>
                <a:r>
                  <a:rPr lang="en-US" sz="2400" dirty="0" smtClean="0"/>
                  <a:t>hydrostatic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m:rPr>
                        <m:lit/>
                      </m:rPr>
                      <a:rPr lang="en-US" sz="2400" i="1">
                        <a:latin typeface="Cambria Math"/>
                      </a:rPr>
                      <m:t>/</m:t>
                    </m:r>
                    <m:r>
                      <a:rPr lang="en-US" sz="2400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: </a:t>
                </a:r>
                <a:r>
                  <a:rPr lang="en-US" sz="2400" dirty="0" smtClean="0"/>
                  <a:t>height of water surface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𝜌</m:t>
                    </m:r>
                    <m:r>
                      <a:rPr lang="en-US" sz="2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: density of water with </a:t>
                </a:r>
                <a:r>
                  <a:rPr lang="en-US" sz="2400" dirty="0" smtClean="0"/>
                  <a:t>bubbles</a:t>
                </a:r>
                <a:endParaRPr lang="en-US" sz="240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400" dirty="0"/>
                  <a:t>: density of (pure) </a:t>
                </a:r>
                <a:r>
                  <a:rPr lang="en-US" sz="2400" dirty="0" smtClean="0"/>
                  <a:t>water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059740"/>
                <a:ext cx="4553426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268" t="-2713" r="-2811"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658305" y="3195084"/>
                <a:ext cx="289489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𝜌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𝑔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sub>
                      </m:sSub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𝑔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305" y="3195084"/>
                <a:ext cx="2894895" cy="584775"/>
              </a:xfrm>
              <a:prstGeom prst="rect">
                <a:avLst/>
              </a:prstGeom>
              <a:blipFill rotWithShape="1">
                <a:blip r:embed="rId5"/>
                <a:stretch>
                  <a:fillRect t="-13542" r="-48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313521" y="3839817"/>
                <a:ext cx="2042675" cy="1107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𝜌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521" y="3839817"/>
                <a:ext cx="2042675" cy="1107867"/>
              </a:xfrm>
              <a:prstGeom prst="rect">
                <a:avLst/>
              </a:prstGeom>
              <a:blipFill rotWithShape="1">
                <a:blip r:embed="rId6"/>
                <a:stretch>
                  <a:fillRect r="-7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>
            <a:off x="1676400" y="3508736"/>
            <a:ext cx="0" cy="2921533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08028" y="3253563"/>
            <a:ext cx="1772" cy="317670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6314" y="4673025"/>
                <a:ext cx="7162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14" y="4673025"/>
                <a:ext cx="716286" cy="584775"/>
              </a:xfrm>
              <a:prstGeom prst="rect">
                <a:avLst/>
              </a:prstGeom>
              <a:blipFill rotWithShape="1">
                <a:blip r:embed="rId7"/>
                <a:stretch>
                  <a:fillRect t="-13542" r="-2881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103114" y="4520625"/>
                <a:ext cx="70679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114" y="4520625"/>
                <a:ext cx="706797" cy="584775"/>
              </a:xfrm>
              <a:prstGeom prst="rect">
                <a:avLst/>
              </a:prstGeom>
              <a:blipFill rotWithShape="1">
                <a:blip r:embed="rId8"/>
                <a:stretch>
                  <a:fillRect t="-13542" r="-2931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8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Measuring Density 2: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Hydrostatic Pressure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311051"/>
              </p:ext>
            </p:extLst>
          </p:nvPr>
        </p:nvGraphicFramePr>
        <p:xfrm>
          <a:off x="304800" y="1600200"/>
          <a:ext cx="8534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53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Measuring Density: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Comparison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093036"/>
              </p:ext>
            </p:extLst>
          </p:nvPr>
        </p:nvGraphicFramePr>
        <p:xfrm>
          <a:off x="304800" y="1600200"/>
          <a:ext cx="8534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70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Influence of Density Decrease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067748"/>
              </p:ext>
            </p:extLst>
          </p:nvPr>
        </p:nvGraphicFramePr>
        <p:xfrm>
          <a:off x="381000" y="1371600"/>
          <a:ext cx="8382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553200" y="1600200"/>
                <a:ext cx="2362200" cy="1995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</a:rPr>
                        <m:t>𝜌</m:t>
                      </m:r>
                      <m:r>
                        <a:rPr lang="en-US" sz="3200" b="0" i="1" smtClean="0">
                          <a:latin typeface="Cambria Math"/>
                        </a:rPr>
                        <m:t>𝑔</m:t>
                      </m:r>
                      <m:r>
                        <a:rPr lang="en-US" sz="3200" b="0" i="1" smtClean="0">
                          <a:latin typeface="Cambria Math"/>
                        </a:rPr>
                        <m:t> </m:t>
                      </m:r>
                      <m:r>
                        <a:rPr lang="en-US" sz="3200" b="0" i="1" smtClean="0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en-US" sz="3200" dirty="0" smtClean="0"/>
              </a:p>
              <a:p>
                <a:endParaRPr lang="en-US" sz="4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𝑉</m:t>
                      </m:r>
                      <m:r>
                        <a:rPr lang="en-US" sz="2400" b="0" i="1" smtClean="0">
                          <a:latin typeface="Cambria Math"/>
                        </a:rPr>
                        <m:t>=1.0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l</m:t>
                      </m:r>
                    </m:oMath>
                  </m:oMathPara>
                </a14:m>
                <a:endParaRPr lang="en-US" sz="2400" b="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𝑔</m:t>
                      </m:r>
                      <m:r>
                        <a:rPr lang="en-US" sz="2400" b="0" i="1" smtClean="0">
                          <a:latin typeface="Cambria Math"/>
                        </a:rPr>
                        <m:t>=9.81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m</m:t>
                      </m:r>
                      <m:r>
                        <a:rPr lang="en-US" sz="2400" b="0" i="0" smtClean="0">
                          <a:latin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s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600200"/>
                <a:ext cx="2362200" cy="1995483"/>
              </a:xfrm>
              <a:prstGeom prst="rect">
                <a:avLst/>
              </a:prstGeom>
              <a:blipFill rotWithShape="1">
                <a:blip r:embed="rId3"/>
                <a:stretch>
                  <a:fillRect l="-9021" t="-3976" r="-5670" b="-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2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Influence of Density Decrease</a:t>
            </a:r>
            <a:endParaRPr lang="en-US" dirty="0"/>
          </a:p>
        </p:txBody>
      </p:sp>
      <p:pic>
        <p:nvPicPr>
          <p:cNvPr id="5" name="floating-densit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356494"/>
            <a:ext cx="3352800" cy="52521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Object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780508"/>
              </p:ext>
            </p:extLst>
          </p:nvPr>
        </p:nvGraphicFramePr>
        <p:xfrm>
          <a:off x="152400" y="1295400"/>
          <a:ext cx="8839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55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62400"/>
            <a:ext cx="91440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157330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Attached Bubbles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flipV="1">
            <a:off x="3911094" y="1442842"/>
            <a:ext cx="1321809" cy="2062358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16536" y="5867400"/>
                <a:ext cx="43109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</a:rPr>
                        <m:t>𝜌</m:t>
                      </m:r>
                      <m:r>
                        <a:rPr lang="en-US" sz="3200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𝑉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𝑏𝑢𝑏𝑏𝑙𝑒𝑠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536" y="5867400"/>
                <a:ext cx="4310924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13684" r="-310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/>
          <p:cNvSpPr/>
          <p:nvPr/>
        </p:nvSpPr>
        <p:spPr>
          <a:xfrm>
            <a:off x="4919330" y="5909930"/>
            <a:ext cx="1447800" cy="584775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3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Influence of Attached Bubbles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n-US" dirty="0" smtClean="0"/>
              <a:t>object surface partly covered by bubbles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sz="1600" dirty="0" smtClean="0"/>
          </a:p>
          <a:p>
            <a:r>
              <a:rPr lang="en-US" dirty="0" smtClean="0"/>
              <a:t>lower average density of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55650" name="Picture 2" descr="C:\Users\kamila\Dropbox\TMF2012\8 Bubliny\photos\IMG_9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70" y="2209800"/>
            <a:ext cx="5224130" cy="34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Task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408237"/>
            <a:ext cx="7620000" cy="3078163"/>
          </a:xfrm>
        </p:spPr>
        <p:txBody>
          <a:bodyPr anchor="t">
            <a:normAutofit/>
          </a:bodyPr>
          <a:lstStyle/>
          <a:p>
            <a:pPr algn="ctr">
              <a:buNone/>
            </a:pPr>
            <a:r>
              <a:rPr lang="en-US" sz="3600" dirty="0"/>
              <a:t>Is it possible to float on water when there are a large number of </a:t>
            </a:r>
            <a:r>
              <a:rPr lang="en-US" sz="3600" b="1" dirty="0"/>
              <a:t>bubbles</a:t>
            </a:r>
            <a:r>
              <a:rPr lang="en-US" sz="3600" dirty="0"/>
              <a:t> present? Study how the </a:t>
            </a:r>
            <a:r>
              <a:rPr lang="en-US" sz="3600" b="1" dirty="0"/>
              <a:t>buoyancy</a:t>
            </a:r>
            <a:r>
              <a:rPr lang="en-US" sz="3600" dirty="0"/>
              <a:t> of  an object depends on the presence of bubbles.</a:t>
            </a:r>
            <a:endParaRPr lang="sk-SK" sz="3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Influence of Attached Bubbles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endParaRPr lang="en-US" i="1" dirty="0" smtClean="0"/>
          </a:p>
          <a:p>
            <a:endParaRPr lang="en-US" i="1" dirty="0"/>
          </a:p>
          <a:p>
            <a:r>
              <a:rPr lang="en-US" i="1" dirty="0" smtClean="0"/>
              <a:t>upper bound</a:t>
            </a:r>
            <a:r>
              <a:rPr lang="en-US" dirty="0" smtClean="0"/>
              <a:t>: </a:t>
            </a:r>
            <a:r>
              <a:rPr lang="en-US" b="1" dirty="0" smtClean="0"/>
              <a:t>max possible packing </a:t>
            </a:r>
            <a:r>
              <a:rPr lang="en-US" dirty="0" smtClean="0"/>
              <a:t>of spheres sized like a typical bubble</a:t>
            </a:r>
            <a:endParaRPr lang="en-US" dirty="0" smtClean="0"/>
          </a:p>
          <a:p>
            <a:endParaRPr lang="en-US" dirty="0" smtClean="0"/>
          </a:p>
          <a:p>
            <a:endParaRPr lang="en-US" sz="1000" dirty="0" smtClean="0"/>
          </a:p>
          <a:p>
            <a:r>
              <a:rPr lang="en-US" i="1" dirty="0" smtClean="0"/>
              <a:t>measurement</a:t>
            </a:r>
            <a:r>
              <a:rPr lang="en-US" dirty="0" smtClean="0"/>
              <a:t>: cylindrical object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83265" y="1585014"/>
                <a:ext cx="2368790" cy="624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𝐹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65" y="1585014"/>
                <a:ext cx="2368790" cy="624786"/>
              </a:xfrm>
              <a:prstGeom prst="rect">
                <a:avLst/>
              </a:prstGeom>
              <a:blipFill rotWithShape="1">
                <a:blip r:embed="rId2"/>
                <a:stretch>
                  <a:fillRect t="-13592" r="-8483" b="-23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0" y="2194614"/>
                <a:ext cx="7961603" cy="624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</a:rPr>
                        <m:t>𝜌</m:t>
                      </m:r>
                      <m:r>
                        <a:rPr lang="en-US" sz="3200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𝑎𝑖𝑟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</a:rPr>
                        <m:t>𝑔</m:t>
                      </m:r>
                      <m:r>
                        <a:rPr lang="en-US" sz="32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𝑎𝑖𝑟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𝑎𝑖𝑟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94614"/>
                <a:ext cx="7961603" cy="624786"/>
              </a:xfrm>
              <a:prstGeom prst="rect">
                <a:avLst/>
              </a:prstGeom>
              <a:blipFill rotWithShape="1">
                <a:blip r:embed="rId3"/>
                <a:stretch>
                  <a:fillRect t="-13592" r="-383" b="-23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62000" y="3996070"/>
                <a:ext cx="2999732" cy="622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𝑎𝑖𝑟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⋅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en-US" sz="3200" b="0" dirty="0" smtClean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996070"/>
                <a:ext cx="2999732" cy="622735"/>
              </a:xfrm>
              <a:prstGeom prst="rect">
                <a:avLst/>
              </a:prstGeom>
              <a:blipFill rotWithShape="1">
                <a:blip r:embed="rId4"/>
                <a:stretch>
                  <a:fillRect t="-13725" r="-6707" b="-2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26805" y="5877580"/>
            <a:ext cx="5793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typical bubble diameter </a:t>
            </a:r>
            <a:r>
              <a:rPr lang="en-US" sz="2800" i="1" dirty="0" smtClean="0">
                <a:solidFill>
                  <a:schemeClr val="accent2"/>
                </a:solidFill>
              </a:rPr>
              <a:t>d</a:t>
            </a:r>
            <a:r>
              <a:rPr lang="en-US" sz="2800" dirty="0" smtClean="0">
                <a:solidFill>
                  <a:schemeClr val="accent2"/>
                </a:solidFill>
              </a:rPr>
              <a:t> = 0,5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07065" y="5292805"/>
                <a:ext cx="521040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, 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𝑟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65" y="5292805"/>
                <a:ext cx="5210401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628" r="-269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425783"/>
              </p:ext>
            </p:extLst>
          </p:nvPr>
        </p:nvGraphicFramePr>
        <p:xfrm>
          <a:off x="457200" y="381000"/>
          <a:ext cx="82296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Influence of Attached Bubbles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7129130" y="2590800"/>
            <a:ext cx="609600" cy="2772508"/>
          </a:xfrm>
          <a:prstGeom prst="rightBrace">
            <a:avLst>
              <a:gd name="adj1" fmla="val 32752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7086600" y="3693056"/>
            <a:ext cx="609600" cy="1627722"/>
          </a:xfrm>
          <a:prstGeom prst="rightBrace">
            <a:avLst>
              <a:gd name="adj1" fmla="val 2560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200000">
                <a:off x="5951166" y="3275698"/>
                <a:ext cx="4434291" cy="834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effectively: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1"/>
                        </a:solidFill>
                        <a:latin typeface="Cambria Math"/>
                      </a:rPr>
                      <m:t>~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dirty="0" smtClean="0"/>
                  <a:t>  of max</a:t>
                </a:r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51166" y="3275698"/>
                <a:ext cx="4434291" cy="834716"/>
              </a:xfrm>
              <a:prstGeom prst="rect">
                <a:avLst/>
              </a:prstGeom>
              <a:blipFill rotWithShape="1">
                <a:blip r:embed="rId4"/>
                <a:stretch>
                  <a:fillRect t="-3022" r="-5839" b="-3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5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62400"/>
            <a:ext cx="91440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157330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Flow in the Container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294115B-A31F-4B6C-902A-EF8337319693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22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645399" y="914400"/>
            <a:ext cx="1853201" cy="2743200"/>
            <a:chOff x="1143000" y="3919869"/>
            <a:chExt cx="852377" cy="1261731"/>
          </a:xfrm>
        </p:grpSpPr>
        <p:sp>
          <p:nvSpPr>
            <p:cNvPr id="11" name="Down Arrow 10"/>
            <p:cNvSpPr/>
            <p:nvPr/>
          </p:nvSpPr>
          <p:spPr>
            <a:xfrm>
              <a:off x="1143000" y="4230469"/>
              <a:ext cx="609600" cy="951131"/>
            </a:xfrm>
            <a:prstGeom prst="downArrow">
              <a:avLst>
                <a:gd name="adj1" fmla="val 50000"/>
                <a:gd name="adj2" fmla="val 709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 flipV="1">
              <a:off x="1385777" y="3919869"/>
              <a:ext cx="609600" cy="951131"/>
            </a:xfrm>
            <a:prstGeom prst="downArrow">
              <a:avLst>
                <a:gd name="adj1" fmla="val 50000"/>
                <a:gd name="adj2" fmla="val 709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1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Flow “Modes”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57400" y="1600200"/>
            <a:ext cx="6629400" cy="4800600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/>
              <a:t>Disordered (random) water flow</a:t>
            </a:r>
            <a:endParaRPr lang="en-US" sz="2800" b="1" dirty="0" smtClean="0"/>
          </a:p>
          <a:p>
            <a:pPr lvl="1"/>
            <a:r>
              <a:rPr lang="en-US" dirty="0" smtClean="0"/>
              <a:t>Bubbles distributed uniformly in the whole tank</a:t>
            </a:r>
          </a:p>
          <a:p>
            <a:pPr lvl="1"/>
            <a:r>
              <a:rPr lang="en-US" dirty="0" smtClean="0"/>
              <a:t>no preferred direction of flow</a:t>
            </a:r>
          </a:p>
          <a:p>
            <a:pPr lvl="1"/>
            <a:endParaRPr lang="en-US" sz="1800" dirty="0" smtClean="0"/>
          </a:p>
          <a:p>
            <a:r>
              <a:rPr lang="en-US" sz="3600" b="1" dirty="0" smtClean="0"/>
              <a:t>Ordered </a:t>
            </a:r>
            <a:r>
              <a:rPr lang="en-US" sz="3600" b="1" dirty="0"/>
              <a:t>water flow</a:t>
            </a:r>
          </a:p>
          <a:p>
            <a:pPr lvl="1"/>
            <a:r>
              <a:rPr lang="en-US" dirty="0"/>
              <a:t>Tank </a:t>
            </a:r>
            <a:r>
              <a:rPr lang="en-US" dirty="0" smtClean="0"/>
              <a:t>radius bigger than source </a:t>
            </a:r>
            <a:r>
              <a:rPr lang="en-US" dirty="0"/>
              <a:t>of </a:t>
            </a:r>
            <a:r>
              <a:rPr lang="en-US" dirty="0" smtClean="0"/>
              <a:t>bubbles</a:t>
            </a:r>
          </a:p>
          <a:p>
            <a:pPr lvl="1"/>
            <a:r>
              <a:rPr lang="en-US" dirty="0" smtClean="0"/>
              <a:t>convection pattern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51556" name="Picture 4" descr="C:\Asus WebStorage\anotherkamila\MySyncFolder\TMF2012\8-Bubbles\ordered_f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40864"/>
            <a:ext cx="1437417" cy="19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7" name="Picture 5" descr="C:\Asus WebStorage\anotherkamila\MySyncFolder\TMF2012\8-Bubbles\disordered_f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97664"/>
            <a:ext cx="1437417" cy="19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7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384690"/>
            <a:ext cx="91440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419600"/>
            <a:ext cx="7772400" cy="1362075"/>
          </a:xfrm>
        </p:spPr>
        <p:txBody>
          <a:bodyPr/>
          <a:lstStyle/>
          <a:p>
            <a:pPr algn="ctr"/>
            <a:r>
              <a:rPr lang="en-US" cap="none" dirty="0" smtClean="0">
                <a:solidFill>
                  <a:schemeClr val="bg2"/>
                </a:solidFill>
              </a:rPr>
              <a:t>Disordered Water Flow</a:t>
            </a:r>
            <a:endParaRPr lang="en-US" cap="none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3" name="Picture 5" descr="C:\Asus WebStorage\anotherkamila\MySyncFolder\TMF2012\8-Bubbles\disordered_f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914400"/>
            <a:ext cx="2209800" cy="30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7100" y="1255455"/>
            <a:ext cx="5219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 preferred flow direction → only local influences</a:t>
            </a:r>
          </a:p>
          <a:p>
            <a:endParaRPr lang="en-US" sz="3200" dirty="0" smtClean="0"/>
          </a:p>
          <a:p>
            <a:r>
              <a:rPr lang="en-US" sz="3200" dirty="0" smtClean="0"/>
              <a:t>no overall change in floating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7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2112E-6 L -0.3 1.82112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disordered_flo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3022" y="173665"/>
            <a:ext cx="3878062" cy="6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384690"/>
            <a:ext cx="91440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419600"/>
            <a:ext cx="7772400" cy="1362075"/>
          </a:xfrm>
        </p:spPr>
        <p:txBody>
          <a:bodyPr/>
          <a:lstStyle/>
          <a:p>
            <a:pPr algn="ctr"/>
            <a:r>
              <a:rPr lang="en-US" cap="none" dirty="0">
                <a:solidFill>
                  <a:schemeClr val="bg2"/>
                </a:solidFill>
              </a:rPr>
              <a:t>O</a:t>
            </a:r>
            <a:r>
              <a:rPr lang="en-US" cap="none" dirty="0" smtClean="0">
                <a:solidFill>
                  <a:schemeClr val="bg2"/>
                </a:solidFill>
              </a:rPr>
              <a:t>rdered Water Flow</a:t>
            </a:r>
            <a:endParaRPr lang="en-US" cap="none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7100" y="914401"/>
            <a:ext cx="2209800" cy="30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7100" y="1066800"/>
            <a:ext cx="52197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convection pattern:</a:t>
            </a:r>
          </a:p>
          <a:p>
            <a:endParaRPr lang="en-US" sz="700" dirty="0" smtClean="0"/>
          </a:p>
          <a:p>
            <a:r>
              <a:rPr lang="en-US" sz="3600" b="1" dirty="0" smtClean="0"/>
              <a:t>↑</a:t>
            </a:r>
            <a:r>
              <a:rPr lang="en-US" sz="3200" dirty="0" smtClean="0"/>
              <a:t> above bubble source ⇒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helps floating</a:t>
            </a:r>
          </a:p>
          <a:p>
            <a:endParaRPr lang="en-US" sz="600" dirty="0" smtClean="0"/>
          </a:p>
          <a:p>
            <a:r>
              <a:rPr lang="en-US" sz="3600" b="1" dirty="0" smtClean="0"/>
              <a:t>↓</a:t>
            </a:r>
            <a:r>
              <a:rPr lang="en-US" sz="3200" dirty="0" smtClean="0"/>
              <a:t> near the walls ⇒ pulls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downward</a:t>
            </a:r>
          </a:p>
        </p:txBody>
      </p:sp>
    </p:spTree>
    <p:extLst>
      <p:ext uri="{BB962C8B-B14F-4D97-AF65-F5344CB8AC3E}">
        <p14:creationId xmlns:p14="http://schemas.microsoft.com/office/powerpoint/2010/main" val="23096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2112E-6 L -0.3 1.82112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rdered_flow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86070"/>
            <a:ext cx="3810000" cy="65082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 or Down?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Quantify Buoyancy Change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define: </a:t>
                </a:r>
                <a:r>
                  <a:rPr lang="en-US" b="1" dirty="0" smtClean="0">
                    <a:solidFill>
                      <a:schemeClr val="accent1"/>
                    </a:solidFill>
                  </a:rPr>
                  <a:t>force difference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/>
                      </a:rPr>
                      <m:t>Δ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/>
                      </a:rPr>
                      <m:t>𝐹</m:t>
                    </m:r>
                  </m:oMath>
                </a14:m>
                <a:endParaRPr lang="en-US" dirty="0" smtClean="0">
                  <a:solidFill>
                    <a:schemeClr val="accent1"/>
                  </a:solidFill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3200" dirty="0" smtClean="0"/>
                  <a:t> total force in steady water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</a:rPr>
                      <m:t>𝐹</m:t>
                    </m:r>
                    <m:r>
                      <a:rPr lang="en-US" sz="3200" i="1">
                        <a:latin typeface="Cambria Math"/>
                      </a:rPr>
                      <m:t>:</m:t>
                    </m:r>
                  </m:oMath>
                </a14:m>
                <a:r>
                  <a:rPr lang="en-US" sz="3200" dirty="0"/>
                  <a:t> total force in </a:t>
                </a:r>
                <a:r>
                  <a:rPr lang="en-US" sz="3200" dirty="0" smtClean="0"/>
                  <a:t>water with bubbles</a:t>
                </a:r>
                <a:endParaRPr lang="en-US" sz="3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7989422" y="5026278"/>
            <a:ext cx="392578" cy="612522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flipV="1">
            <a:off x="7989422" y="3930170"/>
            <a:ext cx="392578" cy="612522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4400" y="3719670"/>
                <a:ext cx="74676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accent1"/>
                        </a:solidFill>
                        <a:latin typeface="Cambria Math"/>
                      </a:rPr>
                      <m:t>Δ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</a:rPr>
                      <m:t>𝐹</m:t>
                    </m:r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</a:rPr>
                      <m:t>&gt;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800" dirty="0"/>
                  <a:t>: dominant effect: </a:t>
                </a:r>
                <a:r>
                  <a:rPr lang="en-US" sz="2800" dirty="0" smtClean="0"/>
                  <a:t>uplifting due to</a:t>
                </a:r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            convection flow + attached bubbles</a:t>
                </a:r>
              </a:p>
              <a:p>
                <a:endParaRPr lang="en-US" sz="1400" dirty="0" smtClean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accent1"/>
                        </a:solidFill>
                        <a:latin typeface="Cambria Math"/>
                      </a:rPr>
                      <m:t>Δ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</a:rPr>
                      <m:t>𝐹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</a:rPr>
                      <m:t>&lt;0</m:t>
                    </m:r>
                  </m:oMath>
                </a14:m>
                <a:r>
                  <a:rPr lang="en-US" sz="2800" dirty="0"/>
                  <a:t>: dominant effect: density decrease</a:t>
                </a:r>
              </a:p>
              <a:p>
                <a:r>
                  <a:rPr lang="en-US" sz="2800" dirty="0"/>
                  <a:t>             and/or downward flow (if near walls</a:t>
                </a:r>
                <a:r>
                  <a:rPr lang="en-US" sz="2800" dirty="0" smtClean="0"/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719670"/>
                <a:ext cx="7467600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1633" t="-3003" b="-7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8261911" y="1935110"/>
            <a:ext cx="0" cy="53340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263270" y="1346775"/>
            <a:ext cx="0" cy="5334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53400" y="1901442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37884" y="1295400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+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48330" y="184120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–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Parameters of the System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44961"/>
            <a:ext cx="3733800" cy="5360639"/>
          </a:xfrm>
        </p:spPr>
        <p:txBody>
          <a:bodyPr>
            <a:normAutofit/>
          </a:bodyPr>
          <a:lstStyle/>
          <a:p>
            <a:r>
              <a:rPr lang="en-US" b="1" dirty="0"/>
              <a:t>Bubbles</a:t>
            </a:r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/>
              <a:t>Amount</a:t>
            </a:r>
          </a:p>
          <a:p>
            <a:r>
              <a:rPr lang="en-US" b="1" dirty="0"/>
              <a:t>Object</a:t>
            </a:r>
          </a:p>
          <a:p>
            <a:pPr lvl="1"/>
            <a:r>
              <a:rPr lang="en-US" dirty="0" smtClean="0"/>
              <a:t>Shape</a:t>
            </a:r>
          </a:p>
          <a:p>
            <a:pPr lvl="1"/>
            <a:r>
              <a:rPr lang="en-US" dirty="0" smtClean="0"/>
              <a:t>Size</a:t>
            </a:r>
            <a:endParaRPr lang="en-US" dirty="0"/>
          </a:p>
          <a:p>
            <a:r>
              <a:rPr lang="en-US" b="1" dirty="0"/>
              <a:t>Tank</a:t>
            </a:r>
          </a:p>
          <a:p>
            <a:pPr lvl="1"/>
            <a:r>
              <a:rPr lang="en-US" dirty="0" smtClean="0"/>
              <a:t>Radius</a:t>
            </a:r>
          </a:p>
          <a:p>
            <a:pPr lvl="1"/>
            <a:r>
              <a:rPr lang="en-US" dirty="0" smtClean="0"/>
              <a:t>Size of bubble source</a:t>
            </a:r>
            <a:endParaRPr lang="en-US" dirty="0"/>
          </a:p>
        </p:txBody>
      </p:sp>
      <p:pic>
        <p:nvPicPr>
          <p:cNvPr id="5" name="Picture 4" descr="vlcsnap-2012-06-01-14h18m20s197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754850" y="2238311"/>
            <a:ext cx="5208239" cy="3421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1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810000"/>
            <a:ext cx="91440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554665" y="3831265"/>
            <a:ext cx="8077200" cy="1362075"/>
          </a:xfrm>
        </p:spPr>
        <p:txBody>
          <a:bodyPr/>
          <a:lstStyle/>
          <a:p>
            <a:pPr algn="ctr"/>
            <a:r>
              <a:rPr lang="en-US" cap="none" dirty="0" smtClean="0">
                <a:solidFill>
                  <a:schemeClr val="bg2"/>
                </a:solidFill>
              </a:rPr>
              <a:t>Force Difference Measurements</a:t>
            </a:r>
            <a:endParaRPr lang="en-US" cap="none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Object: diameter = 1cm, mass = 14 g</a:t>
            </a:r>
            <a:br>
              <a:rPr lang="en-US" sz="3600" dirty="0" smtClean="0">
                <a:solidFill>
                  <a:schemeClr val="accent1"/>
                </a:solidFill>
              </a:rPr>
            </a:br>
            <a:r>
              <a:rPr lang="en-US" sz="3600" dirty="0" smtClean="0"/>
              <a:t>Bubble source diameter: 4cm</a:t>
            </a:r>
            <a:endParaRPr lang="sk-SK" sz="36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5058087"/>
              </p:ext>
            </p:extLst>
          </p:nvPr>
        </p:nvGraphicFramePr>
        <p:xfrm>
          <a:off x="457200" y="1371600"/>
          <a:ext cx="8153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43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Object : diameter = 2cm, mass = 25 g</a:t>
            </a:r>
            <a:br>
              <a:rPr lang="en-US" sz="3600" dirty="0" smtClean="0">
                <a:solidFill>
                  <a:schemeClr val="accent1"/>
                </a:solidFill>
              </a:rPr>
            </a:br>
            <a:r>
              <a:rPr lang="en-US" sz="3600" dirty="0"/>
              <a:t>Bubble source diameter: 4cm</a:t>
            </a:r>
            <a:endParaRPr lang="sk-SK" sz="36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628985"/>
              </p:ext>
            </p:extLst>
          </p:nvPr>
        </p:nvGraphicFramePr>
        <p:xfrm>
          <a:off x="457200" y="1371600"/>
          <a:ext cx="8305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28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Object: diameter = 3 cm, mass = 83 g</a:t>
            </a:r>
            <a:br>
              <a:rPr lang="en-US" sz="3600" dirty="0" smtClean="0">
                <a:solidFill>
                  <a:schemeClr val="accent1"/>
                </a:solidFill>
              </a:rPr>
            </a:br>
            <a:r>
              <a:rPr lang="en-US" sz="3600" dirty="0"/>
              <a:t>Bubble source diameter: 4cm</a:t>
            </a:r>
            <a:endParaRPr lang="sk-SK" sz="36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634026"/>
              </p:ext>
            </p:extLst>
          </p:nvPr>
        </p:nvGraphicFramePr>
        <p:xfrm>
          <a:off x="533400" y="1371600"/>
          <a:ext cx="8153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71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14325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C:\Users\kamila\Dropbox\TMF2012\8 Bubliny\photos\IMG_99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3"/>
          <a:stretch/>
        </p:blipFill>
        <p:spPr bwMode="auto">
          <a:xfrm>
            <a:off x="6400800" y="2965879"/>
            <a:ext cx="2638174" cy="20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513720" y="2590800"/>
            <a:ext cx="401565" cy="517805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V="1">
            <a:off x="513720" y="3707834"/>
            <a:ext cx="401565" cy="517805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64760" y="4804795"/>
            <a:ext cx="561492" cy="686897"/>
            <a:chOff x="1143000" y="3919869"/>
            <a:chExt cx="852377" cy="1261731"/>
          </a:xfrm>
        </p:grpSpPr>
        <p:sp>
          <p:nvSpPr>
            <p:cNvPr id="18" name="Down Arrow 17"/>
            <p:cNvSpPr/>
            <p:nvPr/>
          </p:nvSpPr>
          <p:spPr>
            <a:xfrm>
              <a:off x="1143000" y="4230469"/>
              <a:ext cx="609600" cy="951131"/>
            </a:xfrm>
            <a:prstGeom prst="downArrow">
              <a:avLst>
                <a:gd name="adj1" fmla="val 50000"/>
                <a:gd name="adj2" fmla="val 709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flipV="1">
              <a:off x="1385777" y="3919869"/>
              <a:ext cx="609600" cy="951131"/>
            </a:xfrm>
            <a:prstGeom prst="downArrow">
              <a:avLst>
                <a:gd name="adj1" fmla="val 50000"/>
                <a:gd name="adj2" fmla="val 709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722313" y="161925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4000" b="1" cap="all" dirty="0" smtClean="0">
                <a:solidFill>
                  <a:schemeClr val="bg2"/>
                </a:solidFill>
              </a:rPr>
              <a:t>Conclusion</a:t>
            </a:r>
            <a:endParaRPr lang="en-US" sz="3600" b="1" cap="all" dirty="0">
              <a:solidFill>
                <a:schemeClr val="bg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7997" y="2514600"/>
            <a:ext cx="4759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decreased water </a:t>
            </a:r>
            <a:r>
              <a:rPr lang="en-US" sz="3200" b="1" dirty="0" smtClean="0"/>
              <a:t>density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87997" y="3703756"/>
            <a:ext cx="341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attached</a:t>
            </a:r>
            <a:r>
              <a:rPr lang="en-US" sz="3200" dirty="0" smtClean="0"/>
              <a:t> bubbles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7997" y="4884071"/>
            <a:ext cx="5489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flow</a:t>
            </a:r>
            <a:r>
              <a:rPr lang="en-US" sz="3200" dirty="0"/>
              <a:t> </a:t>
            </a:r>
            <a:r>
              <a:rPr lang="en-US" sz="3200" dirty="0" smtClean="0"/>
              <a:t>of water in </a:t>
            </a:r>
            <a:r>
              <a:rPr lang="en-US" sz="3200" dirty="0"/>
              <a:t>the container</a:t>
            </a:r>
          </a:p>
        </p:txBody>
      </p:sp>
      <p:pic>
        <p:nvPicPr>
          <p:cNvPr id="22" name="Content Placeholder 10" descr="SAM_703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000" y="1905000"/>
            <a:ext cx="2514600" cy="1885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2438400"/>
            <a:ext cx="5943600" cy="808156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4800" y="3611444"/>
            <a:ext cx="5943600" cy="677087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8600" y="4754444"/>
            <a:ext cx="6129670" cy="808156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0028" y="3687469"/>
            <a:ext cx="1934073" cy="26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6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88000" y="2395786"/>
            <a:ext cx="4302642" cy="4026279"/>
          </a:xfrm>
          <a:prstGeom prst="rect">
            <a:avLst/>
          </a:prstGeom>
          <a:gradFill flip="none" rotWithShape="1">
            <a:gsLst>
              <a:gs pos="37000">
                <a:srgbClr val="92D050">
                  <a:alpha val="30000"/>
                </a:srgbClr>
              </a:gs>
              <a:gs pos="60000">
                <a:srgbClr val="FF0000">
                  <a:alpha val="3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14325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370401"/>
              </p:ext>
            </p:extLst>
          </p:nvPr>
        </p:nvGraphicFramePr>
        <p:xfrm>
          <a:off x="1424354" y="2209800"/>
          <a:ext cx="5859446" cy="4383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722313" y="161925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4000" b="1" cap="all" dirty="0" smtClean="0">
                <a:solidFill>
                  <a:schemeClr val="bg2"/>
                </a:solidFill>
              </a:rPr>
              <a:t>Conclusion</a:t>
            </a:r>
            <a:endParaRPr lang="en-US" sz="3600" b="1" cap="all" dirty="0">
              <a:solidFill>
                <a:schemeClr val="bg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145" y="1625025"/>
            <a:ext cx="7857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buoyancy change: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951003" y="2320701"/>
            <a:ext cx="1169551" cy="427266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/>
                </a:solidFill>
              </a:rPr>
              <a:t>upward flow,</a:t>
            </a:r>
          </a:p>
          <a:p>
            <a:pPr algn="ctr"/>
            <a:r>
              <a:rPr lang="en-US" sz="3200" dirty="0" smtClean="0">
                <a:solidFill>
                  <a:schemeClr val="accent3"/>
                </a:solidFill>
              </a:rPr>
              <a:t>attached bubbles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057400"/>
            <a:ext cx="677108" cy="46110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</a:rPr>
              <a:t>density decrease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638964" y="3969709"/>
            <a:ext cx="624673" cy="974650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flipV="1">
            <a:off x="7326330" y="3875600"/>
            <a:ext cx="624673" cy="974650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9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8. Bubbles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Kamila </a:t>
            </a:r>
            <a:r>
              <a:rPr lang="sk-SK" dirty="0" smtClean="0"/>
              <a:t>Součková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3294115B-A31F-4B6C-902A-EF833731969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affects how bubbles interact with the object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2701482"/>
            <a:ext cx="7010400" cy="3546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affects how bubbles interact with the object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/>
          <a:stretch/>
        </p:blipFill>
        <p:spPr>
          <a:xfrm>
            <a:off x="3048000" y="2679687"/>
            <a:ext cx="3129993" cy="394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55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our experiments: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spheres</a:t>
            </a:r>
          </a:p>
          <a:p>
            <a:pPr lvl="2"/>
            <a:r>
              <a:rPr lang="en-US" dirty="0" smtClean="0"/>
              <a:t>symmetrical</a:t>
            </a:r>
          </a:p>
          <a:p>
            <a:pPr lvl="2"/>
            <a:r>
              <a:rPr lang="en-US" dirty="0" smtClean="0"/>
              <a:t>no cavities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cylinders</a:t>
            </a:r>
          </a:p>
          <a:p>
            <a:pPr lvl="2"/>
            <a:r>
              <a:rPr lang="en-US" dirty="0" smtClean="0"/>
              <a:t>symmetric along 1 axis</a:t>
            </a:r>
            <a:endParaRPr lang="en-US" dirty="0" smtClean="0"/>
          </a:p>
          <a:p>
            <a:pPr lvl="2"/>
            <a:r>
              <a:rPr lang="en-US" dirty="0" smtClean="0"/>
              <a:t>no cavities</a:t>
            </a:r>
          </a:p>
          <a:p>
            <a:pPr lvl="2"/>
            <a:r>
              <a:rPr lang="en-US" dirty="0" smtClean="0"/>
              <a:t>easy to change properties (adding weights inside)</a:t>
            </a:r>
          </a:p>
          <a:p>
            <a:pPr lvl="2"/>
            <a:r>
              <a:rPr lang="en-US" dirty="0" smtClean="0"/>
              <a:t>bigger surface/volume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4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>
          <a:xfrm>
            <a:off x="1421391" y="1805952"/>
            <a:ext cx="587931" cy="917322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V="1">
            <a:off x="1421391" y="3200400"/>
            <a:ext cx="587931" cy="917322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235321" y="4572000"/>
            <a:ext cx="822079" cy="1216882"/>
            <a:chOff x="1143000" y="3919869"/>
            <a:chExt cx="852377" cy="1261731"/>
          </a:xfrm>
        </p:grpSpPr>
        <p:sp>
          <p:nvSpPr>
            <p:cNvPr id="18" name="Down Arrow 17"/>
            <p:cNvSpPr/>
            <p:nvPr/>
          </p:nvSpPr>
          <p:spPr>
            <a:xfrm>
              <a:off x="1143000" y="4230469"/>
              <a:ext cx="609600" cy="951131"/>
            </a:xfrm>
            <a:prstGeom prst="downArrow">
              <a:avLst>
                <a:gd name="adj1" fmla="val 50000"/>
                <a:gd name="adj2" fmla="val 709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flipV="1">
              <a:off x="1385777" y="3919869"/>
              <a:ext cx="609600" cy="951131"/>
            </a:xfrm>
            <a:prstGeom prst="downArrow">
              <a:avLst>
                <a:gd name="adj1" fmla="val 50000"/>
                <a:gd name="adj2" fmla="val 709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How Bubbles Influence Floating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91070" y="1805952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decreased water </a:t>
            </a:r>
            <a:r>
              <a:rPr lang="en-US" sz="3600" b="1" dirty="0" smtClean="0"/>
              <a:t>density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91070" y="3316069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attached</a:t>
            </a:r>
            <a:r>
              <a:rPr lang="en-US" sz="3600" dirty="0" smtClean="0"/>
              <a:t> bubbles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91070" y="4840069"/>
            <a:ext cx="6160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flow</a:t>
            </a:r>
            <a:r>
              <a:rPr lang="en-US" sz="3600" dirty="0"/>
              <a:t> </a:t>
            </a:r>
            <a:r>
              <a:rPr lang="en-US" sz="3600" dirty="0" smtClean="0"/>
              <a:t>of water in </a:t>
            </a:r>
            <a:r>
              <a:rPr lang="en-US" sz="3600" dirty="0"/>
              <a:t>the container</a:t>
            </a:r>
          </a:p>
        </p:txBody>
      </p:sp>
    </p:spTree>
    <p:extLst>
      <p:ext uri="{BB962C8B-B14F-4D97-AF65-F5344CB8AC3E}">
        <p14:creationId xmlns:p14="http://schemas.microsoft.com/office/powerpoint/2010/main" val="20903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512321" y="6020174"/>
            <a:ext cx="304116" cy="44495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962400"/>
            <a:ext cx="91440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136730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Decreased Water density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911095" y="1442842"/>
            <a:ext cx="1321809" cy="2062358"/>
          </a:xfrm>
          <a:prstGeom prst="downArrow">
            <a:avLst>
              <a:gd name="adj1" fmla="val 50000"/>
              <a:gd name="adj2" fmla="val 7093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800" y="5892225"/>
                <a:ext cx="71641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buoyant force made smaller: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𝜌</m:t>
                    </m:r>
                    <m:r>
                      <a:rPr lang="en-US" sz="3200" b="0" i="1" smtClean="0">
                        <a:latin typeface="Cambria Math"/>
                      </a:rPr>
                      <m:t>𝑔𝑉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92225"/>
                <a:ext cx="7164141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2128" t="-13542" r="-28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7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Measuring Density 1: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Flow Rate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(volumetric) ratio of water and air in the tank: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density of water with bubbles: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115B-A31F-4B6C-902A-EF8337319693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02943" y="2209800"/>
                <a:ext cx="3348802" cy="1097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𝑞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𝑎𝑖𝑟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𝑎𝑖𝑟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𝑤𝑎𝑡𝑒𝑟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943" y="2209800"/>
                <a:ext cx="3348802" cy="1097480"/>
              </a:xfrm>
              <a:prstGeom prst="rect">
                <a:avLst/>
              </a:prstGeom>
              <a:blipFill rotWithShape="1">
                <a:blip r:embed="rId2"/>
                <a:stretch>
                  <a:fillRect r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1000" y="5048071"/>
                <a:ext cx="414831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sz="2400" dirty="0" smtClean="0"/>
                  <a:t>: volumetric flow rate of air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𝑣</m:t>
                    </m:r>
                    <m:r>
                      <a:rPr lang="en-US" sz="2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: velocity of bubbles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𝑟</m:t>
                    </m:r>
                    <m:r>
                      <a:rPr lang="en-US" sz="2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: tank radius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048071"/>
                <a:ext cx="4148315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029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16665" y="3911025"/>
                <a:ext cx="34905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𝜌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𝑤𝑎𝑡𝑒𝑟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(1−</m:t>
                      </m:r>
                      <m:r>
                        <a:rPr lang="en-US" sz="3200" b="0" i="1" smtClean="0">
                          <a:latin typeface="Cambria Math"/>
                        </a:rPr>
                        <m:t>𝑞</m:t>
                      </m:r>
                      <m:r>
                        <a:rPr lang="en-US" sz="32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665" y="3911025"/>
                <a:ext cx="3490571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13542" r="-558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5213622" y="2188535"/>
            <a:ext cx="412132" cy="50885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09805" y="2828260"/>
            <a:ext cx="384544" cy="4483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737396" y="2267259"/>
            <a:ext cx="1424762" cy="399109"/>
          </a:xfrm>
          <a:custGeom>
            <a:avLst/>
            <a:gdLst>
              <a:gd name="connsiteX0" fmla="*/ 0 w 1913860"/>
              <a:gd name="connsiteY0" fmla="*/ 208354 h 604241"/>
              <a:gd name="connsiteX1" fmla="*/ 723013 w 1913860"/>
              <a:gd name="connsiteY1" fmla="*/ 16968 h 604241"/>
              <a:gd name="connsiteX2" fmla="*/ 893134 w 1913860"/>
              <a:gd name="connsiteY2" fmla="*/ 591126 h 604241"/>
              <a:gd name="connsiteX3" fmla="*/ 1573618 w 1913860"/>
              <a:gd name="connsiteY3" fmla="*/ 421005 h 604241"/>
              <a:gd name="connsiteX4" fmla="*/ 1913860 w 1913860"/>
              <a:gd name="connsiteY4" fmla="*/ 442270 h 604241"/>
              <a:gd name="connsiteX0" fmla="*/ 0 w 1913860"/>
              <a:gd name="connsiteY0" fmla="*/ 208354 h 603289"/>
              <a:gd name="connsiteX1" fmla="*/ 723013 w 1913860"/>
              <a:gd name="connsiteY1" fmla="*/ 16968 h 603289"/>
              <a:gd name="connsiteX2" fmla="*/ 893134 w 1913860"/>
              <a:gd name="connsiteY2" fmla="*/ 591126 h 603289"/>
              <a:gd name="connsiteX3" fmla="*/ 1573618 w 1913860"/>
              <a:gd name="connsiteY3" fmla="*/ 421005 h 603289"/>
              <a:gd name="connsiteX4" fmla="*/ 1913860 w 1913860"/>
              <a:gd name="connsiteY4" fmla="*/ 570847 h 603289"/>
              <a:gd name="connsiteX0" fmla="*/ 0 w 1913860"/>
              <a:gd name="connsiteY0" fmla="*/ 208354 h 603287"/>
              <a:gd name="connsiteX1" fmla="*/ 723013 w 1913860"/>
              <a:gd name="connsiteY1" fmla="*/ 16968 h 603287"/>
              <a:gd name="connsiteX2" fmla="*/ 893134 w 1913860"/>
              <a:gd name="connsiteY2" fmla="*/ 591126 h 603287"/>
              <a:gd name="connsiteX3" fmla="*/ 1487923 w 1913860"/>
              <a:gd name="connsiteY3" fmla="*/ 421005 h 603287"/>
              <a:gd name="connsiteX4" fmla="*/ 1913860 w 1913860"/>
              <a:gd name="connsiteY4" fmla="*/ 570847 h 60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860" h="603287">
                <a:moveTo>
                  <a:pt x="0" y="208354"/>
                </a:moveTo>
                <a:cubicBezTo>
                  <a:pt x="287078" y="80763"/>
                  <a:pt x="574157" y="-46827"/>
                  <a:pt x="723013" y="16968"/>
                </a:cubicBezTo>
                <a:cubicBezTo>
                  <a:pt x="871869" y="80763"/>
                  <a:pt x="765649" y="523787"/>
                  <a:pt x="893134" y="591126"/>
                </a:cubicBezTo>
                <a:cubicBezTo>
                  <a:pt x="1020619" y="658465"/>
                  <a:pt x="1317802" y="424385"/>
                  <a:pt x="1487923" y="421005"/>
                </a:cubicBezTo>
                <a:cubicBezTo>
                  <a:pt x="1658044" y="417625"/>
                  <a:pt x="1828799" y="547810"/>
                  <a:pt x="1913860" y="570847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20744688" flipV="1">
            <a:off x="6085424" y="2958254"/>
            <a:ext cx="1086410" cy="244561"/>
          </a:xfrm>
          <a:custGeom>
            <a:avLst/>
            <a:gdLst>
              <a:gd name="connsiteX0" fmla="*/ 0 w 1913860"/>
              <a:gd name="connsiteY0" fmla="*/ 208354 h 604241"/>
              <a:gd name="connsiteX1" fmla="*/ 723013 w 1913860"/>
              <a:gd name="connsiteY1" fmla="*/ 16968 h 604241"/>
              <a:gd name="connsiteX2" fmla="*/ 893134 w 1913860"/>
              <a:gd name="connsiteY2" fmla="*/ 591126 h 604241"/>
              <a:gd name="connsiteX3" fmla="*/ 1573618 w 1913860"/>
              <a:gd name="connsiteY3" fmla="*/ 421005 h 604241"/>
              <a:gd name="connsiteX4" fmla="*/ 1913860 w 1913860"/>
              <a:gd name="connsiteY4" fmla="*/ 442270 h 604241"/>
              <a:gd name="connsiteX0" fmla="*/ 0 w 1856730"/>
              <a:gd name="connsiteY0" fmla="*/ 754675 h 754675"/>
              <a:gd name="connsiteX1" fmla="*/ 665883 w 1856730"/>
              <a:gd name="connsiteY1" fmla="*/ 1204 h 754675"/>
              <a:gd name="connsiteX2" fmla="*/ 836004 w 1856730"/>
              <a:gd name="connsiteY2" fmla="*/ 575362 h 754675"/>
              <a:gd name="connsiteX3" fmla="*/ 1516488 w 1856730"/>
              <a:gd name="connsiteY3" fmla="*/ 405241 h 754675"/>
              <a:gd name="connsiteX4" fmla="*/ 1856730 w 1856730"/>
              <a:gd name="connsiteY4" fmla="*/ 426506 h 754675"/>
              <a:gd name="connsiteX0" fmla="*/ 0 w 1856730"/>
              <a:gd name="connsiteY0" fmla="*/ 754247 h 918476"/>
              <a:gd name="connsiteX1" fmla="*/ 665883 w 1856730"/>
              <a:gd name="connsiteY1" fmla="*/ 776 h 918476"/>
              <a:gd name="connsiteX2" fmla="*/ 693177 w 1856730"/>
              <a:gd name="connsiteY2" fmla="*/ 912185 h 918476"/>
              <a:gd name="connsiteX3" fmla="*/ 1516488 w 1856730"/>
              <a:gd name="connsiteY3" fmla="*/ 404813 h 918476"/>
              <a:gd name="connsiteX4" fmla="*/ 1856730 w 1856730"/>
              <a:gd name="connsiteY4" fmla="*/ 426078 h 918476"/>
              <a:gd name="connsiteX0" fmla="*/ 0 w 1856730"/>
              <a:gd name="connsiteY0" fmla="*/ 473758 h 632379"/>
              <a:gd name="connsiteX1" fmla="*/ 751578 w 1856730"/>
              <a:gd name="connsiteY1" fmla="*/ 1332 h 632379"/>
              <a:gd name="connsiteX2" fmla="*/ 693177 w 1856730"/>
              <a:gd name="connsiteY2" fmla="*/ 631696 h 632379"/>
              <a:gd name="connsiteX3" fmla="*/ 1516488 w 1856730"/>
              <a:gd name="connsiteY3" fmla="*/ 124324 h 632379"/>
              <a:gd name="connsiteX4" fmla="*/ 1856730 w 1856730"/>
              <a:gd name="connsiteY4" fmla="*/ 145589 h 632379"/>
              <a:gd name="connsiteX0" fmla="*/ 0 w 1856730"/>
              <a:gd name="connsiteY0" fmla="*/ 473758 h 677171"/>
              <a:gd name="connsiteX1" fmla="*/ 751578 w 1856730"/>
              <a:gd name="connsiteY1" fmla="*/ 1332 h 677171"/>
              <a:gd name="connsiteX2" fmla="*/ 693177 w 1856730"/>
              <a:gd name="connsiteY2" fmla="*/ 631696 h 677171"/>
              <a:gd name="connsiteX3" fmla="*/ 1459357 w 1856730"/>
              <a:gd name="connsiteY3" fmla="*/ 573993 h 677171"/>
              <a:gd name="connsiteX4" fmla="*/ 1856730 w 1856730"/>
              <a:gd name="connsiteY4" fmla="*/ 145589 h 677171"/>
              <a:gd name="connsiteX0" fmla="*/ 0 w 1459357"/>
              <a:gd name="connsiteY0" fmla="*/ 473758 h 677171"/>
              <a:gd name="connsiteX1" fmla="*/ 751578 w 1459357"/>
              <a:gd name="connsiteY1" fmla="*/ 1332 h 677171"/>
              <a:gd name="connsiteX2" fmla="*/ 693177 w 1459357"/>
              <a:gd name="connsiteY2" fmla="*/ 631696 h 677171"/>
              <a:gd name="connsiteX3" fmla="*/ 1459357 w 1459357"/>
              <a:gd name="connsiteY3" fmla="*/ 573993 h 677171"/>
              <a:gd name="connsiteX0" fmla="*/ 0 w 1459357"/>
              <a:gd name="connsiteY0" fmla="*/ 473758 h 646430"/>
              <a:gd name="connsiteX1" fmla="*/ 751578 w 1459357"/>
              <a:gd name="connsiteY1" fmla="*/ 1332 h 646430"/>
              <a:gd name="connsiteX2" fmla="*/ 693177 w 1459357"/>
              <a:gd name="connsiteY2" fmla="*/ 631696 h 646430"/>
              <a:gd name="connsiteX3" fmla="*/ 1459357 w 1459357"/>
              <a:gd name="connsiteY3" fmla="*/ 573993 h 64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9357" h="646430">
                <a:moveTo>
                  <a:pt x="0" y="473758"/>
                </a:moveTo>
                <a:cubicBezTo>
                  <a:pt x="287078" y="346167"/>
                  <a:pt x="636049" y="-24991"/>
                  <a:pt x="751578" y="1332"/>
                </a:cubicBezTo>
                <a:cubicBezTo>
                  <a:pt x="867107" y="27655"/>
                  <a:pt x="575214" y="536253"/>
                  <a:pt x="693177" y="631696"/>
                </a:cubicBezTo>
                <a:cubicBezTo>
                  <a:pt x="811140" y="727139"/>
                  <a:pt x="1208303" y="317758"/>
                  <a:pt x="1459357" y="573993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13549" y="2438400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measure</a:t>
            </a:r>
            <a:endParaRPr lang="en-US" sz="32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95800" y="5050465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𝑤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𝑎𝑡𝑒𝑟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: density of (pure) water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/>
                      </a:rPr>
                      <m:t>𝜌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: density of water with bubbles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5050465"/>
                <a:ext cx="4572000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400" t="-5109" r="-2800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394380" y="2209800"/>
                <a:ext cx="1701620" cy="1017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380" y="2209800"/>
                <a:ext cx="1701620" cy="1017715"/>
              </a:xfrm>
              <a:prstGeom prst="rect">
                <a:avLst/>
              </a:prstGeom>
              <a:blipFill rotWithShape="1">
                <a:blip r:embed="rId6"/>
                <a:stretch>
                  <a:fillRect r="-12186" b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53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KAMILA@NGIKZPPP8E9JY5JI" val="4527"/>
  <p:tag name="DEFAULTDISPLAYSOURCE" val="\documentclass{article}\pagestyle{empty}&#10;\begin{document}&#10;&#10;\end{document}&#10;"/>
  <p:tag name="EMBEDFONTS" val="1"/>
</p:tagLst>
</file>

<file path=ppt/theme/theme1.xml><?xml version="1.0" encoding="utf-8"?>
<a:theme xmlns:a="http://schemas.openxmlformats.org/drawingml/2006/main" name="template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plate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15086</TotalTime>
  <Words>913</Words>
  <Application>Microsoft Office PowerPoint</Application>
  <PresentationFormat>On-screen Show (4:3)</PresentationFormat>
  <Paragraphs>211</Paragraphs>
  <Slides>37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template</vt:lpstr>
      <vt:lpstr>1_template</vt:lpstr>
      <vt:lpstr>Bubbles</vt:lpstr>
      <vt:lpstr>Task</vt:lpstr>
      <vt:lpstr>Parameters of the System</vt:lpstr>
      <vt:lpstr>Object Shape</vt:lpstr>
      <vt:lpstr>Object Shape</vt:lpstr>
      <vt:lpstr>Object Shape</vt:lpstr>
      <vt:lpstr>How Bubbles Influence Floating</vt:lpstr>
      <vt:lpstr>Decreased Water density</vt:lpstr>
      <vt:lpstr>Measuring Density 1: Flow Rate</vt:lpstr>
      <vt:lpstr>Measuring Density 1: Flow Rate</vt:lpstr>
      <vt:lpstr>Measuring Density 1: Flow Rate</vt:lpstr>
      <vt:lpstr>Measuring Density 2: Hydrostatic Pressure</vt:lpstr>
      <vt:lpstr>Measuring Density 2: Hydrostatic Pressure</vt:lpstr>
      <vt:lpstr>Measuring Density: Comparison</vt:lpstr>
      <vt:lpstr>Influence of Density Decrease</vt:lpstr>
      <vt:lpstr>Influence of Density Decrease</vt:lpstr>
      <vt:lpstr>Critical Object Density</vt:lpstr>
      <vt:lpstr>Attached Bubbles</vt:lpstr>
      <vt:lpstr>Influence of Attached Bubbles</vt:lpstr>
      <vt:lpstr>Influence of Attached Bubbles</vt:lpstr>
      <vt:lpstr>Influence of Attached Bubbles</vt:lpstr>
      <vt:lpstr>Flow in the Container</vt:lpstr>
      <vt:lpstr>Flow “Modes”</vt:lpstr>
      <vt:lpstr>Disordered Water Flow</vt:lpstr>
      <vt:lpstr>PowerPoint Presentation</vt:lpstr>
      <vt:lpstr>Ordered Water Flow</vt:lpstr>
      <vt:lpstr>PowerPoint Presentation</vt:lpstr>
      <vt:lpstr>Up or Down?</vt:lpstr>
      <vt:lpstr>Quantify Buoyancy Change</vt:lpstr>
      <vt:lpstr>Force Difference Measurements</vt:lpstr>
      <vt:lpstr>Object: diameter = 1cm, mass = 14 g Bubble source diameter: 4cm</vt:lpstr>
      <vt:lpstr>Object : diameter = 2cm, mass = 25 g Bubble source diameter: 4cm</vt:lpstr>
      <vt:lpstr>Object: diameter = 3 cm, mass = 83 g Bubble source diameter: 4cm</vt:lpstr>
      <vt:lpstr>Conclusion</vt:lpstr>
      <vt:lpstr>Conclusion</vt:lpstr>
      <vt:lpstr>PowerPoint Presentation</vt:lpstr>
      <vt:lpstr>Appendix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166</cp:revision>
  <dcterms:created xsi:type="dcterms:W3CDTF">2012-05-17T10:55:20Z</dcterms:created>
  <dcterms:modified xsi:type="dcterms:W3CDTF">2012-07-20T11:37:19Z</dcterms:modified>
</cp:coreProperties>
</file>