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12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3" r:id="rId1"/>
  </p:sldMasterIdLst>
  <p:notesMasterIdLst>
    <p:notesMasterId r:id="rId57"/>
  </p:notesMasterIdLst>
  <p:sldIdLst>
    <p:sldId id="359" r:id="rId2"/>
    <p:sldId id="257" r:id="rId3"/>
    <p:sldId id="309" r:id="rId4"/>
    <p:sldId id="345" r:id="rId5"/>
    <p:sldId id="346" r:id="rId6"/>
    <p:sldId id="347" r:id="rId7"/>
    <p:sldId id="348" r:id="rId8"/>
    <p:sldId id="351" r:id="rId9"/>
    <p:sldId id="349" r:id="rId10"/>
    <p:sldId id="350" r:id="rId11"/>
    <p:sldId id="361" r:id="rId12"/>
    <p:sldId id="319" r:id="rId13"/>
    <p:sldId id="316" r:id="rId14"/>
    <p:sldId id="313" r:id="rId15"/>
    <p:sldId id="317" r:id="rId16"/>
    <p:sldId id="318" r:id="rId17"/>
    <p:sldId id="320" r:id="rId18"/>
    <p:sldId id="322" r:id="rId19"/>
    <p:sldId id="321" r:id="rId20"/>
    <p:sldId id="323" r:id="rId21"/>
    <p:sldId id="324" r:id="rId22"/>
    <p:sldId id="360" r:id="rId23"/>
    <p:sldId id="326" r:id="rId24"/>
    <p:sldId id="327" r:id="rId25"/>
    <p:sldId id="344" r:id="rId26"/>
    <p:sldId id="328" r:id="rId27"/>
    <p:sldId id="353" r:id="rId28"/>
    <p:sldId id="330" r:id="rId29"/>
    <p:sldId id="331" r:id="rId30"/>
    <p:sldId id="332" r:id="rId31"/>
    <p:sldId id="333" r:id="rId32"/>
    <p:sldId id="354" r:id="rId33"/>
    <p:sldId id="335" r:id="rId34"/>
    <p:sldId id="336" r:id="rId35"/>
    <p:sldId id="337" r:id="rId36"/>
    <p:sldId id="355" r:id="rId37"/>
    <p:sldId id="338" r:id="rId38"/>
    <p:sldId id="339" r:id="rId39"/>
    <p:sldId id="356" r:id="rId40"/>
    <p:sldId id="340" r:id="rId41"/>
    <p:sldId id="341" r:id="rId42"/>
    <p:sldId id="364" r:id="rId43"/>
    <p:sldId id="365" r:id="rId44"/>
    <p:sldId id="366" r:id="rId45"/>
    <p:sldId id="367" r:id="rId46"/>
    <p:sldId id="368" r:id="rId47"/>
    <p:sldId id="369" r:id="rId48"/>
    <p:sldId id="342" r:id="rId49"/>
    <p:sldId id="343" r:id="rId50"/>
    <p:sldId id="362" r:id="rId51"/>
    <p:sldId id="358" r:id="rId52"/>
    <p:sldId id="357" r:id="rId53"/>
    <p:sldId id="370" r:id="rId54"/>
    <p:sldId id="371" r:id="rId55"/>
    <p:sldId id="372" r:id="rId56"/>
  </p:sldIdLst>
  <p:sldSz cx="9144000" cy="6858000" type="screen4x3"/>
  <p:notesSz cx="6858000" cy="9144000"/>
  <p:custDataLst>
    <p:tags r:id="rId5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E4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39" autoAdjust="0"/>
    <p:restoredTop sz="82488" autoAdjust="0"/>
  </p:normalViewPr>
  <p:slideViewPr>
    <p:cSldViewPr>
      <p:cViewPr varScale="1">
        <p:scale>
          <a:sx n="45" d="100"/>
          <a:sy n="45" d="100"/>
        </p:scale>
        <p:origin x="-1230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71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amila\Downloads\FF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E:\kamila\11-FlatFlow\pres_zdus\flat%20flow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E:\kamila\11-FlatFlow\pres_zdus\flat%20flow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E:\kamila\11-FlatFlow\pres_zdus\flat%20flow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E:\kamila\11-FlatFlow\pres_zdus\flat%20flow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E:\kamila\11-FlatFlow\pres_zdus\flat%20flow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E:\kamila\11-FlatFlow\pres_zdus\flat%20flow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Hárok1!$C$1</c:f>
              <c:strCache>
                <c:ptCount val="1"/>
                <c:pt idx="0">
                  <c:v>X(cm)</c:v>
                </c:pt>
              </c:strCache>
            </c:strRef>
          </c:tx>
          <c:spPr>
            <a:ln w="28575">
              <a:noFill/>
            </a:ln>
          </c:spPr>
          <c:xVal>
            <c:numRef>
              <c:f>Hárok1!$B$2:$B$72</c:f>
              <c:numCache>
                <c:formatCode>General</c:formatCode>
                <c:ptCount val="71"/>
                <c:pt idx="0">
                  <c:v>0</c:v>
                </c:pt>
                <c:pt idx="1">
                  <c:v>3.3366666700004543E-3</c:v>
                </c:pt>
                <c:pt idx="2">
                  <c:v>6.6733333300007299E-3</c:v>
                </c:pt>
                <c:pt idx="3">
                  <c:v>1.0009999999999764E-2</c:v>
                </c:pt>
                <c:pt idx="4">
                  <c:v>1.3346666670000219E-2</c:v>
                </c:pt>
                <c:pt idx="5">
                  <c:v>1.6683333330000494E-2</c:v>
                </c:pt>
                <c:pt idx="6">
                  <c:v>2.0019999999999528E-2</c:v>
                </c:pt>
                <c:pt idx="7">
                  <c:v>2.3356666669999981E-2</c:v>
                </c:pt>
                <c:pt idx="8">
                  <c:v>2.6693333330000256E-2</c:v>
                </c:pt>
                <c:pt idx="9">
                  <c:v>3.0030000000000712E-2</c:v>
                </c:pt>
                <c:pt idx="10">
                  <c:v>3.3366666669999746E-2</c:v>
                </c:pt>
                <c:pt idx="11">
                  <c:v>3.6703333330000018E-2</c:v>
                </c:pt>
                <c:pt idx="12">
                  <c:v>4.0040000000000478E-2</c:v>
                </c:pt>
                <c:pt idx="13">
                  <c:v>4.3376666669999508E-2</c:v>
                </c:pt>
                <c:pt idx="14">
                  <c:v>4.6713333329999787E-2</c:v>
                </c:pt>
                <c:pt idx="15">
                  <c:v>5.3386666670000693E-2</c:v>
                </c:pt>
                <c:pt idx="16">
                  <c:v>6.3396666670000462E-2</c:v>
                </c:pt>
                <c:pt idx="17">
                  <c:v>6.6733333330000727E-2</c:v>
                </c:pt>
                <c:pt idx="18">
                  <c:v>7.0069999999999771E-2</c:v>
                </c:pt>
                <c:pt idx="19">
                  <c:v>7.3406666670000217E-2</c:v>
                </c:pt>
                <c:pt idx="20">
                  <c:v>8.3416666669999986E-2</c:v>
                </c:pt>
                <c:pt idx="21">
                  <c:v>8.6753333330000265E-2</c:v>
                </c:pt>
                <c:pt idx="22">
                  <c:v>9.0090000000000711E-2</c:v>
                </c:pt>
                <c:pt idx="23">
                  <c:v>9.3426666669999742E-2</c:v>
                </c:pt>
                <c:pt idx="24">
                  <c:v>9.676333333000002E-2</c:v>
                </c:pt>
                <c:pt idx="25">
                  <c:v>0.10010000000000048</c:v>
                </c:pt>
                <c:pt idx="26">
                  <c:v>0.10343666666999951</c:v>
                </c:pt>
                <c:pt idx="27">
                  <c:v>0.11011000000000024</c:v>
                </c:pt>
                <c:pt idx="28">
                  <c:v>0.11678333332999954</c:v>
                </c:pt>
                <c:pt idx="29">
                  <c:v>0.12012</c:v>
                </c:pt>
                <c:pt idx="30">
                  <c:v>0.12679333333000073</c:v>
                </c:pt>
                <c:pt idx="31">
                  <c:v>0.13012999999999977</c:v>
                </c:pt>
                <c:pt idx="32">
                  <c:v>0.1368033333300005</c:v>
                </c:pt>
                <c:pt idx="33">
                  <c:v>0.14347666666999997</c:v>
                </c:pt>
                <c:pt idx="34">
                  <c:v>0.15015000000000073</c:v>
                </c:pt>
                <c:pt idx="35">
                  <c:v>0.15348666666999974</c:v>
                </c:pt>
                <c:pt idx="36">
                  <c:v>0.16016000000000047</c:v>
                </c:pt>
                <c:pt idx="37">
                  <c:v>0.16349666666999951</c:v>
                </c:pt>
                <c:pt idx="38">
                  <c:v>0.17017000000000024</c:v>
                </c:pt>
                <c:pt idx="39">
                  <c:v>0.17684333332999955</c:v>
                </c:pt>
                <c:pt idx="40">
                  <c:v>0.18351666667000047</c:v>
                </c:pt>
                <c:pt idx="41">
                  <c:v>0.19018999999999978</c:v>
                </c:pt>
                <c:pt idx="42">
                  <c:v>0.1968633333300005</c:v>
                </c:pt>
                <c:pt idx="43">
                  <c:v>0.20353666666999998</c:v>
                </c:pt>
                <c:pt idx="44">
                  <c:v>0.21021000000000073</c:v>
                </c:pt>
                <c:pt idx="45">
                  <c:v>0.22022000000000047</c:v>
                </c:pt>
                <c:pt idx="46">
                  <c:v>0.23023000000000024</c:v>
                </c:pt>
                <c:pt idx="47">
                  <c:v>0.2335666666700007</c:v>
                </c:pt>
                <c:pt idx="48">
                  <c:v>0.25024999999999975</c:v>
                </c:pt>
                <c:pt idx="49">
                  <c:v>0.25358666667000024</c:v>
                </c:pt>
                <c:pt idx="50">
                  <c:v>0.27027000000000073</c:v>
                </c:pt>
                <c:pt idx="51">
                  <c:v>0.28695333332999978</c:v>
                </c:pt>
                <c:pt idx="52">
                  <c:v>0.29696333332999958</c:v>
                </c:pt>
                <c:pt idx="53">
                  <c:v>0.32699333333000025</c:v>
                </c:pt>
                <c:pt idx="54">
                  <c:v>0.33033000000000073</c:v>
                </c:pt>
                <c:pt idx="55">
                  <c:v>0.36369666667000045</c:v>
                </c:pt>
                <c:pt idx="56">
                  <c:v>0.42375666667000045</c:v>
                </c:pt>
                <c:pt idx="57">
                  <c:v>0.49048999999999976</c:v>
                </c:pt>
                <c:pt idx="58">
                  <c:v>0.61060999999999976</c:v>
                </c:pt>
                <c:pt idx="59">
                  <c:v>0.76743333332999986</c:v>
                </c:pt>
                <c:pt idx="60">
                  <c:v>0.89422666667000072</c:v>
                </c:pt>
                <c:pt idx="61">
                  <c:v>1.0643966666699995</c:v>
                </c:pt>
                <c:pt idx="62">
                  <c:v>1.2145466666700002</c:v>
                </c:pt>
                <c:pt idx="63">
                  <c:v>1.4247566666699996</c:v>
                </c:pt>
                <c:pt idx="64">
                  <c:v>1.7384033333299995</c:v>
                </c:pt>
                <c:pt idx="65">
                  <c:v>1.9786433333299995</c:v>
                </c:pt>
                <c:pt idx="66">
                  <c:v>2.192190000000001</c:v>
                </c:pt>
                <c:pt idx="67">
                  <c:v>2.672670000000001</c:v>
                </c:pt>
                <c:pt idx="68">
                  <c:v>2.896226666700001</c:v>
                </c:pt>
                <c:pt idx="69">
                  <c:v>3.31331</c:v>
                </c:pt>
                <c:pt idx="70">
                  <c:v>3.4234200000000001</c:v>
                </c:pt>
              </c:numCache>
            </c:numRef>
          </c:xVal>
          <c:yVal>
            <c:numRef>
              <c:f>Hárok1!$C$2:$C$72</c:f>
              <c:numCache>
                <c:formatCode>General</c:formatCode>
                <c:ptCount val="71"/>
                <c:pt idx="0">
                  <c:v>3.2247678165200001E-2</c:v>
                </c:pt>
                <c:pt idx="1">
                  <c:v>7.2433329860899995E-2</c:v>
                </c:pt>
                <c:pt idx="2">
                  <c:v>0.25672116806</c:v>
                </c:pt>
                <c:pt idx="3">
                  <c:v>0.32963536270299998</c:v>
                </c:pt>
                <c:pt idx="4">
                  <c:v>0.39164004303099997</c:v>
                </c:pt>
                <c:pt idx="5">
                  <c:v>0.462828034891</c:v>
                </c:pt>
                <c:pt idx="6">
                  <c:v>0.50301368658599999</c:v>
                </c:pt>
                <c:pt idx="7">
                  <c:v>0.55410885259800002</c:v>
                </c:pt>
                <c:pt idx="8">
                  <c:v>0.60520401860999995</c:v>
                </c:pt>
                <c:pt idx="9">
                  <c:v>0.64538967030500005</c:v>
                </c:pt>
                <c:pt idx="10">
                  <c:v>0.73839669079699999</c:v>
                </c:pt>
                <c:pt idx="11">
                  <c:v>0.76021571942900001</c:v>
                </c:pt>
                <c:pt idx="12">
                  <c:v>0.85149653713600004</c:v>
                </c:pt>
                <c:pt idx="13">
                  <c:v>0.89168218883200001</c:v>
                </c:pt>
                <c:pt idx="14">
                  <c:v>0.96287018069100005</c:v>
                </c:pt>
                <c:pt idx="15">
                  <c:v>1.0432414840799999</c:v>
                </c:pt>
                <c:pt idx="16">
                  <c:v>1.11442947594</c:v>
                </c:pt>
                <c:pt idx="17">
                  <c:v>1.1655246419500001</c:v>
                </c:pt>
                <c:pt idx="18">
                  <c:v>1.2476221481300001</c:v>
                </c:pt>
                <c:pt idx="19">
                  <c:v>1.2878077998299999</c:v>
                </c:pt>
                <c:pt idx="20">
                  <c:v>1.33890296584</c:v>
                </c:pt>
                <c:pt idx="21">
                  <c:v>1.42100047201</c:v>
                </c:pt>
                <c:pt idx="22">
                  <c:v>1.4520028121799999</c:v>
                </c:pt>
                <c:pt idx="23">
                  <c:v>1.5341003183499999</c:v>
                </c:pt>
                <c:pt idx="24">
                  <c:v>1.5651026585200001</c:v>
                </c:pt>
                <c:pt idx="25">
                  <c:v>1.6362906503800001</c:v>
                </c:pt>
                <c:pt idx="26">
                  <c:v>1.68738581639</c:v>
                </c:pt>
                <c:pt idx="27">
                  <c:v>1.7275714680800001</c:v>
                </c:pt>
                <c:pt idx="28">
                  <c:v>1.7878499456300001</c:v>
                </c:pt>
                <c:pt idx="29">
                  <c:v>1.8590379374899999</c:v>
                </c:pt>
                <c:pt idx="30">
                  <c:v>1.9503187551900001</c:v>
                </c:pt>
                <c:pt idx="31">
                  <c:v>2.0324162613699999</c:v>
                </c:pt>
                <c:pt idx="32">
                  <c:v>2.1036042532299999</c:v>
                </c:pt>
                <c:pt idx="33">
                  <c:v>2.1747922450899999</c:v>
                </c:pt>
                <c:pt idx="34">
                  <c:v>2.2459802369499999</c:v>
                </c:pt>
                <c:pt idx="35">
                  <c:v>2.31716822881</c:v>
                </c:pt>
                <c:pt idx="36">
                  <c:v>2.38835622067</c:v>
                </c:pt>
                <c:pt idx="37">
                  <c:v>2.45954421253</c:v>
                </c:pt>
                <c:pt idx="38">
                  <c:v>2.5490988274499999</c:v>
                </c:pt>
                <c:pt idx="39">
                  <c:v>2.6403796451599999</c:v>
                </c:pt>
                <c:pt idx="40">
                  <c:v>2.7299342600799998</c:v>
                </c:pt>
                <c:pt idx="41">
                  <c:v>2.7902127376200001</c:v>
                </c:pt>
                <c:pt idx="42">
                  <c:v>2.8504912151699999</c:v>
                </c:pt>
                <c:pt idx="43">
                  <c:v>2.9216792070299999</c:v>
                </c:pt>
                <c:pt idx="44">
                  <c:v>3.0020505104200002</c:v>
                </c:pt>
                <c:pt idx="45">
                  <c:v>3.0933313281300001</c:v>
                </c:pt>
                <c:pt idx="46">
                  <c:v>3.1536098056699999</c:v>
                </c:pt>
                <c:pt idx="47">
                  <c:v>3.2138882832100002</c:v>
                </c:pt>
                <c:pt idx="48">
                  <c:v>3.27416676076</c:v>
                </c:pt>
                <c:pt idx="49">
                  <c:v>3.3344452382999998</c:v>
                </c:pt>
                <c:pt idx="50">
                  <c:v>3.4165427444800001</c:v>
                </c:pt>
                <c:pt idx="51">
                  <c:v>3.4894569391200001</c:v>
                </c:pt>
                <c:pt idx="52">
                  <c:v>3.5606449309800001</c:v>
                </c:pt>
                <c:pt idx="53">
                  <c:v>3.6352853284100002</c:v>
                </c:pt>
                <c:pt idx="54">
                  <c:v>3.6863804944199998</c:v>
                </c:pt>
                <c:pt idx="55">
                  <c:v>3.7081995230499998</c:v>
                </c:pt>
                <c:pt idx="56">
                  <c:v>3.7374756604299999</c:v>
                </c:pt>
                <c:pt idx="57">
                  <c:v>3.8178469638200001</c:v>
                </c:pt>
                <c:pt idx="58">
                  <c:v>3.85630641273</c:v>
                </c:pt>
                <c:pt idx="59">
                  <c:v>3.92576820181</c:v>
                </c:pt>
                <c:pt idx="60">
                  <c:v>3.9860466793499998</c:v>
                </c:pt>
                <c:pt idx="61">
                  <c:v>4.0463251569000001</c:v>
                </c:pt>
                <c:pt idx="62">
                  <c:v>4.1266964602899998</c:v>
                </c:pt>
                <c:pt idx="63">
                  <c:v>4.1869749378299996</c:v>
                </c:pt>
                <c:pt idx="64">
                  <c:v>4.2363439010599997</c:v>
                </c:pt>
                <c:pt idx="65">
                  <c:v>4.3075318929200002</c:v>
                </c:pt>
                <c:pt idx="66">
                  <c:v>4.3769936819900002</c:v>
                </c:pt>
                <c:pt idx="67">
                  <c:v>4.43727215954</c:v>
                </c:pt>
                <c:pt idx="68">
                  <c:v>4.4774578112299999</c:v>
                </c:pt>
                <c:pt idx="69">
                  <c:v>4.5888314547900002</c:v>
                </c:pt>
                <c:pt idx="70">
                  <c:v>4.6801122724999997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3683712"/>
        <c:axId val="33747328"/>
      </c:scatterChart>
      <c:valAx>
        <c:axId val="33683712"/>
        <c:scaling>
          <c:orientation val="minMax"/>
          <c:max val="3.5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2000" dirty="0" smtClean="0"/>
                  <a:t>time / s</a:t>
                </a:r>
                <a:endParaRPr lang="en-US" sz="200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33747328"/>
        <c:crosses val="autoZero"/>
        <c:crossBetween val="midCat"/>
        <c:majorUnit val="0.5"/>
      </c:valAx>
      <c:valAx>
        <c:axId val="33747328"/>
        <c:scaling>
          <c:orientation val="minMax"/>
          <c:max val="5"/>
          <c:min val="0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2000" dirty="0" smtClean="0"/>
                  <a:t>position / cm</a:t>
                </a:r>
                <a:endParaRPr lang="en-US" sz="200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33683712"/>
        <c:crosses val="autoZero"/>
        <c:crossBetween val="midCat"/>
        <c:majorUnit val="1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139116245337753"/>
          <c:y val="5.8750324033569876E-2"/>
          <c:w val="0.86730949544135927"/>
          <c:h val="0.80235572405301192"/>
        </c:manualLayout>
      </c:layout>
      <c:scatterChart>
        <c:scatterStyle val="lineMarker"/>
        <c:varyColors val="0"/>
        <c:ser>
          <c:idx val="0"/>
          <c:order val="0"/>
          <c:tx>
            <c:strRef>
              <c:f>Hárok1!$E$1</c:f>
              <c:strCache>
                <c:ptCount val="1"/>
                <c:pt idx="0">
                  <c:v>fingers</c:v>
                </c:pt>
              </c:strCache>
            </c:strRef>
          </c:tx>
          <c:spPr>
            <a:ln w="28575">
              <a:noFill/>
            </a:ln>
          </c:spPr>
          <c:dPt>
            <c:idx val="0"/>
            <c:marker>
              <c:symbol val="diamond"/>
              <c:size val="13"/>
            </c:marker>
            <c:bubble3D val="0"/>
          </c:dPt>
          <c:dPt>
            <c:idx val="1"/>
            <c:marker>
              <c:symbol val="diamond"/>
              <c:size val="13"/>
            </c:marker>
            <c:bubble3D val="0"/>
          </c:dPt>
          <c:dPt>
            <c:idx val="2"/>
            <c:marker>
              <c:symbol val="diamond"/>
              <c:size val="13"/>
            </c:marker>
            <c:bubble3D val="0"/>
          </c:dPt>
          <c:dPt>
            <c:idx val="3"/>
            <c:marker>
              <c:symbol val="diamond"/>
              <c:size val="13"/>
            </c:marker>
            <c:bubble3D val="0"/>
          </c:dPt>
          <c:xVal>
            <c:numRef>
              <c:f>Hárok1!$D$2:$D$72</c:f>
              <c:numCache>
                <c:formatCode>General</c:formatCode>
                <c:ptCount val="71"/>
                <c:pt idx="0">
                  <c:v>0.14000000000000001</c:v>
                </c:pt>
                <c:pt idx="1">
                  <c:v>0.17</c:v>
                </c:pt>
                <c:pt idx="2">
                  <c:v>0.41</c:v>
                </c:pt>
                <c:pt idx="3">
                  <c:v>1.48</c:v>
                </c:pt>
              </c:numCache>
            </c:numRef>
          </c:xVal>
          <c:yVal>
            <c:numRef>
              <c:f>Hárok1!$E$2:$E$72</c:f>
              <c:numCache>
                <c:formatCode>General</c:formatCode>
                <c:ptCount val="71"/>
                <c:pt idx="0">
                  <c:v>7</c:v>
                </c:pt>
                <c:pt idx="1">
                  <c:v>11</c:v>
                </c:pt>
                <c:pt idx="2">
                  <c:v>15</c:v>
                </c:pt>
                <c:pt idx="3">
                  <c:v>25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4067200"/>
        <c:axId val="34069120"/>
      </c:scatterChart>
      <c:valAx>
        <c:axId val="3406720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Viscosity [Pa.s]</a:t>
                </a:r>
                <a:endParaRPr lang="sk-SK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34069120"/>
        <c:crosses val="autoZero"/>
        <c:crossBetween val="midCat"/>
      </c:valAx>
      <c:valAx>
        <c:axId val="3406912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Number of perturbances</a:t>
                </a:r>
                <a:endParaRPr lang="sk-SK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34067200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128316364912985"/>
          <c:y val="7.4309978768577492E-2"/>
          <c:w val="0.84924231405787654"/>
          <c:h val="0.76323850243241886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13"/>
          </c:marker>
          <c:xVal>
            <c:numRef>
              <c:f>Hárok1!$H$2:$H$6</c:f>
              <c:numCache>
                <c:formatCode>General</c:formatCode>
                <c:ptCount val="5"/>
                <c:pt idx="0">
                  <c:v>0.1</c:v>
                </c:pt>
                <c:pt idx="1">
                  <c:v>0.2</c:v>
                </c:pt>
                <c:pt idx="2">
                  <c:v>0.4</c:v>
                </c:pt>
                <c:pt idx="3">
                  <c:v>0.8</c:v>
                </c:pt>
                <c:pt idx="4">
                  <c:v>1</c:v>
                </c:pt>
              </c:numCache>
            </c:numRef>
          </c:xVal>
          <c:yVal>
            <c:numRef>
              <c:f>Hárok1!$I$2:$I$6</c:f>
              <c:numCache>
                <c:formatCode>General</c:formatCode>
                <c:ptCount val="5"/>
                <c:pt idx="0">
                  <c:v>42</c:v>
                </c:pt>
                <c:pt idx="1">
                  <c:v>26</c:v>
                </c:pt>
                <c:pt idx="2">
                  <c:v>18</c:v>
                </c:pt>
                <c:pt idx="3">
                  <c:v>12</c:v>
                </c:pt>
                <c:pt idx="4">
                  <c:v>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4086272"/>
        <c:axId val="34113024"/>
      </c:scatterChart>
      <c:valAx>
        <c:axId val="3408627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Gap [mm]</a:t>
                </a:r>
                <a:endParaRPr lang="sk-SK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34113024"/>
        <c:crosses val="autoZero"/>
        <c:crossBetween val="midCat"/>
      </c:valAx>
      <c:valAx>
        <c:axId val="3411302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Number of perturbances</a:t>
                </a:r>
                <a:endParaRPr lang="sk-SK"/>
              </a:p>
            </c:rich>
          </c:tx>
          <c:layout>
            <c:manualLayout>
              <c:xMode val="edge"/>
              <c:yMode val="edge"/>
              <c:x val="2.4341972939862889E-2"/>
              <c:y val="0.1912559466779482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34086272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36175967134543"/>
          <c:y val="5.1400554097404488E-2"/>
          <c:w val="0.85477884286203365"/>
          <c:h val="0.76948306574290815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13"/>
          </c:marker>
          <c:xVal>
            <c:numRef>
              <c:f>Hárok1!$L$2:$L$6</c:f>
              <c:numCache>
                <c:formatCode>General</c:formatCode>
                <c:ptCount val="5"/>
                <c:pt idx="0">
                  <c:v>15</c:v>
                </c:pt>
                <c:pt idx="1">
                  <c:v>22</c:v>
                </c:pt>
                <c:pt idx="2">
                  <c:v>29</c:v>
                </c:pt>
                <c:pt idx="3">
                  <c:v>39</c:v>
                </c:pt>
                <c:pt idx="4">
                  <c:v>49</c:v>
                </c:pt>
              </c:numCache>
            </c:numRef>
          </c:xVal>
          <c:yVal>
            <c:numRef>
              <c:f>Hárok1!$M$2:$M$6</c:f>
              <c:numCache>
                <c:formatCode>General</c:formatCode>
                <c:ptCount val="5"/>
                <c:pt idx="0">
                  <c:v>1</c:v>
                </c:pt>
                <c:pt idx="1">
                  <c:v>8</c:v>
                </c:pt>
                <c:pt idx="2">
                  <c:v>15</c:v>
                </c:pt>
                <c:pt idx="3">
                  <c:v>22</c:v>
                </c:pt>
                <c:pt idx="4">
                  <c:v>24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4147712"/>
        <c:axId val="34178560"/>
      </c:scatterChart>
      <c:valAx>
        <c:axId val="3414771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pressure [kPa]</a:t>
                </a:r>
              </a:p>
            </c:rich>
          </c:tx>
          <c:layout>
            <c:manualLayout>
              <c:xMode val="edge"/>
              <c:yMode val="edge"/>
              <c:x val="0.45319901860093575"/>
              <c:y val="0.9135556816659179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34178560"/>
        <c:crosses val="autoZero"/>
        <c:crossBetween val="midCat"/>
      </c:valAx>
      <c:valAx>
        <c:axId val="3417856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Number of perturbances</a:t>
                </a:r>
              </a:p>
            </c:rich>
          </c:tx>
          <c:layout>
            <c:manualLayout>
              <c:xMode val="edge"/>
              <c:yMode val="edge"/>
              <c:x val="2.0188862261782493E-2"/>
              <c:y val="0.1936121160530609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34147712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lang="sk-SK" sz="16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139116245337753"/>
          <c:y val="5.8750324033569876E-2"/>
          <c:w val="0.86730949544135927"/>
          <c:h val="0.80235572405301192"/>
        </c:manualLayout>
      </c:layout>
      <c:scatterChart>
        <c:scatterStyle val="lineMarker"/>
        <c:varyColors val="0"/>
        <c:ser>
          <c:idx val="0"/>
          <c:order val="0"/>
          <c:tx>
            <c:strRef>
              <c:f>Hárok1!$E$1</c:f>
              <c:strCache>
                <c:ptCount val="1"/>
                <c:pt idx="0">
                  <c:v>fingers</c:v>
                </c:pt>
              </c:strCache>
            </c:strRef>
          </c:tx>
          <c:spPr>
            <a:ln w="28575">
              <a:noFill/>
            </a:ln>
          </c:spPr>
          <c:dPt>
            <c:idx val="0"/>
            <c:marker>
              <c:symbol val="diamond"/>
              <c:size val="13"/>
            </c:marker>
            <c:bubble3D val="0"/>
          </c:dPt>
          <c:dPt>
            <c:idx val="1"/>
            <c:marker>
              <c:symbol val="diamond"/>
              <c:size val="13"/>
            </c:marker>
            <c:bubble3D val="0"/>
          </c:dPt>
          <c:dPt>
            <c:idx val="2"/>
            <c:marker>
              <c:symbol val="diamond"/>
              <c:size val="13"/>
            </c:marker>
            <c:bubble3D val="0"/>
          </c:dPt>
          <c:dPt>
            <c:idx val="3"/>
            <c:marker>
              <c:symbol val="diamond"/>
              <c:size val="13"/>
            </c:marker>
            <c:bubble3D val="0"/>
          </c:dPt>
          <c:xVal>
            <c:numRef>
              <c:f>Hárok1!$D$2:$D$72</c:f>
              <c:numCache>
                <c:formatCode>General</c:formatCode>
                <c:ptCount val="71"/>
                <c:pt idx="0">
                  <c:v>0.14000000000000001</c:v>
                </c:pt>
                <c:pt idx="1">
                  <c:v>0.17</c:v>
                </c:pt>
                <c:pt idx="2">
                  <c:v>0.41</c:v>
                </c:pt>
                <c:pt idx="3">
                  <c:v>1.48</c:v>
                </c:pt>
              </c:numCache>
            </c:numRef>
          </c:xVal>
          <c:yVal>
            <c:numRef>
              <c:f>Hárok1!$E$2:$E$72</c:f>
              <c:numCache>
                <c:formatCode>General</c:formatCode>
                <c:ptCount val="71"/>
                <c:pt idx="0">
                  <c:v>7</c:v>
                </c:pt>
                <c:pt idx="1">
                  <c:v>11</c:v>
                </c:pt>
                <c:pt idx="2">
                  <c:v>15</c:v>
                </c:pt>
                <c:pt idx="3">
                  <c:v>25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562624"/>
        <c:axId val="37564800"/>
      </c:scatterChart>
      <c:valAx>
        <c:axId val="375626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Viscosity [Pa.s]</a:t>
                </a:r>
                <a:endParaRPr lang="sk-SK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37564800"/>
        <c:crosses val="autoZero"/>
        <c:crossBetween val="midCat"/>
      </c:valAx>
      <c:valAx>
        <c:axId val="3756480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Number of perturbances</a:t>
                </a:r>
                <a:endParaRPr lang="sk-SK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37562624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128316364912985"/>
          <c:y val="7.4309978768577492E-2"/>
          <c:w val="0.84924231405787654"/>
          <c:h val="0.76323850243241886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13"/>
          </c:marker>
          <c:xVal>
            <c:numRef>
              <c:f>Hárok1!$H$2:$H$6</c:f>
              <c:numCache>
                <c:formatCode>General</c:formatCode>
                <c:ptCount val="5"/>
                <c:pt idx="0">
                  <c:v>0.1</c:v>
                </c:pt>
                <c:pt idx="1">
                  <c:v>0.2</c:v>
                </c:pt>
                <c:pt idx="2">
                  <c:v>0.4</c:v>
                </c:pt>
                <c:pt idx="3">
                  <c:v>0.8</c:v>
                </c:pt>
                <c:pt idx="4">
                  <c:v>1</c:v>
                </c:pt>
              </c:numCache>
            </c:numRef>
          </c:xVal>
          <c:yVal>
            <c:numRef>
              <c:f>Hárok1!$I$2:$I$6</c:f>
              <c:numCache>
                <c:formatCode>General</c:formatCode>
                <c:ptCount val="5"/>
                <c:pt idx="0">
                  <c:v>42</c:v>
                </c:pt>
                <c:pt idx="1">
                  <c:v>26</c:v>
                </c:pt>
                <c:pt idx="2">
                  <c:v>18</c:v>
                </c:pt>
                <c:pt idx="3">
                  <c:v>12</c:v>
                </c:pt>
                <c:pt idx="4">
                  <c:v>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611392"/>
        <c:axId val="34349056"/>
      </c:scatterChart>
      <c:valAx>
        <c:axId val="376113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Gap [mm]</a:t>
                </a:r>
                <a:endParaRPr lang="sk-SK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34349056"/>
        <c:crosses val="autoZero"/>
        <c:crossBetween val="midCat"/>
      </c:valAx>
      <c:valAx>
        <c:axId val="3434905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Number of perturbances</a:t>
                </a:r>
                <a:endParaRPr lang="sk-SK"/>
              </a:p>
            </c:rich>
          </c:tx>
          <c:layout>
            <c:manualLayout>
              <c:xMode val="edge"/>
              <c:yMode val="edge"/>
              <c:x val="2.4341972939862889E-2"/>
              <c:y val="0.1912559466779482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37611392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36175967134543"/>
          <c:y val="5.1400554097404488E-2"/>
          <c:w val="0.85477884286203365"/>
          <c:h val="0.76948306574290815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13"/>
          </c:marker>
          <c:xVal>
            <c:numRef>
              <c:f>Hárok1!$L$2:$L$6</c:f>
              <c:numCache>
                <c:formatCode>General</c:formatCode>
                <c:ptCount val="5"/>
                <c:pt idx="0">
                  <c:v>15</c:v>
                </c:pt>
                <c:pt idx="1">
                  <c:v>22</c:v>
                </c:pt>
                <c:pt idx="2">
                  <c:v>29</c:v>
                </c:pt>
                <c:pt idx="3">
                  <c:v>39</c:v>
                </c:pt>
                <c:pt idx="4">
                  <c:v>49</c:v>
                </c:pt>
              </c:numCache>
            </c:numRef>
          </c:xVal>
          <c:yVal>
            <c:numRef>
              <c:f>Hárok1!$M$2:$M$6</c:f>
              <c:numCache>
                <c:formatCode>General</c:formatCode>
                <c:ptCount val="5"/>
                <c:pt idx="0">
                  <c:v>1</c:v>
                </c:pt>
                <c:pt idx="1">
                  <c:v>8</c:v>
                </c:pt>
                <c:pt idx="2">
                  <c:v>15</c:v>
                </c:pt>
                <c:pt idx="3">
                  <c:v>22</c:v>
                </c:pt>
                <c:pt idx="4">
                  <c:v>24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4376320"/>
        <c:axId val="34390784"/>
      </c:scatterChart>
      <c:valAx>
        <c:axId val="3437632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pressure [kPa]</a:t>
                </a:r>
              </a:p>
            </c:rich>
          </c:tx>
          <c:layout>
            <c:manualLayout>
              <c:xMode val="edge"/>
              <c:yMode val="edge"/>
              <c:x val="0.45319901860093575"/>
              <c:y val="0.9135556816659179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34390784"/>
        <c:crosses val="autoZero"/>
        <c:crossBetween val="midCat"/>
      </c:valAx>
      <c:valAx>
        <c:axId val="3439078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Number of perturbances</a:t>
                </a:r>
              </a:p>
            </c:rich>
          </c:tx>
          <c:layout>
            <c:manualLayout>
              <c:xMode val="edge"/>
              <c:yMode val="edge"/>
              <c:x val="2.0188862261782493E-2"/>
              <c:y val="0.1936121160530609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34376320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lang="sk-SK" sz="1800"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D4578B-9B64-4AF4-A3FB-E6EEE221751D}" type="doc">
      <dgm:prSet loTypeId="urn:diagrams.loki3.com/BracketList+Icon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E4D6198-EED5-4D26-90A1-B5392ED1EC36}">
      <dgm:prSet phldrT="[Text]" custT="1"/>
      <dgm:spPr/>
      <dgm:t>
        <a:bodyPr vert="vert270"/>
        <a:lstStyle/>
        <a:p>
          <a:r>
            <a:rPr lang="en-US" sz="3200" dirty="0" smtClean="0"/>
            <a:t>destabilizing</a:t>
          </a:r>
          <a:endParaRPr lang="en-US" sz="3200" dirty="0"/>
        </a:p>
      </dgm:t>
    </dgm:pt>
    <dgm:pt modelId="{A9A1DFE8-A8DF-4228-941C-ECFC417CCAFF}" type="parTrans" cxnId="{2A9F9286-6E6F-4223-9947-EC5C2060313A}">
      <dgm:prSet/>
      <dgm:spPr/>
      <dgm:t>
        <a:bodyPr/>
        <a:lstStyle/>
        <a:p>
          <a:endParaRPr lang="en-US" sz="3200"/>
        </a:p>
      </dgm:t>
    </dgm:pt>
    <dgm:pt modelId="{89DEC308-785E-4939-A9E4-F4593FBE2806}" type="sibTrans" cxnId="{2A9F9286-6E6F-4223-9947-EC5C2060313A}">
      <dgm:prSet/>
      <dgm:spPr/>
      <dgm:t>
        <a:bodyPr/>
        <a:lstStyle/>
        <a:p>
          <a:endParaRPr lang="en-US" sz="3200"/>
        </a:p>
      </dgm:t>
    </dgm:pt>
    <dgm:pt modelId="{3E9BB933-3E90-4514-9155-603005316828}">
      <dgm:prSet phldrT="[Text]" custT="1"/>
      <dgm:spPr>
        <a:noFill/>
        <a:ln>
          <a:solidFill>
            <a:schemeClr val="accent1">
              <a:lumMod val="40000"/>
              <a:lumOff val="60000"/>
            </a:schemeClr>
          </a:solidFill>
        </a:ln>
        <a:effectLst/>
      </dgm:spPr>
      <dgm:t>
        <a:bodyPr/>
        <a:lstStyle/>
        <a:p>
          <a:r>
            <a:rPr lang="en-US" sz="3200" b="1" u="none" dirty="0" smtClean="0">
              <a:solidFill>
                <a:schemeClr val="accent1"/>
              </a:solidFill>
            </a:rPr>
            <a:t>high viscosity </a:t>
          </a:r>
          <a:r>
            <a:rPr lang="en-US" sz="3200" u="none" dirty="0" smtClean="0">
              <a:solidFill>
                <a:schemeClr val="tx1"/>
              </a:solidFill>
            </a:rPr>
            <a:t>of liquid in the gap → pressure differences</a:t>
          </a:r>
          <a:endParaRPr lang="en-US" sz="3200" u="none" dirty="0">
            <a:solidFill>
              <a:schemeClr val="tx1"/>
            </a:solidFill>
          </a:endParaRPr>
        </a:p>
      </dgm:t>
    </dgm:pt>
    <dgm:pt modelId="{697CCDFF-CC21-444F-A84C-359E19640C00}" type="parTrans" cxnId="{ED67B1E8-1204-4789-9932-6A6A77C1D924}">
      <dgm:prSet/>
      <dgm:spPr/>
      <dgm:t>
        <a:bodyPr/>
        <a:lstStyle/>
        <a:p>
          <a:endParaRPr lang="en-US" sz="3200"/>
        </a:p>
      </dgm:t>
    </dgm:pt>
    <dgm:pt modelId="{6873FD69-CADE-4A8C-9A04-B6EBA606049E}" type="sibTrans" cxnId="{ED67B1E8-1204-4789-9932-6A6A77C1D924}">
      <dgm:prSet/>
      <dgm:spPr/>
      <dgm:t>
        <a:bodyPr/>
        <a:lstStyle/>
        <a:p>
          <a:endParaRPr lang="en-US" sz="3200"/>
        </a:p>
      </dgm:t>
    </dgm:pt>
    <dgm:pt modelId="{C5A3D4D3-096E-4FD6-A1FE-74BD4C50F711}">
      <dgm:prSet phldrT="[Text]" custT="1"/>
      <dgm:spPr/>
      <dgm:t>
        <a:bodyPr vert="vert270"/>
        <a:lstStyle/>
        <a:p>
          <a:r>
            <a:rPr lang="en-US" sz="3200" dirty="0" smtClean="0"/>
            <a:t>stabilizing</a:t>
          </a:r>
          <a:endParaRPr lang="en-US" sz="3200" dirty="0"/>
        </a:p>
      </dgm:t>
    </dgm:pt>
    <dgm:pt modelId="{1E6411E7-74A5-4286-86D4-4C80A5D839D4}" type="parTrans" cxnId="{4FEB0745-06DF-4CD6-A759-E1C1894117C0}">
      <dgm:prSet/>
      <dgm:spPr/>
      <dgm:t>
        <a:bodyPr/>
        <a:lstStyle/>
        <a:p>
          <a:endParaRPr lang="en-US" sz="3200"/>
        </a:p>
      </dgm:t>
    </dgm:pt>
    <dgm:pt modelId="{5B84774B-ECC1-4AE4-AFE5-8D82D6DC05F3}" type="sibTrans" cxnId="{4FEB0745-06DF-4CD6-A759-E1C1894117C0}">
      <dgm:prSet/>
      <dgm:spPr/>
      <dgm:t>
        <a:bodyPr/>
        <a:lstStyle/>
        <a:p>
          <a:endParaRPr lang="en-US" sz="3200"/>
        </a:p>
      </dgm:t>
    </dgm:pt>
    <dgm:pt modelId="{69A684F2-88C6-4A0E-9DB6-76E525E0A4A4}">
      <dgm:prSet phldrT="[Text]" custT="1"/>
      <dgm:spPr>
        <a:noFill/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r>
            <a:rPr lang="en-US" sz="3200" b="1" u="none" dirty="0" smtClean="0">
              <a:solidFill>
                <a:schemeClr val="accent1"/>
              </a:solidFill>
            </a:rPr>
            <a:t>surface tension</a:t>
          </a:r>
          <a:endParaRPr lang="en-US" sz="3200" b="1" u="none" dirty="0">
            <a:solidFill>
              <a:schemeClr val="accent1"/>
            </a:solidFill>
          </a:endParaRPr>
        </a:p>
      </dgm:t>
    </dgm:pt>
    <dgm:pt modelId="{C6F4D2A5-F051-4223-AB7F-DBE66CCFD5BD}" type="parTrans" cxnId="{58F0E652-853D-443D-B658-32B780A53736}">
      <dgm:prSet/>
      <dgm:spPr/>
      <dgm:t>
        <a:bodyPr/>
        <a:lstStyle/>
        <a:p>
          <a:endParaRPr lang="en-US" sz="3200"/>
        </a:p>
      </dgm:t>
    </dgm:pt>
    <dgm:pt modelId="{C8830AA9-0688-47E2-9FC1-AFF5C76426E9}" type="sibTrans" cxnId="{58F0E652-853D-443D-B658-32B780A53736}">
      <dgm:prSet/>
      <dgm:spPr/>
      <dgm:t>
        <a:bodyPr/>
        <a:lstStyle/>
        <a:p>
          <a:endParaRPr lang="en-US" sz="3200"/>
        </a:p>
      </dgm:t>
    </dgm:pt>
    <dgm:pt modelId="{CF430C25-1CA0-4FCE-8D1D-0CE58C9731C6}">
      <dgm:prSet phldrT="[Text]" custT="1"/>
      <dgm:spPr>
        <a:noFill/>
        <a:ln>
          <a:solidFill>
            <a:schemeClr val="accent1">
              <a:lumMod val="40000"/>
              <a:lumOff val="60000"/>
            </a:schemeClr>
          </a:solidFill>
        </a:ln>
        <a:effectLst/>
      </dgm:spPr>
      <dgm:t>
        <a:bodyPr/>
        <a:lstStyle/>
        <a:p>
          <a:r>
            <a:rPr lang="en-US" sz="3200" u="none" dirty="0" smtClean="0">
              <a:solidFill>
                <a:schemeClr val="tx1"/>
              </a:solidFill>
            </a:rPr>
            <a:t>big </a:t>
          </a:r>
          <a:r>
            <a:rPr lang="en-US" sz="3200" b="1" u="none" dirty="0" smtClean="0">
              <a:solidFill>
                <a:schemeClr val="accent1"/>
              </a:solidFill>
            </a:rPr>
            <a:t>pressure gradient</a:t>
          </a:r>
          <a:endParaRPr lang="en-US" sz="3200" b="1" u="none" dirty="0">
            <a:solidFill>
              <a:schemeClr val="accent1"/>
            </a:solidFill>
          </a:endParaRPr>
        </a:p>
      </dgm:t>
    </dgm:pt>
    <dgm:pt modelId="{919466E4-593A-4999-9A99-CBE8F934B1B1}" type="parTrans" cxnId="{7372F834-CF3A-48C3-88A2-1F11838A3735}">
      <dgm:prSet/>
      <dgm:spPr/>
      <dgm:t>
        <a:bodyPr/>
        <a:lstStyle/>
        <a:p>
          <a:endParaRPr lang="en-US" sz="3200"/>
        </a:p>
      </dgm:t>
    </dgm:pt>
    <dgm:pt modelId="{84BD31C5-F74F-4FF0-8A37-3C50DEF9FEF3}" type="sibTrans" cxnId="{7372F834-CF3A-48C3-88A2-1F11838A3735}">
      <dgm:prSet/>
      <dgm:spPr/>
      <dgm:t>
        <a:bodyPr/>
        <a:lstStyle/>
        <a:p>
          <a:endParaRPr lang="en-US" sz="3200"/>
        </a:p>
      </dgm:t>
    </dgm:pt>
    <dgm:pt modelId="{362A77DB-6AD6-42DA-AAEE-72BEEC9A7D94}">
      <dgm:prSet phldrT="[Text]" custT="1"/>
      <dgm:spPr>
        <a:noFill/>
        <a:ln>
          <a:solidFill>
            <a:schemeClr val="accent1">
              <a:lumMod val="40000"/>
              <a:lumOff val="60000"/>
            </a:schemeClr>
          </a:solidFill>
        </a:ln>
        <a:effectLst/>
      </dgm:spPr>
      <dgm:t>
        <a:bodyPr/>
        <a:lstStyle/>
        <a:p>
          <a:endParaRPr lang="en-US" sz="800" u="none" dirty="0">
            <a:solidFill>
              <a:schemeClr val="tx1"/>
            </a:solidFill>
          </a:endParaRPr>
        </a:p>
      </dgm:t>
    </dgm:pt>
    <dgm:pt modelId="{D12C3FEE-744E-40BE-806F-5989A39B5726}" type="parTrans" cxnId="{A91D0166-CBE1-4100-BA44-259A0059C20B}">
      <dgm:prSet/>
      <dgm:spPr/>
      <dgm:t>
        <a:bodyPr/>
        <a:lstStyle/>
        <a:p>
          <a:endParaRPr lang="en-US"/>
        </a:p>
      </dgm:t>
    </dgm:pt>
    <dgm:pt modelId="{E69DDEBA-517C-4E6B-A959-40553D0301FF}" type="sibTrans" cxnId="{A91D0166-CBE1-4100-BA44-259A0059C20B}">
      <dgm:prSet/>
      <dgm:spPr/>
      <dgm:t>
        <a:bodyPr/>
        <a:lstStyle/>
        <a:p>
          <a:endParaRPr lang="en-US"/>
        </a:p>
      </dgm:t>
    </dgm:pt>
    <dgm:pt modelId="{186DED14-B44D-4507-982E-0809641042D6}">
      <dgm:prSet phldrT="[Text]" custT="1"/>
      <dgm:spPr>
        <a:noFill/>
        <a:ln>
          <a:solidFill>
            <a:schemeClr val="accent1">
              <a:lumMod val="40000"/>
              <a:lumOff val="60000"/>
            </a:schemeClr>
          </a:solidFill>
        </a:ln>
        <a:effectLst/>
      </dgm:spPr>
      <dgm:t>
        <a:bodyPr/>
        <a:lstStyle/>
        <a:p>
          <a:endParaRPr lang="en-US" sz="3200" u="none" dirty="0">
            <a:solidFill>
              <a:schemeClr val="tx1"/>
            </a:solidFill>
          </a:endParaRPr>
        </a:p>
      </dgm:t>
    </dgm:pt>
    <dgm:pt modelId="{6B98DA9E-A2D9-4EB7-8212-AD033092AEB2}" type="parTrans" cxnId="{390891D8-625F-4522-A285-E60DFE13F514}">
      <dgm:prSet/>
      <dgm:spPr/>
      <dgm:t>
        <a:bodyPr/>
        <a:lstStyle/>
        <a:p>
          <a:endParaRPr lang="en-US"/>
        </a:p>
      </dgm:t>
    </dgm:pt>
    <dgm:pt modelId="{6DE5297C-3BF1-42ED-910E-0701CBACB773}" type="sibTrans" cxnId="{390891D8-625F-4522-A285-E60DFE13F514}">
      <dgm:prSet/>
      <dgm:spPr/>
      <dgm:t>
        <a:bodyPr/>
        <a:lstStyle/>
        <a:p>
          <a:endParaRPr lang="en-US"/>
        </a:p>
      </dgm:t>
    </dgm:pt>
    <dgm:pt modelId="{A7491A57-5E61-40D1-8AD6-D60EA1F3353D}">
      <dgm:prSet phldrT="[Text]" custT="1"/>
      <dgm:spPr>
        <a:noFill/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endParaRPr lang="en-US" sz="3200" u="none" dirty="0">
            <a:solidFill>
              <a:schemeClr val="tx1"/>
            </a:solidFill>
          </a:endParaRPr>
        </a:p>
      </dgm:t>
    </dgm:pt>
    <dgm:pt modelId="{CEA0DD31-EF29-4EE7-A685-AA0385BB515F}" type="parTrans" cxnId="{8C253009-4DAF-48A1-8A3F-E7D251318A5A}">
      <dgm:prSet/>
      <dgm:spPr/>
      <dgm:t>
        <a:bodyPr/>
        <a:lstStyle/>
        <a:p>
          <a:endParaRPr lang="en-US"/>
        </a:p>
      </dgm:t>
    </dgm:pt>
    <dgm:pt modelId="{F7F7E2E6-0A6C-42F9-A468-959C1D1A1D88}" type="sibTrans" cxnId="{8C253009-4DAF-48A1-8A3F-E7D251318A5A}">
      <dgm:prSet/>
      <dgm:spPr/>
      <dgm:t>
        <a:bodyPr/>
        <a:lstStyle/>
        <a:p>
          <a:endParaRPr lang="en-US"/>
        </a:p>
      </dgm:t>
    </dgm:pt>
    <dgm:pt modelId="{F50F9994-6297-4B28-9782-5BD364A00334}" type="pres">
      <dgm:prSet presAssocID="{6ED4578B-9B64-4AF4-A3FB-E6EEE221751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AF58396-603A-4B5F-811E-901375BA0C30}" type="pres">
      <dgm:prSet presAssocID="{4E4D6198-EED5-4D26-90A1-B5392ED1EC36}" presName="linNode" presStyleCnt="0"/>
      <dgm:spPr/>
    </dgm:pt>
    <dgm:pt modelId="{1809057F-DC38-492D-AC2A-D5469869EBBD}" type="pres">
      <dgm:prSet presAssocID="{4E4D6198-EED5-4D26-90A1-B5392ED1EC36}" presName="parTx" presStyleLbl="revTx" presStyleIdx="0" presStyleCnt="2" custLinFactX="15294" custLinFactNeighborX="10000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C6BEBE-C990-40B9-8959-42E7E827C2F3}" type="pres">
      <dgm:prSet presAssocID="{4E4D6198-EED5-4D26-90A1-B5392ED1EC36}" presName="bracket" presStyleLbl="parChTrans1D1" presStyleIdx="0" presStyleCnt="2"/>
      <dgm:spPr/>
    </dgm:pt>
    <dgm:pt modelId="{EE9BE93A-53C2-4515-88BE-609D9A7766A4}" type="pres">
      <dgm:prSet presAssocID="{4E4D6198-EED5-4D26-90A1-B5392ED1EC36}" presName="spH" presStyleCnt="0"/>
      <dgm:spPr/>
    </dgm:pt>
    <dgm:pt modelId="{4682303B-1604-4764-ABE6-42C8536732F2}" type="pres">
      <dgm:prSet presAssocID="{4E4D6198-EED5-4D26-90A1-B5392ED1EC36}" presName="desTx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E5A180-EEBF-4FF9-B913-A5A57D7E190F}" type="pres">
      <dgm:prSet presAssocID="{89DEC308-785E-4939-A9E4-F4593FBE2806}" presName="spV" presStyleCnt="0"/>
      <dgm:spPr/>
    </dgm:pt>
    <dgm:pt modelId="{61E60652-F6CB-459B-961C-93E4018C4DD3}" type="pres">
      <dgm:prSet presAssocID="{C5A3D4D3-096E-4FD6-A1FE-74BD4C50F711}" presName="linNode" presStyleCnt="0"/>
      <dgm:spPr/>
    </dgm:pt>
    <dgm:pt modelId="{166F5840-850C-4A1E-91DD-AB6E73C538CA}" type="pres">
      <dgm:prSet presAssocID="{C5A3D4D3-096E-4FD6-A1FE-74BD4C50F711}" presName="parTx" presStyleLbl="revTx" presStyleIdx="1" presStyleCnt="2" custLinFactX="15294" custLinFactNeighborX="10000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266DCE-45C5-4002-A766-069600F1C08F}" type="pres">
      <dgm:prSet presAssocID="{C5A3D4D3-096E-4FD6-A1FE-74BD4C50F711}" presName="bracket" presStyleLbl="parChTrans1D1" presStyleIdx="1" presStyleCnt="2"/>
      <dgm:spPr/>
    </dgm:pt>
    <dgm:pt modelId="{6FAC5479-DFC0-47A4-ADF5-9EFA5BB3C3CD}" type="pres">
      <dgm:prSet presAssocID="{C5A3D4D3-096E-4FD6-A1FE-74BD4C50F711}" presName="spH" presStyleCnt="0"/>
      <dgm:spPr/>
    </dgm:pt>
    <dgm:pt modelId="{ED3E86DA-7EEC-4E74-9276-04F0E8FFA530}" type="pres">
      <dgm:prSet presAssocID="{C5A3D4D3-096E-4FD6-A1FE-74BD4C50F711}" presName="desT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DFC4358-07A7-411B-8F76-B04B4C1CD8B2}" type="presOf" srcId="{C5A3D4D3-096E-4FD6-A1FE-74BD4C50F711}" destId="{166F5840-850C-4A1E-91DD-AB6E73C538CA}" srcOrd="0" destOrd="0" presId="urn:diagrams.loki3.com/BracketList+Icon"/>
    <dgm:cxn modelId="{FFF6C9AF-49F7-4AC9-9256-77D3D1048480}" type="presOf" srcId="{186DED14-B44D-4507-982E-0809641042D6}" destId="{4682303B-1604-4764-ABE6-42C8536732F2}" srcOrd="0" destOrd="0" presId="urn:diagrams.loki3.com/BracketList+Icon"/>
    <dgm:cxn modelId="{58F0E652-853D-443D-B658-32B780A53736}" srcId="{C5A3D4D3-096E-4FD6-A1FE-74BD4C50F711}" destId="{69A684F2-88C6-4A0E-9DB6-76E525E0A4A4}" srcOrd="1" destOrd="0" parTransId="{C6F4D2A5-F051-4223-AB7F-DBE66CCFD5BD}" sibTransId="{C8830AA9-0688-47E2-9FC1-AFF5C76426E9}"/>
    <dgm:cxn modelId="{AB14527E-EEBA-46CE-896D-20B210D76382}" type="presOf" srcId="{3E9BB933-3E90-4514-9155-603005316828}" destId="{4682303B-1604-4764-ABE6-42C8536732F2}" srcOrd="0" destOrd="2" presId="urn:diagrams.loki3.com/BracketList+Icon"/>
    <dgm:cxn modelId="{B4CD034E-BF76-4EAC-8D20-929241E26E80}" type="presOf" srcId="{362A77DB-6AD6-42DA-AAEE-72BEEC9A7D94}" destId="{4682303B-1604-4764-ABE6-42C8536732F2}" srcOrd="0" destOrd="1" presId="urn:diagrams.loki3.com/BracketList+Icon"/>
    <dgm:cxn modelId="{A66A23D3-EF3C-44A1-B144-3D211D7A9621}" type="presOf" srcId="{69A684F2-88C6-4A0E-9DB6-76E525E0A4A4}" destId="{ED3E86DA-7EEC-4E74-9276-04F0E8FFA530}" srcOrd="0" destOrd="1" presId="urn:diagrams.loki3.com/BracketList+Icon"/>
    <dgm:cxn modelId="{2A9F9286-6E6F-4223-9947-EC5C2060313A}" srcId="{6ED4578B-9B64-4AF4-A3FB-E6EEE221751D}" destId="{4E4D6198-EED5-4D26-90A1-B5392ED1EC36}" srcOrd="0" destOrd="0" parTransId="{A9A1DFE8-A8DF-4228-941C-ECFC417CCAFF}" sibTransId="{89DEC308-785E-4939-A9E4-F4593FBE2806}"/>
    <dgm:cxn modelId="{8C253009-4DAF-48A1-8A3F-E7D251318A5A}" srcId="{C5A3D4D3-096E-4FD6-A1FE-74BD4C50F711}" destId="{A7491A57-5E61-40D1-8AD6-D60EA1F3353D}" srcOrd="0" destOrd="0" parTransId="{CEA0DD31-EF29-4EE7-A685-AA0385BB515F}" sibTransId="{F7F7E2E6-0A6C-42F9-A468-959C1D1A1D88}"/>
    <dgm:cxn modelId="{390891D8-625F-4522-A285-E60DFE13F514}" srcId="{4E4D6198-EED5-4D26-90A1-B5392ED1EC36}" destId="{186DED14-B44D-4507-982E-0809641042D6}" srcOrd="0" destOrd="0" parTransId="{6B98DA9E-A2D9-4EB7-8212-AD033092AEB2}" sibTransId="{6DE5297C-3BF1-42ED-910E-0701CBACB773}"/>
    <dgm:cxn modelId="{4FEB0745-06DF-4CD6-A759-E1C1894117C0}" srcId="{6ED4578B-9B64-4AF4-A3FB-E6EEE221751D}" destId="{C5A3D4D3-096E-4FD6-A1FE-74BD4C50F711}" srcOrd="1" destOrd="0" parTransId="{1E6411E7-74A5-4286-86D4-4C80A5D839D4}" sibTransId="{5B84774B-ECC1-4AE4-AFE5-8D82D6DC05F3}"/>
    <dgm:cxn modelId="{2EA7AAC0-06AD-4DCF-AEC6-09782526B81F}" type="presOf" srcId="{CF430C25-1CA0-4FCE-8D1D-0CE58C9731C6}" destId="{4682303B-1604-4764-ABE6-42C8536732F2}" srcOrd="0" destOrd="3" presId="urn:diagrams.loki3.com/BracketList+Icon"/>
    <dgm:cxn modelId="{1F2B93DD-78B8-4CCC-9614-AB5BFB22C7B1}" type="presOf" srcId="{6ED4578B-9B64-4AF4-A3FB-E6EEE221751D}" destId="{F50F9994-6297-4B28-9782-5BD364A00334}" srcOrd="0" destOrd="0" presId="urn:diagrams.loki3.com/BracketList+Icon"/>
    <dgm:cxn modelId="{A91D0166-CBE1-4100-BA44-259A0059C20B}" srcId="{4E4D6198-EED5-4D26-90A1-B5392ED1EC36}" destId="{362A77DB-6AD6-42DA-AAEE-72BEEC9A7D94}" srcOrd="1" destOrd="0" parTransId="{D12C3FEE-744E-40BE-806F-5989A39B5726}" sibTransId="{E69DDEBA-517C-4E6B-A959-40553D0301FF}"/>
    <dgm:cxn modelId="{ED67B1E8-1204-4789-9932-6A6A77C1D924}" srcId="{4E4D6198-EED5-4D26-90A1-B5392ED1EC36}" destId="{3E9BB933-3E90-4514-9155-603005316828}" srcOrd="2" destOrd="0" parTransId="{697CCDFF-CC21-444F-A84C-359E19640C00}" sibTransId="{6873FD69-CADE-4A8C-9A04-B6EBA606049E}"/>
    <dgm:cxn modelId="{7372F834-CF3A-48C3-88A2-1F11838A3735}" srcId="{4E4D6198-EED5-4D26-90A1-B5392ED1EC36}" destId="{CF430C25-1CA0-4FCE-8D1D-0CE58C9731C6}" srcOrd="3" destOrd="0" parTransId="{919466E4-593A-4999-9A99-CBE8F934B1B1}" sibTransId="{84BD31C5-F74F-4FF0-8A37-3C50DEF9FEF3}"/>
    <dgm:cxn modelId="{04C22DCB-7833-4346-8EA6-9DDAD2F162CF}" type="presOf" srcId="{4E4D6198-EED5-4D26-90A1-B5392ED1EC36}" destId="{1809057F-DC38-492D-AC2A-D5469869EBBD}" srcOrd="0" destOrd="0" presId="urn:diagrams.loki3.com/BracketList+Icon"/>
    <dgm:cxn modelId="{3AB311D3-9766-4F4B-B05B-8C1EB3CF30C8}" type="presOf" srcId="{A7491A57-5E61-40D1-8AD6-D60EA1F3353D}" destId="{ED3E86DA-7EEC-4E74-9276-04F0E8FFA530}" srcOrd="0" destOrd="0" presId="urn:diagrams.loki3.com/BracketList+Icon"/>
    <dgm:cxn modelId="{32C52DD8-E771-44AB-8944-A857CF5F9F07}" type="presParOf" srcId="{F50F9994-6297-4B28-9782-5BD364A00334}" destId="{7AF58396-603A-4B5F-811E-901375BA0C30}" srcOrd="0" destOrd="0" presId="urn:diagrams.loki3.com/BracketList+Icon"/>
    <dgm:cxn modelId="{F4A88638-1C60-467C-A070-DD5F736E861A}" type="presParOf" srcId="{7AF58396-603A-4B5F-811E-901375BA0C30}" destId="{1809057F-DC38-492D-AC2A-D5469869EBBD}" srcOrd="0" destOrd="0" presId="urn:diagrams.loki3.com/BracketList+Icon"/>
    <dgm:cxn modelId="{BDED7F58-BD6D-4EC7-ABB7-69F70E78D5A4}" type="presParOf" srcId="{7AF58396-603A-4B5F-811E-901375BA0C30}" destId="{49C6BEBE-C990-40B9-8959-42E7E827C2F3}" srcOrd="1" destOrd="0" presId="urn:diagrams.loki3.com/BracketList+Icon"/>
    <dgm:cxn modelId="{ABC6C4EA-2109-4824-9E04-2B66D1F78892}" type="presParOf" srcId="{7AF58396-603A-4B5F-811E-901375BA0C30}" destId="{EE9BE93A-53C2-4515-88BE-609D9A7766A4}" srcOrd="2" destOrd="0" presId="urn:diagrams.loki3.com/BracketList+Icon"/>
    <dgm:cxn modelId="{63B623B0-B8AA-4654-AF35-58A1142CB731}" type="presParOf" srcId="{7AF58396-603A-4B5F-811E-901375BA0C30}" destId="{4682303B-1604-4764-ABE6-42C8536732F2}" srcOrd="3" destOrd="0" presId="urn:diagrams.loki3.com/BracketList+Icon"/>
    <dgm:cxn modelId="{B6099AA0-EFBF-47EC-9688-FB6DD59F6DB0}" type="presParOf" srcId="{F50F9994-6297-4B28-9782-5BD364A00334}" destId="{DCE5A180-EEBF-4FF9-B913-A5A57D7E190F}" srcOrd="1" destOrd="0" presId="urn:diagrams.loki3.com/BracketList+Icon"/>
    <dgm:cxn modelId="{D99662E6-9696-42A1-B5D3-E75175B78818}" type="presParOf" srcId="{F50F9994-6297-4B28-9782-5BD364A00334}" destId="{61E60652-F6CB-459B-961C-93E4018C4DD3}" srcOrd="2" destOrd="0" presId="urn:diagrams.loki3.com/BracketList+Icon"/>
    <dgm:cxn modelId="{384DEC12-ED14-4956-AD1F-EF24C039D8EA}" type="presParOf" srcId="{61E60652-F6CB-459B-961C-93E4018C4DD3}" destId="{166F5840-850C-4A1E-91DD-AB6E73C538CA}" srcOrd="0" destOrd="0" presId="urn:diagrams.loki3.com/BracketList+Icon"/>
    <dgm:cxn modelId="{A859167D-D87D-483A-BA27-48859D229256}" type="presParOf" srcId="{61E60652-F6CB-459B-961C-93E4018C4DD3}" destId="{28266DCE-45C5-4002-A766-069600F1C08F}" srcOrd="1" destOrd="0" presId="urn:diagrams.loki3.com/BracketList+Icon"/>
    <dgm:cxn modelId="{F0F1EBDC-2943-4EAA-9FE9-57146A66FE37}" type="presParOf" srcId="{61E60652-F6CB-459B-961C-93E4018C4DD3}" destId="{6FAC5479-DFC0-47A4-ADF5-9EFA5BB3C3CD}" srcOrd="2" destOrd="0" presId="urn:diagrams.loki3.com/BracketList+Icon"/>
    <dgm:cxn modelId="{14702A45-6A71-478B-A1B7-C9449DF675E2}" type="presParOf" srcId="{61E60652-F6CB-459B-961C-93E4018C4DD3}" destId="{ED3E86DA-7EEC-4E74-9276-04F0E8FFA530}" srcOrd="3" destOrd="0" presId="urn:diagrams.loki3.com/BracketList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09057F-DC38-492D-AC2A-D5469869EBBD}">
      <dsp:nvSpPr>
        <dsp:cNvPr id="0" name=""/>
        <dsp:cNvSpPr/>
      </dsp:nvSpPr>
      <dsp:spPr>
        <a:xfrm>
          <a:off x="900949" y="290550"/>
          <a:ext cx="2552699" cy="24131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vert270" wrap="square" lIns="227584" tIns="81280" rIns="227584" bIns="81280" numCol="1" spcCol="1270" anchor="ctr" anchorCtr="0">
          <a:noAutofit/>
        </a:bodyPr>
        <a:lstStyle/>
        <a:p>
          <a:pPr lvl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destabilizing</a:t>
          </a:r>
          <a:endParaRPr lang="en-US" sz="3200" kern="1200" dirty="0"/>
        </a:p>
      </dsp:txBody>
      <dsp:txXfrm>
        <a:off x="900949" y="290550"/>
        <a:ext cx="2552699" cy="2413125"/>
      </dsp:txXfrm>
    </dsp:sp>
    <dsp:sp modelId="{49C6BEBE-C990-40B9-8959-42E7E827C2F3}">
      <dsp:nvSpPr>
        <dsp:cNvPr id="0" name=""/>
        <dsp:cNvSpPr/>
      </dsp:nvSpPr>
      <dsp:spPr>
        <a:xfrm>
          <a:off x="2552699" y="290550"/>
          <a:ext cx="510539" cy="2413125"/>
        </a:xfrm>
        <a:prstGeom prst="leftBrace">
          <a:avLst>
            <a:gd name="adj1" fmla="val 35000"/>
            <a:gd name="adj2" fmla="val 50000"/>
          </a:avLst>
        </a:prstGeom>
        <a:noFill/>
        <a:ln w="1079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82303B-1604-4764-ABE6-42C8536732F2}">
      <dsp:nvSpPr>
        <dsp:cNvPr id="0" name=""/>
        <dsp:cNvSpPr/>
      </dsp:nvSpPr>
      <dsp:spPr>
        <a:xfrm>
          <a:off x="3267455" y="290550"/>
          <a:ext cx="6943343" cy="2413125"/>
        </a:xfrm>
        <a:prstGeom prst="rect">
          <a:avLst/>
        </a:prstGeom>
        <a:noFill/>
        <a:ln w="10795" cap="flat" cmpd="sng" algn="ctr">
          <a:solidFill>
            <a:schemeClr val="accent1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3200" u="none" kern="1200" dirty="0">
            <a:solidFill>
              <a:schemeClr val="tx1"/>
            </a:solidFill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800" u="none" kern="1200" dirty="0">
            <a:solidFill>
              <a:schemeClr val="tx1"/>
            </a:solidFill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b="1" u="none" kern="1200" dirty="0" smtClean="0">
              <a:solidFill>
                <a:schemeClr val="accent1"/>
              </a:solidFill>
            </a:rPr>
            <a:t>high viscosity </a:t>
          </a:r>
          <a:r>
            <a:rPr lang="en-US" sz="3200" u="none" kern="1200" dirty="0" smtClean="0">
              <a:solidFill>
                <a:schemeClr val="tx1"/>
              </a:solidFill>
            </a:rPr>
            <a:t>of liquid in the gap → pressure differences</a:t>
          </a:r>
          <a:endParaRPr lang="en-US" sz="3200" u="none" kern="1200" dirty="0">
            <a:solidFill>
              <a:schemeClr val="tx1"/>
            </a:solidFill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u="none" kern="1200" dirty="0" smtClean="0">
              <a:solidFill>
                <a:schemeClr val="tx1"/>
              </a:solidFill>
            </a:rPr>
            <a:t>big </a:t>
          </a:r>
          <a:r>
            <a:rPr lang="en-US" sz="3200" b="1" u="none" kern="1200" dirty="0" smtClean="0">
              <a:solidFill>
                <a:schemeClr val="accent1"/>
              </a:solidFill>
            </a:rPr>
            <a:t>pressure gradient</a:t>
          </a:r>
          <a:endParaRPr lang="en-US" sz="3200" b="1" u="none" kern="1200" dirty="0">
            <a:solidFill>
              <a:schemeClr val="accent1"/>
            </a:solidFill>
          </a:endParaRPr>
        </a:p>
      </dsp:txBody>
      <dsp:txXfrm>
        <a:off x="3267455" y="290550"/>
        <a:ext cx="6943343" cy="2413125"/>
      </dsp:txXfrm>
    </dsp:sp>
    <dsp:sp modelId="{166F5840-850C-4A1E-91DD-AB6E73C538CA}">
      <dsp:nvSpPr>
        <dsp:cNvPr id="0" name=""/>
        <dsp:cNvSpPr/>
      </dsp:nvSpPr>
      <dsp:spPr>
        <a:xfrm>
          <a:off x="900949" y="2937675"/>
          <a:ext cx="2552699" cy="1970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vert270" wrap="square" lIns="227584" tIns="81280" rIns="227584" bIns="81280" numCol="1" spcCol="1270" anchor="ctr" anchorCtr="0">
          <a:noAutofit/>
        </a:bodyPr>
        <a:lstStyle/>
        <a:p>
          <a:pPr lvl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stabilizing</a:t>
          </a:r>
          <a:endParaRPr lang="en-US" sz="3200" kern="1200" dirty="0"/>
        </a:p>
      </dsp:txBody>
      <dsp:txXfrm>
        <a:off x="900949" y="2937675"/>
        <a:ext cx="2552699" cy="1970718"/>
      </dsp:txXfrm>
    </dsp:sp>
    <dsp:sp modelId="{28266DCE-45C5-4002-A766-069600F1C08F}">
      <dsp:nvSpPr>
        <dsp:cNvPr id="0" name=""/>
        <dsp:cNvSpPr/>
      </dsp:nvSpPr>
      <dsp:spPr>
        <a:xfrm>
          <a:off x="2552699" y="2937675"/>
          <a:ext cx="510539" cy="1970718"/>
        </a:xfrm>
        <a:prstGeom prst="leftBrace">
          <a:avLst>
            <a:gd name="adj1" fmla="val 35000"/>
            <a:gd name="adj2" fmla="val 50000"/>
          </a:avLst>
        </a:prstGeom>
        <a:noFill/>
        <a:ln w="1079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3E86DA-7EEC-4E74-9276-04F0E8FFA530}">
      <dsp:nvSpPr>
        <dsp:cNvPr id="0" name=""/>
        <dsp:cNvSpPr/>
      </dsp:nvSpPr>
      <dsp:spPr>
        <a:xfrm>
          <a:off x="3267455" y="2937675"/>
          <a:ext cx="6943343" cy="1970718"/>
        </a:xfrm>
        <a:prstGeom prst="rect">
          <a:avLst/>
        </a:prstGeom>
        <a:noFill/>
        <a:ln w="10795" cap="flat" cmpd="sng" algn="ctr">
          <a:solidFill>
            <a:schemeClr val="accent1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3200" u="none" kern="1200" dirty="0">
            <a:solidFill>
              <a:schemeClr val="tx1"/>
            </a:solidFill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b="1" u="none" kern="1200" dirty="0" smtClean="0">
              <a:solidFill>
                <a:schemeClr val="accent1"/>
              </a:solidFill>
            </a:rPr>
            <a:t>surface tension</a:t>
          </a:r>
          <a:endParaRPr lang="en-US" sz="3200" b="1" u="none" kern="1200" dirty="0">
            <a:solidFill>
              <a:schemeClr val="accent1"/>
            </a:solidFill>
          </a:endParaRPr>
        </a:p>
      </dsp:txBody>
      <dsp:txXfrm>
        <a:off x="3267455" y="2937675"/>
        <a:ext cx="6943343" cy="19707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diagrams.loki3.com/BracketList+Icon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DC657C-8BC1-4633-9B5A-57C7C945790B}" type="datetimeFigureOut">
              <a:rPr lang="en-US" smtClean="0"/>
              <a:pPr/>
              <a:t>7/23/2012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4ABAFF-2FAF-4268-A74B-062BE988FB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923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TODO </a:t>
            </a:r>
            <a:r>
              <a:rPr lang="en-US" dirty="0" err="1" smtClean="0"/>
              <a:t>dat</a:t>
            </a:r>
            <a:r>
              <a:rPr lang="en-US" dirty="0" smtClean="0"/>
              <a:t> </a:t>
            </a:r>
            <a:r>
              <a:rPr lang="en-US" dirty="0" err="1" smtClean="0"/>
              <a:t>sem</a:t>
            </a:r>
            <a:r>
              <a:rPr lang="en-US" dirty="0" smtClean="0"/>
              <a:t> video; </a:t>
            </a:r>
            <a:r>
              <a:rPr lang="en-US" dirty="0" err="1" smtClean="0"/>
              <a:t>alebo</a:t>
            </a:r>
            <a:r>
              <a:rPr lang="en-US" dirty="0" smtClean="0"/>
              <a:t> </a:t>
            </a:r>
            <a:r>
              <a:rPr lang="en-US" dirty="0" err="1" smtClean="0"/>
              <a:t>aspon</a:t>
            </a:r>
            <a:r>
              <a:rPr lang="en-US" dirty="0" smtClean="0"/>
              <a:t> </a:t>
            </a:r>
            <a:r>
              <a:rPr lang="en-US" dirty="0" err="1" smtClean="0"/>
              <a:t>ostrejsiu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fotku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err="1" smtClean="0"/>
              <a:t>tu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bude</a:t>
            </a:r>
            <a:r>
              <a:rPr lang="en-US" baseline="0" dirty="0" smtClean="0"/>
              <a:t> live experiment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4ABAFF-2FAF-4268-A74B-062BE988FB1F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observed :D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4ABAFF-2FAF-4268-A74B-062BE988FB1F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8430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TODO </a:t>
            </a:r>
            <a:r>
              <a:rPr lang="en-US" dirty="0" err="1" smtClean="0"/>
              <a:t>dat</a:t>
            </a:r>
            <a:r>
              <a:rPr lang="en-US" dirty="0" smtClean="0"/>
              <a:t> ho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nulu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4ABAFF-2FAF-4268-A74B-062BE988FB1F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6579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TODO </a:t>
            </a:r>
            <a:r>
              <a:rPr lang="en-US" dirty="0" err="1" smtClean="0"/>
              <a:t>dat</a:t>
            </a:r>
            <a:r>
              <a:rPr lang="en-US" dirty="0" smtClean="0"/>
              <a:t> ho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nulu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4ABAFF-2FAF-4268-A74B-062BE988FB1F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6579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fix </a:t>
            </a:r>
            <a:r>
              <a:rPr lang="en-US" dirty="0" err="1" smtClean="0"/>
              <a:t>obrazky</a:t>
            </a:r>
            <a:r>
              <a:rPr lang="en-US" dirty="0" smtClean="0"/>
              <a:t> </a:t>
            </a:r>
            <a:r>
              <a:rPr lang="en-US" dirty="0" err="1" smtClean="0"/>
              <a:t>nie</a:t>
            </a:r>
            <a:r>
              <a:rPr lang="en-US" dirty="0" smtClean="0"/>
              <a:t> </a:t>
            </a:r>
            <a:r>
              <a:rPr lang="en-US" dirty="0" err="1" smtClean="0"/>
              <a:t>tlaky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4ABAFF-2FAF-4268-A74B-062BE988FB1F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670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velocit</a:t>
            </a:r>
            <a:r>
              <a:rPr lang="en-US" baseline="0" dirty="0" smtClean="0"/>
              <a:t>y is going to be zero unless we overcome </a:t>
            </a:r>
            <a:r>
              <a:rPr lang="en-US" baseline="0" smtClean="0"/>
              <a:t>the interfacial pressure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4ABAFF-2FAF-4268-A74B-062BE988FB1F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dependencies:</a:t>
            </a:r>
            <a:r>
              <a:rPr lang="en-US" baseline="0" dirty="0" smtClean="0"/>
              <a:t> the greater the viscosity, the lower the speed; the greater the pressure gradient, the greater the speed</a:t>
            </a:r>
          </a:p>
          <a:p>
            <a:r>
              <a:rPr lang="en-US" baseline="0" dirty="0" smtClean="0"/>
              <a:t>intuitively correct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4ABAFF-2FAF-4268-A74B-062BE988FB1F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TODO </a:t>
            </a:r>
            <a:r>
              <a:rPr lang="en-US" dirty="0" err="1" smtClean="0"/>
              <a:t>osi</a:t>
            </a:r>
            <a:endParaRPr lang="en-US" dirty="0" smtClean="0"/>
          </a:p>
          <a:p>
            <a:r>
              <a:rPr lang="en-US" dirty="0" smtClean="0"/>
              <a:t>TODO fit</a:t>
            </a:r>
            <a:r>
              <a:rPr lang="en-US" baseline="0" dirty="0" smtClean="0"/>
              <a:t> (3 </a:t>
            </a:r>
            <a:r>
              <a:rPr lang="en-US" baseline="0" dirty="0" err="1" smtClean="0"/>
              <a:t>serie</a:t>
            </a:r>
            <a:r>
              <a:rPr lang="en-US" baseline="0" dirty="0" smtClean="0"/>
              <a:t> :D)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4ABAFF-2FAF-4268-A74B-062BE988FB1F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163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4ABAFF-2FAF-4268-A74B-062BE988FB1F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901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NIE </a:t>
            </a:r>
            <a:r>
              <a:rPr lang="en-US" dirty="0" err="1" smtClean="0"/>
              <a:t>tlaky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4ABAFF-2FAF-4268-A74B-062BE988FB1F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5978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4ABAFF-2FAF-4268-A74B-062BE988FB1F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1043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NIE </a:t>
            </a:r>
            <a:r>
              <a:rPr lang="en-US" dirty="0" err="1" smtClean="0"/>
              <a:t>tlaky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4ABAFF-2FAF-4268-A74B-062BE988FB1F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1588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TODO </a:t>
            </a:r>
            <a:r>
              <a:rPr lang="en-US" dirty="0" err="1" smtClean="0"/>
              <a:t>tak</a:t>
            </a:r>
            <a:r>
              <a:rPr lang="en-US" dirty="0" smtClean="0"/>
              <a:t> </a:t>
            </a:r>
            <a:r>
              <a:rPr lang="en-US" dirty="0" err="1" smtClean="0"/>
              <a:t>ako</a:t>
            </a:r>
            <a:r>
              <a:rPr lang="en-US" dirty="0" smtClean="0"/>
              <a:t> to </a:t>
            </a:r>
            <a:r>
              <a:rPr lang="en-US" dirty="0" err="1" smtClean="0"/>
              <a:t>zadefinovat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4ABAFF-2FAF-4268-A74B-062BE988FB1F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823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758698"/>
            <a:ext cx="7772400" cy="78105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Survive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419600"/>
            <a:ext cx="7772400" cy="1295400"/>
          </a:xfrm>
        </p:spPr>
        <p:txBody>
          <a:bodyPr>
            <a:normAutofit/>
          </a:bodyPr>
          <a:lstStyle>
            <a:lvl1pPr marL="0" indent="0" algn="ctr">
              <a:buNone/>
              <a:defRPr sz="2800" i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Maskot</a:t>
            </a:r>
            <a:r>
              <a:rPr lang="en-US" dirty="0" smtClean="0"/>
              <a:t> </a:t>
            </a:r>
            <a:r>
              <a:rPr lang="en-US" dirty="0" err="1" smtClean="0"/>
              <a:t>Krochnyak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038600" y="1545957"/>
            <a:ext cx="990600" cy="838200"/>
          </a:xfrm>
        </p:spPr>
        <p:txBody>
          <a:bodyPr>
            <a:normAutofit/>
          </a:bodyPr>
          <a:lstStyle>
            <a:lvl1pPr marL="0" indent="0" algn="ct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18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3810000"/>
            <a:ext cx="9144000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40759-0509-4F0A-B652-FA47A5F53CEB}" type="datetime3">
              <a:rPr lang="en-US" smtClean="0"/>
              <a:t>23 July 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16 Rising Bubble           Kamila Součková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115B-A31F-4B6C-902A-EF833731969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7600" y="533400"/>
            <a:ext cx="1371600" cy="5791200"/>
          </a:xfrm>
        </p:spPr>
        <p:txBody>
          <a:bodyPr vert="eaVert"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381000"/>
            <a:ext cx="71628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0BF7C-04B3-4F21-8D7D-D73D045092DD}" type="datetime3">
              <a:rPr lang="en-US" smtClean="0"/>
              <a:t>23 July 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16 Rising Bubble           Kamila Součková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115B-A31F-4B6C-902A-EF833731969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yo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357077" y="2549604"/>
            <a:ext cx="427232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for your attention</a:t>
            </a:r>
            <a:r>
              <a:rPr lang="en-US" sz="6600" i="0" dirty="0" smtClean="0">
                <a:solidFill>
                  <a:schemeClr val="bg1"/>
                </a:solidFill>
                <a:latin typeface="Adobe Caslon Pro" pitchFamily="18" charset="0"/>
              </a:rPr>
              <a:t>!</a:t>
            </a:r>
            <a:endParaRPr lang="en-US" sz="4000" i="0" dirty="0">
              <a:solidFill>
                <a:schemeClr val="bg1"/>
              </a:solidFill>
              <a:latin typeface="Adobe Caslon Pro" pitchFamily="18" charset="0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4876800"/>
            <a:ext cx="6400800" cy="609600"/>
          </a:xfrm>
        </p:spPr>
        <p:txBody>
          <a:bodyPr>
            <a:noAutofit/>
          </a:bodyPr>
          <a:lstStyle>
            <a:lvl1pPr marL="0" indent="0" algn="r">
              <a:buNone/>
              <a:defRPr sz="280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 smtClean="0"/>
              <a:t>18. Survive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5486400"/>
            <a:ext cx="6400800" cy="609600"/>
          </a:xfrm>
        </p:spPr>
        <p:txBody>
          <a:bodyPr>
            <a:normAutofit/>
          </a:bodyPr>
          <a:lstStyle>
            <a:lvl1pPr marL="0" indent="0" algn="r">
              <a:buNone/>
              <a:defRPr sz="24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err="1" smtClean="0"/>
              <a:t>Maskot</a:t>
            </a:r>
            <a:r>
              <a:rPr lang="en-US" dirty="0" smtClean="0"/>
              <a:t> </a:t>
            </a:r>
            <a:r>
              <a:rPr lang="en-US" dirty="0" err="1" smtClean="0"/>
              <a:t>Krochnyak</a:t>
            </a:r>
            <a:endParaRPr lang="en-US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1536680" y="1524000"/>
            <a:ext cx="341632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 smtClean="0">
                <a:solidFill>
                  <a:schemeClr val="accent1"/>
                </a:solidFill>
              </a:rPr>
              <a:t>Thank you</a:t>
            </a:r>
            <a:endParaRPr lang="en-US" sz="5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91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EE837-7218-4075-870A-C9A183B7A270}" type="datetime3">
              <a:rPr lang="en-US" smtClean="0"/>
              <a:t>23 July 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16 Rising Bubble           Kamila Součková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115B-A31F-4B6C-902A-EF833731969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05678"/>
            <a:ext cx="9144000" cy="1362075"/>
          </a:xfrm>
          <a:noFill/>
          <a:ln>
            <a:noFill/>
          </a:ln>
        </p:spPr>
        <p:txBody>
          <a:bodyPr anchor="ctr">
            <a:normAutofit/>
          </a:bodyPr>
          <a:lstStyle>
            <a:lvl1pPr algn="ctr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367213"/>
            <a:ext cx="7772400" cy="1500187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43D34-F22E-4CB7-AC2E-3A6785659256}" type="datetime3">
              <a:rPr lang="en-US" smtClean="0"/>
              <a:t>23 July 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16 Rising Bubble           Kamila Součková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115B-A31F-4B6C-902A-EF833731969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1ED9F-D904-447A-B04E-4A525EB52884}" type="datetime3">
              <a:rPr lang="en-US" smtClean="0"/>
              <a:t>23 July 2012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16 Rising Bubble           Kamila Součková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115B-A31F-4B6C-902A-EF833731969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64122-6A07-4C35-AB51-2A6B31D4AAF3}" type="datetime3">
              <a:rPr lang="en-US" smtClean="0"/>
              <a:t>23 July 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16 Rising Bubble           Kamila Součková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115B-A31F-4B6C-902A-EF833731969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98FFB-EAB4-4B75-BC4F-A24DAF715F88}" type="datetime3">
              <a:rPr lang="en-US" smtClean="0"/>
              <a:t>23 July 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16 Rising Bubble           Kamila Součková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115B-A31F-4B6C-902A-EF833731969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731D1-665F-4869-A182-31885E76F7C3}" type="datetime3">
              <a:rPr lang="en-US" smtClean="0"/>
              <a:t>23 July 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16 Rising Bubble           Kamila Součková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115B-A31F-4B6C-902A-EF833731969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4382C-84EF-4AE5-9EEE-65164916E720}" type="datetime3">
              <a:rPr lang="en-US" smtClean="0"/>
              <a:t>23 July 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16 Rising Bubble           Kamila Součková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115B-A31F-4B6C-902A-EF833731969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705600"/>
            <a:ext cx="21336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4B7615EA-3462-48EE-AF63-29DD7C6E400C}" type="datetime3">
              <a:rPr lang="en-US" smtClean="0"/>
              <a:t>23 July 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705600"/>
            <a:ext cx="28956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16 Rising Bubble           Kamila Součková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46004"/>
            <a:ext cx="2133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294115B-A31F-4B6C-902A-EF833731969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microsoft.com/office/2007/relationships/hdphoto" Target="../media/hdphoto1.wdp"/><Relationship Id="rId7" Type="http://schemas.openxmlformats.org/officeDocument/2006/relationships/image" Target="../media/image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10.jpeg"/><Relationship Id="rId4" Type="http://schemas.openxmlformats.org/officeDocument/2006/relationships/image" Target="../media/image11.jpeg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2.png"/><Relationship Id="rId11" Type="http://schemas.openxmlformats.org/officeDocument/2006/relationships/image" Target="../media/image4.png"/><Relationship Id="rId5" Type="http://schemas.openxmlformats.org/officeDocument/2006/relationships/image" Target="../media/image21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5" Type="http://schemas.openxmlformats.org/officeDocument/2006/relationships/image" Target="../media/image9.jpeg"/><Relationship Id="rId4" Type="http://schemas.openxmlformats.org/officeDocument/2006/relationships/image" Target="../media/image7.jpeg"/><Relationship Id="rId9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0.jpeg"/><Relationship Id="rId7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jpeg"/><Relationship Id="rId5" Type="http://schemas.openxmlformats.org/officeDocument/2006/relationships/image" Target="../media/image10.jpeg"/><Relationship Id="rId4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5.png"/><Relationship Id="rId7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jpeg"/><Relationship Id="rId5" Type="http://schemas.microsoft.com/office/2007/relationships/hdphoto" Target="../media/hdphoto4.wdp"/><Relationship Id="rId4" Type="http://schemas.openxmlformats.org/officeDocument/2006/relationships/image" Target="../media/image44.jpe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microsoft.com/office/2007/relationships/hdphoto" Target="../media/hdphoto6.wdp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10.jpeg"/><Relationship Id="rId4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53.jpeg"/><Relationship Id="rId4" Type="http://schemas.microsoft.com/office/2007/relationships/hdphoto" Target="../media/hdphoto7.wdp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10.jpeg"/><Relationship Id="rId4" Type="http://schemas.openxmlformats.org/officeDocument/2006/relationships/image" Target="../media/image65.pn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34.pn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55.jpeg"/><Relationship Id="rId4" Type="http://schemas.openxmlformats.org/officeDocument/2006/relationships/image" Target="../media/image26.png"/><Relationship Id="rId9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9.jpeg"/><Relationship Id="rId7" Type="http://schemas.openxmlformats.org/officeDocument/2006/relationships/image" Target="../media/image46.jpeg"/><Relationship Id="rId12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11" Type="http://schemas.openxmlformats.org/officeDocument/2006/relationships/image" Target="../media/image48.png"/><Relationship Id="rId5" Type="http://schemas.microsoft.com/office/2007/relationships/hdphoto" Target="../media/hdphoto11.wdp"/><Relationship Id="rId10" Type="http://schemas.openxmlformats.org/officeDocument/2006/relationships/image" Target="../media/image10.jpeg"/><Relationship Id="rId4" Type="http://schemas.openxmlformats.org/officeDocument/2006/relationships/image" Target="../media/image57.png"/><Relationship Id="rId9" Type="http://schemas.openxmlformats.org/officeDocument/2006/relationships/image" Target="../media/image4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9.jpeg"/><Relationship Id="rId7" Type="http://schemas.openxmlformats.org/officeDocument/2006/relationships/image" Target="../media/image46.jpeg"/><Relationship Id="rId12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11" Type="http://schemas.openxmlformats.org/officeDocument/2006/relationships/image" Target="../media/image48.png"/><Relationship Id="rId5" Type="http://schemas.microsoft.com/office/2007/relationships/hdphoto" Target="../media/hdphoto11.wdp"/><Relationship Id="rId10" Type="http://schemas.openxmlformats.org/officeDocument/2006/relationships/image" Target="../media/image10.jpeg"/><Relationship Id="rId4" Type="http://schemas.openxmlformats.org/officeDocument/2006/relationships/image" Target="../media/image57.png"/><Relationship Id="rId9" Type="http://schemas.openxmlformats.org/officeDocument/2006/relationships/image" Target="../media/image45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Flat Flow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400" i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by</a:t>
            </a:r>
            <a:r>
              <a:rPr lang="en-US" dirty="0" smtClean="0"/>
              <a:t> Kamila </a:t>
            </a:r>
            <a:r>
              <a:rPr lang="sk-SK" dirty="0" smtClean="0"/>
              <a:t>Součková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19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 descr="C:\Users\kamila\Desktop\iypt.temp\WP_00076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4" t="15370" r="6542" b="26852"/>
          <a:stretch/>
        </p:blipFill>
        <p:spPr bwMode="auto">
          <a:xfrm>
            <a:off x="842457" y="204493"/>
            <a:ext cx="7518278" cy="6479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115B-A31F-4B6C-902A-EF8337319693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40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3898" y="472103"/>
            <a:ext cx="9035859" cy="5907432"/>
            <a:chOff x="-385811" y="243503"/>
            <a:chExt cx="11156267" cy="6362992"/>
          </a:xfrm>
        </p:grpSpPr>
        <p:pic>
          <p:nvPicPr>
            <p:cNvPr id="14" name="Picture 2" descr="C:\Users\kamila\Desktop\iypt.temp\WP_000768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85" t="15370" r="11077" b="26852"/>
            <a:stretch/>
          </p:blipFill>
          <p:spPr bwMode="auto">
            <a:xfrm>
              <a:off x="4274163" y="243503"/>
              <a:ext cx="3391829" cy="3109297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Zástupný symbol obsahu 9" descr="red.jpg"/>
            <p:cNvPicPr>
              <a:picLocks noChangeAspect="1"/>
            </p:cNvPicPr>
            <p:nvPr/>
          </p:nvPicPr>
          <p:blipFill rotWithShape="1">
            <a:blip r:embed="rId4" cstate="print"/>
            <a:srcRect l="4098" t="2850" r="31787" b="6851"/>
            <a:stretch/>
          </p:blipFill>
          <p:spPr>
            <a:xfrm>
              <a:off x="7826820" y="243504"/>
              <a:ext cx="2943636" cy="3109296"/>
            </a:xfrm>
            <a:prstGeom prst="rect">
              <a:avLst/>
            </a:prstGeom>
            <a:ln>
              <a:solidFill>
                <a:schemeClr val="accent1"/>
              </a:solidFill>
            </a:ln>
            <a:effectLst/>
          </p:spPr>
        </p:pic>
        <p:pic>
          <p:nvPicPr>
            <p:cNvPr id="16" name="Zástupný symbol obsahu 10" descr="ploche.jpg"/>
            <p:cNvPicPr>
              <a:picLocks noChangeAspect="1"/>
            </p:cNvPicPr>
            <p:nvPr/>
          </p:nvPicPr>
          <p:blipFill>
            <a:blip r:embed="rId5" cstate="print"/>
            <a:srcRect l="8353" t="12822" r="23632" b="12557"/>
            <a:stretch>
              <a:fillRect/>
            </a:stretch>
          </p:blipFill>
          <p:spPr>
            <a:xfrm>
              <a:off x="6878250" y="3482295"/>
              <a:ext cx="3871291" cy="3124200"/>
            </a:xfrm>
            <a:prstGeom prst="rect">
              <a:avLst/>
            </a:prstGeom>
            <a:ln>
              <a:solidFill>
                <a:schemeClr val="accent1"/>
              </a:solidFill>
            </a:ln>
            <a:effectLst/>
          </p:spPr>
        </p:pic>
        <p:pic>
          <p:nvPicPr>
            <p:cNvPr id="17" name="Zástupný symbol obsahu 3" descr="dsb.jpg"/>
            <p:cNvPicPr>
              <a:picLocks noChangeAspect="1"/>
            </p:cNvPicPr>
            <p:nvPr/>
          </p:nvPicPr>
          <p:blipFill>
            <a:blip r:embed="rId6" cstate="print"/>
            <a:srcRect l="2751" t="6951" r="25588"/>
            <a:stretch>
              <a:fillRect/>
            </a:stretch>
          </p:blipFill>
          <p:spPr>
            <a:xfrm>
              <a:off x="3548262" y="3497198"/>
              <a:ext cx="3177500" cy="3094394"/>
            </a:xfrm>
            <a:prstGeom prst="rect">
              <a:avLst/>
            </a:prstGeom>
            <a:ln>
              <a:solidFill>
                <a:schemeClr val="accent1"/>
              </a:solidFill>
            </a:ln>
            <a:effectLst/>
          </p:spPr>
        </p:pic>
        <p:pic>
          <p:nvPicPr>
            <p:cNvPr id="18" name="Obrázok 8" descr="ergw.jpg"/>
            <p:cNvPicPr>
              <a:picLocks noChangeAspect="1"/>
            </p:cNvPicPr>
            <p:nvPr/>
          </p:nvPicPr>
          <p:blipFill rotWithShape="1">
            <a:blip r:embed="rId7" cstate="print"/>
            <a:srcRect t="7267" r="17713" b="2461"/>
            <a:stretch/>
          </p:blipFill>
          <p:spPr>
            <a:xfrm>
              <a:off x="-385811" y="3497198"/>
              <a:ext cx="3760913" cy="3094394"/>
            </a:xfrm>
            <a:prstGeom prst="rect">
              <a:avLst/>
            </a:prstGeom>
            <a:ln>
              <a:solidFill>
                <a:schemeClr val="accent1"/>
              </a:solidFill>
            </a:ln>
            <a:effectLst/>
          </p:spPr>
        </p:pic>
        <p:pic>
          <p:nvPicPr>
            <p:cNvPr id="19" name="Obrázok 12" descr="edfrst.jpg"/>
            <p:cNvPicPr>
              <a:picLocks noChangeAspect="1"/>
            </p:cNvPicPr>
            <p:nvPr/>
          </p:nvPicPr>
          <p:blipFill>
            <a:blip r:embed="rId8" cstate="print"/>
            <a:srcRect r="3030" b="11111"/>
            <a:stretch>
              <a:fillRect/>
            </a:stretch>
          </p:blipFill>
          <p:spPr>
            <a:xfrm>
              <a:off x="-368372" y="243503"/>
              <a:ext cx="4483172" cy="3109296"/>
            </a:xfrm>
            <a:prstGeom prst="rect">
              <a:avLst/>
            </a:prstGeom>
            <a:ln>
              <a:solidFill>
                <a:schemeClr val="accent1"/>
              </a:solidFill>
            </a:ln>
            <a:effectLst/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115B-A31F-4B6C-902A-EF8337319693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000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oda-glycerol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990600"/>
            <a:ext cx="8051836" cy="48307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115B-A31F-4B6C-902A-EF8337319693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22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8400" y="1066800"/>
            <a:ext cx="4254814" cy="235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Interfacial Pressure</a:t>
            </a:r>
            <a:endParaRPr lang="en-US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3124200"/>
                <a:ext cx="8229600" cy="277336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Δ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𝜎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𝑅</m:t>
                          </m:r>
                        </m:den>
                      </m:f>
                    </m:oMath>
                  </m:oMathPara>
                </a14:m>
                <a:endParaRPr lang="en-US" b="0" dirty="0" smtClean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r>
                  <a:rPr lang="en-US" dirty="0" smtClean="0"/>
                  <a:t>interfacial pressure due to curved surface must be overcome</a:t>
                </a:r>
                <a:endParaRPr lang="en-US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3124200"/>
                <a:ext cx="8229600" cy="2773363"/>
              </a:xfrm>
              <a:blipFill rotWithShape="1">
                <a:blip r:embed="rId4"/>
                <a:stretch>
                  <a:fillRect l="-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115B-A31F-4B6C-902A-EF8337319693}" type="slidenum">
              <a:rPr lang="en-US" smtClean="0"/>
              <a:pPr/>
              <a:t>13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533400" y="4999367"/>
                <a:ext cx="7772400" cy="12791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spcBef>
                    <a:spcPct val="20000"/>
                  </a:spcBef>
                </a:pPr>
                <a:endParaRPr lang="en-US" sz="2400" dirty="0" smtClean="0">
                  <a:solidFill>
                    <a:prstClr val="black"/>
                  </a:solidFill>
                </a:endParaRPr>
              </a:p>
              <a:p>
                <a:pPr lvl="0">
                  <a:spcBef>
                    <a:spcPct val="200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𝜎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≈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−1</m:t>
                          </m:r>
                        </m:sup>
                      </m:sSup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, 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𝑅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≈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−4</m:t>
                          </m:r>
                        </m:sup>
                      </m:sSup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⇒ </m:t>
                      </m:r>
                      <m:r>
                        <m:rPr>
                          <m:sty m:val="p"/>
                        </m:rPr>
                        <a:rPr lang="en-US" sz="240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Δ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≈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  <a:ea typeface="Cambria Math"/>
                </a:endParaRPr>
              </a:p>
              <a:p>
                <a:pPr lvl="0">
                  <a:spcBef>
                    <a:spcPct val="20000"/>
                  </a:spcBef>
                </a:pPr>
                <a:r>
                  <a:rPr lang="en-US" sz="2400" dirty="0">
                    <a:solidFill>
                      <a:prstClr val="black"/>
                    </a:solidFill>
                  </a:rPr>
                  <a:t>pressures we work with are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prstClr val="black"/>
                        </a:solidFill>
                        <a:latin typeface="Cambria Math"/>
                      </a:rPr>
                      <m:t>~</m:t>
                    </m:r>
                    <m:sSup>
                      <m:sSupPr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4</m:t>
                        </m:r>
                      </m:sup>
                    </m:sSup>
                    <m:r>
                      <m:rPr>
                        <m:nor/>
                      </m:rPr>
                      <a:rPr lang="en-US" sz="2400">
                        <a:solidFill>
                          <a:prstClr val="black"/>
                        </a:solidFill>
                        <a:latin typeface="Cambria Math"/>
                      </a:rPr>
                      <m:t> </m:t>
                    </m:r>
                    <m:r>
                      <m:rPr>
                        <m:nor/>
                      </m:rPr>
                      <a:rPr lang="en-US" sz="2400">
                        <a:solidFill>
                          <a:prstClr val="black"/>
                        </a:solidFill>
                        <a:latin typeface="Cambria Math"/>
                      </a:rPr>
                      <m:t>to</m:t>
                    </m:r>
                    <m:sSup>
                      <m:sSupPr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 10</m:t>
                        </m:r>
                      </m:e>
                      <m:sup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prstClr val="black"/>
                    </a:solidFill>
                  </a:rPr>
                  <a:t> ⇒ </a:t>
                </a:r>
                <a:r>
                  <a:rPr lang="en-US" sz="2400" b="1" dirty="0">
                    <a:solidFill>
                      <a:prstClr val="black"/>
                    </a:solidFill>
                  </a:rPr>
                  <a:t>negligible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4999367"/>
                <a:ext cx="7772400" cy="1279196"/>
              </a:xfrm>
              <a:prstGeom prst="rect">
                <a:avLst/>
              </a:prstGeom>
              <a:blipFill rotWithShape="1">
                <a:blip r:embed="rId5"/>
                <a:stretch>
                  <a:fillRect l="-1255" t="-3333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7391400" y="3209298"/>
                <a:ext cx="904863" cy="6746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/>
                        </a:rPr>
                        <m:t>𝑅</m:t>
                      </m:r>
                      <m:r>
                        <a:rPr lang="en-US" sz="2000" b="0" i="1" smtClean="0">
                          <a:latin typeface="Cambria Math"/>
                        </a:rPr>
                        <m:t>≈</m:t>
                      </m:r>
                      <m:f>
                        <m:fPr>
                          <m:ctrlPr>
                            <a:rPr lang="en-US" sz="20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/>
                            </a:rPr>
                            <m:t>h</m:t>
                          </m:r>
                        </m:num>
                        <m:den>
                          <m:r>
                            <a:rPr lang="en-US" sz="2000" i="1"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1400" y="3209298"/>
                <a:ext cx="904863" cy="674672"/>
              </a:xfrm>
              <a:prstGeom prst="rect">
                <a:avLst/>
              </a:prstGeom>
              <a:blipFill rotWithShape="1">
                <a:blip r:embed="rId6"/>
                <a:stretch>
                  <a:fillRect r="-10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2971800" y="2133600"/>
                <a:ext cx="69538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1800" y="2133600"/>
                <a:ext cx="695382" cy="584775"/>
              </a:xfrm>
              <a:prstGeom prst="rect">
                <a:avLst/>
              </a:prstGeom>
              <a:blipFill rotWithShape="1">
                <a:blip r:embed="rId7"/>
                <a:stretch>
                  <a:fillRect t="-13542" r="-29825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5334000" y="2133600"/>
                <a:ext cx="70487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0" y="2133600"/>
                <a:ext cx="704872" cy="584775"/>
              </a:xfrm>
              <a:prstGeom prst="rect">
                <a:avLst/>
              </a:prstGeom>
              <a:blipFill rotWithShape="1">
                <a:blip r:embed="rId8"/>
                <a:stretch>
                  <a:fillRect t="-13542" r="-29310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09158" y="1890187"/>
            <a:ext cx="2286000" cy="1892012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Understood Phenomena</a:t>
            </a:r>
            <a:endParaRPr lang="en-US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71600"/>
                <a:ext cx="8229600" cy="4754563"/>
              </a:xfrm>
            </p:spPr>
            <p:txBody>
              <a:bodyPr/>
              <a:lstStyle/>
              <a:p>
                <a:r>
                  <a:rPr lang="en-US" b="1" dirty="0" smtClean="0"/>
                  <a:t>flow through a porous medium</a:t>
                </a:r>
              </a:p>
              <a:p>
                <a:pPr lvl="1"/>
                <a:r>
                  <a:rPr lang="en-US" dirty="0" smtClean="0"/>
                  <a:t>Darcy’s Law: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𝑣</m:t>
                    </m:r>
                    <m:r>
                      <a:rPr lang="en-US" b="0" i="1" smtClean="0">
                        <a:latin typeface="Cambria Math"/>
                      </a:rPr>
                      <m:t>=−</m:t>
                    </m:r>
                    <m:f>
                      <m:fPr>
                        <m:ctrlPr>
                          <a:rPr lang="en-US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𝑘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𝜂</m:t>
                        </m:r>
                      </m:den>
                    </m:f>
                    <m:r>
                      <a:rPr lang="en-US" b="0" i="0" smtClean="0">
                        <a:latin typeface="Cambria Math"/>
                      </a:rPr>
                      <m:t> </m:t>
                    </m:r>
                    <m:r>
                      <a:rPr lang="en-US" b="0" i="0" smtClean="0">
                        <a:latin typeface="Cambria Math"/>
                      </a:rPr>
                      <m:t>𝛻</m:t>
                    </m:r>
                    <m:r>
                      <a:rPr lang="en-US" b="0" i="1" smtClean="0">
                        <a:latin typeface="Cambria Math"/>
                      </a:rPr>
                      <m:t>𝑝</m:t>
                    </m:r>
                  </m:oMath>
                </a14:m>
                <a:endParaRPr lang="en-US" dirty="0" smtClean="0"/>
              </a:p>
              <a:p>
                <a:pPr lvl="1"/>
                <a:endParaRPr lang="en-US" sz="6600" dirty="0" smtClean="0"/>
              </a:p>
              <a:p>
                <a:r>
                  <a:rPr lang="en-US" b="1" dirty="0" smtClean="0"/>
                  <a:t>flow in a small gap</a:t>
                </a:r>
              </a:p>
              <a:p>
                <a:pPr lvl="1"/>
                <a:r>
                  <a:rPr lang="en-US" dirty="0" err="1" smtClean="0"/>
                  <a:t>Hele</a:t>
                </a:r>
                <a:r>
                  <a:rPr lang="en-US" dirty="0" smtClean="0"/>
                  <a:t>-Shaw equation: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𝑣</m:t>
                    </m:r>
                    <m:r>
                      <a:rPr lang="en-US" b="0" i="1" smtClean="0">
                        <a:latin typeface="Cambria Math"/>
                      </a:rPr>
                      <m:t>=−</m:t>
                    </m:r>
                    <m:f>
                      <m:fPr>
                        <m:ctrlPr>
                          <a:rPr lang="en-US" b="0" i="1" smtClean="0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h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12</m:t>
                        </m:r>
                        <m:r>
                          <a:rPr lang="en-US" i="1">
                            <a:latin typeface="Cambria Math"/>
                          </a:rPr>
                          <m:t>𝜂</m:t>
                        </m:r>
                      </m:den>
                    </m:f>
                    <m:r>
                      <a:rPr lang="en-US" b="0" i="0" smtClean="0">
                        <a:latin typeface="Cambria Math"/>
                      </a:rPr>
                      <m:t>𝛻</m:t>
                    </m:r>
                    <m:r>
                      <a:rPr lang="en-US" b="0" i="1" smtClean="0">
                        <a:latin typeface="Cambria Math"/>
                      </a:rPr>
                      <m:t>𝑝</m:t>
                    </m:r>
                  </m:oMath>
                </a14:m>
                <a:endParaRPr lang="en-US" dirty="0" smtClean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71600"/>
                <a:ext cx="8229600" cy="4754563"/>
              </a:xfrm>
              <a:blipFill rotWithShape="1">
                <a:blip r:embed="rId4"/>
                <a:stretch>
                  <a:fillRect l="-1630" t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115B-A31F-4B6C-902A-EF833731969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473674" y="3795187"/>
            <a:ext cx="265008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>
                <a:latin typeface="Arial" charset="0"/>
              </a:rPr>
              <a:t>Figure from </a:t>
            </a:r>
            <a:r>
              <a:rPr lang="en-US" sz="1200" dirty="0" err="1">
                <a:latin typeface="Arial" charset="0"/>
              </a:rPr>
              <a:t>Hornberger</a:t>
            </a:r>
            <a:r>
              <a:rPr lang="en-US" sz="1200" dirty="0">
                <a:latin typeface="Arial" charset="0"/>
              </a:rPr>
              <a:t> et al. (1998)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35733" y="5867400"/>
            <a:ext cx="31742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2000" i="1" dirty="0" smtClean="0">
                <a:cs typeface="Times New Roman" pitchFamily="18" charset="0"/>
              </a:rPr>
              <a:t>k</a:t>
            </a:r>
            <a:r>
              <a:rPr lang="sk-SK" sz="2000" dirty="0" smtClean="0">
                <a:cs typeface="Times New Roman" pitchFamily="18" charset="0"/>
              </a:rPr>
              <a:t> </a:t>
            </a:r>
            <a:r>
              <a:rPr lang="en-US" sz="2000" dirty="0" smtClean="0">
                <a:cs typeface="Times New Roman" pitchFamily="18" charset="0"/>
              </a:rPr>
              <a:t>:</a:t>
            </a:r>
            <a:r>
              <a:rPr lang="sk-SK" sz="2000" dirty="0" smtClean="0">
                <a:cs typeface="Times New Roman" pitchFamily="18" charset="0"/>
              </a:rPr>
              <a:t> </a:t>
            </a:r>
            <a:r>
              <a:rPr lang="sk-SK" sz="2000" dirty="0" err="1" smtClean="0">
                <a:cs typeface="Times New Roman" pitchFamily="18" charset="0"/>
              </a:rPr>
              <a:t>permeability</a:t>
            </a:r>
            <a:r>
              <a:rPr lang="sk-SK" sz="2000" dirty="0" smtClean="0">
                <a:cs typeface="Times New Roman" pitchFamily="18" charset="0"/>
              </a:rPr>
              <a:t> </a:t>
            </a:r>
            <a:r>
              <a:rPr lang="sk-SK" sz="2000" dirty="0" err="1" smtClean="0">
                <a:cs typeface="Times New Roman" pitchFamily="18" charset="0"/>
              </a:rPr>
              <a:t>of</a:t>
            </a:r>
            <a:r>
              <a:rPr lang="sk-SK" sz="2000" dirty="0" smtClean="0">
                <a:cs typeface="Times New Roman" pitchFamily="18" charset="0"/>
              </a:rPr>
              <a:t> </a:t>
            </a:r>
            <a:r>
              <a:rPr lang="sk-SK" sz="2000" dirty="0" err="1" smtClean="0">
                <a:cs typeface="Times New Roman" pitchFamily="18" charset="0"/>
              </a:rPr>
              <a:t>medium</a:t>
            </a:r>
            <a:endParaRPr lang="en-US" sz="2000" dirty="0" smtClean="0">
              <a:cs typeface="Times New Roman" pitchFamily="18" charset="0"/>
            </a:endParaRPr>
          </a:p>
          <a:p>
            <a:r>
              <a:rPr lang="en-US" sz="2000" i="1" dirty="0" smtClean="0">
                <a:cs typeface="Times New Roman" pitchFamily="18" charset="0"/>
              </a:rPr>
              <a:t>h</a:t>
            </a:r>
            <a:r>
              <a:rPr lang="en-US" sz="2000" dirty="0" smtClean="0">
                <a:cs typeface="Times New Roman" pitchFamily="18" charset="0"/>
              </a:rPr>
              <a:t> : gap between plates</a:t>
            </a:r>
            <a:endParaRPr lang="sk-SK" sz="2000" dirty="0"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4114800" y="5867400"/>
                <a:ext cx="3276600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</a:rPr>
                      <m:t>𝜂</m:t>
                    </m:r>
                  </m:oMath>
                </a14:m>
                <a:r>
                  <a:rPr lang="en-US" sz="2000" dirty="0" smtClean="0">
                    <a:solidFill>
                      <a:prstClr val="black"/>
                    </a:solidFill>
                    <a:cs typeface="Times New Roman" pitchFamily="18" charset="0"/>
                  </a:rPr>
                  <a:t> : viscosity of liquid</a:t>
                </a:r>
              </a:p>
              <a:p>
                <a:pPr lvl="0"/>
                <a:r>
                  <a:rPr lang="en-US" sz="2000" dirty="0" smtClean="0">
                    <a:solidFill>
                      <a:prstClr val="black"/>
                    </a:solidFill>
                  </a:rPr>
                  <a:t>∇</a:t>
                </a:r>
                <a:r>
                  <a:rPr lang="en-US" sz="2000" i="1" dirty="0" smtClean="0">
                    <a:solidFill>
                      <a:prstClr val="black"/>
                    </a:solidFill>
                    <a:cs typeface="Times New Roman" pitchFamily="18" charset="0"/>
                  </a:rPr>
                  <a:t>p</a:t>
                </a:r>
                <a:r>
                  <a:rPr lang="en-US" sz="2000" dirty="0" smtClean="0">
                    <a:solidFill>
                      <a:prstClr val="black"/>
                    </a:solidFill>
                    <a:cs typeface="Times New Roman" pitchFamily="18" charset="0"/>
                  </a:rPr>
                  <a:t> : pressure gradient</a:t>
                </a:r>
                <a:endParaRPr lang="sk-SK" sz="2000" dirty="0">
                  <a:solidFill>
                    <a:prstClr val="black"/>
                  </a:solidFill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0" y="5867400"/>
                <a:ext cx="3276600" cy="707886"/>
              </a:xfrm>
              <a:prstGeom prst="rect">
                <a:avLst/>
              </a:prstGeom>
              <a:blipFill rotWithShape="1">
                <a:blip r:embed="rId5"/>
                <a:stretch>
                  <a:fillRect l="-1859" t="-3448" b="-14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6695395"/>
              </p:ext>
            </p:extLst>
          </p:nvPr>
        </p:nvGraphicFramePr>
        <p:xfrm>
          <a:off x="155576" y="2614872"/>
          <a:ext cx="8988424" cy="40907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Position, Velocity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measure how fast the interface moves</a:t>
            </a:r>
          </a:p>
          <a:p>
            <a:pPr lvl="1"/>
            <a:r>
              <a:rPr lang="en-US" dirty="0" smtClean="0"/>
              <a:t>at various places – take the average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115B-A31F-4B6C-902A-EF833731969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AutoShape 2" descr="https://mail-attachment.googleusercontent.com/attachment/u/0/?ui=2&amp;ik=6c0e5a6cba&amp;view=att&amp;th=1386c6a38cf36b04&amp;attid=0.1&amp;disp=inline&amp;realattid=f_h4fq0pvn0&amp;safe=1&amp;zw&amp;saduie=AG9B_P-Zd5v1V7RxRITEwAbxvLil&amp;sadet=1341906582995&amp;sads=sHoTUXaRrAbtYV1lEXVNL4Wmd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https://mail-attachment.googleusercontent.com/attachment/u/0/?ui=2&amp;ik=6c0e5a6cba&amp;view=att&amp;th=1386c6a38cf36b04&amp;attid=0.1&amp;disp=inline&amp;realattid=f_h4fq0pvn0&amp;safe=1&amp;zw&amp;saduie=AG9B_P-Zd5v1V7RxRITEwAbxvLil&amp;sadet=1341906582995&amp;sads=sHoTUXaRrAbtYV1lEXVNL4WmdL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https://mail-attachment.googleusercontent.com/attachment/u/0/?ui=2&amp;ik=6c0e5a6cba&amp;view=att&amp;th=1386c6a38cf36b04&amp;attid=0.1&amp;disp=inline&amp;realattid=f_h4fq0pvn0&amp;safe=1&amp;zw&amp;saduie=AG9B_P-Zd5v1V7RxRITEwAbxvLil&amp;sadet=1341906582995&amp;sads=sHoTUXaRrAbtYV1lEXVNL4WmdL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1676400" y="3766565"/>
            <a:ext cx="1350336" cy="328874"/>
          </a:xfrm>
          <a:prstGeom prst="straightConnector1">
            <a:avLst/>
          </a:prstGeom>
          <a:ln w="38100">
            <a:solidFill>
              <a:schemeClr val="accent1"/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124200" y="3832585"/>
            <a:ext cx="44855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weight on syringe removed</a:t>
            </a:r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Formation of Instabilities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167938" name="Picture 2" descr="C:\Users\kamila\Pictures\vlcsnap-2012-07-09-10h32m54s184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9652" y="1066800"/>
            <a:ext cx="2289748" cy="1790700"/>
          </a:xfrm>
          <a:prstGeom prst="rect">
            <a:avLst/>
          </a:prstGeom>
          <a:noFill/>
        </p:spPr>
      </p:pic>
      <p:pic>
        <p:nvPicPr>
          <p:cNvPr id="167939" name="Picture 3" descr="C:\Users\kamila\Pictures\vlcsnap-2012-07-09-10h33m28s201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9652" y="2895600"/>
            <a:ext cx="2289748" cy="1790700"/>
          </a:xfrm>
          <a:prstGeom prst="rect">
            <a:avLst/>
          </a:prstGeom>
          <a:noFill/>
        </p:spPr>
      </p:pic>
      <p:pic>
        <p:nvPicPr>
          <p:cNvPr id="167940" name="Picture 4" descr="C:\Users\kamila\Pictures\vlcsnap-2012-07-09-10h33m46s173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3400" y="4648200"/>
            <a:ext cx="2289748" cy="1790700"/>
          </a:xfrm>
          <a:prstGeom prst="rect">
            <a:avLst/>
          </a:prstGeom>
          <a:noFill/>
        </p:spPr>
      </p:pic>
      <p:pic>
        <p:nvPicPr>
          <p:cNvPr id="167941" name="Picture 5" descr="C:\Users\kamila\Pictures\vlcsnap-2012-07-09-10h33m56s39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24200" y="4648200"/>
            <a:ext cx="2289748" cy="1790700"/>
          </a:xfrm>
          <a:prstGeom prst="rect">
            <a:avLst/>
          </a:prstGeom>
          <a:noFill/>
        </p:spPr>
      </p:pic>
      <p:pic>
        <p:nvPicPr>
          <p:cNvPr id="167942" name="Picture 6" descr="C:\Users\kamila\Pictures\vlcsnap-2012-07-09-10h34m38s173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711252" y="4648200"/>
            <a:ext cx="2289748" cy="1790700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115B-A31F-4B6C-902A-EF8337319693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3" name="ukazka-morecontras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494582" y="1066800"/>
            <a:ext cx="4506418" cy="3524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Formation of Instabilities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9800" y="1219200"/>
            <a:ext cx="3048000" cy="53003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small instability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dirty="0" smtClean="0"/>
              <a:t>pressure differences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dirty="0" smtClean="0"/>
              <a:t>instability </a:t>
            </a:r>
            <a:r>
              <a:rPr lang="en-US" dirty="0" smtClean="0"/>
              <a:t>grows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dirty="0" smtClean="0"/>
              <a:t>“fingers”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115B-A31F-4B6C-902A-EF833731969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Down Arrow 5"/>
          <p:cNvSpPr/>
          <p:nvPr/>
        </p:nvSpPr>
        <p:spPr>
          <a:xfrm>
            <a:off x="6480545" y="1871330"/>
            <a:ext cx="2286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6480545" y="4876800"/>
            <a:ext cx="2286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1234" y="1447800"/>
            <a:ext cx="5251379" cy="5001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own Arrow 7"/>
          <p:cNvSpPr/>
          <p:nvPr/>
        </p:nvSpPr>
        <p:spPr>
          <a:xfrm>
            <a:off x="6477000" y="3352800"/>
            <a:ext cx="2286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116923" y="5160335"/>
            <a:ext cx="1226477" cy="1289344"/>
          </a:xfrm>
          <a:prstGeom prst="rect">
            <a:avLst/>
          </a:prstGeom>
          <a:solidFill>
            <a:srgbClr val="FAFE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953000" y="4038600"/>
            <a:ext cx="762000" cy="838200"/>
          </a:xfrm>
          <a:prstGeom prst="rect">
            <a:avLst/>
          </a:prstGeom>
          <a:solidFill>
            <a:srgbClr val="FAFE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17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Slow-Motion Video of Patterns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115B-A31F-4B6C-902A-EF8337319693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5" name="voda-glycerol-oranzov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62200" y="1435395"/>
            <a:ext cx="4724400" cy="3444875"/>
          </a:xfrm>
          <a:prstGeom prst="rect">
            <a:avLst/>
          </a:prstGeom>
        </p:spPr>
      </p:pic>
      <p:pic>
        <p:nvPicPr>
          <p:cNvPr id="150530" name="Picture 2" descr="C:\Asus WebStorage\anotherkamila\MySyncFolder\TMF2012\11-FlatFlow\pres\vlcsnap-2012-07-10-14h17m23s2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135616"/>
            <a:ext cx="1466461" cy="1069295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531" name="Picture 3" descr="C:\Asus WebStorage\anotherkamila\MySyncFolder\TMF2012\11-FlatFlow\pres\vlcsnap-2012-07-10-14h17m39s12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948" y="5135616"/>
            <a:ext cx="1466461" cy="1069295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532" name="Picture 4" descr="C:\Asus WebStorage\anotherkamila\MySyncFolder\TMF2012\11-FlatFlow\pres\vlcsnap-2012-07-10-14h17m52s2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496" y="5135616"/>
            <a:ext cx="1466461" cy="1069295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533" name="Picture 5" descr="C:\Asus WebStorage\anotherkamila\MySyncFolder\TMF2012\11-FlatFlow\pres\vlcsnap-2012-07-10-14h17m57s75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044" y="5135616"/>
            <a:ext cx="1466461" cy="1069295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534" name="Picture 6" descr="C:\Asus WebStorage\anotherkamila\MySyncFolder\TMF2012\11-FlatFlow\pres\vlcsnap-2012-07-10-14h18m04s14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592" y="5135616"/>
            <a:ext cx="1466461" cy="1069295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535" name="Picture 7" descr="C:\Asus WebStorage\anotherkamila\MySyncFolder\TMF2012\11-FlatFlow\pres\vlcsnap-2012-07-10-14h18m30s127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5139" y="5135616"/>
            <a:ext cx="1466461" cy="1069295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53200" y="4223711"/>
            <a:ext cx="2133600" cy="7620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3</a:t>
            </a:r>
            <a:r>
              <a:rPr lang="en-US" dirty="0" smtClean="0"/>
              <a:t>00 fps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9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What Affects Instabilities?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115B-A31F-4B6C-902A-EF8337319693}" type="slidenum">
              <a:rPr lang="en-US" smtClean="0"/>
              <a:pPr/>
              <a:t>19</a:t>
            </a:fld>
            <a:endParaRPr lang="en-US" dirty="0"/>
          </a:p>
        </p:txBody>
      </p:sp>
      <p:graphicFrame>
        <p:nvGraphicFramePr>
          <p:cNvPr id="17" name="Diagram 16"/>
          <p:cNvGraphicFramePr/>
          <p:nvPr>
            <p:extLst>
              <p:ext uri="{D42A27DB-BD31-4B8C-83A1-F6EECF244321}">
                <p14:modId xmlns:p14="http://schemas.microsoft.com/office/powerpoint/2010/main" val="4160587522"/>
              </p:ext>
            </p:extLst>
          </p:nvPr>
        </p:nvGraphicFramePr>
        <p:xfrm>
          <a:off x="-1523999" y="1354255"/>
          <a:ext cx="10210799" cy="51989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Rectangle 15"/>
          <p:cNvSpPr/>
          <p:nvPr/>
        </p:nvSpPr>
        <p:spPr>
          <a:xfrm>
            <a:off x="1828800" y="1546302"/>
            <a:ext cx="43284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 smtClean="0"/>
              <a:t>promotes disturbances</a:t>
            </a:r>
            <a:endParaRPr lang="en-US" sz="3200" i="1" dirty="0"/>
          </a:p>
        </p:txBody>
      </p:sp>
      <p:sp>
        <p:nvSpPr>
          <p:cNvPr id="15" name="Rectangle 14"/>
          <p:cNvSpPr/>
          <p:nvPr/>
        </p:nvSpPr>
        <p:spPr>
          <a:xfrm>
            <a:off x="1828800" y="4215825"/>
            <a:ext cx="61269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 smtClean="0"/>
              <a:t>tries </a:t>
            </a:r>
            <a:r>
              <a:rPr lang="en-US" sz="3200" i="1" dirty="0"/>
              <a:t>to dampen out disturbances</a:t>
            </a:r>
          </a:p>
        </p:txBody>
      </p:sp>
    </p:spTree>
    <p:extLst>
      <p:ext uri="{BB962C8B-B14F-4D97-AF65-F5344CB8AC3E}">
        <p14:creationId xmlns:p14="http://schemas.microsoft.com/office/powerpoint/2010/main" val="127060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Task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600200"/>
            <a:ext cx="7620000" cy="4572000"/>
          </a:xfrm>
        </p:spPr>
        <p:txBody>
          <a:bodyPr anchor="t">
            <a:normAutofit lnSpcReduction="10000"/>
          </a:bodyPr>
          <a:lstStyle/>
          <a:p>
            <a:pPr algn="ctr">
              <a:buNone/>
            </a:pPr>
            <a:r>
              <a:rPr lang="sk-SK" sz="3600" dirty="0" smtClean="0">
                <a:cs typeface="Times New Roman" pitchFamily="18" charset="0"/>
              </a:rPr>
              <a:t>Fill a thin gap between two large transparent horizontal parallel plates with a liquid and make a little hole in the center of one of the plates.</a:t>
            </a:r>
            <a:endParaRPr lang="en-US" sz="3600" dirty="0" smtClean="0">
              <a:cs typeface="Times New Roman" pitchFamily="18" charset="0"/>
            </a:endParaRPr>
          </a:p>
          <a:p>
            <a:pPr algn="ctr">
              <a:buNone/>
            </a:pPr>
            <a:r>
              <a:rPr lang="sk-SK" sz="3600" b="1" dirty="0" smtClean="0">
                <a:cs typeface="Times New Roman" pitchFamily="18" charset="0"/>
              </a:rPr>
              <a:t>Investigate the flow</a:t>
            </a:r>
            <a:r>
              <a:rPr lang="sk-SK" sz="3600" dirty="0" smtClean="0">
                <a:cs typeface="Times New Roman" pitchFamily="18" charset="0"/>
              </a:rPr>
              <a:t> in such a cell, if a different liquid is injected through the hole.</a:t>
            </a:r>
            <a:endParaRPr lang="sk-SK" sz="3600" dirty="0">
              <a:cs typeface="Times New Roman" pitchFamily="18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115B-A31F-4B6C-902A-EF8337319693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Low Viscosity → No Fingers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31465" y="1219200"/>
            <a:ext cx="3643336" cy="53003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low viscosity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symmetrical situation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easier to spread out evenly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no “fingers”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115B-A31F-4B6C-902A-EF8337319693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Down Arrow 5"/>
          <p:cNvSpPr/>
          <p:nvPr/>
        </p:nvSpPr>
        <p:spPr>
          <a:xfrm>
            <a:off x="6480545" y="1905000"/>
            <a:ext cx="2286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6480545" y="3590260"/>
            <a:ext cx="2286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2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184" y="1447801"/>
            <a:ext cx="5204182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689275" y="5147930"/>
            <a:ext cx="1273125" cy="1203251"/>
          </a:xfrm>
          <a:prstGeom prst="rect">
            <a:avLst/>
          </a:prstGeom>
          <a:solidFill>
            <a:srgbClr val="FAFE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941135" y="3924301"/>
            <a:ext cx="1328966" cy="986170"/>
          </a:xfrm>
          <a:prstGeom prst="rect">
            <a:avLst/>
          </a:prstGeom>
          <a:solidFill>
            <a:srgbClr val="FAFE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6477000" y="5257800"/>
            <a:ext cx="2286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41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Low Viscosity → No Fingers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115B-A31F-4B6C-902A-EF8337319693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5" name="Obrázok 4" descr="CIMG4434.JPG"/>
          <p:cNvPicPr>
            <a:picLocks noChangeAspect="1"/>
          </p:cNvPicPr>
          <p:nvPr/>
        </p:nvPicPr>
        <p:blipFill>
          <a:blip r:embed="rId2" cstate="print"/>
          <a:srcRect l="20107" t="3801" r="22533" b="8683"/>
          <a:stretch>
            <a:fillRect/>
          </a:stretch>
        </p:blipFill>
        <p:spPr>
          <a:xfrm>
            <a:off x="533400" y="1371600"/>
            <a:ext cx="5033493" cy="5105400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6" name="Rovná spojovacia šípka 6"/>
          <p:cNvCxnSpPr/>
          <p:nvPr/>
        </p:nvCxnSpPr>
        <p:spPr>
          <a:xfrm flipH="1">
            <a:off x="4727848" y="2087753"/>
            <a:ext cx="1368152" cy="7920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BlokTextu 8"/>
          <p:cNvSpPr txBox="1"/>
          <p:nvPr/>
        </p:nvSpPr>
        <p:spPr>
          <a:xfrm>
            <a:off x="6248400" y="1524000"/>
            <a:ext cx="34304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smtClean="0"/>
              <a:t>Ink</a:t>
            </a:r>
            <a:endParaRPr lang="en-US" sz="3200" dirty="0" smtClean="0"/>
          </a:p>
          <a:p>
            <a:r>
              <a:rPr lang="sk-SK" sz="3200" dirty="0" smtClean="0"/>
              <a:t>(less viscous)</a:t>
            </a:r>
            <a:endParaRPr lang="sk-SK" sz="3200" dirty="0"/>
          </a:p>
        </p:txBody>
      </p:sp>
      <p:cxnSp>
        <p:nvCxnSpPr>
          <p:cNvPr id="8" name="Rovná spojovacia šípka 10"/>
          <p:cNvCxnSpPr/>
          <p:nvPr/>
        </p:nvCxnSpPr>
        <p:spPr>
          <a:xfrm flipH="1" flipV="1">
            <a:off x="3810000" y="3944888"/>
            <a:ext cx="2304256" cy="100811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BlokTextu 12"/>
          <p:cNvSpPr txBox="1"/>
          <p:nvPr/>
        </p:nvSpPr>
        <p:spPr>
          <a:xfrm>
            <a:off x="6248400" y="4561582"/>
            <a:ext cx="32018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smtClean="0"/>
              <a:t>Glycerol</a:t>
            </a:r>
            <a:endParaRPr lang="en-US" sz="3200" dirty="0" smtClean="0"/>
          </a:p>
          <a:p>
            <a:r>
              <a:rPr lang="sk-SK" sz="3200" dirty="0" smtClean="0"/>
              <a:t>(more viscous)</a:t>
            </a:r>
            <a:endParaRPr lang="sk-SK" sz="3200" dirty="0"/>
          </a:p>
        </p:txBody>
      </p:sp>
    </p:spTree>
    <p:extLst>
      <p:ext uri="{BB962C8B-B14F-4D97-AF65-F5344CB8AC3E}">
        <p14:creationId xmlns:p14="http://schemas.microsoft.com/office/powerpoint/2010/main" val="84866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Complexity Measurements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42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Equipment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sk-SK" b="1" i="1" dirty="0">
                <a:cs typeface="Times New Roman" pitchFamily="18" charset="0"/>
              </a:rPr>
              <a:t>Liquid</a:t>
            </a:r>
            <a:r>
              <a:rPr lang="sk-SK" dirty="0">
                <a:cs typeface="Times New Roman" pitchFamily="18" charset="0"/>
              </a:rPr>
              <a:t> </a:t>
            </a:r>
            <a:r>
              <a:rPr lang="sk-SK" dirty="0" smtClean="0">
                <a:cs typeface="Times New Roman" pitchFamily="18" charset="0"/>
              </a:rPr>
              <a:t>:</a:t>
            </a:r>
            <a:endParaRPr lang="en-US" dirty="0">
              <a:cs typeface="Times New Roman" pitchFamily="18" charset="0"/>
            </a:endParaRPr>
          </a:p>
          <a:p>
            <a:pPr lvl="1"/>
            <a:r>
              <a:rPr lang="en-US" i="1" dirty="0">
                <a:cs typeface="Times New Roman" pitchFamily="18" charset="0"/>
              </a:rPr>
              <a:t>m</a:t>
            </a:r>
            <a:r>
              <a:rPr lang="sk-SK" i="1" dirty="0" smtClean="0">
                <a:cs typeface="Times New Roman" pitchFamily="18" charset="0"/>
              </a:rPr>
              <a:t>ore </a:t>
            </a:r>
            <a:r>
              <a:rPr lang="sk-SK" i="1" dirty="0">
                <a:cs typeface="Times New Roman" pitchFamily="18" charset="0"/>
              </a:rPr>
              <a:t>viscous</a:t>
            </a:r>
            <a:r>
              <a:rPr lang="sk-SK" dirty="0">
                <a:cs typeface="Times New Roman" pitchFamily="18" charset="0"/>
              </a:rPr>
              <a:t>:  glycerol, motor </a:t>
            </a:r>
            <a:r>
              <a:rPr lang="sk-SK" dirty="0" smtClean="0">
                <a:cs typeface="Times New Roman" pitchFamily="18" charset="0"/>
              </a:rPr>
              <a:t>oil</a:t>
            </a:r>
            <a:endParaRPr lang="en-US" dirty="0" smtClean="0">
              <a:cs typeface="Times New Roman" pitchFamily="18" charset="0"/>
            </a:endParaRPr>
          </a:p>
          <a:p>
            <a:pPr lvl="1"/>
            <a:r>
              <a:rPr lang="en-US" i="1" dirty="0" smtClean="0">
                <a:cs typeface="Times New Roman" pitchFamily="18" charset="0"/>
              </a:rPr>
              <a:t>l</a:t>
            </a:r>
            <a:r>
              <a:rPr lang="sk-SK" i="1" dirty="0" smtClean="0">
                <a:cs typeface="Times New Roman" pitchFamily="18" charset="0"/>
              </a:rPr>
              <a:t>ess </a:t>
            </a:r>
            <a:r>
              <a:rPr lang="sk-SK" i="1" dirty="0">
                <a:cs typeface="Times New Roman" pitchFamily="18" charset="0"/>
              </a:rPr>
              <a:t>viscous</a:t>
            </a:r>
            <a:r>
              <a:rPr lang="sk-SK" dirty="0">
                <a:cs typeface="Times New Roman" pitchFamily="18" charset="0"/>
              </a:rPr>
              <a:t>:  water (</a:t>
            </a:r>
            <a:r>
              <a:rPr lang="sk-SK" dirty="0" smtClean="0">
                <a:cs typeface="Times New Roman" pitchFamily="18" charset="0"/>
              </a:rPr>
              <a:t>colored</a:t>
            </a:r>
            <a:r>
              <a:rPr lang="en-US" dirty="0" smtClean="0">
                <a:cs typeface="Times New Roman" pitchFamily="18" charset="0"/>
              </a:rPr>
              <a:t>)</a:t>
            </a:r>
            <a:r>
              <a:rPr lang="sk-SK" dirty="0" smtClean="0">
                <a:cs typeface="Times New Roman" pitchFamily="18" charset="0"/>
              </a:rPr>
              <a:t>, </a:t>
            </a:r>
            <a:r>
              <a:rPr lang="sk-SK" dirty="0">
                <a:cs typeface="Times New Roman" pitchFamily="18" charset="0"/>
              </a:rPr>
              <a:t>ink, </a:t>
            </a:r>
            <a:r>
              <a:rPr lang="sk-SK" dirty="0" smtClean="0">
                <a:cs typeface="Times New Roman" pitchFamily="18" charset="0"/>
              </a:rPr>
              <a:t>ethanol</a:t>
            </a:r>
            <a:endParaRPr lang="sk-SK" b="1" i="1" dirty="0">
              <a:cs typeface="Times New Roman" pitchFamily="18" charset="0"/>
            </a:endParaRPr>
          </a:p>
          <a:p>
            <a:r>
              <a:rPr lang="sk-SK" b="1" i="1" dirty="0">
                <a:cs typeface="Times New Roman" pitchFamily="18" charset="0"/>
              </a:rPr>
              <a:t>Plates </a:t>
            </a:r>
            <a:r>
              <a:rPr lang="sk-SK" dirty="0">
                <a:cs typeface="Times New Roman" pitchFamily="18" charset="0"/>
              </a:rPr>
              <a:t>– plexiglass </a:t>
            </a:r>
            <a:r>
              <a:rPr lang="sk-SK" dirty="0" smtClean="0">
                <a:cs typeface="Times New Roman" pitchFamily="18" charset="0"/>
              </a:rPr>
              <a:t>(Hele–Shaw </a:t>
            </a:r>
            <a:r>
              <a:rPr lang="sk-SK" dirty="0">
                <a:cs typeface="Times New Roman" pitchFamily="18" charset="0"/>
              </a:rPr>
              <a:t>cell</a:t>
            </a:r>
            <a:r>
              <a:rPr lang="sk-SK" dirty="0" smtClean="0">
                <a:cs typeface="Times New Roman" pitchFamily="18" charset="0"/>
              </a:rPr>
              <a:t>)</a:t>
            </a:r>
            <a:r>
              <a:rPr lang="en-US" dirty="0" smtClean="0">
                <a:cs typeface="Times New Roman" pitchFamily="18" charset="0"/>
              </a:rPr>
              <a:t>:</a:t>
            </a:r>
          </a:p>
          <a:p>
            <a:pPr lvl="1"/>
            <a:r>
              <a:rPr lang="sk-SK" dirty="0" smtClean="0">
                <a:cs typeface="Times New Roman" pitchFamily="18" charset="0"/>
              </a:rPr>
              <a:t>25 </a:t>
            </a:r>
            <a:r>
              <a:rPr lang="sk-SK" dirty="0">
                <a:cs typeface="Times New Roman" pitchFamily="18" charset="0"/>
              </a:rPr>
              <a:t>x 25 </a:t>
            </a:r>
            <a:r>
              <a:rPr lang="sk-SK" dirty="0" smtClean="0">
                <a:cs typeface="Times New Roman" pitchFamily="18" charset="0"/>
              </a:rPr>
              <a:t>cm</a:t>
            </a:r>
            <a:endParaRPr lang="en-US" dirty="0" smtClean="0">
              <a:cs typeface="Times New Roman" pitchFamily="18" charset="0"/>
            </a:endParaRPr>
          </a:p>
          <a:p>
            <a:pPr lvl="1"/>
            <a:r>
              <a:rPr lang="en-US" i="1" dirty="0">
                <a:cs typeface="Times New Roman" pitchFamily="18" charset="0"/>
              </a:rPr>
              <a:t>g</a:t>
            </a:r>
            <a:r>
              <a:rPr lang="sk-SK" i="1" dirty="0" smtClean="0">
                <a:cs typeface="Times New Roman" pitchFamily="18" charset="0"/>
              </a:rPr>
              <a:t>ap</a:t>
            </a:r>
            <a:r>
              <a:rPr lang="en-US" dirty="0" smtClean="0">
                <a:cs typeface="Times New Roman" pitchFamily="18" charset="0"/>
              </a:rPr>
              <a:t>:</a:t>
            </a:r>
            <a:r>
              <a:rPr lang="sk-SK" dirty="0" smtClean="0">
                <a:cs typeface="Times New Roman" pitchFamily="18" charset="0"/>
              </a:rPr>
              <a:t> </a:t>
            </a:r>
            <a:r>
              <a:rPr lang="en-US" dirty="0" smtClean="0">
                <a:cs typeface="Times New Roman" pitchFamily="18" charset="0"/>
              </a:rPr>
              <a:t>distance set</a:t>
            </a:r>
            <a:r>
              <a:rPr lang="sk-SK" dirty="0" smtClean="0">
                <a:cs typeface="Times New Roman" pitchFamily="18" charset="0"/>
              </a:rPr>
              <a:t> </a:t>
            </a:r>
            <a:r>
              <a:rPr lang="sk-SK" dirty="0">
                <a:cs typeface="Times New Roman" pitchFamily="18" charset="0"/>
              </a:rPr>
              <a:t>by </a:t>
            </a:r>
            <a:r>
              <a:rPr lang="sk-SK" dirty="0" smtClean="0"/>
              <a:t>weights</a:t>
            </a:r>
            <a:endParaRPr lang="en-US" dirty="0" smtClean="0">
              <a:cs typeface="Times New Roman" pitchFamily="18" charset="0"/>
            </a:endParaRPr>
          </a:p>
          <a:p>
            <a:pPr lvl="1"/>
            <a:r>
              <a:rPr lang="en-US" i="1" dirty="0" smtClean="0">
                <a:cs typeface="Times New Roman" pitchFamily="18" charset="0"/>
              </a:rPr>
              <a:t>hole</a:t>
            </a:r>
            <a:r>
              <a:rPr lang="en-US" dirty="0" smtClean="0">
                <a:cs typeface="Times New Roman" pitchFamily="18" charset="0"/>
              </a:rPr>
              <a:t>: </a:t>
            </a:r>
            <a:r>
              <a:rPr lang="sk-SK" dirty="0" smtClean="0">
                <a:cs typeface="Times New Roman" pitchFamily="18" charset="0"/>
              </a:rPr>
              <a:t>size </a:t>
            </a:r>
            <a:r>
              <a:rPr lang="sk-SK" dirty="0">
                <a:cs typeface="Times New Roman" pitchFamily="18" charset="0"/>
              </a:rPr>
              <a:t>customized to the </a:t>
            </a:r>
            <a:r>
              <a:rPr lang="sk-SK" dirty="0" smtClean="0">
                <a:cs typeface="Times New Roman" pitchFamily="18" charset="0"/>
              </a:rPr>
              <a:t>syringe</a:t>
            </a:r>
            <a:endParaRPr lang="sk-SK" dirty="0"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115B-A31F-4B6C-902A-EF8337319693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9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Equipment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8" name="Zástupný symbol obsahu 3" descr="WP_00075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1554691" y="1417637"/>
            <a:ext cx="6034617" cy="4525963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115B-A31F-4B6C-902A-EF8337319693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52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Equipment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7" name="Obrázok 12" descr="apparatus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r="19811" b="27267"/>
          <a:stretch/>
        </p:blipFill>
        <p:spPr>
          <a:xfrm>
            <a:off x="984405" y="1350335"/>
            <a:ext cx="7168995" cy="48768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115B-A31F-4B6C-902A-EF8337319693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49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What to Measure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6783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/>
              <a:t>quantify the </a:t>
            </a:r>
            <a:r>
              <a:rPr lang="en-US" b="1" dirty="0" smtClean="0"/>
              <a:t>instabilities</a:t>
            </a:r>
          </a:p>
          <a:p>
            <a:pPr>
              <a:buNone/>
            </a:pPr>
            <a:endParaRPr lang="en-US" sz="1100" b="1" dirty="0"/>
          </a:p>
          <a:p>
            <a:r>
              <a:rPr lang="en-US" dirty="0"/>
              <a:t>count </a:t>
            </a:r>
            <a:r>
              <a:rPr lang="en-US" dirty="0" err="1"/>
              <a:t>perturbances</a:t>
            </a:r>
            <a:endParaRPr lang="en-US" dirty="0"/>
          </a:p>
          <a:p>
            <a:pPr lvl="1"/>
            <a:r>
              <a:rPr lang="en-US" dirty="0"/>
              <a:t>tells </a:t>
            </a:r>
            <a:r>
              <a:rPr lang="en-US" dirty="0" smtClean="0"/>
              <a:t>how </a:t>
            </a:r>
            <a:r>
              <a:rPr lang="en-US" dirty="0"/>
              <a:t>“interesting” the pattern is</a:t>
            </a:r>
          </a:p>
          <a:p>
            <a:pPr lvl="1"/>
            <a:r>
              <a:rPr lang="en-US" dirty="0" smtClean="0"/>
              <a:t>to make more objective: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115B-A31F-4B6C-902A-EF8337319693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5" name="Obrázok 8" descr="ergw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t="6301" r="17713" b="2461"/>
          <a:stretch>
            <a:fillRect/>
          </a:stretch>
        </p:blipFill>
        <p:spPr>
          <a:xfrm>
            <a:off x="-5472378" y="3581400"/>
            <a:ext cx="3235826" cy="2690883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Oval 6"/>
          <p:cNvSpPr/>
          <p:nvPr/>
        </p:nvSpPr>
        <p:spPr>
          <a:xfrm>
            <a:off x="-1828800" y="4077861"/>
            <a:ext cx="1408837" cy="1415030"/>
          </a:xfrm>
          <a:prstGeom prst="ellipse">
            <a:avLst/>
          </a:prstGeom>
          <a:solidFill>
            <a:schemeClr val="accent4">
              <a:lumMod val="40000"/>
              <a:lumOff val="60000"/>
              <a:alpha val="55000"/>
            </a:schemeClr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brázok 8" descr="ergw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t="6301" r="17713" b="2461"/>
          <a:stretch>
            <a:fillRect/>
          </a:stretch>
        </p:blipFill>
        <p:spPr>
          <a:xfrm>
            <a:off x="2667000" y="3852589"/>
            <a:ext cx="3235826" cy="2690883"/>
          </a:xfrm>
          <a:prstGeom prst="rect">
            <a:avLst/>
          </a:prstGeom>
          <a:ln>
            <a:noFill/>
          </a:ln>
          <a:effectLst/>
        </p:spPr>
      </p:pic>
      <p:sp>
        <p:nvSpPr>
          <p:cNvPr id="9" name="Oval 8"/>
          <p:cNvSpPr/>
          <p:nvPr/>
        </p:nvSpPr>
        <p:spPr>
          <a:xfrm>
            <a:off x="3491867" y="4295396"/>
            <a:ext cx="1643657" cy="165088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495472" y="4290274"/>
            <a:ext cx="1643657" cy="1650882"/>
          </a:xfrm>
          <a:prstGeom prst="ellipse">
            <a:avLst/>
          </a:prstGeom>
          <a:solidFill>
            <a:srgbClr val="FFFFFF">
              <a:alpha val="65098"/>
            </a:srgb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60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2447925"/>
            <a:ext cx="9144000" cy="1362075"/>
          </a:xfrm>
          <a:solidFill>
            <a:schemeClr val="accent1"/>
          </a:solidFill>
        </p:spPr>
        <p:txBody>
          <a:bodyPr/>
          <a:lstStyle/>
          <a:p>
            <a:r>
              <a:rPr lang="en-US" dirty="0" smtClean="0"/>
              <a:t>Viscosity</a:t>
            </a:r>
            <a:endParaRPr lang="en-US" dirty="0"/>
          </a:p>
        </p:txBody>
      </p:sp>
      <p:pic>
        <p:nvPicPr>
          <p:cNvPr id="7" name="Obrázok 12" descr="edfrst.jpg"/>
          <p:cNvPicPr>
            <a:picLocks noChangeAspect="1"/>
          </p:cNvPicPr>
          <p:nvPr/>
        </p:nvPicPr>
        <p:blipFill rotWithShape="1">
          <a:blip r:embed="rId3" cstate="print"/>
          <a:srcRect l="3774" r="3030" b="11111"/>
          <a:stretch/>
        </p:blipFill>
        <p:spPr>
          <a:xfrm>
            <a:off x="609599" y="205248"/>
            <a:ext cx="3086963" cy="222764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Obrázok 8" descr="ergw.jpg"/>
          <p:cNvPicPr>
            <a:picLocks noChangeAspect="1"/>
          </p:cNvPicPr>
          <p:nvPr/>
        </p:nvPicPr>
        <p:blipFill>
          <a:blip r:embed="rId4" cstate="print"/>
          <a:srcRect t="6301" r="17713" b="2461"/>
          <a:stretch>
            <a:fillRect/>
          </a:stretch>
        </p:blipFill>
        <p:spPr>
          <a:xfrm>
            <a:off x="3772803" y="205248"/>
            <a:ext cx="2678778" cy="222764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Zástupný symbol obsahu 3" descr="dsb.jpg"/>
          <p:cNvPicPr>
            <a:picLocks noChangeAspect="1"/>
          </p:cNvPicPr>
          <p:nvPr/>
        </p:nvPicPr>
        <p:blipFill>
          <a:blip r:embed="rId5" cstate="print"/>
          <a:srcRect l="2751" t="6951" r="25588"/>
          <a:stretch>
            <a:fillRect/>
          </a:stretch>
        </p:blipFill>
        <p:spPr>
          <a:xfrm>
            <a:off x="3024993" y="3829050"/>
            <a:ext cx="2719067" cy="264795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Obrázok 11" descr="motor olej.jpg"/>
          <p:cNvPicPr>
            <a:picLocks noChangeAspect="1"/>
          </p:cNvPicPr>
          <p:nvPr/>
        </p:nvPicPr>
        <p:blipFill>
          <a:blip r:embed="rId6" cstate="print">
            <a:lum bright="10000"/>
          </a:blip>
          <a:srcRect l="5901" t="3801" r="46063" b="33200"/>
          <a:stretch>
            <a:fillRect/>
          </a:stretch>
        </p:blipFill>
        <p:spPr>
          <a:xfrm>
            <a:off x="257175" y="3829050"/>
            <a:ext cx="2692083" cy="264794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" name="Obrázok 5" descr="CIMG4529.JPG"/>
          <p:cNvPicPr>
            <a:picLocks noChangeAspect="1"/>
          </p:cNvPicPr>
          <p:nvPr/>
        </p:nvPicPr>
        <p:blipFill rotWithShape="1">
          <a:blip r:embed="rId7" cstate="print"/>
          <a:srcRect l="26191" t="18989" r="24381" b="16828"/>
          <a:stretch/>
        </p:blipFill>
        <p:spPr>
          <a:xfrm>
            <a:off x="5828781" y="3829050"/>
            <a:ext cx="3067569" cy="264795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2" name="Zástupný symbol obsahu 9" descr="red.jpg"/>
          <p:cNvPicPr>
            <a:picLocks noChangeAspect="1"/>
          </p:cNvPicPr>
          <p:nvPr/>
        </p:nvPicPr>
        <p:blipFill>
          <a:blip r:embed="rId8" cstate="print"/>
          <a:srcRect l="6688" t="2751" r="31887" b="6951"/>
          <a:stretch>
            <a:fillRect/>
          </a:stretch>
        </p:blipFill>
        <p:spPr>
          <a:xfrm>
            <a:off x="6513932" y="205247"/>
            <a:ext cx="2020468" cy="222764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477000"/>
            <a:ext cx="2133600" cy="304800"/>
          </a:xfrm>
        </p:spPr>
        <p:txBody>
          <a:bodyPr/>
          <a:lstStyle/>
          <a:p>
            <a:fld id="{3294115B-A31F-4B6C-902A-EF8337319693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88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Viscosity of Medium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5" name="Zástupný symbol obsahu 4"/>
          <p:cNvSpPr>
            <a:spLocks noGrp="1"/>
          </p:cNvSpPr>
          <p:nvPr>
            <p:ph idx="1"/>
          </p:nvPr>
        </p:nvSpPr>
        <p:spPr>
          <a:xfrm>
            <a:off x="179512" y="1656184"/>
            <a:ext cx="5400600" cy="136815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err="1" smtClean="0"/>
              <a:t>w</a:t>
            </a:r>
            <a:r>
              <a:rPr lang="sk-SK" dirty="0" err="1" smtClean="0"/>
              <a:t>ater</a:t>
            </a:r>
            <a:r>
              <a:rPr lang="sk-SK" dirty="0" smtClean="0"/>
              <a:t> → motor </a:t>
            </a:r>
            <a:r>
              <a:rPr lang="sk-SK" dirty="0" err="1" smtClean="0"/>
              <a:t>oil</a:t>
            </a:r>
            <a:r>
              <a:rPr lang="sk-SK" dirty="0" smtClean="0"/>
              <a:t> 5W </a:t>
            </a:r>
            <a:endParaRPr lang="sk-SK" dirty="0"/>
          </a:p>
        </p:txBody>
      </p:sp>
      <p:pic>
        <p:nvPicPr>
          <p:cNvPr id="13" name="Obrázok 12" descr="edfrst.jpg"/>
          <p:cNvPicPr>
            <a:picLocks noChangeAspect="1"/>
          </p:cNvPicPr>
          <p:nvPr/>
        </p:nvPicPr>
        <p:blipFill>
          <a:blip r:embed="rId2" cstate="print"/>
          <a:srcRect r="3030" b="11111"/>
          <a:stretch>
            <a:fillRect/>
          </a:stretch>
        </p:blipFill>
        <p:spPr>
          <a:xfrm>
            <a:off x="179512" y="2448272"/>
            <a:ext cx="3841544" cy="2664296"/>
          </a:xfrm>
          <a:prstGeom prst="rect">
            <a:avLst/>
          </a:prstGeom>
          <a:ln>
            <a:noFill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BlokTextu 7"/>
              <p:cNvSpPr txBox="1"/>
              <p:nvPr/>
            </p:nvSpPr>
            <p:spPr>
              <a:xfrm>
                <a:off x="683568" y="5437093"/>
                <a:ext cx="2309543" cy="800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𝜂</m:t>
                    </m:r>
                  </m:oMath>
                </a14:m>
                <a:r>
                  <a:rPr lang="sk-SK" sz="2800" dirty="0" smtClean="0"/>
                  <a:t> = </a:t>
                </a:r>
                <a:r>
                  <a:rPr lang="en-US" sz="2800" dirty="0" smtClean="0"/>
                  <a:t>0.14</a:t>
                </a:r>
                <a:r>
                  <a:rPr lang="sk-SK" sz="2800" dirty="0" smtClean="0"/>
                  <a:t> </a:t>
                </a:r>
                <a:r>
                  <a:rPr lang="en-US" sz="2800" dirty="0" err="1" smtClean="0"/>
                  <a:t>Pa.s</a:t>
                </a:r>
                <a:endParaRPr lang="sk-SK" sz="2800" dirty="0" smtClean="0"/>
              </a:p>
              <a:p>
                <a:endParaRPr lang="sk-SK" dirty="0"/>
              </a:p>
            </p:txBody>
          </p:sp>
        </mc:Choice>
        <mc:Fallback xmlns="">
          <p:sp>
            <p:nvSpPr>
              <p:cNvPr id="8" name="BlokTextu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5437093"/>
                <a:ext cx="2309543" cy="800219"/>
              </a:xfrm>
              <a:prstGeom prst="rect">
                <a:avLst/>
              </a:prstGeom>
              <a:blipFill rotWithShape="1">
                <a:blip r:embed="rId3"/>
                <a:stretch>
                  <a:fillRect l="-2111" t="-7634" r="-8443" b="-11450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Obrázok 8" descr="ergw.jpg"/>
          <p:cNvPicPr>
            <a:picLocks noChangeAspect="1"/>
          </p:cNvPicPr>
          <p:nvPr/>
        </p:nvPicPr>
        <p:blipFill>
          <a:blip r:embed="rId4" cstate="print"/>
          <a:srcRect t="6301" r="17713" b="2461"/>
          <a:stretch>
            <a:fillRect/>
          </a:stretch>
        </p:blipFill>
        <p:spPr>
          <a:xfrm>
            <a:off x="5292080" y="2376264"/>
            <a:ext cx="3544960" cy="2947956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" name="BlokTextu 9"/>
          <p:cNvSpPr txBox="1"/>
          <p:nvPr/>
        </p:nvSpPr>
        <p:spPr>
          <a:xfrm>
            <a:off x="5148064" y="1628800"/>
            <a:ext cx="46805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w</a:t>
            </a:r>
            <a:r>
              <a:rPr lang="sk-SK" sz="3000" dirty="0" err="1" smtClean="0"/>
              <a:t>ater</a:t>
            </a:r>
            <a:r>
              <a:rPr lang="sk-SK" sz="3000" dirty="0" smtClean="0"/>
              <a:t> → motor </a:t>
            </a:r>
            <a:r>
              <a:rPr lang="sk-SK" sz="3000" dirty="0" err="1" smtClean="0"/>
              <a:t>oil</a:t>
            </a:r>
            <a:r>
              <a:rPr lang="sk-SK" sz="3000" dirty="0" smtClean="0"/>
              <a:t> 10W</a:t>
            </a:r>
            <a:endParaRPr lang="sk-SK" sz="3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BlokTextu 10"/>
              <p:cNvSpPr txBox="1"/>
              <p:nvPr/>
            </p:nvSpPr>
            <p:spPr>
              <a:xfrm>
                <a:off x="5580112" y="5437093"/>
                <a:ext cx="2408929" cy="800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k-SK" sz="2800" dirty="0" smtClean="0"/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𝜂</m:t>
                    </m:r>
                  </m:oMath>
                </a14:m>
                <a:r>
                  <a:rPr lang="sk-SK" sz="2800" dirty="0" smtClean="0"/>
                  <a:t> = </a:t>
                </a:r>
                <a:r>
                  <a:rPr lang="en-US" sz="2800" dirty="0" smtClean="0"/>
                  <a:t>0.17 </a:t>
                </a:r>
                <a:r>
                  <a:rPr lang="en-US" sz="2800" dirty="0" err="1" smtClean="0"/>
                  <a:t>Pa.s</a:t>
                </a:r>
                <a:endParaRPr lang="sk-SK" sz="2800" dirty="0" smtClean="0"/>
              </a:p>
              <a:p>
                <a:endParaRPr lang="sk-SK" dirty="0"/>
              </a:p>
            </p:txBody>
          </p:sp>
        </mc:Choice>
        <mc:Fallback xmlns="">
          <p:sp>
            <p:nvSpPr>
              <p:cNvPr id="11" name="BlokTextu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0112" y="5437093"/>
                <a:ext cx="2408929" cy="800219"/>
              </a:xfrm>
              <a:prstGeom prst="rect">
                <a:avLst/>
              </a:prstGeom>
              <a:blipFill rotWithShape="1">
                <a:blip r:embed="rId5"/>
                <a:stretch>
                  <a:fillRect l="-5051" t="-7634" r="-7828" b="-11450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BlokTextu 11"/>
          <p:cNvSpPr txBox="1"/>
          <p:nvPr/>
        </p:nvSpPr>
        <p:spPr>
          <a:xfrm>
            <a:off x="3928730" y="2968702"/>
            <a:ext cx="1310102" cy="14957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 smtClean="0"/>
              <a:t>Viscosity</a:t>
            </a:r>
          </a:p>
          <a:p>
            <a:pPr>
              <a:lnSpc>
                <a:spcPct val="70000"/>
              </a:lnSpc>
            </a:pPr>
            <a:r>
              <a:rPr lang="sk-SK" sz="9600" dirty="0" smtClean="0"/>
              <a:t> &lt;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115B-A31F-4B6C-902A-EF8337319693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42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BlokTextu 5"/>
              <p:cNvSpPr txBox="1"/>
              <p:nvPr/>
            </p:nvSpPr>
            <p:spPr>
              <a:xfrm>
                <a:off x="5571695" y="5715000"/>
                <a:ext cx="230954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𝜂</m:t>
                    </m:r>
                  </m:oMath>
                </a14:m>
                <a:r>
                  <a:rPr lang="sk-SK" sz="2800" dirty="0" smtClean="0"/>
                  <a:t> = </a:t>
                </a:r>
                <a:r>
                  <a:rPr lang="en-US" sz="2800" dirty="0" smtClean="0"/>
                  <a:t>1.48 </a:t>
                </a:r>
                <a:r>
                  <a:rPr lang="en-US" sz="2800" dirty="0" err="1" smtClean="0"/>
                  <a:t>Pa.s</a:t>
                </a:r>
                <a:endParaRPr lang="sk-SK" dirty="0"/>
              </a:p>
            </p:txBody>
          </p:sp>
        </mc:Choice>
        <mc:Fallback xmlns="">
          <p:sp>
            <p:nvSpPr>
              <p:cNvPr id="10" name="BlokTextu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1695" y="5715000"/>
                <a:ext cx="2309543" cy="523220"/>
              </a:xfrm>
              <a:prstGeom prst="rect">
                <a:avLst/>
              </a:prstGeom>
              <a:blipFill rotWithShape="1">
                <a:blip r:embed="rId2"/>
                <a:stretch>
                  <a:fillRect t="-11765" r="-8179" b="-31765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Zástupný symbol obsahu 3" descr="dsb.jpg"/>
          <p:cNvPicPr>
            <a:picLocks noChangeAspect="1"/>
          </p:cNvPicPr>
          <p:nvPr/>
        </p:nvPicPr>
        <p:blipFill>
          <a:blip r:embed="rId3" cstate="print"/>
          <a:srcRect l="2751" t="6951" r="25588"/>
          <a:stretch>
            <a:fillRect/>
          </a:stretch>
        </p:blipFill>
        <p:spPr>
          <a:xfrm>
            <a:off x="5220072" y="1988840"/>
            <a:ext cx="3816424" cy="3716605"/>
          </a:xfrm>
          <a:prstGeom prst="rect">
            <a:avLst/>
          </a:prstGeom>
          <a:ln>
            <a:noFill/>
          </a:ln>
          <a:effectLst/>
        </p:spPr>
      </p:pic>
      <p:sp>
        <p:nvSpPr>
          <p:cNvPr id="17" name="BlokTextu 12"/>
          <p:cNvSpPr txBox="1"/>
          <p:nvPr/>
        </p:nvSpPr>
        <p:spPr>
          <a:xfrm>
            <a:off x="5592231" y="1268760"/>
            <a:ext cx="29973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w</a:t>
            </a:r>
            <a:r>
              <a:rPr lang="sk-SK" sz="3200" dirty="0" err="1" smtClean="0"/>
              <a:t>ater</a:t>
            </a:r>
            <a:r>
              <a:rPr lang="sk-SK" sz="3200" dirty="0" smtClean="0"/>
              <a:t> → </a:t>
            </a:r>
            <a:r>
              <a:rPr lang="sk-SK" sz="3200" dirty="0" err="1" smtClean="0"/>
              <a:t>glycerol</a:t>
            </a:r>
            <a:endParaRPr lang="sk-SK" sz="3200" dirty="0"/>
          </a:p>
        </p:txBody>
      </p:sp>
      <p:pic>
        <p:nvPicPr>
          <p:cNvPr id="18" name="Obrázok 11" descr="motor olej.jpg"/>
          <p:cNvPicPr>
            <a:picLocks noChangeAspect="1"/>
          </p:cNvPicPr>
          <p:nvPr/>
        </p:nvPicPr>
        <p:blipFill>
          <a:blip r:embed="rId4" cstate="print">
            <a:lum bright="10000"/>
          </a:blip>
          <a:srcRect l="5901" t="3801" r="46063" b="33200"/>
          <a:stretch>
            <a:fillRect/>
          </a:stretch>
        </p:blipFill>
        <p:spPr>
          <a:xfrm>
            <a:off x="217984" y="2050225"/>
            <a:ext cx="3744416" cy="3683031"/>
          </a:xfrm>
          <a:prstGeom prst="rect">
            <a:avLst/>
          </a:prstGeom>
          <a:ln>
            <a:noFill/>
          </a:ln>
          <a:effectLst/>
        </p:spPr>
      </p:pic>
      <p:sp>
        <p:nvSpPr>
          <p:cNvPr id="19" name="BlokTextu 13"/>
          <p:cNvSpPr txBox="1"/>
          <p:nvPr/>
        </p:nvSpPr>
        <p:spPr>
          <a:xfrm>
            <a:off x="-36512" y="1355626"/>
            <a:ext cx="41159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w</a:t>
            </a:r>
            <a:r>
              <a:rPr lang="sk-SK" sz="3200" dirty="0" err="1" smtClean="0"/>
              <a:t>ater</a:t>
            </a:r>
            <a:r>
              <a:rPr lang="sk-SK" sz="3200" dirty="0" smtClean="0"/>
              <a:t> → motor oil 15W</a:t>
            </a:r>
            <a:endParaRPr lang="sk-SK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BlokTextu 14"/>
              <p:cNvSpPr txBox="1"/>
              <p:nvPr/>
            </p:nvSpPr>
            <p:spPr>
              <a:xfrm>
                <a:off x="611560" y="5753100"/>
                <a:ext cx="240892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k-SK" sz="2800" dirty="0" smtClean="0"/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𝜂</m:t>
                    </m:r>
                  </m:oMath>
                </a14:m>
                <a:r>
                  <a:rPr lang="sk-SK" sz="2800" dirty="0" smtClean="0"/>
                  <a:t> = </a:t>
                </a:r>
                <a:r>
                  <a:rPr lang="en-US" sz="2800" dirty="0" smtClean="0"/>
                  <a:t>0.41</a:t>
                </a:r>
                <a:r>
                  <a:rPr lang="sk-SK" sz="2800" dirty="0" smtClean="0"/>
                  <a:t> </a:t>
                </a:r>
                <a:r>
                  <a:rPr lang="en-US" sz="2800" dirty="0" err="1" smtClean="0"/>
                  <a:t>Pa.s</a:t>
                </a:r>
                <a:endParaRPr lang="sk-SK" sz="2800" dirty="0" smtClean="0"/>
              </a:p>
            </p:txBody>
          </p:sp>
        </mc:Choice>
        <mc:Fallback xmlns="">
          <p:sp>
            <p:nvSpPr>
              <p:cNvPr id="20" name="BlokTextu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5753100"/>
                <a:ext cx="2408929" cy="523220"/>
              </a:xfrm>
              <a:prstGeom prst="rect">
                <a:avLst/>
              </a:prstGeom>
              <a:blipFill rotWithShape="1">
                <a:blip r:embed="rId5"/>
                <a:stretch>
                  <a:fillRect l="-5063" t="-11628" r="-8101" b="-31395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BlokTextu 11"/>
          <p:cNvSpPr txBox="1"/>
          <p:nvPr/>
        </p:nvSpPr>
        <p:spPr>
          <a:xfrm>
            <a:off x="3850233" y="2797302"/>
            <a:ext cx="1310102" cy="14957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 smtClean="0"/>
              <a:t>Viscosity</a:t>
            </a:r>
          </a:p>
          <a:p>
            <a:pPr>
              <a:lnSpc>
                <a:spcPct val="70000"/>
              </a:lnSpc>
            </a:pPr>
            <a:r>
              <a:rPr lang="sk-SK" sz="9600" dirty="0" smtClean="0"/>
              <a:t> &lt;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Viscosity of Medium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115B-A31F-4B6C-902A-EF8337319693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07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kazka-morecontras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0209" y="457200"/>
            <a:ext cx="7520532" cy="58814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115B-A31F-4B6C-902A-EF8337319693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# of Fingers </a:t>
            </a:r>
            <a:r>
              <a:rPr lang="en-US" dirty="0" err="1" smtClean="0">
                <a:solidFill>
                  <a:schemeClr val="accent1"/>
                </a:solidFill>
              </a:rPr>
              <a:t>vs</a:t>
            </a:r>
            <a:r>
              <a:rPr lang="en-US" dirty="0" smtClean="0">
                <a:solidFill>
                  <a:schemeClr val="accent1"/>
                </a:solidFill>
              </a:rPr>
              <a:t> Viscosity of Medium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115B-A31F-4B6C-902A-EF8337319693}" type="slidenum">
              <a:rPr lang="en-US" smtClean="0"/>
              <a:pPr/>
              <a:t>30</a:t>
            </a:fld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4911619"/>
              </p:ext>
            </p:extLst>
          </p:nvPr>
        </p:nvGraphicFramePr>
        <p:xfrm>
          <a:off x="508000" y="1234440"/>
          <a:ext cx="7721600" cy="4937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1817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 descr="CIMG4529.JPG"/>
          <p:cNvPicPr>
            <a:picLocks noChangeAspect="1"/>
          </p:cNvPicPr>
          <p:nvPr/>
        </p:nvPicPr>
        <p:blipFill>
          <a:blip r:embed="rId3" cstate="print"/>
          <a:srcRect l="26191" t="17142" r="24381" b="18675"/>
          <a:stretch>
            <a:fillRect/>
          </a:stretch>
        </p:blipFill>
        <p:spPr>
          <a:xfrm>
            <a:off x="4932040" y="2707796"/>
            <a:ext cx="4032448" cy="3480840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Zástupný symbol obsahu 2"/>
          <p:cNvSpPr txBox="1">
            <a:spLocks/>
          </p:cNvSpPr>
          <p:nvPr/>
        </p:nvSpPr>
        <p:spPr>
          <a:xfrm>
            <a:off x="4860032" y="1268760"/>
            <a:ext cx="4032448" cy="12961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000" dirty="0" smtClean="0"/>
              <a:t>n</a:t>
            </a:r>
            <a:r>
              <a:rPr kumimoji="0" lang="sk-SK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ew</a:t>
            </a:r>
            <a:r>
              <a:rPr kumimoji="0" lang="sk-SK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sk-SK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ink</a:t>
            </a:r>
            <a:r>
              <a:rPr kumimoji="0" lang="sk-SK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</a:t>
            </a:r>
            <a:r>
              <a:rPr kumimoji="0" lang="sk-SK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less</a:t>
            </a:r>
            <a:r>
              <a:rPr kumimoji="0" lang="sk-SK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sk-SK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viscous</a:t>
            </a:r>
            <a:r>
              <a:rPr kumimoji="0" lang="sk-SK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 → </a:t>
            </a:r>
            <a:r>
              <a:rPr kumimoji="0" lang="sk-SK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glycerol</a:t>
            </a:r>
            <a:endParaRPr kumimoji="0" lang="sk-SK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Viscosity of Injected Liquid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10" name="Zástupný symbol obsahu 9" descr="red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 l="6688" t="2751" r="31887" b="6951"/>
          <a:stretch>
            <a:fillRect/>
          </a:stretch>
        </p:blipFill>
        <p:spPr>
          <a:xfrm>
            <a:off x="152400" y="2492896"/>
            <a:ext cx="3527814" cy="3889556"/>
          </a:xfrm>
          <a:prstGeom prst="rect">
            <a:avLst/>
          </a:prstGeom>
          <a:ln>
            <a:noFill/>
          </a:ln>
          <a:effectLst/>
        </p:spPr>
      </p:pic>
      <p:sp>
        <p:nvSpPr>
          <p:cNvPr id="11" name="BlokTextu 10"/>
          <p:cNvSpPr txBox="1"/>
          <p:nvPr/>
        </p:nvSpPr>
        <p:spPr>
          <a:xfrm>
            <a:off x="467545" y="1268760"/>
            <a:ext cx="4320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 smtClean="0"/>
              <a:t>o</a:t>
            </a:r>
            <a:r>
              <a:rPr lang="sk-SK" sz="3000" dirty="0" err="1" smtClean="0"/>
              <a:t>ld</a:t>
            </a:r>
            <a:r>
              <a:rPr lang="sk-SK" sz="3000" dirty="0" smtClean="0"/>
              <a:t> </a:t>
            </a:r>
            <a:r>
              <a:rPr lang="sk-SK" sz="3000" dirty="0" err="1" smtClean="0"/>
              <a:t>ink</a:t>
            </a:r>
            <a:r>
              <a:rPr lang="sk-SK" sz="3000" dirty="0" smtClean="0"/>
              <a:t> (more </a:t>
            </a:r>
            <a:r>
              <a:rPr lang="sk-SK" sz="3000" dirty="0" err="1" smtClean="0"/>
              <a:t>viscous</a:t>
            </a:r>
            <a:r>
              <a:rPr lang="sk-SK" sz="3000" dirty="0" smtClean="0"/>
              <a:t>) → </a:t>
            </a:r>
            <a:r>
              <a:rPr lang="sk-SK" sz="3000" dirty="0" err="1" smtClean="0"/>
              <a:t>glycerol</a:t>
            </a:r>
            <a:endParaRPr lang="sk-SK" sz="3000" dirty="0"/>
          </a:p>
        </p:txBody>
      </p:sp>
      <p:sp>
        <p:nvSpPr>
          <p:cNvPr id="9" name="BlokTextu 11"/>
          <p:cNvSpPr txBox="1"/>
          <p:nvPr/>
        </p:nvSpPr>
        <p:spPr>
          <a:xfrm>
            <a:off x="3560135" y="3517382"/>
            <a:ext cx="1310102" cy="14957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 smtClean="0"/>
              <a:t>Viscosity</a:t>
            </a:r>
          </a:p>
          <a:p>
            <a:pPr>
              <a:lnSpc>
                <a:spcPct val="70000"/>
              </a:lnSpc>
            </a:pPr>
            <a:r>
              <a:rPr lang="sk-SK" sz="9600" dirty="0" smtClean="0"/>
              <a:t> </a:t>
            </a:r>
            <a:r>
              <a:rPr lang="en-US" sz="9600" dirty="0" smtClean="0"/>
              <a:t>&gt;</a:t>
            </a:r>
            <a:endParaRPr lang="sk-SK" sz="96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115B-A31F-4B6C-902A-EF8337319693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33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2714625"/>
            <a:ext cx="9144000" cy="1362075"/>
          </a:xfrm>
          <a:solidFill>
            <a:schemeClr val="accent1"/>
          </a:solidFill>
        </p:spPr>
        <p:txBody>
          <a:bodyPr/>
          <a:lstStyle/>
          <a:p>
            <a:r>
              <a:rPr lang="en-US" dirty="0"/>
              <a:t>Distance of the plates</a:t>
            </a:r>
          </a:p>
        </p:txBody>
      </p:sp>
      <p:pic>
        <p:nvPicPr>
          <p:cNvPr id="7" name="Zástupný symbol obsahu 3" descr="vbxc.jpg"/>
          <p:cNvPicPr>
            <a:picLocks noChangeAspect="1"/>
          </p:cNvPicPr>
          <p:nvPr/>
        </p:nvPicPr>
        <p:blipFill>
          <a:blip r:embed="rId3" cstate="print"/>
          <a:srcRect t="23460" r="57627" b="8514"/>
          <a:stretch>
            <a:fillRect/>
          </a:stretch>
        </p:blipFill>
        <p:spPr>
          <a:xfrm>
            <a:off x="1915817" y="190500"/>
            <a:ext cx="2069950" cy="2492388"/>
          </a:xfrm>
          <a:prstGeom prst="rect">
            <a:avLst/>
          </a:prstGeom>
        </p:spPr>
      </p:pic>
      <p:pic>
        <p:nvPicPr>
          <p:cNvPr id="8" name="Obrázok 6" descr="rfsg.jpg"/>
          <p:cNvPicPr>
            <a:picLocks noChangeAspect="1"/>
          </p:cNvPicPr>
          <p:nvPr/>
        </p:nvPicPr>
        <p:blipFill>
          <a:blip r:embed="rId4" cstate="print"/>
          <a:srcRect l="9051" t="5901" r="20863" b="6951"/>
          <a:stretch>
            <a:fillRect/>
          </a:stretch>
        </p:blipFill>
        <p:spPr>
          <a:xfrm>
            <a:off x="4566440" y="190502"/>
            <a:ext cx="2672560" cy="249238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Zástupný symbol obsahu 10" descr="ploche.jpg"/>
          <p:cNvPicPr>
            <a:picLocks noChangeAspect="1"/>
          </p:cNvPicPr>
          <p:nvPr/>
        </p:nvPicPr>
        <p:blipFill rotWithShape="1">
          <a:blip r:embed="rId5" cstate="print"/>
          <a:srcRect l="8433" t="13241" r="23552" b="12138"/>
          <a:stretch/>
        </p:blipFill>
        <p:spPr>
          <a:xfrm>
            <a:off x="138012" y="4119164"/>
            <a:ext cx="2957074" cy="238641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Obrázok 4" descr="fs.jpg"/>
          <p:cNvPicPr>
            <a:picLocks noChangeAspect="1"/>
          </p:cNvPicPr>
          <p:nvPr/>
        </p:nvPicPr>
        <p:blipFill rotWithShape="1">
          <a:blip r:embed="rId6" cstate="print"/>
          <a:srcRect l="7738" t="10114" r="11939" b="839"/>
          <a:stretch/>
        </p:blipFill>
        <p:spPr>
          <a:xfrm>
            <a:off x="3176487" y="4119164"/>
            <a:ext cx="2915642" cy="238641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" name="Obrázok 6" descr="srfga.jpg"/>
          <p:cNvPicPr>
            <a:picLocks noChangeAspect="1"/>
          </p:cNvPicPr>
          <p:nvPr/>
        </p:nvPicPr>
        <p:blipFill rotWithShape="1">
          <a:blip r:embed="rId7" cstate="print"/>
          <a:srcRect l="2126" t="4647" r="14400" b="1905"/>
          <a:stretch/>
        </p:blipFill>
        <p:spPr>
          <a:xfrm>
            <a:off x="6168405" y="4119164"/>
            <a:ext cx="2842245" cy="238641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477000"/>
            <a:ext cx="2133600" cy="304800"/>
          </a:xfrm>
        </p:spPr>
        <p:txBody>
          <a:bodyPr/>
          <a:lstStyle/>
          <a:p>
            <a:fld id="{3294115B-A31F-4B6C-902A-EF8337319693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19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Gap Size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4" name="Zástupný symbol obsahu 3" descr="vbxc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23460" r="57627" b="8514"/>
          <a:stretch>
            <a:fillRect/>
          </a:stretch>
        </p:blipFill>
        <p:spPr>
          <a:xfrm>
            <a:off x="323528" y="2204864"/>
            <a:ext cx="3528392" cy="4248472"/>
          </a:xfrm>
        </p:spPr>
      </p:pic>
      <p:sp>
        <p:nvSpPr>
          <p:cNvPr id="5" name="BlokTextu 4"/>
          <p:cNvSpPr txBox="1"/>
          <p:nvPr/>
        </p:nvSpPr>
        <p:spPr>
          <a:xfrm>
            <a:off x="2915816" y="1091625"/>
            <a:ext cx="3942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smtClean="0"/>
              <a:t>(Water → </a:t>
            </a:r>
            <a:r>
              <a:rPr lang="en-US" sz="3200" dirty="0" smtClean="0"/>
              <a:t>g</a:t>
            </a:r>
            <a:r>
              <a:rPr lang="sk-SK" sz="3200" dirty="0" smtClean="0"/>
              <a:t>lycerol)</a:t>
            </a:r>
            <a:endParaRPr lang="sk-SK" sz="3200" dirty="0"/>
          </a:p>
        </p:txBody>
      </p:sp>
      <p:sp>
        <p:nvSpPr>
          <p:cNvPr id="6" name="BlokTextu 5"/>
          <p:cNvSpPr txBox="1"/>
          <p:nvPr/>
        </p:nvSpPr>
        <p:spPr>
          <a:xfrm>
            <a:off x="1331640" y="1484784"/>
            <a:ext cx="12650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000" dirty="0" smtClean="0"/>
              <a:t>1mm</a:t>
            </a:r>
            <a:endParaRPr lang="sk-SK" sz="4000" dirty="0"/>
          </a:p>
        </p:txBody>
      </p:sp>
      <p:pic>
        <p:nvPicPr>
          <p:cNvPr id="7" name="Obrázok 6" descr="rfsg.jpg"/>
          <p:cNvPicPr>
            <a:picLocks noChangeAspect="1"/>
          </p:cNvPicPr>
          <p:nvPr/>
        </p:nvPicPr>
        <p:blipFill>
          <a:blip r:embed="rId3" cstate="print"/>
          <a:srcRect l="9051" t="5901" r="20863" b="6951"/>
          <a:stretch>
            <a:fillRect/>
          </a:stretch>
        </p:blipFill>
        <p:spPr>
          <a:xfrm>
            <a:off x="4067944" y="2214573"/>
            <a:ext cx="4536504" cy="4230672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BlokTextu 7"/>
          <p:cNvSpPr txBox="1"/>
          <p:nvPr/>
        </p:nvSpPr>
        <p:spPr>
          <a:xfrm>
            <a:off x="5580112" y="1484784"/>
            <a:ext cx="20249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000" dirty="0" smtClean="0"/>
              <a:t>≈0.8 mm</a:t>
            </a:r>
            <a:endParaRPr lang="sk-SK" sz="4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115B-A31F-4B6C-902A-EF8337319693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35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10" descr="ploch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8353" t="12822" r="23632" b="12557"/>
          <a:stretch>
            <a:fillRect/>
          </a:stretch>
        </p:blipFill>
        <p:spPr>
          <a:xfrm>
            <a:off x="179512" y="207690"/>
            <a:ext cx="4104456" cy="331236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Obrázok 4" descr="fs.jpg"/>
          <p:cNvPicPr>
            <a:picLocks noChangeAspect="1"/>
          </p:cNvPicPr>
          <p:nvPr/>
        </p:nvPicPr>
        <p:blipFill>
          <a:blip r:embed="rId3" cstate="print"/>
          <a:srcRect l="7476" t="8203" r="12201" b="2751"/>
          <a:stretch>
            <a:fillRect/>
          </a:stretch>
        </p:blipFill>
        <p:spPr>
          <a:xfrm>
            <a:off x="4634560" y="169590"/>
            <a:ext cx="4310878" cy="3528392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BlokTextu 5"/>
          <p:cNvSpPr txBox="1"/>
          <p:nvPr/>
        </p:nvSpPr>
        <p:spPr>
          <a:xfrm>
            <a:off x="7010400" y="54114"/>
            <a:ext cx="20249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000" dirty="0" smtClean="0"/>
              <a:t>≈0.2mm </a:t>
            </a:r>
            <a:endParaRPr lang="sk-SK" sz="4000" dirty="0"/>
          </a:p>
        </p:txBody>
      </p:sp>
      <p:pic>
        <p:nvPicPr>
          <p:cNvPr id="7" name="Obrázok 6" descr="srfga.jpg"/>
          <p:cNvPicPr>
            <a:picLocks noChangeAspect="1"/>
          </p:cNvPicPr>
          <p:nvPr/>
        </p:nvPicPr>
        <p:blipFill>
          <a:blip r:embed="rId4" cstate="print"/>
          <a:srcRect l="2751" t="2751" r="13776" b="3801"/>
          <a:stretch>
            <a:fillRect/>
          </a:stretch>
        </p:blipFill>
        <p:spPr>
          <a:xfrm>
            <a:off x="2557698" y="3519578"/>
            <a:ext cx="3814502" cy="3202740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BlokTextu 7"/>
          <p:cNvSpPr txBox="1"/>
          <p:nvPr/>
        </p:nvSpPr>
        <p:spPr>
          <a:xfrm>
            <a:off x="5580112" y="5961474"/>
            <a:ext cx="20361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000" dirty="0" smtClean="0"/>
              <a:t>≈0.1mm</a:t>
            </a:r>
            <a:endParaRPr lang="sk-SK" sz="4000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171400"/>
            <a:ext cx="1835696" cy="980728"/>
          </a:xfrm>
        </p:spPr>
        <p:txBody>
          <a:bodyPr>
            <a:normAutofit fontScale="90000"/>
          </a:bodyPr>
          <a:lstStyle/>
          <a:p>
            <a:r>
              <a:rPr lang="sk-SK" sz="4000" dirty="0" smtClean="0">
                <a:solidFill>
                  <a:schemeClr val="tx1"/>
                </a:solidFill>
              </a:rPr>
              <a:t>≈0.4mm</a:t>
            </a:r>
            <a:endParaRPr lang="sk-SK" sz="400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115B-A31F-4B6C-902A-EF8337319693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13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# of Fingers </a:t>
            </a:r>
            <a:r>
              <a:rPr lang="en-US" dirty="0" err="1" smtClean="0">
                <a:solidFill>
                  <a:schemeClr val="accent1"/>
                </a:solidFill>
              </a:rPr>
              <a:t>vs</a:t>
            </a:r>
            <a:r>
              <a:rPr lang="en-US" dirty="0" smtClean="0">
                <a:solidFill>
                  <a:schemeClr val="accent1"/>
                </a:solidFill>
              </a:rPr>
              <a:t> Gap Size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115B-A31F-4B6C-902A-EF8337319693}" type="slidenum">
              <a:rPr lang="en-US" smtClean="0"/>
              <a:pPr/>
              <a:t>35</a:t>
            </a:fld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2565907"/>
              </p:ext>
            </p:extLst>
          </p:nvPr>
        </p:nvGraphicFramePr>
        <p:xfrm>
          <a:off x="253999" y="1234439"/>
          <a:ext cx="8477045" cy="50631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9651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2714625"/>
            <a:ext cx="9144000" cy="1362075"/>
          </a:xfrm>
          <a:solidFill>
            <a:schemeClr val="accent1"/>
          </a:solidFill>
        </p:spPr>
        <p:txBody>
          <a:bodyPr/>
          <a:lstStyle/>
          <a:p>
            <a:r>
              <a:rPr lang="en-US" dirty="0" smtClean="0"/>
              <a:t>pressure in syringe</a:t>
            </a:r>
            <a:endParaRPr lang="en-US" dirty="0"/>
          </a:p>
        </p:txBody>
      </p:sp>
      <p:pic>
        <p:nvPicPr>
          <p:cNvPr id="13" name="Obrázok 9" descr="WP_000768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12201" t="18500" r="15000" b="29000"/>
          <a:stretch>
            <a:fillRect/>
          </a:stretch>
        </p:blipFill>
        <p:spPr>
          <a:xfrm>
            <a:off x="4191000" y="180976"/>
            <a:ext cx="2610612" cy="2510204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pic>
        <p:nvPicPr>
          <p:cNvPr id="14" name="Zástupný symbol obsahu 3" descr="dfrea.jpg"/>
          <p:cNvPicPr>
            <a:picLocks noChangeAspect="1"/>
          </p:cNvPicPr>
          <p:nvPr/>
        </p:nvPicPr>
        <p:blipFill rotWithShape="1">
          <a:blip r:embed="rId6" cstate="print"/>
          <a:srcRect t="2452" r="18848" b="2219"/>
          <a:stretch/>
        </p:blipFill>
        <p:spPr>
          <a:xfrm>
            <a:off x="3276600" y="4105276"/>
            <a:ext cx="2976562" cy="262241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629400" y="6477000"/>
            <a:ext cx="2133600" cy="304800"/>
          </a:xfrm>
        </p:spPr>
        <p:txBody>
          <a:bodyPr/>
          <a:lstStyle/>
          <a:p>
            <a:fld id="{3294115B-A31F-4B6C-902A-EF8337319693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9" name="Obrázok 12" descr="prudenie.jpg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3732" t="8001" r="63750" b="32303"/>
          <a:stretch/>
        </p:blipFill>
        <p:spPr>
          <a:xfrm>
            <a:off x="2139257" y="180976"/>
            <a:ext cx="1823143" cy="2510204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334032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ok 9" descr="WP_000768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12201" t="18500" r="15000" b="29000"/>
          <a:stretch>
            <a:fillRect/>
          </a:stretch>
        </p:blipFill>
        <p:spPr>
          <a:xfrm>
            <a:off x="2405636" y="3027008"/>
            <a:ext cx="3289324" cy="316281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Pressure in Syringe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4" name="Zástupný symbol obsahu 3" descr="dfrea.jpg"/>
          <p:cNvPicPr>
            <a:picLocks noGrp="1" noChangeAspect="1"/>
          </p:cNvPicPr>
          <p:nvPr>
            <p:ph idx="1"/>
          </p:nvPr>
        </p:nvPicPr>
        <p:blipFill rotWithShape="1">
          <a:blip r:embed="rId4" cstate="print"/>
          <a:srcRect r="19649"/>
          <a:stretch/>
        </p:blipFill>
        <p:spPr>
          <a:xfrm>
            <a:off x="5694960" y="3041579"/>
            <a:ext cx="3372840" cy="3148241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pic>
        <p:nvPicPr>
          <p:cNvPr id="13" name="Obrázok 12" descr="prudenie.jpg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3732" t="8001" r="63750" b="32303"/>
          <a:stretch/>
        </p:blipFill>
        <p:spPr>
          <a:xfrm>
            <a:off x="111906" y="3027008"/>
            <a:ext cx="2297127" cy="316281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sp>
        <p:nvSpPr>
          <p:cNvPr id="11" name="BlokTextu 10"/>
          <p:cNvSpPr txBox="1"/>
          <p:nvPr/>
        </p:nvSpPr>
        <p:spPr>
          <a:xfrm>
            <a:off x="35496" y="2493335"/>
            <a:ext cx="2631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 smtClean="0"/>
              <a:t>p = 15 kPa (300g)</a:t>
            </a:r>
            <a:endParaRPr lang="sk-SK" sz="2400" dirty="0"/>
          </a:p>
        </p:txBody>
      </p:sp>
      <p:sp>
        <p:nvSpPr>
          <p:cNvPr id="12" name="Obdĺžnik 11"/>
          <p:cNvSpPr/>
          <p:nvPr/>
        </p:nvSpPr>
        <p:spPr>
          <a:xfrm>
            <a:off x="3059832" y="2522952"/>
            <a:ext cx="23228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2400" dirty="0" smtClean="0"/>
              <a:t>p = 22 kPa (450g)</a:t>
            </a:r>
            <a:endParaRPr lang="sk-SK" sz="2400" dirty="0"/>
          </a:p>
        </p:txBody>
      </p:sp>
      <p:sp>
        <p:nvSpPr>
          <p:cNvPr id="15" name="Obdĺžnik 14"/>
          <p:cNvSpPr/>
          <p:nvPr/>
        </p:nvSpPr>
        <p:spPr>
          <a:xfrm>
            <a:off x="6300192" y="2522952"/>
            <a:ext cx="22202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2400" dirty="0" smtClean="0"/>
              <a:t>p = 49 kPa (1 kg)</a:t>
            </a:r>
            <a:endParaRPr lang="sk-SK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611560" y="1556792"/>
            <a:ext cx="7908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changed by putting weights on syringe</a:t>
            </a:r>
            <a:endParaRPr lang="en-US" sz="3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115B-A31F-4B6C-902A-EF8337319693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85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# of Fingers </a:t>
            </a:r>
            <a:r>
              <a:rPr lang="en-US" dirty="0" err="1" smtClean="0">
                <a:solidFill>
                  <a:schemeClr val="accent1"/>
                </a:solidFill>
              </a:rPr>
              <a:t>vs</a:t>
            </a:r>
            <a:r>
              <a:rPr lang="en-US" dirty="0" smtClean="0">
                <a:solidFill>
                  <a:schemeClr val="accent1"/>
                </a:solidFill>
              </a:rPr>
              <a:t> Pressure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115B-A31F-4B6C-902A-EF8337319693}" type="slidenum">
              <a:rPr lang="en-US" smtClean="0"/>
              <a:pPr/>
              <a:t>38</a:t>
            </a:fld>
            <a:endParaRPr lang="en-US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1457565"/>
              </p:ext>
            </p:extLst>
          </p:nvPr>
        </p:nvGraphicFramePr>
        <p:xfrm>
          <a:off x="152400" y="1219200"/>
          <a:ext cx="8763000" cy="5074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630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2790825"/>
            <a:ext cx="9144000" cy="1362075"/>
          </a:xfrm>
          <a:solidFill>
            <a:schemeClr val="accent1"/>
          </a:solidFill>
        </p:spPr>
        <p:txBody>
          <a:bodyPr/>
          <a:lstStyle/>
          <a:p>
            <a:r>
              <a:rPr lang="en-US" dirty="0" smtClean="0"/>
              <a:t>Interfacial Tension</a:t>
            </a:r>
            <a:endParaRPr lang="en-US" dirty="0"/>
          </a:p>
        </p:txBody>
      </p:sp>
      <p:pic>
        <p:nvPicPr>
          <p:cNvPr id="8" name="Zástupný symbol obsahu 10" descr="ploch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5800" y="4168180"/>
            <a:ext cx="3143702" cy="244137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9095" y="4168180"/>
            <a:ext cx="4529105" cy="2441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Obrázok 5" descr="WP_000865.jp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3197415" y="-660210"/>
            <a:ext cx="2589041" cy="427492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629400" y="6477000"/>
            <a:ext cx="2133600" cy="304800"/>
          </a:xfrm>
        </p:spPr>
        <p:txBody>
          <a:bodyPr/>
          <a:lstStyle/>
          <a:p>
            <a:fld id="{3294115B-A31F-4B6C-902A-EF8337319693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405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Obrázok 12" descr="edfrst.jpg"/>
          <p:cNvPicPr>
            <a:picLocks noChangeAspect="1"/>
          </p:cNvPicPr>
          <p:nvPr/>
        </p:nvPicPr>
        <p:blipFill>
          <a:blip r:embed="rId3" cstate="print"/>
          <a:srcRect r="3030" b="11111"/>
          <a:stretch>
            <a:fillRect/>
          </a:stretch>
        </p:blipFill>
        <p:spPr>
          <a:xfrm>
            <a:off x="502671" y="600740"/>
            <a:ext cx="8143139" cy="5647660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115B-A31F-4B6C-902A-EF8337319693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13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Interfacial Tension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23528" y="1219200"/>
            <a:ext cx="4752528" cy="244827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sk-SK" dirty="0" smtClean="0"/>
              <a:t>Ethanol:</a:t>
            </a:r>
          </a:p>
          <a:p>
            <a:pPr>
              <a:buNone/>
            </a:pPr>
            <a:endParaRPr lang="sk-SK" dirty="0" smtClean="0"/>
          </a:p>
          <a:p>
            <a:pPr>
              <a:buNone/>
            </a:pPr>
            <a:endParaRPr lang="sk-SK" sz="2400" dirty="0" smtClean="0"/>
          </a:p>
          <a:p>
            <a:pPr>
              <a:buNone/>
            </a:pPr>
            <a:r>
              <a:rPr lang="en-US" dirty="0" smtClean="0"/>
              <a:t>   </a:t>
            </a:r>
            <a:r>
              <a:rPr lang="sk-SK" dirty="0" smtClean="0"/>
              <a:t>→ glycerol</a:t>
            </a:r>
            <a:endParaRPr lang="sk-SK" dirty="0"/>
          </a:p>
        </p:txBody>
      </p:sp>
      <p:sp>
        <p:nvSpPr>
          <p:cNvPr id="7" name="BlokTextu 6"/>
          <p:cNvSpPr txBox="1"/>
          <p:nvPr/>
        </p:nvSpPr>
        <p:spPr>
          <a:xfrm>
            <a:off x="5076056" y="1291208"/>
            <a:ext cx="34918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smtClean="0"/>
              <a:t>Water: </a:t>
            </a:r>
          </a:p>
          <a:p>
            <a:endParaRPr lang="sk-SK" sz="3200" dirty="0" smtClean="0"/>
          </a:p>
          <a:p>
            <a:endParaRPr lang="sk-SK" sz="1600" dirty="0" smtClean="0"/>
          </a:p>
          <a:p>
            <a:endParaRPr lang="sk-SK" sz="2000" dirty="0" smtClean="0"/>
          </a:p>
          <a:p>
            <a:r>
              <a:rPr lang="en-US" sz="3200" dirty="0" smtClean="0"/>
              <a:t>   </a:t>
            </a:r>
            <a:r>
              <a:rPr lang="sk-SK" sz="3200" dirty="0" smtClean="0"/>
              <a:t>→ glycerol</a:t>
            </a:r>
            <a:endParaRPr lang="sk-SK" sz="3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BlokTextu 7"/>
              <p:cNvSpPr txBox="1"/>
              <p:nvPr/>
            </p:nvSpPr>
            <p:spPr>
              <a:xfrm>
                <a:off x="467544" y="1900371"/>
                <a:ext cx="3952056" cy="95410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𝜂</m:t>
                    </m:r>
                  </m:oMath>
                </a14:m>
                <a:r>
                  <a:rPr lang="en-US" sz="2800" dirty="0" smtClean="0"/>
                  <a:t> </a:t>
                </a:r>
                <a:r>
                  <a:rPr lang="sk-SK" sz="2800" dirty="0" smtClean="0"/>
                  <a:t>= </a:t>
                </a:r>
                <a:r>
                  <a:rPr lang="en-US" sz="2800" dirty="0" smtClean="0"/>
                  <a:t>0.009</a:t>
                </a:r>
                <a:r>
                  <a:rPr lang="sk-SK" sz="2800" dirty="0" smtClean="0"/>
                  <a:t> </a:t>
                </a:r>
                <a:r>
                  <a:rPr lang="en-US" sz="2800" dirty="0" smtClean="0"/>
                  <a:t>Pa</a:t>
                </a:r>
                <a:r>
                  <a:rPr lang="en-US" sz="2800" dirty="0"/>
                  <a:t>.</a:t>
                </a:r>
                <a:r>
                  <a:rPr lang="sk-SK" sz="2800" dirty="0" smtClean="0"/>
                  <a:t>s</a:t>
                </a:r>
                <a:endParaRPr lang="sk-SK" sz="2800" dirty="0" smtClean="0"/>
              </a:p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𝛾</m:t>
                    </m:r>
                  </m:oMath>
                </a14:m>
                <a:r>
                  <a:rPr lang="en-US" sz="2800" dirty="0" smtClean="0"/>
                  <a:t> </a:t>
                </a:r>
                <a:r>
                  <a:rPr lang="sk-SK" sz="2800" dirty="0" smtClean="0"/>
                  <a:t>= </a:t>
                </a:r>
                <a:r>
                  <a:rPr lang="sk-SK" sz="2800" dirty="0" smtClean="0"/>
                  <a:t>0</a:t>
                </a:r>
                <a:r>
                  <a:rPr lang="en-US" sz="2800" dirty="0" smtClean="0"/>
                  <a:t>.</a:t>
                </a:r>
                <a:r>
                  <a:rPr lang="sk-SK" sz="2800" dirty="0" smtClean="0"/>
                  <a:t>0225 </a:t>
                </a:r>
                <a:r>
                  <a:rPr lang="sk-SK" sz="2800" dirty="0" smtClean="0"/>
                  <a:t>N/m  </a:t>
                </a:r>
              </a:p>
            </p:txBody>
          </p:sp>
        </mc:Choice>
        <mc:Fallback>
          <p:sp>
            <p:nvSpPr>
              <p:cNvPr id="8" name="BlokTextu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1900371"/>
                <a:ext cx="3952056" cy="954107"/>
              </a:xfrm>
              <a:prstGeom prst="rect">
                <a:avLst/>
              </a:prstGeom>
              <a:blipFill rotWithShape="1">
                <a:blip r:embed="rId3"/>
                <a:stretch>
                  <a:fillRect t="-6410" b="-1730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BlokTextu 9"/>
              <p:cNvSpPr txBox="1"/>
              <p:nvPr/>
            </p:nvSpPr>
            <p:spPr>
              <a:xfrm>
                <a:off x="5148064" y="1900371"/>
                <a:ext cx="3744416" cy="95410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𝜂</m:t>
                    </m:r>
                    <m:r>
                      <a:rPr lang="en-US" sz="2800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sk-SK" sz="2800" dirty="0" smtClean="0"/>
                  <a:t>= </a:t>
                </a:r>
                <a:r>
                  <a:rPr lang="en-US" sz="2800" dirty="0" smtClean="0"/>
                  <a:t>0.001 </a:t>
                </a:r>
                <a:r>
                  <a:rPr lang="en-US" sz="2800" dirty="0" smtClean="0"/>
                  <a:t>Pa.</a:t>
                </a:r>
                <a:r>
                  <a:rPr lang="sk-SK" sz="2800" dirty="0" smtClean="0"/>
                  <a:t>s</a:t>
                </a:r>
                <a:endParaRPr lang="sk-SK" sz="2800" dirty="0" smtClean="0"/>
              </a:p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𝛾</m:t>
                    </m:r>
                    <m:r>
                      <a:rPr lang="en-US" sz="2800" i="1">
                        <a:latin typeface="Cambria Math"/>
                      </a:rPr>
                      <m:t> </m:t>
                    </m:r>
                  </m:oMath>
                </a14:m>
                <a:r>
                  <a:rPr lang="sk-SK" sz="2800" dirty="0" smtClean="0"/>
                  <a:t>= </a:t>
                </a:r>
                <a:r>
                  <a:rPr lang="sk-SK" sz="2800" dirty="0" smtClean="0"/>
                  <a:t>0</a:t>
                </a:r>
                <a:r>
                  <a:rPr lang="en-US" sz="2800" dirty="0" smtClean="0"/>
                  <a:t>.</a:t>
                </a:r>
                <a:r>
                  <a:rPr lang="sk-SK" sz="2800" dirty="0" smtClean="0"/>
                  <a:t>072 </a:t>
                </a:r>
                <a:r>
                  <a:rPr lang="sk-SK" sz="2800" dirty="0" smtClean="0"/>
                  <a:t>N/m</a:t>
                </a:r>
                <a:endParaRPr lang="sk-SK" sz="2000" dirty="0"/>
              </a:p>
            </p:txBody>
          </p:sp>
        </mc:Choice>
        <mc:Fallback>
          <p:sp>
            <p:nvSpPr>
              <p:cNvPr id="10" name="BlokTextu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8064" y="1900371"/>
                <a:ext cx="3744416" cy="954107"/>
              </a:xfrm>
              <a:prstGeom prst="rect">
                <a:avLst/>
              </a:prstGeom>
              <a:blipFill rotWithShape="1">
                <a:blip r:embed="rId4"/>
                <a:stretch>
                  <a:fillRect t="-6410" b="-1730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Zástupný symbol obsahu 10" descr="ploche.jpg"/>
          <p:cNvPicPr>
            <a:picLocks noChangeAspect="1"/>
          </p:cNvPicPr>
          <p:nvPr/>
        </p:nvPicPr>
        <p:blipFill>
          <a:blip r:embed="rId5" cstate="print"/>
          <a:srcRect l="8353" t="12822" r="23632" b="12557"/>
          <a:stretch>
            <a:fillRect/>
          </a:stretch>
        </p:blipFill>
        <p:spPr>
          <a:xfrm>
            <a:off x="5183560" y="3505200"/>
            <a:ext cx="3708920" cy="288032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061" y="3577208"/>
            <a:ext cx="5076239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115B-A31F-4B6C-902A-EF8337319693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94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251520" y="138878"/>
            <a:ext cx="5112568" cy="57606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sk-SK" sz="2800" dirty="0" smtClean="0"/>
              <a:t>Air → water ( = </a:t>
            </a:r>
            <a:r>
              <a:rPr lang="sk-SK" sz="2800" dirty="0" smtClean="0"/>
              <a:t>0</a:t>
            </a:r>
            <a:r>
              <a:rPr lang="en-US" sz="2800" dirty="0" smtClean="0"/>
              <a:t>.</a:t>
            </a:r>
            <a:r>
              <a:rPr lang="sk-SK" sz="2800" dirty="0" smtClean="0"/>
              <a:t>072 </a:t>
            </a:r>
            <a:r>
              <a:rPr lang="sk-SK" sz="2800" dirty="0" smtClean="0"/>
              <a:t>N/m)</a:t>
            </a:r>
            <a:endParaRPr lang="sk-SK" sz="2800" dirty="0"/>
          </a:p>
        </p:txBody>
      </p:sp>
      <p:pic>
        <p:nvPicPr>
          <p:cNvPr id="6" name="Obrázok 5" descr="WP_000865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5522" t="16616" r="17792" b="13185"/>
          <a:stretch>
            <a:fillRect/>
          </a:stretch>
        </p:blipFill>
        <p:spPr>
          <a:xfrm rot="16200000">
            <a:off x="1317748" y="-378670"/>
            <a:ext cx="3274842" cy="5407298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BlokTextu 3"/>
          <p:cNvSpPr txBox="1"/>
          <p:nvPr/>
        </p:nvSpPr>
        <p:spPr>
          <a:xfrm>
            <a:off x="179512" y="4303693"/>
            <a:ext cx="56166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 smtClean="0"/>
              <a:t>Air → </a:t>
            </a:r>
            <a:r>
              <a:rPr lang="sk-SK" sz="2800" dirty="0" err="1" smtClean="0"/>
              <a:t>water</a:t>
            </a:r>
            <a:r>
              <a:rPr lang="sk-SK" sz="2800" dirty="0" smtClean="0"/>
              <a:t> with detergent</a:t>
            </a:r>
          </a:p>
          <a:p>
            <a:r>
              <a:rPr lang="sk-SK" sz="2800" dirty="0" smtClean="0"/>
              <a:t>(</a:t>
            </a:r>
            <a:r>
              <a:rPr lang="el-GR" sz="2800" dirty="0" smtClean="0"/>
              <a:t>δ</a:t>
            </a:r>
            <a:r>
              <a:rPr lang="sk-SK" sz="2800" dirty="0" smtClean="0"/>
              <a:t> =  </a:t>
            </a:r>
            <a:r>
              <a:rPr lang="sk-SK" sz="2800" dirty="0" smtClean="0"/>
              <a:t>0</a:t>
            </a:r>
            <a:r>
              <a:rPr lang="en-US" sz="2800" dirty="0" smtClean="0"/>
              <a:t>.</a:t>
            </a:r>
            <a:r>
              <a:rPr lang="sk-SK" sz="2800" dirty="0" smtClean="0"/>
              <a:t>025 </a:t>
            </a:r>
            <a:r>
              <a:rPr lang="sk-SK" sz="2800" dirty="0" smtClean="0"/>
              <a:t>N/m)</a:t>
            </a:r>
            <a:endParaRPr lang="sk-SK" sz="2800" dirty="0"/>
          </a:p>
        </p:txBody>
      </p:sp>
      <p:pic>
        <p:nvPicPr>
          <p:cNvPr id="8" name="Obrázok 7" descr="wafe.jpg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0324" t="13704" r="20204" b="20619"/>
          <a:stretch/>
        </p:blipFill>
        <p:spPr>
          <a:xfrm>
            <a:off x="4572000" y="3429000"/>
            <a:ext cx="4380614" cy="3105944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9" name="Rovná spojovacia šípka 8"/>
          <p:cNvCxnSpPr/>
          <p:nvPr/>
        </p:nvCxnSpPr>
        <p:spPr>
          <a:xfrm flipH="1">
            <a:off x="5148064" y="1047598"/>
            <a:ext cx="1224136" cy="100811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BlokTextu 9"/>
          <p:cNvSpPr txBox="1"/>
          <p:nvPr/>
        </p:nvSpPr>
        <p:spPr>
          <a:xfrm>
            <a:off x="6407697" y="615550"/>
            <a:ext cx="27363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 err="1" smtClean="0"/>
              <a:t>Higher</a:t>
            </a:r>
            <a:r>
              <a:rPr lang="sk-SK" sz="2800" dirty="0" smtClean="0"/>
              <a:t> </a:t>
            </a:r>
            <a:r>
              <a:rPr lang="sk-SK" sz="2800" dirty="0" err="1" smtClean="0"/>
              <a:t>surface</a:t>
            </a:r>
            <a:r>
              <a:rPr lang="sk-SK" sz="2800" dirty="0" smtClean="0"/>
              <a:t> tension → more </a:t>
            </a:r>
            <a:r>
              <a:rPr lang="sk-SK" sz="2800" dirty="0" err="1" smtClean="0"/>
              <a:t>rounded</a:t>
            </a:r>
            <a:endParaRPr lang="sk-SK" sz="2800" dirty="0"/>
          </a:p>
        </p:txBody>
      </p:sp>
      <p:cxnSp>
        <p:nvCxnSpPr>
          <p:cNvPr id="11" name="Rovná spojovacia šípka 10"/>
          <p:cNvCxnSpPr/>
          <p:nvPr/>
        </p:nvCxnSpPr>
        <p:spPr>
          <a:xfrm flipV="1">
            <a:off x="3779912" y="5157192"/>
            <a:ext cx="1584176" cy="50405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BlokTextu 13"/>
          <p:cNvSpPr txBox="1"/>
          <p:nvPr/>
        </p:nvSpPr>
        <p:spPr>
          <a:xfrm>
            <a:off x="1403648" y="5282158"/>
            <a:ext cx="28803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 err="1" smtClean="0"/>
              <a:t>Lower</a:t>
            </a:r>
            <a:r>
              <a:rPr lang="sk-SK" sz="2800" dirty="0" smtClean="0"/>
              <a:t> </a:t>
            </a:r>
            <a:r>
              <a:rPr lang="sk-SK" sz="2800" dirty="0" err="1" smtClean="0"/>
              <a:t>surface</a:t>
            </a:r>
            <a:r>
              <a:rPr lang="sk-SK" sz="2800" dirty="0" smtClean="0"/>
              <a:t> </a:t>
            </a:r>
            <a:r>
              <a:rPr lang="sk-SK" sz="2800" dirty="0" err="1" smtClean="0"/>
              <a:t>tension</a:t>
            </a:r>
            <a:r>
              <a:rPr lang="sk-SK" sz="2800" dirty="0" smtClean="0"/>
              <a:t> →</a:t>
            </a:r>
            <a:r>
              <a:rPr lang="en-US" sz="2800" dirty="0" smtClean="0"/>
              <a:t> greater instability</a:t>
            </a:r>
            <a:endParaRPr lang="sk-SK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115B-A31F-4B6C-902A-EF8337319693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12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2714625"/>
            <a:ext cx="9144000" cy="1362075"/>
          </a:xfrm>
          <a:solidFill>
            <a:schemeClr val="accent1"/>
          </a:solidFill>
        </p:spPr>
        <p:txBody>
          <a:bodyPr/>
          <a:lstStyle/>
          <a:p>
            <a:r>
              <a:rPr lang="en-US" dirty="0" smtClean="0"/>
              <a:t>Further investigation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629400" y="6477000"/>
            <a:ext cx="2133600" cy="304800"/>
          </a:xfrm>
        </p:spPr>
        <p:txBody>
          <a:bodyPr/>
          <a:lstStyle/>
          <a:p>
            <a:fld id="{3294115B-A31F-4B6C-902A-EF8337319693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63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analogous experiment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Jose A. Miranda</a:t>
            </a:r>
            <a:r>
              <a:rPr lang="en-US" sz="2400" dirty="0" smtClean="0"/>
              <a:t>, Michael </a:t>
            </a:r>
            <a:r>
              <a:rPr lang="en-US" sz="2400" dirty="0" err="1" smtClean="0"/>
              <a:t>Widom</a:t>
            </a:r>
            <a:r>
              <a:rPr lang="en-US" sz="2400" dirty="0" smtClean="0"/>
              <a:t>: Radial Fingering in a </a:t>
            </a:r>
            <a:r>
              <a:rPr lang="en-US" sz="2400" dirty="0" err="1" smtClean="0"/>
              <a:t>Hele</a:t>
            </a:r>
            <a:r>
              <a:rPr lang="en-US" sz="2400" dirty="0" smtClean="0"/>
              <a:t>-Shaw Cell: a weakly nonlinear analysis, </a:t>
            </a:r>
            <a:r>
              <a:rPr lang="en-US" sz="2400" i="1" dirty="0" err="1" smtClean="0">
                <a:solidFill>
                  <a:schemeClr val="bg2">
                    <a:lumMod val="65000"/>
                  </a:schemeClr>
                </a:solidFill>
              </a:rPr>
              <a:t>Physica</a:t>
            </a:r>
            <a:r>
              <a:rPr lang="en-US" sz="2400" i="1" dirty="0" smtClean="0">
                <a:solidFill>
                  <a:schemeClr val="bg2">
                    <a:lumMod val="65000"/>
                  </a:schemeClr>
                </a:solidFill>
              </a:rPr>
              <a:t> </a:t>
            </a:r>
            <a:r>
              <a:rPr lang="en-US" sz="2400" i="1" dirty="0" smtClean="0">
                <a:solidFill>
                  <a:schemeClr val="bg2">
                    <a:lumMod val="65000"/>
                  </a:schemeClr>
                </a:solidFill>
              </a:rPr>
              <a:t>D 120(1998) </a:t>
            </a:r>
            <a:r>
              <a:rPr lang="en-US" sz="2400" i="1" dirty="0" smtClean="0">
                <a:solidFill>
                  <a:schemeClr val="bg2">
                    <a:lumMod val="65000"/>
                  </a:schemeClr>
                </a:solidFill>
              </a:rPr>
              <a:t>315-328</a:t>
            </a:r>
            <a:endParaRPr lang="en-US" sz="2400" i="1" dirty="0" smtClean="0">
              <a:solidFill>
                <a:schemeClr val="bg2">
                  <a:lumMod val="65000"/>
                </a:schemeClr>
              </a:solidFill>
            </a:endParaRPr>
          </a:p>
          <a:p>
            <a:endParaRPr lang="en-US" sz="2800" i="1" dirty="0">
              <a:solidFill>
                <a:schemeClr val="bg2">
                  <a:lumMod val="65000"/>
                </a:schemeClr>
              </a:solidFill>
            </a:endParaRPr>
          </a:p>
          <a:p>
            <a:endParaRPr lang="sk-SK" sz="2800" i="1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115B-A31F-4B6C-902A-EF8337319693}" type="slidenum">
              <a:rPr lang="en-US" smtClean="0"/>
              <a:pPr/>
              <a:t>43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2667000" y="2749426"/>
                <a:ext cx="3810000" cy="13653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/>
                        </a:rPr>
                        <m:t>𝑛</m:t>
                      </m:r>
                      <m:r>
                        <a:rPr lang="en-US" sz="280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800" i="1">
                              <a:latin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latin typeface="Cambria Math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2800" i="1">
                                  <a:latin typeface="Cambria Math"/>
                                  <a:ea typeface="Cambria Math"/>
                                </a:rPr>
                                <m:t>𝜋</m:t>
                              </m:r>
                            </m:den>
                          </m:f>
                          <m:f>
                            <m:f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latin typeface="Cambria Math"/>
                                </a:rPr>
                                <m:t>𝑄𝑅</m:t>
                              </m:r>
                              <m:r>
                                <a:rPr lang="en-US" sz="2800" i="1">
                                  <a:latin typeface="Cambria Math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/>
                                      <a:ea typeface="Cambria Math"/>
                                    </a:rPr>
                                    <m:t>𝜂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800" i="1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/>
                                      <a:ea typeface="Cambria Math"/>
                                    </a:rPr>
                                    <m:t>𝜂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800" i="1">
                                  <a:latin typeface="Cambria Math"/>
                                </a:rPr>
                                <m:t>)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p>
                                  <m:r>
                                    <a:rPr lang="en-US" sz="2800" i="1">
                                      <a:latin typeface="Cambria Math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sz="2800" i="1"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sk-SK" sz="2800" dirty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0" y="2749426"/>
                <a:ext cx="3810000" cy="1365374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62000" y="4180344"/>
                <a:ext cx="5867400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Q = flow [m</a:t>
                </a:r>
                <a:r>
                  <a:rPr lang="en-US" sz="2400" baseline="30000" dirty="0" smtClean="0"/>
                  <a:t>3</a:t>
                </a:r>
                <a:r>
                  <a:rPr lang="en-US" sz="2400" dirty="0" smtClean="0"/>
                  <a:t>/s]</a:t>
                </a:r>
              </a:p>
              <a:p>
                <a:r>
                  <a:rPr lang="en-US" sz="2400" dirty="0" smtClean="0"/>
                  <a:t>R = initial radius [m]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/>
                            <a:ea typeface="Cambria Math"/>
                          </a:rPr>
                          <m:t>𝜂</m:t>
                        </m:r>
                      </m:e>
                      <m:sub>
                        <m:r>
                          <a:rPr lang="en-US" sz="2400" b="0" i="1" smtClean="0">
                            <a:latin typeface="Cambria Math"/>
                            <a:ea typeface="Cambria Math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/>
                        <a:ea typeface="Cambria Math"/>
                      </a:rPr>
                      <m:t>=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dirty="0" smtClean="0"/>
                  <a:t>viscosity </a:t>
                </a:r>
                <a:r>
                  <a:rPr lang="en-US" sz="2400" dirty="0"/>
                  <a:t>of </a:t>
                </a:r>
                <a:r>
                  <a:rPr lang="en-US" sz="2400" dirty="0" smtClean="0"/>
                  <a:t>injected liquid </a:t>
                </a:r>
                <a:r>
                  <a:rPr lang="en-US" sz="2400" dirty="0"/>
                  <a:t>[</a:t>
                </a:r>
                <a:r>
                  <a:rPr lang="en-US" sz="2400" dirty="0" err="1"/>
                  <a:t>Pa.s</a:t>
                </a:r>
                <a:r>
                  <a:rPr lang="en-US" sz="2400" dirty="0" smtClean="0"/>
                  <a:t>]</a:t>
                </a:r>
                <a:endParaRPr lang="en-US" sz="24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/>
                            <a:ea typeface="Cambria Math"/>
                          </a:rPr>
                          <m:t>𝜂</m:t>
                        </m:r>
                      </m:e>
                      <m:sub>
                        <m:r>
                          <a:rPr lang="en-US" sz="2400" i="1">
                            <a:latin typeface="Cambria Math"/>
                            <a:ea typeface="Cambria Math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/>
                        <a:ea typeface="Cambria Math"/>
                      </a:rPr>
                      <m:t>=</m:t>
                    </m:r>
                  </m:oMath>
                </a14:m>
                <a:r>
                  <a:rPr lang="en-US" sz="2400" dirty="0" smtClean="0"/>
                  <a:t> viscosity of medium [</a:t>
                </a:r>
                <a:r>
                  <a:rPr lang="en-US" sz="2400" dirty="0" err="1" smtClean="0"/>
                  <a:t>Pa.s</a:t>
                </a:r>
                <a:r>
                  <a:rPr lang="en-US" sz="2400" dirty="0" smtClean="0"/>
                  <a:t>]</a:t>
                </a:r>
              </a:p>
              <a:p>
                <a:r>
                  <a:rPr lang="en-US" sz="2400" dirty="0"/>
                  <a:t>h</a:t>
                </a:r>
                <a:r>
                  <a:rPr lang="en-US" sz="2400" dirty="0" smtClean="0"/>
                  <a:t> = gap width [m]</a:t>
                </a:r>
              </a:p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  <a:ea typeface="Cambria Math"/>
                      </a:rPr>
                      <m:t>𝛾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dirty="0" smtClean="0"/>
                  <a:t>= interfacial surface tension [</a:t>
                </a:r>
                <a:r>
                  <a:rPr lang="en-US" sz="2400" dirty="0" err="1" smtClean="0"/>
                  <a:t>N.m</a:t>
                </a:r>
                <a:r>
                  <a:rPr lang="en-US" sz="2400" dirty="0" smtClean="0"/>
                  <a:t>]</a:t>
                </a:r>
              </a:p>
              <a:p>
                <a:endParaRPr lang="sk-SK" sz="24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4180344"/>
                <a:ext cx="5867400" cy="2677656"/>
              </a:xfrm>
              <a:prstGeom prst="rect">
                <a:avLst/>
              </a:prstGeom>
              <a:blipFill rotWithShape="1">
                <a:blip r:embed="rId3"/>
                <a:stretch>
                  <a:fillRect l="-1558" t="-1595" b="-4556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703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Viscosity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𝜂</m:t>
                        </m:r>
                      </m:e>
                      <m:sub>
                        <m:r>
                          <a:rPr lang="en-US" i="1">
                            <a:latin typeface="Cambria Math"/>
                            <a:ea typeface="Cambria Math"/>
                          </a:rPr>
                          <m:t>2</m:t>
                        </m:r>
                      </m:sub>
                    </m:sSub>
                  </m:oMath>
                </a14:m>
                <a:endParaRPr lang="sk-SK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l="-2963" b="-7979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115B-A31F-4B6C-902A-EF8337319693}" type="slidenum">
              <a:rPr lang="en-US" smtClean="0"/>
              <a:pPr/>
              <a:t>44</a:t>
            </a:fld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8787797"/>
              </p:ext>
            </p:extLst>
          </p:nvPr>
        </p:nvGraphicFramePr>
        <p:xfrm>
          <a:off x="508000" y="1234440"/>
          <a:ext cx="7721600" cy="4937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267200" y="4032374"/>
                <a:ext cx="3810000" cy="1365374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accent1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/>
                        </a:rPr>
                        <m:t>𝑛</m:t>
                      </m:r>
                      <m:r>
                        <a:rPr lang="en-US" sz="280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800" i="1">
                              <a:latin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latin typeface="Cambria Math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2800" i="1">
                                  <a:latin typeface="Cambria Math"/>
                                  <a:ea typeface="Cambria Math"/>
                                </a:rPr>
                                <m:t>𝜋</m:t>
                              </m:r>
                            </m:den>
                          </m:f>
                          <m:f>
                            <m:f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latin typeface="Cambria Math"/>
                                </a:rPr>
                                <m:t>𝑄𝑅</m:t>
                              </m:r>
                              <m:r>
                                <a:rPr lang="en-US" sz="2800" i="1">
                                  <a:latin typeface="Cambria Math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/>
                                      <a:ea typeface="Cambria Math"/>
                                    </a:rPr>
                                    <m:t>𝜂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800" i="1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/>
                                      <a:ea typeface="Cambria Math"/>
                                    </a:rPr>
                                    <m:t>𝜂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800" i="1">
                                  <a:latin typeface="Cambria Math"/>
                                </a:rPr>
                                <m:t>)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p>
                                  <m:r>
                                    <a:rPr lang="en-US" sz="2800" i="1">
                                      <a:latin typeface="Cambria Math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sz="2800" i="1"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sk-SK" sz="28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200" y="4032374"/>
                <a:ext cx="3810000" cy="136537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25400">
                <a:solidFill>
                  <a:schemeClr val="accent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4940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Gap Size </a:t>
            </a:r>
            <a:r>
              <a:rPr lang="en-US" sz="4800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endParaRPr lang="en-US" i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115B-A31F-4B6C-902A-EF8337319693}" type="slidenum">
              <a:rPr lang="en-US" smtClean="0"/>
              <a:pPr/>
              <a:t>45</a:t>
            </a:fld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9528059"/>
              </p:ext>
            </p:extLst>
          </p:nvPr>
        </p:nvGraphicFramePr>
        <p:xfrm>
          <a:off x="253999" y="1234439"/>
          <a:ext cx="8477045" cy="50631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709652" y="1676400"/>
                <a:ext cx="3810000" cy="1365374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accent1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/>
                        </a:rPr>
                        <m:t>𝑛</m:t>
                      </m:r>
                      <m:r>
                        <a:rPr lang="en-US" sz="280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800" i="1">
                              <a:latin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latin typeface="Cambria Math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2800" i="1">
                                  <a:latin typeface="Cambria Math"/>
                                  <a:ea typeface="Cambria Math"/>
                                </a:rPr>
                                <m:t>𝜋</m:t>
                              </m:r>
                            </m:den>
                          </m:f>
                          <m:f>
                            <m:f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latin typeface="Cambria Math"/>
                                </a:rPr>
                                <m:t>𝑄𝑅</m:t>
                              </m:r>
                              <m:r>
                                <a:rPr lang="en-US" sz="2800" i="1">
                                  <a:latin typeface="Cambria Math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/>
                                      <a:ea typeface="Cambria Math"/>
                                    </a:rPr>
                                    <m:t>𝜂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800" i="1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/>
                                      <a:ea typeface="Cambria Math"/>
                                    </a:rPr>
                                    <m:t>𝜂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800" i="1">
                                  <a:latin typeface="Cambria Math"/>
                                </a:rPr>
                                <m:t>)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p>
                                  <m:r>
                                    <a:rPr lang="en-US" sz="2800" i="1">
                                      <a:latin typeface="Cambria Math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sz="2800" i="1"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sk-SK" sz="28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9652" y="1676400"/>
                <a:ext cx="3810000" cy="136537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25400">
                <a:solidFill>
                  <a:schemeClr val="accent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635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Pressure </a:t>
            </a:r>
            <a:r>
              <a:rPr lang="en-US" sz="4800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endParaRPr lang="en-US" i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115B-A31F-4B6C-902A-EF8337319693}" type="slidenum">
              <a:rPr lang="en-US" smtClean="0"/>
              <a:pPr/>
              <a:t>46</a:t>
            </a:fld>
            <a:endParaRPr lang="en-US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9292001"/>
              </p:ext>
            </p:extLst>
          </p:nvPr>
        </p:nvGraphicFramePr>
        <p:xfrm>
          <a:off x="152400" y="1219200"/>
          <a:ext cx="8763000" cy="5074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105400" y="3352800"/>
                <a:ext cx="3810000" cy="2011705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accent1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/>
                        </a:rPr>
                        <m:t>𝑛</m:t>
                      </m:r>
                      <m:r>
                        <a:rPr lang="en-US" sz="280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800" i="1">
                              <a:latin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latin typeface="Cambria Math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2800" i="1">
                                  <a:latin typeface="Cambria Math"/>
                                  <a:ea typeface="Cambria Math"/>
                                </a:rPr>
                                <m:t>𝜋</m:t>
                              </m:r>
                            </m:den>
                          </m:f>
                          <m:f>
                            <m:f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latin typeface="Cambria Math"/>
                                </a:rPr>
                                <m:t>𝑄𝑅</m:t>
                              </m:r>
                              <m:r>
                                <a:rPr lang="en-US" sz="2800" i="1">
                                  <a:latin typeface="Cambria Math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/>
                                      <a:ea typeface="Cambria Math"/>
                                    </a:rPr>
                                    <m:t>𝜂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800" i="1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/>
                                      <a:ea typeface="Cambria Math"/>
                                    </a:rPr>
                                    <m:t>𝜂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800" i="1">
                                  <a:latin typeface="Cambria Math"/>
                                </a:rPr>
                                <m:t>)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p>
                                  <m:r>
                                    <a:rPr lang="en-US" sz="2800" i="1">
                                      <a:latin typeface="Cambria Math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sz="2800" i="1"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2800" dirty="0" smtClean="0">
                  <a:ea typeface="Cambria Math"/>
                </a:endParaRPr>
              </a:p>
              <a:p>
                <a:endParaRPr lang="en-US" sz="14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/>
                        </a:rPr>
                        <m:t>𝑄</m:t>
                      </m:r>
                      <m:r>
                        <a:rPr lang="en-US" sz="2800" b="0" i="1" smtClean="0">
                          <a:latin typeface="Cambria Math"/>
                          <a:ea typeface="Cambria Math"/>
                        </a:rPr>
                        <m:t>∝</m:t>
                      </m:r>
                      <m:r>
                        <a:rPr lang="en-US" sz="2800" b="0" i="1" smtClean="0">
                          <a:latin typeface="Cambria Math"/>
                          <a:ea typeface="Cambria Math"/>
                        </a:rPr>
                        <m:t>𝑝</m:t>
                      </m:r>
                      <m:r>
                        <a:rPr lang="en-US" sz="2800" b="0" i="1" smtClean="0">
                          <a:latin typeface="Cambria Math"/>
                          <a:ea typeface="Cambria Math"/>
                        </a:rPr>
                        <m:t>−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/>
                              <a:ea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sk-SK" sz="28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5400" y="3352800"/>
                <a:ext cx="3810000" cy="2011705"/>
              </a:xfrm>
              <a:prstGeom prst="rect">
                <a:avLst/>
              </a:prstGeom>
              <a:blipFill rotWithShape="1">
                <a:blip r:embed="rId3"/>
                <a:stretch>
                  <a:fillRect l="-159" b="-6886"/>
                </a:stretch>
              </a:blipFill>
              <a:ln w="25400">
                <a:solidFill>
                  <a:schemeClr val="accent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998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>
                    <a:solidFill>
                      <a:schemeClr val="accent1"/>
                    </a:solidFill>
                  </a:rPr>
                  <a:t>Interfacial Tension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𝛾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l="-2963" b="-7979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23528" y="1219200"/>
            <a:ext cx="4752528" cy="244827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sk-SK" dirty="0" smtClean="0"/>
              <a:t>Ethanol</a:t>
            </a:r>
            <a:r>
              <a:rPr lang="en-US" dirty="0" smtClean="0"/>
              <a:t> </a:t>
            </a:r>
            <a:r>
              <a:rPr lang="sk-SK" dirty="0"/>
              <a:t>→ glycerol</a:t>
            </a:r>
          </a:p>
          <a:p>
            <a:pPr>
              <a:buNone/>
            </a:pPr>
            <a:endParaRPr lang="sk-SK" dirty="0" smtClean="0"/>
          </a:p>
          <a:p>
            <a:pPr>
              <a:buNone/>
            </a:pPr>
            <a:r>
              <a:rPr lang="en-US" dirty="0" smtClean="0"/>
              <a:t>  </a:t>
            </a:r>
            <a:endParaRPr lang="sk-SK" dirty="0"/>
          </a:p>
        </p:txBody>
      </p:sp>
      <p:sp>
        <p:nvSpPr>
          <p:cNvPr id="7" name="BlokTextu 6"/>
          <p:cNvSpPr txBox="1"/>
          <p:nvPr/>
        </p:nvSpPr>
        <p:spPr>
          <a:xfrm>
            <a:off x="5076056" y="1291208"/>
            <a:ext cx="34918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smtClean="0"/>
              <a:t>Water</a:t>
            </a:r>
            <a:r>
              <a:rPr lang="en-US" sz="3200" dirty="0" smtClean="0"/>
              <a:t> </a:t>
            </a:r>
            <a:r>
              <a:rPr lang="sk-SK" sz="3200" dirty="0"/>
              <a:t>→ glycerol</a:t>
            </a:r>
          </a:p>
          <a:p>
            <a:r>
              <a:rPr lang="sk-SK" sz="3200" dirty="0" smtClean="0"/>
              <a:t> </a:t>
            </a:r>
          </a:p>
          <a:p>
            <a:endParaRPr lang="sk-SK" sz="3200" dirty="0" smtClean="0"/>
          </a:p>
          <a:p>
            <a:endParaRPr lang="sk-SK" sz="1600" dirty="0" smtClean="0"/>
          </a:p>
          <a:p>
            <a:endParaRPr lang="sk-SK" sz="2000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BlokTextu 7"/>
              <p:cNvSpPr txBox="1"/>
              <p:nvPr/>
            </p:nvSpPr>
            <p:spPr>
              <a:xfrm>
                <a:off x="467544" y="1900371"/>
                <a:ext cx="3952056" cy="5232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𝛾</m:t>
                    </m:r>
                  </m:oMath>
                </a14:m>
                <a:r>
                  <a:rPr lang="en-US" sz="2800" dirty="0" smtClean="0"/>
                  <a:t> </a:t>
                </a:r>
                <a:r>
                  <a:rPr lang="sk-SK" sz="2800" dirty="0" smtClean="0"/>
                  <a:t>= 0,0225 N/m  </a:t>
                </a:r>
              </a:p>
            </p:txBody>
          </p:sp>
        </mc:Choice>
        <mc:Fallback xmlns="">
          <p:sp>
            <p:nvSpPr>
              <p:cNvPr id="8" name="BlokTextu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1900371"/>
                <a:ext cx="3952056" cy="523220"/>
              </a:xfrm>
              <a:prstGeom prst="rect">
                <a:avLst/>
              </a:prstGeom>
              <a:blipFill rotWithShape="1">
                <a:blip r:embed="rId3"/>
                <a:stretch>
                  <a:fillRect t="-11628" b="-3139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BlokTextu 9"/>
              <p:cNvSpPr txBox="1"/>
              <p:nvPr/>
            </p:nvSpPr>
            <p:spPr>
              <a:xfrm>
                <a:off x="5148064" y="1900371"/>
                <a:ext cx="3744416" cy="5232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𝛾</m:t>
                    </m:r>
                    <m:r>
                      <a:rPr lang="en-US" sz="2800" i="1">
                        <a:latin typeface="Cambria Math"/>
                      </a:rPr>
                      <m:t> </m:t>
                    </m:r>
                  </m:oMath>
                </a14:m>
                <a:r>
                  <a:rPr lang="sk-SK" sz="2800" dirty="0" smtClean="0"/>
                  <a:t>= 0,072 N/m</a:t>
                </a:r>
                <a:endParaRPr lang="sk-SK" sz="2000" dirty="0"/>
              </a:p>
            </p:txBody>
          </p:sp>
        </mc:Choice>
        <mc:Fallback xmlns="">
          <p:sp>
            <p:nvSpPr>
              <p:cNvPr id="10" name="BlokTextu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8064" y="1900371"/>
                <a:ext cx="3744416" cy="523220"/>
              </a:xfrm>
              <a:prstGeom prst="rect">
                <a:avLst/>
              </a:prstGeom>
              <a:blipFill rotWithShape="1">
                <a:blip r:embed="rId4"/>
                <a:stretch>
                  <a:fillRect t="-11628" b="-3139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Zástupný symbol obsahu 10" descr="ploche.jpg"/>
          <p:cNvPicPr>
            <a:picLocks noChangeAspect="1"/>
          </p:cNvPicPr>
          <p:nvPr/>
        </p:nvPicPr>
        <p:blipFill>
          <a:blip r:embed="rId5" cstate="print"/>
          <a:srcRect l="8353" t="12822" r="23632" b="12557"/>
          <a:stretch>
            <a:fillRect/>
          </a:stretch>
        </p:blipFill>
        <p:spPr>
          <a:xfrm>
            <a:off x="5217973" y="3539613"/>
            <a:ext cx="3708920" cy="288032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061" y="3577208"/>
            <a:ext cx="5076239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115B-A31F-4B6C-902A-EF8337319693}" type="slidenum">
              <a:rPr lang="en-US" smtClean="0"/>
              <a:pPr/>
              <a:t>47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515884" y="2744359"/>
                <a:ext cx="2204130" cy="648383"/>
              </a:xfrm>
              <a:prstGeom prst="rect">
                <a:avLst/>
              </a:prstGeom>
              <a:noFill/>
              <a:ln w="25400">
                <a:solidFill>
                  <a:schemeClr val="accent1">
                    <a:lumMod val="50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/>
                        </a:rPr>
                        <m:t>𝑛</m:t>
                      </m:r>
                      <m:r>
                        <a:rPr lang="en-US" sz="3600" b="0" i="1" smtClean="0">
                          <a:latin typeface="Cambria Math"/>
                          <a:ea typeface="Cambria Math"/>
                        </a:rPr>
                        <m:t>∝1/</m:t>
                      </m:r>
                      <m:rad>
                        <m:radPr>
                          <m:degHide m:val="on"/>
                          <m:ctrlPr>
                            <a:rPr lang="en-US" sz="3600" b="0" i="1" smtClean="0">
                              <a:latin typeface="Cambria Math"/>
                              <a:ea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3600" b="0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</m:e>
                      </m:rad>
                    </m:oMath>
                  </m:oMathPara>
                </a14:m>
                <a:endParaRPr lang="sk-SK" sz="36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5884" y="2744359"/>
                <a:ext cx="2204130" cy="648383"/>
              </a:xfrm>
              <a:prstGeom prst="rect">
                <a:avLst/>
              </a:prstGeom>
              <a:blipFill rotWithShape="1">
                <a:blip r:embed="rId7"/>
                <a:stretch>
                  <a:fillRect t="-12613" r="-10137" b="-29730"/>
                </a:stretch>
              </a:blipFill>
              <a:ln w="25400">
                <a:solidFill>
                  <a:schemeClr val="accent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1877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/>
          <p:nvPr/>
        </p:nvSpPr>
        <p:spPr>
          <a:xfrm>
            <a:off x="4693580" y="3214686"/>
            <a:ext cx="1878684" cy="14287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00">
                  <a:alpha val="69804"/>
                </a:srgbClr>
              </a:clrFrom>
              <a:clrTo>
                <a:srgbClr val="FEFE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77" r="26177" b="25384"/>
          <a:stretch>
            <a:fillRect/>
          </a:stretch>
        </p:blipFill>
        <p:spPr bwMode="auto">
          <a:xfrm>
            <a:off x="4357686" y="3429000"/>
            <a:ext cx="1677438" cy="1060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bdélník 14"/>
          <p:cNvSpPr/>
          <p:nvPr/>
        </p:nvSpPr>
        <p:spPr>
          <a:xfrm>
            <a:off x="214282" y="3357562"/>
            <a:ext cx="1878684" cy="14287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00">
                  <a:alpha val="69804"/>
                </a:srgbClr>
              </a:clrFrom>
              <a:clrTo>
                <a:srgbClr val="FEFE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80" r="14297" b="25732"/>
          <a:stretch>
            <a:fillRect/>
          </a:stretch>
        </p:blipFill>
        <p:spPr bwMode="auto">
          <a:xfrm>
            <a:off x="57118" y="3571876"/>
            <a:ext cx="1800238" cy="100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err="1" smtClean="0">
                <a:latin typeface="+mn-lt"/>
                <a:cs typeface="Times New Roman" pitchFamily="18" charset="0"/>
              </a:rPr>
              <a:t>Conclusion</a:t>
            </a:r>
            <a:r>
              <a:rPr lang="sk-SK" b="1" dirty="0" smtClean="0">
                <a:latin typeface="+mn-lt"/>
                <a:cs typeface="Times New Roman" pitchFamily="18" charset="0"/>
              </a:rPr>
              <a:t>  </a:t>
            </a:r>
            <a:endParaRPr lang="sk-SK" b="1" dirty="0">
              <a:latin typeface="+mn-lt"/>
              <a:cs typeface="Times New Roman" pitchFamily="18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251520" y="1412776"/>
            <a:ext cx="9145016" cy="4968552"/>
          </a:xfrm>
        </p:spPr>
        <p:txBody>
          <a:bodyPr>
            <a:noAutofit/>
          </a:bodyPr>
          <a:lstStyle/>
          <a:p>
            <a:r>
              <a:rPr lang="en-US" dirty="0" smtClean="0"/>
              <a:t>observed the phenomenon</a:t>
            </a:r>
            <a:endParaRPr lang="sk-SK" dirty="0" smtClean="0"/>
          </a:p>
          <a:p>
            <a:r>
              <a:rPr lang="en-US" dirty="0" err="1" smtClean="0"/>
              <a:t>s</a:t>
            </a:r>
            <a:r>
              <a:rPr lang="sk-SK" dirty="0" err="1" smtClean="0"/>
              <a:t>howed</a:t>
            </a:r>
            <a:r>
              <a:rPr lang="sk-SK" dirty="0" smtClean="0"/>
              <a:t> </a:t>
            </a:r>
            <a:r>
              <a:rPr lang="sk-SK" dirty="0" err="1" smtClean="0"/>
              <a:t>when</a:t>
            </a:r>
            <a:r>
              <a:rPr lang="sk-SK" dirty="0" smtClean="0"/>
              <a:t> </a:t>
            </a:r>
            <a:r>
              <a:rPr lang="sk-SK" dirty="0" err="1" smtClean="0"/>
              <a:t>it</a:t>
            </a:r>
            <a:r>
              <a:rPr lang="sk-SK" dirty="0" smtClean="0"/>
              <a:t> </a:t>
            </a:r>
            <a:r>
              <a:rPr lang="sk-SK" dirty="0" err="1" smtClean="0"/>
              <a:t>does</a:t>
            </a:r>
            <a:r>
              <a:rPr lang="sk-SK" dirty="0" smtClean="0"/>
              <a:t> </a:t>
            </a:r>
            <a:r>
              <a:rPr lang="sk-SK" dirty="0" err="1" smtClean="0"/>
              <a:t>not</a:t>
            </a:r>
            <a:r>
              <a:rPr lang="sk-SK" dirty="0" smtClean="0"/>
              <a:t> </a:t>
            </a:r>
            <a:r>
              <a:rPr lang="sk-SK" dirty="0" err="1" smtClean="0"/>
              <a:t>work</a:t>
            </a:r>
            <a:r>
              <a:rPr lang="sk-SK" dirty="0" smtClean="0"/>
              <a:t> </a:t>
            </a:r>
          </a:p>
          <a:p>
            <a:r>
              <a:rPr lang="en-US" dirty="0" err="1" smtClean="0"/>
              <a:t>e</a:t>
            </a:r>
            <a:r>
              <a:rPr lang="sk-SK" dirty="0" err="1" smtClean="0"/>
              <a:t>xplained</a:t>
            </a:r>
            <a:r>
              <a:rPr lang="sk-SK" dirty="0" smtClean="0"/>
              <a:t> </a:t>
            </a:r>
            <a:r>
              <a:rPr lang="sk-SK" dirty="0" err="1" smtClean="0"/>
              <a:t>the</a:t>
            </a:r>
            <a:r>
              <a:rPr lang="sk-SK" dirty="0" smtClean="0"/>
              <a:t> </a:t>
            </a:r>
            <a:r>
              <a:rPr lang="sk-SK" dirty="0" err="1" smtClean="0"/>
              <a:t>mechanism</a:t>
            </a:r>
            <a:r>
              <a:rPr lang="sk-SK" dirty="0" smtClean="0"/>
              <a:t> </a:t>
            </a:r>
            <a:r>
              <a:rPr lang="sk-SK" dirty="0" err="1" smtClean="0"/>
              <a:t>of</a:t>
            </a:r>
            <a:r>
              <a:rPr lang="sk-SK" dirty="0" smtClean="0"/>
              <a:t> </a:t>
            </a:r>
            <a:r>
              <a:rPr lang="sk-SK" dirty="0" err="1" smtClean="0"/>
              <a:t>emerging</a:t>
            </a:r>
            <a:r>
              <a:rPr lang="sk-SK" dirty="0" smtClean="0"/>
              <a:t> </a:t>
            </a:r>
            <a:r>
              <a:rPr lang="sk-SK" dirty="0" err="1" smtClean="0"/>
              <a:t>patterns</a:t>
            </a:r>
            <a:r>
              <a:rPr lang="sk-SK" dirty="0" smtClean="0"/>
              <a:t> </a:t>
            </a:r>
          </a:p>
        </p:txBody>
      </p:sp>
      <p:pic>
        <p:nvPicPr>
          <p:cNvPr id="14" name="Obrázok 4" descr="CIMG4434.JPG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4972" t="23147" r="30751" b="27829"/>
          <a:stretch/>
        </p:blipFill>
        <p:spPr>
          <a:xfrm>
            <a:off x="6728368" y="4343400"/>
            <a:ext cx="2187032" cy="207946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53602" name="Picture 2" descr="C:\Users\kamila\Desktop\iypt.temp\WP_000940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31" t="19815" r="18889" b="31666"/>
          <a:stretch/>
        </p:blipFill>
        <p:spPr bwMode="auto">
          <a:xfrm>
            <a:off x="2224545" y="4343400"/>
            <a:ext cx="2347455" cy="206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115B-A31F-4B6C-902A-EF8337319693}" type="slidenum">
              <a:rPr lang="en-US" smtClean="0"/>
              <a:pPr/>
              <a:t>48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357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lokTextu 12"/>
          <p:cNvSpPr txBox="1"/>
          <p:nvPr/>
        </p:nvSpPr>
        <p:spPr>
          <a:xfrm>
            <a:off x="5364088" y="1832625"/>
            <a:ext cx="338437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  <a:buFont typeface="Wingdings" pitchFamily="2" charset="2"/>
              <a:buChar char="Ø"/>
            </a:pPr>
            <a:r>
              <a:rPr lang="sk-SK" sz="3000" dirty="0" smtClean="0"/>
              <a:t>pressure</a:t>
            </a:r>
            <a:endParaRPr lang="en-US" sz="3000" dirty="0" smtClean="0"/>
          </a:p>
          <a:p>
            <a:pPr>
              <a:buClr>
                <a:schemeClr val="accent1"/>
              </a:buClr>
              <a:buFont typeface="Wingdings" pitchFamily="2" charset="2"/>
              <a:buChar char="Ø"/>
            </a:pPr>
            <a:endParaRPr lang="en-US" sz="3000" dirty="0"/>
          </a:p>
          <a:p>
            <a:pPr>
              <a:buClr>
                <a:schemeClr val="accent1"/>
              </a:buClr>
              <a:buFont typeface="Wingdings" pitchFamily="2" charset="2"/>
              <a:buChar char="Ø"/>
            </a:pPr>
            <a:endParaRPr lang="en-US" sz="3000" dirty="0" smtClean="0"/>
          </a:p>
          <a:p>
            <a:pPr>
              <a:buClr>
                <a:schemeClr val="accent1"/>
              </a:buClr>
              <a:buFont typeface="Wingdings" pitchFamily="2" charset="2"/>
              <a:buChar char="Ø"/>
            </a:pPr>
            <a:endParaRPr lang="en-US" sz="3000" dirty="0"/>
          </a:p>
          <a:p>
            <a:pPr>
              <a:buClr>
                <a:schemeClr val="accent1"/>
              </a:buClr>
              <a:buFont typeface="Wingdings" pitchFamily="2" charset="2"/>
              <a:buChar char="Ø"/>
            </a:pPr>
            <a:endParaRPr lang="en-US" sz="3000" dirty="0" smtClean="0"/>
          </a:p>
          <a:p>
            <a:pPr>
              <a:buClr>
                <a:schemeClr val="accent1"/>
              </a:buClr>
              <a:buFont typeface="Wingdings" pitchFamily="2" charset="2"/>
              <a:buChar char="Ø"/>
            </a:pPr>
            <a:endParaRPr lang="en-US" sz="3000" dirty="0" smtClean="0"/>
          </a:p>
          <a:p>
            <a:pPr>
              <a:buClr>
                <a:schemeClr val="accent1"/>
              </a:buClr>
              <a:buFont typeface="Wingdings" pitchFamily="2" charset="2"/>
              <a:buChar char="Ø"/>
            </a:pPr>
            <a:r>
              <a:rPr lang="en-US" sz="3000" dirty="0" smtClean="0"/>
              <a:t>surface tension</a:t>
            </a:r>
            <a:endParaRPr lang="sk-SK" sz="3000" dirty="0" smtClean="0"/>
          </a:p>
        </p:txBody>
      </p:sp>
      <p:sp>
        <p:nvSpPr>
          <p:cNvPr id="21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err="1" smtClean="0">
                <a:latin typeface="+mn-lt"/>
                <a:cs typeface="Times New Roman" pitchFamily="18" charset="0"/>
              </a:rPr>
              <a:t>Conclusion</a:t>
            </a:r>
            <a:r>
              <a:rPr lang="sk-SK" b="1" dirty="0" smtClean="0">
                <a:latin typeface="+mn-lt"/>
                <a:cs typeface="Times New Roman" pitchFamily="18" charset="0"/>
              </a:rPr>
              <a:t>  </a:t>
            </a:r>
            <a:endParaRPr lang="sk-SK" b="1" dirty="0">
              <a:latin typeface="+mn-lt"/>
              <a:cs typeface="Times New Roman" pitchFamily="18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23528" y="1628800"/>
            <a:ext cx="4781872" cy="482453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sk-SK" dirty="0" smtClean="0"/>
              <a:t>viscosity   </a:t>
            </a:r>
            <a:r>
              <a:rPr lang="sk-SK" sz="5800" dirty="0" smtClean="0"/>
              <a:t> </a:t>
            </a:r>
          </a:p>
          <a:p>
            <a:pPr>
              <a:buNone/>
            </a:pPr>
            <a:endParaRPr lang="sk-SK" dirty="0" smtClean="0"/>
          </a:p>
          <a:p>
            <a:pPr>
              <a:buNone/>
            </a:pPr>
            <a:endParaRPr lang="sk-SK" dirty="0" smtClean="0"/>
          </a:p>
          <a:p>
            <a:pPr>
              <a:buNone/>
            </a:pPr>
            <a:endParaRPr lang="sk-SK" dirty="0" smtClean="0"/>
          </a:p>
          <a:p>
            <a:pPr>
              <a:buFont typeface="Wingdings" pitchFamily="2" charset="2"/>
              <a:buChar char="Ø"/>
            </a:pPr>
            <a:r>
              <a:rPr lang="sk-SK" dirty="0" err="1" smtClean="0"/>
              <a:t>gap</a:t>
            </a:r>
            <a:r>
              <a:rPr lang="sk-SK" dirty="0" smtClean="0"/>
              <a:t> </a:t>
            </a:r>
            <a:r>
              <a:rPr lang="sk-SK" dirty="0" err="1" smtClean="0"/>
              <a:t>between</a:t>
            </a:r>
            <a:r>
              <a:rPr lang="sk-SK" dirty="0" smtClean="0"/>
              <a:t> </a:t>
            </a:r>
            <a:r>
              <a:rPr lang="sk-SK" dirty="0" err="1" smtClean="0"/>
              <a:t>the</a:t>
            </a:r>
            <a:r>
              <a:rPr lang="sk-SK" dirty="0" smtClean="0"/>
              <a:t> </a:t>
            </a:r>
            <a:r>
              <a:rPr lang="sk-SK" dirty="0" err="1" smtClean="0"/>
              <a:t>plates</a:t>
            </a:r>
            <a:r>
              <a:rPr lang="sk-SK" dirty="0" smtClean="0"/>
              <a:t>    </a:t>
            </a:r>
          </a:p>
          <a:p>
            <a:endParaRPr lang="sk-SK" dirty="0"/>
          </a:p>
        </p:txBody>
      </p:sp>
      <p:pic>
        <p:nvPicPr>
          <p:cNvPr id="4" name="Obrázok 3" descr="edfrst.jpg"/>
          <p:cNvPicPr>
            <a:picLocks noChangeAspect="1"/>
          </p:cNvPicPr>
          <p:nvPr/>
        </p:nvPicPr>
        <p:blipFill>
          <a:blip r:embed="rId2" cstate="print"/>
          <a:srcRect r="3030" b="11111"/>
          <a:stretch>
            <a:fillRect/>
          </a:stretch>
        </p:blipFill>
        <p:spPr>
          <a:xfrm>
            <a:off x="490988" y="2492896"/>
            <a:ext cx="2208804" cy="153191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Zástupný symbol obsahu 3" descr="dsb.jpg"/>
          <p:cNvPicPr>
            <a:picLocks noChangeAspect="1"/>
          </p:cNvPicPr>
          <p:nvPr/>
        </p:nvPicPr>
        <p:blipFill>
          <a:blip r:embed="rId3" cstate="print"/>
          <a:srcRect l="2751" t="6951" r="25588"/>
          <a:stretch>
            <a:fillRect/>
          </a:stretch>
        </p:blipFill>
        <p:spPr>
          <a:xfrm>
            <a:off x="3131840" y="2420888"/>
            <a:ext cx="1732060" cy="168676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Obrázok 5" descr="rfsg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9051" t="5901" r="20863" b="6951"/>
          <a:stretch>
            <a:fillRect/>
          </a:stretch>
        </p:blipFill>
        <p:spPr>
          <a:xfrm>
            <a:off x="323528" y="4941168"/>
            <a:ext cx="1944216" cy="181314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Obrázok 6" descr="srfga.jpg"/>
          <p:cNvPicPr>
            <a:picLocks noChangeAspect="1"/>
          </p:cNvPicPr>
          <p:nvPr/>
        </p:nvPicPr>
        <p:blipFill>
          <a:blip r:embed="rId6" cstate="print"/>
          <a:srcRect l="2751" t="2751" r="13776" b="3801"/>
          <a:stretch>
            <a:fillRect/>
          </a:stretch>
        </p:blipFill>
        <p:spPr>
          <a:xfrm>
            <a:off x="2687350" y="5013176"/>
            <a:ext cx="2028666" cy="170331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Obrázok 7" descr="prudenie.jpg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15632" r="63750" b="28405"/>
          <a:stretch>
            <a:fillRect/>
          </a:stretch>
        </p:blipFill>
        <p:spPr>
          <a:xfrm>
            <a:off x="5402188" y="2492896"/>
            <a:ext cx="1492530" cy="172819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Zástupný symbol obsahu 3" descr="dfrea.jpg"/>
          <p:cNvPicPr>
            <a:picLocks noChangeAspect="1"/>
          </p:cNvPicPr>
          <p:nvPr/>
        </p:nvPicPr>
        <p:blipFill>
          <a:blip r:embed="rId9" cstate="print"/>
          <a:srcRect l="2270" t="2223" r="20169" b="2317"/>
          <a:stretch>
            <a:fillRect/>
          </a:stretch>
        </p:blipFill>
        <p:spPr>
          <a:xfrm>
            <a:off x="7288208" y="2492896"/>
            <a:ext cx="1710188" cy="1610076"/>
          </a:xfrm>
          <a:prstGeom prst="rect">
            <a:avLst/>
          </a:prstGeom>
          <a:ln>
            <a:noFill/>
          </a:ln>
          <a:effectLst/>
        </p:spPr>
      </p:pic>
      <p:sp>
        <p:nvSpPr>
          <p:cNvPr id="14" name="Obdĺžnik 13"/>
          <p:cNvSpPr/>
          <p:nvPr/>
        </p:nvSpPr>
        <p:spPr>
          <a:xfrm>
            <a:off x="251520" y="1249596"/>
            <a:ext cx="84249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k-SK" sz="2800" dirty="0" smtClean="0"/>
              <a:t> </a:t>
            </a:r>
            <a:r>
              <a:rPr lang="sk-SK" sz="2800" dirty="0" err="1" smtClean="0"/>
              <a:t>Proved</a:t>
            </a:r>
            <a:r>
              <a:rPr lang="sk-SK" sz="2800" dirty="0" smtClean="0"/>
              <a:t> </a:t>
            </a:r>
            <a:r>
              <a:rPr lang="sk-SK" sz="2800" dirty="0" err="1" smtClean="0"/>
              <a:t>assumed</a:t>
            </a:r>
            <a:r>
              <a:rPr lang="sk-SK" sz="2800" dirty="0" smtClean="0"/>
              <a:t> </a:t>
            </a:r>
            <a:r>
              <a:rPr lang="sk-SK" sz="2800" dirty="0" err="1" smtClean="0"/>
              <a:t>influences</a:t>
            </a:r>
            <a:r>
              <a:rPr lang="sk-SK" sz="2800" dirty="0" smtClean="0"/>
              <a:t> on </a:t>
            </a:r>
            <a:r>
              <a:rPr lang="sk-SK" sz="2800" dirty="0" err="1" smtClean="0"/>
              <a:t>the</a:t>
            </a:r>
            <a:r>
              <a:rPr lang="en-US" sz="2800" dirty="0" smtClean="0"/>
              <a:t> </a:t>
            </a:r>
            <a:r>
              <a:rPr lang="sk-SK" sz="2800" dirty="0" err="1" smtClean="0"/>
              <a:t>phenomenon</a:t>
            </a:r>
            <a:r>
              <a:rPr lang="sk-SK" sz="2800" dirty="0" smtClean="0"/>
              <a:t>: </a:t>
            </a:r>
          </a:p>
        </p:txBody>
      </p:sp>
      <p:pic>
        <p:nvPicPr>
          <p:cNvPr id="16" name="Zástupný symbol obsahu 10" descr="ploche.jpg"/>
          <p:cNvPicPr>
            <a:picLocks noChangeAspect="1"/>
          </p:cNvPicPr>
          <p:nvPr/>
        </p:nvPicPr>
        <p:blipFill>
          <a:blip r:embed="rId10" cstate="print"/>
          <a:srcRect l="8353" t="12822" r="23632" b="12557"/>
          <a:stretch>
            <a:fillRect/>
          </a:stretch>
        </p:blipFill>
        <p:spPr>
          <a:xfrm>
            <a:off x="7380312" y="5085184"/>
            <a:ext cx="1763688" cy="1369668"/>
          </a:xfrm>
          <a:prstGeom prst="rect">
            <a:avLst/>
          </a:prstGeom>
          <a:ln>
            <a:noFill/>
          </a:ln>
          <a:effectLst/>
        </p:spPr>
      </p:pic>
      <p:sp>
        <p:nvSpPr>
          <p:cNvPr id="17" name="BlokTextu 16"/>
          <p:cNvSpPr txBox="1"/>
          <p:nvPr/>
        </p:nvSpPr>
        <p:spPr>
          <a:xfrm>
            <a:off x="2699792" y="2924944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600" b="1" dirty="0" smtClean="0"/>
              <a:t>&lt;</a:t>
            </a:r>
            <a:endParaRPr lang="sk-SK" sz="3600" b="1" dirty="0"/>
          </a:p>
        </p:txBody>
      </p:sp>
      <p:sp>
        <p:nvSpPr>
          <p:cNvPr id="18" name="BlokTextu 17"/>
          <p:cNvSpPr txBox="1"/>
          <p:nvPr/>
        </p:nvSpPr>
        <p:spPr>
          <a:xfrm>
            <a:off x="6876256" y="2924944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600" b="1" dirty="0" smtClean="0"/>
              <a:t>&lt;</a:t>
            </a:r>
            <a:endParaRPr lang="sk-SK" sz="3600" b="1" dirty="0"/>
          </a:p>
        </p:txBody>
      </p:sp>
      <p:sp>
        <p:nvSpPr>
          <p:cNvPr id="19" name="BlokTextu 18"/>
          <p:cNvSpPr txBox="1"/>
          <p:nvPr/>
        </p:nvSpPr>
        <p:spPr>
          <a:xfrm>
            <a:off x="2267744" y="5589240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600" b="1" dirty="0" smtClean="0"/>
              <a:t>&gt;</a:t>
            </a:r>
            <a:endParaRPr lang="sk-SK" sz="3600" b="1" dirty="0"/>
          </a:p>
        </p:txBody>
      </p:sp>
      <p:sp>
        <p:nvSpPr>
          <p:cNvPr id="20" name="BlokTextu 19"/>
          <p:cNvSpPr txBox="1"/>
          <p:nvPr/>
        </p:nvSpPr>
        <p:spPr>
          <a:xfrm>
            <a:off x="7038424" y="5445224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600" b="1" dirty="0" smtClean="0"/>
              <a:t>&lt;</a:t>
            </a:r>
            <a:endParaRPr lang="sk-SK" sz="3600" b="1" dirty="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867297" y="5229200"/>
            <a:ext cx="2220148" cy="1196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115B-A31F-4B6C-902A-EF8337319693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59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Obrázok 8" descr="ergw.jpg"/>
          <p:cNvPicPr>
            <a:picLocks noChangeAspect="1"/>
          </p:cNvPicPr>
          <p:nvPr/>
        </p:nvPicPr>
        <p:blipFill rotWithShape="1">
          <a:blip r:embed="rId3" cstate="print"/>
          <a:srcRect t="7267" r="17713" b="2461"/>
          <a:stretch/>
        </p:blipFill>
        <p:spPr>
          <a:xfrm>
            <a:off x="807410" y="209550"/>
            <a:ext cx="7565065" cy="6224364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115B-A31F-4B6C-902A-EF8337319693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72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lokTextu 12"/>
          <p:cNvSpPr txBox="1"/>
          <p:nvPr/>
        </p:nvSpPr>
        <p:spPr>
          <a:xfrm>
            <a:off x="5364088" y="1832625"/>
            <a:ext cx="338437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  <a:buFont typeface="Wingdings" pitchFamily="2" charset="2"/>
              <a:buChar char="Ø"/>
            </a:pPr>
            <a:r>
              <a:rPr lang="sk-SK" sz="3000" dirty="0" smtClean="0"/>
              <a:t>pressure</a:t>
            </a:r>
            <a:endParaRPr lang="en-US" sz="3000" dirty="0" smtClean="0"/>
          </a:p>
          <a:p>
            <a:pPr>
              <a:buClr>
                <a:schemeClr val="accent1"/>
              </a:buClr>
              <a:buFont typeface="Wingdings" pitchFamily="2" charset="2"/>
              <a:buChar char="Ø"/>
            </a:pPr>
            <a:endParaRPr lang="en-US" sz="3000" dirty="0"/>
          </a:p>
          <a:p>
            <a:pPr>
              <a:buClr>
                <a:schemeClr val="accent1"/>
              </a:buClr>
              <a:buFont typeface="Wingdings" pitchFamily="2" charset="2"/>
              <a:buChar char="Ø"/>
            </a:pPr>
            <a:endParaRPr lang="en-US" sz="3000" dirty="0" smtClean="0"/>
          </a:p>
          <a:p>
            <a:pPr>
              <a:buClr>
                <a:schemeClr val="accent1"/>
              </a:buClr>
              <a:buFont typeface="Wingdings" pitchFamily="2" charset="2"/>
              <a:buChar char="Ø"/>
            </a:pPr>
            <a:endParaRPr lang="en-US" sz="3000" dirty="0"/>
          </a:p>
          <a:p>
            <a:pPr>
              <a:buClr>
                <a:schemeClr val="accent1"/>
              </a:buClr>
              <a:buFont typeface="Wingdings" pitchFamily="2" charset="2"/>
              <a:buChar char="Ø"/>
            </a:pPr>
            <a:endParaRPr lang="en-US" sz="3000" dirty="0" smtClean="0"/>
          </a:p>
          <a:p>
            <a:pPr>
              <a:buClr>
                <a:schemeClr val="accent1"/>
              </a:buClr>
              <a:buFont typeface="Wingdings" pitchFamily="2" charset="2"/>
              <a:buChar char="Ø"/>
            </a:pPr>
            <a:endParaRPr lang="en-US" sz="3000" dirty="0" smtClean="0"/>
          </a:p>
          <a:p>
            <a:pPr>
              <a:buClr>
                <a:schemeClr val="accent1"/>
              </a:buClr>
              <a:buFont typeface="Wingdings" pitchFamily="2" charset="2"/>
              <a:buChar char="Ø"/>
            </a:pPr>
            <a:r>
              <a:rPr lang="en-US" sz="3000" dirty="0" smtClean="0"/>
              <a:t>surface tension</a:t>
            </a:r>
            <a:endParaRPr lang="sk-SK" sz="3000" dirty="0" smtClean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23528" y="1628800"/>
            <a:ext cx="4781872" cy="482453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sk-SK" dirty="0" smtClean="0"/>
              <a:t>viscosity   </a:t>
            </a:r>
            <a:r>
              <a:rPr lang="sk-SK" sz="5800" dirty="0" smtClean="0"/>
              <a:t> </a:t>
            </a:r>
          </a:p>
          <a:p>
            <a:pPr>
              <a:buNone/>
            </a:pPr>
            <a:endParaRPr lang="sk-SK" dirty="0" smtClean="0"/>
          </a:p>
          <a:p>
            <a:pPr>
              <a:buNone/>
            </a:pPr>
            <a:endParaRPr lang="sk-SK" dirty="0" smtClean="0"/>
          </a:p>
          <a:p>
            <a:pPr>
              <a:buNone/>
            </a:pPr>
            <a:endParaRPr lang="sk-SK" dirty="0" smtClean="0"/>
          </a:p>
          <a:p>
            <a:pPr>
              <a:buFont typeface="Wingdings" pitchFamily="2" charset="2"/>
              <a:buChar char="Ø"/>
            </a:pPr>
            <a:r>
              <a:rPr lang="sk-SK" dirty="0" err="1" smtClean="0"/>
              <a:t>gap</a:t>
            </a:r>
            <a:r>
              <a:rPr lang="sk-SK" dirty="0" smtClean="0"/>
              <a:t> </a:t>
            </a:r>
            <a:r>
              <a:rPr lang="sk-SK" dirty="0" err="1" smtClean="0"/>
              <a:t>between</a:t>
            </a:r>
            <a:r>
              <a:rPr lang="sk-SK" dirty="0" smtClean="0"/>
              <a:t> </a:t>
            </a:r>
            <a:r>
              <a:rPr lang="sk-SK" dirty="0" err="1" smtClean="0"/>
              <a:t>the</a:t>
            </a:r>
            <a:r>
              <a:rPr lang="sk-SK" dirty="0" smtClean="0"/>
              <a:t> </a:t>
            </a:r>
            <a:r>
              <a:rPr lang="sk-SK" dirty="0" err="1" smtClean="0"/>
              <a:t>plates</a:t>
            </a:r>
            <a:r>
              <a:rPr lang="sk-SK" dirty="0" smtClean="0"/>
              <a:t>    </a:t>
            </a:r>
          </a:p>
          <a:p>
            <a:endParaRPr lang="sk-SK" dirty="0"/>
          </a:p>
        </p:txBody>
      </p:sp>
      <p:pic>
        <p:nvPicPr>
          <p:cNvPr id="4" name="Obrázok 3" descr="edfrst.jpg"/>
          <p:cNvPicPr>
            <a:picLocks noChangeAspect="1"/>
          </p:cNvPicPr>
          <p:nvPr/>
        </p:nvPicPr>
        <p:blipFill>
          <a:blip r:embed="rId2" cstate="print"/>
          <a:srcRect r="3030" b="11111"/>
          <a:stretch>
            <a:fillRect/>
          </a:stretch>
        </p:blipFill>
        <p:spPr>
          <a:xfrm>
            <a:off x="490988" y="2492896"/>
            <a:ext cx="2208804" cy="153191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Zástupný symbol obsahu 3" descr="dsb.jpg"/>
          <p:cNvPicPr>
            <a:picLocks noChangeAspect="1"/>
          </p:cNvPicPr>
          <p:nvPr/>
        </p:nvPicPr>
        <p:blipFill>
          <a:blip r:embed="rId3" cstate="print"/>
          <a:srcRect l="2751" t="6951" r="25588"/>
          <a:stretch>
            <a:fillRect/>
          </a:stretch>
        </p:blipFill>
        <p:spPr>
          <a:xfrm>
            <a:off x="3131840" y="2420888"/>
            <a:ext cx="1732060" cy="168676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Obrázok 5" descr="rfsg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9051" t="5901" r="20863" b="6951"/>
          <a:stretch>
            <a:fillRect/>
          </a:stretch>
        </p:blipFill>
        <p:spPr>
          <a:xfrm>
            <a:off x="323528" y="4941168"/>
            <a:ext cx="1944216" cy="181314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Obrázok 6" descr="srfga.jpg"/>
          <p:cNvPicPr>
            <a:picLocks noChangeAspect="1"/>
          </p:cNvPicPr>
          <p:nvPr/>
        </p:nvPicPr>
        <p:blipFill>
          <a:blip r:embed="rId6" cstate="print"/>
          <a:srcRect l="2751" t="2751" r="13776" b="3801"/>
          <a:stretch>
            <a:fillRect/>
          </a:stretch>
        </p:blipFill>
        <p:spPr>
          <a:xfrm>
            <a:off x="2687350" y="5013176"/>
            <a:ext cx="2028666" cy="170331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Obrázok 7" descr="prudenie.jpg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15632" r="63750" b="28405"/>
          <a:stretch>
            <a:fillRect/>
          </a:stretch>
        </p:blipFill>
        <p:spPr>
          <a:xfrm>
            <a:off x="5402188" y="2492896"/>
            <a:ext cx="1492530" cy="172819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Zástupný symbol obsahu 3" descr="dfrea.jpg"/>
          <p:cNvPicPr>
            <a:picLocks noChangeAspect="1"/>
          </p:cNvPicPr>
          <p:nvPr/>
        </p:nvPicPr>
        <p:blipFill>
          <a:blip r:embed="rId9" cstate="print"/>
          <a:srcRect l="2270" t="2223" r="20169" b="2317"/>
          <a:stretch>
            <a:fillRect/>
          </a:stretch>
        </p:blipFill>
        <p:spPr>
          <a:xfrm>
            <a:off x="7288208" y="2492896"/>
            <a:ext cx="1710188" cy="161007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6" name="Zástupný symbol obsahu 10" descr="ploche.jpg"/>
          <p:cNvPicPr>
            <a:picLocks noChangeAspect="1"/>
          </p:cNvPicPr>
          <p:nvPr/>
        </p:nvPicPr>
        <p:blipFill>
          <a:blip r:embed="rId10" cstate="print"/>
          <a:srcRect l="8353" t="12822" r="23632" b="12557"/>
          <a:stretch>
            <a:fillRect/>
          </a:stretch>
        </p:blipFill>
        <p:spPr>
          <a:xfrm>
            <a:off x="7380312" y="5085184"/>
            <a:ext cx="1763688" cy="1369668"/>
          </a:xfrm>
          <a:prstGeom prst="rect">
            <a:avLst/>
          </a:prstGeom>
          <a:ln>
            <a:noFill/>
          </a:ln>
          <a:effectLst/>
        </p:spPr>
      </p:pic>
      <p:sp>
        <p:nvSpPr>
          <p:cNvPr id="17" name="BlokTextu 16"/>
          <p:cNvSpPr txBox="1"/>
          <p:nvPr/>
        </p:nvSpPr>
        <p:spPr>
          <a:xfrm>
            <a:off x="2699792" y="2924944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600" b="1" dirty="0" smtClean="0"/>
              <a:t>&lt;</a:t>
            </a:r>
            <a:endParaRPr lang="sk-SK" sz="3600" b="1" dirty="0"/>
          </a:p>
        </p:txBody>
      </p:sp>
      <p:sp>
        <p:nvSpPr>
          <p:cNvPr id="18" name="BlokTextu 17"/>
          <p:cNvSpPr txBox="1"/>
          <p:nvPr/>
        </p:nvSpPr>
        <p:spPr>
          <a:xfrm>
            <a:off x="6876256" y="2924944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600" b="1" dirty="0" smtClean="0"/>
              <a:t>&lt;</a:t>
            </a:r>
            <a:endParaRPr lang="sk-SK" sz="3600" b="1" dirty="0"/>
          </a:p>
        </p:txBody>
      </p:sp>
      <p:sp>
        <p:nvSpPr>
          <p:cNvPr id="19" name="BlokTextu 18"/>
          <p:cNvSpPr txBox="1"/>
          <p:nvPr/>
        </p:nvSpPr>
        <p:spPr>
          <a:xfrm>
            <a:off x="2267744" y="5589240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600" b="1" dirty="0" smtClean="0"/>
              <a:t>&gt;</a:t>
            </a:r>
            <a:endParaRPr lang="sk-SK" sz="3600" b="1" dirty="0"/>
          </a:p>
        </p:txBody>
      </p:sp>
      <p:sp>
        <p:nvSpPr>
          <p:cNvPr id="20" name="BlokTextu 19"/>
          <p:cNvSpPr txBox="1"/>
          <p:nvPr/>
        </p:nvSpPr>
        <p:spPr>
          <a:xfrm>
            <a:off x="7038424" y="5445224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600" b="1" dirty="0" smtClean="0"/>
              <a:t>&lt;</a:t>
            </a:r>
            <a:endParaRPr lang="sk-SK" sz="3600" b="1" dirty="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867297" y="5229200"/>
            <a:ext cx="2220148" cy="1196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115B-A31F-4B6C-902A-EF8337319693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21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+mn-lt"/>
                <a:cs typeface="Times New Roman" pitchFamily="18" charset="0"/>
              </a:rPr>
              <a:t>Thank you for your attention!</a:t>
            </a:r>
            <a:endParaRPr lang="sk-SK" b="1" dirty="0">
              <a:latin typeface="+mn-lt"/>
              <a:cs typeface="Times New Roman" pitchFamily="18" charset="0"/>
            </a:endParaRPr>
          </a:p>
        </p:txBody>
      </p:sp>
      <p:sp>
        <p:nvSpPr>
          <p:cNvPr id="14" name="Obdĺžnik 13"/>
          <p:cNvSpPr/>
          <p:nvPr/>
        </p:nvSpPr>
        <p:spPr>
          <a:xfrm>
            <a:off x="251520" y="1249596"/>
            <a:ext cx="84249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k-SK" sz="2800" dirty="0" smtClean="0"/>
              <a:t> </a:t>
            </a:r>
            <a:r>
              <a:rPr lang="sk-SK" sz="2800" dirty="0" err="1" smtClean="0"/>
              <a:t>Proved</a:t>
            </a:r>
            <a:r>
              <a:rPr lang="sk-SK" sz="2800" dirty="0" smtClean="0"/>
              <a:t> </a:t>
            </a:r>
            <a:r>
              <a:rPr lang="sk-SK" sz="2800" dirty="0" err="1" smtClean="0"/>
              <a:t>assumed</a:t>
            </a:r>
            <a:r>
              <a:rPr lang="sk-SK" sz="2800" dirty="0" smtClean="0"/>
              <a:t> </a:t>
            </a:r>
            <a:r>
              <a:rPr lang="sk-SK" sz="2800" dirty="0" err="1" smtClean="0"/>
              <a:t>influences</a:t>
            </a:r>
            <a:r>
              <a:rPr lang="sk-SK" sz="2800" dirty="0" smtClean="0"/>
              <a:t> on </a:t>
            </a:r>
            <a:r>
              <a:rPr lang="sk-SK" sz="2800" dirty="0" err="1" smtClean="0"/>
              <a:t>the</a:t>
            </a:r>
            <a:r>
              <a:rPr lang="en-US" sz="2800" dirty="0" smtClean="0"/>
              <a:t> </a:t>
            </a:r>
            <a:r>
              <a:rPr lang="sk-SK" sz="2800" dirty="0" err="1" smtClean="0"/>
              <a:t>phenomenon</a:t>
            </a:r>
            <a:r>
              <a:rPr lang="sk-SK" sz="2800" dirty="0" smtClean="0"/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387569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11. Flat Flow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Kamila </a:t>
            </a:r>
            <a:r>
              <a:rPr lang="en-US" dirty="0" err="1" smtClean="0"/>
              <a:t>Sou</a:t>
            </a:r>
            <a:r>
              <a:rPr lang="sk-SK" dirty="0" smtClean="0"/>
              <a:t>čková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29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Appendix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60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>Chang</a:t>
            </a:r>
            <a:r>
              <a:rPr lang="en-US" dirty="0" err="1" smtClean="0"/>
              <a:t>ing</a:t>
            </a:r>
            <a:r>
              <a:rPr lang="sk-SK" dirty="0" smtClean="0"/>
              <a:t> </a:t>
            </a:r>
            <a:r>
              <a:rPr lang="sk-SK" dirty="0" smtClean="0"/>
              <a:t>temperature of </a:t>
            </a:r>
            <a:r>
              <a:rPr lang="sk-SK" dirty="0" smtClean="0"/>
              <a:t>glycerol </a:t>
            </a:r>
            <a:endParaRPr lang="sk-SK" dirty="0"/>
          </a:p>
        </p:txBody>
      </p:sp>
      <p:pic>
        <p:nvPicPr>
          <p:cNvPr id="12" name="Obrázok 11" descr="dhxs.jpg"/>
          <p:cNvPicPr>
            <a:picLocks noChangeAspect="1"/>
          </p:cNvPicPr>
          <p:nvPr/>
        </p:nvPicPr>
        <p:blipFill>
          <a:blip r:embed="rId2" cstate="print"/>
          <a:srcRect r="12201" b="39500"/>
          <a:stretch>
            <a:fillRect/>
          </a:stretch>
        </p:blipFill>
        <p:spPr>
          <a:xfrm>
            <a:off x="1043608" y="2204864"/>
            <a:ext cx="7128792" cy="4149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BlokTextu 13"/>
          <p:cNvSpPr txBox="1"/>
          <p:nvPr/>
        </p:nvSpPr>
        <p:spPr>
          <a:xfrm>
            <a:off x="467544" y="1556792"/>
            <a:ext cx="46430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dirty="0" smtClean="0"/>
              <a:t>80°C </a:t>
            </a:r>
            <a:r>
              <a:rPr lang="sk-SK" sz="3200" dirty="0" smtClean="0">
                <a:latin typeface="Calibri"/>
              </a:rPr>
              <a:t>→ </a:t>
            </a:r>
            <a:r>
              <a:rPr lang="sk-SK" sz="3200" dirty="0" err="1" smtClean="0">
                <a:latin typeface="Calibri"/>
              </a:rPr>
              <a:t>the</a:t>
            </a:r>
            <a:r>
              <a:rPr lang="sk-SK" sz="3200" dirty="0" smtClean="0">
                <a:latin typeface="Calibri"/>
              </a:rPr>
              <a:t> </a:t>
            </a:r>
            <a:r>
              <a:rPr lang="sk-SK" sz="3200" dirty="0" err="1" smtClean="0">
                <a:latin typeface="Calibri"/>
              </a:rPr>
              <a:t>same</a:t>
            </a:r>
            <a:r>
              <a:rPr lang="sk-SK" sz="3200" dirty="0" smtClean="0">
                <a:latin typeface="Calibri"/>
              </a:rPr>
              <a:t> </a:t>
            </a:r>
            <a:r>
              <a:rPr lang="sk-SK" sz="3200" dirty="0" err="1" smtClean="0">
                <a:latin typeface="Calibri"/>
              </a:rPr>
              <a:t>patterns</a:t>
            </a:r>
            <a:r>
              <a:rPr lang="sk-SK" sz="3200" dirty="0" smtClean="0">
                <a:latin typeface="Calibri"/>
              </a:rPr>
              <a:t> </a:t>
            </a:r>
            <a:endParaRPr lang="sk-SK" sz="3200" dirty="0"/>
          </a:p>
        </p:txBody>
      </p:sp>
    </p:spTree>
    <p:extLst>
      <p:ext uri="{BB962C8B-B14F-4D97-AF65-F5344CB8AC3E}">
        <p14:creationId xmlns:p14="http://schemas.microsoft.com/office/powerpoint/2010/main" val="154788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pPr algn="l"/>
            <a:r>
              <a:rPr lang="sk-SK" b="1" dirty="0" err="1" smtClean="0">
                <a:cs typeface="Times New Roman" pitchFamily="18" charset="0"/>
              </a:rPr>
              <a:t>Data</a:t>
            </a:r>
            <a:r>
              <a:rPr lang="sk-SK" b="1" dirty="0" smtClean="0">
                <a:cs typeface="Times New Roman" pitchFamily="18" charset="0"/>
              </a:rPr>
              <a:t> </a:t>
            </a:r>
            <a:r>
              <a:rPr lang="sk-SK" b="1" dirty="0" err="1" smtClean="0">
                <a:cs typeface="Times New Roman" pitchFamily="18" charset="0"/>
              </a:rPr>
              <a:t>for</a:t>
            </a:r>
            <a:r>
              <a:rPr lang="sk-SK" b="1" dirty="0" smtClean="0">
                <a:cs typeface="Times New Roman" pitchFamily="18" charset="0"/>
              </a:rPr>
              <a:t> </a:t>
            </a:r>
            <a:r>
              <a:rPr lang="sk-SK" b="1" dirty="0" err="1" smtClean="0">
                <a:cs typeface="Times New Roman" pitchFamily="18" charset="0"/>
              </a:rPr>
              <a:t>experiments</a:t>
            </a:r>
            <a:endParaRPr lang="sk-SK" b="1" dirty="0">
              <a:cs typeface="Times New Roman" pitchFamily="18" charset="0"/>
            </a:endParaRPr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0" y="9525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0" y="10763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Zástupný symbol obsahu 10" descr="tabulka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2486" y="1340769"/>
            <a:ext cx="8399028" cy="50448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783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2448272"/>
          </a:xfrm>
        </p:spPr>
        <p:txBody>
          <a:bodyPr>
            <a:normAutofit fontScale="90000"/>
          </a:bodyPr>
          <a:lstStyle/>
          <a:p>
            <a:r>
              <a:rPr lang="sk-SK" dirty="0" smtClean="0"/>
              <a:t>Motor oil → </a:t>
            </a:r>
            <a:r>
              <a:rPr lang="sk-SK" dirty="0" err="1" smtClean="0"/>
              <a:t>glycerol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dirty="0" smtClean="0"/>
              <a:t>(∆ </a:t>
            </a:r>
            <a:r>
              <a:rPr lang="el-GR" dirty="0" smtClean="0"/>
              <a:t>ν</a:t>
            </a:r>
            <a:r>
              <a:rPr lang="sk-SK" dirty="0" smtClean="0"/>
              <a:t> = 1119,5 . 10</a:t>
            </a:r>
            <a:r>
              <a:rPr lang="sk-SK" baseline="30000" dirty="0" smtClean="0"/>
              <a:t>-6</a:t>
            </a:r>
            <a:r>
              <a:rPr lang="sk-SK" dirty="0" smtClean="0"/>
              <a:t> m</a:t>
            </a:r>
            <a:r>
              <a:rPr lang="sk-SK" baseline="30000" dirty="0" smtClean="0"/>
              <a:t>2</a:t>
            </a:r>
            <a:r>
              <a:rPr lang="sk-SK" dirty="0" smtClean="0"/>
              <a:t>/s)</a:t>
            </a:r>
            <a:br>
              <a:rPr lang="sk-SK" dirty="0" smtClean="0"/>
            </a:br>
            <a:r>
              <a:rPr lang="sk-SK" dirty="0" smtClean="0"/>
              <a:t/>
            </a:r>
            <a:br>
              <a:rPr lang="sk-SK" dirty="0" smtClean="0"/>
            </a:br>
            <a:endParaRPr lang="sk-SK" dirty="0"/>
          </a:p>
        </p:txBody>
      </p:sp>
      <p:pic>
        <p:nvPicPr>
          <p:cNvPr id="4" name="Zástupný symbol obsahu 3" descr="glycerol, motorový olej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4000" t="8001" r="4685"/>
          <a:stretch>
            <a:fillRect/>
          </a:stretch>
        </p:blipFill>
        <p:spPr>
          <a:xfrm>
            <a:off x="1547664" y="1700808"/>
            <a:ext cx="5989751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801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ok 11" descr="motor olej.jpg"/>
          <p:cNvPicPr>
            <a:picLocks noChangeAspect="1"/>
          </p:cNvPicPr>
          <p:nvPr/>
        </p:nvPicPr>
        <p:blipFill rotWithShape="1">
          <a:blip r:embed="rId2" cstate="print">
            <a:lum bright="10000"/>
          </a:blip>
          <a:srcRect l="5901" t="5878" r="46063" b="33200"/>
          <a:stretch/>
        </p:blipFill>
        <p:spPr>
          <a:xfrm>
            <a:off x="1295400" y="238125"/>
            <a:ext cx="6559119" cy="623887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115B-A31F-4B6C-902A-EF8337319693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85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Zástupný symbol obsahu 3" descr="dsb.jpg"/>
          <p:cNvPicPr>
            <a:picLocks noChangeAspect="1"/>
          </p:cNvPicPr>
          <p:nvPr/>
        </p:nvPicPr>
        <p:blipFill>
          <a:blip r:embed="rId3" cstate="print"/>
          <a:srcRect l="2751" t="6951" r="25588"/>
          <a:stretch>
            <a:fillRect/>
          </a:stretch>
        </p:blipFill>
        <p:spPr>
          <a:xfrm>
            <a:off x="1295400" y="189268"/>
            <a:ext cx="6703828" cy="6528490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115B-A31F-4B6C-902A-EF8337319693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11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Zástupný symbol obsahu 10" descr="ploche.jpg"/>
          <p:cNvPicPr>
            <a:picLocks noChangeAspect="1"/>
          </p:cNvPicPr>
          <p:nvPr/>
        </p:nvPicPr>
        <p:blipFill>
          <a:blip r:embed="rId3" cstate="print"/>
          <a:srcRect l="8353" t="12822" r="23632" b="12557"/>
          <a:stretch>
            <a:fillRect/>
          </a:stretch>
        </p:blipFill>
        <p:spPr>
          <a:xfrm>
            <a:off x="703213" y="228600"/>
            <a:ext cx="7742582" cy="62484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115B-A31F-4B6C-902A-EF8337319693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42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Zástupný symbol obsahu 9" descr="red.jpg"/>
          <p:cNvPicPr>
            <a:picLocks noChangeAspect="1"/>
          </p:cNvPicPr>
          <p:nvPr/>
        </p:nvPicPr>
        <p:blipFill>
          <a:blip r:embed="rId3" cstate="print"/>
          <a:srcRect l="6688" t="2751" r="31887" b="6951"/>
          <a:stretch>
            <a:fillRect/>
          </a:stretch>
        </p:blipFill>
        <p:spPr>
          <a:xfrm>
            <a:off x="1676400" y="228600"/>
            <a:ext cx="5788862" cy="6382452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115B-A31F-4B6C-902A-EF8337319693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38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KAMILA@NGIKZPPP8E9JY5JI" val="4527"/>
  <p:tag name="DEFAULTDISPLAYSOURCE" val="\documentclass{article}\pagestyle{empty}&#10;\begin{document}&#10;&#10;\end{document}&#10;"/>
  <p:tag name="EMBEDFONTS" val="1"/>
</p:tagLst>
</file>

<file path=ppt/theme/theme1.xml><?xml version="1.0" encoding="utf-8"?>
<a:theme xmlns:a="http://schemas.openxmlformats.org/drawingml/2006/main" name="template">
  <a:themeElements>
    <a:clrScheme name="bavyberko">
      <a:dk1>
        <a:sysClr val="windowText" lastClr="000000"/>
      </a:dk1>
      <a:lt1>
        <a:sysClr val="window" lastClr="FFFFFF"/>
      </a:lt1>
      <a:dk2>
        <a:srgbClr val="595959"/>
      </a:dk2>
      <a:lt2>
        <a:srgbClr val="FFFFFF"/>
      </a:lt2>
      <a:accent1>
        <a:srgbClr val="0091ED"/>
      </a:accent1>
      <a:accent2>
        <a:srgbClr val="7F7F7F"/>
      </a:accent2>
      <a:accent3>
        <a:srgbClr val="00B050"/>
      </a:accent3>
      <a:accent4>
        <a:srgbClr val="FF0000"/>
      </a:accent4>
      <a:accent5>
        <a:srgbClr val="FFC000"/>
      </a:accent5>
      <a:accent6>
        <a:srgbClr val="7030A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4659</TotalTime>
  <Words>1121</Words>
  <Application>Microsoft Office PowerPoint</Application>
  <PresentationFormat>On-screen Show (4:3)</PresentationFormat>
  <Paragraphs>301</Paragraphs>
  <Slides>55</Slides>
  <Notes>13</Notes>
  <HiddenSlides>7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template</vt:lpstr>
      <vt:lpstr>Flat Flow</vt:lpstr>
      <vt:lpstr>Task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Interfacial Pressure</vt:lpstr>
      <vt:lpstr>Understood Phenomena</vt:lpstr>
      <vt:lpstr>Position, Velocity</vt:lpstr>
      <vt:lpstr>Formation of Instabilities</vt:lpstr>
      <vt:lpstr>Formation of Instabilities</vt:lpstr>
      <vt:lpstr>Slow-Motion Video of Patterns</vt:lpstr>
      <vt:lpstr>What Affects Instabilities?</vt:lpstr>
      <vt:lpstr>Low Viscosity → No Fingers</vt:lpstr>
      <vt:lpstr>Low Viscosity → No Fingers</vt:lpstr>
      <vt:lpstr>Pattern Complexity Measurements</vt:lpstr>
      <vt:lpstr>Equipment</vt:lpstr>
      <vt:lpstr>Equipment</vt:lpstr>
      <vt:lpstr>Equipment</vt:lpstr>
      <vt:lpstr>What to Measure</vt:lpstr>
      <vt:lpstr>Viscosity</vt:lpstr>
      <vt:lpstr>Viscosity of Medium</vt:lpstr>
      <vt:lpstr>Viscosity of Medium</vt:lpstr>
      <vt:lpstr># of Fingers vs Viscosity of Medium</vt:lpstr>
      <vt:lpstr>Viscosity of Injected Liquid</vt:lpstr>
      <vt:lpstr>Distance of the plates</vt:lpstr>
      <vt:lpstr>Gap Size</vt:lpstr>
      <vt:lpstr>≈0.4mm</vt:lpstr>
      <vt:lpstr># of Fingers vs Gap Size</vt:lpstr>
      <vt:lpstr>pressure in syringe</vt:lpstr>
      <vt:lpstr>Pressure in Syringe</vt:lpstr>
      <vt:lpstr># of Fingers vs Pressure</vt:lpstr>
      <vt:lpstr>Interfacial Tension</vt:lpstr>
      <vt:lpstr>Interfacial Tension</vt:lpstr>
      <vt:lpstr>PowerPoint Presentation</vt:lpstr>
      <vt:lpstr>Further investigation</vt:lpstr>
      <vt:lpstr>An analogous experiment</vt:lpstr>
      <vt:lpstr>Viscosity η_2</vt:lpstr>
      <vt:lpstr>Gap Size h</vt:lpstr>
      <vt:lpstr>Pressure p</vt:lpstr>
      <vt:lpstr>Interfacial Tension γ</vt:lpstr>
      <vt:lpstr>Conclusion  </vt:lpstr>
      <vt:lpstr>Conclusion  </vt:lpstr>
      <vt:lpstr>Thank you for your attention!</vt:lpstr>
      <vt:lpstr>PowerPoint Presentation</vt:lpstr>
      <vt:lpstr>Appendix</vt:lpstr>
      <vt:lpstr>Changing temperature of glycerol </vt:lpstr>
      <vt:lpstr>Data for experiments</vt:lpstr>
      <vt:lpstr>Motor oil → glycerol (∆ ν = 1119,5 . 10-6 m2/s)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 Flat Flow</dc:title>
  <dc:creator>Windows User</dc:creator>
  <cp:lastModifiedBy>Windows User</cp:lastModifiedBy>
  <cp:revision>88</cp:revision>
  <dcterms:created xsi:type="dcterms:W3CDTF">2012-07-08T15:09:02Z</dcterms:created>
  <dcterms:modified xsi:type="dcterms:W3CDTF">2012-07-23T06:17:39Z</dcterms:modified>
</cp:coreProperties>
</file>