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6" r:id="rId2"/>
  </p:sldMasterIdLst>
  <p:notesMasterIdLst>
    <p:notesMasterId r:id="rId48"/>
  </p:notesMasterIdLst>
  <p:sldIdLst>
    <p:sldId id="376" r:id="rId3"/>
    <p:sldId id="258" r:id="rId4"/>
    <p:sldId id="332" r:id="rId5"/>
    <p:sldId id="317" r:id="rId6"/>
    <p:sldId id="319" r:id="rId7"/>
    <p:sldId id="320" r:id="rId8"/>
    <p:sldId id="318" r:id="rId9"/>
    <p:sldId id="322" r:id="rId10"/>
    <p:sldId id="323" r:id="rId11"/>
    <p:sldId id="326" r:id="rId12"/>
    <p:sldId id="324" r:id="rId13"/>
    <p:sldId id="334" r:id="rId14"/>
    <p:sldId id="325" r:id="rId15"/>
    <p:sldId id="335" r:id="rId16"/>
    <p:sldId id="336" r:id="rId17"/>
    <p:sldId id="329" r:id="rId18"/>
    <p:sldId id="337" r:id="rId19"/>
    <p:sldId id="313" r:id="rId20"/>
    <p:sldId id="339" r:id="rId21"/>
    <p:sldId id="341" r:id="rId22"/>
    <p:sldId id="330" r:id="rId23"/>
    <p:sldId id="333" r:id="rId24"/>
    <p:sldId id="356" r:id="rId25"/>
    <p:sldId id="342" r:id="rId26"/>
    <p:sldId id="343" r:id="rId27"/>
    <p:sldId id="361" r:id="rId28"/>
    <p:sldId id="362" r:id="rId29"/>
    <p:sldId id="359" r:id="rId30"/>
    <p:sldId id="364" r:id="rId31"/>
    <p:sldId id="365" r:id="rId32"/>
    <p:sldId id="366" r:id="rId33"/>
    <p:sldId id="367" r:id="rId34"/>
    <p:sldId id="348" r:id="rId35"/>
    <p:sldId id="349" r:id="rId36"/>
    <p:sldId id="370" r:id="rId37"/>
    <p:sldId id="316" r:id="rId38"/>
    <p:sldId id="363" r:id="rId39"/>
    <p:sldId id="287" r:id="rId40"/>
    <p:sldId id="377" r:id="rId41"/>
    <p:sldId id="371" r:id="rId42"/>
    <p:sldId id="378" r:id="rId43"/>
    <p:sldId id="379" r:id="rId44"/>
    <p:sldId id="373" r:id="rId45"/>
    <p:sldId id="380" r:id="rId46"/>
    <p:sldId id="381" r:id="rId4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F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783" autoAdjust="0"/>
  </p:normalViewPr>
  <p:slideViewPr>
    <p:cSldViewPr>
      <p:cViewPr varScale="1">
        <p:scale>
          <a:sx n="74" d="100"/>
          <a:sy n="74" d="100"/>
        </p:scale>
        <p:origin x="-13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vel\Desktop\GOLF%20DATA%203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Rotacia%20na%20miest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al\Desktop\TMF%20GOLF\EXPERIMENT\odpor%20vzduchu\Odp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540393124037086E-2"/>
          <c:y val="2.2748618920318448E-2"/>
          <c:w val="0.86745633613501161"/>
          <c:h val="0.9326267593368236"/>
        </c:manualLayout>
      </c:layout>
      <c:area3DChart>
        <c:grouping val="standard"/>
        <c:varyColors val="0"/>
        <c:ser>
          <c:idx val="0"/>
          <c:order val="0"/>
          <c:tx>
            <c:v>2,5</c:v>
          </c:tx>
          <c:val>
            <c:numRef>
              <c:f>'2,5 (2)'!$AC$2:$AC$41</c:f>
              <c:numCache>
                <c:formatCode>General</c:formatCode>
                <c:ptCount val="40"/>
                <c:pt idx="0">
                  <c:v>2.5</c:v>
                </c:pt>
                <c:pt idx="1">
                  <c:v>2</c:v>
                </c:pt>
                <c:pt idx="2">
                  <c:v>1.6</c:v>
                </c:pt>
                <c:pt idx="3">
                  <c:v>1.1000000000000001</c:v>
                </c:pt>
                <c:pt idx="4">
                  <c:v>0.8</c:v>
                </c:pt>
                <c:pt idx="5">
                  <c:v>0.70000000000000062</c:v>
                </c:pt>
                <c:pt idx="6">
                  <c:v>0.4</c:v>
                </c:pt>
                <c:pt idx="7">
                  <c:v>0.2</c:v>
                </c:pt>
                <c:pt idx="8">
                  <c:v>0.2</c:v>
                </c:pt>
                <c:pt idx="9">
                  <c:v>0.1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1"/>
          <c:order val="1"/>
          <c:tx>
            <c:v>3,5</c:v>
          </c:tx>
          <c:spPr>
            <a:ln w="25400">
              <a:noFill/>
            </a:ln>
          </c:spPr>
          <c:val>
            <c:numRef>
              <c:f>'3,5 (2)'!$AL$2:$AL$41</c:f>
              <c:numCache>
                <c:formatCode>General</c:formatCode>
                <c:ptCount val="40"/>
                <c:pt idx="0">
                  <c:v>3.5</c:v>
                </c:pt>
                <c:pt idx="1">
                  <c:v>3.3000000000000003</c:v>
                </c:pt>
                <c:pt idx="2">
                  <c:v>3</c:v>
                </c:pt>
                <c:pt idx="3">
                  <c:v>2.7</c:v>
                </c:pt>
                <c:pt idx="4">
                  <c:v>2.3000000000000003</c:v>
                </c:pt>
                <c:pt idx="5">
                  <c:v>2.1</c:v>
                </c:pt>
                <c:pt idx="6">
                  <c:v>1.8</c:v>
                </c:pt>
                <c:pt idx="7">
                  <c:v>1.5</c:v>
                </c:pt>
                <c:pt idx="8">
                  <c:v>1.2000000000000002</c:v>
                </c:pt>
                <c:pt idx="9">
                  <c:v>0.70000000000000062</c:v>
                </c:pt>
                <c:pt idx="10">
                  <c:v>0</c:v>
                </c:pt>
                <c:pt idx="11">
                  <c:v>0.2</c:v>
                </c:pt>
                <c:pt idx="12">
                  <c:v>0.30000000000000032</c:v>
                </c:pt>
                <c:pt idx="13">
                  <c:v>0.2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2"/>
          <c:order val="2"/>
          <c:tx>
            <c:v>4,5</c:v>
          </c:tx>
          <c:spPr>
            <a:ln w="25400">
              <a:noFill/>
            </a:ln>
          </c:spPr>
          <c:val>
            <c:numRef>
              <c:f>'4,5 (2)'!$AV$2:$AV$41</c:f>
              <c:numCache>
                <c:formatCode>General</c:formatCode>
                <c:ptCount val="40"/>
                <c:pt idx="0">
                  <c:v>4.5</c:v>
                </c:pt>
                <c:pt idx="1">
                  <c:v>4.4000000000000004</c:v>
                </c:pt>
                <c:pt idx="2">
                  <c:v>4.2</c:v>
                </c:pt>
                <c:pt idx="3">
                  <c:v>3.9000000000000004</c:v>
                </c:pt>
                <c:pt idx="4">
                  <c:v>3.6</c:v>
                </c:pt>
                <c:pt idx="5">
                  <c:v>3.4000000000000004</c:v>
                </c:pt>
                <c:pt idx="6">
                  <c:v>3.2</c:v>
                </c:pt>
                <c:pt idx="7">
                  <c:v>3</c:v>
                </c:pt>
                <c:pt idx="8">
                  <c:v>2.7</c:v>
                </c:pt>
                <c:pt idx="9">
                  <c:v>2.4000000000000004</c:v>
                </c:pt>
                <c:pt idx="10">
                  <c:v>2</c:v>
                </c:pt>
                <c:pt idx="11">
                  <c:v>1.5</c:v>
                </c:pt>
                <c:pt idx="12">
                  <c:v>0.9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0.2</c:v>
                </c:pt>
                <c:pt idx="17">
                  <c:v>0.2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3"/>
          <c:order val="3"/>
          <c:tx>
            <c:v>5,5</c:v>
          </c:tx>
          <c:spPr>
            <a:ln w="25400">
              <a:noFill/>
            </a:ln>
          </c:spPr>
          <c:val>
            <c:numRef>
              <c:f>'5,5 (2)'!$BF$2:$BF$41</c:f>
              <c:numCache>
                <c:formatCode>General</c:formatCode>
                <c:ptCount val="40"/>
                <c:pt idx="0">
                  <c:v>5.5</c:v>
                </c:pt>
                <c:pt idx="1">
                  <c:v>5.4</c:v>
                </c:pt>
                <c:pt idx="2">
                  <c:v>5.3000000000000007</c:v>
                </c:pt>
                <c:pt idx="3">
                  <c:v>5</c:v>
                </c:pt>
                <c:pt idx="4">
                  <c:v>4.8000000000000007</c:v>
                </c:pt>
                <c:pt idx="5">
                  <c:v>4.6000000000000005</c:v>
                </c:pt>
                <c:pt idx="6">
                  <c:v>4.4000000000000004</c:v>
                </c:pt>
                <c:pt idx="7">
                  <c:v>4.2</c:v>
                </c:pt>
                <c:pt idx="8">
                  <c:v>4</c:v>
                </c:pt>
                <c:pt idx="9">
                  <c:v>3.8000000000000003</c:v>
                </c:pt>
                <c:pt idx="10">
                  <c:v>3.6</c:v>
                </c:pt>
                <c:pt idx="11">
                  <c:v>3.2</c:v>
                </c:pt>
                <c:pt idx="12">
                  <c:v>2.8000000000000003</c:v>
                </c:pt>
                <c:pt idx="13">
                  <c:v>2.4000000000000004</c:v>
                </c:pt>
                <c:pt idx="14">
                  <c:v>1.7000000000000015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0.1</c:v>
                </c:pt>
                <c:pt idx="22">
                  <c:v>0.1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4"/>
          <c:order val="4"/>
          <c:tx>
            <c:v>6,5</c:v>
          </c:tx>
          <c:spPr>
            <a:ln w="25400">
              <a:noFill/>
            </a:ln>
          </c:spPr>
          <c:val>
            <c:numRef>
              <c:f>'6,5 (2)'!$BP$2:$BP$41</c:f>
              <c:numCache>
                <c:formatCode>General</c:formatCode>
                <c:ptCount val="40"/>
                <c:pt idx="0">
                  <c:v>6.5</c:v>
                </c:pt>
                <c:pt idx="1">
                  <c:v>6.5</c:v>
                </c:pt>
                <c:pt idx="2">
                  <c:v>6.3000000000000007</c:v>
                </c:pt>
                <c:pt idx="3">
                  <c:v>6.1000000000000005</c:v>
                </c:pt>
                <c:pt idx="4">
                  <c:v>5.9</c:v>
                </c:pt>
                <c:pt idx="5">
                  <c:v>5.7</c:v>
                </c:pt>
                <c:pt idx="6">
                  <c:v>5.6000000000000005</c:v>
                </c:pt>
                <c:pt idx="7">
                  <c:v>5.4</c:v>
                </c:pt>
                <c:pt idx="8">
                  <c:v>5.2</c:v>
                </c:pt>
                <c:pt idx="9">
                  <c:v>5.1000000000000005</c:v>
                </c:pt>
                <c:pt idx="10">
                  <c:v>4.9000000000000004</c:v>
                </c:pt>
                <c:pt idx="11">
                  <c:v>4.6000000000000005</c:v>
                </c:pt>
                <c:pt idx="12">
                  <c:v>4.4000000000000004</c:v>
                </c:pt>
                <c:pt idx="13">
                  <c:v>4</c:v>
                </c:pt>
                <c:pt idx="14">
                  <c:v>3.7</c:v>
                </c:pt>
                <c:pt idx="15">
                  <c:v>3.2</c:v>
                </c:pt>
                <c:pt idx="16">
                  <c:v>2.6</c:v>
                </c:pt>
                <c:pt idx="17">
                  <c:v>2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0.1</c:v>
                </c:pt>
                <c:pt idx="27">
                  <c:v>0.1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5"/>
          <c:order val="5"/>
          <c:tx>
            <c:v>7,5</c:v>
          </c:tx>
          <c:spPr>
            <a:ln w="25400">
              <a:noFill/>
            </a:ln>
          </c:spPr>
          <c:val>
            <c:numRef>
              <c:f>'7,5 (2)'!$CA$2:$CA$41</c:f>
              <c:numCache>
                <c:formatCode>General</c:formatCode>
                <c:ptCount val="40"/>
                <c:pt idx="0">
                  <c:v>7.5</c:v>
                </c:pt>
                <c:pt idx="1">
                  <c:v>7.5</c:v>
                </c:pt>
                <c:pt idx="2">
                  <c:v>7.4</c:v>
                </c:pt>
                <c:pt idx="3">
                  <c:v>7.2</c:v>
                </c:pt>
                <c:pt idx="4">
                  <c:v>7</c:v>
                </c:pt>
                <c:pt idx="5">
                  <c:v>6.8000000000000007</c:v>
                </c:pt>
                <c:pt idx="6">
                  <c:v>6.7</c:v>
                </c:pt>
                <c:pt idx="7">
                  <c:v>6.5</c:v>
                </c:pt>
                <c:pt idx="8">
                  <c:v>6.4</c:v>
                </c:pt>
                <c:pt idx="9">
                  <c:v>6.2</c:v>
                </c:pt>
                <c:pt idx="10">
                  <c:v>6.1000000000000005</c:v>
                </c:pt>
                <c:pt idx="11">
                  <c:v>5.9</c:v>
                </c:pt>
                <c:pt idx="12">
                  <c:v>5.7</c:v>
                </c:pt>
                <c:pt idx="13">
                  <c:v>5.4</c:v>
                </c:pt>
                <c:pt idx="14">
                  <c:v>5.1000000000000005</c:v>
                </c:pt>
                <c:pt idx="15">
                  <c:v>4.8000000000000007</c:v>
                </c:pt>
                <c:pt idx="16">
                  <c:v>4.4000000000000004</c:v>
                </c:pt>
                <c:pt idx="17">
                  <c:v>4</c:v>
                </c:pt>
                <c:pt idx="18">
                  <c:v>3.4000000000000004</c:v>
                </c:pt>
                <c:pt idx="19">
                  <c:v>2.9000000000000004</c:v>
                </c:pt>
                <c:pt idx="20">
                  <c:v>2.2000000000000002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0.1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6"/>
          <c:order val="6"/>
          <c:tx>
            <c:v>8,5</c:v>
          </c:tx>
          <c:spPr>
            <a:ln w="25400">
              <a:noFill/>
            </a:ln>
          </c:spPr>
          <c:val>
            <c:numRef>
              <c:f>'8,5 (2)'!$CK$2:$CK$41</c:f>
              <c:numCache>
                <c:formatCode>General</c:formatCode>
                <c:ptCount val="40"/>
                <c:pt idx="0">
                  <c:v>8.5</c:v>
                </c:pt>
                <c:pt idx="1">
                  <c:v>8.5</c:v>
                </c:pt>
                <c:pt idx="2">
                  <c:v>8.4</c:v>
                </c:pt>
                <c:pt idx="3">
                  <c:v>8.2000000000000011</c:v>
                </c:pt>
                <c:pt idx="4">
                  <c:v>8.1</c:v>
                </c:pt>
                <c:pt idx="5">
                  <c:v>7.9</c:v>
                </c:pt>
                <c:pt idx="6">
                  <c:v>7.8000000000000007</c:v>
                </c:pt>
                <c:pt idx="7">
                  <c:v>7.6000000000000005</c:v>
                </c:pt>
                <c:pt idx="8">
                  <c:v>7.5</c:v>
                </c:pt>
                <c:pt idx="9">
                  <c:v>7.3000000000000007</c:v>
                </c:pt>
                <c:pt idx="10">
                  <c:v>7.2</c:v>
                </c:pt>
                <c:pt idx="11">
                  <c:v>7</c:v>
                </c:pt>
                <c:pt idx="12">
                  <c:v>6.9</c:v>
                </c:pt>
                <c:pt idx="13">
                  <c:v>6.7</c:v>
                </c:pt>
                <c:pt idx="14">
                  <c:v>6.4</c:v>
                </c:pt>
                <c:pt idx="15">
                  <c:v>6.2</c:v>
                </c:pt>
                <c:pt idx="16">
                  <c:v>5.9</c:v>
                </c:pt>
                <c:pt idx="17">
                  <c:v>5.6000000000000005</c:v>
                </c:pt>
                <c:pt idx="18">
                  <c:v>5.2</c:v>
                </c:pt>
                <c:pt idx="19">
                  <c:v>4.8000000000000007</c:v>
                </c:pt>
                <c:pt idx="20">
                  <c:v>4.2</c:v>
                </c:pt>
                <c:pt idx="21">
                  <c:v>3.8000000000000003</c:v>
                </c:pt>
                <c:pt idx="22">
                  <c:v>3.1</c:v>
                </c:pt>
                <c:pt idx="23">
                  <c:v>2.3000000000000003</c:v>
                </c:pt>
                <c:pt idx="24">
                  <c:v>0.9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ser>
          <c:idx val="7"/>
          <c:order val="7"/>
          <c:tx>
            <c:v>9,5</c:v>
          </c:tx>
          <c:spPr>
            <a:ln w="25400">
              <a:noFill/>
            </a:ln>
          </c:spPr>
          <c:val>
            <c:numRef>
              <c:f>'9,5 (2)'!$CT$2:$CT$41</c:f>
              <c:numCache>
                <c:formatCode>General</c:formatCode>
                <c:ptCount val="40"/>
                <c:pt idx="0">
                  <c:v>9.5</c:v>
                </c:pt>
                <c:pt idx="1">
                  <c:v>9.5</c:v>
                </c:pt>
                <c:pt idx="2">
                  <c:v>9.4</c:v>
                </c:pt>
                <c:pt idx="3">
                  <c:v>9.3000000000000007</c:v>
                </c:pt>
                <c:pt idx="4">
                  <c:v>9.1</c:v>
                </c:pt>
                <c:pt idx="5">
                  <c:v>9</c:v>
                </c:pt>
                <c:pt idx="6">
                  <c:v>8.8000000000000007</c:v>
                </c:pt>
                <c:pt idx="7">
                  <c:v>8.7000000000000011</c:v>
                </c:pt>
                <c:pt idx="8">
                  <c:v>8.6</c:v>
                </c:pt>
                <c:pt idx="9">
                  <c:v>8.4</c:v>
                </c:pt>
                <c:pt idx="10">
                  <c:v>8.3000000000000007</c:v>
                </c:pt>
                <c:pt idx="11">
                  <c:v>8.2000000000000011</c:v>
                </c:pt>
                <c:pt idx="12">
                  <c:v>8</c:v>
                </c:pt>
                <c:pt idx="13">
                  <c:v>7.9</c:v>
                </c:pt>
                <c:pt idx="14">
                  <c:v>7.7</c:v>
                </c:pt>
                <c:pt idx="15">
                  <c:v>7.4</c:v>
                </c:pt>
                <c:pt idx="16">
                  <c:v>7.2</c:v>
                </c:pt>
                <c:pt idx="17">
                  <c:v>7</c:v>
                </c:pt>
                <c:pt idx="18">
                  <c:v>6.7</c:v>
                </c:pt>
                <c:pt idx="19">
                  <c:v>6.3000000000000007</c:v>
                </c:pt>
                <c:pt idx="20">
                  <c:v>5.9</c:v>
                </c:pt>
                <c:pt idx="21">
                  <c:v>5.6000000000000005</c:v>
                </c:pt>
                <c:pt idx="22">
                  <c:v>5</c:v>
                </c:pt>
                <c:pt idx="23">
                  <c:v>4.6000000000000005</c:v>
                </c:pt>
                <c:pt idx="24">
                  <c:v>4</c:v>
                </c:pt>
                <c:pt idx="25">
                  <c:v>3.3000000000000003</c:v>
                </c:pt>
                <c:pt idx="26">
                  <c:v>2.4000000000000004</c:v>
                </c:pt>
                <c:pt idx="27">
                  <c:v>0.70000000000000062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322688"/>
        <c:axId val="76324224"/>
        <c:axId val="76311168"/>
      </c:area3DChart>
      <c:catAx>
        <c:axId val="7632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sk-SK" sz="1800" b="1"/>
            </a:pPr>
            <a:endParaRPr lang="en-US"/>
          </a:p>
        </c:txPr>
        <c:crossAx val="76324224"/>
        <c:crosses val="autoZero"/>
        <c:auto val="1"/>
        <c:lblAlgn val="ctr"/>
        <c:lblOffset val="100"/>
        <c:noMultiLvlLbl val="0"/>
      </c:catAx>
      <c:valAx>
        <c:axId val="7632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sk-SK" sz="2000" b="1"/>
            </a:pPr>
            <a:endParaRPr lang="en-US"/>
          </a:p>
        </c:txPr>
        <c:crossAx val="76322688"/>
        <c:crosses val="autoZero"/>
        <c:crossBetween val="midCat"/>
      </c:valAx>
      <c:serAx>
        <c:axId val="76311168"/>
        <c:scaling>
          <c:orientation val="minMax"/>
        </c:scaling>
        <c:delete val="1"/>
        <c:axPos val="b"/>
        <c:majorTickMark val="out"/>
        <c:minorTickMark val="none"/>
        <c:tickLblPos val="none"/>
        <c:crossAx val="76324224"/>
        <c:crosses val="autoZero"/>
      </c:serAx>
    </c:plotArea>
    <c:legend>
      <c:legendPos val="r"/>
      <c:layout>
        <c:manualLayout>
          <c:xMode val="edge"/>
          <c:yMode val="edge"/>
          <c:x val="0.91904527213339871"/>
          <c:y val="0.29891291132347619"/>
          <c:w val="6.690485080302791E-2"/>
          <c:h val="0.47205299785819732"/>
        </c:manualLayout>
      </c:layout>
      <c:overlay val="0"/>
      <c:txPr>
        <a:bodyPr/>
        <a:lstStyle/>
        <a:p>
          <a:pPr>
            <a:defRPr lang="sk-SK" sz="1600" b="1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>
                <a:latin typeface="Constantia" pitchFamily="18" charset="0"/>
              </a:rPr>
              <a:t>Angular velocity</a:t>
            </a:r>
            <a:endParaRPr lang="sk-SK" sz="2400" dirty="0"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36666585657149203"/>
          <c:y val="1.4514892870196382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1"/>
            <c:trendlineLbl>
              <c:layout>
                <c:manualLayout>
                  <c:x val="0.10835668365908062"/>
                  <c:y val="-0.5397862395321615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400" b="1" i="0">
                      <a:latin typeface="Constantia" pitchFamily="18" charset="0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Hárok1!$E$2:$E$13</c:f>
                <c:numCache>
                  <c:formatCode>General</c:formatCode>
                  <c:ptCount val="12"/>
                  <c:pt idx="0">
                    <c:v>0.98174770424680968</c:v>
                  </c:pt>
                  <c:pt idx="1">
                    <c:v>1.9634954084936203</c:v>
                  </c:pt>
                  <c:pt idx="2">
                    <c:v>1.9634954084936203</c:v>
                  </c:pt>
                  <c:pt idx="3">
                    <c:v>0.89759790102565418</c:v>
                  </c:pt>
                  <c:pt idx="4">
                    <c:v>0.4908738521234049</c:v>
                  </c:pt>
                  <c:pt idx="5">
                    <c:v>0.4908738521234049</c:v>
                  </c:pt>
                  <c:pt idx="6">
                    <c:v>0.75734822899039733</c:v>
                  </c:pt>
                  <c:pt idx="7">
                    <c:v>0.98174770424681013</c:v>
                  </c:pt>
                  <c:pt idx="8">
                    <c:v>1.1687472669604888</c:v>
                  </c:pt>
                  <c:pt idx="9">
                    <c:v>0.78539816339744828</c:v>
                  </c:pt>
                  <c:pt idx="10">
                    <c:v>0.37867411449519861</c:v>
                  </c:pt>
                  <c:pt idx="11">
                    <c:v>0.29914067978931025</c:v>
                  </c:pt>
                </c:numCache>
              </c:numRef>
            </c:plus>
            <c:minus>
              <c:numRef>
                <c:f>Hárok1!$F$2:$F$13</c:f>
                <c:numCache>
                  <c:formatCode>General</c:formatCode>
                  <c:ptCount val="12"/>
                  <c:pt idx="0">
                    <c:v>0.98174770424680968</c:v>
                  </c:pt>
                  <c:pt idx="1">
                    <c:v>1.9634954084936203</c:v>
                  </c:pt>
                  <c:pt idx="2">
                    <c:v>0.98174770424681013</c:v>
                  </c:pt>
                  <c:pt idx="3">
                    <c:v>0.44879895051282714</c:v>
                  </c:pt>
                  <c:pt idx="4">
                    <c:v>0.4908738521234049</c:v>
                  </c:pt>
                  <c:pt idx="5">
                    <c:v>0.24543692606170245</c:v>
                  </c:pt>
                  <c:pt idx="6">
                    <c:v>0.75734822899039733</c:v>
                  </c:pt>
                  <c:pt idx="7">
                    <c:v>0.49087385212340512</c:v>
                  </c:pt>
                  <c:pt idx="8">
                    <c:v>0.58437363348024429</c:v>
                  </c:pt>
                  <c:pt idx="9">
                    <c:v>0.78539816339744828</c:v>
                  </c:pt>
                  <c:pt idx="10">
                    <c:v>0.37867411449519861</c:v>
                  </c:pt>
                  <c:pt idx="11">
                    <c:v>0.29914067978931025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Hárok1!$C$2:$C$13</c:f>
              <c:numCache>
                <c:formatCode>General</c:formatCode>
                <c:ptCount val="12"/>
                <c:pt idx="0">
                  <c:v>0</c:v>
                </c:pt>
                <c:pt idx="1">
                  <c:v>0.9</c:v>
                </c:pt>
                <c:pt idx="2">
                  <c:v>1.2</c:v>
                </c:pt>
                <c:pt idx="3">
                  <c:v>1.8</c:v>
                </c:pt>
                <c:pt idx="4">
                  <c:v>2.2666666666666666</c:v>
                </c:pt>
                <c:pt idx="5">
                  <c:v>2.5333333333333332</c:v>
                </c:pt>
                <c:pt idx="6">
                  <c:v>3.0333333333333332</c:v>
                </c:pt>
                <c:pt idx="7">
                  <c:v>3.5333333333333332</c:v>
                </c:pt>
                <c:pt idx="8">
                  <c:v>4</c:v>
                </c:pt>
                <c:pt idx="9">
                  <c:v>4.5999999999999996</c:v>
                </c:pt>
                <c:pt idx="10">
                  <c:v>5.3666666666666663</c:v>
                </c:pt>
                <c:pt idx="11">
                  <c:v>6</c:v>
                </c:pt>
              </c:numCache>
            </c:numRef>
          </c:xVal>
          <c:yVal>
            <c:numRef>
              <c:f>Hárok1!$D$2:$D$13</c:f>
              <c:numCache>
                <c:formatCode>General</c:formatCode>
                <c:ptCount val="12"/>
                <c:pt idx="0">
                  <c:v>7.853981633974481</c:v>
                </c:pt>
                <c:pt idx="1">
                  <c:v>5.8904862254808616</c:v>
                </c:pt>
                <c:pt idx="2">
                  <c:v>5.8904862254808616</c:v>
                </c:pt>
                <c:pt idx="3">
                  <c:v>4.7123889803846906</c:v>
                </c:pt>
                <c:pt idx="4">
                  <c:v>3.926990816987241</c:v>
                </c:pt>
                <c:pt idx="5">
                  <c:v>3.926990816987241</c:v>
                </c:pt>
                <c:pt idx="6">
                  <c:v>3.3659921288462065</c:v>
                </c:pt>
                <c:pt idx="7">
                  <c:v>2.9452431127404308</c:v>
                </c:pt>
                <c:pt idx="8">
                  <c:v>2.6179938779914949</c:v>
                </c:pt>
                <c:pt idx="9">
                  <c:v>2.3561944901923448</c:v>
                </c:pt>
                <c:pt idx="10">
                  <c:v>1.6829960644231035</c:v>
                </c:pt>
                <c:pt idx="11">
                  <c:v>1.1780972450961724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413184"/>
        <c:axId val="90505600"/>
      </c:scatterChart>
      <c:valAx>
        <c:axId val="76413184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sk-SK" sz="1800">
                    <a:latin typeface="Constantia" pitchFamily="18" charset="0"/>
                  </a:rPr>
                  <a:t>Time </a:t>
                </a:r>
                <a:r>
                  <a:rPr lang="en-US" sz="1800">
                    <a:latin typeface="Constantia" pitchFamily="18" charset="0"/>
                  </a:rPr>
                  <a:t>[s]</a:t>
                </a:r>
                <a:endParaRPr lang="sk-SK" sz="1800">
                  <a:latin typeface="Constantia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Constantia" pitchFamily="18" charset="0"/>
              </a:defRPr>
            </a:pPr>
            <a:endParaRPr lang="en-US"/>
          </a:p>
        </c:txPr>
        <c:crossAx val="90505600"/>
        <c:crosses val="autoZero"/>
        <c:crossBetween val="midCat"/>
      </c:valAx>
      <c:valAx>
        <c:axId val="905056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latin typeface="Constantia" pitchFamily="18" charset="0"/>
                  </a:rPr>
                  <a:t>Angular velocity</a:t>
                </a:r>
                <a:r>
                  <a:rPr lang="en-US" sz="1600" baseline="0" dirty="0">
                    <a:latin typeface="Constantia" pitchFamily="18" charset="0"/>
                  </a:rPr>
                  <a:t> </a:t>
                </a:r>
                <a:r>
                  <a:rPr lang="en-US" sz="1600" baseline="0" dirty="0" smtClean="0">
                    <a:latin typeface="Constantia" pitchFamily="18" charset="0"/>
                  </a:rPr>
                  <a:t>[rad</a:t>
                </a:r>
                <a:r>
                  <a:rPr lang="sk-SK" sz="1600" baseline="0" dirty="0" smtClean="0">
                    <a:latin typeface="Constantia" pitchFamily="18" charset="0"/>
                  </a:rPr>
                  <a:t>/</a:t>
                </a:r>
                <a:r>
                  <a:rPr lang="en-US" sz="1600" baseline="0" dirty="0" smtClean="0">
                    <a:latin typeface="Constantia" pitchFamily="18" charset="0"/>
                  </a:rPr>
                  <a:t>s]</a:t>
                </a:r>
                <a:endParaRPr lang="sk-SK" sz="1600" dirty="0">
                  <a:latin typeface="Constantia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4131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v>Free fall motion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Hárok1!$D$2:$D$18</c:f>
              <c:numCache>
                <c:formatCode>General</c:formatCode>
                <c:ptCount val="17"/>
                <c:pt idx="0">
                  <c:v>0</c:v>
                </c:pt>
                <c:pt idx="1">
                  <c:v>0.1</c:v>
                </c:pt>
                <c:pt idx="2">
                  <c:v>0.13333333333333341</c:v>
                </c:pt>
                <c:pt idx="3">
                  <c:v>0.16666666666666666</c:v>
                </c:pt>
                <c:pt idx="4">
                  <c:v>0.2</c:v>
                </c:pt>
                <c:pt idx="5">
                  <c:v>0.23333333333333342</c:v>
                </c:pt>
                <c:pt idx="6">
                  <c:v>0.26666666666666683</c:v>
                </c:pt>
                <c:pt idx="7">
                  <c:v>0.30000000000000016</c:v>
                </c:pt>
                <c:pt idx="8">
                  <c:v>0.33333333333333331</c:v>
                </c:pt>
                <c:pt idx="9">
                  <c:v>0.36666666666666692</c:v>
                </c:pt>
                <c:pt idx="10">
                  <c:v>0.4</c:v>
                </c:pt>
                <c:pt idx="11">
                  <c:v>0.43333333333333335</c:v>
                </c:pt>
                <c:pt idx="12">
                  <c:v>0.4666666666666669</c:v>
                </c:pt>
                <c:pt idx="13">
                  <c:v>0.5</c:v>
                </c:pt>
                <c:pt idx="14">
                  <c:v>0.53333333333333333</c:v>
                </c:pt>
                <c:pt idx="15">
                  <c:v>0.56666666666666654</c:v>
                </c:pt>
              </c:numCache>
            </c:numRef>
          </c:xVal>
          <c:yVal>
            <c:numRef>
              <c:f>Hárok1!$F$2:$F$18</c:f>
              <c:numCache>
                <c:formatCode>General</c:formatCode>
                <c:ptCount val="17"/>
                <c:pt idx="0">
                  <c:v>1.6</c:v>
                </c:pt>
                <c:pt idx="1">
                  <c:v>1.5509500000000001</c:v>
                </c:pt>
                <c:pt idx="2">
                  <c:v>1.5127999999999995</c:v>
                </c:pt>
                <c:pt idx="3">
                  <c:v>1.4637499999999994</c:v>
                </c:pt>
                <c:pt idx="4">
                  <c:v>1.4037999999999986</c:v>
                </c:pt>
                <c:pt idx="5">
                  <c:v>1.3329500000000001</c:v>
                </c:pt>
                <c:pt idx="6">
                  <c:v>1.2511999999999994</c:v>
                </c:pt>
                <c:pt idx="7">
                  <c:v>1.1585500000000006</c:v>
                </c:pt>
                <c:pt idx="8">
                  <c:v>1.0550000000000002</c:v>
                </c:pt>
                <c:pt idx="9">
                  <c:v>0.94055000000000011</c:v>
                </c:pt>
                <c:pt idx="10">
                  <c:v>0.81519999999999992</c:v>
                </c:pt>
                <c:pt idx="11">
                  <c:v>0.67895000000000039</c:v>
                </c:pt>
                <c:pt idx="12">
                  <c:v>0.53180000000000005</c:v>
                </c:pt>
                <c:pt idx="13">
                  <c:v>0.37375000000000008</c:v>
                </c:pt>
                <c:pt idx="14">
                  <c:v>0.20480000000000009</c:v>
                </c:pt>
                <c:pt idx="15">
                  <c:v>2.4950000000000031E-2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59232"/>
        <c:axId val="90561152"/>
      </c:scatterChart>
      <c:scatterChart>
        <c:scatterStyle val="lineMarker"/>
        <c:varyColors val="0"/>
        <c:ser>
          <c:idx val="0"/>
          <c:order val="0"/>
          <c:tx>
            <c:v>Measurement</c:v>
          </c:tx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0.1"/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Hárok1!$D$2:$D$18</c:f>
              <c:numCache>
                <c:formatCode>General</c:formatCode>
                <c:ptCount val="17"/>
                <c:pt idx="0">
                  <c:v>0</c:v>
                </c:pt>
                <c:pt idx="1">
                  <c:v>0.1</c:v>
                </c:pt>
                <c:pt idx="2">
                  <c:v>0.13333333333333341</c:v>
                </c:pt>
                <c:pt idx="3">
                  <c:v>0.16666666666666666</c:v>
                </c:pt>
                <c:pt idx="4">
                  <c:v>0.2</c:v>
                </c:pt>
                <c:pt idx="5">
                  <c:v>0.23333333333333342</c:v>
                </c:pt>
                <c:pt idx="6">
                  <c:v>0.26666666666666683</c:v>
                </c:pt>
                <c:pt idx="7">
                  <c:v>0.30000000000000016</c:v>
                </c:pt>
                <c:pt idx="8">
                  <c:v>0.33333333333333331</c:v>
                </c:pt>
                <c:pt idx="9">
                  <c:v>0.36666666666666692</c:v>
                </c:pt>
                <c:pt idx="10">
                  <c:v>0.4</c:v>
                </c:pt>
                <c:pt idx="11">
                  <c:v>0.43333333333333335</c:v>
                </c:pt>
                <c:pt idx="12">
                  <c:v>0.4666666666666669</c:v>
                </c:pt>
                <c:pt idx="13">
                  <c:v>0.5</c:v>
                </c:pt>
                <c:pt idx="14">
                  <c:v>0.53333333333333333</c:v>
                </c:pt>
                <c:pt idx="15">
                  <c:v>0.56666666666666654</c:v>
                </c:pt>
              </c:numCache>
            </c:numRef>
          </c:xVal>
          <c:yVal>
            <c:numRef>
              <c:f>Hárok1!$E$2:$E$18</c:f>
              <c:numCache>
                <c:formatCode>General</c:formatCode>
                <c:ptCount val="17"/>
                <c:pt idx="0">
                  <c:v>1.6</c:v>
                </c:pt>
                <c:pt idx="1">
                  <c:v>1.5537190082644619</c:v>
                </c:pt>
                <c:pt idx="2">
                  <c:v>1.4677685950413217</c:v>
                </c:pt>
                <c:pt idx="3">
                  <c:v>1.4181818181818182</c:v>
                </c:pt>
                <c:pt idx="4">
                  <c:v>1.3652892561983472</c:v>
                </c:pt>
                <c:pt idx="5">
                  <c:v>1.3057851239669429</c:v>
                </c:pt>
                <c:pt idx="6">
                  <c:v>1.2396694214876034</c:v>
                </c:pt>
                <c:pt idx="7">
                  <c:v>1.0842975206611578</c:v>
                </c:pt>
                <c:pt idx="8">
                  <c:v>0.99504132231404963</c:v>
                </c:pt>
                <c:pt idx="9">
                  <c:v>0.90578512396694189</c:v>
                </c:pt>
                <c:pt idx="10">
                  <c:v>0.79008264462809963</c:v>
                </c:pt>
                <c:pt idx="11">
                  <c:v>0.68760330578512407</c:v>
                </c:pt>
                <c:pt idx="12">
                  <c:v>0.43966942148760346</c:v>
                </c:pt>
                <c:pt idx="13">
                  <c:v>0.30743801652892566</c:v>
                </c:pt>
                <c:pt idx="14">
                  <c:v>0.16198347107438021</c:v>
                </c:pt>
                <c:pt idx="15">
                  <c:v>1.3223140495867784E-2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59232"/>
        <c:axId val="90561152"/>
      </c:scatterChart>
      <c:valAx>
        <c:axId val="90559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sz="2400" dirty="0" err="1"/>
                  <a:t>Time</a:t>
                </a:r>
                <a:r>
                  <a:rPr lang="sk-SK" sz="2400" dirty="0"/>
                  <a:t> </a:t>
                </a:r>
                <a:r>
                  <a:rPr lang="en-US" sz="2400" dirty="0"/>
                  <a:t>[s]</a:t>
                </a:r>
              </a:p>
            </c:rich>
          </c:tx>
          <c:layout>
            <c:manualLayout>
              <c:xMode val="edge"/>
              <c:yMode val="edge"/>
              <c:x val="0.35855007338365952"/>
              <c:y val="0.942219768791121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90561152"/>
        <c:crosses val="autoZero"/>
        <c:crossBetween val="midCat"/>
      </c:valAx>
      <c:valAx>
        <c:axId val="90561152"/>
        <c:scaling>
          <c:orientation val="minMax"/>
          <c:max val="1.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/>
                  <a:t>Height [m]</a:t>
                </a:r>
              </a:p>
            </c:rich>
          </c:tx>
          <c:layout>
            <c:manualLayout>
              <c:xMode val="edge"/>
              <c:yMode val="edge"/>
              <c:x val="1.202534513709003E-2"/>
              <c:y val="0.314460623202360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9055923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12.wmf"/><Relationship Id="rId5" Type="http://schemas.openxmlformats.org/officeDocument/2006/relationships/image" Target="../media/image27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8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45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12" Type="http://schemas.openxmlformats.org/officeDocument/2006/relationships/image" Target="../media/image70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11" Type="http://schemas.openxmlformats.org/officeDocument/2006/relationships/image" Target="../media/image69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0.03697</cdr:x>
      <cdr:y>0.84591</cdr:y>
    </cdr:from>
    <cdr:to>
      <cdr:x>0.35089</cdr:x>
      <cdr:y>0.89833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6521" y="5765024"/>
          <a:ext cx="285752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/>
            <a:t>Velocity of the ball [dm/s]</a:t>
          </a:r>
          <a:endParaRPr lang="sk-SK" sz="2000" b="1" dirty="0"/>
        </a:p>
      </cdr:txBody>
    </cdr:sp>
  </cdr:relSizeAnchor>
  <cdr:relSizeAnchor xmlns:cdr="http://schemas.openxmlformats.org/drawingml/2006/chartDrawing">
    <cdr:from>
      <cdr:x>0.68096</cdr:x>
      <cdr:y>0.24646</cdr:y>
    </cdr:from>
    <cdr:to>
      <cdr:x>0.97134</cdr:x>
      <cdr:y>0.38063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8582" y="1679668"/>
          <a:ext cx="2643249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/>
            <a:t>Radius of the hole [cm]</a:t>
          </a:r>
          <a:endParaRPr lang="sk-SK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EB6F6-BA2B-4433-B9F0-A000417CAE8A}" type="datetimeFigureOut">
              <a:rPr lang="sk-SK" smtClean="0"/>
              <a:pPr/>
              <a:t>5. 8. 2012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BC2E5-A0AA-4188-8E0A-67BB75D9A0E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366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3EB35-0DF6-4886-9CB7-DBE5DB1A4888}" type="slidenum">
              <a:rPr lang="sk-SK" smtClean="0"/>
              <a:pPr/>
              <a:t>2</a:t>
            </a:fld>
            <a:endParaRPr lang="sk-S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44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3EB35-0DF6-4886-9CB7-DBE5DB1A4888}" type="slidenum">
              <a:rPr lang="sk-SK" smtClean="0"/>
              <a:pPr/>
              <a:t>4</a:t>
            </a:fld>
            <a:endParaRPr lang="sk-S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3EB35-0DF6-4886-9CB7-DBE5DB1A4888}" type="slidenum">
              <a:rPr lang="sk-SK" smtClean="0"/>
              <a:pPr/>
              <a:t>6</a:t>
            </a:fld>
            <a:endParaRPr lang="sk-SK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38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40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41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42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BC2E5-A0AA-4188-8E0A-67BB75D9A0E0}" type="slidenum">
              <a:rPr lang="sk-SK" smtClean="0"/>
              <a:pPr/>
              <a:t>43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00034" y="2857496"/>
            <a:ext cx="6143668" cy="1214446"/>
          </a:xfrm>
        </p:spPr>
        <p:txBody>
          <a:bodyPr>
            <a:noAutofit/>
          </a:bodyPr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15. </a:t>
            </a:r>
            <a:r>
              <a:rPr lang="sk-SK" noProof="0" dirty="0" err="1" smtClean="0"/>
              <a:t>Frustrating</a:t>
            </a:r>
            <a:r>
              <a:rPr lang="sk-SK" noProof="0" dirty="0" smtClean="0"/>
              <a:t> golf </a:t>
            </a:r>
            <a:r>
              <a:rPr lang="sk-SK" noProof="0" dirty="0" err="1" smtClean="0"/>
              <a:t>ball</a:t>
            </a:r>
            <a:endParaRPr lang="en-US" noProof="0" dirty="0"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1586756" y="642918"/>
            <a:ext cx="573112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err="1" smtClean="0">
                <a:solidFill>
                  <a:schemeClr val="bg1"/>
                </a:solidFill>
              </a:rPr>
              <a:t>Výberové</a:t>
            </a:r>
            <a:r>
              <a:rPr lang="cs-CZ" sz="4000" dirty="0" smtClean="0">
                <a:solidFill>
                  <a:schemeClr val="bg1"/>
                </a:solidFill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</a:rPr>
              <a:t>sústredenie</a:t>
            </a:r>
            <a:r>
              <a:rPr lang="cs-CZ" sz="4000" dirty="0" smtClean="0">
                <a:solidFill>
                  <a:schemeClr val="bg1"/>
                </a:solidFill>
              </a:rPr>
              <a:t> TMF</a:t>
            </a:r>
          </a:p>
          <a:p>
            <a:pPr algn="ctr"/>
            <a:endParaRPr lang="cs-CZ" dirty="0" smtClean="0"/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Team GJH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3165382" y="4500570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b="1" baseline="0" dirty="0" err="1" smtClean="0">
                <a:solidFill>
                  <a:schemeClr val="bg1"/>
                </a:solidFill>
              </a:rPr>
              <a:t>Presented</a:t>
            </a:r>
            <a:r>
              <a:rPr lang="sk-SK" sz="3600" b="1" baseline="0" dirty="0" smtClean="0">
                <a:solidFill>
                  <a:schemeClr val="bg1"/>
                </a:solidFill>
              </a:rPr>
              <a:t> by</a:t>
            </a:r>
          </a:p>
          <a:p>
            <a:pPr algn="ctr"/>
            <a:r>
              <a:rPr lang="sk-SK" sz="3600" b="1" baseline="0" dirty="0" smtClean="0">
                <a:solidFill>
                  <a:schemeClr val="bg1"/>
                </a:solidFill>
              </a:rPr>
              <a:t>Matej </a:t>
            </a:r>
            <a:r>
              <a:rPr lang="sk-SK" sz="3600" b="1" baseline="0" dirty="0" err="1" smtClean="0">
                <a:solidFill>
                  <a:schemeClr val="bg1"/>
                </a:solidFill>
              </a:rPr>
              <a:t>Badin</a:t>
            </a:r>
            <a:endParaRPr lang="en-GB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6D75-9256-4C88-ACA8-FE7B12892804}" type="datetime1">
              <a:rPr lang="en-US" smtClean="0"/>
              <a:t>8/5/2012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6A03-03FE-447E-901E-1CCFB4D2FAE0}" type="datetime1">
              <a:rPr lang="en-US" smtClean="0"/>
              <a:t>8/5/2012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F3AE-1B40-4B61-8E21-4F5F981BD39C}" type="datetime1">
              <a:rPr lang="en-US" smtClean="0"/>
              <a:t>8/5/2012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F02-BBFB-4D59-8EFB-FC6A688ED0AF}" type="datetime1">
              <a:rPr lang="en-US" smtClean="0"/>
              <a:t>8/5/2012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6588-03F7-42D5-8898-356635FC6031}" type="datetime1">
              <a:rPr lang="en-US" smtClean="0"/>
              <a:t>8/5/2012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29A8-DBB9-4E99-8916-C065D421D6CA}" type="datetime1">
              <a:rPr lang="en-US" smtClean="0"/>
              <a:t>8/5/2012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EDCC-2C62-4BAB-A545-059851EE6CE4}" type="datetime1">
              <a:rPr lang="en-US" smtClean="0"/>
              <a:t>8/5/2012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CA889-D0C3-42AE-9E4A-204951791D30}" type="datetime1">
              <a:rPr lang="en-US" smtClean="0"/>
              <a:t>8/5/2012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533400"/>
            <a:ext cx="1371600" cy="57912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7162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2BEB-3BFF-41A7-A21A-B822186E3EC9}" type="datetime1">
              <a:rPr lang="en-US" smtClean="0"/>
              <a:t>8/5/2012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00034" y="2857496"/>
            <a:ext cx="6143668" cy="1214446"/>
          </a:xfrm>
        </p:spPr>
        <p:txBody>
          <a:bodyPr>
            <a:normAutofit/>
          </a:bodyPr>
          <a:lstStyle>
            <a:lvl1pPr>
              <a:defRPr sz="6000" b="1" baseline="0"/>
            </a:lvl1pPr>
          </a:lstStyle>
          <a:p>
            <a:r>
              <a:rPr lang="en-US" noProof="0" dirty="0" err="1" smtClean="0"/>
              <a:t>Optika</a:t>
            </a:r>
            <a:endParaRPr lang="en-US" noProof="0" dirty="0"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3771643" y="642918"/>
            <a:ext cx="13613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sz="40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9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7077" y="25496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for your attention</a:t>
            </a:r>
            <a:r>
              <a:rPr lang="en-US" sz="6600" i="0" dirty="0" smtClean="0">
                <a:solidFill>
                  <a:schemeClr val="bg1"/>
                </a:solidFill>
                <a:latin typeface="Adobe Caslon Pro" pitchFamily="18" charset="0"/>
              </a:rPr>
              <a:t>!</a:t>
            </a:r>
            <a:endParaRPr lang="en-US" sz="4000" i="0" dirty="0">
              <a:solidFill>
                <a:schemeClr val="bg1"/>
              </a:solidFill>
              <a:latin typeface="Adobe Caslon Pro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76800"/>
            <a:ext cx="6400800" cy="6096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18. Survive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486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536680" y="1524000"/>
            <a:ext cx="3416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Thank you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00034" y="2857496"/>
            <a:ext cx="6143668" cy="1214446"/>
          </a:xfrm>
        </p:spPr>
        <p:txBody>
          <a:bodyPr>
            <a:noAutofit/>
          </a:bodyPr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sk-SK" noProof="0" dirty="0" smtClean="0"/>
              <a:t>15. </a:t>
            </a:r>
            <a:r>
              <a:rPr lang="sk-SK" noProof="0" dirty="0" err="1" smtClean="0"/>
              <a:t>Frustrating</a:t>
            </a:r>
            <a:r>
              <a:rPr lang="sk-SK" noProof="0" dirty="0" smtClean="0"/>
              <a:t> golf </a:t>
            </a:r>
            <a:r>
              <a:rPr lang="sk-SK" noProof="0" dirty="0" err="1" smtClean="0"/>
              <a:t>ball</a:t>
            </a:r>
            <a:endParaRPr lang="en-US" noProof="0" dirty="0"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1586756" y="642918"/>
            <a:ext cx="573112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err="1" smtClean="0">
                <a:solidFill>
                  <a:schemeClr val="bg1"/>
                </a:solidFill>
              </a:rPr>
              <a:t>Výberové</a:t>
            </a:r>
            <a:r>
              <a:rPr lang="cs-CZ" sz="4000" dirty="0" smtClean="0">
                <a:solidFill>
                  <a:schemeClr val="bg1"/>
                </a:solidFill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</a:rPr>
              <a:t>sústredenie</a:t>
            </a:r>
            <a:r>
              <a:rPr lang="cs-CZ" sz="4000" dirty="0" smtClean="0">
                <a:solidFill>
                  <a:schemeClr val="bg1"/>
                </a:solidFill>
              </a:rPr>
              <a:t> TMF</a:t>
            </a:r>
          </a:p>
          <a:p>
            <a:pPr algn="ctr"/>
            <a:endParaRPr lang="cs-CZ" dirty="0" smtClean="0"/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Team GJH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3165382" y="4500570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b="1" baseline="0" dirty="0" err="1" smtClean="0">
                <a:solidFill>
                  <a:schemeClr val="bg1"/>
                </a:solidFill>
              </a:rPr>
              <a:t>Presented</a:t>
            </a:r>
            <a:r>
              <a:rPr lang="sk-SK" sz="3600" b="1" baseline="0" dirty="0" smtClean="0">
                <a:solidFill>
                  <a:schemeClr val="bg1"/>
                </a:solidFill>
              </a:rPr>
              <a:t> by</a:t>
            </a:r>
          </a:p>
          <a:p>
            <a:pPr algn="ctr"/>
            <a:r>
              <a:rPr lang="sk-SK" sz="3600" b="1" baseline="0" dirty="0" smtClean="0">
                <a:solidFill>
                  <a:schemeClr val="bg1"/>
                </a:solidFill>
              </a:rPr>
              <a:t>Matej </a:t>
            </a:r>
            <a:r>
              <a:rPr lang="sk-SK" sz="3600" b="1" baseline="0" dirty="0" err="1" smtClean="0">
                <a:solidFill>
                  <a:schemeClr val="bg1"/>
                </a:solidFill>
              </a:rPr>
              <a:t>Badin</a:t>
            </a:r>
            <a:endParaRPr lang="en-GB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00034" y="2857496"/>
            <a:ext cx="6143668" cy="1214446"/>
          </a:xfrm>
        </p:spPr>
        <p:txBody>
          <a:bodyPr>
            <a:normAutofit/>
          </a:bodyPr>
          <a:lstStyle>
            <a:lvl1pPr>
              <a:defRPr sz="6000" b="1" baseline="0"/>
            </a:lvl1pPr>
          </a:lstStyle>
          <a:p>
            <a:r>
              <a:rPr lang="en-US" noProof="0" dirty="0" err="1" smtClean="0"/>
              <a:t>Optika</a:t>
            </a:r>
            <a:endParaRPr lang="en-US" noProof="0" dirty="0"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3771643" y="642918"/>
            <a:ext cx="13613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sz="40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9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n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572296" cy="785818"/>
          </a:xfrm>
        </p:spPr>
        <p:txBody>
          <a:bodyPr/>
          <a:lstStyle>
            <a:lvl1pPr>
              <a:defRPr b="1"/>
            </a:lvl1pPr>
          </a:lstStyle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42844" y="1357298"/>
            <a:ext cx="8501122" cy="4714908"/>
          </a:xfrm>
        </p:spPr>
        <p:txBody>
          <a:bodyPr/>
          <a:lstStyle>
            <a:lvl1pPr indent="0" algn="l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cs-CZ" dirty="0" smtClean="0"/>
              <a:t>Klepnutím lze upravit styly předlohy textu.Druhá</a:t>
            </a:r>
            <a:r>
              <a:rPr lang="en-GB" dirty="0" smtClean="0"/>
              <a:t> </a:t>
            </a:r>
            <a:r>
              <a:rPr lang="en-GB" dirty="0" err="1" smtClean="0"/>
              <a:t>asdasdasd</a:t>
            </a:r>
            <a:r>
              <a:rPr lang="en-GB" dirty="0" smtClean="0"/>
              <a:t> </a:t>
            </a:r>
            <a:r>
              <a:rPr lang="en-GB" dirty="0" err="1" smtClean="0"/>
              <a:t>zacina</a:t>
            </a:r>
            <a:r>
              <a:rPr lang="en-GB" dirty="0" smtClean="0"/>
              <a:t> </a:t>
            </a:r>
            <a:r>
              <a:rPr lang="en-GB" dirty="0" err="1" smtClean="0"/>
              <a:t>tu</a:t>
            </a:r>
            <a:r>
              <a:rPr lang="en-GB" dirty="0" smtClean="0"/>
              <a:t> a </a:t>
            </a:r>
            <a:r>
              <a:rPr lang="en-GB" dirty="0" err="1" smtClean="0"/>
              <a:t>konci</a:t>
            </a:r>
            <a:r>
              <a:rPr lang="en-GB" dirty="0" smtClean="0"/>
              <a:t> </a:t>
            </a:r>
            <a:r>
              <a:rPr lang="en-GB" dirty="0" err="1" smtClean="0"/>
              <a:t>niekde</a:t>
            </a:r>
            <a:r>
              <a:rPr lang="en-GB" dirty="0" smtClean="0"/>
              <a:t> v </a:t>
            </a:r>
            <a:r>
              <a:rPr lang="en-GB" dirty="0" err="1" smtClean="0"/>
              <a:t>prdeli</a:t>
            </a:r>
            <a:r>
              <a:rPr lang="en-GB" dirty="0" smtClean="0"/>
              <a:t>.. Ale to ma </a:t>
            </a:r>
            <a:r>
              <a:rPr lang="en-GB" dirty="0" err="1" smtClean="0"/>
              <a:t>netrapi</a:t>
            </a:r>
            <a:r>
              <a:rPr lang="en-GB" dirty="0" smtClean="0"/>
              <a:t>.. </a:t>
            </a:r>
            <a:endParaRPr lang="en-GB" dirty="0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428596" y="6407371"/>
            <a:ext cx="290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i="1" dirty="0" smtClean="0"/>
              <a:t>15. </a:t>
            </a:r>
            <a:r>
              <a:rPr lang="sk-SK" sz="1400" i="1" dirty="0" err="1" smtClean="0"/>
              <a:t>Frustrating</a:t>
            </a:r>
            <a:r>
              <a:rPr lang="sk-SK" sz="1400" i="1" dirty="0" smtClean="0"/>
              <a:t> golf </a:t>
            </a:r>
            <a:r>
              <a:rPr lang="sk-SK" sz="1400" i="1" dirty="0" err="1" smtClean="0"/>
              <a:t>ball</a:t>
            </a:r>
            <a:r>
              <a:rPr lang="sk-SK" sz="1400" i="1" baseline="0" dirty="0" smtClean="0"/>
              <a:t>– Matej </a:t>
            </a:r>
            <a:r>
              <a:rPr lang="sk-SK" sz="1400" i="1" baseline="0" dirty="0" err="1" smtClean="0"/>
              <a:t>Badin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915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azk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858048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cs-CZ" dirty="0" smtClean="0"/>
              <a:t>Klepnutím lze upravit styl předlohy nadpisů.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58204" cy="4714908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GB" dirty="0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428596" y="6407371"/>
            <a:ext cx="290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i="1" dirty="0" smtClean="0"/>
              <a:t>15. </a:t>
            </a:r>
            <a:r>
              <a:rPr lang="sk-SK" sz="1400" i="1" dirty="0" err="1" smtClean="0"/>
              <a:t>Frustrating</a:t>
            </a:r>
            <a:r>
              <a:rPr lang="sk-SK" sz="1400" i="1" dirty="0" smtClean="0"/>
              <a:t> golf </a:t>
            </a:r>
            <a:r>
              <a:rPr lang="sk-SK" sz="1400" i="1" dirty="0" err="1" smtClean="0"/>
              <a:t>ball</a:t>
            </a:r>
            <a:r>
              <a:rPr lang="sk-SK" sz="1400" i="1" baseline="0" dirty="0" smtClean="0"/>
              <a:t>– Matej </a:t>
            </a:r>
            <a:r>
              <a:rPr lang="sk-SK" sz="1400" i="1" baseline="0" dirty="0" err="1" smtClean="0"/>
              <a:t>Badin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952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 userDrawn="1"/>
        </p:nvSpPr>
        <p:spPr>
          <a:xfrm>
            <a:off x="3248898" y="4500570"/>
            <a:ext cx="251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b="1" baseline="0" dirty="0" smtClean="0"/>
              <a:t>Matej </a:t>
            </a:r>
            <a:r>
              <a:rPr lang="sk-SK" sz="3600" b="1" baseline="0" dirty="0" err="1" smtClean="0"/>
              <a:t>Badin</a:t>
            </a:r>
            <a:endParaRPr lang="en-GB" sz="3600" b="1" dirty="0" smtClean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285720" y="314324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noProof="0" dirty="0" smtClean="0"/>
              <a:t>Ďakujem za Vašu</a:t>
            </a:r>
            <a:r>
              <a:rPr lang="sk-SK" sz="4000" b="1" baseline="0" noProof="0" dirty="0" smtClean="0"/>
              <a:t> pozornosť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6053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ces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 userDrawn="1"/>
        </p:nvSpPr>
        <p:spPr>
          <a:xfrm>
            <a:off x="3143240" y="4357694"/>
            <a:ext cx="251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b="1" baseline="0" dirty="0" smtClean="0"/>
              <a:t>Matej </a:t>
            </a:r>
            <a:r>
              <a:rPr lang="sk-SK" sz="3600" b="1" baseline="0" dirty="0" err="1" smtClean="0"/>
              <a:t>Badin</a:t>
            </a:r>
            <a:endParaRPr lang="en-GB" sz="3600" b="1" dirty="0" smtClean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1571604" y="3000372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Pr</a:t>
            </a:r>
            <a:r>
              <a:rPr lang="sk-SK" sz="5400" b="1" dirty="0" smtClean="0"/>
              <a:t>ílohy</a:t>
            </a:r>
          </a:p>
        </p:txBody>
      </p:sp>
    </p:spTree>
    <p:extLst>
      <p:ext uri="{BB962C8B-B14F-4D97-AF65-F5344CB8AC3E}">
        <p14:creationId xmlns:p14="http://schemas.microsoft.com/office/powerpoint/2010/main" val="26927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804D73-90C2-436D-806C-49F0261C6631}" type="datetime1">
              <a:rPr lang="en-US" smtClean="0"/>
              <a:t>8/5/2012</a:t>
            </a:fld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696A22-20B1-4B32-9213-54A2F747EF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6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545957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464347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72398" y="6416125"/>
            <a:ext cx="1071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A937C-2E89-4C06-9CA1-076EBF3E065A}" type="slidenum">
              <a:rPr lang="en-GB" sz="1400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GB" sz="1400" dirty="0" smtClean="0"/>
              <a:t>/</a:t>
            </a:r>
            <a:r>
              <a:rPr lang="sk-SK" sz="1400" dirty="0" smtClean="0"/>
              <a:t>38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12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just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BEB58EF-E098-48A3-9B01-33A9EF4FFBD3}" type="datetime1">
              <a:rPr lang="en-US" smtClean="0"/>
              <a:t>8/5/2012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22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26.w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7.wmf"/><Relationship Id="rId3" Type="http://schemas.openxmlformats.org/officeDocument/2006/relationships/image" Target="../media/image29.jpeg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9.wmf"/><Relationship Id="rId2" Type="http://schemas.openxmlformats.org/officeDocument/2006/relationships/slideLayout" Target="../slideLayouts/slideLayout22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3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6.wmf"/><Relationship Id="rId26" Type="http://schemas.openxmlformats.org/officeDocument/2006/relationships/image" Target="../media/image50.wmf"/><Relationship Id="rId3" Type="http://schemas.openxmlformats.org/officeDocument/2006/relationships/image" Target="../media/image51.jpeg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5.wmf"/><Relationship Id="rId20" Type="http://schemas.openxmlformats.org/officeDocument/2006/relationships/image" Target="../media/image4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49.w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10" Type="http://schemas.openxmlformats.org/officeDocument/2006/relationships/image" Target="../media/image42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4.wmf"/><Relationship Id="rId22" Type="http://schemas.openxmlformats.org/officeDocument/2006/relationships/image" Target="../media/image4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4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57.bin"/><Relationship Id="rId26" Type="http://schemas.openxmlformats.org/officeDocument/2006/relationships/oleObject" Target="../embeddings/oleObject61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67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65.wmf"/><Relationship Id="rId25" Type="http://schemas.openxmlformats.org/officeDocument/2006/relationships/image" Target="../media/image69.wmf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56.bin"/><Relationship Id="rId20" Type="http://schemas.openxmlformats.org/officeDocument/2006/relationships/oleObject" Target="../embeddings/oleObject58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62.wmf"/><Relationship Id="rId24" Type="http://schemas.openxmlformats.org/officeDocument/2006/relationships/oleObject" Target="../embeddings/oleObject60.bin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23" Type="http://schemas.openxmlformats.org/officeDocument/2006/relationships/image" Target="../media/image68.wmf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55.bin"/><Relationship Id="rId22" Type="http://schemas.openxmlformats.org/officeDocument/2006/relationships/oleObject" Target="../embeddings/oleObject59.bin"/><Relationship Id="rId27" Type="http://schemas.openxmlformats.org/officeDocument/2006/relationships/image" Target="../media/image70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2.wmv"/><Relationship Id="rId7" Type="http://schemas.openxmlformats.org/officeDocument/2006/relationships/image" Target="../media/image7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wm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video" Target="../media/media1.wmv"/><Relationship Id="rId7" Type="http://schemas.openxmlformats.org/officeDocument/2006/relationships/oleObject" Target="../embeddings/oleObject62.bin"/><Relationship Id="rId2" Type="http://schemas.microsoft.com/office/2007/relationships/media" Target="../media/media1.wmv"/><Relationship Id="rId1" Type="http://schemas.openxmlformats.org/officeDocument/2006/relationships/vmlDrawing" Target="../drawings/vmlDrawing9.vml"/><Relationship Id="rId6" Type="http://schemas.openxmlformats.org/officeDocument/2006/relationships/hyperlink" Target="wood_escape.exe" TargetMode="External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video" Target="../media/media3.wmv"/><Relationship Id="rId7" Type="http://schemas.openxmlformats.org/officeDocument/2006/relationships/oleObject" Target="../embeddings/oleObject63.bin"/><Relationship Id="rId2" Type="http://schemas.microsoft.com/office/2007/relationships/media" Target="../media/media3.wmv"/><Relationship Id="rId1" Type="http://schemas.openxmlformats.org/officeDocument/2006/relationships/vmlDrawing" Target="../drawings/vmlDrawing10.vml"/><Relationship Id="rId6" Type="http://schemas.openxmlformats.org/officeDocument/2006/relationships/hyperlink" Target="wood_jump.exe" TargetMode="External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video" Target="../media/media4.wmv"/><Relationship Id="rId7" Type="http://schemas.openxmlformats.org/officeDocument/2006/relationships/oleObject" Target="../embeddings/oleObject64.bin"/><Relationship Id="rId2" Type="http://schemas.microsoft.com/office/2007/relationships/media" Target="../media/media4.wmv"/><Relationship Id="rId1" Type="http://schemas.openxmlformats.org/officeDocument/2006/relationships/vmlDrawing" Target="../drawings/vmlDrawing11.vml"/><Relationship Id="rId6" Type="http://schemas.openxmlformats.org/officeDocument/2006/relationships/hyperlink" Target="wood_from.exe" TargetMode="External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video" Target="../media/media5.wmv"/><Relationship Id="rId7" Type="http://schemas.openxmlformats.org/officeDocument/2006/relationships/oleObject" Target="../embeddings/oleObject65.bin"/><Relationship Id="rId2" Type="http://schemas.microsoft.com/office/2007/relationships/media" Target="../media/media5.wmv"/><Relationship Id="rId1" Type="http://schemas.openxmlformats.org/officeDocument/2006/relationships/vmlDrawing" Target="../drawings/vmlDrawing12.vml"/><Relationship Id="rId6" Type="http://schemas.openxmlformats.org/officeDocument/2006/relationships/hyperlink" Target="wood_around.exe" TargetMode="External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video" Target="file:///E:\2012%20IYPT\15.%20Frustrating%20golf%20ball\1.%20PRESENTATION\smallervelocity.wmv" TargetMode="External"/><Relationship Id="rId7" Type="http://schemas.openxmlformats.org/officeDocument/2006/relationships/image" Target="../media/image92.png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5.png"/><Relationship Id="rId4" Type="http://schemas.openxmlformats.org/officeDocument/2006/relationships/video" Target="file:///E:\2012%20IYPT\15.%20Frustrating%20golf%20ball\1.%20PRESENTATION\biggervelocity.wmv" TargetMode="External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video" Target="../media/media6.mpg"/><Relationship Id="rId7" Type="http://schemas.openxmlformats.org/officeDocument/2006/relationships/oleObject" Target="../embeddings/oleObject66.bin"/><Relationship Id="rId2" Type="http://schemas.microsoft.com/office/2007/relationships/media" Target="../media/media6.mpg"/><Relationship Id="rId1" Type="http://schemas.openxmlformats.org/officeDocument/2006/relationships/vmlDrawing" Target="../drawings/vmlDrawing13.vml"/><Relationship Id="rId6" Type="http://schemas.openxmlformats.org/officeDocument/2006/relationships/hyperlink" Target="carpet_escape.exe" TargetMode="External"/><Relationship Id="rId5" Type="http://schemas.openxmlformats.org/officeDocument/2006/relationships/image" Target="../media/image92.png"/><Relationship Id="rId4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9.wmf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6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100.wmf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7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75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6.wmf"/><Relationship Id="rId26" Type="http://schemas.openxmlformats.org/officeDocument/2006/relationships/image" Target="../media/image20.wmf"/><Relationship Id="rId3" Type="http://schemas.openxmlformats.org/officeDocument/2006/relationships/image" Target="../media/image21.jpeg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24" Type="http://schemas.openxmlformats.org/officeDocument/2006/relationships/image" Target="../media/image19.wmf"/><Relationship Id="rId5" Type="http://schemas.openxmlformats.org/officeDocument/2006/relationships/image" Target="../media/image11.wmf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wmf"/><Relationship Id="rId22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Frustrating golf ball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Matej Badin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sk-SK" dirty="0" smtClean="0"/>
              <a:t>15.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Resistance </a:t>
            </a:r>
            <a:r>
              <a:rPr lang="en-US" b="1" dirty="0" smtClean="0"/>
              <a:t>torque </a:t>
            </a:r>
            <a:r>
              <a:rPr lang="en-US" dirty="0" smtClean="0"/>
              <a:t>to rotation around perpendicular axis to horizontal caused by </a:t>
            </a:r>
            <a:r>
              <a:rPr lang="en-US" b="1" dirty="0" smtClean="0"/>
              <a:t>deformation of</a:t>
            </a:r>
            <a:r>
              <a:rPr lang="sk-SK" b="1" dirty="0" smtClean="0"/>
              <a:t> </a:t>
            </a:r>
            <a:r>
              <a:rPr lang="sk-SK" b="1" dirty="0" err="1" smtClean="0"/>
              <a:t>the</a:t>
            </a:r>
            <a:r>
              <a:rPr lang="en-US" b="1" dirty="0" smtClean="0"/>
              <a:t> surface or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en-US" b="1" dirty="0" smtClean="0"/>
              <a:t>ball</a:t>
            </a:r>
            <a:endParaRPr lang="en-US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Another resistance in rolling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7" name="Obrázok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0765" r="72260" b="32369"/>
          <a:stretch/>
        </p:blipFill>
        <p:spPr>
          <a:xfrm>
            <a:off x="5652120" y="3573016"/>
            <a:ext cx="1611086" cy="1509248"/>
          </a:xfrm>
          <a:prstGeom prst="ellipse">
            <a:avLst/>
          </a:prstGeom>
        </p:spPr>
      </p:pic>
      <p:grpSp>
        <p:nvGrpSpPr>
          <p:cNvPr id="29" name="Skupina 28"/>
          <p:cNvGrpSpPr/>
          <p:nvPr/>
        </p:nvGrpSpPr>
        <p:grpSpPr>
          <a:xfrm>
            <a:off x="714348" y="2555544"/>
            <a:ext cx="2868185" cy="3700808"/>
            <a:chOff x="689090" y="2563547"/>
            <a:chExt cx="2868185" cy="3700808"/>
          </a:xfrm>
        </p:grpSpPr>
        <p:grpSp>
          <p:nvGrpSpPr>
            <p:cNvPr id="28" name="Skupina 27"/>
            <p:cNvGrpSpPr/>
            <p:nvPr/>
          </p:nvGrpSpPr>
          <p:grpSpPr>
            <a:xfrm>
              <a:off x="689090" y="2828057"/>
              <a:ext cx="2868185" cy="3436298"/>
              <a:chOff x="1306845" y="2849710"/>
              <a:chExt cx="2868185" cy="3436298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170" r="64739" b="17661"/>
              <a:stretch/>
            </p:blipFill>
            <p:spPr>
              <a:xfrm>
                <a:off x="1306845" y="2849710"/>
                <a:ext cx="2641167" cy="3436298"/>
              </a:xfrm>
              <a:prstGeom prst="rect">
                <a:avLst/>
              </a:prstGeom>
            </p:spPr>
          </p:pic>
          <p:grpSp>
            <p:nvGrpSpPr>
              <p:cNvPr id="19" name="Skupina 18"/>
              <p:cNvGrpSpPr/>
              <p:nvPr/>
            </p:nvGrpSpPr>
            <p:grpSpPr>
              <a:xfrm>
                <a:off x="1735473" y="3441673"/>
                <a:ext cx="2439557" cy="726299"/>
                <a:chOff x="1706441" y="2802150"/>
                <a:chExt cx="2439557" cy="743835"/>
              </a:xfrm>
            </p:grpSpPr>
            <p:grpSp>
              <p:nvGrpSpPr>
                <p:cNvPr id="11" name="Skupina 10"/>
                <p:cNvGrpSpPr/>
                <p:nvPr/>
              </p:nvGrpSpPr>
              <p:grpSpPr>
                <a:xfrm>
                  <a:off x="1706441" y="3095603"/>
                  <a:ext cx="1872208" cy="302643"/>
                  <a:chOff x="3968076" y="4170170"/>
                  <a:chExt cx="1872208" cy="302643"/>
                </a:xfrm>
              </p:grpSpPr>
              <p:sp>
                <p:nvSpPr>
                  <p:cNvPr id="8" name="Oblúk 7"/>
                  <p:cNvSpPr/>
                  <p:nvPr/>
                </p:nvSpPr>
                <p:spPr>
                  <a:xfrm>
                    <a:off x="3968076" y="4170170"/>
                    <a:ext cx="1872208" cy="302643"/>
                  </a:xfrm>
                  <a:prstGeom prst="arc">
                    <a:avLst>
                      <a:gd name="adj1" fmla="val 16200000"/>
                      <a:gd name="adj2" fmla="val 11463816"/>
                    </a:avLst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" name="Rovná spojovacia šípka 9"/>
                  <p:cNvCxnSpPr>
                    <a:stCxn id="8" idx="2"/>
                  </p:cNvCxnSpPr>
                  <p:nvPr/>
                </p:nvCxnSpPr>
                <p:spPr>
                  <a:xfrm rot="5400000" flipH="1" flipV="1">
                    <a:off x="4436583" y="4056598"/>
                    <a:ext cx="26764" cy="267532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17" name="Objekt 1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53542510"/>
                    </p:ext>
                  </p:extLst>
                </p:nvPr>
              </p:nvGraphicFramePr>
              <p:xfrm>
                <a:off x="3534501" y="2802150"/>
                <a:ext cx="611497" cy="74383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128" name="Rovnica" r:id="rId5" imgW="177569" imgH="215619" progId="Equation.3">
                        <p:embed/>
                      </p:oleObj>
                    </mc:Choice>
                    <mc:Fallback>
                      <p:oleObj name="Rovnica" r:id="rId5" imgW="177569" imgH="215619" progId="Equation.3">
                        <p:embed/>
                        <p:pic>
                          <p:nvPicPr>
                            <p:cNvPr id="0" name="Picture 7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34501" y="2802150"/>
                              <a:ext cx="611497" cy="74383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20" name="Skupina 19"/>
              <p:cNvGrpSpPr/>
              <p:nvPr/>
            </p:nvGrpSpPr>
            <p:grpSpPr>
              <a:xfrm>
                <a:off x="1814693" y="2868127"/>
                <a:ext cx="1872208" cy="596305"/>
                <a:chOff x="1662293" y="2715727"/>
                <a:chExt cx="1872208" cy="596305"/>
              </a:xfrm>
            </p:grpSpPr>
            <p:grpSp>
              <p:nvGrpSpPr>
                <p:cNvPr id="21" name="Skupina 20"/>
                <p:cNvGrpSpPr/>
                <p:nvPr/>
              </p:nvGrpSpPr>
              <p:grpSpPr>
                <a:xfrm>
                  <a:off x="1662293" y="3024000"/>
                  <a:ext cx="1872208" cy="288032"/>
                  <a:chOff x="3923928" y="4098567"/>
                  <a:chExt cx="1872208" cy="288032"/>
                </a:xfrm>
              </p:grpSpPr>
              <p:sp>
                <p:nvSpPr>
                  <p:cNvPr id="23" name="Oblúk 22"/>
                  <p:cNvSpPr/>
                  <p:nvPr/>
                </p:nvSpPr>
                <p:spPr>
                  <a:xfrm flipV="1">
                    <a:off x="3923928" y="4098567"/>
                    <a:ext cx="1872208" cy="288032"/>
                  </a:xfrm>
                  <a:prstGeom prst="arc">
                    <a:avLst>
                      <a:gd name="adj1" fmla="val 16200000"/>
                      <a:gd name="adj2" fmla="val 11463816"/>
                    </a:avLst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" name="Rovná spojovacia šípka 23"/>
                  <p:cNvCxnSpPr/>
                  <p:nvPr/>
                </p:nvCxnSpPr>
                <p:spPr>
                  <a:xfrm>
                    <a:off x="4269334" y="4363841"/>
                    <a:ext cx="362520" cy="11379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22" name="Objek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76392882"/>
                    </p:ext>
                  </p:extLst>
                </p:nvPr>
              </p:nvGraphicFramePr>
              <p:xfrm>
                <a:off x="1837290" y="2715727"/>
                <a:ext cx="365125" cy="3349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129" name="Rovnica" r:id="rId7" imgW="152334" imgH="139639" progId="Equation.3">
                        <p:embed/>
                      </p:oleObj>
                    </mc:Choice>
                    <mc:Fallback>
                      <p:oleObj name="Rovnica" r:id="rId7" imgW="152334" imgH="139639" progId="Equation.3">
                        <p:embed/>
                        <p:pic>
                          <p:nvPicPr>
                            <p:cNvPr id="0" name="Picture 7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7290" y="2715727"/>
                              <a:ext cx="365125" cy="33496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cxnSp>
          <p:nvCxnSpPr>
            <p:cNvPr id="6" name="Rovná spojnica 5"/>
            <p:cNvCxnSpPr/>
            <p:nvPr/>
          </p:nvCxnSpPr>
          <p:spPr>
            <a:xfrm flipV="1">
              <a:off x="1963176" y="2563547"/>
              <a:ext cx="0" cy="147043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Rovná spojnica 30"/>
          <p:cNvCxnSpPr>
            <a:endCxn id="34" idx="2"/>
          </p:cNvCxnSpPr>
          <p:nvPr/>
        </p:nvCxnSpPr>
        <p:spPr>
          <a:xfrm flipV="1">
            <a:off x="3851920" y="4646199"/>
            <a:ext cx="1855486" cy="6937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/>
          <p:cNvCxnSpPr/>
          <p:nvPr/>
        </p:nvCxnSpPr>
        <p:spPr>
          <a:xfrm>
            <a:off x="7092280" y="4653136"/>
            <a:ext cx="1621708" cy="0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lúk 33"/>
          <p:cNvSpPr/>
          <p:nvPr/>
        </p:nvSpPr>
        <p:spPr>
          <a:xfrm rot="8875229">
            <a:off x="5526359" y="3186152"/>
            <a:ext cx="1761863" cy="1848981"/>
          </a:xfrm>
          <a:prstGeom prst="arc">
            <a:avLst>
              <a:gd name="adj1" fmla="val 15037818"/>
              <a:gd name="adj2" fmla="val 21279363"/>
            </a:avLst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Šípka dolu 37"/>
          <p:cNvSpPr/>
          <p:nvPr/>
        </p:nvSpPr>
        <p:spPr>
          <a:xfrm rot="7346604">
            <a:off x="7147637" y="4780733"/>
            <a:ext cx="720080" cy="15506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kTextu 40"/>
          <p:cNvSpPr txBox="1"/>
          <p:nvPr/>
        </p:nvSpPr>
        <p:spPr>
          <a:xfrm>
            <a:off x="6121562" y="2818184"/>
            <a:ext cx="2233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Ball “cap” effect</a:t>
            </a:r>
            <a:endParaRPr lang="en-US" sz="2000" b="1" dirty="0"/>
          </a:p>
        </p:txBody>
      </p:sp>
      <p:sp>
        <p:nvSpPr>
          <p:cNvPr id="42" name="BlokTextu 41"/>
          <p:cNvSpPr txBox="1"/>
          <p:nvPr/>
        </p:nvSpPr>
        <p:spPr>
          <a:xfrm>
            <a:off x="4115155" y="4221282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ok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8852" r="22438" b="4567"/>
          <a:stretch/>
        </p:blipFill>
        <p:spPr>
          <a:xfrm>
            <a:off x="332509" y="1082419"/>
            <a:ext cx="4946074" cy="498763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B0F0"/>
                </a:solidFill>
              </a:rPr>
              <a:t>Flight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13934" r="52215" b="61809"/>
          <a:stretch/>
        </p:blipFill>
        <p:spPr>
          <a:xfrm>
            <a:off x="1785918" y="2071678"/>
            <a:ext cx="1288471" cy="1149927"/>
          </a:xfrm>
          <a:prstGeom prst="ellipse">
            <a:avLst/>
          </a:prstGeom>
        </p:spPr>
      </p:pic>
      <p:cxnSp>
        <p:nvCxnSpPr>
          <p:cNvPr id="8" name="Rovná spojovacia šípka 7"/>
          <p:cNvCxnSpPr/>
          <p:nvPr/>
        </p:nvCxnSpPr>
        <p:spPr>
          <a:xfrm>
            <a:off x="2495776" y="2586673"/>
            <a:ext cx="0" cy="1729293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024440"/>
              </p:ext>
            </p:extLst>
          </p:nvPr>
        </p:nvGraphicFramePr>
        <p:xfrm>
          <a:off x="2963386" y="3804021"/>
          <a:ext cx="485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07" name="Rovnica" r:id="rId5" imgW="203112" imgH="228501" progId="Equation.3">
                  <p:embed/>
                </p:oleObj>
              </mc:Choice>
              <mc:Fallback>
                <p:oleObj name="Rovnica" r:id="rId5" imgW="203112" imgH="228501" progId="Equation.3">
                  <p:embed/>
                  <p:pic>
                    <p:nvPicPr>
                      <p:cNvPr id="0" name="Picture 27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386" y="3804021"/>
                        <a:ext cx="4857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Rovná spojovacia šípka 12"/>
          <p:cNvCxnSpPr/>
          <p:nvPr/>
        </p:nvCxnSpPr>
        <p:spPr>
          <a:xfrm flipH="1" flipV="1">
            <a:off x="1851541" y="2139747"/>
            <a:ext cx="646155" cy="4314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452453"/>
              </p:ext>
            </p:extLst>
          </p:nvPr>
        </p:nvGraphicFramePr>
        <p:xfrm>
          <a:off x="1365766" y="2097527"/>
          <a:ext cx="4857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08" name="Rovnica" r:id="rId7" imgW="203024" imgH="215713" progId="Equation.3">
                  <p:embed/>
                </p:oleObj>
              </mc:Choice>
              <mc:Fallback>
                <p:oleObj name="Rovnica" r:id="rId7" imgW="203024" imgH="215713" progId="Equation.3">
                  <p:embed/>
                  <p:pic>
                    <p:nvPicPr>
                      <p:cNvPr id="0" name="Picture 27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766" y="2097527"/>
                        <a:ext cx="48577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Rovná spojovacia šípka 16"/>
          <p:cNvCxnSpPr/>
          <p:nvPr/>
        </p:nvCxnSpPr>
        <p:spPr>
          <a:xfrm>
            <a:off x="3275856" y="1616308"/>
            <a:ext cx="1159801" cy="7909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650172"/>
              </p:ext>
            </p:extLst>
          </p:nvPr>
        </p:nvGraphicFramePr>
        <p:xfrm>
          <a:off x="4079089" y="1437854"/>
          <a:ext cx="2730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09" name="Rovnica" r:id="rId9" imgW="114201" imgH="139579" progId="Equation.3">
                  <p:embed/>
                </p:oleObj>
              </mc:Choice>
              <mc:Fallback>
                <p:oleObj name="Rovnica" r:id="rId9" imgW="114201" imgH="139579" progId="Equation.3">
                  <p:embed/>
                  <p:pic>
                    <p:nvPicPr>
                      <p:cNvPr id="0" name="Picture 27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089" y="1437854"/>
                        <a:ext cx="273050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Skupina 18"/>
          <p:cNvGrpSpPr/>
          <p:nvPr/>
        </p:nvGrpSpPr>
        <p:grpSpPr>
          <a:xfrm>
            <a:off x="1553720" y="1428581"/>
            <a:ext cx="1648159" cy="1787453"/>
            <a:chOff x="622203" y="1655760"/>
            <a:chExt cx="2429604" cy="2326962"/>
          </a:xfrm>
        </p:grpSpPr>
        <p:grpSp>
          <p:nvGrpSpPr>
            <p:cNvPr id="20" name="Skupina 19"/>
            <p:cNvGrpSpPr/>
            <p:nvPr/>
          </p:nvGrpSpPr>
          <p:grpSpPr>
            <a:xfrm>
              <a:off x="622203" y="2075252"/>
              <a:ext cx="2429604" cy="1907470"/>
              <a:chOff x="622203" y="2332971"/>
              <a:chExt cx="2429604" cy="1907470"/>
            </a:xfrm>
          </p:grpSpPr>
          <p:sp>
            <p:nvSpPr>
              <p:cNvPr id="22" name="Oblúk 21"/>
              <p:cNvSpPr/>
              <p:nvPr/>
            </p:nvSpPr>
            <p:spPr>
              <a:xfrm rot="19157638">
                <a:off x="622203" y="2332971"/>
                <a:ext cx="2429604" cy="1907470"/>
              </a:xfrm>
              <a:prstGeom prst="arc">
                <a:avLst>
                  <a:gd name="adj1" fmla="val 15628781"/>
                  <a:gd name="adj2" fmla="val 41022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Rovná spojovacia šípka 22"/>
              <p:cNvCxnSpPr>
                <a:stCxn id="22" idx="2"/>
              </p:cNvCxnSpPr>
              <p:nvPr/>
            </p:nvCxnSpPr>
            <p:spPr>
              <a:xfrm>
                <a:off x="2843782" y="2689953"/>
                <a:ext cx="70755" cy="1493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1" name="Objek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360545"/>
                </p:ext>
              </p:extLst>
            </p:nvPr>
          </p:nvGraphicFramePr>
          <p:xfrm>
            <a:off x="1974386" y="1655760"/>
            <a:ext cx="3651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210" name="Rovnica" r:id="rId11" imgW="152334" imgH="139639" progId="Equation.3">
                    <p:embed/>
                  </p:oleObj>
                </mc:Choice>
                <mc:Fallback>
                  <p:oleObj name="Rovnica" r:id="rId11" imgW="152334" imgH="139639" progId="Equation.3">
                    <p:embed/>
                    <p:pic>
                      <p:nvPicPr>
                        <p:cNvPr id="0" name="Picture 27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4386" y="1655760"/>
                          <a:ext cx="365125" cy="334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Skupina 23"/>
          <p:cNvGrpSpPr/>
          <p:nvPr/>
        </p:nvGrpSpPr>
        <p:grpSpPr>
          <a:xfrm>
            <a:off x="2448906" y="2165552"/>
            <a:ext cx="1269994" cy="1440160"/>
            <a:chOff x="765741" y="2247888"/>
            <a:chExt cx="2142528" cy="1440160"/>
          </a:xfrm>
        </p:grpSpPr>
        <p:sp>
          <p:nvSpPr>
            <p:cNvPr id="25" name="Oblúk 24"/>
            <p:cNvSpPr/>
            <p:nvPr/>
          </p:nvSpPr>
          <p:spPr>
            <a:xfrm rot="3185931">
              <a:off x="1116925" y="1896704"/>
              <a:ext cx="1440160" cy="2142528"/>
            </a:xfrm>
            <a:prstGeom prst="arc">
              <a:avLst>
                <a:gd name="adj1" fmla="val 14541965"/>
                <a:gd name="adj2" fmla="val 410224"/>
              </a:avLst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Rovná spojovacia šípka 25"/>
            <p:cNvCxnSpPr>
              <a:stCxn id="25" idx="0"/>
            </p:cNvCxnSpPr>
            <p:nvPr/>
          </p:nvCxnSpPr>
          <p:spPr>
            <a:xfrm flipH="1" flipV="1">
              <a:off x="2079073" y="2277731"/>
              <a:ext cx="229958" cy="102707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282633"/>
              </p:ext>
            </p:extLst>
          </p:nvPr>
        </p:nvGraphicFramePr>
        <p:xfrm>
          <a:off x="3735130" y="2690200"/>
          <a:ext cx="577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11" name="Rovnica" r:id="rId13" imgW="241091" imgH="215713" progId="Equation.3">
                  <p:embed/>
                </p:oleObj>
              </mc:Choice>
              <mc:Fallback>
                <p:oleObj name="Rovnica" r:id="rId13" imgW="241091" imgH="215713" progId="Equation.3">
                  <p:embed/>
                  <p:pic>
                    <p:nvPicPr>
                      <p:cNvPr id="0" name="Picture 27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130" y="2690200"/>
                        <a:ext cx="57785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591107"/>
              </p:ext>
            </p:extLst>
          </p:nvPr>
        </p:nvGraphicFramePr>
        <p:xfrm>
          <a:off x="5436096" y="1343258"/>
          <a:ext cx="485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12" name="Rovnica" r:id="rId15" imgW="203112" imgH="228501" progId="Equation.3">
                  <p:embed/>
                </p:oleObj>
              </mc:Choice>
              <mc:Fallback>
                <p:oleObj name="Rovnica" r:id="rId15" imgW="203112" imgH="228501" progId="Equation.3">
                  <p:embed/>
                  <p:pic>
                    <p:nvPicPr>
                      <p:cNvPr id="0" name="Picture 27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343258"/>
                        <a:ext cx="4857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243013"/>
              </p:ext>
            </p:extLst>
          </p:nvPr>
        </p:nvGraphicFramePr>
        <p:xfrm>
          <a:off x="5436096" y="2057015"/>
          <a:ext cx="4857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13" name="Rovnica" r:id="rId16" imgW="203024" imgH="215713" progId="Equation.3">
                  <p:embed/>
                </p:oleObj>
              </mc:Choice>
              <mc:Fallback>
                <p:oleObj name="Rovnica" r:id="rId16" imgW="203024" imgH="215713" progId="Equation.3">
                  <p:embed/>
                  <p:pic>
                    <p:nvPicPr>
                      <p:cNvPr id="0" name="Picture 27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057015"/>
                        <a:ext cx="485775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285926"/>
              </p:ext>
            </p:extLst>
          </p:nvPr>
        </p:nvGraphicFramePr>
        <p:xfrm>
          <a:off x="5436096" y="2991948"/>
          <a:ext cx="577850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14" name="Rovnica" r:id="rId17" imgW="241091" imgH="215713" progId="Equation.3">
                  <p:embed/>
                </p:oleObj>
              </mc:Choice>
              <mc:Fallback>
                <p:oleObj name="Rovnica" r:id="rId17" imgW="241091" imgH="215713" progId="Equation.3">
                  <p:embed/>
                  <p:pic>
                    <p:nvPicPr>
                      <p:cNvPr id="0" name="Picture 27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991948"/>
                        <a:ext cx="577850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BlokTextu 30"/>
          <p:cNvSpPr txBox="1"/>
          <p:nvPr/>
        </p:nvSpPr>
        <p:spPr>
          <a:xfrm>
            <a:off x="6156175" y="1416253"/>
            <a:ext cx="1685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 Gravity force</a:t>
            </a:r>
            <a:endParaRPr lang="en-US" sz="2000" b="1" dirty="0"/>
          </a:p>
        </p:txBody>
      </p:sp>
      <p:sp>
        <p:nvSpPr>
          <p:cNvPr id="33" name="BlokTextu 32"/>
          <p:cNvSpPr txBox="1"/>
          <p:nvPr/>
        </p:nvSpPr>
        <p:spPr>
          <a:xfrm>
            <a:off x="6188464" y="2101506"/>
            <a:ext cx="1415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 Drag force</a:t>
            </a:r>
            <a:endParaRPr lang="en-US" sz="2000" b="1" dirty="0"/>
          </a:p>
        </p:txBody>
      </p:sp>
      <p:sp>
        <p:nvSpPr>
          <p:cNvPr id="34" name="BlokTextu 33"/>
          <p:cNvSpPr txBox="1"/>
          <p:nvPr/>
        </p:nvSpPr>
        <p:spPr>
          <a:xfrm>
            <a:off x="6192274" y="3104322"/>
            <a:ext cx="1649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 Drag torque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480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260491"/>
            <a:ext cx="8229600" cy="116039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Force caused by </a:t>
            </a:r>
            <a:r>
              <a:rPr lang="en-US" b="1" dirty="0" smtClean="0"/>
              <a:t>pressure difference</a:t>
            </a:r>
            <a:r>
              <a:rPr lang="en-US" dirty="0" smtClean="0"/>
              <a:t> on forward and backward moving side of spinning object.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Magnus-Robins effect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46085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2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2866" y="346076"/>
            <a:ext cx="7972452" cy="654032"/>
          </a:xfrm>
        </p:spPr>
        <p:txBody>
          <a:bodyPr/>
          <a:lstStyle/>
          <a:p>
            <a:r>
              <a:rPr lang="sk-SK" dirty="0" smtClean="0">
                <a:solidFill>
                  <a:srgbClr val="00B0F0"/>
                </a:solidFill>
              </a:rPr>
              <a:t>Collisions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Obrázok 4" descr="SAM_71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28662" y="1000108"/>
            <a:ext cx="7000860" cy="5250645"/>
          </a:xfrm>
          <a:prstGeom prst="rect">
            <a:avLst/>
          </a:prstGeom>
        </p:spPr>
      </p:pic>
      <p:cxnSp>
        <p:nvCxnSpPr>
          <p:cNvPr id="7" name="Rovná spojnica 6"/>
          <p:cNvCxnSpPr/>
          <p:nvPr/>
        </p:nvCxnSpPr>
        <p:spPr>
          <a:xfrm>
            <a:off x="1214414" y="2357430"/>
            <a:ext cx="5929354" cy="3357586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920700" y="3845487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Horizontal</a:t>
            </a:r>
            <a:endParaRPr lang="sk-SK" b="1" dirty="0"/>
          </a:p>
        </p:txBody>
      </p:sp>
      <p:cxnSp>
        <p:nvCxnSpPr>
          <p:cNvPr id="13" name="Rovná spojovacia šípka 12"/>
          <p:cNvCxnSpPr/>
          <p:nvPr/>
        </p:nvCxnSpPr>
        <p:spPr>
          <a:xfrm rot="5400000">
            <a:off x="3857620" y="4071942"/>
            <a:ext cx="1500198" cy="928694"/>
          </a:xfrm>
          <a:prstGeom prst="straightConnector1">
            <a:avLst/>
          </a:prstGeom>
          <a:ln w="603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 rot="5400000" flipH="1" flipV="1">
            <a:off x="4924428" y="3148010"/>
            <a:ext cx="795342" cy="50006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/>
          <p:cNvSpPr txBox="1"/>
          <p:nvPr/>
        </p:nvSpPr>
        <p:spPr>
          <a:xfrm>
            <a:off x="2000232" y="4643446"/>
            <a:ext cx="23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Velocity</a:t>
            </a:r>
            <a:r>
              <a:rPr lang="sk-SK" b="1" dirty="0" smtClean="0"/>
              <a:t> </a:t>
            </a:r>
            <a:r>
              <a:rPr lang="sk-SK" b="1" dirty="0" err="1" smtClean="0"/>
              <a:t>before</a:t>
            </a:r>
            <a:r>
              <a:rPr lang="sk-SK" b="1" dirty="0" smtClean="0"/>
              <a:t> </a:t>
            </a:r>
            <a:r>
              <a:rPr lang="sk-SK" b="1" dirty="0" err="1" smtClean="0"/>
              <a:t>impact</a:t>
            </a:r>
            <a:endParaRPr lang="sk-SK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4786314" y="2500306"/>
            <a:ext cx="216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Velocity</a:t>
            </a:r>
            <a:r>
              <a:rPr lang="sk-SK" b="1" dirty="0" smtClean="0"/>
              <a:t> </a:t>
            </a:r>
            <a:r>
              <a:rPr lang="sk-SK" b="1" dirty="0" err="1" smtClean="0"/>
              <a:t>after</a:t>
            </a:r>
            <a:r>
              <a:rPr lang="sk-SK" b="1" dirty="0" smtClean="0"/>
              <a:t> </a:t>
            </a:r>
            <a:r>
              <a:rPr lang="sk-SK" b="1" dirty="0" err="1" smtClean="0"/>
              <a:t>impact</a:t>
            </a:r>
            <a:endParaRPr lang="sk-SK" b="1" dirty="0"/>
          </a:p>
        </p:txBody>
      </p:sp>
      <p:cxnSp>
        <p:nvCxnSpPr>
          <p:cNvPr id="22" name="Rovná spojnica 21"/>
          <p:cNvCxnSpPr/>
          <p:nvPr/>
        </p:nvCxnSpPr>
        <p:spPr>
          <a:xfrm rot="10800000">
            <a:off x="1000100" y="4214818"/>
            <a:ext cx="3500462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438252" y="2224078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Tangential</a:t>
            </a:r>
            <a:endParaRPr lang="sk-SK" b="1" dirty="0"/>
          </a:p>
        </p:txBody>
      </p:sp>
      <p:sp>
        <p:nvSpPr>
          <p:cNvPr id="26" name="Oblúk 25"/>
          <p:cNvSpPr/>
          <p:nvPr/>
        </p:nvSpPr>
        <p:spPr>
          <a:xfrm rot="15851299">
            <a:off x="2222441" y="3429294"/>
            <a:ext cx="1643074" cy="1500198"/>
          </a:xfrm>
          <a:prstGeom prst="arc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/>
        </p:nvGraphicFramePr>
        <p:xfrm>
          <a:off x="2643174" y="3571876"/>
          <a:ext cx="576266" cy="528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78" name="Rovnica" r:id="rId4" imgW="152334" imgH="139639" progId="Equation.3">
                  <p:embed/>
                </p:oleObj>
              </mc:Choice>
              <mc:Fallback>
                <p:oleObj name="Rovnica" r:id="rId4" imgW="152334" imgH="139639" progId="Equation.3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3571876"/>
                        <a:ext cx="576266" cy="5282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Skupina 27"/>
          <p:cNvGrpSpPr/>
          <p:nvPr/>
        </p:nvGrpSpPr>
        <p:grpSpPr>
          <a:xfrm rot="1737397">
            <a:off x="6180887" y="4756111"/>
            <a:ext cx="1222964" cy="1017404"/>
            <a:chOff x="4645180" y="4941168"/>
            <a:chExt cx="1222964" cy="1017404"/>
          </a:xfrm>
        </p:grpSpPr>
        <p:cxnSp>
          <p:nvCxnSpPr>
            <p:cNvPr id="29" name="Rovná spojovacia šípka 28"/>
            <p:cNvCxnSpPr/>
            <p:nvPr/>
          </p:nvCxnSpPr>
          <p:spPr>
            <a:xfrm>
              <a:off x="5076056" y="5661248"/>
              <a:ext cx="72008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ovná spojovacia šípka 29"/>
            <p:cNvCxnSpPr/>
            <p:nvPr/>
          </p:nvCxnSpPr>
          <p:spPr>
            <a:xfrm flipV="1">
              <a:off x="5076056" y="5013176"/>
              <a:ext cx="0" cy="64807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ovná spojovacia šípka 30"/>
            <p:cNvCxnSpPr/>
            <p:nvPr/>
          </p:nvCxnSpPr>
          <p:spPr>
            <a:xfrm rot="5400000" flipH="1" flipV="1">
              <a:off x="5072066" y="5159472"/>
              <a:ext cx="505766" cy="49778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BlokTextu 31"/>
            <p:cNvSpPr txBox="1"/>
            <p:nvPr/>
          </p:nvSpPr>
          <p:spPr>
            <a:xfrm>
              <a:off x="5580112" y="558924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3" name="BlokTextu 32"/>
            <p:cNvSpPr txBox="1"/>
            <p:nvPr/>
          </p:nvSpPr>
          <p:spPr>
            <a:xfrm>
              <a:off x="4645180" y="494116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34" name="BlokTextu 33"/>
            <p:cNvSpPr txBox="1"/>
            <p:nvPr/>
          </p:nvSpPr>
          <p:spPr>
            <a:xfrm>
              <a:off x="5502404" y="508404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0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Collision</a:t>
            </a:r>
            <a:endParaRPr lang="sk-SK" dirty="0">
              <a:solidFill>
                <a:srgbClr val="00B0F0"/>
              </a:solidFill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4766548" y="2856691"/>
            <a:ext cx="4176464" cy="3609197"/>
            <a:chOff x="4766548" y="2856691"/>
            <a:chExt cx="4176464" cy="3609197"/>
          </a:xfrm>
        </p:grpSpPr>
        <p:pic>
          <p:nvPicPr>
            <p:cNvPr id="36" name="Obrázok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5" t="13934" r="52215" b="61809"/>
            <a:stretch/>
          </p:blipFill>
          <p:spPr>
            <a:xfrm>
              <a:off x="5392909" y="3788165"/>
              <a:ext cx="2314419" cy="2065559"/>
            </a:xfrm>
            <a:prstGeom prst="ellipse">
              <a:avLst/>
            </a:prstGeom>
          </p:spPr>
        </p:pic>
        <p:grpSp>
          <p:nvGrpSpPr>
            <p:cNvPr id="5" name="Group 43"/>
            <p:cNvGrpSpPr/>
            <p:nvPr/>
          </p:nvGrpSpPr>
          <p:grpSpPr>
            <a:xfrm>
              <a:off x="4766548" y="2856691"/>
              <a:ext cx="4176464" cy="3609197"/>
              <a:chOff x="1077863" y="2691252"/>
              <a:chExt cx="4176464" cy="3609197"/>
            </a:xfrm>
          </p:grpSpPr>
          <p:grpSp>
            <p:nvGrpSpPr>
              <p:cNvPr id="6" name="Group 10"/>
              <p:cNvGrpSpPr/>
              <p:nvPr/>
            </p:nvGrpSpPr>
            <p:grpSpPr>
              <a:xfrm>
                <a:off x="1077863" y="2926202"/>
                <a:ext cx="4176464" cy="2762083"/>
                <a:chOff x="899592" y="2251093"/>
                <a:chExt cx="4176464" cy="2762083"/>
              </a:xfrm>
            </p:grpSpPr>
            <p:cxnSp>
              <p:nvCxnSpPr>
                <p:cNvPr id="13" name="Rovná spojnica 4"/>
                <p:cNvCxnSpPr/>
                <p:nvPr/>
              </p:nvCxnSpPr>
              <p:spPr>
                <a:xfrm>
                  <a:off x="899592" y="5013176"/>
                  <a:ext cx="4176464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blúk 8"/>
                <p:cNvSpPr/>
                <p:nvPr/>
              </p:nvSpPr>
              <p:spPr>
                <a:xfrm flipH="1">
                  <a:off x="2051720" y="2251093"/>
                  <a:ext cx="1296144" cy="632905"/>
                </a:xfrm>
                <a:prstGeom prst="arc">
                  <a:avLst>
                    <a:gd name="adj1" fmla="val 11699727"/>
                    <a:gd name="adj2" fmla="val 20398452"/>
                  </a:avLst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16" name="Rovná spojovacia šípka 21"/>
                <p:cNvCxnSpPr/>
                <p:nvPr/>
              </p:nvCxnSpPr>
              <p:spPr>
                <a:xfrm flipH="1">
                  <a:off x="1547664" y="5013176"/>
                  <a:ext cx="1152128" cy="0"/>
                </a:xfrm>
                <a:prstGeom prst="straightConnector1">
                  <a:avLst/>
                </a:prstGeom>
                <a:ln w="539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Rovná spojovacia šípka 21"/>
              <p:cNvCxnSpPr/>
              <p:nvPr/>
            </p:nvCxnSpPr>
            <p:spPr>
              <a:xfrm flipV="1">
                <a:off x="2842059" y="4648200"/>
                <a:ext cx="0" cy="1040085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3677719"/>
                  </p:ext>
                </p:extLst>
              </p:nvPr>
            </p:nvGraphicFramePr>
            <p:xfrm>
              <a:off x="2181890" y="4562136"/>
              <a:ext cx="725488" cy="769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49" name="Rovnica" r:id="rId4" imgW="215806" imgH="228501" progId="Equation.3">
                      <p:embed/>
                    </p:oleObj>
                  </mc:Choice>
                  <mc:Fallback>
                    <p:oleObj name="Rovnica" r:id="rId4" imgW="215806" imgH="228501" progId="Equation.3">
                      <p:embed/>
                      <p:pic>
                        <p:nvPicPr>
                          <p:cNvPr id="0" name="Picture 19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81890" y="4562136"/>
                            <a:ext cx="725488" cy="7699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6684859"/>
                  </p:ext>
                </p:extLst>
              </p:nvPr>
            </p:nvGraphicFramePr>
            <p:xfrm>
              <a:off x="1731040" y="5573374"/>
              <a:ext cx="681038" cy="727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50" name="Rovnica" r:id="rId6" imgW="203024" imgH="215713" progId="Equation.3">
                      <p:embed/>
                    </p:oleObj>
                  </mc:Choice>
                  <mc:Fallback>
                    <p:oleObj name="Rovnica" r:id="rId6" imgW="203024" imgH="215713" progId="Equation.3">
                      <p:embed/>
                      <p:pic>
                        <p:nvPicPr>
                          <p:cNvPr id="0" name="Picture 19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31040" y="5573374"/>
                            <a:ext cx="681038" cy="7270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5117435"/>
                  </p:ext>
                </p:extLst>
              </p:nvPr>
            </p:nvGraphicFramePr>
            <p:xfrm>
              <a:off x="1974403" y="2691252"/>
              <a:ext cx="511175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51" name="Equation" r:id="rId8" imgW="152334" imgH="139639" progId="Equation.3">
                      <p:embed/>
                    </p:oleObj>
                  </mc:Choice>
                  <mc:Fallback>
                    <p:oleObj name="Equation" r:id="rId8" imgW="152334" imgH="139639" progId="Equation.3">
                      <p:embed/>
                      <p:pic>
                        <p:nvPicPr>
                          <p:cNvPr id="0" name="Picture 19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4403" y="2691252"/>
                            <a:ext cx="511175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" name="Straight Arrow Connector 40"/>
              <p:cNvCxnSpPr/>
              <p:nvPr/>
            </p:nvCxnSpPr>
            <p:spPr>
              <a:xfrm flipV="1">
                <a:off x="2842059" y="3657600"/>
                <a:ext cx="0" cy="8785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41"/>
              <p:cNvCxnSpPr/>
              <p:nvPr/>
            </p:nvCxnSpPr>
            <p:spPr>
              <a:xfrm flipV="1">
                <a:off x="2842059" y="4538917"/>
                <a:ext cx="1116124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26804"/>
              </p:ext>
            </p:extLst>
          </p:nvPr>
        </p:nvGraphicFramePr>
        <p:xfrm>
          <a:off x="5712871" y="3549468"/>
          <a:ext cx="5556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2" name="Equation" r:id="rId10" imgW="164885" imgH="215619" progId="Equation.3">
                  <p:embed/>
                </p:oleObj>
              </mc:Choice>
              <mc:Fallback>
                <p:oleObj name="Equation" r:id="rId10" imgW="164885" imgH="215619" progId="Equation.3">
                  <p:embed/>
                  <p:pic>
                    <p:nvPicPr>
                      <p:cNvPr id="0" name="Picture 19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2871" y="3549468"/>
                        <a:ext cx="5556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794686"/>
              </p:ext>
            </p:extLst>
          </p:nvPr>
        </p:nvGraphicFramePr>
        <p:xfrm>
          <a:off x="7646868" y="4428670"/>
          <a:ext cx="55562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3" name="Equation" r:id="rId12" imgW="165028" imgH="228501" progId="Equation.3">
                  <p:embed/>
                </p:oleObj>
              </mc:Choice>
              <mc:Fallback>
                <p:oleObj name="Equation" r:id="rId12" imgW="165028" imgH="228501" progId="Equation.3">
                  <p:embed/>
                  <p:pic>
                    <p:nvPicPr>
                      <p:cNvPr id="0" name="Picture 19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6868" y="4428670"/>
                        <a:ext cx="555625" cy="76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 smtClean="0"/>
              <a:t>Translation</a:t>
            </a:r>
            <a:r>
              <a:rPr lang="sk-SK" dirty="0" smtClean="0"/>
              <a:t> </a:t>
            </a:r>
            <a:r>
              <a:rPr lang="sk-SK" dirty="0" err="1" smtClean="0"/>
              <a:t>motion</a:t>
            </a:r>
            <a:r>
              <a:rPr lang="sk-SK" dirty="0" smtClean="0"/>
              <a:t> and </a:t>
            </a:r>
            <a:r>
              <a:rPr lang="sk-SK" dirty="0" err="1" smtClean="0"/>
              <a:t>rotation</a:t>
            </a:r>
            <a:endParaRPr lang="sk-SK" dirty="0" smtClean="0"/>
          </a:p>
          <a:p>
            <a:r>
              <a:rPr lang="sk-SK" dirty="0" err="1" smtClean="0"/>
              <a:t>Normal</a:t>
            </a:r>
            <a:r>
              <a:rPr lang="sk-SK" dirty="0" smtClean="0"/>
              <a:t> </a:t>
            </a:r>
            <a:r>
              <a:rPr lang="sk-SK" dirty="0" err="1" smtClean="0"/>
              <a:t>force</a:t>
            </a:r>
            <a:r>
              <a:rPr lang="sk-SK" dirty="0" smtClean="0"/>
              <a:t> and </a:t>
            </a:r>
            <a:r>
              <a:rPr lang="sk-SK" dirty="0" err="1" smtClean="0"/>
              <a:t>friction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err="1" smtClean="0"/>
              <a:t>While</a:t>
            </a:r>
            <a:r>
              <a:rPr lang="sk-SK" dirty="0" smtClean="0"/>
              <a:t> </a:t>
            </a:r>
            <a:r>
              <a:rPr lang="sk-SK" dirty="0" err="1" smtClean="0"/>
              <a:t>slipping</a:t>
            </a:r>
            <a:endParaRPr lang="sk-SK" dirty="0" smtClean="0"/>
          </a:p>
          <a:p>
            <a:endParaRPr lang="sk-SK" dirty="0" smtClean="0"/>
          </a:p>
          <a:p>
            <a:endParaRPr lang="en-US" dirty="0" smtClean="0"/>
          </a:p>
          <a:p>
            <a:r>
              <a:rPr lang="sk-SK" dirty="0" err="1" smtClean="0"/>
              <a:t>If</a:t>
            </a:r>
            <a:r>
              <a:rPr lang="sk-SK" dirty="0" smtClean="0"/>
              <a:t> </a:t>
            </a:r>
            <a:r>
              <a:rPr lang="sk-SK" dirty="0" err="1" smtClean="0"/>
              <a:t>not</a:t>
            </a:r>
            <a:endParaRPr lang="sk-SK" dirty="0" smtClean="0"/>
          </a:p>
        </p:txBody>
      </p:sp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612161"/>
              </p:ext>
            </p:extLst>
          </p:nvPr>
        </p:nvGraphicFramePr>
        <p:xfrm>
          <a:off x="1447800" y="3498850"/>
          <a:ext cx="17907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4" name="Rovnica" r:id="rId14" imgW="596900" imgH="228600" progId="Equation.3">
                  <p:embed/>
                </p:oleObj>
              </mc:Choice>
              <mc:Fallback>
                <p:oleObj name="Rovnica" r:id="rId14" imgW="596900" imgH="228600" progId="Equation.3">
                  <p:embed/>
                  <p:pic>
                    <p:nvPicPr>
                      <p:cNvPr id="0" name="Picture 19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498850"/>
                        <a:ext cx="1790700" cy="862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785944"/>
              </p:ext>
            </p:extLst>
          </p:nvPr>
        </p:nvGraphicFramePr>
        <p:xfrm>
          <a:off x="1475656" y="5056313"/>
          <a:ext cx="133350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55" name="Rovnica" r:id="rId16" imgW="444114" imgH="215713" progId="Equation.3">
                  <p:embed/>
                </p:oleObj>
              </mc:Choice>
              <mc:Fallback>
                <p:oleObj name="Rovnica" r:id="rId16" imgW="444114" imgH="215713" progId="Equation.3">
                  <p:embed/>
                  <p:pic>
                    <p:nvPicPr>
                      <p:cNvPr id="0" name="Picture 19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056313"/>
                        <a:ext cx="1333500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SAM_7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00240"/>
            <a:ext cx="4857752" cy="364331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Slipping</a:t>
            </a:r>
            <a:r>
              <a:rPr lang="en-US" dirty="0" smtClean="0">
                <a:solidFill>
                  <a:srgbClr val="00B0F0"/>
                </a:solidFill>
              </a:rPr>
              <a:t> during co</a:t>
            </a:r>
            <a:r>
              <a:rPr lang="sk-SK" dirty="0" smtClean="0">
                <a:solidFill>
                  <a:srgbClr val="00B0F0"/>
                </a:solidFill>
              </a:rPr>
              <a:t>l</a:t>
            </a:r>
            <a:r>
              <a:rPr lang="en-US" dirty="0" err="1" smtClean="0">
                <a:solidFill>
                  <a:srgbClr val="00B0F0"/>
                </a:solidFill>
              </a:rPr>
              <a:t>lision</a:t>
            </a:r>
            <a:endParaRPr lang="sk-SK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13934" r="52215" b="61809"/>
          <a:stretch/>
        </p:blipFill>
        <p:spPr>
          <a:xfrm>
            <a:off x="1754815" y="2994944"/>
            <a:ext cx="1960605" cy="1749789"/>
          </a:xfrm>
          <a:prstGeom prst="ellipse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785786" y="1220916"/>
            <a:ext cx="709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Direction of friction force  is opposite to the direction of a contact point</a:t>
            </a:r>
            <a:endParaRPr lang="sk-SK" sz="2000" b="1" dirty="0"/>
          </a:p>
        </p:txBody>
      </p:sp>
      <p:graphicFrame>
        <p:nvGraphicFramePr>
          <p:cNvPr id="30" name="Objekt 2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9" name="Rovnica" r:id="rId5" imgW="114151" imgH="215619" progId="Equation.3">
                  <p:embed/>
                </p:oleObj>
              </mc:Choice>
              <mc:Fallback>
                <p:oleObj name="Rovnica" r:id="rId5" imgW="114151" imgH="215619" progId="Equation.3">
                  <p:embed/>
                  <p:pic>
                    <p:nvPicPr>
                      <p:cNvPr id="0" name="Picture 32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322508"/>
              </p:ext>
            </p:extLst>
          </p:nvPr>
        </p:nvGraphicFramePr>
        <p:xfrm>
          <a:off x="1103683" y="3286475"/>
          <a:ext cx="603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0" name="Rovnica" r:id="rId7" imgW="253780" imgH="215713" progId="Equation.3">
                  <p:embed/>
                </p:oleObj>
              </mc:Choice>
              <mc:Fallback>
                <p:oleObj name="Rovnica" r:id="rId7" imgW="253780" imgH="215713" progId="Equation.3">
                  <p:embed/>
                  <p:pic>
                    <p:nvPicPr>
                      <p:cNvPr id="0" name="Picture 3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683" y="3286475"/>
                        <a:ext cx="603250" cy="476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907335"/>
              </p:ext>
            </p:extLst>
          </p:nvPr>
        </p:nvGraphicFramePr>
        <p:xfrm>
          <a:off x="2867599" y="4761503"/>
          <a:ext cx="6334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1" name="Rovnica" r:id="rId9" imgW="266353" imgH="215619" progId="Equation.3">
                  <p:embed/>
                </p:oleObj>
              </mc:Choice>
              <mc:Fallback>
                <p:oleObj name="Rovnica" r:id="rId9" imgW="266353" imgH="215619" progId="Equation.3">
                  <p:embed/>
                  <p:pic>
                    <p:nvPicPr>
                      <p:cNvPr id="0" name="Picture 32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599" y="4761503"/>
                        <a:ext cx="633412" cy="476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BlokTextu 32"/>
          <p:cNvSpPr txBox="1"/>
          <p:nvPr/>
        </p:nvSpPr>
        <p:spPr>
          <a:xfrm>
            <a:off x="5500694" y="25717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During small time           </a:t>
            </a:r>
            <a:r>
              <a:rPr lang="en-US" dirty="0" smtClean="0"/>
              <a:t>: </a:t>
            </a:r>
            <a:endParaRPr lang="sk-SK" dirty="0"/>
          </a:p>
        </p:txBody>
      </p:sp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96136"/>
              </p:ext>
            </p:extLst>
          </p:nvPr>
        </p:nvGraphicFramePr>
        <p:xfrm>
          <a:off x="7441041" y="2492299"/>
          <a:ext cx="477954" cy="44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2" name="Rovnica" r:id="rId11" imgW="190335" imgH="177646" progId="Equation.3">
                  <p:embed/>
                </p:oleObj>
              </mc:Choice>
              <mc:Fallback>
                <p:oleObj name="Rovnica" r:id="rId11" imgW="190335" imgH="177646" progId="Equation.3">
                  <p:embed/>
                  <p:pic>
                    <p:nvPicPr>
                      <p:cNvPr id="0" name="Picture 3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1041" y="2492299"/>
                        <a:ext cx="477954" cy="446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416739"/>
              </p:ext>
            </p:extLst>
          </p:nvPr>
        </p:nvGraphicFramePr>
        <p:xfrm>
          <a:off x="5610225" y="3071813"/>
          <a:ext cx="32067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3" name="Rovnica" r:id="rId13" imgW="1117600" imgH="241300" progId="Equation.3">
                  <p:embed/>
                </p:oleObj>
              </mc:Choice>
              <mc:Fallback>
                <p:oleObj name="Rovnica" r:id="rId13" imgW="1117600" imgH="241300" progId="Equation.3">
                  <p:embed/>
                  <p:pic>
                    <p:nvPicPr>
                      <p:cNvPr id="0" name="Picture 32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225" y="3071813"/>
                        <a:ext cx="320675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879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37325569"/>
              </p:ext>
            </p:extLst>
          </p:nvPr>
        </p:nvGraphicFramePr>
        <p:xfrm>
          <a:off x="5592763" y="3957638"/>
          <a:ext cx="3387725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4" name="Rovnica" r:id="rId15" imgW="1002865" imgH="469696" progId="Equation.3">
                  <p:embed/>
                </p:oleObj>
              </mc:Choice>
              <mc:Fallback>
                <p:oleObj name="Rovnica" r:id="rId15" imgW="1002865" imgH="469696" progId="Equation.3">
                  <p:embed/>
                  <p:pic>
                    <p:nvPicPr>
                      <p:cNvPr id="0" name="Picture 32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763" y="3957638"/>
                        <a:ext cx="3387725" cy="158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467255"/>
              </p:ext>
            </p:extLst>
          </p:nvPr>
        </p:nvGraphicFramePr>
        <p:xfrm>
          <a:off x="1475656" y="5005505"/>
          <a:ext cx="482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5" name="Rovnica" r:id="rId17" imgW="203024" imgH="215713" progId="Equation.3">
                  <p:embed/>
                </p:oleObj>
              </mc:Choice>
              <mc:Fallback>
                <p:oleObj name="Rovnica" r:id="rId17" imgW="203024" imgH="215713" progId="Equation.3">
                  <p:embed/>
                  <p:pic>
                    <p:nvPicPr>
                      <p:cNvPr id="0" name="Picture 32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005505"/>
                        <a:ext cx="482600" cy="476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109887" y="2571744"/>
            <a:ext cx="485473" cy="73329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70388" y="3977436"/>
            <a:ext cx="464690" cy="55850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46524" y="3977436"/>
            <a:ext cx="485473" cy="5634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95736" y="1857487"/>
            <a:ext cx="485473" cy="5634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grpSp>
        <p:nvGrpSpPr>
          <p:cNvPr id="27" name="Group 57"/>
          <p:cNvGrpSpPr/>
          <p:nvPr/>
        </p:nvGrpSpPr>
        <p:grpSpPr>
          <a:xfrm>
            <a:off x="1475656" y="1718691"/>
            <a:ext cx="3726493" cy="3438501"/>
            <a:chOff x="4648200" y="1233119"/>
            <a:chExt cx="3726493" cy="3438501"/>
          </a:xfrm>
        </p:grpSpPr>
        <p:cxnSp>
          <p:nvCxnSpPr>
            <p:cNvPr id="48" name="Rovná spojovacia šípka 21"/>
            <p:cNvCxnSpPr/>
            <p:nvPr/>
          </p:nvCxnSpPr>
          <p:spPr>
            <a:xfrm flipH="1">
              <a:off x="4648200" y="3429126"/>
              <a:ext cx="1247386" cy="108493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2420002"/>
                </p:ext>
              </p:extLst>
            </p:nvPr>
          </p:nvGraphicFramePr>
          <p:xfrm>
            <a:off x="6966580" y="3357325"/>
            <a:ext cx="638175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926" name="Equation" r:id="rId19" imgW="190500" imgH="228600" progId="Equation.3">
                    <p:embed/>
                  </p:oleObj>
                </mc:Choice>
                <mc:Fallback>
                  <p:oleObj name="Equation" r:id="rId19" imgW="190500" imgH="228600" progId="Equation.3">
                    <p:embed/>
                    <p:pic>
                      <p:nvPicPr>
                        <p:cNvPr id="0" name="Picture 32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6580" y="3357325"/>
                          <a:ext cx="638175" cy="768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Arrow Connector 21"/>
            <p:cNvCxnSpPr/>
            <p:nvPr/>
          </p:nvCxnSpPr>
          <p:spPr>
            <a:xfrm flipH="1" flipV="1">
              <a:off x="5907662" y="1639519"/>
              <a:ext cx="18002" cy="17178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22"/>
            <p:cNvCxnSpPr/>
            <p:nvPr/>
          </p:nvCxnSpPr>
          <p:spPr>
            <a:xfrm flipV="1">
              <a:off x="5907662" y="3372405"/>
              <a:ext cx="191140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074527"/>
                </p:ext>
              </p:extLst>
            </p:nvPr>
          </p:nvGraphicFramePr>
          <p:xfrm>
            <a:off x="5339961" y="1233119"/>
            <a:ext cx="555625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927" name="Equation" r:id="rId21" imgW="164957" imgH="241091" progId="Equation.3">
                    <p:embed/>
                  </p:oleObj>
                </mc:Choice>
                <mc:Fallback>
                  <p:oleObj name="Equation" r:id="rId21" imgW="164957" imgH="241091" progId="Equation.3">
                    <p:embed/>
                    <p:pic>
                      <p:nvPicPr>
                        <p:cNvPr id="0" name="Picture 32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9961" y="1233119"/>
                          <a:ext cx="555625" cy="812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7654409"/>
                </p:ext>
              </p:extLst>
            </p:nvPr>
          </p:nvGraphicFramePr>
          <p:xfrm>
            <a:off x="7819068" y="3357324"/>
            <a:ext cx="555625" cy="769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928" name="Equation" r:id="rId23" imgW="165028" imgH="228501" progId="Equation.3">
                    <p:embed/>
                  </p:oleObj>
                </mc:Choice>
                <mc:Fallback>
                  <p:oleObj name="Equation" r:id="rId23" imgW="165028" imgH="228501" progId="Equation.3">
                    <p:embed/>
                    <p:pic>
                      <p:nvPicPr>
                        <p:cNvPr id="0" name="Picture 32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9068" y="3357324"/>
                          <a:ext cx="555625" cy="769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0" name="Straight Arrow Connector 29"/>
            <p:cNvCxnSpPr/>
            <p:nvPr/>
          </p:nvCxnSpPr>
          <p:spPr>
            <a:xfrm>
              <a:off x="5907662" y="3372406"/>
              <a:ext cx="1378006" cy="0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2"/>
            <p:cNvCxnSpPr/>
            <p:nvPr/>
          </p:nvCxnSpPr>
          <p:spPr>
            <a:xfrm flipV="1">
              <a:off x="5895586" y="2209800"/>
              <a:ext cx="0" cy="1219326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3735634"/>
                </p:ext>
              </p:extLst>
            </p:nvPr>
          </p:nvGraphicFramePr>
          <p:xfrm>
            <a:off x="5187909" y="2092815"/>
            <a:ext cx="681037" cy="811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929" name="Equation" r:id="rId25" imgW="203112" imgH="241195" progId="Equation.3">
                    <p:embed/>
                  </p:oleObj>
                </mc:Choice>
                <mc:Fallback>
                  <p:oleObj name="Equation" r:id="rId25" imgW="203112" imgH="241195" progId="Equation.3">
                    <p:embed/>
                    <p:pic>
                      <p:nvPicPr>
                        <p:cNvPr id="0" name="Picture 32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7909" y="2092815"/>
                          <a:ext cx="681037" cy="811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" name="Rovná spojovacia šípka 21"/>
            <p:cNvCxnSpPr/>
            <p:nvPr/>
          </p:nvCxnSpPr>
          <p:spPr>
            <a:xfrm>
              <a:off x="5925664" y="3429126"/>
              <a:ext cx="0" cy="1242494"/>
            </a:xfrm>
            <a:prstGeom prst="straightConnector1">
              <a:avLst/>
            </a:prstGeom>
            <a:ln w="539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ovná spojovacia šípka 21"/>
            <p:cNvCxnSpPr/>
            <p:nvPr/>
          </p:nvCxnSpPr>
          <p:spPr>
            <a:xfrm flipH="1">
              <a:off x="4648200" y="3372406"/>
              <a:ext cx="1268463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467544" y="1988840"/>
            <a:ext cx="17281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/>
          <p:cNvSpPr txBox="1"/>
          <p:nvPr/>
        </p:nvSpPr>
        <p:spPr>
          <a:xfrm>
            <a:off x="500034" y="1998772"/>
            <a:ext cx="1503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Top </a:t>
            </a:r>
            <a:r>
              <a:rPr lang="sk-SK" sz="2800" b="1" dirty="0" err="1" smtClean="0"/>
              <a:t>view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4282" y="1928802"/>
            <a:ext cx="5643602" cy="2714644"/>
          </a:xfrm>
        </p:spPr>
        <p:txBody>
          <a:bodyPr/>
          <a:lstStyle/>
          <a:p>
            <a:r>
              <a:rPr lang="en-US" sz="4000" dirty="0" smtClean="0">
                <a:solidFill>
                  <a:srgbClr val="00B0F0"/>
                </a:solidFill>
              </a:rPr>
              <a:t>We don’t know how the normal force </a:t>
            </a:r>
            <a:r>
              <a:rPr lang="en-US" sz="4000" dirty="0" err="1" smtClean="0">
                <a:solidFill>
                  <a:srgbClr val="00B0F0"/>
                </a:solidFill>
              </a:rPr>
              <a:t>chang</a:t>
            </a:r>
            <a:r>
              <a:rPr lang="sk-SK" sz="4000" dirty="0" smtClean="0">
                <a:solidFill>
                  <a:srgbClr val="00B0F0"/>
                </a:solidFill>
              </a:rPr>
              <a:t>es in time.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81042"/>
            <a:ext cx="3329173" cy="4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Use of  Newton’s laws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Simulation over small increments of the momentum</a:t>
            </a:r>
            <a:r>
              <a:rPr lang="sk-SK" dirty="0" smtClean="0"/>
              <a:t>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Calculation of </a:t>
            </a:r>
            <a:r>
              <a:rPr lang="sk-SK" dirty="0" smtClean="0"/>
              <a:t>           ,           </a:t>
            </a:r>
            <a:r>
              <a:rPr lang="en-US" dirty="0" smtClean="0"/>
              <a:t>from :</a:t>
            </a:r>
          </a:p>
          <a:p>
            <a:pPr>
              <a:buFont typeface="Arial" pitchFamily="34" charset="0"/>
              <a:buChar char="•"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Use</a:t>
            </a:r>
            <a:r>
              <a:rPr lang="sk-SK" dirty="0" smtClean="0">
                <a:solidFill>
                  <a:srgbClr val="00B0F0"/>
                </a:solidFill>
              </a:rPr>
              <a:t>d</a:t>
            </a:r>
            <a:r>
              <a:rPr lang="en-US" dirty="0" smtClean="0">
                <a:solidFill>
                  <a:srgbClr val="00B0F0"/>
                </a:solidFill>
              </a:rPr>
              <a:t> trick - simulation</a:t>
            </a:r>
            <a:endParaRPr lang="sk-SK" dirty="0">
              <a:solidFill>
                <a:srgbClr val="00B0F0"/>
              </a:solidFill>
            </a:endParaRPr>
          </a:p>
        </p:txBody>
      </p:sp>
      <p:graphicFrame>
        <p:nvGraphicFramePr>
          <p:cNvPr id="2088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520636"/>
              </p:ext>
            </p:extLst>
          </p:nvPr>
        </p:nvGraphicFramePr>
        <p:xfrm>
          <a:off x="611560" y="3789040"/>
          <a:ext cx="32051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2" name="Rovnica" r:id="rId3" imgW="1117600" imgH="241300" progId="Equation.3">
                  <p:embed/>
                </p:oleObj>
              </mc:Choice>
              <mc:Fallback>
                <p:oleObj name="Rovnica" r:id="rId3" imgW="1117600" imgH="241300" progId="Equation.3">
                  <p:embed/>
                  <p:pic>
                    <p:nvPicPr>
                      <p:cNvPr id="0" name="Picture 19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789040"/>
                        <a:ext cx="320516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Šípka doprava 6"/>
          <p:cNvSpPr/>
          <p:nvPr/>
        </p:nvSpPr>
        <p:spPr>
          <a:xfrm>
            <a:off x="4042606" y="4941168"/>
            <a:ext cx="1080120" cy="5040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Šípka doprava 7"/>
          <p:cNvSpPr/>
          <p:nvPr/>
        </p:nvSpPr>
        <p:spPr>
          <a:xfrm>
            <a:off x="4051265" y="3933056"/>
            <a:ext cx="1080120" cy="5040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21108"/>
              </p:ext>
            </p:extLst>
          </p:nvPr>
        </p:nvGraphicFramePr>
        <p:xfrm>
          <a:off x="5184068" y="3820753"/>
          <a:ext cx="34591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3" name="Rovnica" r:id="rId5" imgW="1205977" imgH="253890" progId="Equation.3">
                  <p:embed/>
                </p:oleObj>
              </mc:Choice>
              <mc:Fallback>
                <p:oleObj name="Rovnica" r:id="rId5" imgW="1205977" imgH="253890" progId="Equation.3">
                  <p:embed/>
                  <p:pic>
                    <p:nvPicPr>
                      <p:cNvPr id="0" name="Picture 19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068" y="3820753"/>
                        <a:ext cx="3459163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106156"/>
              </p:ext>
            </p:extLst>
          </p:nvPr>
        </p:nvGraphicFramePr>
        <p:xfrm>
          <a:off x="2483768" y="2204864"/>
          <a:ext cx="61912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4" name="Rovnica" r:id="rId7" imgW="215713" imgH="203024" progId="Equation.3">
                  <p:embed/>
                </p:oleObj>
              </mc:Choice>
              <mc:Fallback>
                <p:oleObj name="Rovnica" r:id="rId7" imgW="215713" imgH="203024" progId="Equation.3">
                  <p:embed/>
                  <p:pic>
                    <p:nvPicPr>
                      <p:cNvPr id="0" name="Picture 19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204864"/>
                        <a:ext cx="61912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350808"/>
              </p:ext>
            </p:extLst>
          </p:nvPr>
        </p:nvGraphicFramePr>
        <p:xfrm>
          <a:off x="3203848" y="2636912"/>
          <a:ext cx="763587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5" name="Rovnica" r:id="rId9" imgW="266584" imgH="228501" progId="Equation.3">
                  <p:embed/>
                </p:oleObj>
              </mc:Choice>
              <mc:Fallback>
                <p:oleObj name="Rovnica" r:id="rId9" imgW="266584" imgH="228501" progId="Equation.3">
                  <p:embed/>
                  <p:pic>
                    <p:nvPicPr>
                      <p:cNvPr id="0" name="Picture 19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636912"/>
                        <a:ext cx="763587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421313"/>
              </p:ext>
            </p:extLst>
          </p:nvPr>
        </p:nvGraphicFramePr>
        <p:xfrm>
          <a:off x="4103688" y="2619375"/>
          <a:ext cx="76358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6" name="Rovnica" r:id="rId11" imgW="266469" imgH="241091" progId="Equation.3">
                  <p:embed/>
                </p:oleObj>
              </mc:Choice>
              <mc:Fallback>
                <p:oleObj name="Rovnica" r:id="rId11" imgW="266469" imgH="241091" progId="Equation.3">
                  <p:embed/>
                  <p:pic>
                    <p:nvPicPr>
                      <p:cNvPr id="0" name="Picture 19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88" y="2619375"/>
                        <a:ext cx="763587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86190407"/>
              </p:ext>
            </p:extLst>
          </p:nvPr>
        </p:nvGraphicFramePr>
        <p:xfrm>
          <a:off x="539552" y="4437112"/>
          <a:ext cx="3387725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7" name="Rovnica" r:id="rId13" imgW="1002865" imgH="469696" progId="Equation.3">
                  <p:embed/>
                </p:oleObj>
              </mc:Choice>
              <mc:Fallback>
                <p:oleObj name="Rovnica" r:id="rId13" imgW="1002865" imgH="469696" progId="Equation.3">
                  <p:embed/>
                  <p:pic>
                    <p:nvPicPr>
                      <p:cNvPr id="0" name="Picture 198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437112"/>
                        <a:ext cx="3387725" cy="158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79027332"/>
              </p:ext>
            </p:extLst>
          </p:nvPr>
        </p:nvGraphicFramePr>
        <p:xfrm>
          <a:off x="5164003" y="4471454"/>
          <a:ext cx="3430587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58" name="Rovnica" r:id="rId15" imgW="1016000" imgH="469900" progId="Equation.3">
                  <p:embed/>
                </p:oleObj>
              </mc:Choice>
              <mc:Fallback>
                <p:oleObj name="Rovnica" r:id="rId15" imgW="1016000" imgH="469900" progId="Equation.3">
                  <p:embed/>
                  <p:pic>
                    <p:nvPicPr>
                      <p:cNvPr id="0" name="Picture 198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003" y="4471454"/>
                        <a:ext cx="3430587" cy="158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00042"/>
            <a:ext cx="7105422" cy="7858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Simulation</a:t>
            </a:r>
            <a:endParaRPr 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1357290" y="1285860"/>
          <a:ext cx="511178" cy="707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7" name="Rovnica" r:id="rId4" imgW="165028" imgH="228501" progId="Equation.3">
                  <p:embed/>
                </p:oleObj>
              </mc:Choice>
              <mc:Fallback>
                <p:oleObj name="Rovnica" r:id="rId4" imgW="165028" imgH="228501" progId="Equation.3">
                  <p:embed/>
                  <p:pic>
                    <p:nvPicPr>
                      <p:cNvPr id="0" name="Picture 38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1285860"/>
                        <a:ext cx="511178" cy="707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88" name="Object 76"/>
          <p:cNvGraphicFramePr>
            <a:graphicFrameLocks noChangeAspect="1"/>
          </p:cNvGraphicFramePr>
          <p:nvPr/>
        </p:nvGraphicFramePr>
        <p:xfrm>
          <a:off x="1357313" y="1838325"/>
          <a:ext cx="51117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8" name="Rovnica" r:id="rId6" imgW="164957" imgH="241091" progId="Equation.3">
                  <p:embed/>
                </p:oleObj>
              </mc:Choice>
              <mc:Fallback>
                <p:oleObj name="Rovnica" r:id="rId6" imgW="164957" imgH="241091" progId="Equation.3">
                  <p:embed/>
                  <p:pic>
                    <p:nvPicPr>
                      <p:cNvPr id="0" name="Picture 38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838325"/>
                        <a:ext cx="511175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89" name="Object 77"/>
          <p:cNvGraphicFramePr>
            <a:graphicFrameLocks noChangeAspect="1"/>
          </p:cNvGraphicFramePr>
          <p:nvPr/>
        </p:nvGraphicFramePr>
        <p:xfrm>
          <a:off x="1357313" y="2519363"/>
          <a:ext cx="51117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9" name="Rovnica" r:id="rId8" imgW="164885" imgH="215619" progId="Equation.3">
                  <p:embed/>
                </p:oleObj>
              </mc:Choice>
              <mc:Fallback>
                <p:oleObj name="Rovnica" r:id="rId8" imgW="164885" imgH="215619" progId="Equation.3">
                  <p:embed/>
                  <p:pic>
                    <p:nvPicPr>
                      <p:cNvPr id="0" name="Picture 38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2519363"/>
                        <a:ext cx="511175" cy="668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818960"/>
              </p:ext>
            </p:extLst>
          </p:nvPr>
        </p:nvGraphicFramePr>
        <p:xfrm>
          <a:off x="1331640" y="3365503"/>
          <a:ext cx="588962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0" name="Rovnica" r:id="rId10" imgW="190500" imgH="228600" progId="Equation.3">
                  <p:embed/>
                </p:oleObj>
              </mc:Choice>
              <mc:Fallback>
                <p:oleObj name="Rovnica" r:id="rId10" imgW="190500" imgH="228600" progId="Equation.3">
                  <p:embed/>
                  <p:pic>
                    <p:nvPicPr>
                      <p:cNvPr id="0" name="Picture 38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365503"/>
                        <a:ext cx="588962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714327"/>
              </p:ext>
            </p:extLst>
          </p:nvPr>
        </p:nvGraphicFramePr>
        <p:xfrm>
          <a:off x="1259632" y="4079094"/>
          <a:ext cx="6286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1" name="Rovnica" r:id="rId12" imgW="203112" imgH="241195" progId="Equation.3">
                  <p:embed/>
                </p:oleObj>
              </mc:Choice>
              <mc:Fallback>
                <p:oleObj name="Rovnica" r:id="rId12" imgW="203112" imgH="241195" progId="Equation.3">
                  <p:embed/>
                  <p:pic>
                    <p:nvPicPr>
                      <p:cNvPr id="0" name="Picture 38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079094"/>
                        <a:ext cx="628650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4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68803"/>
              </p:ext>
            </p:extLst>
          </p:nvPr>
        </p:nvGraphicFramePr>
        <p:xfrm>
          <a:off x="1259632" y="4908076"/>
          <a:ext cx="588963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2" name="Rovnica" r:id="rId14" imgW="190335" imgH="215713" progId="Equation.3">
                  <p:embed/>
                </p:oleObj>
              </mc:Choice>
              <mc:Fallback>
                <p:oleObj name="Rovnica" r:id="rId14" imgW="190335" imgH="215713" progId="Equation.3">
                  <p:embed/>
                  <p:pic>
                    <p:nvPicPr>
                      <p:cNvPr id="0" name="Picture 38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908076"/>
                        <a:ext cx="588963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Šípka doprava 12"/>
          <p:cNvSpPr/>
          <p:nvPr/>
        </p:nvSpPr>
        <p:spPr>
          <a:xfrm>
            <a:off x="2786050" y="1352523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 doprava 13"/>
          <p:cNvSpPr/>
          <p:nvPr/>
        </p:nvSpPr>
        <p:spPr>
          <a:xfrm>
            <a:off x="2786050" y="2071678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ípka doprava 14"/>
          <p:cNvSpPr/>
          <p:nvPr/>
        </p:nvSpPr>
        <p:spPr>
          <a:xfrm>
            <a:off x="2786050" y="2714620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Šípka doprava 15"/>
          <p:cNvSpPr/>
          <p:nvPr/>
        </p:nvSpPr>
        <p:spPr>
          <a:xfrm>
            <a:off x="2857488" y="3540921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Šípka doprava 16"/>
          <p:cNvSpPr/>
          <p:nvPr/>
        </p:nvSpPr>
        <p:spPr>
          <a:xfrm>
            <a:off x="2771753" y="4274356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Šípka doprava 17"/>
          <p:cNvSpPr/>
          <p:nvPr/>
        </p:nvSpPr>
        <p:spPr>
          <a:xfrm>
            <a:off x="2771753" y="5036355"/>
            <a:ext cx="857256" cy="3571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141395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85637"/>
              </p:ext>
            </p:extLst>
          </p:nvPr>
        </p:nvGraphicFramePr>
        <p:xfrm>
          <a:off x="3851920" y="1099330"/>
          <a:ext cx="3103562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3" name="Rovnica" r:id="rId16" imgW="1524000" imgH="393700" progId="Equation.3">
                  <p:embed/>
                </p:oleObj>
              </mc:Choice>
              <mc:Fallback>
                <p:oleObj name="Rovnica" r:id="rId16" imgW="1524000" imgH="393700" progId="Equation.3">
                  <p:embed/>
                  <p:pic>
                    <p:nvPicPr>
                      <p:cNvPr id="0" name="Picture 38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1099330"/>
                        <a:ext cx="3103562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6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072507"/>
              </p:ext>
            </p:extLst>
          </p:nvPr>
        </p:nvGraphicFramePr>
        <p:xfrm>
          <a:off x="3851920" y="1885148"/>
          <a:ext cx="310197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4" name="Rovnica" r:id="rId18" imgW="1524000" imgH="393700" progId="Equation.3">
                  <p:embed/>
                </p:oleObj>
              </mc:Choice>
              <mc:Fallback>
                <p:oleObj name="Rovnica" r:id="rId18" imgW="1524000" imgH="393700" progId="Equation.3">
                  <p:embed/>
                  <p:pic>
                    <p:nvPicPr>
                      <p:cNvPr id="0" name="Picture 38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1885148"/>
                        <a:ext cx="310197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7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72048"/>
              </p:ext>
            </p:extLst>
          </p:nvPr>
        </p:nvGraphicFramePr>
        <p:xfrm>
          <a:off x="3851920" y="2513560"/>
          <a:ext cx="1224136" cy="759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5" name="Rovnica" r:id="rId20" imgW="507780" imgH="393529" progId="Equation.3">
                  <p:embed/>
                </p:oleObj>
              </mc:Choice>
              <mc:Fallback>
                <p:oleObj name="Rovnica" r:id="rId20" imgW="507780" imgH="393529" progId="Equation.3">
                  <p:embed/>
                  <p:pic>
                    <p:nvPicPr>
                      <p:cNvPr id="0" name="Picture 38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2513560"/>
                        <a:ext cx="1224136" cy="7593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98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851704"/>
              </p:ext>
            </p:extLst>
          </p:nvPr>
        </p:nvGraphicFramePr>
        <p:xfrm>
          <a:off x="3851920" y="3290889"/>
          <a:ext cx="4859337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6" name="Rovnica" r:id="rId22" imgW="1675673" imgH="393529" progId="Equation.3">
                  <p:embed/>
                </p:oleObj>
              </mc:Choice>
              <mc:Fallback>
                <p:oleObj name="Rovnica" r:id="rId22" imgW="1675673" imgH="393529" progId="Equation.3">
                  <p:embed/>
                  <p:pic>
                    <p:nvPicPr>
                      <p:cNvPr id="0" name="Picture 38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290889"/>
                        <a:ext cx="4859337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00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776017"/>
              </p:ext>
            </p:extLst>
          </p:nvPr>
        </p:nvGraphicFramePr>
        <p:xfrm>
          <a:off x="3768660" y="4857760"/>
          <a:ext cx="26130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7" name="Rovnica" r:id="rId24" imgW="901309" imgH="418918" progId="Equation.3">
                  <p:embed/>
                </p:oleObj>
              </mc:Choice>
              <mc:Fallback>
                <p:oleObj name="Rovnica" r:id="rId24" imgW="901309" imgH="418918" progId="Equation.3">
                  <p:embed/>
                  <p:pic>
                    <p:nvPicPr>
                      <p:cNvPr id="0" name="Picture 38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8660" y="4857760"/>
                        <a:ext cx="26130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lokTextu 24"/>
          <p:cNvSpPr txBox="1"/>
          <p:nvPr/>
        </p:nvSpPr>
        <p:spPr>
          <a:xfrm>
            <a:off x="6372199" y="5057579"/>
            <a:ext cx="167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(Ball cap effect)</a:t>
            </a:r>
            <a:endParaRPr lang="sk-SK" b="1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418606"/>
              </p:ext>
            </p:extLst>
          </p:nvPr>
        </p:nvGraphicFramePr>
        <p:xfrm>
          <a:off x="3851920" y="4081473"/>
          <a:ext cx="4895850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8" name="Rovnica" r:id="rId26" imgW="1688367" imgH="393529" progId="Equation.3">
                  <p:embed/>
                </p:oleObj>
              </mc:Choice>
              <mc:Fallback>
                <p:oleObj name="Rovnica" r:id="rId26" imgW="1688367" imgH="393529" progId="Equation.3">
                  <p:embed/>
                  <p:pic>
                    <p:nvPicPr>
                      <p:cNvPr id="0" name="Picture 38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081473"/>
                        <a:ext cx="4895850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Summary of coefficients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62380" y="1118095"/>
            <a:ext cx="1427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nstantia" pitchFamily="18" charset="0"/>
              </a:rPr>
              <a:t>Rolling</a:t>
            </a:r>
            <a:endParaRPr lang="sk-SK" sz="2800" b="1" dirty="0">
              <a:latin typeface="Constantia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2380" y="1655192"/>
            <a:ext cx="23173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Rolling resistance </a:t>
            </a:r>
            <a:r>
              <a:rPr lang="en-US" sz="2400" i="1" dirty="0" smtClean="0">
                <a:latin typeface="Constantia" pitchFamily="18" charset="0"/>
              </a:rPr>
              <a:t>arm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Shape coefficient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Contact area radius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Friction</a:t>
            </a:r>
            <a:r>
              <a:rPr lang="sk-SK" sz="2400" dirty="0" smtClean="0">
                <a:latin typeface="Constantia" pitchFamily="18" charset="0"/>
              </a:rPr>
              <a:t>s</a:t>
            </a:r>
            <a:r>
              <a:rPr lang="en-US" sz="2400" dirty="0" smtClean="0">
                <a:latin typeface="Constantia" pitchFamily="18" charset="0"/>
              </a:rPr>
              <a:t> coefficient</a:t>
            </a:r>
            <a:r>
              <a:rPr lang="sk-SK" sz="2400" dirty="0" smtClean="0">
                <a:latin typeface="Constantia" pitchFamily="18" charset="0"/>
              </a:rPr>
              <a:t>s</a:t>
            </a:r>
            <a:endParaRPr lang="en-US" sz="2400" dirty="0" smtClean="0">
              <a:latin typeface="Constant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Moment of inertia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Mass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Radius</a:t>
            </a:r>
          </a:p>
          <a:p>
            <a:pPr>
              <a:buFont typeface="Arial" pitchFamily="34" charset="0"/>
              <a:buChar char="•"/>
            </a:pP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3286116" y="1148872"/>
            <a:ext cx="61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nstantia" pitchFamily="18" charset="0"/>
              </a:rPr>
              <a:t>Fly</a:t>
            </a:r>
            <a:endParaRPr lang="sk-SK" sz="2400" b="1" dirty="0">
              <a:latin typeface="Constantia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928926" y="1785926"/>
            <a:ext cx="283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Shape coefficient</a:t>
            </a:r>
            <a:r>
              <a:rPr lang="sk-SK" sz="2400" dirty="0" smtClean="0">
                <a:latin typeface="Constantia" pitchFamily="18" charset="0"/>
              </a:rPr>
              <a:t>s</a:t>
            </a:r>
            <a:endParaRPr lang="sk-SK" sz="2400" dirty="0">
              <a:latin typeface="Constantia" pitchFamily="18" charset="0"/>
            </a:endParaRPr>
          </a:p>
        </p:txBody>
      </p:sp>
      <p:cxnSp>
        <p:nvCxnSpPr>
          <p:cNvPr id="9" name="Rovná spojnica 8"/>
          <p:cNvCxnSpPr/>
          <p:nvPr/>
        </p:nvCxnSpPr>
        <p:spPr>
          <a:xfrm rot="5400000">
            <a:off x="750067" y="3964785"/>
            <a:ext cx="4357718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5836453" y="1148361"/>
            <a:ext cx="1639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nstantia" pitchFamily="18" charset="0"/>
              </a:rPr>
              <a:t>Collisions</a:t>
            </a:r>
            <a:endParaRPr lang="sk-SK" sz="2400" b="1" dirty="0">
              <a:latin typeface="Constantia" pitchFamily="18" charset="0"/>
            </a:endParaRPr>
          </a:p>
        </p:txBody>
      </p:sp>
      <p:cxnSp>
        <p:nvCxnSpPr>
          <p:cNvPr id="12" name="Rovná spojnica 11"/>
          <p:cNvCxnSpPr/>
          <p:nvPr/>
        </p:nvCxnSpPr>
        <p:spPr>
          <a:xfrm rot="5400000">
            <a:off x="3547544" y="3964785"/>
            <a:ext cx="4357718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5940152" y="1785926"/>
            <a:ext cx="3071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Friction coefficient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Coefficient of restitution on the edge (in dependence o</a:t>
            </a:r>
            <a:r>
              <a:rPr lang="sk-SK" sz="2400" dirty="0" smtClean="0">
                <a:latin typeface="Constantia" pitchFamily="18" charset="0"/>
              </a:rPr>
              <a:t>n</a:t>
            </a:r>
            <a:r>
              <a:rPr lang="en-US" sz="2400" dirty="0" smtClean="0">
                <a:latin typeface="Constantia" pitchFamily="18" charset="0"/>
              </a:rPr>
              <a:t> angle)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26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Problem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pitchFamily="18" charset="0"/>
              </a:rPr>
              <a:t>It often happens that a </a:t>
            </a:r>
            <a:r>
              <a:rPr lang="en-US" b="1" dirty="0" smtClean="0">
                <a:latin typeface="Constantia" pitchFamily="18" charset="0"/>
              </a:rPr>
              <a:t>golf ball escapes </a:t>
            </a:r>
            <a:r>
              <a:rPr lang="en-US" dirty="0" smtClean="0">
                <a:latin typeface="Constantia" pitchFamily="18" charset="0"/>
              </a:rPr>
              <a:t>from the hole an instant after it has </a:t>
            </a:r>
            <a:r>
              <a:rPr lang="sk-SK" dirty="0" smtClean="0">
                <a:latin typeface="Constantia" pitchFamily="18" charset="0"/>
              </a:rPr>
              <a:t>b</a:t>
            </a:r>
            <a:r>
              <a:rPr lang="en-US" dirty="0" err="1" smtClean="0">
                <a:latin typeface="Constantia" pitchFamily="18" charset="0"/>
              </a:rPr>
              <a:t>een</a:t>
            </a:r>
            <a:r>
              <a:rPr lang="en-US" dirty="0" smtClean="0">
                <a:latin typeface="Constantia" pitchFamily="18" charset="0"/>
              </a:rPr>
              <a:t> </a:t>
            </a:r>
            <a:r>
              <a:rPr lang="en-US" b="1" i="1" dirty="0" smtClean="0">
                <a:latin typeface="Constantia" pitchFamily="18" charset="0"/>
              </a:rPr>
              <a:t>putted</a:t>
            </a:r>
            <a:r>
              <a:rPr lang="en-US" dirty="0" smtClean="0">
                <a:latin typeface="Constantia" pitchFamily="18" charset="0"/>
              </a:rPr>
              <a:t> into it. Explain this phenomenon and investigate the conditions under which it can be observed.</a:t>
            </a:r>
            <a:endParaRPr lang="sk-SK" dirty="0">
              <a:latin typeface="Constantia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Summary of effects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2" y="1214422"/>
            <a:ext cx="83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Rolling</a:t>
            </a:r>
            <a:endParaRPr lang="sk-SK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642910" y="1785926"/>
            <a:ext cx="23173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Rolling resistance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Air resistance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Air resistance torque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Ball cap effect (deformation of ball or deformation of surface)</a:t>
            </a:r>
            <a:endParaRPr lang="sk-SK" sz="2000" dirty="0"/>
          </a:p>
        </p:txBody>
      </p:sp>
      <p:sp>
        <p:nvSpPr>
          <p:cNvPr id="6" name="BlokTextu 5"/>
          <p:cNvSpPr txBox="1"/>
          <p:nvPr/>
        </p:nvSpPr>
        <p:spPr>
          <a:xfrm>
            <a:off x="3286116" y="121442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Fly</a:t>
            </a:r>
            <a:endParaRPr lang="sk-SK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2928926" y="1785926"/>
            <a:ext cx="2557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Magnus effect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Air resistance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Air resistance torque</a:t>
            </a:r>
            <a:endParaRPr lang="sk-SK" sz="2000" dirty="0"/>
          </a:p>
        </p:txBody>
      </p:sp>
      <p:cxnSp>
        <p:nvCxnSpPr>
          <p:cNvPr id="9" name="Rovná spojnica 8"/>
          <p:cNvCxnSpPr/>
          <p:nvPr/>
        </p:nvCxnSpPr>
        <p:spPr>
          <a:xfrm flipH="1">
            <a:off x="2928926" y="1785926"/>
            <a:ext cx="1" cy="315524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5796136" y="128586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Collisions</a:t>
            </a:r>
            <a:endParaRPr lang="sk-SK" b="1" dirty="0"/>
          </a:p>
        </p:txBody>
      </p:sp>
      <p:cxnSp>
        <p:nvCxnSpPr>
          <p:cNvPr id="12" name="Rovná spojnica 11"/>
          <p:cNvCxnSpPr/>
          <p:nvPr/>
        </p:nvCxnSpPr>
        <p:spPr>
          <a:xfrm>
            <a:off x="5610589" y="1785926"/>
            <a:ext cx="0" cy="3299258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5731214" y="1785925"/>
            <a:ext cx="18497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Sliding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Ball cap effect</a:t>
            </a:r>
          </a:p>
          <a:p>
            <a:endParaRPr lang="sk-SK" sz="2000" dirty="0"/>
          </a:p>
        </p:txBody>
      </p:sp>
      <p:cxnSp>
        <p:nvCxnSpPr>
          <p:cNvPr id="8" name="Rovná spojnica 7"/>
          <p:cNvCxnSpPr/>
          <p:nvPr/>
        </p:nvCxnSpPr>
        <p:spPr>
          <a:xfrm flipH="1">
            <a:off x="556083" y="2492896"/>
            <a:ext cx="2200328" cy="82462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 flipH="1" flipV="1">
            <a:off x="556083" y="2554733"/>
            <a:ext cx="2200328" cy="80881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/>
          <p:cNvCxnSpPr/>
          <p:nvPr/>
        </p:nvCxnSpPr>
        <p:spPr>
          <a:xfrm flipH="1" flipV="1">
            <a:off x="2987412" y="1930279"/>
            <a:ext cx="2200328" cy="63462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nica 17"/>
          <p:cNvCxnSpPr/>
          <p:nvPr/>
        </p:nvCxnSpPr>
        <p:spPr>
          <a:xfrm flipH="1">
            <a:off x="3045899" y="1930279"/>
            <a:ext cx="2141841" cy="634625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Šípka doprava 19"/>
          <p:cNvSpPr/>
          <p:nvPr/>
        </p:nvSpPr>
        <p:spPr>
          <a:xfrm rot="16200000">
            <a:off x="2940396" y="3203233"/>
            <a:ext cx="2273755" cy="149014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lokTextu 20"/>
          <p:cNvSpPr txBox="1"/>
          <p:nvPr/>
        </p:nvSpPr>
        <p:spPr>
          <a:xfrm>
            <a:off x="2564562" y="5229200"/>
            <a:ext cx="3046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Negligible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563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Simulation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0" t="5953" r="16893" b="13294"/>
          <a:stretch/>
        </p:blipFill>
        <p:spPr bwMode="auto">
          <a:xfrm>
            <a:off x="2339752" y="2590105"/>
            <a:ext cx="4659819" cy="364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683567" y="1052736"/>
            <a:ext cx="79208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Used </a:t>
            </a:r>
            <a:r>
              <a:rPr lang="en-US" sz="3200" dirty="0"/>
              <a:t>d</a:t>
            </a:r>
            <a:r>
              <a:rPr lang="sk-SK" sz="3200" dirty="0" err="1" smtClean="0"/>
              <a:t>escribed</a:t>
            </a:r>
            <a:r>
              <a:rPr lang="sk-SK" sz="3200" dirty="0" smtClean="0"/>
              <a:t> </a:t>
            </a:r>
            <a:r>
              <a:rPr lang="sk-SK" sz="3200" dirty="0" err="1" smtClean="0"/>
              <a:t>theory</a:t>
            </a:r>
            <a:endParaRPr lang="sk-SK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In collisions we rotated the frame of the reference</a:t>
            </a:r>
            <a:endParaRPr lang="sk-SK" sz="3200" dirty="0"/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73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Two surfaces</a:t>
            </a:r>
            <a:endParaRPr lang="en-US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Experiments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1" descr="J:\Nový priečinok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571900" cy="3220853"/>
          </a:xfrm>
          <a:prstGeom prst="rect">
            <a:avLst/>
          </a:prstGeom>
          <a:noFill/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b="19949"/>
          <a:stretch/>
        </p:blipFill>
        <p:spPr>
          <a:xfrm>
            <a:off x="4283968" y="1974636"/>
            <a:ext cx="4307693" cy="323505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0" y="5485006"/>
            <a:ext cx="359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Smooth and smooth edges</a:t>
            </a:r>
            <a:endParaRPr lang="en-US" sz="24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4047949" y="5485006"/>
            <a:ext cx="4300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Similar to grass and rough edges</a:t>
            </a:r>
            <a:endParaRPr lang="en-US" sz="24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467544" y="2159278"/>
            <a:ext cx="3571900" cy="523220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Wood</a:t>
            </a:r>
            <a:endParaRPr lang="en-US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267081" y="2159278"/>
            <a:ext cx="4312551" cy="523220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Carpet &amp; Wood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16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Wood simulation results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4" name="Skupina 45"/>
          <p:cNvGrpSpPr/>
          <p:nvPr/>
        </p:nvGrpSpPr>
        <p:grpSpPr>
          <a:xfrm>
            <a:off x="146024" y="1198125"/>
            <a:ext cx="8982430" cy="5277048"/>
            <a:chOff x="0" y="1363573"/>
            <a:chExt cx="8670318" cy="4914227"/>
          </a:xfrm>
        </p:grpSpPr>
        <p:grpSp>
          <p:nvGrpSpPr>
            <p:cNvPr id="5" name="Skupina 43"/>
            <p:cNvGrpSpPr/>
            <p:nvPr/>
          </p:nvGrpSpPr>
          <p:grpSpPr>
            <a:xfrm>
              <a:off x="0" y="1363573"/>
              <a:ext cx="8670318" cy="4497598"/>
              <a:chOff x="251520" y="1291565"/>
              <a:chExt cx="8670318" cy="4497598"/>
            </a:xfrm>
          </p:grpSpPr>
          <p:grpSp>
            <p:nvGrpSpPr>
              <p:cNvPr id="7" name="Skupina 41"/>
              <p:cNvGrpSpPr/>
              <p:nvPr/>
            </p:nvGrpSpPr>
            <p:grpSpPr>
              <a:xfrm>
                <a:off x="539552" y="2020800"/>
                <a:ext cx="7956376" cy="3613188"/>
                <a:chOff x="539552" y="2020800"/>
                <a:chExt cx="7956376" cy="3613188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935"/>
                <a:stretch>
                  <a:fillRect/>
                </a:stretch>
              </p:blipFill>
              <p:spPr bwMode="auto">
                <a:xfrm>
                  <a:off x="539552" y="2420888"/>
                  <a:ext cx="7632848" cy="3213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7" name="Skupina 40"/>
                <p:cNvGrpSpPr/>
                <p:nvPr/>
              </p:nvGrpSpPr>
              <p:grpSpPr>
                <a:xfrm>
                  <a:off x="539552" y="2020800"/>
                  <a:ext cx="7956376" cy="3568440"/>
                  <a:chOff x="539552" y="2020800"/>
                  <a:chExt cx="7956376" cy="3568440"/>
                </a:xfrm>
              </p:grpSpPr>
              <p:cxnSp>
                <p:nvCxnSpPr>
                  <p:cNvPr id="18" name="Rovná spojnica 5"/>
                  <p:cNvCxnSpPr/>
                  <p:nvPr/>
                </p:nvCxnSpPr>
                <p:spPr>
                  <a:xfrm>
                    <a:off x="539552" y="2420888"/>
                    <a:ext cx="7704856" cy="0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Rovná spojnica 6"/>
                  <p:cNvCxnSpPr/>
                  <p:nvPr/>
                </p:nvCxnSpPr>
                <p:spPr>
                  <a:xfrm flipV="1">
                    <a:off x="8172400" y="2420888"/>
                    <a:ext cx="8384" cy="3168352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Rovná spojnica 23"/>
                  <p:cNvCxnSpPr/>
                  <p:nvPr/>
                </p:nvCxnSpPr>
                <p:spPr>
                  <a:xfrm>
                    <a:off x="4355976" y="2020800"/>
                    <a:ext cx="1" cy="400087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Rovná spojnica 27"/>
                  <p:cNvCxnSpPr/>
                  <p:nvPr/>
                </p:nvCxnSpPr>
                <p:spPr>
                  <a:xfrm>
                    <a:off x="611559" y="2020801"/>
                    <a:ext cx="1" cy="400086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Rovná spojnica 28"/>
                  <p:cNvCxnSpPr/>
                  <p:nvPr/>
                </p:nvCxnSpPr>
                <p:spPr>
                  <a:xfrm flipH="1">
                    <a:off x="8172400" y="2020803"/>
                    <a:ext cx="8384" cy="400084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Rovná spojnica 33"/>
                  <p:cNvCxnSpPr/>
                  <p:nvPr/>
                </p:nvCxnSpPr>
                <p:spPr>
                  <a:xfrm>
                    <a:off x="8172400" y="2420888"/>
                    <a:ext cx="288032" cy="0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Rovná spojnica 35"/>
                  <p:cNvCxnSpPr/>
                  <p:nvPr/>
                </p:nvCxnSpPr>
                <p:spPr>
                  <a:xfrm>
                    <a:off x="8207896" y="3717032"/>
                    <a:ext cx="288032" cy="0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Rovná spojnica 36"/>
                  <p:cNvCxnSpPr/>
                  <p:nvPr/>
                </p:nvCxnSpPr>
                <p:spPr>
                  <a:xfrm>
                    <a:off x="8172400" y="5589240"/>
                    <a:ext cx="288032" cy="0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Skupina 42"/>
              <p:cNvGrpSpPr/>
              <p:nvPr/>
            </p:nvGrpSpPr>
            <p:grpSpPr>
              <a:xfrm>
                <a:off x="251520" y="1291565"/>
                <a:ext cx="8670318" cy="4497598"/>
                <a:chOff x="251520" y="1291565"/>
                <a:chExt cx="8670318" cy="4497598"/>
              </a:xfrm>
            </p:grpSpPr>
            <p:sp>
              <p:nvSpPr>
                <p:cNvPr id="9" name="BlokTextu 29"/>
                <p:cNvSpPr txBox="1"/>
                <p:nvPr/>
              </p:nvSpPr>
              <p:spPr>
                <a:xfrm>
                  <a:off x="4044939" y="1651468"/>
                  <a:ext cx="698143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0 mm</a:t>
                  </a:r>
                  <a:endParaRPr lang="en-US" b="1" dirty="0"/>
                </a:p>
              </p:txBody>
            </p:sp>
            <p:sp>
              <p:nvSpPr>
                <p:cNvPr id="10" name="BlokTextu 30"/>
                <p:cNvSpPr txBox="1"/>
                <p:nvPr/>
              </p:nvSpPr>
              <p:spPr>
                <a:xfrm>
                  <a:off x="251520" y="1651468"/>
                  <a:ext cx="828117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-5</a:t>
                  </a:r>
                  <a:r>
                    <a:rPr lang="sk-SK" b="1" dirty="0" smtClean="0"/>
                    <a:t>4</a:t>
                  </a:r>
                  <a:r>
                    <a:rPr lang="en-US" b="1" dirty="0" smtClean="0"/>
                    <a:t>mm</a:t>
                  </a:r>
                  <a:endParaRPr lang="en-US" b="1" dirty="0"/>
                </a:p>
              </p:txBody>
            </p:sp>
            <p:sp>
              <p:nvSpPr>
                <p:cNvPr id="11" name="BlokTextu 31"/>
                <p:cNvSpPr txBox="1"/>
                <p:nvPr/>
              </p:nvSpPr>
              <p:spPr>
                <a:xfrm>
                  <a:off x="7740352" y="1651468"/>
                  <a:ext cx="817287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5</a:t>
                  </a:r>
                  <a:r>
                    <a:rPr lang="sk-SK" b="1" dirty="0" smtClean="0"/>
                    <a:t>4</a:t>
                  </a:r>
                  <a:r>
                    <a:rPr lang="en-US" b="1" dirty="0" smtClean="0"/>
                    <a:t> mm</a:t>
                  </a:r>
                  <a:endParaRPr lang="en-US" b="1" dirty="0"/>
                </a:p>
              </p:txBody>
            </p:sp>
            <p:sp>
              <p:nvSpPr>
                <p:cNvPr id="12" name="BlokTextu 32"/>
                <p:cNvSpPr txBox="1"/>
                <p:nvPr/>
              </p:nvSpPr>
              <p:spPr>
                <a:xfrm>
                  <a:off x="3886988" y="1291565"/>
                  <a:ext cx="937976" cy="5445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 smtClean="0"/>
                    <a:t>Shift</a:t>
                  </a:r>
                  <a:endParaRPr lang="en-US" sz="3200" b="1" dirty="0"/>
                </a:p>
              </p:txBody>
            </p:sp>
            <p:sp>
              <p:nvSpPr>
                <p:cNvPr id="13" name="BlokTextu 37"/>
                <p:cNvSpPr txBox="1"/>
                <p:nvPr/>
              </p:nvSpPr>
              <p:spPr>
                <a:xfrm>
                  <a:off x="8460432" y="2204864"/>
                  <a:ext cx="461406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0,1</a:t>
                  </a:r>
                  <a:endParaRPr lang="en-US" b="1" dirty="0"/>
                </a:p>
              </p:txBody>
            </p:sp>
            <p:sp>
              <p:nvSpPr>
                <p:cNvPr id="14" name="BlokTextu 38"/>
                <p:cNvSpPr txBox="1"/>
                <p:nvPr/>
              </p:nvSpPr>
              <p:spPr>
                <a:xfrm>
                  <a:off x="8460432" y="3501008"/>
                  <a:ext cx="459858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2,</a:t>
                  </a:r>
                  <a:r>
                    <a:rPr lang="sk-SK" b="1" dirty="0"/>
                    <a:t>2</a:t>
                  </a:r>
                  <a:endParaRPr lang="en-US" b="1" dirty="0"/>
                </a:p>
              </p:txBody>
            </p:sp>
            <p:sp>
              <p:nvSpPr>
                <p:cNvPr id="15" name="BlokTextu 39"/>
                <p:cNvSpPr txBox="1"/>
                <p:nvPr/>
              </p:nvSpPr>
              <p:spPr>
                <a:xfrm>
                  <a:off x="8532440" y="5445224"/>
                  <a:ext cx="291203" cy="343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5</a:t>
                  </a:r>
                  <a:endParaRPr lang="en-US" b="1" dirty="0"/>
                </a:p>
              </p:txBody>
            </p:sp>
          </p:grpSp>
        </p:grpSp>
        <p:sp>
          <p:nvSpPr>
            <p:cNvPr id="6" name="BlokTextu 44"/>
            <p:cNvSpPr txBox="1"/>
            <p:nvPr/>
          </p:nvSpPr>
          <p:spPr>
            <a:xfrm>
              <a:off x="5212598" y="5847877"/>
              <a:ext cx="2652450" cy="42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Initial velocity [m</a:t>
              </a:r>
              <a:r>
                <a:rPr lang="sk-SK" sz="2400" b="1" dirty="0" smtClean="0"/>
                <a:t>/s</a:t>
              </a:r>
              <a:r>
                <a:rPr lang="en-US" sz="2400" b="1" dirty="0" smtClean="0"/>
                <a:t>]</a:t>
              </a:r>
              <a:endParaRPr lang="en-US" sz="2400" b="1" dirty="0"/>
            </a:p>
          </p:txBody>
        </p:sp>
      </p:grpSp>
      <p:sp>
        <p:nvSpPr>
          <p:cNvPr id="26" name="BlokTextu 25"/>
          <p:cNvSpPr txBox="1"/>
          <p:nvPr/>
        </p:nvSpPr>
        <p:spPr>
          <a:xfrm>
            <a:off x="1763688" y="2548186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</a:t>
            </a:r>
            <a:endParaRPr lang="en-US" b="1" dirty="0"/>
          </a:p>
        </p:txBody>
      </p:sp>
      <p:sp>
        <p:nvSpPr>
          <p:cNvPr id="27" name="BlokTextu 26"/>
          <p:cNvSpPr txBox="1"/>
          <p:nvPr/>
        </p:nvSpPr>
        <p:spPr>
          <a:xfrm>
            <a:off x="1295290" y="3107357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7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First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sk-SK" dirty="0" err="1">
                <a:solidFill>
                  <a:srgbClr val="00B0F0"/>
                </a:solidFill>
              </a:rPr>
              <a:t>e</a:t>
            </a:r>
            <a:r>
              <a:rPr lang="sk-SK" dirty="0" err="1" smtClean="0">
                <a:solidFill>
                  <a:srgbClr val="00B0F0"/>
                </a:solidFill>
              </a:rPr>
              <a:t>xperimental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sk-SK" dirty="0" err="1" smtClean="0">
                <a:solidFill>
                  <a:srgbClr val="00B0F0"/>
                </a:solidFill>
              </a:rPr>
              <a:t>setup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2" descr="J:\Nový priečinok\image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5440" y="1434881"/>
            <a:ext cx="4976848" cy="4500593"/>
          </a:xfrm>
          <a:prstGeom prst="rect">
            <a:avLst/>
          </a:prstGeom>
          <a:noFill/>
        </p:spPr>
      </p:pic>
      <p:cxnSp>
        <p:nvCxnSpPr>
          <p:cNvPr id="5" name="Rovná spojovacia šípka 4"/>
          <p:cNvCxnSpPr/>
          <p:nvPr/>
        </p:nvCxnSpPr>
        <p:spPr>
          <a:xfrm>
            <a:off x="3474922" y="1556792"/>
            <a:ext cx="2714644" cy="71438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ovacia šípka 5"/>
          <p:cNvCxnSpPr/>
          <p:nvPr/>
        </p:nvCxnSpPr>
        <p:spPr>
          <a:xfrm>
            <a:off x="3203848" y="3613739"/>
            <a:ext cx="3240360" cy="175301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3071802" y="5589240"/>
            <a:ext cx="3372406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6286512" y="1305064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Constantia" pitchFamily="18" charset="0"/>
              </a:rPr>
              <a:t>High-speed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camera</a:t>
            </a:r>
            <a:endParaRPr lang="sk-SK" sz="2400" b="1" dirty="0">
              <a:latin typeface="Constantia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444208" y="3463024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Constantia" pitchFamily="18" charset="0"/>
              </a:rPr>
              <a:t>Rails</a:t>
            </a:r>
            <a:r>
              <a:rPr lang="sk-SK" sz="2400" b="1" dirty="0" smtClean="0">
                <a:latin typeface="Constantia" pitchFamily="18" charset="0"/>
              </a:rPr>
              <a:t> – </a:t>
            </a:r>
            <a:r>
              <a:rPr lang="sk-SK" sz="2400" b="1" dirty="0" err="1" smtClean="0">
                <a:latin typeface="Constantia" pitchFamily="18" charset="0"/>
              </a:rPr>
              <a:t>stabilisation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of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the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ball</a:t>
            </a:r>
            <a:endParaRPr lang="sk-SK" sz="2400" b="1" dirty="0">
              <a:latin typeface="Constantia" pitchFamily="18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6444208" y="5266074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nstantia" pitchFamily="18" charset="0"/>
              </a:rPr>
              <a:t>Inclined plane – regulation of the speed</a:t>
            </a:r>
            <a:endParaRPr lang="sk-SK" sz="2400" b="1" dirty="0">
              <a:latin typeface="Constantia" pitchFamily="18" charset="0"/>
            </a:endParaRPr>
          </a:p>
        </p:txBody>
      </p:sp>
      <p:sp>
        <p:nvSpPr>
          <p:cNvPr id="14" name="Šípka doprava 13"/>
          <p:cNvSpPr/>
          <p:nvPr/>
        </p:nvSpPr>
        <p:spPr>
          <a:xfrm>
            <a:off x="1835696" y="4443327"/>
            <a:ext cx="936104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78" b="19487"/>
          <a:stretch/>
        </p:blipFill>
        <p:spPr>
          <a:xfrm>
            <a:off x="467544" y="980728"/>
            <a:ext cx="5832648" cy="511015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72452" cy="654032"/>
          </a:xfrm>
        </p:spPr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Second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sk-SK" dirty="0" err="1">
                <a:solidFill>
                  <a:srgbClr val="00B0F0"/>
                </a:solidFill>
              </a:rPr>
              <a:t>e</a:t>
            </a:r>
            <a:r>
              <a:rPr lang="sk-SK" dirty="0" err="1" smtClean="0">
                <a:solidFill>
                  <a:srgbClr val="00B0F0"/>
                </a:solidFill>
              </a:rPr>
              <a:t>xperimental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sk-SK" dirty="0" err="1" smtClean="0">
                <a:solidFill>
                  <a:srgbClr val="00B0F0"/>
                </a:solidFill>
              </a:rPr>
              <a:t>setup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" name="Rovná spojovacia šípka 4"/>
          <p:cNvCxnSpPr/>
          <p:nvPr/>
        </p:nvCxnSpPr>
        <p:spPr>
          <a:xfrm>
            <a:off x="5076056" y="5661248"/>
            <a:ext cx="2016224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6352759" y="2143888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nstantia" pitchFamily="18" charset="0"/>
              </a:rPr>
              <a:t>Inclined plane – regulation of the speed</a:t>
            </a:r>
            <a:endParaRPr lang="sk-SK" sz="2400" b="1" dirty="0">
              <a:latin typeface="Constantia" pitchFamily="18" charset="0"/>
            </a:endParaRPr>
          </a:p>
        </p:txBody>
      </p:sp>
      <p:cxnSp>
        <p:nvCxnSpPr>
          <p:cNvPr id="8" name="Rovná spojovacia šípka 7"/>
          <p:cNvCxnSpPr/>
          <p:nvPr/>
        </p:nvCxnSpPr>
        <p:spPr>
          <a:xfrm flipV="1">
            <a:off x="1763688" y="2744053"/>
            <a:ext cx="4464496" cy="756955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Šípka doprava 9"/>
          <p:cNvSpPr/>
          <p:nvPr/>
        </p:nvSpPr>
        <p:spPr>
          <a:xfrm rot="16200000">
            <a:off x="2255241" y="4073966"/>
            <a:ext cx="1181917" cy="9001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okTextu 10"/>
          <p:cNvSpPr txBox="1"/>
          <p:nvPr/>
        </p:nvSpPr>
        <p:spPr>
          <a:xfrm>
            <a:off x="7210015" y="4876418"/>
            <a:ext cx="1571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Constantia" pitchFamily="18" charset="0"/>
              </a:rPr>
              <a:t>Place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of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>
                <a:latin typeface="Constantia" pitchFamily="18" charset="0"/>
              </a:rPr>
              <a:t>h</a:t>
            </a:r>
            <a:r>
              <a:rPr lang="sk-SK" sz="2400" b="1" dirty="0" err="1" smtClean="0">
                <a:latin typeface="Constantia" pitchFamily="18" charset="0"/>
              </a:rPr>
              <a:t>igh-speed</a:t>
            </a:r>
            <a:r>
              <a:rPr lang="sk-SK" sz="2400" b="1" dirty="0" smtClean="0">
                <a:latin typeface="Constantia" pitchFamily="18" charset="0"/>
              </a:rPr>
              <a:t> </a:t>
            </a:r>
            <a:r>
              <a:rPr lang="sk-SK" sz="2400" b="1" dirty="0" err="1" smtClean="0">
                <a:latin typeface="Constantia" pitchFamily="18" charset="0"/>
              </a:rPr>
              <a:t>camera</a:t>
            </a:r>
            <a:endParaRPr lang="sk-SK" sz="2400" b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26" y="548680"/>
            <a:ext cx="6572296" cy="785818"/>
          </a:xfrm>
        </p:spPr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Theory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vs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 experiment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9" name="BlokTextu 35"/>
          <p:cNvSpPr txBox="1"/>
          <p:nvPr/>
        </p:nvSpPr>
        <p:spPr>
          <a:xfrm>
            <a:off x="1187624" y="253923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IN</a:t>
            </a:r>
            <a:endParaRPr lang="en-US" b="1" dirty="0"/>
          </a:p>
        </p:txBody>
      </p:sp>
      <p:sp>
        <p:nvSpPr>
          <p:cNvPr id="50" name="BlokTextu 36"/>
          <p:cNvSpPr txBox="1"/>
          <p:nvPr/>
        </p:nvSpPr>
        <p:spPr>
          <a:xfrm>
            <a:off x="539552" y="282726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</a:t>
            </a:r>
            <a:endParaRPr lang="en-US" b="1" dirty="0"/>
          </a:p>
        </p:txBody>
      </p:sp>
      <p:sp>
        <p:nvSpPr>
          <p:cNvPr id="51" name="Ovál 37"/>
          <p:cNvSpPr/>
          <p:nvPr/>
        </p:nvSpPr>
        <p:spPr>
          <a:xfrm flipH="1" flipV="1">
            <a:off x="1115616" y="581127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BlokTextu 38"/>
          <p:cNvSpPr txBox="1"/>
          <p:nvPr/>
        </p:nvSpPr>
        <p:spPr>
          <a:xfrm>
            <a:off x="1373621" y="5741693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b="1" dirty="0" smtClean="0"/>
              <a:t>Experiment</a:t>
            </a:r>
            <a:r>
              <a:rPr lang="sk-SK" b="1" dirty="0" smtClean="0"/>
              <a:t> IN</a:t>
            </a:r>
            <a:endParaRPr lang="en-US" dirty="0"/>
          </a:p>
        </p:txBody>
      </p:sp>
      <p:sp>
        <p:nvSpPr>
          <p:cNvPr id="53" name="Ovál 39"/>
          <p:cNvSpPr/>
          <p:nvPr/>
        </p:nvSpPr>
        <p:spPr>
          <a:xfrm flipH="1" flipV="1">
            <a:off x="3585845" y="5811272"/>
            <a:ext cx="288032" cy="28803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BlokTextu 40"/>
          <p:cNvSpPr txBox="1"/>
          <p:nvPr/>
        </p:nvSpPr>
        <p:spPr>
          <a:xfrm>
            <a:off x="3861916" y="5741693"/>
            <a:ext cx="188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b="1" dirty="0" smtClean="0"/>
              <a:t>Experiment </a:t>
            </a:r>
            <a:r>
              <a:rPr lang="sk-SK" b="1" dirty="0" smtClean="0"/>
              <a:t>OUT</a:t>
            </a:r>
            <a:endParaRPr lang="en-US" dirty="0"/>
          </a:p>
        </p:txBody>
      </p:sp>
      <p:grpSp>
        <p:nvGrpSpPr>
          <p:cNvPr id="8" name="Skupina 7"/>
          <p:cNvGrpSpPr/>
          <p:nvPr/>
        </p:nvGrpSpPr>
        <p:grpSpPr>
          <a:xfrm>
            <a:off x="154818" y="1209352"/>
            <a:ext cx="8685324" cy="5087051"/>
            <a:chOff x="0" y="1243086"/>
            <a:chExt cx="8685324" cy="5087051"/>
          </a:xfrm>
        </p:grpSpPr>
        <p:grpSp>
          <p:nvGrpSpPr>
            <p:cNvPr id="7" name="Skupina 6"/>
            <p:cNvGrpSpPr/>
            <p:nvPr/>
          </p:nvGrpSpPr>
          <p:grpSpPr>
            <a:xfrm>
              <a:off x="0" y="1243086"/>
              <a:ext cx="8685324" cy="5087051"/>
              <a:chOff x="0" y="1243086"/>
              <a:chExt cx="8685324" cy="5087051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0" y="1243086"/>
                <a:ext cx="8685324" cy="5087051"/>
                <a:chOff x="0" y="1243086"/>
                <a:chExt cx="8685324" cy="5087051"/>
              </a:xfrm>
            </p:grpSpPr>
            <p:grpSp>
              <p:nvGrpSpPr>
                <p:cNvPr id="5" name="Skupina 4"/>
                <p:cNvGrpSpPr/>
                <p:nvPr/>
              </p:nvGrpSpPr>
              <p:grpSpPr>
                <a:xfrm>
                  <a:off x="0" y="1243086"/>
                  <a:ext cx="8685324" cy="5087051"/>
                  <a:chOff x="0" y="1243086"/>
                  <a:chExt cx="8685324" cy="5087051"/>
                </a:xfrm>
              </p:grpSpPr>
              <p:grpSp>
                <p:nvGrpSpPr>
                  <p:cNvPr id="4" name="Skupina 3"/>
                  <p:cNvGrpSpPr/>
                  <p:nvPr/>
                </p:nvGrpSpPr>
                <p:grpSpPr>
                  <a:xfrm>
                    <a:off x="0" y="1243086"/>
                    <a:ext cx="8685324" cy="5087051"/>
                    <a:chOff x="0" y="1243086"/>
                    <a:chExt cx="8685324" cy="5087051"/>
                  </a:xfrm>
                </p:grpSpPr>
                <p:grpSp>
                  <p:nvGrpSpPr>
                    <p:cNvPr id="26" name="Skupina 45"/>
                    <p:cNvGrpSpPr/>
                    <p:nvPr/>
                  </p:nvGrpSpPr>
                  <p:grpSpPr>
                    <a:xfrm>
                      <a:off x="0" y="1243086"/>
                      <a:ext cx="8685324" cy="5087051"/>
                      <a:chOff x="0" y="1268760"/>
                      <a:chExt cx="8685324" cy="5087051"/>
                    </a:xfrm>
                  </p:grpSpPr>
                  <p:grpSp>
                    <p:nvGrpSpPr>
                      <p:cNvPr id="27" name="Skupina 43"/>
                      <p:cNvGrpSpPr/>
                      <p:nvPr/>
                    </p:nvGrpSpPr>
                    <p:grpSpPr>
                      <a:xfrm>
                        <a:off x="0" y="1268760"/>
                        <a:ext cx="8685324" cy="4617804"/>
                        <a:chOff x="251520" y="1196752"/>
                        <a:chExt cx="8685324" cy="4617804"/>
                      </a:xfrm>
                    </p:grpSpPr>
                    <p:grpSp>
                      <p:nvGrpSpPr>
                        <p:cNvPr id="29" name="Skupina 41"/>
                        <p:cNvGrpSpPr/>
                        <p:nvPr/>
                      </p:nvGrpSpPr>
                      <p:grpSpPr>
                        <a:xfrm>
                          <a:off x="539552" y="1844824"/>
                          <a:ext cx="7920880" cy="3789164"/>
                          <a:chOff x="539552" y="1844824"/>
                          <a:chExt cx="7920880" cy="3789164"/>
                        </a:xfrm>
                      </p:grpSpPr>
                      <p:pic>
                        <p:nvPicPr>
                          <p:cNvPr id="38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 cstate="print"/>
                          <a:srcRect r="93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9552" y="2420888"/>
                            <a:ext cx="7632848" cy="321310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grpSp>
                        <p:nvGrpSpPr>
                          <p:cNvPr id="39" name="Skupina 40"/>
                          <p:cNvGrpSpPr/>
                          <p:nvPr/>
                        </p:nvGrpSpPr>
                        <p:grpSpPr>
                          <a:xfrm>
                            <a:off x="539552" y="1844824"/>
                            <a:ext cx="7920880" cy="3744416"/>
                            <a:chOff x="539552" y="1844824"/>
                            <a:chExt cx="7920880" cy="3744416"/>
                          </a:xfrm>
                        </p:grpSpPr>
                        <p:cxnSp>
                          <p:nvCxnSpPr>
                            <p:cNvPr id="40" name="Rovná spojnica 5"/>
                            <p:cNvCxnSpPr/>
                            <p:nvPr/>
                          </p:nvCxnSpPr>
                          <p:spPr>
                            <a:xfrm>
                              <a:off x="539552" y="2420888"/>
                              <a:ext cx="7704856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1" name="Rovná spojnica 18"/>
                            <p:cNvCxnSpPr/>
                            <p:nvPr/>
                          </p:nvCxnSpPr>
                          <p:spPr>
                            <a:xfrm flipV="1">
                              <a:off x="8172400" y="2420888"/>
                              <a:ext cx="8384" cy="3168352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2" name="Rovná spojnica 19"/>
                            <p:cNvCxnSpPr/>
                            <p:nvPr/>
                          </p:nvCxnSpPr>
                          <p:spPr>
                            <a:xfrm rot="5400000">
                              <a:off x="4067944" y="2132856"/>
                              <a:ext cx="576064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3" name="Rovná spojnica 20"/>
                            <p:cNvCxnSpPr/>
                            <p:nvPr/>
                          </p:nvCxnSpPr>
                          <p:spPr>
                            <a:xfrm rot="5400000">
                              <a:off x="323528" y="2132856"/>
                              <a:ext cx="576064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4" name="Rovná spojnica 21"/>
                            <p:cNvCxnSpPr/>
                            <p:nvPr/>
                          </p:nvCxnSpPr>
                          <p:spPr>
                            <a:xfrm rot="5400000">
                              <a:off x="7884368" y="2132856"/>
                              <a:ext cx="576064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5" name="Rovná spojnica 22"/>
                            <p:cNvCxnSpPr/>
                            <p:nvPr/>
                          </p:nvCxnSpPr>
                          <p:spPr>
                            <a:xfrm>
                              <a:off x="8172400" y="2420888"/>
                              <a:ext cx="288032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6" name="Rovná spojnica 23"/>
                            <p:cNvCxnSpPr/>
                            <p:nvPr/>
                          </p:nvCxnSpPr>
                          <p:spPr>
                            <a:xfrm>
                              <a:off x="8172400" y="3717032"/>
                              <a:ext cx="288032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7" name="Rovná spojnica 24"/>
                            <p:cNvCxnSpPr/>
                            <p:nvPr/>
                          </p:nvCxnSpPr>
                          <p:spPr>
                            <a:xfrm>
                              <a:off x="8172400" y="5589240"/>
                              <a:ext cx="288032" cy="0"/>
                            </a:xfrm>
                            <a:prstGeom prst="line">
                              <a:avLst/>
                            </a:prstGeom>
                            <a:ln w="508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  <p:grpSp>
                      <p:nvGrpSpPr>
                        <p:cNvPr id="30" name="Skupina 42"/>
                        <p:cNvGrpSpPr/>
                        <p:nvPr/>
                      </p:nvGrpSpPr>
                      <p:grpSpPr>
                        <a:xfrm>
                          <a:off x="251520" y="1196752"/>
                          <a:ext cx="8685324" cy="4617804"/>
                          <a:chOff x="251520" y="1196752"/>
                          <a:chExt cx="8685324" cy="4617804"/>
                        </a:xfrm>
                      </p:grpSpPr>
                      <p:sp>
                        <p:nvSpPr>
                          <p:cNvPr id="31" name="BlokTextu 8"/>
                          <p:cNvSpPr txBox="1"/>
                          <p:nvPr/>
                        </p:nvSpPr>
                        <p:spPr>
                          <a:xfrm>
                            <a:off x="4067944" y="1484784"/>
                            <a:ext cx="723275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0 mm</a:t>
                            </a:r>
                            <a:endParaRPr lang="en-US" b="1" dirty="0"/>
                          </a:p>
                        </p:txBody>
                      </p:sp>
                      <p:sp>
                        <p:nvSpPr>
                          <p:cNvPr id="32" name="BlokTextu 9"/>
                          <p:cNvSpPr txBox="1"/>
                          <p:nvPr/>
                        </p:nvSpPr>
                        <p:spPr>
                          <a:xfrm>
                            <a:off x="251520" y="1484784"/>
                            <a:ext cx="910827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-5</a:t>
                            </a:r>
                            <a:r>
                              <a:rPr lang="sk-SK" b="1" dirty="0"/>
                              <a:t>4</a:t>
                            </a:r>
                            <a:r>
                              <a:rPr lang="en-US" b="1" dirty="0" smtClean="0"/>
                              <a:t> mm</a:t>
                            </a:r>
                            <a:endParaRPr lang="en-US" b="1" dirty="0"/>
                          </a:p>
                        </p:txBody>
                      </p:sp>
                      <p:sp>
                        <p:nvSpPr>
                          <p:cNvPr id="33" name="BlokTextu 10"/>
                          <p:cNvSpPr txBox="1"/>
                          <p:nvPr/>
                        </p:nvSpPr>
                        <p:spPr>
                          <a:xfrm>
                            <a:off x="7740352" y="1484784"/>
                            <a:ext cx="840295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5</a:t>
                            </a:r>
                            <a:r>
                              <a:rPr lang="sk-SK" b="1" dirty="0" smtClean="0"/>
                              <a:t>4</a:t>
                            </a:r>
                            <a:r>
                              <a:rPr lang="en-US" b="1" dirty="0" smtClean="0"/>
                              <a:t> mm</a:t>
                            </a:r>
                            <a:endParaRPr lang="en-US" b="1" dirty="0"/>
                          </a:p>
                        </p:txBody>
                      </p:sp>
                      <p:sp>
                        <p:nvSpPr>
                          <p:cNvPr id="34" name="BlokTextu 11"/>
                          <p:cNvSpPr txBox="1"/>
                          <p:nvPr/>
                        </p:nvSpPr>
                        <p:spPr>
                          <a:xfrm>
                            <a:off x="3995936" y="1196752"/>
                            <a:ext cx="776175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sk-SK" sz="2400" b="1" dirty="0" err="1" smtClean="0"/>
                              <a:t>Shift</a:t>
                            </a:r>
                            <a:endParaRPr lang="en-US" sz="2400" b="1" dirty="0"/>
                          </a:p>
                        </p:txBody>
                      </p:sp>
                      <p:sp>
                        <p:nvSpPr>
                          <p:cNvPr id="35" name="BlokTextu 12"/>
                          <p:cNvSpPr txBox="1"/>
                          <p:nvPr/>
                        </p:nvSpPr>
                        <p:spPr>
                          <a:xfrm>
                            <a:off x="8460432" y="2204864"/>
                            <a:ext cx="476412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0,1</a:t>
                            </a:r>
                            <a:endParaRPr lang="en-US" b="1" dirty="0"/>
                          </a:p>
                        </p:txBody>
                      </p:sp>
                      <p:sp>
                        <p:nvSpPr>
                          <p:cNvPr id="36" name="BlokTextu 13"/>
                          <p:cNvSpPr txBox="1"/>
                          <p:nvPr/>
                        </p:nvSpPr>
                        <p:spPr>
                          <a:xfrm>
                            <a:off x="8460432" y="3501008"/>
                            <a:ext cx="476412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2,</a:t>
                            </a:r>
                            <a:r>
                              <a:rPr lang="sk-SK" b="1" dirty="0" smtClean="0"/>
                              <a:t>2</a:t>
                            </a:r>
                            <a:endParaRPr lang="en-US" b="1" dirty="0"/>
                          </a:p>
                        </p:txBody>
                      </p:sp>
                      <p:sp>
                        <p:nvSpPr>
                          <p:cNvPr id="37" name="BlokTextu 14"/>
                          <p:cNvSpPr txBox="1"/>
                          <p:nvPr/>
                        </p:nvSpPr>
                        <p:spPr>
                          <a:xfrm>
                            <a:off x="8532440" y="5445224"/>
                            <a:ext cx="301686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5</a:t>
                            </a:r>
                            <a:endParaRPr lang="en-US" b="1" dirty="0"/>
                          </a:p>
                        </p:txBody>
                      </p:sp>
                    </p:grpSp>
                  </p:grpSp>
                  <p:sp>
                    <p:nvSpPr>
                      <p:cNvPr id="28" name="BlokTextu 5"/>
                      <p:cNvSpPr txBox="1"/>
                      <p:nvPr/>
                    </p:nvSpPr>
                    <p:spPr>
                      <a:xfrm>
                        <a:off x="5760081" y="5894146"/>
                        <a:ext cx="2747932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sk-SK" sz="2400" b="1" dirty="0" err="1" smtClean="0"/>
                          <a:t>Initial</a:t>
                        </a:r>
                        <a:r>
                          <a:rPr lang="sk-SK" sz="2400" b="1" dirty="0" smtClean="0"/>
                          <a:t> </a:t>
                        </a:r>
                        <a:r>
                          <a:rPr lang="sk-SK" sz="2400" b="1" dirty="0" err="1" smtClean="0"/>
                          <a:t>velocity</a:t>
                        </a:r>
                        <a:r>
                          <a:rPr lang="sk-SK" sz="2400" b="1" dirty="0" smtClean="0"/>
                          <a:t> </a:t>
                        </a:r>
                        <a:r>
                          <a:rPr lang="en-GB" sz="2400" b="1" dirty="0" smtClean="0"/>
                          <a:t>[m/s]</a:t>
                        </a:r>
                        <a:endParaRPr lang="en-US" sz="2400" b="1" dirty="0"/>
                      </a:p>
                    </p:txBody>
                  </p:sp>
                </p:grpSp>
                <p:sp>
                  <p:nvSpPr>
                    <p:cNvPr id="135" name="Ovál 121"/>
                    <p:cNvSpPr/>
                    <p:nvPr/>
                  </p:nvSpPr>
                  <p:spPr>
                    <a:xfrm>
                      <a:off x="3779912" y="268324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Ovál 123"/>
                    <p:cNvSpPr/>
                    <p:nvPr/>
                  </p:nvSpPr>
                  <p:spPr>
                    <a:xfrm>
                      <a:off x="3779912" y="311529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Ovál 124"/>
                    <p:cNvSpPr/>
                    <p:nvPr/>
                  </p:nvSpPr>
                  <p:spPr>
                    <a:xfrm>
                      <a:off x="4067944" y="275525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Ovál 125"/>
                    <p:cNvSpPr/>
                    <p:nvPr/>
                  </p:nvSpPr>
                  <p:spPr>
                    <a:xfrm>
                      <a:off x="4067944" y="325931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Ovál 126"/>
                    <p:cNvSpPr/>
                    <p:nvPr/>
                  </p:nvSpPr>
                  <p:spPr>
                    <a:xfrm>
                      <a:off x="4211960" y="311529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Ovál 127"/>
                    <p:cNvSpPr/>
                    <p:nvPr/>
                  </p:nvSpPr>
                  <p:spPr>
                    <a:xfrm>
                      <a:off x="3923928" y="297127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Ovál 128"/>
                    <p:cNvSpPr/>
                    <p:nvPr/>
                  </p:nvSpPr>
                  <p:spPr>
                    <a:xfrm>
                      <a:off x="4283968" y="289927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Ovál 129"/>
                    <p:cNvSpPr/>
                    <p:nvPr/>
                  </p:nvSpPr>
                  <p:spPr>
                    <a:xfrm>
                      <a:off x="3995936" y="253923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" name="Ovál 130"/>
                    <p:cNvSpPr/>
                    <p:nvPr/>
                  </p:nvSpPr>
                  <p:spPr>
                    <a:xfrm>
                      <a:off x="4788024" y="2827262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Ovál 131"/>
                    <p:cNvSpPr/>
                    <p:nvPr/>
                  </p:nvSpPr>
                  <p:spPr>
                    <a:xfrm>
                      <a:off x="5004048" y="268324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" name="Ovál 132"/>
                    <p:cNvSpPr/>
                    <p:nvPr/>
                  </p:nvSpPr>
                  <p:spPr>
                    <a:xfrm>
                      <a:off x="4932040" y="311529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Ovál 133"/>
                    <p:cNvSpPr/>
                    <p:nvPr/>
                  </p:nvSpPr>
                  <p:spPr>
                    <a:xfrm>
                      <a:off x="6444208" y="297127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Ovál 134"/>
                    <p:cNvSpPr/>
                    <p:nvPr/>
                  </p:nvSpPr>
                  <p:spPr>
                    <a:xfrm>
                      <a:off x="5508104" y="2827262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" name="Ovál 135"/>
                    <p:cNvSpPr/>
                    <p:nvPr/>
                  </p:nvSpPr>
                  <p:spPr>
                    <a:xfrm>
                      <a:off x="5292080" y="289927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Ovál 136"/>
                    <p:cNvSpPr/>
                    <p:nvPr/>
                  </p:nvSpPr>
                  <p:spPr>
                    <a:xfrm>
                      <a:off x="5868144" y="275525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Ovál 137"/>
                    <p:cNvSpPr/>
                    <p:nvPr/>
                  </p:nvSpPr>
                  <p:spPr>
                    <a:xfrm>
                      <a:off x="3203848" y="268324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Ovál 138"/>
                    <p:cNvSpPr/>
                    <p:nvPr/>
                  </p:nvSpPr>
                  <p:spPr>
                    <a:xfrm>
                      <a:off x="2987824" y="297127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Ovál 139"/>
                    <p:cNvSpPr/>
                    <p:nvPr/>
                  </p:nvSpPr>
                  <p:spPr>
                    <a:xfrm>
                      <a:off x="2195736" y="289927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Ovál 140"/>
                    <p:cNvSpPr/>
                    <p:nvPr/>
                  </p:nvSpPr>
                  <p:spPr>
                    <a:xfrm>
                      <a:off x="7164288" y="261123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Ovál 141"/>
                    <p:cNvSpPr/>
                    <p:nvPr/>
                  </p:nvSpPr>
                  <p:spPr>
                    <a:xfrm>
                      <a:off x="2555776" y="261123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Ovál 142"/>
                    <p:cNvSpPr/>
                    <p:nvPr/>
                  </p:nvSpPr>
                  <p:spPr>
                    <a:xfrm>
                      <a:off x="3779912" y="325931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Ovál 143"/>
                    <p:cNvSpPr/>
                    <p:nvPr/>
                  </p:nvSpPr>
                  <p:spPr>
                    <a:xfrm>
                      <a:off x="3995936" y="311529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Ovál 145"/>
                    <p:cNvSpPr/>
                    <p:nvPr/>
                  </p:nvSpPr>
                  <p:spPr>
                    <a:xfrm>
                      <a:off x="3851920" y="369135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" name="Ovál 147"/>
                    <p:cNvSpPr/>
                    <p:nvPr/>
                  </p:nvSpPr>
                  <p:spPr>
                    <a:xfrm>
                      <a:off x="3923928" y="2827262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Ovál 148"/>
                    <p:cNvSpPr/>
                    <p:nvPr/>
                  </p:nvSpPr>
                  <p:spPr>
                    <a:xfrm>
                      <a:off x="4211960" y="268324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" name="Ovál 149"/>
                    <p:cNvSpPr/>
                    <p:nvPr/>
                  </p:nvSpPr>
                  <p:spPr>
                    <a:xfrm>
                      <a:off x="4499992" y="289927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Ovál 150"/>
                    <p:cNvSpPr/>
                    <p:nvPr/>
                  </p:nvSpPr>
                  <p:spPr>
                    <a:xfrm>
                      <a:off x="1619672" y="2539230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Ovál 151"/>
                    <p:cNvSpPr/>
                    <p:nvPr/>
                  </p:nvSpPr>
                  <p:spPr>
                    <a:xfrm>
                      <a:off x="1547664" y="275525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" name="Ovál 152"/>
                    <p:cNvSpPr/>
                    <p:nvPr/>
                  </p:nvSpPr>
                  <p:spPr>
                    <a:xfrm>
                      <a:off x="1907704" y="268324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Ovál 153"/>
                    <p:cNvSpPr/>
                    <p:nvPr/>
                  </p:nvSpPr>
                  <p:spPr>
                    <a:xfrm>
                      <a:off x="2627784" y="3115294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Ovál 154"/>
                    <p:cNvSpPr/>
                    <p:nvPr/>
                  </p:nvSpPr>
                  <p:spPr>
                    <a:xfrm>
                      <a:off x="3707904" y="2971278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Ovál 155"/>
                    <p:cNvSpPr/>
                    <p:nvPr/>
                  </p:nvSpPr>
                  <p:spPr>
                    <a:xfrm flipH="1">
                      <a:off x="4211958" y="3691358"/>
                      <a:ext cx="72009" cy="720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Ovál 156"/>
                    <p:cNvSpPr/>
                    <p:nvPr/>
                  </p:nvSpPr>
                  <p:spPr>
                    <a:xfrm>
                      <a:off x="4067944" y="3763366"/>
                      <a:ext cx="72008" cy="720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8" name="Ovál 144"/>
                  <p:cNvSpPr/>
                  <p:nvPr/>
                </p:nvSpPr>
                <p:spPr>
                  <a:xfrm>
                    <a:off x="4139952" y="3043286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Ovál 146"/>
                  <p:cNvSpPr/>
                  <p:nvPr/>
                </p:nvSpPr>
                <p:spPr>
                  <a:xfrm>
                    <a:off x="4067944" y="2899270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8" name="Ovál 33"/>
                <p:cNvSpPr/>
                <p:nvPr/>
              </p:nvSpPr>
              <p:spPr>
                <a:xfrm>
                  <a:off x="3635896" y="354734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ál 41"/>
                <p:cNvSpPr/>
                <p:nvPr/>
              </p:nvSpPr>
              <p:spPr>
                <a:xfrm>
                  <a:off x="3851920" y="347533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ál 42"/>
                <p:cNvSpPr/>
                <p:nvPr/>
              </p:nvSpPr>
              <p:spPr>
                <a:xfrm>
                  <a:off x="3707904" y="390738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ál 45"/>
                <p:cNvSpPr/>
                <p:nvPr/>
              </p:nvSpPr>
              <p:spPr>
                <a:xfrm>
                  <a:off x="3203848" y="441143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ál 46"/>
                <p:cNvSpPr/>
                <p:nvPr/>
              </p:nvSpPr>
              <p:spPr>
                <a:xfrm>
                  <a:off x="3419872" y="405139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ál 47"/>
                <p:cNvSpPr/>
                <p:nvPr/>
              </p:nvSpPr>
              <p:spPr>
                <a:xfrm>
                  <a:off x="2987824" y="390738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ál 48"/>
                <p:cNvSpPr/>
                <p:nvPr/>
              </p:nvSpPr>
              <p:spPr>
                <a:xfrm>
                  <a:off x="3707904" y="419541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ál 49"/>
                <p:cNvSpPr/>
                <p:nvPr/>
              </p:nvSpPr>
              <p:spPr>
                <a:xfrm>
                  <a:off x="3995936" y="441143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ál 50"/>
                <p:cNvSpPr/>
                <p:nvPr/>
              </p:nvSpPr>
              <p:spPr>
                <a:xfrm>
                  <a:off x="4355976" y="405139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ál 51"/>
                <p:cNvSpPr/>
                <p:nvPr/>
              </p:nvSpPr>
              <p:spPr>
                <a:xfrm>
                  <a:off x="4067944" y="340332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ál 53"/>
                <p:cNvSpPr/>
                <p:nvPr/>
              </p:nvSpPr>
              <p:spPr>
                <a:xfrm>
                  <a:off x="3537248" y="532090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ál 55"/>
                <p:cNvSpPr/>
                <p:nvPr/>
              </p:nvSpPr>
              <p:spPr>
                <a:xfrm>
                  <a:off x="4067944" y="354734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ál 56"/>
                <p:cNvSpPr/>
                <p:nvPr/>
              </p:nvSpPr>
              <p:spPr>
                <a:xfrm>
                  <a:off x="4427984" y="361935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ál 62"/>
                <p:cNvSpPr/>
                <p:nvPr/>
              </p:nvSpPr>
              <p:spPr>
                <a:xfrm>
                  <a:off x="4067944" y="426742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ál 67"/>
                <p:cNvSpPr/>
                <p:nvPr/>
              </p:nvSpPr>
              <p:spPr>
                <a:xfrm>
                  <a:off x="4067944" y="477147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ál 68"/>
                <p:cNvSpPr/>
                <p:nvPr/>
              </p:nvSpPr>
              <p:spPr>
                <a:xfrm>
                  <a:off x="4067944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ál 71"/>
                <p:cNvSpPr/>
                <p:nvPr/>
              </p:nvSpPr>
              <p:spPr>
                <a:xfrm>
                  <a:off x="4067944" y="505951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ál 74"/>
                <p:cNvSpPr/>
                <p:nvPr/>
              </p:nvSpPr>
              <p:spPr>
                <a:xfrm>
                  <a:off x="4067944" y="520352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ál 75"/>
                <p:cNvSpPr/>
                <p:nvPr/>
              </p:nvSpPr>
              <p:spPr>
                <a:xfrm>
                  <a:off x="4427984" y="541955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ál 76"/>
                <p:cNvSpPr/>
                <p:nvPr/>
              </p:nvSpPr>
              <p:spPr>
                <a:xfrm>
                  <a:off x="4220344" y="528391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ál 77"/>
                <p:cNvSpPr/>
                <p:nvPr/>
              </p:nvSpPr>
              <p:spPr>
                <a:xfrm>
                  <a:off x="6156176" y="369135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ál 78"/>
                <p:cNvSpPr/>
                <p:nvPr/>
              </p:nvSpPr>
              <p:spPr>
                <a:xfrm>
                  <a:off x="5436096" y="369135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ál 79"/>
                <p:cNvSpPr/>
                <p:nvPr/>
              </p:nvSpPr>
              <p:spPr>
                <a:xfrm>
                  <a:off x="5796136" y="426742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ál 80"/>
                <p:cNvSpPr/>
                <p:nvPr/>
              </p:nvSpPr>
              <p:spPr>
                <a:xfrm>
                  <a:off x="7308304" y="297127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ál 81"/>
                <p:cNvSpPr/>
                <p:nvPr/>
              </p:nvSpPr>
              <p:spPr>
                <a:xfrm>
                  <a:off x="5220072" y="397939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ál 82"/>
                <p:cNvSpPr/>
                <p:nvPr/>
              </p:nvSpPr>
              <p:spPr>
                <a:xfrm>
                  <a:off x="4788024" y="369135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ál 83"/>
                <p:cNvSpPr/>
                <p:nvPr/>
              </p:nvSpPr>
              <p:spPr>
                <a:xfrm>
                  <a:off x="5148064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ál 84"/>
                <p:cNvSpPr/>
                <p:nvPr/>
              </p:nvSpPr>
              <p:spPr>
                <a:xfrm>
                  <a:off x="5796136" y="505951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ál 85"/>
                <p:cNvSpPr/>
                <p:nvPr/>
              </p:nvSpPr>
              <p:spPr>
                <a:xfrm>
                  <a:off x="7375376" y="491055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ál 86"/>
                <p:cNvSpPr/>
                <p:nvPr/>
              </p:nvSpPr>
              <p:spPr>
                <a:xfrm>
                  <a:off x="6444208" y="383537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ál 87"/>
                <p:cNvSpPr/>
                <p:nvPr/>
              </p:nvSpPr>
              <p:spPr>
                <a:xfrm>
                  <a:off x="1547664" y="340332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ál 88"/>
                <p:cNvSpPr/>
                <p:nvPr/>
              </p:nvSpPr>
              <p:spPr>
                <a:xfrm>
                  <a:off x="2123728" y="383537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ál 89"/>
                <p:cNvSpPr/>
                <p:nvPr/>
              </p:nvSpPr>
              <p:spPr>
                <a:xfrm>
                  <a:off x="6948264" y="433943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ál 90"/>
                <p:cNvSpPr/>
                <p:nvPr/>
              </p:nvSpPr>
              <p:spPr>
                <a:xfrm>
                  <a:off x="7236296" y="484348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ál 91"/>
                <p:cNvSpPr/>
                <p:nvPr/>
              </p:nvSpPr>
              <p:spPr>
                <a:xfrm>
                  <a:off x="2915816" y="498750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ál 92"/>
                <p:cNvSpPr/>
                <p:nvPr/>
              </p:nvSpPr>
              <p:spPr>
                <a:xfrm>
                  <a:off x="4572000" y="419541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ál 93"/>
                <p:cNvSpPr/>
                <p:nvPr/>
              </p:nvSpPr>
              <p:spPr>
                <a:xfrm>
                  <a:off x="4644008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ál 94"/>
                <p:cNvSpPr/>
                <p:nvPr/>
              </p:nvSpPr>
              <p:spPr>
                <a:xfrm>
                  <a:off x="6660232" y="397939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ál 95"/>
                <p:cNvSpPr/>
                <p:nvPr/>
              </p:nvSpPr>
              <p:spPr>
                <a:xfrm>
                  <a:off x="2339752" y="347533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ál 96"/>
                <p:cNvSpPr/>
                <p:nvPr/>
              </p:nvSpPr>
              <p:spPr>
                <a:xfrm>
                  <a:off x="2267744" y="484348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ál 97"/>
                <p:cNvSpPr/>
                <p:nvPr/>
              </p:nvSpPr>
              <p:spPr>
                <a:xfrm>
                  <a:off x="1547664" y="498750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ál 98"/>
                <p:cNvSpPr/>
                <p:nvPr/>
              </p:nvSpPr>
              <p:spPr>
                <a:xfrm>
                  <a:off x="683568" y="361935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ál 99"/>
                <p:cNvSpPr/>
                <p:nvPr/>
              </p:nvSpPr>
              <p:spPr>
                <a:xfrm>
                  <a:off x="611560" y="527553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ál 100"/>
                <p:cNvSpPr/>
                <p:nvPr/>
              </p:nvSpPr>
              <p:spPr>
                <a:xfrm>
                  <a:off x="3995936" y="556356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ál 101"/>
                <p:cNvSpPr/>
                <p:nvPr/>
              </p:nvSpPr>
              <p:spPr>
                <a:xfrm>
                  <a:off x="3851920" y="520352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ál 102"/>
                <p:cNvSpPr/>
                <p:nvPr/>
              </p:nvSpPr>
              <p:spPr>
                <a:xfrm>
                  <a:off x="3923928" y="469947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ál 103"/>
                <p:cNvSpPr/>
                <p:nvPr/>
              </p:nvSpPr>
              <p:spPr>
                <a:xfrm>
                  <a:off x="3851920" y="498750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ál 104"/>
                <p:cNvSpPr/>
                <p:nvPr/>
              </p:nvSpPr>
              <p:spPr>
                <a:xfrm>
                  <a:off x="4211960" y="484348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ál 105"/>
                <p:cNvSpPr/>
                <p:nvPr/>
              </p:nvSpPr>
              <p:spPr>
                <a:xfrm>
                  <a:off x="4067944" y="534754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ál 106"/>
                <p:cNvSpPr/>
                <p:nvPr/>
              </p:nvSpPr>
              <p:spPr>
                <a:xfrm>
                  <a:off x="5148064" y="505951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ál 108"/>
                <p:cNvSpPr/>
                <p:nvPr/>
              </p:nvSpPr>
              <p:spPr>
                <a:xfrm>
                  <a:off x="4932040" y="405139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ál 109"/>
                <p:cNvSpPr/>
                <p:nvPr/>
              </p:nvSpPr>
              <p:spPr>
                <a:xfrm>
                  <a:off x="6156176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ál 110"/>
                <p:cNvSpPr/>
                <p:nvPr/>
              </p:nvSpPr>
              <p:spPr>
                <a:xfrm>
                  <a:off x="5868144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ál 111"/>
                <p:cNvSpPr/>
                <p:nvPr/>
              </p:nvSpPr>
              <p:spPr>
                <a:xfrm>
                  <a:off x="6156176" y="541955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ál 112"/>
                <p:cNvSpPr/>
                <p:nvPr/>
              </p:nvSpPr>
              <p:spPr>
                <a:xfrm>
                  <a:off x="6613376" y="50846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ál 113"/>
                <p:cNvSpPr/>
                <p:nvPr/>
              </p:nvSpPr>
              <p:spPr>
                <a:xfrm>
                  <a:off x="6732240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ál 114"/>
                <p:cNvSpPr/>
                <p:nvPr/>
              </p:nvSpPr>
              <p:spPr>
                <a:xfrm>
                  <a:off x="7020272" y="311529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ál 115"/>
                <p:cNvSpPr/>
                <p:nvPr/>
              </p:nvSpPr>
              <p:spPr>
                <a:xfrm>
                  <a:off x="7452320" y="4123406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ál 116"/>
                <p:cNvSpPr/>
                <p:nvPr/>
              </p:nvSpPr>
              <p:spPr>
                <a:xfrm>
                  <a:off x="4932040" y="433943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ál 117"/>
                <p:cNvSpPr/>
                <p:nvPr/>
              </p:nvSpPr>
              <p:spPr>
                <a:xfrm>
                  <a:off x="4283968" y="462746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ál 118"/>
                <p:cNvSpPr/>
                <p:nvPr/>
              </p:nvSpPr>
              <p:spPr>
                <a:xfrm>
                  <a:off x="3491880" y="433943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ál 119"/>
                <p:cNvSpPr/>
                <p:nvPr/>
              </p:nvSpPr>
              <p:spPr>
                <a:xfrm>
                  <a:off x="3491880" y="4915494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ál 120"/>
                <p:cNvSpPr/>
                <p:nvPr/>
              </p:nvSpPr>
              <p:spPr>
                <a:xfrm>
                  <a:off x="1043608" y="4339430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ál 57"/>
              <p:cNvSpPr/>
              <p:nvPr/>
            </p:nvSpPr>
            <p:spPr>
              <a:xfrm>
                <a:off x="4139952" y="3547342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ál 58"/>
              <p:cNvSpPr/>
              <p:nvPr/>
            </p:nvSpPr>
            <p:spPr>
              <a:xfrm>
                <a:off x="4067944" y="3835374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ál 60"/>
              <p:cNvSpPr/>
              <p:nvPr/>
            </p:nvSpPr>
            <p:spPr>
              <a:xfrm>
                <a:off x="4067944" y="397939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ál 61"/>
              <p:cNvSpPr/>
              <p:nvPr/>
            </p:nvSpPr>
            <p:spPr>
              <a:xfrm>
                <a:off x="4067944" y="412340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ál 63"/>
              <p:cNvSpPr/>
              <p:nvPr/>
            </p:nvSpPr>
            <p:spPr>
              <a:xfrm>
                <a:off x="4067944" y="4411438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ál 64"/>
              <p:cNvSpPr/>
              <p:nvPr/>
            </p:nvSpPr>
            <p:spPr>
              <a:xfrm>
                <a:off x="4067944" y="4555454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ál 65"/>
              <p:cNvSpPr/>
              <p:nvPr/>
            </p:nvSpPr>
            <p:spPr>
              <a:xfrm>
                <a:off x="4067944" y="469947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ál 66"/>
              <p:cNvSpPr/>
              <p:nvPr/>
            </p:nvSpPr>
            <p:spPr>
              <a:xfrm>
                <a:off x="4067944" y="484348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ál 70"/>
              <p:cNvSpPr/>
              <p:nvPr/>
            </p:nvSpPr>
            <p:spPr>
              <a:xfrm>
                <a:off x="4139952" y="505951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ál 73"/>
              <p:cNvSpPr/>
              <p:nvPr/>
            </p:nvSpPr>
            <p:spPr>
              <a:xfrm>
                <a:off x="4139952" y="5275534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ál 107"/>
              <p:cNvSpPr/>
              <p:nvPr/>
            </p:nvSpPr>
            <p:spPr>
              <a:xfrm>
                <a:off x="4067944" y="541955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ál 122"/>
              <p:cNvSpPr/>
              <p:nvPr/>
            </p:nvSpPr>
            <p:spPr>
              <a:xfrm>
                <a:off x="4067944" y="3691358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Ovál 43"/>
            <p:cNvSpPr/>
            <p:nvPr/>
          </p:nvSpPr>
          <p:spPr>
            <a:xfrm>
              <a:off x="4067944" y="4051398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ál 44"/>
            <p:cNvSpPr/>
            <p:nvPr/>
          </p:nvSpPr>
          <p:spPr>
            <a:xfrm flipH="1" flipV="1">
              <a:off x="4067944" y="354734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ál 59"/>
            <p:cNvSpPr/>
            <p:nvPr/>
          </p:nvSpPr>
          <p:spPr>
            <a:xfrm>
              <a:off x="4067944" y="390738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ál 69"/>
            <p:cNvSpPr/>
            <p:nvPr/>
          </p:nvSpPr>
          <p:spPr>
            <a:xfrm>
              <a:off x="4067944" y="498750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ál 72"/>
            <p:cNvSpPr/>
            <p:nvPr/>
          </p:nvSpPr>
          <p:spPr>
            <a:xfrm>
              <a:off x="4067944" y="5131518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3" name="BlokTextu 192"/>
          <p:cNvSpPr txBox="1"/>
          <p:nvPr/>
        </p:nvSpPr>
        <p:spPr>
          <a:xfrm>
            <a:off x="1219547" y="2439875"/>
            <a:ext cx="468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</a:t>
            </a:r>
            <a:endParaRPr lang="en-US" b="1" dirty="0"/>
          </a:p>
        </p:txBody>
      </p:sp>
      <p:sp>
        <p:nvSpPr>
          <p:cNvPr id="194" name="BlokTextu 193"/>
          <p:cNvSpPr txBox="1"/>
          <p:nvPr/>
        </p:nvSpPr>
        <p:spPr>
          <a:xfrm>
            <a:off x="532006" y="2809230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OUT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70" y="476672"/>
            <a:ext cx="6572296" cy="78581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nstantia" pitchFamily="18" charset="0"/>
              </a:rPr>
              <a:t>Island</a:t>
            </a:r>
            <a:endParaRPr lang="sk-SK" dirty="0">
              <a:solidFill>
                <a:schemeClr val="bg1"/>
              </a:solidFill>
              <a:latin typeface="Constantia" pitchFamily="18" charset="0"/>
            </a:endParaRPr>
          </a:p>
        </p:txBody>
      </p:sp>
      <p:grpSp>
        <p:nvGrpSpPr>
          <p:cNvPr id="4" name="Skupina 31"/>
          <p:cNvGrpSpPr/>
          <p:nvPr/>
        </p:nvGrpSpPr>
        <p:grpSpPr>
          <a:xfrm>
            <a:off x="395536" y="2184546"/>
            <a:ext cx="4702824" cy="3709848"/>
            <a:chOff x="107504" y="1015296"/>
            <a:chExt cx="4702824" cy="3709848"/>
          </a:xfrm>
        </p:grpSpPr>
        <p:grpSp>
          <p:nvGrpSpPr>
            <p:cNvPr id="5" name="Skupina 30"/>
            <p:cNvGrpSpPr/>
            <p:nvPr/>
          </p:nvGrpSpPr>
          <p:grpSpPr>
            <a:xfrm>
              <a:off x="395536" y="1340768"/>
              <a:ext cx="4176465" cy="3384376"/>
              <a:chOff x="395536" y="1124744"/>
              <a:chExt cx="4176465" cy="3384376"/>
            </a:xfrm>
          </p:grpSpPr>
          <p:grpSp>
            <p:nvGrpSpPr>
              <p:cNvPr id="9" name="Skupina 7"/>
              <p:cNvGrpSpPr/>
              <p:nvPr/>
            </p:nvGrpSpPr>
            <p:grpSpPr>
              <a:xfrm>
                <a:off x="395536" y="1844824"/>
                <a:ext cx="4176465" cy="2664296"/>
                <a:chOff x="467544" y="1628800"/>
                <a:chExt cx="4176465" cy="2664296"/>
              </a:xfrm>
            </p:grpSpPr>
            <p:grpSp>
              <p:nvGrpSpPr>
                <p:cNvPr id="15" name="Skupina 6"/>
                <p:cNvGrpSpPr/>
                <p:nvPr/>
              </p:nvGrpSpPr>
              <p:grpSpPr>
                <a:xfrm>
                  <a:off x="467544" y="1628800"/>
                  <a:ext cx="4176465" cy="2664296"/>
                  <a:chOff x="467544" y="1628800"/>
                  <a:chExt cx="4176465" cy="2664296"/>
                </a:xfrm>
              </p:grpSpPr>
              <p:pic>
                <p:nvPicPr>
                  <p:cNvPr id="1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 l="31003" t="38450" r="34741" b="22700"/>
                  <a:stretch>
                    <a:fillRect/>
                  </a:stretch>
                </p:blipFill>
                <p:spPr bwMode="auto">
                  <a:xfrm>
                    <a:off x="467544" y="1628800"/>
                    <a:ext cx="4176465" cy="26642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" name="BlokTextu 4"/>
                  <p:cNvSpPr txBox="1"/>
                  <p:nvPr/>
                </p:nvSpPr>
                <p:spPr>
                  <a:xfrm>
                    <a:off x="467544" y="1988840"/>
                    <a:ext cx="6046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OUT</a:t>
                    </a:r>
                    <a:endParaRPr lang="en-US" b="1" dirty="0"/>
                  </a:p>
                </p:txBody>
              </p:sp>
            </p:grpSp>
            <p:sp>
              <p:nvSpPr>
                <p:cNvPr id="16" name="BlokTextu 5"/>
                <p:cNvSpPr txBox="1"/>
                <p:nvPr/>
              </p:nvSpPr>
              <p:spPr>
                <a:xfrm>
                  <a:off x="611560" y="1628800"/>
                  <a:ext cx="3978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IN</a:t>
                  </a:r>
                  <a:endParaRPr lang="en-US" b="1" dirty="0"/>
                </a:p>
              </p:txBody>
            </p:sp>
          </p:grpSp>
          <p:cxnSp>
            <p:nvCxnSpPr>
              <p:cNvPr id="10" name="Rovná spojnica 5"/>
              <p:cNvCxnSpPr/>
              <p:nvPr/>
            </p:nvCxnSpPr>
            <p:spPr>
              <a:xfrm>
                <a:off x="395536" y="1844824"/>
                <a:ext cx="4176464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ovná spojnica 5"/>
              <p:cNvCxnSpPr/>
              <p:nvPr/>
            </p:nvCxnSpPr>
            <p:spPr>
              <a:xfrm>
                <a:off x="2555776" y="1484784"/>
                <a:ext cx="0" cy="36842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ovná spojnica 5"/>
              <p:cNvCxnSpPr/>
              <p:nvPr/>
            </p:nvCxnSpPr>
            <p:spPr>
              <a:xfrm>
                <a:off x="4499992" y="1484784"/>
                <a:ext cx="0" cy="36842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ovná spojnica 5"/>
              <p:cNvCxnSpPr/>
              <p:nvPr/>
            </p:nvCxnSpPr>
            <p:spPr>
              <a:xfrm>
                <a:off x="467544" y="1484784"/>
                <a:ext cx="0" cy="36842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BlokTextu 26"/>
              <p:cNvSpPr txBox="1"/>
              <p:nvPr/>
            </p:nvSpPr>
            <p:spPr>
              <a:xfrm>
                <a:off x="2267744" y="112474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0mm</a:t>
                </a:r>
                <a:endParaRPr lang="en-US" b="1" dirty="0"/>
              </a:p>
            </p:txBody>
          </p:sp>
        </p:grpSp>
        <p:sp>
          <p:nvSpPr>
            <p:cNvPr id="6" name="BlokTextu 27"/>
            <p:cNvSpPr txBox="1"/>
            <p:nvPr/>
          </p:nvSpPr>
          <p:spPr>
            <a:xfrm>
              <a:off x="2158051" y="1015296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400" b="1" dirty="0" err="1" smtClean="0"/>
                <a:t>Shift</a:t>
              </a:r>
              <a:endParaRPr lang="en-US" b="1" dirty="0"/>
            </a:p>
          </p:txBody>
        </p:sp>
        <p:sp>
          <p:nvSpPr>
            <p:cNvPr id="7" name="BlokTextu 28"/>
            <p:cNvSpPr txBox="1"/>
            <p:nvPr/>
          </p:nvSpPr>
          <p:spPr>
            <a:xfrm>
              <a:off x="107504" y="1268760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-5mm</a:t>
              </a:r>
              <a:endParaRPr lang="en-US" b="1" dirty="0"/>
            </a:p>
          </p:txBody>
        </p:sp>
        <p:sp>
          <p:nvSpPr>
            <p:cNvPr id="8" name="BlokTextu 29"/>
            <p:cNvSpPr txBox="1"/>
            <p:nvPr/>
          </p:nvSpPr>
          <p:spPr>
            <a:xfrm>
              <a:off x="4139952" y="1268760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5mm</a:t>
              </a:r>
              <a:endParaRPr lang="en-US" b="1" dirty="0"/>
            </a:p>
          </p:txBody>
        </p:sp>
      </p:grpSp>
      <p:cxnSp>
        <p:nvCxnSpPr>
          <p:cNvPr id="19" name="Rovná spojnica 5"/>
          <p:cNvCxnSpPr/>
          <p:nvPr/>
        </p:nvCxnSpPr>
        <p:spPr>
          <a:xfrm>
            <a:off x="676782" y="3214686"/>
            <a:ext cx="6786" cy="259138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5"/>
          <p:cNvCxnSpPr/>
          <p:nvPr/>
        </p:nvCxnSpPr>
        <p:spPr>
          <a:xfrm rot="5400000">
            <a:off x="492570" y="4844988"/>
            <a:ext cx="0" cy="36842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kTextu 37"/>
          <p:cNvSpPr txBox="1"/>
          <p:nvPr/>
        </p:nvSpPr>
        <p:spPr>
          <a:xfrm>
            <a:off x="-72008" y="4659868"/>
            <a:ext cx="1057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2,</a:t>
            </a:r>
            <a:r>
              <a:rPr lang="sk-SK" sz="1600" b="1" dirty="0" smtClean="0"/>
              <a:t>2</a:t>
            </a:r>
            <a:r>
              <a:rPr lang="en-US" sz="1600" b="1" dirty="0" smtClean="0"/>
              <a:t>m</a:t>
            </a:r>
            <a:r>
              <a:rPr lang="sk-SK" sz="1600" b="1" dirty="0"/>
              <a:t>/</a:t>
            </a:r>
            <a:r>
              <a:rPr lang="en-US" sz="1600" b="1" dirty="0" smtClean="0"/>
              <a:t>s</a:t>
            </a:r>
            <a:endParaRPr lang="en-US" sz="1600" b="1" dirty="0"/>
          </a:p>
        </p:txBody>
      </p:sp>
      <p:cxnSp>
        <p:nvCxnSpPr>
          <p:cNvPr id="23" name="Rovná spojovacia šípka 11"/>
          <p:cNvCxnSpPr/>
          <p:nvPr/>
        </p:nvCxnSpPr>
        <p:spPr>
          <a:xfrm>
            <a:off x="2903390" y="5257800"/>
            <a:ext cx="2519236" cy="0"/>
          </a:xfrm>
          <a:prstGeom prst="straightConnector1">
            <a:avLst/>
          </a:prstGeom>
          <a:ln w="666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9"/>
          <p:cNvCxnSpPr/>
          <p:nvPr/>
        </p:nvCxnSpPr>
        <p:spPr>
          <a:xfrm flipV="1">
            <a:off x="2915816" y="2510018"/>
            <a:ext cx="2494384" cy="2541104"/>
          </a:xfrm>
          <a:prstGeom prst="straightConnector1">
            <a:avLst/>
          </a:prstGeom>
          <a:ln w="666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wood_escap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/>
          <a:srcRect l="21492" r="21567" b="3507"/>
          <a:stretch/>
        </p:blipFill>
        <p:spPr>
          <a:xfrm>
            <a:off x="5439256" y="110430"/>
            <a:ext cx="2559596" cy="3253155"/>
          </a:xfrm>
          <a:prstGeom prst="rect">
            <a:avLst/>
          </a:prstGeom>
        </p:spPr>
      </p:pic>
      <p:pic>
        <p:nvPicPr>
          <p:cNvPr id="29" name="wood_ example in hol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 cstate="print"/>
          <a:srcRect l="16924" t="13209" r="32315"/>
          <a:stretch/>
        </p:blipFill>
        <p:spPr>
          <a:xfrm>
            <a:off x="5439256" y="3414764"/>
            <a:ext cx="2559596" cy="29611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F0"/>
                </a:solidFill>
              </a:rPr>
              <a:t>Comparision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- Escape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wood_escap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 cstate="print"/>
          <a:srcRect l="22290" r="21292"/>
          <a:stretch/>
        </p:blipFill>
        <p:spPr>
          <a:xfrm>
            <a:off x="3635896" y="1057681"/>
            <a:ext cx="3933931" cy="5229630"/>
          </a:xfrm>
          <a:prstGeom prst="rect">
            <a:avLst/>
          </a:prstGeom>
        </p:spPr>
      </p:pic>
      <p:graphicFrame>
        <p:nvGraphicFramePr>
          <p:cNvPr id="6" name="Objekt 5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645767"/>
              </p:ext>
            </p:extLst>
          </p:nvPr>
        </p:nvGraphicFramePr>
        <p:xfrm>
          <a:off x="395536" y="5373216"/>
          <a:ext cx="1460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06" name="Objekt prostredia balíčkovača" showAsIcon="1" r:id="rId7" imgW="1468192" imgH="682580" progId="Package">
                  <p:embed/>
                </p:oleObj>
              </mc:Choice>
              <mc:Fallback>
                <p:oleObj name="Objekt prostredia balíčkovača" showAsIcon="1" r:id="rId7" imgW="1468192" imgH="682580" progId="Package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373216"/>
                        <a:ext cx="14605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179512" y="1412776"/>
            <a:ext cx="2835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No </a:t>
            </a:r>
            <a:r>
              <a:rPr lang="sk-SK" sz="2800" b="1" dirty="0" err="1" smtClean="0"/>
              <a:t>shift</a:t>
            </a:r>
            <a:endParaRPr lang="sk-SK" sz="2800" b="1" dirty="0" smtClean="0"/>
          </a:p>
          <a:p>
            <a:r>
              <a:rPr lang="sk-SK" sz="2800" b="1" dirty="0" err="1" smtClean="0"/>
              <a:t>Velocity</a:t>
            </a:r>
            <a:r>
              <a:rPr lang="sk-SK" sz="2800" b="1" dirty="0" smtClean="0"/>
              <a:t> </a:t>
            </a:r>
            <a:r>
              <a:rPr lang="en-US" sz="2800" b="1" dirty="0" smtClean="0"/>
              <a:t>– 2,2 m</a:t>
            </a:r>
            <a:r>
              <a:rPr lang="sk-SK" sz="2800" b="1" dirty="0" smtClean="0"/>
              <a:t>/s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46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F0"/>
                </a:solidFill>
              </a:rPr>
              <a:t>Comparision</a:t>
            </a:r>
            <a:r>
              <a:rPr lang="en-US" dirty="0" smtClean="0">
                <a:solidFill>
                  <a:srgbClr val="00B0F0"/>
                </a:solidFill>
              </a:rPr>
              <a:t> - Jump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wood_jump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 cstate="print"/>
          <a:srcRect l="15774"/>
          <a:stretch/>
        </p:blipFill>
        <p:spPr>
          <a:xfrm>
            <a:off x="3275856" y="1216148"/>
            <a:ext cx="5591943" cy="497940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79512" y="141277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No </a:t>
            </a:r>
            <a:r>
              <a:rPr lang="sk-SK" sz="2400" b="1" dirty="0" err="1" smtClean="0"/>
              <a:t>shift</a:t>
            </a:r>
            <a:endParaRPr lang="sk-SK" sz="2400" b="1" dirty="0" smtClean="0"/>
          </a:p>
          <a:p>
            <a:r>
              <a:rPr lang="sk-SK" sz="2400" b="1" dirty="0" err="1" smtClean="0"/>
              <a:t>Velocity</a:t>
            </a:r>
            <a:r>
              <a:rPr lang="sk-SK" sz="2400" b="1" dirty="0" smtClean="0"/>
              <a:t> </a:t>
            </a:r>
            <a:r>
              <a:rPr lang="en-US" sz="2400" b="1" dirty="0" smtClean="0"/>
              <a:t>– 2,</a:t>
            </a:r>
            <a:r>
              <a:rPr lang="sk-SK" sz="2400" b="1" dirty="0"/>
              <a:t>0</a:t>
            </a:r>
            <a:r>
              <a:rPr lang="en-US" sz="2400" b="1" dirty="0" smtClean="0"/>
              <a:t> m</a:t>
            </a:r>
            <a:r>
              <a:rPr lang="sk-SK" sz="2400" b="1" dirty="0" smtClean="0"/>
              <a:t>/s</a:t>
            </a:r>
            <a:endParaRPr lang="en-US" sz="2400" b="1" dirty="0"/>
          </a:p>
        </p:txBody>
      </p:sp>
      <p:graphicFrame>
        <p:nvGraphicFramePr>
          <p:cNvPr id="6" name="Objekt 5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591794"/>
              </p:ext>
            </p:extLst>
          </p:nvPr>
        </p:nvGraphicFramePr>
        <p:xfrm>
          <a:off x="282240" y="5493891"/>
          <a:ext cx="1333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50" name="Objekt prostredia balíčkovača" showAsIcon="1" r:id="rId7" imgW="1339403" imgH="682580" progId="Package">
                  <p:embed/>
                </p:oleObj>
              </mc:Choice>
              <mc:Fallback>
                <p:oleObj name="Objekt prostredia balíčkovača" showAsIcon="1" r:id="rId7" imgW="1339403" imgH="682580" progId="Package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40" y="5493891"/>
                        <a:ext cx="13335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8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Content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indent="-457200">
              <a:buFont typeface="Arial" pitchFamily="34" charset="0"/>
              <a:buChar char="•"/>
            </a:pPr>
            <a:r>
              <a:rPr lang="en-US" dirty="0" smtClean="0"/>
              <a:t>Definitions</a:t>
            </a:r>
          </a:p>
          <a:p>
            <a:pPr marL="800100" indent="-457200">
              <a:buFont typeface="Arial" pitchFamily="34" charset="0"/>
              <a:buChar char="•"/>
            </a:pPr>
            <a:r>
              <a:rPr lang="en-US" dirty="0" smtClean="0"/>
              <a:t>Analysis of the motion</a:t>
            </a:r>
          </a:p>
          <a:p>
            <a:pPr lvl="1"/>
            <a:r>
              <a:rPr lang="sk-SK" dirty="0" smtClean="0"/>
              <a:t>		</a:t>
            </a:r>
            <a:r>
              <a:rPr lang="en-US" dirty="0" smtClean="0"/>
              <a:t>Rolling,</a:t>
            </a:r>
            <a:r>
              <a:rPr lang="sk-SK" dirty="0" smtClean="0"/>
              <a:t> </a:t>
            </a:r>
            <a:r>
              <a:rPr lang="en-US" dirty="0" smtClean="0"/>
              <a:t>flight, collisions</a:t>
            </a:r>
          </a:p>
          <a:p>
            <a:pPr marL="800100" indent="-457200">
              <a:buFont typeface="Arial" pitchFamily="34" charset="0"/>
              <a:buChar char="•"/>
            </a:pPr>
            <a:r>
              <a:rPr lang="en-US" dirty="0" smtClean="0"/>
              <a:t>Simulation</a:t>
            </a:r>
            <a:endParaRPr lang="en-US" dirty="0"/>
          </a:p>
          <a:p>
            <a:pPr marL="800100" indent="-457200">
              <a:buFont typeface="Arial" pitchFamily="34" charset="0"/>
              <a:buChar char="•"/>
            </a:pPr>
            <a:r>
              <a:rPr lang="en-US" dirty="0" smtClean="0"/>
              <a:t>Experiment</a:t>
            </a:r>
            <a:endParaRPr lang="en-US" dirty="0"/>
          </a:p>
          <a:p>
            <a:pPr marL="800100" indent="-457200">
              <a:buFont typeface="Arial" pitchFamily="34" charset="0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Comparision</a:t>
            </a:r>
            <a:r>
              <a:rPr lang="en-US" dirty="0" smtClean="0">
                <a:solidFill>
                  <a:srgbClr val="00B0F0"/>
                </a:solidFill>
              </a:rPr>
              <a:t> – Too much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wood_fro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 cstate="print"/>
          <a:srcRect l="4580"/>
          <a:stretch/>
        </p:blipFill>
        <p:spPr>
          <a:xfrm>
            <a:off x="3112601" y="1124744"/>
            <a:ext cx="5816811" cy="504056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9511" y="1406185"/>
            <a:ext cx="2732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No </a:t>
            </a:r>
            <a:r>
              <a:rPr lang="sk-SK" sz="2400" b="1" dirty="0" err="1" smtClean="0"/>
              <a:t>shift</a:t>
            </a:r>
            <a:endParaRPr lang="sk-SK" sz="2400" b="1" dirty="0" smtClean="0"/>
          </a:p>
          <a:p>
            <a:r>
              <a:rPr lang="sk-SK" sz="2400" b="1" dirty="0" err="1" smtClean="0"/>
              <a:t>Velocity</a:t>
            </a:r>
            <a:r>
              <a:rPr lang="sk-SK" sz="2400" b="1" dirty="0" smtClean="0"/>
              <a:t> </a:t>
            </a:r>
            <a:r>
              <a:rPr lang="en-US" sz="2400" b="1" dirty="0" smtClean="0"/>
              <a:t>– 4,</a:t>
            </a:r>
            <a:r>
              <a:rPr lang="sk-SK" sz="2400" b="1" dirty="0"/>
              <a:t>0</a:t>
            </a:r>
            <a:r>
              <a:rPr lang="en-US" sz="2400" b="1" dirty="0" smtClean="0"/>
              <a:t> m</a:t>
            </a:r>
            <a:r>
              <a:rPr lang="sk-SK" sz="2400" b="1" dirty="0" smtClean="0"/>
              <a:t>/s</a:t>
            </a:r>
            <a:endParaRPr lang="en-US" sz="2400" b="1" dirty="0"/>
          </a:p>
        </p:txBody>
      </p:sp>
      <p:graphicFrame>
        <p:nvGraphicFramePr>
          <p:cNvPr id="7" name="Objekt 6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376537"/>
              </p:ext>
            </p:extLst>
          </p:nvPr>
        </p:nvGraphicFramePr>
        <p:xfrm>
          <a:off x="301742" y="5483040"/>
          <a:ext cx="1295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4" name="Objekt prostredia balíčkovača" showAsIcon="1" r:id="rId7" imgW="1300766" imgH="682580" progId="Package">
                  <p:embed/>
                </p:oleObj>
              </mc:Choice>
              <mc:Fallback>
                <p:oleObj name="Objekt prostredia balíčkovača" showAsIcon="1" r:id="rId7" imgW="1300766" imgH="682580" progId="Package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42" y="5483040"/>
                        <a:ext cx="1295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Comparision</a:t>
            </a:r>
            <a:r>
              <a:rPr lang="en-US" dirty="0" smtClean="0">
                <a:solidFill>
                  <a:srgbClr val="00B0F0"/>
                </a:solidFill>
              </a:rPr>
              <a:t> – Turn around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79511" y="1406185"/>
            <a:ext cx="2732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Shift – 35 mm</a:t>
            </a:r>
            <a:endParaRPr lang="sk-SK" sz="2400" b="1" dirty="0" smtClean="0"/>
          </a:p>
          <a:p>
            <a:r>
              <a:rPr lang="sk-SK" sz="2400" b="1" dirty="0" err="1" smtClean="0"/>
              <a:t>Velocity</a:t>
            </a:r>
            <a:r>
              <a:rPr lang="sk-SK" sz="2400" b="1" dirty="0" smtClean="0"/>
              <a:t> </a:t>
            </a:r>
            <a:r>
              <a:rPr lang="en-US" sz="2400" b="1" dirty="0" smtClean="0"/>
              <a:t>– 1,</a:t>
            </a:r>
            <a:r>
              <a:rPr lang="sk-SK" sz="2400" b="1" dirty="0"/>
              <a:t>0</a:t>
            </a:r>
            <a:r>
              <a:rPr lang="en-US" sz="2400" b="1" dirty="0" smtClean="0"/>
              <a:t> m</a:t>
            </a:r>
            <a:r>
              <a:rPr lang="sk-SK" sz="2400" b="1" dirty="0" smtClean="0"/>
              <a:t>/s</a:t>
            </a:r>
            <a:endParaRPr lang="en-US" sz="2400" b="1" dirty="0"/>
          </a:p>
        </p:txBody>
      </p:sp>
      <p:pic>
        <p:nvPicPr>
          <p:cNvPr id="5" name="wood_aroun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 cstate="print"/>
          <a:srcRect l="5042"/>
          <a:stretch/>
        </p:blipFill>
        <p:spPr>
          <a:xfrm>
            <a:off x="3028153" y="1244876"/>
            <a:ext cx="5956241" cy="4920428"/>
          </a:xfrm>
          <a:prstGeom prst="rect">
            <a:avLst/>
          </a:prstGeom>
        </p:spPr>
      </p:pic>
      <p:graphicFrame>
        <p:nvGraphicFramePr>
          <p:cNvPr id="6" name="Objekt 5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300149"/>
              </p:ext>
            </p:extLst>
          </p:nvPr>
        </p:nvGraphicFramePr>
        <p:xfrm>
          <a:off x="179511" y="5479504"/>
          <a:ext cx="1485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98" name="Objekt prostredia balíčkovača" showAsIcon="1" r:id="rId7" imgW="1493949" imgH="682580" progId="Package">
                  <p:embed/>
                </p:oleObj>
              </mc:Choice>
              <mc:Fallback>
                <p:oleObj name="Objekt prostredia balíčkovača" showAsIcon="1" r:id="rId7" imgW="1493949" imgH="682580" progId="Package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5479504"/>
                        <a:ext cx="14859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72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9552" y="129922"/>
            <a:ext cx="7972452" cy="654032"/>
          </a:xfrm>
        </p:spPr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Carpet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sk-SK" dirty="0" err="1" smtClean="0">
                <a:solidFill>
                  <a:srgbClr val="00B0F0"/>
                </a:solidFill>
              </a:rPr>
              <a:t>simulation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4" t="19900" r="9552" b="31941"/>
          <a:stretch/>
        </p:blipFill>
        <p:spPr>
          <a:xfrm>
            <a:off x="755576" y="783954"/>
            <a:ext cx="7344816" cy="5866155"/>
          </a:xfrm>
          <a:prstGeom prst="rect">
            <a:avLst/>
          </a:prstGeom>
        </p:spPr>
      </p:pic>
      <p:cxnSp>
        <p:nvCxnSpPr>
          <p:cNvPr id="6" name="Rovná spojnica 5"/>
          <p:cNvCxnSpPr/>
          <p:nvPr/>
        </p:nvCxnSpPr>
        <p:spPr>
          <a:xfrm>
            <a:off x="1691680" y="3897052"/>
            <a:ext cx="5040560" cy="0"/>
          </a:xfrm>
          <a:prstGeom prst="line">
            <a:avLst/>
          </a:prstGeom>
          <a:ln w="539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/>
          <p:cNvCxnSpPr/>
          <p:nvPr/>
        </p:nvCxnSpPr>
        <p:spPr>
          <a:xfrm flipV="1">
            <a:off x="2339752" y="2492896"/>
            <a:ext cx="0" cy="2808313"/>
          </a:xfrm>
          <a:prstGeom prst="line">
            <a:avLst/>
          </a:prstGeom>
          <a:ln w="539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2411760" y="4005063"/>
            <a:ext cx="318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Initial positions</a:t>
            </a:r>
            <a:endParaRPr lang="en-US" sz="3200" b="1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0765" r="72260" b="32369"/>
          <a:stretch/>
        </p:blipFill>
        <p:spPr>
          <a:xfrm>
            <a:off x="1922843" y="2822594"/>
            <a:ext cx="689801" cy="646199"/>
          </a:xfrm>
          <a:prstGeom prst="ellipse">
            <a:avLst/>
          </a:prstGeom>
        </p:spPr>
      </p:pic>
      <p:cxnSp>
        <p:nvCxnSpPr>
          <p:cNvPr id="18" name="Rovná spojnica 17"/>
          <p:cNvCxnSpPr/>
          <p:nvPr/>
        </p:nvCxnSpPr>
        <p:spPr>
          <a:xfrm>
            <a:off x="2267744" y="3145694"/>
            <a:ext cx="0" cy="75135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827584" y="291808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Shift to the side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85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8212" y="277481"/>
            <a:ext cx="7972452" cy="65403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Carpet simulation </a:t>
            </a:r>
            <a:r>
              <a:rPr lang="sk-SK" dirty="0" err="1" smtClean="0">
                <a:solidFill>
                  <a:srgbClr val="00B0F0"/>
                </a:solidFill>
              </a:rPr>
              <a:t>result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042966" cy="475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nica 4"/>
          <p:cNvCxnSpPr/>
          <p:nvPr/>
        </p:nvCxnSpPr>
        <p:spPr>
          <a:xfrm>
            <a:off x="2411760" y="1628800"/>
            <a:ext cx="404296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/>
          <p:cNvCxnSpPr/>
          <p:nvPr/>
        </p:nvCxnSpPr>
        <p:spPr>
          <a:xfrm flipV="1">
            <a:off x="2448000" y="1332384"/>
            <a:ext cx="0" cy="296416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flipV="1">
            <a:off x="4433243" y="1332384"/>
            <a:ext cx="0" cy="296416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 flipV="1">
            <a:off x="6427426" y="1332384"/>
            <a:ext cx="0" cy="296416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V="1">
            <a:off x="1475656" y="1772816"/>
            <a:ext cx="1296144" cy="21602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257626" y="1988840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Rolling</a:t>
            </a:r>
            <a:r>
              <a:rPr lang="sk-SK" b="1" dirty="0" smtClean="0"/>
              <a:t> </a:t>
            </a:r>
            <a:r>
              <a:rPr lang="sk-SK" b="1" dirty="0" err="1" smtClean="0"/>
              <a:t>resistance</a:t>
            </a:r>
            <a:endParaRPr lang="en-US" b="1" dirty="0"/>
          </a:p>
        </p:txBody>
      </p:sp>
      <p:cxnSp>
        <p:nvCxnSpPr>
          <p:cNvPr id="14" name="Rovná spojnica 13"/>
          <p:cNvCxnSpPr/>
          <p:nvPr/>
        </p:nvCxnSpPr>
        <p:spPr>
          <a:xfrm flipV="1">
            <a:off x="6454726" y="1628800"/>
            <a:ext cx="0" cy="4759052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>
            <a:off x="6472249" y="1622143"/>
            <a:ext cx="224422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nica 18"/>
          <p:cNvCxnSpPr/>
          <p:nvPr/>
        </p:nvCxnSpPr>
        <p:spPr>
          <a:xfrm>
            <a:off x="6454726" y="6372000"/>
            <a:ext cx="241945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9"/>
          <p:cNvSpPr txBox="1"/>
          <p:nvPr/>
        </p:nvSpPr>
        <p:spPr>
          <a:xfrm>
            <a:off x="4071605" y="970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 mm</a:t>
            </a:r>
            <a:endParaRPr lang="en-US" b="1" dirty="0"/>
          </a:p>
        </p:txBody>
      </p:sp>
      <p:sp>
        <p:nvSpPr>
          <p:cNvPr id="23" name="BlokTextu 9"/>
          <p:cNvSpPr txBox="1"/>
          <p:nvPr/>
        </p:nvSpPr>
        <p:spPr>
          <a:xfrm>
            <a:off x="1852274" y="96305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-5</a:t>
            </a:r>
            <a:r>
              <a:rPr lang="sk-SK" b="1" dirty="0"/>
              <a:t>4</a:t>
            </a:r>
            <a:r>
              <a:rPr lang="en-US" b="1" dirty="0" smtClean="0"/>
              <a:t> mm</a:t>
            </a:r>
            <a:endParaRPr lang="en-US" b="1" dirty="0"/>
          </a:p>
        </p:txBody>
      </p:sp>
      <p:sp>
        <p:nvSpPr>
          <p:cNvPr id="24" name="BlokTextu 31"/>
          <p:cNvSpPr txBox="1"/>
          <p:nvPr/>
        </p:nvSpPr>
        <p:spPr>
          <a:xfrm>
            <a:off x="6048895" y="96305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r>
              <a:rPr lang="sk-SK" b="1" dirty="0" smtClean="0"/>
              <a:t>4</a:t>
            </a:r>
            <a:r>
              <a:rPr lang="en-US" b="1" dirty="0" smtClean="0"/>
              <a:t> mm</a:t>
            </a:r>
            <a:endParaRPr lang="en-US" b="1" dirty="0"/>
          </a:p>
        </p:txBody>
      </p:sp>
      <p:sp>
        <p:nvSpPr>
          <p:cNvPr id="25" name="BlokTextu 24"/>
          <p:cNvSpPr txBox="1"/>
          <p:nvPr/>
        </p:nvSpPr>
        <p:spPr>
          <a:xfrm>
            <a:off x="2915816" y="194267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</a:t>
            </a:r>
            <a:endParaRPr lang="en-US" sz="2400" b="1" dirty="0"/>
          </a:p>
        </p:txBody>
      </p:sp>
      <p:sp>
        <p:nvSpPr>
          <p:cNvPr id="26" name="BlokTextu 25"/>
          <p:cNvSpPr txBox="1"/>
          <p:nvPr/>
        </p:nvSpPr>
        <p:spPr>
          <a:xfrm>
            <a:off x="2459030" y="2939752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OUT</a:t>
            </a:r>
            <a:endParaRPr lang="en-US" sz="2400" b="1" dirty="0"/>
          </a:p>
        </p:txBody>
      </p:sp>
      <p:sp>
        <p:nvSpPr>
          <p:cNvPr id="27" name="BlokTextu 37"/>
          <p:cNvSpPr txBox="1"/>
          <p:nvPr/>
        </p:nvSpPr>
        <p:spPr>
          <a:xfrm>
            <a:off x="6895602" y="1437477"/>
            <a:ext cx="10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0,</a:t>
            </a:r>
            <a:r>
              <a:rPr lang="sk-SK" b="1" dirty="0" smtClean="0"/>
              <a:t>0</a:t>
            </a:r>
            <a:r>
              <a:rPr lang="en-US" b="1" dirty="0" smtClean="0"/>
              <a:t>1</a:t>
            </a:r>
            <a:r>
              <a:rPr lang="sk-SK" b="1" dirty="0" smtClean="0"/>
              <a:t> m/s</a:t>
            </a:r>
            <a:endParaRPr lang="en-US" b="1" dirty="0"/>
          </a:p>
        </p:txBody>
      </p:sp>
      <p:sp>
        <p:nvSpPr>
          <p:cNvPr id="28" name="BlokTextu 14"/>
          <p:cNvSpPr txBox="1"/>
          <p:nvPr/>
        </p:nvSpPr>
        <p:spPr>
          <a:xfrm>
            <a:off x="6833798" y="6187334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4 m/s</a:t>
            </a:r>
            <a:endParaRPr lang="en-US" b="1" dirty="0"/>
          </a:p>
        </p:txBody>
      </p:sp>
      <p:sp>
        <p:nvSpPr>
          <p:cNvPr id="29" name="BlokTextu 44"/>
          <p:cNvSpPr txBox="1"/>
          <p:nvPr/>
        </p:nvSpPr>
        <p:spPr>
          <a:xfrm>
            <a:off x="6541659" y="377749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Initial velocity [m</a:t>
            </a:r>
            <a:r>
              <a:rPr lang="sk-SK" b="1" dirty="0" smtClean="0"/>
              <a:t>/s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30" name="BlokTextu 11"/>
          <p:cNvSpPr txBox="1"/>
          <p:nvPr/>
        </p:nvSpPr>
        <p:spPr>
          <a:xfrm>
            <a:off x="408212" y="93151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 smtClean="0"/>
              <a:t>Shift</a:t>
            </a:r>
            <a:r>
              <a:rPr lang="sk-SK" sz="2400" b="1" dirty="0" smtClean="0"/>
              <a:t> </a:t>
            </a:r>
            <a:r>
              <a:rPr lang="en-US" sz="2400" b="1" dirty="0" smtClean="0"/>
              <a:t>[mm]</a:t>
            </a:r>
            <a:endParaRPr lang="en-US" sz="2400" b="1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80" y="3770330"/>
            <a:ext cx="277200" cy="40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1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75151"/>
            <a:ext cx="7972452" cy="65403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Island or face?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0" t="33008" r="40154" b="16992"/>
          <a:stretch/>
        </p:blipFill>
        <p:spPr bwMode="auto">
          <a:xfrm>
            <a:off x="1048682" y="1412776"/>
            <a:ext cx="2952328" cy="429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ovná spojnica 5"/>
          <p:cNvCxnSpPr/>
          <p:nvPr/>
        </p:nvCxnSpPr>
        <p:spPr>
          <a:xfrm>
            <a:off x="1048682" y="1412776"/>
            <a:ext cx="2952328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 flipV="1">
            <a:off x="4001010" y="1412776"/>
            <a:ext cx="0" cy="4294295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>
            <a:off x="4033871" y="4293096"/>
            <a:ext cx="224422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4380064" y="4088559"/>
            <a:ext cx="1112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1,95 m</a:t>
            </a:r>
            <a:r>
              <a:rPr lang="sk-SK" sz="2000" b="1" dirty="0" smtClean="0"/>
              <a:t>/s</a:t>
            </a:r>
            <a:endParaRPr lang="en-US" b="1" dirty="0"/>
          </a:p>
        </p:txBody>
      </p:sp>
      <p:cxnSp>
        <p:nvCxnSpPr>
          <p:cNvPr id="12" name="Rovná spojnica 11"/>
          <p:cNvCxnSpPr/>
          <p:nvPr/>
        </p:nvCxnSpPr>
        <p:spPr>
          <a:xfrm flipV="1">
            <a:off x="2524846" y="1196752"/>
            <a:ext cx="0" cy="21602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 flipV="1">
            <a:off x="1115616" y="1193606"/>
            <a:ext cx="0" cy="21602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 flipV="1">
            <a:off x="4001010" y="1187314"/>
            <a:ext cx="0" cy="21602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2163208" y="9147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0 mm</a:t>
            </a:r>
            <a:endParaRPr lang="en-US" b="1" dirty="0"/>
          </a:p>
        </p:txBody>
      </p:sp>
      <p:sp>
        <p:nvSpPr>
          <p:cNvPr id="17" name="BlokTextu 16"/>
          <p:cNvSpPr txBox="1"/>
          <p:nvPr/>
        </p:nvSpPr>
        <p:spPr>
          <a:xfrm>
            <a:off x="3639372" y="9150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 mm</a:t>
            </a:r>
            <a:endParaRPr lang="en-US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715506" y="91472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-3</a:t>
            </a:r>
            <a:r>
              <a:rPr lang="sk-SK" b="1" dirty="0" smtClean="0"/>
              <a:t> mm</a:t>
            </a:r>
            <a:endParaRPr lang="en-US" b="1" dirty="0"/>
          </a:p>
        </p:txBody>
      </p:sp>
      <p:pic>
        <p:nvPicPr>
          <p:cNvPr id="219141" name="carpet_escap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84168" y="2420888"/>
            <a:ext cx="2880320" cy="2279630"/>
          </a:xfrm>
          <a:prstGeom prst="rect">
            <a:avLst/>
          </a:prstGeom>
        </p:spPr>
      </p:pic>
      <p:sp>
        <p:nvSpPr>
          <p:cNvPr id="22" name="BlokTextu 11"/>
          <p:cNvSpPr txBox="1"/>
          <p:nvPr/>
        </p:nvSpPr>
        <p:spPr>
          <a:xfrm>
            <a:off x="6152" y="868877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 smtClean="0"/>
              <a:t>Shift</a:t>
            </a:r>
            <a:endParaRPr lang="en-US" sz="2400" b="1" dirty="0"/>
          </a:p>
        </p:txBody>
      </p:sp>
      <p:sp>
        <p:nvSpPr>
          <p:cNvPr id="23" name="BlokTextu 44"/>
          <p:cNvSpPr txBox="1"/>
          <p:nvPr/>
        </p:nvSpPr>
        <p:spPr>
          <a:xfrm>
            <a:off x="3995936" y="3356992"/>
            <a:ext cx="205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Initial velocity</a:t>
            </a:r>
            <a:endParaRPr lang="en-US" sz="2400" b="1" dirty="0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82" y="1454983"/>
            <a:ext cx="2913787" cy="421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BlokTextu 15"/>
          <p:cNvSpPr txBox="1"/>
          <p:nvPr/>
        </p:nvSpPr>
        <p:spPr>
          <a:xfrm>
            <a:off x="1043608" y="1484784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OUT</a:t>
            </a:r>
            <a:endParaRPr lang="en-US" sz="2800" b="1" dirty="0"/>
          </a:p>
        </p:txBody>
      </p:sp>
      <p:sp>
        <p:nvSpPr>
          <p:cNvPr id="20" name="BlokTextu 19"/>
          <p:cNvSpPr txBox="1"/>
          <p:nvPr/>
        </p:nvSpPr>
        <p:spPr>
          <a:xfrm>
            <a:off x="1418593" y="242088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</a:t>
            </a:r>
            <a:endParaRPr lang="en-US" sz="3200" b="1" dirty="0"/>
          </a:p>
        </p:txBody>
      </p:sp>
      <p:cxnSp>
        <p:nvCxnSpPr>
          <p:cNvPr id="28" name="Rovná spojovacia šípka 27"/>
          <p:cNvCxnSpPr/>
          <p:nvPr/>
        </p:nvCxnSpPr>
        <p:spPr>
          <a:xfrm flipV="1">
            <a:off x="2415623" y="1516142"/>
            <a:ext cx="3236497" cy="72937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V="1">
            <a:off x="2524846" y="3933056"/>
            <a:ext cx="3415306" cy="14401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 flipV="1">
            <a:off x="2411760" y="5157192"/>
            <a:ext cx="3314790" cy="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lokTextu 8"/>
          <p:cNvSpPr txBox="1"/>
          <p:nvPr/>
        </p:nvSpPr>
        <p:spPr>
          <a:xfrm>
            <a:off x="4355976" y="4797152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2,09 m</a:t>
            </a:r>
            <a:r>
              <a:rPr lang="sk-SK" sz="2000" b="1" dirty="0" smtClean="0"/>
              <a:t>/s</a:t>
            </a:r>
            <a:endParaRPr lang="en-US" b="1" dirty="0"/>
          </a:p>
        </p:txBody>
      </p:sp>
      <p:pic>
        <p:nvPicPr>
          <p:cNvPr id="30" name="smallervelocity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6084168" y="332656"/>
            <a:ext cx="2880321" cy="2160240"/>
          </a:xfrm>
          <a:prstGeom prst="rect">
            <a:avLst/>
          </a:prstGeom>
        </p:spPr>
      </p:pic>
      <p:pic>
        <p:nvPicPr>
          <p:cNvPr id="31" name="biggervelocity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6084168" y="4509120"/>
            <a:ext cx="2880320" cy="20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9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9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14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91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Carpet - Escape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arpet_escape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15816" y="1052736"/>
            <a:ext cx="5976664" cy="496855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0" y="1628800"/>
            <a:ext cx="2904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No </a:t>
            </a:r>
            <a:r>
              <a:rPr lang="sk-SK" sz="2400" b="1" dirty="0" err="1" smtClean="0"/>
              <a:t>shift</a:t>
            </a:r>
            <a:endParaRPr lang="sk-SK" sz="2400" b="1" dirty="0" smtClean="0"/>
          </a:p>
          <a:p>
            <a:r>
              <a:rPr lang="sk-SK" sz="2400" b="1" dirty="0" err="1" smtClean="0"/>
              <a:t>Velocity</a:t>
            </a:r>
            <a:r>
              <a:rPr lang="sk-SK" sz="2400" b="1" dirty="0" smtClean="0"/>
              <a:t> </a:t>
            </a:r>
            <a:r>
              <a:rPr lang="en-US" sz="2400" b="1" dirty="0" smtClean="0"/>
              <a:t>– 1,94 m</a:t>
            </a:r>
            <a:r>
              <a:rPr lang="sk-SK" sz="2400" b="1" dirty="0" smtClean="0"/>
              <a:t>/s</a:t>
            </a:r>
            <a:endParaRPr lang="en-US" sz="2400" b="1" dirty="0"/>
          </a:p>
        </p:txBody>
      </p:sp>
      <p:graphicFrame>
        <p:nvGraphicFramePr>
          <p:cNvPr id="6" name="Objekt 5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498285"/>
              </p:ext>
            </p:extLst>
          </p:nvPr>
        </p:nvGraphicFramePr>
        <p:xfrm>
          <a:off x="323528" y="5348779"/>
          <a:ext cx="1498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81" name="Objekt prostredia balíčkovača" showAsIcon="1" r:id="rId7" imgW="1506828" imgH="682580" progId="Package">
                  <p:embed/>
                </p:oleObj>
              </mc:Choice>
              <mc:Fallback>
                <p:oleObj name="Objekt prostredia balíčkovača" showAsIcon="1" r:id="rId7" imgW="1506828" imgH="682580" progId="Package">
                  <p:embed/>
                  <p:pic>
                    <p:nvPicPr>
                      <p:cNvPr id="0" name="Picture 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348779"/>
                        <a:ext cx="14986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69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2"/>
          <p:cNvGraphicFramePr/>
          <p:nvPr>
            <p:extLst>
              <p:ext uri="{D42A27DB-BD31-4B8C-83A1-F6EECF244321}">
                <p14:modId xmlns:p14="http://schemas.microsoft.com/office/powerpoint/2010/main" val="1150717693"/>
              </p:ext>
            </p:extLst>
          </p:nvPr>
        </p:nvGraphicFramePr>
        <p:xfrm>
          <a:off x="20637" y="21430"/>
          <a:ext cx="9102725" cy="681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03200"/>
            <a:ext cx="7972452" cy="65403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Influence of diameter  of the hole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0" y="857232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 smtClean="0"/>
              <a:t>Shift</a:t>
            </a:r>
            <a:r>
              <a:rPr lang="sk-SK" sz="2400" b="1" dirty="0" smtClean="0"/>
              <a:t> </a:t>
            </a:r>
            <a:r>
              <a:rPr lang="en-US" sz="2400" b="1" dirty="0" smtClean="0"/>
              <a:t>[cm]</a:t>
            </a:r>
            <a:endParaRPr lang="ru-RU" sz="2400" b="1" dirty="0"/>
          </a:p>
        </p:txBody>
      </p:sp>
      <p:sp>
        <p:nvSpPr>
          <p:cNvPr id="2" name="BlokTextu 1"/>
          <p:cNvSpPr txBox="1"/>
          <p:nvPr/>
        </p:nvSpPr>
        <p:spPr>
          <a:xfrm>
            <a:off x="3419872" y="903398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Wood</a:t>
            </a:r>
            <a:r>
              <a:rPr lang="sk-SK" b="1" dirty="0" smtClean="0"/>
              <a:t>en </a:t>
            </a:r>
            <a:r>
              <a:rPr lang="en-US" b="1" dirty="0" smtClean="0"/>
              <a:t>surface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The most important parameters</a:t>
            </a:r>
            <a:r>
              <a:rPr lang="sk-SK" dirty="0" smtClean="0"/>
              <a:t> and </a:t>
            </a:r>
            <a:r>
              <a:rPr lang="sk-SK" dirty="0" err="1" smtClean="0"/>
              <a:t>effects</a:t>
            </a:r>
            <a:r>
              <a:rPr lang="en-US" dirty="0" smtClean="0"/>
              <a:t> are: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sk-SK" dirty="0" err="1" smtClean="0"/>
              <a:t>Rotation</a:t>
            </a:r>
            <a:endParaRPr lang="sk-SK" dirty="0" smtClean="0"/>
          </a:p>
          <a:p>
            <a:pPr marL="1200150" lvl="1" indent="-457200">
              <a:buFont typeface="Arial" pitchFamily="34" charset="0"/>
              <a:buChar char="•"/>
            </a:pPr>
            <a:r>
              <a:rPr lang="sk-SK" dirty="0" smtClean="0"/>
              <a:t>Slipping </a:t>
            </a:r>
            <a:r>
              <a:rPr lang="en-US" dirty="0" smtClean="0"/>
              <a:t>during collision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dirty="0" smtClean="0"/>
              <a:t>Coefficient of restitution on the edge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dirty="0" smtClean="0"/>
              <a:t>Coefficient of restitution in the hole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Conclusion	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572296" cy="785818"/>
          </a:xfrm>
        </p:spPr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Conclusion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47675" indent="-447675">
              <a:buFont typeface="Arial" pitchFamily="34" charset="0"/>
              <a:buChar char="•"/>
            </a:pPr>
            <a:r>
              <a:rPr lang="en-US" dirty="0" smtClean="0"/>
              <a:t>We developed the model of the motion and collisions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447675" indent="-447675">
              <a:buFont typeface="Arial" pitchFamily="34" charset="0"/>
              <a:buChar char="•"/>
            </a:pPr>
            <a:r>
              <a:rPr lang="en-US" dirty="0" smtClean="0"/>
              <a:t>We theoretically </a:t>
            </a:r>
            <a:r>
              <a:rPr lang="en-US" b="1" dirty="0" smtClean="0"/>
              <a:t>predicted</a:t>
            </a:r>
            <a:r>
              <a:rPr lang="en-US" dirty="0" smtClean="0"/>
              <a:t> the path of the ball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Prediction </a:t>
            </a:r>
            <a:r>
              <a:rPr lang="en-US" b="1" dirty="0" smtClean="0"/>
              <a:t>correlates</a:t>
            </a:r>
            <a:r>
              <a:rPr lang="en-US" dirty="0" smtClean="0"/>
              <a:t> with experiment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447675" indent="-447675">
              <a:buFont typeface="Arial" pitchFamily="34" charset="0"/>
              <a:buChar char="•"/>
            </a:pPr>
            <a:r>
              <a:rPr lang="en-US" dirty="0" smtClean="0"/>
              <a:t>We explained the most important parameters under which can be phenomenon observable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</a:t>
            </a:r>
            <a:r>
              <a:rPr lang="sk-S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you</a:t>
            </a:r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for</a:t>
            </a:r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your</a:t>
            </a:r>
            <a:r>
              <a:rPr lang="sk-SK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attention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6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572296" cy="785818"/>
          </a:xfrm>
        </p:spPr>
        <p:txBody>
          <a:bodyPr/>
          <a:lstStyle/>
          <a:p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Our definitions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Golf ball</a:t>
            </a:r>
            <a:endParaRPr lang="sk-SK" dirty="0" smtClean="0"/>
          </a:p>
          <a:p>
            <a:pPr>
              <a:buFontTx/>
              <a:buChar char="-"/>
            </a:pPr>
            <a:r>
              <a:rPr lang="sk-SK" b="1" dirty="0" smtClean="0"/>
              <a:t>USGA</a:t>
            </a:r>
            <a:r>
              <a:rPr lang="sk-SK" dirty="0" smtClean="0"/>
              <a:t> norm – diameter not less than 4.267 cm</a:t>
            </a:r>
          </a:p>
          <a:p>
            <a:pPr lvl="2"/>
            <a:r>
              <a:rPr lang="en-US" dirty="0" smtClean="0"/>
              <a:t>O</a:t>
            </a:r>
            <a:r>
              <a:rPr lang="sk-SK" dirty="0" smtClean="0"/>
              <a:t>ur ball – d=</a:t>
            </a:r>
            <a:r>
              <a:rPr lang="sk-SK" b="1" dirty="0" smtClean="0"/>
              <a:t>4.27</a:t>
            </a:r>
            <a:r>
              <a:rPr lang="sk-SK" dirty="0" smtClean="0"/>
              <a:t> cm</a:t>
            </a:r>
          </a:p>
          <a:p>
            <a:r>
              <a:rPr lang="sk-SK" sz="2800" dirty="0" smtClean="0"/>
              <a:t>Hole – </a:t>
            </a:r>
            <a:r>
              <a:rPr lang="en-US" sz="2800" dirty="0" smtClean="0"/>
              <a:t>cylinder </a:t>
            </a:r>
          </a:p>
          <a:p>
            <a:pPr lvl="2"/>
            <a:r>
              <a:rPr lang="en-US" sz="2200" dirty="0" smtClean="0"/>
              <a:t>Diameter </a:t>
            </a:r>
            <a:r>
              <a:rPr lang="sk-SK" sz="2200" dirty="0" smtClean="0"/>
              <a:t> = </a:t>
            </a:r>
            <a:r>
              <a:rPr lang="sk-SK" sz="2200" b="1" dirty="0" smtClean="0"/>
              <a:t>10.8</a:t>
            </a:r>
            <a:r>
              <a:rPr lang="sk-SK" sz="2200" dirty="0" smtClean="0"/>
              <a:t> cm</a:t>
            </a:r>
          </a:p>
          <a:p>
            <a:pPr lvl="2"/>
            <a:r>
              <a:rPr lang="en-US" sz="2200" dirty="0" smtClean="0"/>
              <a:t>D</a:t>
            </a:r>
            <a:r>
              <a:rPr lang="sk-SK" sz="2200" dirty="0" smtClean="0"/>
              <a:t>epth</a:t>
            </a:r>
            <a:r>
              <a:rPr lang="en-US" sz="2200" dirty="0" smtClean="0"/>
              <a:t> </a:t>
            </a:r>
            <a:r>
              <a:rPr lang="sk-SK" sz="2200" dirty="0" smtClean="0"/>
              <a:t>= </a:t>
            </a:r>
            <a:r>
              <a:rPr lang="sk-SK" sz="2200" b="1" dirty="0" smtClean="0"/>
              <a:t>10.2</a:t>
            </a:r>
            <a:r>
              <a:rPr lang="sk-SK" sz="2200" dirty="0" smtClean="0"/>
              <a:t>cm</a:t>
            </a:r>
          </a:p>
        </p:txBody>
      </p:sp>
      <p:pic>
        <p:nvPicPr>
          <p:cNvPr id="4" name="Obrázok 3" descr="800px-Golfb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885749"/>
            <a:ext cx="4276729" cy="32075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169" y="446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Ball cap effect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0765" r="72260" b="32369"/>
          <a:stretch/>
        </p:blipFill>
        <p:spPr>
          <a:xfrm>
            <a:off x="5662828" y="3835990"/>
            <a:ext cx="1611086" cy="1509248"/>
          </a:xfrm>
          <a:prstGeom prst="ellipse">
            <a:avLst/>
          </a:prstGeom>
        </p:spPr>
      </p:pic>
      <p:cxnSp>
        <p:nvCxnSpPr>
          <p:cNvPr id="6" name="Rovná spojnica 5"/>
          <p:cNvCxnSpPr/>
          <p:nvPr/>
        </p:nvCxnSpPr>
        <p:spPr>
          <a:xfrm flipV="1">
            <a:off x="3851920" y="4984532"/>
            <a:ext cx="1855486" cy="6937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/>
          <p:cNvCxnSpPr/>
          <p:nvPr/>
        </p:nvCxnSpPr>
        <p:spPr>
          <a:xfrm>
            <a:off x="7092280" y="4984532"/>
            <a:ext cx="1621708" cy="0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4115155" y="4438210"/>
            <a:ext cx="87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</a:t>
            </a:r>
            <a:endParaRPr lang="en-US" b="1" dirty="0"/>
          </a:p>
        </p:txBody>
      </p:sp>
      <p:sp>
        <p:nvSpPr>
          <p:cNvPr id="9" name="Oblúk 8"/>
          <p:cNvSpPr/>
          <p:nvPr/>
        </p:nvSpPr>
        <p:spPr>
          <a:xfrm rot="8875229">
            <a:off x="5526358" y="3481457"/>
            <a:ext cx="1761863" cy="1848981"/>
          </a:xfrm>
          <a:prstGeom prst="arc">
            <a:avLst>
              <a:gd name="adj1" fmla="val 15037818"/>
              <a:gd name="adj2" fmla="val 21279363"/>
            </a:avLst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kTextu 9"/>
          <p:cNvSpPr txBox="1"/>
          <p:nvPr/>
        </p:nvSpPr>
        <p:spPr>
          <a:xfrm>
            <a:off x="342661" y="1540268"/>
            <a:ext cx="3159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err="1" smtClean="0"/>
              <a:t>Torque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act</a:t>
            </a:r>
            <a:r>
              <a:rPr lang="en-US" sz="2000" b="1" dirty="0" smtClean="0"/>
              <a:t>s</a:t>
            </a:r>
            <a:r>
              <a:rPr lang="sk-SK" sz="2000" b="1" dirty="0" smtClean="0"/>
              <a:t> on </a:t>
            </a:r>
            <a:r>
              <a:rPr lang="sk-SK" sz="2000" b="1" dirty="0" err="1" smtClean="0"/>
              <a:t>ball</a:t>
            </a:r>
            <a:r>
              <a:rPr lang="sk-SK" sz="2000" b="1" dirty="0" smtClean="0"/>
              <a:t> in </a:t>
            </a:r>
            <a:r>
              <a:rPr lang="en-US" sz="2000" b="1" dirty="0" smtClean="0"/>
              <a:t>z-axis:</a:t>
            </a:r>
            <a:endParaRPr lang="en-US" sz="2000" b="1" dirty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929502"/>
              </p:ext>
            </p:extLst>
          </p:nvPr>
        </p:nvGraphicFramePr>
        <p:xfrm>
          <a:off x="353161" y="1916832"/>
          <a:ext cx="7291546" cy="107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97" name="Rovnica" r:id="rId5" imgW="3441700" imgH="508000" progId="Equation.3">
                  <p:embed/>
                </p:oleObj>
              </mc:Choice>
              <mc:Fallback>
                <p:oleObj name="Rovnica" r:id="rId5" imgW="3441700" imgH="508000" progId="Equation.3">
                  <p:embed/>
                  <p:pic>
                    <p:nvPicPr>
                      <p:cNvPr id="0" name="Picture 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161" y="1916832"/>
                        <a:ext cx="7291546" cy="1076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Rovná spojovacia šípka 13"/>
          <p:cNvCxnSpPr/>
          <p:nvPr/>
        </p:nvCxnSpPr>
        <p:spPr>
          <a:xfrm>
            <a:off x="6468371" y="4622876"/>
            <a:ext cx="0" cy="1686444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26826"/>
              </p:ext>
            </p:extLst>
          </p:nvPr>
        </p:nvGraphicFramePr>
        <p:xfrm>
          <a:off x="165745" y="4094498"/>
          <a:ext cx="368617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98" name="Rovnica" r:id="rId7" imgW="1739900" imgH="647700" progId="Equation.3">
                  <p:embed/>
                </p:oleObj>
              </mc:Choice>
              <mc:Fallback>
                <p:oleObj name="Rovnica" r:id="rId7" imgW="1739900" imgH="647700" progId="Equation.3">
                  <p:embed/>
                  <p:pic>
                    <p:nvPicPr>
                      <p:cNvPr id="0" name="Picture 5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45" y="4094498"/>
                        <a:ext cx="3686175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Šípka dolu 15"/>
          <p:cNvSpPr/>
          <p:nvPr/>
        </p:nvSpPr>
        <p:spPr>
          <a:xfrm>
            <a:off x="1763688" y="2996952"/>
            <a:ext cx="864096" cy="1152128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166218"/>
              </p:ext>
            </p:extLst>
          </p:nvPr>
        </p:nvGraphicFramePr>
        <p:xfrm>
          <a:off x="5839885" y="4423007"/>
          <a:ext cx="496005" cy="489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99" name="Rovnica" r:id="rId9" imgW="152268" imgH="164957" progId="Equation.3">
                  <p:embed/>
                </p:oleObj>
              </mc:Choice>
              <mc:Fallback>
                <p:oleObj name="Rovnica" r:id="rId9" imgW="152268" imgH="164957" progId="Equation.3">
                  <p:embed/>
                  <p:pic>
                    <p:nvPicPr>
                      <p:cNvPr id="0" name="Picture 5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885" y="4423007"/>
                        <a:ext cx="496005" cy="4895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Rovná spojovacia šípka 18"/>
          <p:cNvCxnSpPr/>
          <p:nvPr/>
        </p:nvCxnSpPr>
        <p:spPr>
          <a:xfrm flipH="1" flipV="1">
            <a:off x="5707406" y="4973983"/>
            <a:ext cx="760965" cy="6937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605555"/>
              </p:ext>
            </p:extLst>
          </p:nvPr>
        </p:nvGraphicFramePr>
        <p:xfrm>
          <a:off x="6650357" y="5876289"/>
          <a:ext cx="453355" cy="456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00" name="Rovnica" r:id="rId11" imgW="126835" imgH="139518" progId="Equation.3">
                  <p:embed/>
                </p:oleObj>
              </mc:Choice>
              <mc:Fallback>
                <p:oleObj name="Rovnica" r:id="rId11" imgW="126835" imgH="139518" progId="Equation.3">
                  <p:embed/>
                  <p:pic>
                    <p:nvPicPr>
                      <p:cNvPr id="0" name="Picture 5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357" y="5876289"/>
                        <a:ext cx="453355" cy="4568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lokTextu 24"/>
          <p:cNvSpPr txBox="1"/>
          <p:nvPr/>
        </p:nvSpPr>
        <p:spPr>
          <a:xfrm>
            <a:off x="342661" y="1140158"/>
            <a:ext cx="751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We assume that normal force is evenly distributed to a contact area.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0765" r="72260" b="32369"/>
          <a:stretch/>
        </p:blipFill>
        <p:spPr>
          <a:xfrm>
            <a:off x="5662828" y="3835990"/>
            <a:ext cx="1611086" cy="1509248"/>
          </a:xfrm>
          <a:prstGeom prst="ellipse">
            <a:avLst/>
          </a:prstGeom>
        </p:spPr>
      </p:pic>
      <p:sp>
        <p:nvSpPr>
          <p:cNvPr id="21" name="Obdĺžnik 20"/>
          <p:cNvSpPr/>
          <p:nvPr/>
        </p:nvSpPr>
        <p:spPr>
          <a:xfrm>
            <a:off x="3857620" y="5072074"/>
            <a:ext cx="4857784" cy="121444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Deformation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of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ball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cxnSp>
        <p:nvCxnSpPr>
          <p:cNvPr id="6" name="Rovná spojnica 5"/>
          <p:cNvCxnSpPr/>
          <p:nvPr/>
        </p:nvCxnSpPr>
        <p:spPr>
          <a:xfrm>
            <a:off x="3851920" y="4991470"/>
            <a:ext cx="4863484" cy="9166"/>
          </a:xfrm>
          <a:prstGeom prst="line">
            <a:avLst/>
          </a:prstGeom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4000496" y="4500570"/>
            <a:ext cx="15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Wood</a:t>
            </a:r>
            <a:r>
              <a:rPr lang="sk-SK" b="1" dirty="0" smtClean="0"/>
              <a:t> </a:t>
            </a:r>
            <a:r>
              <a:rPr lang="en-US" b="1" dirty="0" smtClean="0"/>
              <a:t>surface</a:t>
            </a:r>
            <a:endParaRPr lang="en-US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342661" y="1540268"/>
            <a:ext cx="3159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err="1" smtClean="0"/>
              <a:t>Torque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act</a:t>
            </a:r>
            <a:r>
              <a:rPr lang="en-US" sz="2000" b="1" dirty="0" smtClean="0"/>
              <a:t>s</a:t>
            </a:r>
            <a:r>
              <a:rPr lang="sk-SK" sz="2000" b="1" dirty="0" smtClean="0"/>
              <a:t> on </a:t>
            </a:r>
            <a:r>
              <a:rPr lang="sk-SK" sz="2000" b="1" dirty="0" err="1" smtClean="0"/>
              <a:t>ball</a:t>
            </a:r>
            <a:r>
              <a:rPr lang="sk-SK" sz="2000" b="1" dirty="0" smtClean="0"/>
              <a:t> in </a:t>
            </a:r>
            <a:r>
              <a:rPr lang="en-US" sz="2000" b="1" dirty="0" smtClean="0"/>
              <a:t>z-axis:</a:t>
            </a:r>
            <a:endParaRPr lang="en-US" sz="2000" b="1" dirty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929502"/>
              </p:ext>
            </p:extLst>
          </p:nvPr>
        </p:nvGraphicFramePr>
        <p:xfrm>
          <a:off x="785786" y="2143116"/>
          <a:ext cx="3744912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23" name="Rovnica" r:id="rId5" imgW="1473200" imgH="431800" progId="Equation.3">
                  <p:embed/>
                </p:oleObj>
              </mc:Choice>
              <mc:Fallback>
                <p:oleObj name="Rovnica" r:id="rId5" imgW="1473200" imgH="431800" progId="Equation.3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143116"/>
                        <a:ext cx="3744912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Rovná spojovacia šípka 13"/>
          <p:cNvCxnSpPr/>
          <p:nvPr/>
        </p:nvCxnSpPr>
        <p:spPr>
          <a:xfrm>
            <a:off x="6468371" y="4622876"/>
            <a:ext cx="0" cy="1686444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26826"/>
              </p:ext>
            </p:extLst>
          </p:nvPr>
        </p:nvGraphicFramePr>
        <p:xfrm>
          <a:off x="1000100" y="4572008"/>
          <a:ext cx="2386997" cy="10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24" name="Rovnica" r:id="rId7" imgW="939392" imgH="393529" progId="Equation.3">
                  <p:embed/>
                </p:oleObj>
              </mc:Choice>
              <mc:Fallback>
                <p:oleObj name="Rovnica" r:id="rId7" imgW="939392" imgH="393529" progId="Equation.3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572008"/>
                        <a:ext cx="2386997" cy="10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Šípka dolu 15"/>
          <p:cNvSpPr/>
          <p:nvPr/>
        </p:nvSpPr>
        <p:spPr>
          <a:xfrm>
            <a:off x="1785918" y="3357562"/>
            <a:ext cx="864096" cy="1152128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Rovná spojovacia šípka 18"/>
          <p:cNvCxnSpPr/>
          <p:nvPr/>
        </p:nvCxnSpPr>
        <p:spPr>
          <a:xfrm flipH="1" flipV="1">
            <a:off x="5715008" y="4929198"/>
            <a:ext cx="760965" cy="6937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605555"/>
              </p:ext>
            </p:extLst>
          </p:nvPr>
        </p:nvGraphicFramePr>
        <p:xfrm>
          <a:off x="6650357" y="5876289"/>
          <a:ext cx="453355" cy="456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25" name="Rovnica" r:id="rId9" imgW="126835" imgH="139518" progId="Equation.3">
                  <p:embed/>
                </p:oleObj>
              </mc:Choice>
              <mc:Fallback>
                <p:oleObj name="Rovnica" r:id="rId9" imgW="126835" imgH="139518" progId="Equation.3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357" y="5876289"/>
                        <a:ext cx="453355" cy="4568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lokTextu 24"/>
          <p:cNvSpPr txBox="1"/>
          <p:nvPr/>
        </p:nvSpPr>
        <p:spPr>
          <a:xfrm>
            <a:off x="342661" y="1140158"/>
            <a:ext cx="7518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We assume that normal force is evenly distributed to a contact area.</a:t>
            </a:r>
            <a:endParaRPr lang="en-US" sz="2000" b="1" dirty="0"/>
          </a:p>
        </p:txBody>
      </p:sp>
      <p:graphicFrame>
        <p:nvGraphicFramePr>
          <p:cNvPr id="274438" name="Object 6"/>
          <p:cNvGraphicFramePr>
            <a:graphicFrameLocks noChangeAspect="1"/>
          </p:cNvGraphicFramePr>
          <p:nvPr/>
        </p:nvGraphicFramePr>
        <p:xfrm>
          <a:off x="5500694" y="4214818"/>
          <a:ext cx="935038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26" name="Rovnica" r:id="rId11" imgW="368300" imgH="228600" progId="Equation.3">
                  <p:embed/>
                </p:oleObj>
              </mc:Choice>
              <mc:Fallback>
                <p:oleObj name="Rovnica" r:id="rId11" imgW="368300" imgH="228600" progId="Equation.3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4214818"/>
                        <a:ext cx="935038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Measurement of coefficients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17" name="Graf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949954"/>
              </p:ext>
            </p:extLst>
          </p:nvPr>
        </p:nvGraphicFramePr>
        <p:xfrm>
          <a:off x="611560" y="1268760"/>
          <a:ext cx="748883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Drag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076537"/>
              </p:ext>
            </p:extLst>
          </p:nvPr>
        </p:nvGraphicFramePr>
        <p:xfrm>
          <a:off x="611560" y="1052736"/>
          <a:ext cx="820891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Magnus</a:t>
            </a:r>
            <a:r>
              <a:rPr lang="sk-SK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sk-SK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effect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539552" y="1392537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Constantia" pitchFamily="18" charset="0"/>
              </a:rPr>
              <a:t>Detaily </a:t>
            </a:r>
            <a:r>
              <a:rPr lang="en-US" sz="2000" dirty="0" smtClean="0">
                <a:latin typeface="Constantia" pitchFamily="18" charset="0"/>
              </a:rPr>
              <a:t>explained</a:t>
            </a:r>
            <a:r>
              <a:rPr lang="sk-SK" sz="2000" dirty="0" smtClean="0">
                <a:latin typeface="Constantia" pitchFamily="18" charset="0"/>
              </a:rPr>
              <a:t> and </a:t>
            </a:r>
            <a:r>
              <a:rPr lang="en-US" sz="2000" dirty="0" smtClean="0">
                <a:latin typeface="Constantia" pitchFamily="18" charset="0"/>
              </a:rPr>
              <a:t>investigated in (also with other forces) :</a:t>
            </a:r>
          </a:p>
          <a:p>
            <a:endParaRPr lang="en-US" sz="2000" dirty="0" smtClean="0">
              <a:latin typeface="Constantia" pitchFamily="18" charset="0"/>
            </a:endParaRPr>
          </a:p>
          <a:p>
            <a:r>
              <a:rPr lang="en-US" sz="2000" b="1" dirty="0" smtClean="0"/>
              <a:t>Borg</a:t>
            </a:r>
            <a:r>
              <a:rPr lang="en-US" sz="2000" b="1" dirty="0"/>
              <a:t>, Karl </a:t>
            </a:r>
            <a:r>
              <a:rPr lang="en-US" sz="2000" dirty="0"/>
              <a:t>et al</a:t>
            </a:r>
            <a:r>
              <a:rPr lang="en-US" sz="2000" dirty="0" smtClean="0"/>
              <a:t>.</a:t>
            </a:r>
            <a:r>
              <a:rPr lang="sk-SK" sz="2000" dirty="0" smtClean="0"/>
              <a:t> “</a:t>
            </a:r>
            <a:r>
              <a:rPr lang="en-US" sz="2000" dirty="0" smtClean="0"/>
              <a:t> </a:t>
            </a:r>
            <a:r>
              <a:rPr lang="en-US" sz="2000" i="1" dirty="0" smtClean="0"/>
              <a:t>Forces </a:t>
            </a:r>
            <a:r>
              <a:rPr lang="en-US" sz="2000" i="1" dirty="0"/>
              <a:t>on a spinning sphere moving in a </a:t>
            </a:r>
            <a:r>
              <a:rPr lang="en-US" sz="2000" i="1" dirty="0" smtClean="0"/>
              <a:t>rarefied </a:t>
            </a:r>
            <a:r>
              <a:rPr lang="en-US" sz="2000" i="1" dirty="0"/>
              <a:t>gas." </a:t>
            </a:r>
            <a:r>
              <a:rPr lang="en-US" sz="2000" dirty="0"/>
              <a:t>Physics of </a:t>
            </a:r>
            <a:r>
              <a:rPr lang="en-US" sz="2000" dirty="0" smtClean="0"/>
              <a:t>Fluids Volume </a:t>
            </a:r>
            <a:r>
              <a:rPr lang="en-US" sz="2000" dirty="0"/>
              <a:t>15, Number 3 (March 2003): 736-41</a:t>
            </a:r>
            <a:endParaRPr lang="en-US" sz="2000" dirty="0">
              <a:latin typeface="Constantia" pitchFamily="18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796159"/>
              </p:ext>
            </p:extLst>
          </p:nvPr>
        </p:nvGraphicFramePr>
        <p:xfrm>
          <a:off x="1763713" y="2792413"/>
          <a:ext cx="26638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02" name="Rovnica" r:id="rId4" imgW="825480" imgH="241200" progId="Equation.3">
                  <p:embed/>
                </p:oleObj>
              </mc:Choice>
              <mc:Fallback>
                <p:oleObj name="Rovnica" r:id="rId4" imgW="825480" imgH="2412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792413"/>
                        <a:ext cx="266382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lokTextu 17"/>
          <p:cNvSpPr txBox="1"/>
          <p:nvPr/>
        </p:nvSpPr>
        <p:spPr>
          <a:xfrm>
            <a:off x="539552" y="3573016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nstantia" pitchFamily="18" charset="0"/>
              </a:rPr>
              <a:t>Effect is </a:t>
            </a:r>
            <a:r>
              <a:rPr lang="en-US" sz="2000" b="1" dirty="0" smtClean="0">
                <a:latin typeface="Constantia" pitchFamily="18" charset="0"/>
              </a:rPr>
              <a:t>unobservable</a:t>
            </a:r>
            <a:r>
              <a:rPr lang="en-US" sz="2000" dirty="0" smtClean="0">
                <a:latin typeface="Constantia" pitchFamily="18" charset="0"/>
              </a:rPr>
              <a:t> at this small range of velocities (0 – 5 m</a:t>
            </a:r>
            <a:r>
              <a:rPr lang="sk-SK" sz="2000" dirty="0" smtClean="0">
                <a:latin typeface="Constantia" pitchFamily="18" charset="0"/>
              </a:rPr>
              <a:t>/s</a:t>
            </a:r>
            <a:r>
              <a:rPr lang="en-US" sz="2000" dirty="0" smtClean="0">
                <a:latin typeface="Constantia" pitchFamily="18" charset="0"/>
              </a:rPr>
              <a:t>)</a:t>
            </a:r>
            <a:endParaRPr lang="sk-SK" sz="2000" dirty="0" smtClean="0">
              <a:latin typeface="Constantia" pitchFamily="18" charset="0"/>
            </a:endParaRPr>
          </a:p>
          <a:p>
            <a:endParaRPr lang="sk-SK" sz="2000" dirty="0">
              <a:latin typeface="Constantia" pitchFamily="18" charset="0"/>
            </a:endParaRPr>
          </a:p>
          <a:p>
            <a:r>
              <a:rPr lang="en-US" sz="2000" dirty="0" smtClean="0">
                <a:latin typeface="Constantia" pitchFamily="18" charset="0"/>
              </a:rPr>
              <a:t>Just</a:t>
            </a:r>
            <a:r>
              <a:rPr lang="sk-SK" sz="2000" dirty="0" smtClean="0">
                <a:latin typeface="Constantia" pitchFamily="18" charset="0"/>
              </a:rPr>
              <a:t> try to spin the ball and let it fall. </a:t>
            </a:r>
            <a:r>
              <a:rPr lang="sk-SK" sz="2000" dirty="0" err="1" smtClean="0">
                <a:latin typeface="Constantia" pitchFamily="18" charset="0"/>
              </a:rPr>
              <a:t>There</a:t>
            </a:r>
            <a:r>
              <a:rPr lang="sk-SK" sz="2000" dirty="0" smtClean="0">
                <a:latin typeface="Constantia" pitchFamily="18" charset="0"/>
              </a:rPr>
              <a:t> </a:t>
            </a:r>
            <a:r>
              <a:rPr lang="sk-SK" sz="2000" dirty="0" err="1" smtClean="0">
                <a:latin typeface="Constantia" pitchFamily="18" charset="0"/>
              </a:rPr>
              <a:t>is</a:t>
            </a:r>
            <a:r>
              <a:rPr lang="sk-SK" sz="2000" dirty="0" smtClean="0">
                <a:latin typeface="Constantia" pitchFamily="18" charset="0"/>
              </a:rPr>
              <a:t> no </a:t>
            </a:r>
            <a:r>
              <a:rPr lang="sk-SK" sz="2000" dirty="0" err="1" smtClean="0">
                <a:latin typeface="Constantia" pitchFamily="18" charset="0"/>
              </a:rPr>
              <a:t>shift</a:t>
            </a:r>
            <a:r>
              <a:rPr lang="sk-SK" sz="2000" dirty="0" smtClean="0">
                <a:latin typeface="Constantia" pitchFamily="18" charset="0"/>
              </a:rPr>
              <a:t> to </a:t>
            </a:r>
            <a:r>
              <a:rPr lang="sk-SK" sz="2000" dirty="0" err="1" smtClean="0">
                <a:latin typeface="Constantia" pitchFamily="18" charset="0"/>
              </a:rPr>
              <a:t>the</a:t>
            </a:r>
            <a:r>
              <a:rPr lang="sk-SK" sz="2000" dirty="0" smtClean="0">
                <a:latin typeface="Constantia" pitchFamily="18" charset="0"/>
              </a:rPr>
              <a:t> </a:t>
            </a:r>
            <a:r>
              <a:rPr lang="sk-SK" sz="2000" dirty="0" err="1" smtClean="0">
                <a:latin typeface="Constantia" pitchFamily="18" charset="0"/>
              </a:rPr>
              <a:t>side</a:t>
            </a:r>
            <a:r>
              <a:rPr lang="sk-SK" sz="2000" dirty="0" smtClean="0">
                <a:latin typeface="Constantia" pitchFamily="18" charset="0"/>
              </a:rPr>
              <a:t>.</a:t>
            </a:r>
          </a:p>
          <a:p>
            <a:endParaRPr lang="sk-SK" sz="2000" dirty="0">
              <a:latin typeface="Constantia" pitchFamily="18" charset="0"/>
            </a:endParaRPr>
          </a:p>
          <a:p>
            <a:r>
              <a:rPr lang="sk-SK" sz="2000" dirty="0" err="1" smtClean="0">
                <a:latin typeface="Constantia" pitchFamily="18" charset="0"/>
              </a:rPr>
              <a:t>Also</a:t>
            </a:r>
            <a:r>
              <a:rPr lang="sk-SK" sz="2000" dirty="0" smtClean="0">
                <a:latin typeface="Constantia" pitchFamily="18" charset="0"/>
              </a:rPr>
              <a:t> </a:t>
            </a:r>
            <a:r>
              <a:rPr lang="sk-SK" sz="2000" dirty="0" err="1" smtClean="0">
                <a:latin typeface="Constantia" pitchFamily="18" charset="0"/>
              </a:rPr>
              <a:t>calculated</a:t>
            </a:r>
            <a:r>
              <a:rPr lang="sk-SK" sz="2000" dirty="0" smtClean="0">
                <a:latin typeface="Constantia" pitchFamily="18" charset="0"/>
              </a:rPr>
              <a:t> in : </a:t>
            </a:r>
            <a:r>
              <a:rPr lang="en-US" sz="2000" i="1" dirty="0" smtClean="0">
                <a:latin typeface="Constantia" pitchFamily="18" charset="0"/>
              </a:rPr>
              <a:t> </a:t>
            </a:r>
            <a:r>
              <a:rPr lang="en-US" b="1" dirty="0" smtClean="0">
                <a:latin typeface="Constantia" pitchFamily="18" charset="0"/>
              </a:rPr>
              <a:t>Barber </a:t>
            </a:r>
            <a:r>
              <a:rPr lang="en-US" i="1" dirty="0" smtClean="0">
                <a:latin typeface="Constantia" pitchFamily="18" charset="0"/>
              </a:rPr>
              <a:t>”Golf Ball Flight Dynamics” </a:t>
            </a:r>
            <a:r>
              <a:rPr lang="en-US" dirty="0">
                <a:latin typeface="Constantia" pitchFamily="18" charset="0"/>
              </a:rPr>
              <a:t>Final </a:t>
            </a:r>
            <a:r>
              <a:rPr lang="en-US" dirty="0" smtClean="0">
                <a:latin typeface="Constantia" pitchFamily="18" charset="0"/>
              </a:rPr>
              <a:t>project,</a:t>
            </a:r>
            <a:endParaRPr lang="sk-SK" i="1" dirty="0">
              <a:latin typeface="Constantia" pitchFamily="18" charset="0"/>
            </a:endParaRPr>
          </a:p>
          <a:p>
            <a:r>
              <a:rPr lang="en-US" dirty="0" smtClean="0">
                <a:latin typeface="Constantia" pitchFamily="18" charset="0"/>
              </a:rPr>
              <a:t> Cornell University </a:t>
            </a:r>
          </a:p>
          <a:p>
            <a:endParaRPr lang="en-US" sz="1600" dirty="0">
              <a:latin typeface="Constantia" pitchFamily="18" charset="0"/>
            </a:endParaRPr>
          </a:p>
          <a:p>
            <a:endParaRPr lang="sk-SK" sz="1600" dirty="0">
              <a:latin typeface="Constantia" pitchFamily="18" charset="0"/>
            </a:endParaRPr>
          </a:p>
          <a:p>
            <a:r>
              <a:rPr lang="sk-SK" dirty="0" err="1" smtClean="0">
                <a:latin typeface="Constantia" pitchFamily="18" charset="0"/>
              </a:rPr>
              <a:t>Result</a:t>
            </a:r>
            <a:r>
              <a:rPr lang="sk-SK" dirty="0" smtClean="0">
                <a:latin typeface="Constantia" pitchFamily="18" charset="0"/>
              </a:rPr>
              <a:t> = </a:t>
            </a:r>
            <a:r>
              <a:rPr lang="sk-SK" b="1" dirty="0" err="1" smtClean="0">
                <a:latin typeface="Constantia" pitchFamily="18" charset="0"/>
              </a:rPr>
              <a:t>The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>
                <a:latin typeface="Constantia" pitchFamily="18" charset="0"/>
              </a:rPr>
              <a:t>e</a:t>
            </a:r>
            <a:r>
              <a:rPr lang="sk-SK" b="1" dirty="0" err="1" smtClean="0">
                <a:latin typeface="Constantia" pitchFamily="18" charset="0"/>
              </a:rPr>
              <a:t>ffect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is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relevant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only</a:t>
            </a:r>
            <a:r>
              <a:rPr lang="sk-SK" b="1" dirty="0" smtClean="0">
                <a:latin typeface="Constantia" pitchFamily="18" charset="0"/>
              </a:rPr>
              <a:t> in </a:t>
            </a:r>
            <a:r>
              <a:rPr lang="sk-SK" b="1" dirty="0" err="1" smtClean="0">
                <a:latin typeface="Constantia" pitchFamily="18" charset="0"/>
              </a:rPr>
              <a:t>the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motion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with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long</a:t>
            </a:r>
            <a:r>
              <a:rPr lang="sk-SK" b="1" dirty="0" smtClean="0">
                <a:latin typeface="Constantia" pitchFamily="18" charset="0"/>
              </a:rPr>
              <a:t> </a:t>
            </a:r>
            <a:r>
              <a:rPr lang="sk-SK" b="1" dirty="0" err="1" smtClean="0">
                <a:latin typeface="Constantia" pitchFamily="18" charset="0"/>
              </a:rPr>
              <a:t>trajectories</a:t>
            </a:r>
            <a:r>
              <a:rPr lang="sk-SK" b="1" dirty="0" smtClean="0">
                <a:latin typeface="Constantia" pitchFamily="18" charset="0"/>
              </a:rPr>
              <a:t>. </a:t>
            </a:r>
            <a:endParaRPr lang="en-US" b="1" dirty="0">
              <a:latin typeface="Constantia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Summary of coefficients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62380" y="111809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Constantia" pitchFamily="18" charset="0"/>
              </a:rPr>
              <a:t>Carpet</a:t>
            </a:r>
            <a:endParaRPr lang="sk-SK" sz="2800" b="1" dirty="0">
              <a:latin typeface="Constantia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2380" y="1655192"/>
            <a:ext cx="51617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Rolling</a:t>
            </a:r>
            <a:r>
              <a:rPr lang="sk-SK" sz="2400" dirty="0" smtClean="0">
                <a:latin typeface="Constantia" pitchFamily="18" charset="0"/>
              </a:rPr>
              <a:t>  </a:t>
            </a:r>
            <a:r>
              <a:rPr lang="en-US" sz="2400" dirty="0" smtClean="0">
                <a:latin typeface="Constantia" pitchFamily="18" charset="0"/>
              </a:rPr>
              <a:t>resistance </a:t>
            </a:r>
            <a:r>
              <a:rPr lang="en-US" sz="2400" i="1" dirty="0" smtClean="0">
                <a:latin typeface="Constantia" pitchFamily="18" charset="0"/>
              </a:rPr>
              <a:t>arm</a:t>
            </a:r>
            <a:r>
              <a:rPr lang="sk-SK" sz="2400" i="1" dirty="0">
                <a:latin typeface="Constantia" pitchFamily="18" charset="0"/>
              </a:rPr>
              <a:t> </a:t>
            </a:r>
            <a:r>
              <a:rPr lang="en-GB" sz="2400" i="1" dirty="0" smtClean="0">
                <a:latin typeface="Constantia" pitchFamily="18" charset="0"/>
              </a:rPr>
              <a:t>- </a:t>
            </a:r>
            <a:r>
              <a:rPr lang="sk-SK" sz="2400" i="1" dirty="0" smtClean="0">
                <a:latin typeface="Constantia" pitchFamily="18" charset="0"/>
              </a:rPr>
              <a:t>0.0015 m</a:t>
            </a:r>
            <a:endParaRPr lang="en-US" sz="2400" i="1" dirty="0" smtClean="0">
              <a:latin typeface="Constant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Shape coefficient (Air drag) – 0.1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Coefficient of restitution Ball with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Carpet 0.4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Hole bottom 0.8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Hole walls, edges 0.55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Constantia" pitchFamily="18" charset="0"/>
              </a:rPr>
              <a:t>  Friction coefficients - ball with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latin typeface="Constantia" pitchFamily="18" charset="0"/>
              </a:rPr>
              <a:t> Carpet 0.23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latin typeface="Constantia" pitchFamily="18" charset="0"/>
              </a:rPr>
              <a:t> </a:t>
            </a:r>
            <a:r>
              <a:rPr lang="en-GB" sz="2400" dirty="0" smtClean="0">
                <a:latin typeface="Constantia" pitchFamily="18" charset="0"/>
              </a:rPr>
              <a:t>Hole bottom 0.12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latin typeface="Constantia" pitchFamily="18" charset="0"/>
              </a:rPr>
              <a:t> </a:t>
            </a:r>
            <a:r>
              <a:rPr lang="en-GB" sz="2400" dirty="0" smtClean="0">
                <a:latin typeface="Constantia" pitchFamily="18" charset="0"/>
              </a:rPr>
              <a:t>Hole walls 0.1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latin typeface="Constantia" pitchFamily="18" charset="0"/>
              </a:rPr>
              <a:t> </a:t>
            </a:r>
            <a:r>
              <a:rPr lang="en-GB" sz="2400" dirty="0" smtClean="0">
                <a:latin typeface="Constantia" pitchFamily="18" charset="0"/>
              </a:rPr>
              <a:t>Hole edges 0.4</a:t>
            </a:r>
            <a:endParaRPr lang="en-US" sz="2400" dirty="0" smtClean="0">
              <a:latin typeface="Constantia" pitchFamily="18" charset="0"/>
            </a:endParaRPr>
          </a:p>
          <a:p>
            <a:pPr>
              <a:buFont typeface="Arial" pitchFamily="34" charset="0"/>
              <a:buChar char="•"/>
            </a:pPr>
            <a:endParaRPr lang="sk-SK" dirty="0"/>
          </a:p>
        </p:txBody>
      </p:sp>
      <p:sp>
        <p:nvSpPr>
          <p:cNvPr id="14" name="BlokTextu 4"/>
          <p:cNvSpPr txBox="1"/>
          <p:nvPr/>
        </p:nvSpPr>
        <p:spPr>
          <a:xfrm>
            <a:off x="5497143" y="1638701"/>
            <a:ext cx="5161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nstantia" pitchFamily="18" charset="0"/>
              </a:rPr>
              <a:t>  Ball cap effect – contact</a:t>
            </a:r>
          </a:p>
          <a:p>
            <a:r>
              <a:rPr lang="en-US" sz="2400" i="1" dirty="0">
                <a:latin typeface="Constantia" pitchFamily="18" charset="0"/>
              </a:rPr>
              <a:t> </a:t>
            </a:r>
            <a:r>
              <a:rPr lang="en-US" sz="2400" i="1" dirty="0" smtClean="0">
                <a:latin typeface="Constantia" pitchFamily="18" charset="0"/>
              </a:rPr>
              <a:t>    </a:t>
            </a:r>
            <a:r>
              <a:rPr lang="en-US" sz="2400" dirty="0" smtClean="0">
                <a:latin typeface="Constantia" pitchFamily="18" charset="0"/>
              </a:rPr>
              <a:t>radius</a:t>
            </a:r>
            <a:r>
              <a:rPr lang="en-US" sz="2400" i="1" dirty="0" smtClean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ball on :</a:t>
            </a:r>
          </a:p>
          <a:p>
            <a:r>
              <a:rPr lang="en-US" sz="2400" dirty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          Carpet - 0.0004 m</a:t>
            </a:r>
          </a:p>
          <a:p>
            <a:r>
              <a:rPr lang="en-US" sz="2400" dirty="0">
                <a:latin typeface="Constantia" pitchFamily="18" charset="0"/>
              </a:rPr>
              <a:t> </a:t>
            </a:r>
            <a:r>
              <a:rPr lang="en-US" sz="2400" dirty="0" smtClean="0">
                <a:latin typeface="Constantia" pitchFamily="18" charset="0"/>
              </a:rPr>
              <a:t>          Bottom </a:t>
            </a:r>
            <a:r>
              <a:rPr lang="en-US" sz="2400" dirty="0" smtClean="0">
                <a:latin typeface="Constantia" pitchFamily="18" charset="0"/>
              </a:rPr>
              <a:t>–0.00</a:t>
            </a:r>
            <a:r>
              <a:rPr lang="sk-SK" sz="2400" dirty="0" smtClean="0">
                <a:latin typeface="Constantia" pitchFamily="18" charset="0"/>
              </a:rPr>
              <a:t>0</a:t>
            </a:r>
            <a:r>
              <a:rPr lang="en-US" sz="2400" dirty="0" smtClean="0">
                <a:latin typeface="Constantia" pitchFamily="18" charset="0"/>
              </a:rPr>
              <a:t>1 </a:t>
            </a:r>
            <a:r>
              <a:rPr lang="en-US" sz="2400" dirty="0" smtClean="0">
                <a:latin typeface="Constantia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197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Putting green</a:t>
            </a:r>
            <a:endParaRPr lang="sk-SK" dirty="0">
              <a:solidFill>
                <a:srgbClr val="00B0F0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957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Šípka dolu 4"/>
          <p:cNvSpPr/>
          <p:nvPr/>
        </p:nvSpPr>
        <p:spPr>
          <a:xfrm rot="17077833">
            <a:off x="4319379" y="4235966"/>
            <a:ext cx="648072" cy="130850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71600" y="4366997"/>
            <a:ext cx="2556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Very short grass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91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26121"/>
            <a:ext cx="6572296" cy="785818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Structure of carpet</a:t>
            </a:r>
            <a:endParaRPr lang="sk-SK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1907704" y="1211939"/>
            <a:ext cx="4394178" cy="4758613"/>
            <a:chOff x="395536" y="1196752"/>
            <a:chExt cx="4394178" cy="4758613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8" t="7618" r="25350" b="4762"/>
            <a:stretch/>
          </p:blipFill>
          <p:spPr>
            <a:xfrm>
              <a:off x="395536" y="1196752"/>
              <a:ext cx="4394178" cy="4758613"/>
            </a:xfrm>
            <a:prstGeom prst="rect">
              <a:avLst/>
            </a:prstGeom>
          </p:spPr>
        </p:pic>
        <p:grpSp>
          <p:nvGrpSpPr>
            <p:cNvPr id="15" name="Skupina 14"/>
            <p:cNvGrpSpPr/>
            <p:nvPr/>
          </p:nvGrpSpPr>
          <p:grpSpPr>
            <a:xfrm>
              <a:off x="3563888" y="5223452"/>
              <a:ext cx="1008112" cy="704688"/>
              <a:chOff x="3563888" y="5223452"/>
              <a:chExt cx="1008112" cy="704688"/>
            </a:xfrm>
          </p:grpSpPr>
          <p:grpSp>
            <p:nvGrpSpPr>
              <p:cNvPr id="13" name="Skupina 12"/>
              <p:cNvGrpSpPr/>
              <p:nvPr/>
            </p:nvGrpSpPr>
            <p:grpSpPr>
              <a:xfrm>
                <a:off x="3563888" y="5480452"/>
                <a:ext cx="1008112" cy="447688"/>
                <a:chOff x="3563888" y="5480452"/>
                <a:chExt cx="1008112" cy="447688"/>
              </a:xfrm>
            </p:grpSpPr>
            <p:cxnSp>
              <p:nvCxnSpPr>
                <p:cNvPr id="8" name="Rovná spojnica 7"/>
                <p:cNvCxnSpPr/>
                <p:nvPr/>
              </p:nvCxnSpPr>
              <p:spPr>
                <a:xfrm>
                  <a:off x="3563888" y="5733256"/>
                  <a:ext cx="1008112" cy="0"/>
                </a:xfrm>
                <a:prstGeom prst="line">
                  <a:avLst/>
                </a:prstGeom>
                <a:ln w="1047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Rovná spojnica 10"/>
                <p:cNvCxnSpPr/>
                <p:nvPr/>
              </p:nvCxnSpPr>
              <p:spPr>
                <a:xfrm>
                  <a:off x="3563888" y="5480452"/>
                  <a:ext cx="0" cy="438133"/>
                </a:xfrm>
                <a:prstGeom prst="line">
                  <a:avLst/>
                </a:prstGeom>
                <a:ln w="539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Rovná spojnica 11"/>
                <p:cNvCxnSpPr/>
                <p:nvPr/>
              </p:nvCxnSpPr>
              <p:spPr>
                <a:xfrm>
                  <a:off x="4572000" y="5490007"/>
                  <a:ext cx="0" cy="438133"/>
                </a:xfrm>
                <a:prstGeom prst="line">
                  <a:avLst/>
                </a:prstGeom>
                <a:ln w="539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BlokTextu 13"/>
              <p:cNvSpPr txBox="1"/>
              <p:nvPr/>
            </p:nvSpPr>
            <p:spPr>
              <a:xfrm>
                <a:off x="3674246" y="5223452"/>
                <a:ext cx="8867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B0F0"/>
                    </a:solidFill>
                  </a:rPr>
                  <a:t>1 cm</a:t>
                </a:r>
                <a:endParaRPr lang="en-US" b="1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1903" y="310365"/>
            <a:ext cx="7972452" cy="654032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Our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“green”</a:t>
            </a:r>
            <a:endParaRPr lang="sk-SK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5" b="12030"/>
          <a:stretch/>
        </p:blipFill>
        <p:spPr>
          <a:xfrm>
            <a:off x="1236565" y="978833"/>
            <a:ext cx="6647803" cy="5106888"/>
          </a:xfrm>
          <a:prstGeom prst="rect">
            <a:avLst/>
          </a:prstGeom>
        </p:spPr>
      </p:pic>
      <p:sp>
        <p:nvSpPr>
          <p:cNvPr id="5" name="Šípka dolu 4"/>
          <p:cNvSpPr/>
          <p:nvPr/>
        </p:nvSpPr>
        <p:spPr>
          <a:xfrm rot="18737809">
            <a:off x="3879808" y="1824781"/>
            <a:ext cx="648072" cy="12718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Šípka dolu 5"/>
          <p:cNvSpPr/>
          <p:nvPr/>
        </p:nvSpPr>
        <p:spPr>
          <a:xfrm rot="6140178">
            <a:off x="5187857" y="4866204"/>
            <a:ext cx="648072" cy="11621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663590" y="1324536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Golf hole</a:t>
            </a:r>
            <a:endParaRPr lang="en-US" sz="40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6155161" y="5185693"/>
            <a:ext cx="1599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Carpet</a:t>
            </a:r>
            <a:endParaRPr lang="en-US" sz="4000" b="1" dirty="0"/>
          </a:p>
        </p:txBody>
      </p:sp>
      <p:sp>
        <p:nvSpPr>
          <p:cNvPr id="2" name="Ovál 1"/>
          <p:cNvSpPr/>
          <p:nvPr/>
        </p:nvSpPr>
        <p:spPr>
          <a:xfrm>
            <a:off x="3884943" y="4365104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2698031" y="4509120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6383968" y="3789040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6023928" y="2564904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>
            <a:off x="4892283" y="2060848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1403648" y="3128340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ál 13"/>
          <p:cNvSpPr/>
          <p:nvPr/>
        </p:nvSpPr>
        <p:spPr>
          <a:xfrm>
            <a:off x="1187646" y="1431397"/>
            <a:ext cx="36004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Šípka dolu 14"/>
          <p:cNvSpPr/>
          <p:nvPr/>
        </p:nvSpPr>
        <p:spPr>
          <a:xfrm rot="3706925">
            <a:off x="6562273" y="1767781"/>
            <a:ext cx="648072" cy="11621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295520" y="1416869"/>
            <a:ext cx="1128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Nails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60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Analysis of the motion</a:t>
            </a:r>
            <a:endParaRPr lang="sk-SK" dirty="0">
              <a:solidFill>
                <a:srgbClr val="00B0F0"/>
              </a:solidFill>
            </a:endParaRPr>
          </a:p>
        </p:txBody>
      </p:sp>
      <p:pic>
        <p:nvPicPr>
          <p:cNvPr id="278530" name="Picture 2" descr="C:\Users\Vilo\Desktop\golfi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8496944" cy="55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F0"/>
                </a:solidFill>
              </a:rPr>
              <a:t>Rolling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1"/>
          <a:stretch/>
        </p:blipFill>
        <p:spPr>
          <a:xfrm>
            <a:off x="828829" y="1329649"/>
            <a:ext cx="5102161" cy="4779150"/>
          </a:xfrm>
          <a:prstGeom prst="rect">
            <a:avLst/>
          </a:prstGeom>
        </p:spPr>
      </p:pic>
      <p:cxnSp>
        <p:nvCxnSpPr>
          <p:cNvPr id="7" name="Rovná spojovacia šípka 6"/>
          <p:cNvCxnSpPr/>
          <p:nvPr/>
        </p:nvCxnSpPr>
        <p:spPr>
          <a:xfrm flipH="1">
            <a:off x="827584" y="4554608"/>
            <a:ext cx="10801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ovacia šípka 5"/>
          <p:cNvCxnSpPr/>
          <p:nvPr/>
        </p:nvCxnSpPr>
        <p:spPr>
          <a:xfrm>
            <a:off x="1903481" y="3861048"/>
            <a:ext cx="0" cy="19442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V="1">
            <a:off x="2051720" y="2700536"/>
            <a:ext cx="0" cy="1854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48186"/>
              </p:ext>
            </p:extLst>
          </p:nvPr>
        </p:nvGraphicFramePr>
        <p:xfrm>
          <a:off x="6228184" y="1988840"/>
          <a:ext cx="515995" cy="54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3" name="Rovnica" r:id="rId4" imgW="215806" imgH="228501" progId="Equation.3">
                  <p:embed/>
                </p:oleObj>
              </mc:Choice>
              <mc:Fallback>
                <p:oleObj name="Rovnica" r:id="rId4" imgW="215806" imgH="228501" progId="Equation.3">
                  <p:embed/>
                  <p:pic>
                    <p:nvPicPr>
                      <p:cNvPr id="0" name="Picture 43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988840"/>
                        <a:ext cx="515995" cy="5463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504358"/>
              </p:ext>
            </p:extLst>
          </p:nvPr>
        </p:nvGraphicFramePr>
        <p:xfrm>
          <a:off x="2195736" y="2564904"/>
          <a:ext cx="51593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4" name="Rovnica" r:id="rId6" imgW="215806" imgH="228501" progId="Equation.3">
                  <p:embed/>
                </p:oleObj>
              </mc:Choice>
              <mc:Fallback>
                <p:oleObj name="Rovnica" r:id="rId6" imgW="215806" imgH="228501" progId="Equation.3">
                  <p:embed/>
                  <p:pic>
                    <p:nvPicPr>
                      <p:cNvPr id="0" name="Picture 43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564904"/>
                        <a:ext cx="515937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805841"/>
              </p:ext>
            </p:extLst>
          </p:nvPr>
        </p:nvGraphicFramePr>
        <p:xfrm>
          <a:off x="6228184" y="1348052"/>
          <a:ext cx="485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5" name="Rovnica" r:id="rId7" imgW="203112" imgH="228501" progId="Equation.3">
                  <p:embed/>
                </p:oleObj>
              </mc:Choice>
              <mc:Fallback>
                <p:oleObj name="Rovnica" r:id="rId7" imgW="203112" imgH="228501" progId="Equation.3">
                  <p:embed/>
                  <p:pic>
                    <p:nvPicPr>
                      <p:cNvPr id="0" name="Picture 43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348052"/>
                        <a:ext cx="4857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708180"/>
              </p:ext>
            </p:extLst>
          </p:nvPr>
        </p:nvGraphicFramePr>
        <p:xfrm>
          <a:off x="2051720" y="5269717"/>
          <a:ext cx="485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6" name="Rovnica" r:id="rId9" imgW="203112" imgH="228501" progId="Equation.3">
                  <p:embed/>
                </p:oleObj>
              </mc:Choice>
              <mc:Fallback>
                <p:oleObj name="Rovnica" r:id="rId9" imgW="203112" imgH="228501" progId="Equation.3">
                  <p:embed/>
                  <p:pic>
                    <p:nvPicPr>
                      <p:cNvPr id="0" name="Picture 43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269717"/>
                        <a:ext cx="4857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255222"/>
              </p:ext>
            </p:extLst>
          </p:nvPr>
        </p:nvGraphicFramePr>
        <p:xfrm>
          <a:off x="6242050" y="2682875"/>
          <a:ext cx="4857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7" name="Rovnica" r:id="rId10" imgW="203024" imgH="215713" progId="Equation.3">
                  <p:embed/>
                </p:oleObj>
              </mc:Choice>
              <mc:Fallback>
                <p:oleObj name="Rovnica" r:id="rId10" imgW="203024" imgH="215713" progId="Equation.3">
                  <p:embed/>
                  <p:pic>
                    <p:nvPicPr>
                      <p:cNvPr id="0" name="Picture 43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2682875"/>
                        <a:ext cx="48577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255439"/>
              </p:ext>
            </p:extLst>
          </p:nvPr>
        </p:nvGraphicFramePr>
        <p:xfrm>
          <a:off x="799163" y="4000371"/>
          <a:ext cx="4857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8" name="Rovnica" r:id="rId12" imgW="203024" imgH="215713" progId="Equation.3">
                  <p:embed/>
                </p:oleObj>
              </mc:Choice>
              <mc:Fallback>
                <p:oleObj name="Rovnica" r:id="rId12" imgW="203024" imgH="215713" progId="Equation.3">
                  <p:embed/>
                  <p:pic>
                    <p:nvPicPr>
                      <p:cNvPr id="0" name="Picture 43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163" y="4000371"/>
                        <a:ext cx="48577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Rovná spojovacia šípka 20"/>
          <p:cNvCxnSpPr/>
          <p:nvPr/>
        </p:nvCxnSpPr>
        <p:spPr>
          <a:xfrm flipH="1">
            <a:off x="1367644" y="3885220"/>
            <a:ext cx="54006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78291"/>
              </p:ext>
            </p:extLst>
          </p:nvPr>
        </p:nvGraphicFramePr>
        <p:xfrm>
          <a:off x="1151899" y="3239736"/>
          <a:ext cx="48577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9" name="Rovnica" r:id="rId13" imgW="203024" imgH="215713" progId="Equation.3">
                  <p:embed/>
                </p:oleObj>
              </mc:Choice>
              <mc:Fallback>
                <p:oleObj name="Rovnica" r:id="rId13" imgW="203024" imgH="215713" progId="Equation.3">
                  <p:embed/>
                  <p:pic>
                    <p:nvPicPr>
                      <p:cNvPr id="0" name="Picture 43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899" y="3239736"/>
                        <a:ext cx="48577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466300"/>
              </p:ext>
            </p:extLst>
          </p:nvPr>
        </p:nvGraphicFramePr>
        <p:xfrm>
          <a:off x="6228184" y="3345111"/>
          <a:ext cx="4857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0" name="Rovnica" r:id="rId15" imgW="203024" imgH="215713" progId="Equation.3">
                  <p:embed/>
                </p:oleObj>
              </mc:Choice>
              <mc:Fallback>
                <p:oleObj name="Rovnica" r:id="rId15" imgW="203024" imgH="215713" progId="Equation.3">
                  <p:embed/>
                  <p:pic>
                    <p:nvPicPr>
                      <p:cNvPr id="0" name="Picture 4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345111"/>
                        <a:ext cx="485775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576731"/>
              </p:ext>
            </p:extLst>
          </p:nvPr>
        </p:nvGraphicFramePr>
        <p:xfrm>
          <a:off x="6238890" y="4317219"/>
          <a:ext cx="54768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1" name="Rovnica" r:id="rId17" imgW="228501" imgH="215806" progId="Equation.3">
                  <p:embed/>
                </p:oleObj>
              </mc:Choice>
              <mc:Fallback>
                <p:oleObj name="Rovnica" r:id="rId17" imgW="228501" imgH="215806" progId="Equation.3">
                  <p:embed/>
                  <p:pic>
                    <p:nvPicPr>
                      <p:cNvPr id="0" name="Picture 43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90" y="4317219"/>
                        <a:ext cx="547688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499039"/>
              </p:ext>
            </p:extLst>
          </p:nvPr>
        </p:nvGraphicFramePr>
        <p:xfrm>
          <a:off x="3307002" y="2873725"/>
          <a:ext cx="5476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2" name="Rovnica" r:id="rId19" imgW="228501" imgH="215806" progId="Equation.3">
                  <p:embed/>
                </p:oleObj>
              </mc:Choice>
              <mc:Fallback>
                <p:oleObj name="Rovnica" r:id="rId19" imgW="228501" imgH="215806" progId="Equation.3">
                  <p:embed/>
                  <p:pic>
                    <p:nvPicPr>
                      <p:cNvPr id="0" name="Picture 43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002" y="2873725"/>
                        <a:ext cx="547688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Skupina 33"/>
          <p:cNvGrpSpPr/>
          <p:nvPr/>
        </p:nvGrpSpPr>
        <p:grpSpPr>
          <a:xfrm>
            <a:off x="2279541" y="2999144"/>
            <a:ext cx="1269994" cy="1440160"/>
            <a:chOff x="765741" y="2247888"/>
            <a:chExt cx="2142528" cy="1440160"/>
          </a:xfrm>
        </p:grpSpPr>
        <p:sp>
          <p:nvSpPr>
            <p:cNvPr id="35" name="Oblúk 34"/>
            <p:cNvSpPr/>
            <p:nvPr/>
          </p:nvSpPr>
          <p:spPr>
            <a:xfrm rot="3185931">
              <a:off x="1116925" y="1896704"/>
              <a:ext cx="1440160" cy="2142528"/>
            </a:xfrm>
            <a:prstGeom prst="arc">
              <a:avLst>
                <a:gd name="adj1" fmla="val 14541965"/>
                <a:gd name="adj2" fmla="val 410224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Rovná spojovacia šípka 35"/>
            <p:cNvCxnSpPr>
              <a:stCxn id="35" idx="0"/>
            </p:cNvCxnSpPr>
            <p:nvPr/>
          </p:nvCxnSpPr>
          <p:spPr>
            <a:xfrm flipH="1" flipV="1">
              <a:off x="2079073" y="2277731"/>
              <a:ext cx="229958" cy="10270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622203" y="1628800"/>
            <a:ext cx="2429604" cy="2326962"/>
            <a:chOff x="622203" y="1655760"/>
            <a:chExt cx="2429604" cy="2326962"/>
          </a:xfrm>
        </p:grpSpPr>
        <p:grpSp>
          <p:nvGrpSpPr>
            <p:cNvPr id="30" name="Skupina 29"/>
            <p:cNvGrpSpPr/>
            <p:nvPr/>
          </p:nvGrpSpPr>
          <p:grpSpPr>
            <a:xfrm>
              <a:off x="622203" y="2075252"/>
              <a:ext cx="2429604" cy="1907470"/>
              <a:chOff x="622203" y="2332971"/>
              <a:chExt cx="2429604" cy="1907470"/>
            </a:xfrm>
          </p:grpSpPr>
          <p:sp>
            <p:nvSpPr>
              <p:cNvPr id="27" name="Oblúk 26"/>
              <p:cNvSpPr/>
              <p:nvPr/>
            </p:nvSpPr>
            <p:spPr>
              <a:xfrm rot="19157638">
                <a:off x="622203" y="2332971"/>
                <a:ext cx="2429604" cy="1907470"/>
              </a:xfrm>
              <a:prstGeom prst="arc">
                <a:avLst>
                  <a:gd name="adj1" fmla="val 15628781"/>
                  <a:gd name="adj2" fmla="val 410224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Rovná spojovacia šípka 28"/>
              <p:cNvCxnSpPr>
                <a:stCxn id="27" idx="2"/>
              </p:cNvCxnSpPr>
              <p:nvPr/>
            </p:nvCxnSpPr>
            <p:spPr>
              <a:xfrm>
                <a:off x="2841253" y="2612668"/>
                <a:ext cx="73285" cy="12013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9964472"/>
                </p:ext>
              </p:extLst>
            </p:nvPr>
          </p:nvGraphicFramePr>
          <p:xfrm>
            <a:off x="1974386" y="1655760"/>
            <a:ext cx="3651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13" name="Rovnica" r:id="rId21" imgW="152334" imgH="139639" progId="Equation.3">
                    <p:embed/>
                  </p:oleObj>
                </mc:Choice>
                <mc:Fallback>
                  <p:oleObj name="Rovnica" r:id="rId21" imgW="152334" imgH="139639" progId="Equation.3">
                    <p:embed/>
                    <p:pic>
                      <p:nvPicPr>
                        <p:cNvPr id="0" name="Picture 43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4386" y="1655760"/>
                          <a:ext cx="365125" cy="334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BlokTextu 43"/>
          <p:cNvSpPr txBox="1"/>
          <p:nvPr/>
        </p:nvSpPr>
        <p:spPr>
          <a:xfrm>
            <a:off x="6858016" y="1428736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- </a:t>
            </a:r>
            <a:r>
              <a:rPr lang="sk-SK" sz="1600" b="1" dirty="0" err="1" smtClean="0"/>
              <a:t>Gravity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force</a:t>
            </a:r>
            <a:endParaRPr lang="en-US" sz="1600" b="1" dirty="0"/>
          </a:p>
        </p:txBody>
      </p:sp>
      <p:sp>
        <p:nvSpPr>
          <p:cNvPr id="45" name="BlokTextu 44"/>
          <p:cNvSpPr txBox="1"/>
          <p:nvPr/>
        </p:nvSpPr>
        <p:spPr>
          <a:xfrm>
            <a:off x="6858016" y="2071678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- </a:t>
            </a:r>
            <a:r>
              <a:rPr lang="sk-SK" sz="1600" b="1" dirty="0" err="1" smtClean="0"/>
              <a:t>Normal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force</a:t>
            </a:r>
            <a:endParaRPr lang="en-US" sz="1600" b="1" dirty="0"/>
          </a:p>
        </p:txBody>
      </p:sp>
      <p:sp>
        <p:nvSpPr>
          <p:cNvPr id="46" name="BlokTextu 45"/>
          <p:cNvSpPr txBox="1"/>
          <p:nvPr/>
        </p:nvSpPr>
        <p:spPr>
          <a:xfrm>
            <a:off x="6843812" y="2714620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 </a:t>
            </a:r>
            <a:r>
              <a:rPr lang="sk-SK" sz="1600" b="1" dirty="0"/>
              <a:t>F</a:t>
            </a:r>
            <a:r>
              <a:rPr lang="sk-SK" sz="1600" b="1" dirty="0" smtClean="0"/>
              <a:t>riction force</a:t>
            </a:r>
            <a:endParaRPr lang="en-US" sz="1600" b="1" dirty="0"/>
          </a:p>
        </p:txBody>
      </p:sp>
      <p:sp>
        <p:nvSpPr>
          <p:cNvPr id="47" name="BlokTextu 46"/>
          <p:cNvSpPr txBox="1"/>
          <p:nvPr/>
        </p:nvSpPr>
        <p:spPr>
          <a:xfrm>
            <a:off x="6786578" y="3429000"/>
            <a:ext cx="1705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</a:t>
            </a:r>
            <a:r>
              <a:rPr lang="sk-SK" b="1" dirty="0" smtClean="0"/>
              <a:t> Air</a:t>
            </a:r>
            <a:r>
              <a:rPr lang="en-US" b="1" dirty="0" smtClean="0"/>
              <a:t> </a:t>
            </a:r>
            <a:r>
              <a:rPr lang="sk-SK" sz="1600" b="1" dirty="0" smtClean="0"/>
              <a:t>d</a:t>
            </a:r>
            <a:r>
              <a:rPr lang="en-US" sz="1600" b="1" dirty="0" smtClean="0"/>
              <a:t>rag </a:t>
            </a:r>
            <a:r>
              <a:rPr lang="sk-SK" sz="1600" b="1" dirty="0" err="1" smtClean="0"/>
              <a:t>force</a:t>
            </a:r>
            <a:endParaRPr lang="en-US" sz="1600" b="1" dirty="0"/>
          </a:p>
        </p:txBody>
      </p:sp>
      <p:sp>
        <p:nvSpPr>
          <p:cNvPr id="48" name="BlokTextu 47"/>
          <p:cNvSpPr txBox="1"/>
          <p:nvPr/>
        </p:nvSpPr>
        <p:spPr>
          <a:xfrm>
            <a:off x="6829445" y="4369942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/>
              <a:t>Rolling resistance </a:t>
            </a:r>
          </a:p>
          <a:p>
            <a:r>
              <a:rPr lang="en-US" sz="1600" b="1" dirty="0" smtClean="0"/>
              <a:t>      torque</a:t>
            </a:r>
            <a:endParaRPr lang="en-US" sz="1600" b="1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687970"/>
              </p:ext>
            </p:extLst>
          </p:nvPr>
        </p:nvGraphicFramePr>
        <p:xfrm>
          <a:off x="6214120" y="5016273"/>
          <a:ext cx="6064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4" name="Rovnica" r:id="rId23" imgW="253780" imgH="215713" progId="Equation.3">
                  <p:embed/>
                </p:oleObj>
              </mc:Choice>
              <mc:Fallback>
                <p:oleObj name="Rovnica" r:id="rId23" imgW="253780" imgH="215713" progId="Equation.3">
                  <p:embed/>
                  <p:pic>
                    <p:nvPicPr>
                      <p:cNvPr id="0" name="Picture 43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4120" y="5016273"/>
                        <a:ext cx="60642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BlokTextu 36"/>
          <p:cNvSpPr txBox="1"/>
          <p:nvPr/>
        </p:nvSpPr>
        <p:spPr>
          <a:xfrm>
            <a:off x="6853693" y="5016273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/>
              <a:t>Rolling resistance </a:t>
            </a:r>
          </a:p>
          <a:p>
            <a:r>
              <a:rPr lang="en-US" sz="1600" b="1" dirty="0" smtClean="0"/>
              <a:t>      force</a:t>
            </a:r>
            <a:endParaRPr lang="en-US" sz="1600" b="1" dirty="0"/>
          </a:p>
        </p:txBody>
      </p:sp>
      <p:cxnSp>
        <p:nvCxnSpPr>
          <p:cNvPr id="38" name="Rovná spojovacia šípka 37"/>
          <p:cNvCxnSpPr/>
          <p:nvPr/>
        </p:nvCxnSpPr>
        <p:spPr>
          <a:xfrm flipH="1">
            <a:off x="1043608" y="3885220"/>
            <a:ext cx="86409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279681"/>
              </p:ext>
            </p:extLst>
          </p:nvPr>
        </p:nvGraphicFramePr>
        <p:xfrm>
          <a:off x="761219" y="3339566"/>
          <a:ext cx="6064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5" name="Rovnica" r:id="rId25" imgW="253780" imgH="215713" progId="Equation.3">
                  <p:embed/>
                </p:oleObj>
              </mc:Choice>
              <mc:Fallback>
                <p:oleObj name="Rovnica" r:id="rId25" imgW="253780" imgH="215713" progId="Equation.3">
                  <p:embed/>
                  <p:pic>
                    <p:nvPicPr>
                      <p:cNvPr id="0" name="Picture 43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219" y="3339566"/>
                        <a:ext cx="606425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1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Motív1medzinarodko prezentacia</Template>
  <TotalTime>4492</TotalTime>
  <Words>1009</Words>
  <Application>Microsoft Office PowerPoint</Application>
  <PresentationFormat>Prezentácia na obrazovke (4:3)</PresentationFormat>
  <Paragraphs>281</Paragraphs>
  <Slides>45</Slides>
  <Notes>10</Notes>
  <HiddenSlides>0</HiddenSlides>
  <MMClips>10</MMClips>
  <ScaleCrop>false</ScaleCrop>
  <HeadingPairs>
    <vt:vector size="6" baseType="variant">
      <vt:variant>
        <vt:lpstr>Motív</vt:lpstr>
      </vt:variant>
      <vt:variant>
        <vt:i4>2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45</vt:i4>
      </vt:variant>
    </vt:vector>
  </HeadingPairs>
  <TitlesOfParts>
    <vt:vector size="50" baseType="lpstr">
      <vt:lpstr>Motiv sady Office</vt:lpstr>
      <vt:lpstr>template</vt:lpstr>
      <vt:lpstr>Rovnica</vt:lpstr>
      <vt:lpstr>Equation</vt:lpstr>
      <vt:lpstr>Objekt prostredia balíčkovača</vt:lpstr>
      <vt:lpstr> Frustrating golf ball</vt:lpstr>
      <vt:lpstr>Problem</vt:lpstr>
      <vt:lpstr>Content</vt:lpstr>
      <vt:lpstr>Our definitions</vt:lpstr>
      <vt:lpstr>Putting green</vt:lpstr>
      <vt:lpstr>Structure of carpet</vt:lpstr>
      <vt:lpstr>Our “green”</vt:lpstr>
      <vt:lpstr>Analysis of the motion</vt:lpstr>
      <vt:lpstr>Rolling</vt:lpstr>
      <vt:lpstr>Another resistance in rolling </vt:lpstr>
      <vt:lpstr>Flight</vt:lpstr>
      <vt:lpstr>Magnus-Robins effect</vt:lpstr>
      <vt:lpstr>Collisions</vt:lpstr>
      <vt:lpstr>Collision</vt:lpstr>
      <vt:lpstr>Slipping during collision</vt:lpstr>
      <vt:lpstr>We don’t know how the normal force changes in time.</vt:lpstr>
      <vt:lpstr>Used trick - simulation</vt:lpstr>
      <vt:lpstr>Simulation</vt:lpstr>
      <vt:lpstr>Summary of coefficients</vt:lpstr>
      <vt:lpstr>Summary of effects</vt:lpstr>
      <vt:lpstr>Simulation</vt:lpstr>
      <vt:lpstr>Experiments</vt:lpstr>
      <vt:lpstr>Wood simulation results</vt:lpstr>
      <vt:lpstr>First experimental setup </vt:lpstr>
      <vt:lpstr>Second experimental setup </vt:lpstr>
      <vt:lpstr>Theory vs. experiment</vt:lpstr>
      <vt:lpstr>Island</vt:lpstr>
      <vt:lpstr>Comparision - Escape</vt:lpstr>
      <vt:lpstr>Comparision - Jump</vt:lpstr>
      <vt:lpstr>Comparision – Too much</vt:lpstr>
      <vt:lpstr>Comparision – Turn around</vt:lpstr>
      <vt:lpstr>Carpet simulation</vt:lpstr>
      <vt:lpstr>Carpet simulation result</vt:lpstr>
      <vt:lpstr>Island or face?</vt:lpstr>
      <vt:lpstr>Carpet - Escape</vt:lpstr>
      <vt:lpstr>Influence of diameter  of the hole</vt:lpstr>
      <vt:lpstr>Conclusion </vt:lpstr>
      <vt:lpstr>Conclusion</vt:lpstr>
      <vt:lpstr>Thank you for your attention</vt:lpstr>
      <vt:lpstr>Ball cap effect</vt:lpstr>
      <vt:lpstr>Deformation of the ball</vt:lpstr>
      <vt:lpstr>Measurement of coefficients</vt:lpstr>
      <vt:lpstr>Drag</vt:lpstr>
      <vt:lpstr>Magnus effect</vt:lpstr>
      <vt:lpstr>Summary of coefficients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mario</dc:creator>
  <cp:lastModifiedBy>Michal Badin</cp:lastModifiedBy>
  <cp:revision>463</cp:revision>
  <dcterms:created xsi:type="dcterms:W3CDTF">2012-04-20T08:42:21Z</dcterms:created>
  <dcterms:modified xsi:type="dcterms:W3CDTF">2012-08-05T11:49:40Z</dcterms:modified>
</cp:coreProperties>
</file>