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5" r:id="rId3"/>
    <p:sldMasterId id="2147483693" r:id="rId4"/>
  </p:sldMasterIdLst>
  <p:notesMasterIdLst>
    <p:notesMasterId r:id="rId60"/>
  </p:notesMasterIdLst>
  <p:sldIdLst>
    <p:sldId id="302" r:id="rId5"/>
    <p:sldId id="257" r:id="rId6"/>
    <p:sldId id="259" r:id="rId7"/>
    <p:sldId id="359" r:id="rId8"/>
    <p:sldId id="260" r:id="rId9"/>
    <p:sldId id="261" r:id="rId10"/>
    <p:sldId id="262" r:id="rId11"/>
    <p:sldId id="263" r:id="rId12"/>
    <p:sldId id="290" r:id="rId13"/>
    <p:sldId id="264" r:id="rId14"/>
    <p:sldId id="291" r:id="rId15"/>
    <p:sldId id="292" r:id="rId16"/>
    <p:sldId id="338" r:id="rId17"/>
    <p:sldId id="347" r:id="rId18"/>
    <p:sldId id="265" r:id="rId19"/>
    <p:sldId id="266" r:id="rId20"/>
    <p:sldId id="304" r:id="rId21"/>
    <p:sldId id="307" r:id="rId22"/>
    <p:sldId id="321" r:id="rId23"/>
    <p:sldId id="305" r:id="rId24"/>
    <p:sldId id="322" r:id="rId25"/>
    <p:sldId id="309" r:id="rId26"/>
    <p:sldId id="323" r:id="rId27"/>
    <p:sldId id="306" r:id="rId28"/>
    <p:sldId id="365" r:id="rId29"/>
    <p:sldId id="324" r:id="rId30"/>
    <p:sldId id="354" r:id="rId31"/>
    <p:sldId id="319" r:id="rId32"/>
    <p:sldId id="366" r:id="rId33"/>
    <p:sldId id="329" r:id="rId34"/>
    <p:sldId id="331" r:id="rId35"/>
    <p:sldId id="332" r:id="rId36"/>
    <p:sldId id="333" r:id="rId37"/>
    <p:sldId id="279" r:id="rId38"/>
    <p:sldId id="295" r:id="rId39"/>
    <p:sldId id="296" r:id="rId40"/>
    <p:sldId id="340" r:id="rId41"/>
    <p:sldId id="342" r:id="rId42"/>
    <p:sldId id="341" r:id="rId43"/>
    <p:sldId id="339" r:id="rId44"/>
    <p:sldId id="343" r:id="rId45"/>
    <p:sldId id="301" r:id="rId46"/>
    <p:sldId id="344" r:id="rId47"/>
    <p:sldId id="345" r:id="rId48"/>
    <p:sldId id="284" r:id="rId49"/>
    <p:sldId id="285" r:id="rId50"/>
    <p:sldId id="303" r:id="rId51"/>
    <p:sldId id="346" r:id="rId52"/>
    <p:sldId id="349" r:id="rId53"/>
    <p:sldId id="348" r:id="rId54"/>
    <p:sldId id="358" r:id="rId55"/>
    <p:sldId id="361" r:id="rId56"/>
    <p:sldId id="355" r:id="rId57"/>
    <p:sldId id="356" r:id="rId58"/>
    <p:sldId id="35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F604"/>
    <a:srgbClr val="E97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1456" autoAdjust="0"/>
  </p:normalViewPr>
  <p:slideViewPr>
    <p:cSldViewPr>
      <p:cViewPr varScale="1">
        <p:scale>
          <a:sx n="77" d="100"/>
          <a:sy n="77" d="100"/>
        </p:scale>
        <p:origin x="-154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ownloads\Zo&#353;it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2%20IYPT\12.%20Lanterns\Other\Zo&#353;it2mad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2%20IYPT\12.%20Lanterns\Other\Zo&#353;it2mad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2%20IYPT\12.%20Lanterns\Other\Zo&#353;it2mad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esktop\Zo&#353;it1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lo\Desktop\Zo&#353;it1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lo\Desktop\Zo&#353;i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esktop\Zo&#353;it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esktop\Zo&#353;it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esktop\Zo&#353;it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esktop\Zo&#353;it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esktop\Zo&#353;it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esktop\Zo&#353;it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o\Desktop\Zo&#353;it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2%20TMF\12.%20Lanterns\Other\Zo&#353;it2ma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Minimal power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Sheet1!$B$1:$B$117</c:f>
              <c:numCache>
                <c:formatCode>General</c:formatCode>
                <c:ptCount val="117"/>
                <c:pt idx="3">
                  <c:v>2.6794666666666775E-4</c:v>
                </c:pt>
                <c:pt idx="4">
                  <c:v>5.2333333333333799E-4</c:v>
                </c:pt>
                <c:pt idx="5">
                  <c:v>9.0432000000000067E-4</c:v>
                </c:pt>
                <c:pt idx="6">
                  <c:v>1.4360266666666711E-3</c:v>
                </c:pt>
                <c:pt idx="7">
                  <c:v>2.143573333333342E-3</c:v>
                </c:pt>
                <c:pt idx="8">
                  <c:v>3.0520799999999991E-3</c:v>
                </c:pt>
                <c:pt idx="9">
                  <c:v>4.1866666666666814E-3</c:v>
                </c:pt>
                <c:pt idx="10">
                  <c:v>5.5724533333333616E-3</c:v>
                </c:pt>
                <c:pt idx="11">
                  <c:v>7.2345600000000253E-3</c:v>
                </c:pt>
                <c:pt idx="12">
                  <c:v>9.1981066666666864E-3</c:v>
                </c:pt>
                <c:pt idx="13">
                  <c:v>1.1488213333333341E-2</c:v>
                </c:pt>
                <c:pt idx="14">
                  <c:v>1.413E-2</c:v>
                </c:pt>
                <c:pt idx="15">
                  <c:v>1.7148586666666753E-2</c:v>
                </c:pt>
                <c:pt idx="16">
                  <c:v>2.056909333333334E-2</c:v>
                </c:pt>
                <c:pt idx="17">
                  <c:v>2.4416639999999993E-2</c:v>
                </c:pt>
                <c:pt idx="18">
                  <c:v>2.8716346666666726E-2</c:v>
                </c:pt>
                <c:pt idx="19">
                  <c:v>3.3493333333333396E-2</c:v>
                </c:pt>
                <c:pt idx="20">
                  <c:v>3.8772720000000011E-2</c:v>
                </c:pt>
                <c:pt idx="21">
                  <c:v>4.4579626666666684E-2</c:v>
                </c:pt>
                <c:pt idx="22">
                  <c:v>5.0939173333333455E-2</c:v>
                </c:pt>
                <c:pt idx="23">
                  <c:v>5.7876480000000265E-2</c:v>
                </c:pt>
                <c:pt idx="24">
                  <c:v>6.5416666666666887E-2</c:v>
                </c:pt>
                <c:pt idx="25">
                  <c:v>7.3584853333333394E-2</c:v>
                </c:pt>
                <c:pt idx="26">
                  <c:v>8.240616000000002E-2</c:v>
                </c:pt>
                <c:pt idx="27">
                  <c:v>9.1905706666666726E-2</c:v>
                </c:pt>
                <c:pt idx="28">
                  <c:v>0.10210861333333332</c:v>
                </c:pt>
                <c:pt idx="29">
                  <c:v>0.11304000000000013</c:v>
                </c:pt>
                <c:pt idx="30">
                  <c:v>0.12472498666666702</c:v>
                </c:pt>
                <c:pt idx="31">
                  <c:v>0.13718869333333336</c:v>
                </c:pt>
              </c:numCache>
            </c:numRef>
          </c:xVal>
          <c:yVal>
            <c:numRef>
              <c:f>Sheet1!$C$1:$C$117</c:f>
              <c:numCache>
                <c:formatCode>General</c:formatCode>
                <c:ptCount val="117"/>
                <c:pt idx="4">
                  <c:v>500.3937499999991</c:v>
                </c:pt>
                <c:pt idx="5">
                  <c:v>438.22250000000003</c:v>
                </c:pt>
                <c:pt idx="6">
                  <c:v>397.12267857142871</c:v>
                </c:pt>
                <c:pt idx="7">
                  <c:v>369.1925</c:v>
                </c:pt>
                <c:pt idx="8">
                  <c:v>350.04208333333543</c:v>
                </c:pt>
                <c:pt idx="9">
                  <c:v>337.03749999999923</c:v>
                </c:pt>
                <c:pt idx="10">
                  <c:v>328.50261363636474</c:v>
                </c:pt>
                <c:pt idx="11">
                  <c:v>323.32000000000005</c:v>
                </c:pt>
                <c:pt idx="12">
                  <c:v>320.71605769230769</c:v>
                </c:pt>
                <c:pt idx="13">
                  <c:v>320.13821428571424</c:v>
                </c:pt>
                <c:pt idx="14">
                  <c:v>321.18125000000003</c:v>
                </c:pt>
                <c:pt idx="15">
                  <c:v>323.54125000000005</c:v>
                </c:pt>
                <c:pt idx="16">
                  <c:v>326.98580882352945</c:v>
                </c:pt>
                <c:pt idx="17">
                  <c:v>331.3341666666667</c:v>
                </c:pt>
                <c:pt idx="18">
                  <c:v>336.44361842105269</c:v>
                </c:pt>
                <c:pt idx="19">
                  <c:v>342.20000000000005</c:v>
                </c:pt>
                <c:pt idx="20">
                  <c:v>348.51089285714295</c:v>
                </c:pt>
                <c:pt idx="21">
                  <c:v>355.300681818182</c:v>
                </c:pt>
                <c:pt idx="22">
                  <c:v>362.50690217391332</c:v>
                </c:pt>
                <c:pt idx="23">
                  <c:v>370.0775000000001</c:v>
                </c:pt>
                <c:pt idx="24">
                  <c:v>377.96874999999909</c:v>
                </c:pt>
                <c:pt idx="25">
                  <c:v>386.143653846154</c:v>
                </c:pt>
                <c:pt idx="26">
                  <c:v>394.57069444444454</c:v>
                </c:pt>
                <c:pt idx="27">
                  <c:v>403.22285714285721</c:v>
                </c:pt>
                <c:pt idx="28">
                  <c:v>412.07685344827354</c:v>
                </c:pt>
                <c:pt idx="29">
                  <c:v>421.11250000000001</c:v>
                </c:pt>
                <c:pt idx="30">
                  <c:v>430.31221774193529</c:v>
                </c:pt>
                <c:pt idx="31">
                  <c:v>439.66062500000032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81728"/>
        <c:axId val="134683648"/>
      </c:scatterChart>
      <c:valAx>
        <c:axId val="13468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Volume </a:t>
                </a:r>
                <a:r>
                  <a:rPr lang="en-US" dirty="0" smtClean="0"/>
                  <a:t>[m</a:t>
                </a:r>
                <a:r>
                  <a:rPr lang="sk-SK" baseline="30000" dirty="0" smtClean="0"/>
                  <a:t>3</a:t>
                </a:r>
                <a:r>
                  <a:rPr lang="en-GB" baseline="0" dirty="0" smtClean="0"/>
                  <a:t>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4683648"/>
        <c:crosses val="autoZero"/>
        <c:crossBetween val="midCat"/>
      </c:valAx>
      <c:valAx>
        <c:axId val="134683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Power </a:t>
                </a:r>
                <a:r>
                  <a:rPr lang="en-GB" dirty="0" smtClean="0"/>
                  <a:t>[</a:t>
                </a:r>
                <a:r>
                  <a:rPr lang="en-US" dirty="0" smtClean="0"/>
                  <a:t>W]</a:t>
                </a:r>
                <a:endParaRPr lang="sk-SK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4681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78858659105276E-2"/>
          <c:y val="3.6430122160655845E-2"/>
          <c:w val="0.89187258222578547"/>
          <c:h val="0.8418550921875506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0"/>
          </c:marker>
          <c:xVal>
            <c:numRef>
              <c:f>Hárok4!$Z$2:$Z$39</c:f>
              <c:numCache>
                <c:formatCode>General</c:formatCode>
                <c:ptCount val="3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</c:numCache>
            </c:numRef>
          </c:xVal>
          <c:yVal>
            <c:numRef>
              <c:f>Hárok4!$Y$2:$Y$39</c:f>
              <c:numCache>
                <c:formatCode>General</c:formatCode>
                <c:ptCount val="38"/>
                <c:pt idx="0">
                  <c:v>0.4</c:v>
                </c:pt>
                <c:pt idx="1">
                  <c:v>1.9</c:v>
                </c:pt>
                <c:pt idx="2">
                  <c:v>3.15</c:v>
                </c:pt>
                <c:pt idx="3">
                  <c:v>4.5</c:v>
                </c:pt>
                <c:pt idx="4">
                  <c:v>5.75</c:v>
                </c:pt>
                <c:pt idx="5">
                  <c:v>6.85</c:v>
                </c:pt>
                <c:pt idx="6">
                  <c:v>7.9</c:v>
                </c:pt>
                <c:pt idx="7">
                  <c:v>8.6999999999999993</c:v>
                </c:pt>
                <c:pt idx="8">
                  <c:v>9.8000000000000007</c:v>
                </c:pt>
                <c:pt idx="9">
                  <c:v>10.45</c:v>
                </c:pt>
                <c:pt idx="10">
                  <c:v>11.15</c:v>
                </c:pt>
                <c:pt idx="11">
                  <c:v>11.6</c:v>
                </c:pt>
                <c:pt idx="12">
                  <c:v>12</c:v>
                </c:pt>
                <c:pt idx="13">
                  <c:v>12.4</c:v>
                </c:pt>
                <c:pt idx="14">
                  <c:v>12.75</c:v>
                </c:pt>
                <c:pt idx="15">
                  <c:v>13.05</c:v>
                </c:pt>
                <c:pt idx="16">
                  <c:v>13.25</c:v>
                </c:pt>
                <c:pt idx="17">
                  <c:v>13.55</c:v>
                </c:pt>
                <c:pt idx="18">
                  <c:v>13.7</c:v>
                </c:pt>
                <c:pt idx="19">
                  <c:v>13.7</c:v>
                </c:pt>
                <c:pt idx="20">
                  <c:v>13.9</c:v>
                </c:pt>
                <c:pt idx="21">
                  <c:v>14</c:v>
                </c:pt>
                <c:pt idx="22">
                  <c:v>14.05</c:v>
                </c:pt>
                <c:pt idx="23">
                  <c:v>14.2</c:v>
                </c:pt>
                <c:pt idx="24">
                  <c:v>14.2</c:v>
                </c:pt>
                <c:pt idx="25">
                  <c:v>14.35</c:v>
                </c:pt>
                <c:pt idx="26">
                  <c:v>14.35</c:v>
                </c:pt>
                <c:pt idx="27">
                  <c:v>14.4</c:v>
                </c:pt>
                <c:pt idx="28">
                  <c:v>14.4</c:v>
                </c:pt>
                <c:pt idx="29">
                  <c:v>14.5</c:v>
                </c:pt>
                <c:pt idx="30">
                  <c:v>14.5</c:v>
                </c:pt>
                <c:pt idx="31">
                  <c:v>14.5</c:v>
                </c:pt>
                <c:pt idx="32">
                  <c:v>14.45</c:v>
                </c:pt>
                <c:pt idx="33">
                  <c:v>14.45</c:v>
                </c:pt>
                <c:pt idx="34">
                  <c:v>14.5</c:v>
                </c:pt>
                <c:pt idx="35">
                  <c:v>14.5</c:v>
                </c:pt>
                <c:pt idx="36">
                  <c:v>14.5</c:v>
                </c:pt>
                <c:pt idx="37">
                  <c:v>14.45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194560"/>
        <c:axId val="396196480"/>
      </c:scatterChart>
      <c:valAx>
        <c:axId val="396194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[s]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6196480"/>
        <c:crosses val="autoZero"/>
        <c:crossBetween val="midCat"/>
      </c:valAx>
      <c:valAx>
        <c:axId val="396196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lifted mass [g]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6194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66193653345761E-2"/>
          <c:y val="2.8252405949256338E-2"/>
          <c:w val="0.89156166793106606"/>
          <c:h val="0.8391984390109130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0"/>
          </c:marker>
          <c:xVal>
            <c:numRef>
              <c:f>Hárok4!$Z$2:$Z$39</c:f>
              <c:numCache>
                <c:formatCode>General</c:formatCode>
                <c:ptCount val="3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</c:numCache>
            </c:numRef>
          </c:xVal>
          <c:yVal>
            <c:numRef>
              <c:f>Hárok4!$Y$2:$Y$39</c:f>
              <c:numCache>
                <c:formatCode>General</c:formatCode>
                <c:ptCount val="38"/>
                <c:pt idx="0">
                  <c:v>0.4</c:v>
                </c:pt>
                <c:pt idx="1">
                  <c:v>1.9</c:v>
                </c:pt>
                <c:pt idx="2">
                  <c:v>3.15</c:v>
                </c:pt>
                <c:pt idx="3">
                  <c:v>4.5</c:v>
                </c:pt>
                <c:pt idx="4">
                  <c:v>5.75</c:v>
                </c:pt>
                <c:pt idx="5">
                  <c:v>6.85</c:v>
                </c:pt>
                <c:pt idx="6">
                  <c:v>7.9</c:v>
                </c:pt>
                <c:pt idx="7">
                  <c:v>8.6999999999999993</c:v>
                </c:pt>
                <c:pt idx="8">
                  <c:v>9.8000000000000007</c:v>
                </c:pt>
                <c:pt idx="9">
                  <c:v>10.45</c:v>
                </c:pt>
                <c:pt idx="10">
                  <c:v>11.15</c:v>
                </c:pt>
                <c:pt idx="11">
                  <c:v>11.6</c:v>
                </c:pt>
                <c:pt idx="12">
                  <c:v>12</c:v>
                </c:pt>
                <c:pt idx="13">
                  <c:v>12.4</c:v>
                </c:pt>
                <c:pt idx="14">
                  <c:v>12.75</c:v>
                </c:pt>
                <c:pt idx="15">
                  <c:v>13.05</c:v>
                </c:pt>
                <c:pt idx="16">
                  <c:v>13.25</c:v>
                </c:pt>
                <c:pt idx="17">
                  <c:v>13.55</c:v>
                </c:pt>
                <c:pt idx="18">
                  <c:v>13.7</c:v>
                </c:pt>
                <c:pt idx="19">
                  <c:v>13.7</c:v>
                </c:pt>
                <c:pt idx="20">
                  <c:v>13.9</c:v>
                </c:pt>
                <c:pt idx="21">
                  <c:v>14</c:v>
                </c:pt>
                <c:pt idx="22">
                  <c:v>14.05</c:v>
                </c:pt>
                <c:pt idx="23">
                  <c:v>14.2</c:v>
                </c:pt>
                <c:pt idx="24">
                  <c:v>14.2</c:v>
                </c:pt>
                <c:pt idx="25">
                  <c:v>14.35</c:v>
                </c:pt>
                <c:pt idx="26">
                  <c:v>14.35</c:v>
                </c:pt>
                <c:pt idx="27">
                  <c:v>14.4</c:v>
                </c:pt>
                <c:pt idx="28">
                  <c:v>14.4</c:v>
                </c:pt>
                <c:pt idx="29">
                  <c:v>14.5</c:v>
                </c:pt>
                <c:pt idx="30">
                  <c:v>14.5</c:v>
                </c:pt>
                <c:pt idx="31">
                  <c:v>14.5</c:v>
                </c:pt>
                <c:pt idx="32">
                  <c:v>14.45</c:v>
                </c:pt>
                <c:pt idx="33">
                  <c:v>14.45</c:v>
                </c:pt>
                <c:pt idx="34">
                  <c:v>14.5</c:v>
                </c:pt>
                <c:pt idx="35">
                  <c:v>14.5</c:v>
                </c:pt>
                <c:pt idx="36">
                  <c:v>14.5</c:v>
                </c:pt>
                <c:pt idx="37">
                  <c:v>14.45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247808"/>
        <c:axId val="396249728"/>
      </c:scatterChart>
      <c:scatterChart>
        <c:scatterStyle val="smoothMarker"/>
        <c:varyColors val="0"/>
        <c:ser>
          <c:idx val="1"/>
          <c:order val="1"/>
          <c:spPr>
            <a:ln w="1016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Hárok4!$Z$2:$Z$39</c:f>
              <c:numCache>
                <c:formatCode>General</c:formatCode>
                <c:ptCount val="3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</c:numCache>
            </c:numRef>
          </c:xVal>
          <c:yVal>
            <c:numRef>
              <c:f>Hárok4!$AC$2:$AC$39</c:f>
              <c:numCache>
                <c:formatCode>General</c:formatCode>
                <c:ptCount val="38"/>
                <c:pt idx="0">
                  <c:v>0</c:v>
                </c:pt>
                <c:pt idx="1">
                  <c:v>1.4239844670013897</c:v>
                </c:pt>
                <c:pt idx="2">
                  <c:v>2.7148796721388329</c:v>
                </c:pt>
                <c:pt idx="3">
                  <c:v>3.8841837883131118</c:v>
                </c:pt>
                <c:pt idx="4">
                  <c:v>4.942502229803698</c:v>
                </c:pt>
                <c:pt idx="5">
                  <c:v>5.8996067977828792</c:v>
                </c:pt>
                <c:pt idx="6">
                  <c:v>6.7644918737069633</c:v>
                </c:pt>
                <c:pt idx="7">
                  <c:v>7.5454277209637723</c:v>
                </c:pt>
                <c:pt idx="8">
                  <c:v>8.2500109620187754</c:v>
                </c:pt>
                <c:pt idx="9">
                  <c:v>8.885212304349535</c:v>
                </c:pt>
                <c:pt idx="10">
                  <c:v>9.4574215937063943</c:v>
                </c:pt>
                <c:pt idx="11">
                  <c:v>9.9724902777068092</c:v>
                </c:pt>
                <c:pt idx="12">
                  <c:v>10.435771366488014</c:v>
                </c:pt>
                <c:pt idx="13">
                  <c:v>10.852156980137549</c:v>
                </c:pt>
                <c:pt idx="14">
                  <c:v>11.22611357492765</c:v>
                </c:pt>
                <c:pt idx="15">
                  <c:v>11.56171494203419</c:v>
                </c:pt>
                <c:pt idx="16">
                  <c:v>11.862673073463453</c:v>
                </c:pt>
                <c:pt idx="17">
                  <c:v>12.132366990381392</c:v>
                </c:pt>
                <c:pt idx="18">
                  <c:v>12.373869628983117</c:v>
                </c:pt>
                <c:pt idx="19">
                  <c:v>12.589972878498536</c:v>
                </c:pt>
                <c:pt idx="20">
                  <c:v>12.783210864946946</c:v>
                </c:pt>
                <c:pt idx="21">
                  <c:v>12.955881572873315</c:v>
                </c:pt>
                <c:pt idx="22">
                  <c:v>13.110066895564366</c:v>
                </c:pt>
                <c:pt idx="23">
                  <c:v>13.247651202196574</c:v>
                </c:pt>
                <c:pt idx="24">
                  <c:v>13.37033850805142</c:v>
                </c:pt>
                <c:pt idx="25">
                  <c:v>13.479668331385469</c:v>
                </c:pt>
                <c:pt idx="26">
                  <c:v>13.577030317802087</c:v>
                </c:pt>
                <c:pt idx="27">
                  <c:v>13.663677710073568</c:v>
                </c:pt>
                <c:pt idx="28">
                  <c:v>13.740739738341116</c:v>
                </c:pt>
                <c:pt idx="29">
                  <c:v>13.809233002506828</c:v>
                </c:pt>
                <c:pt idx="30">
                  <c:v>13.870071915455956</c:v>
                </c:pt>
                <c:pt idx="31">
                  <c:v>13.924078272536212</c:v>
                </c:pt>
                <c:pt idx="32">
                  <c:v>13.971990009497642</c:v>
                </c:pt>
                <c:pt idx="33">
                  <c:v>14.014469207884375</c:v>
                </c:pt>
                <c:pt idx="34">
                  <c:v>14.052109403687401</c:v>
                </c:pt>
                <c:pt idx="35">
                  <c:v>14.085442251933314</c:v>
                </c:pt>
                <c:pt idx="36">
                  <c:v>14.114943596812273</c:v>
                </c:pt>
                <c:pt idx="37">
                  <c:v>14.141038993953105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247808"/>
        <c:axId val="396249728"/>
      </c:scatterChart>
      <c:valAx>
        <c:axId val="396247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[s]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6249728"/>
        <c:crosses val="autoZero"/>
        <c:crossBetween val="midCat"/>
      </c:valAx>
      <c:valAx>
        <c:axId val="396249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1" i="0" baseline="0"/>
                  <a:t>lifted mass [g]</a:t>
                </a:r>
                <a:endParaRPr lang="sk-SK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62478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889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Hárok9!$A$1:$A$15</c:f>
              <c:numCache>
                <c:formatCode>General</c:formatCode>
                <c:ptCount val="15"/>
                <c:pt idx="0">
                  <c:v>54</c:v>
                </c:pt>
                <c:pt idx="1">
                  <c:v>55</c:v>
                </c:pt>
                <c:pt idx="2">
                  <c:v>56</c:v>
                </c:pt>
                <c:pt idx="3">
                  <c:v>57</c:v>
                </c:pt>
                <c:pt idx="4">
                  <c:v>58</c:v>
                </c:pt>
                <c:pt idx="5">
                  <c:v>59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90</c:v>
                </c:pt>
                <c:pt idx="12">
                  <c:v>100</c:v>
                </c:pt>
                <c:pt idx="13">
                  <c:v>110</c:v>
                </c:pt>
                <c:pt idx="14">
                  <c:v>150</c:v>
                </c:pt>
              </c:numCache>
            </c:numRef>
          </c:xVal>
          <c:yVal>
            <c:numRef>
              <c:f>Hárok9!$B$1:$B$15</c:f>
              <c:numCache>
                <c:formatCode>General</c:formatCode>
                <c:ptCount val="15"/>
                <c:pt idx="0">
                  <c:v>95</c:v>
                </c:pt>
                <c:pt idx="1">
                  <c:v>60.2</c:v>
                </c:pt>
                <c:pt idx="2">
                  <c:v>52.7</c:v>
                </c:pt>
                <c:pt idx="3">
                  <c:v>49.2</c:v>
                </c:pt>
                <c:pt idx="4">
                  <c:v>47.2</c:v>
                </c:pt>
                <c:pt idx="5">
                  <c:v>45.9</c:v>
                </c:pt>
                <c:pt idx="6">
                  <c:v>45.1</c:v>
                </c:pt>
                <c:pt idx="7">
                  <c:v>44.1</c:v>
                </c:pt>
                <c:pt idx="8">
                  <c:v>45.6</c:v>
                </c:pt>
                <c:pt idx="9">
                  <c:v>47.5</c:v>
                </c:pt>
                <c:pt idx="10">
                  <c:v>49.3</c:v>
                </c:pt>
                <c:pt idx="11">
                  <c:v>52.5</c:v>
                </c:pt>
                <c:pt idx="12">
                  <c:v>55.4</c:v>
                </c:pt>
                <c:pt idx="13">
                  <c:v>58</c:v>
                </c:pt>
                <c:pt idx="14">
                  <c:v>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303360"/>
        <c:axId val="396313728"/>
      </c:scatte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tx1"/>
              </a:solidFill>
            </c:spPr>
          </c:marker>
          <c:dPt>
            <c:idx val="5"/>
            <c:marker>
              <c:spPr>
                <a:solidFill>
                  <a:schemeClr val="accent1"/>
                </a:solidFill>
              </c:spPr>
            </c:marker>
            <c:bubble3D val="0"/>
          </c:dPt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Hárok9!$D$1:$D$9</c:f>
              <c:numCache>
                <c:formatCode>General</c:formatCode>
                <c:ptCount val="9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150</c:v>
                </c:pt>
                <c:pt idx="5">
                  <c:v>75</c:v>
                </c:pt>
              </c:numCache>
            </c:numRef>
          </c:xVal>
          <c:yVal>
            <c:numRef>
              <c:f>Hárok9!$E$1:$E$9</c:f>
              <c:numCache>
                <c:formatCode>General</c:formatCode>
                <c:ptCount val="9"/>
                <c:pt idx="0">
                  <c:v>60</c:v>
                </c:pt>
                <c:pt idx="1">
                  <c:v>68</c:v>
                </c:pt>
                <c:pt idx="3">
                  <c:v>68</c:v>
                </c:pt>
                <c:pt idx="5">
                  <c:v>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303360"/>
        <c:axId val="396313728"/>
      </c:scatterChart>
      <c:valAx>
        <c:axId val="396303360"/>
        <c:scaling>
          <c:orientation val="minMax"/>
          <c:max val="17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6313728"/>
        <c:crosses val="autoZero"/>
        <c:crossBetween val="midCat"/>
      </c:valAx>
      <c:valAx>
        <c:axId val="396313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time to reach 2,5m [s]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6303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5"/>
            <c:spPr>
              <a:solidFill>
                <a:schemeClr val="accent2"/>
              </a:solidFill>
            </c:spPr>
          </c:marker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Hárok1!$E$2:$E$7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  <c:pt idx="4">
                  <c:v>120</c:v>
                </c:pt>
                <c:pt idx="5">
                  <c:v>160</c:v>
                </c:pt>
              </c:numCache>
            </c:numRef>
          </c:xVal>
          <c:yVal>
            <c:numRef>
              <c:f>Hárok1!$F$2:$F$7</c:f>
              <c:numCache>
                <c:formatCode>General</c:formatCode>
                <c:ptCount val="6"/>
                <c:pt idx="0">
                  <c:v>120</c:v>
                </c:pt>
                <c:pt idx="1">
                  <c:v>83</c:v>
                </c:pt>
                <c:pt idx="2">
                  <c:v>73</c:v>
                </c:pt>
                <c:pt idx="3">
                  <c:v>70</c:v>
                </c:pt>
                <c:pt idx="4">
                  <c:v>70</c:v>
                </c:pt>
                <c:pt idx="5">
                  <c:v>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374784"/>
        <c:axId val="396376704"/>
      </c:scatterChart>
      <c:valAx>
        <c:axId val="39637478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6376704"/>
        <c:crosses val="autoZero"/>
        <c:crossBetween val="midCat"/>
      </c:valAx>
      <c:valAx>
        <c:axId val="396376704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to reach 2,5m [s]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63747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Hárok1!$A$2:$A$39</c:f>
              <c:numCache>
                <c:formatCode>General</c:formatCode>
                <c:ptCount val="38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70</c:v>
                </c:pt>
                <c:pt idx="22">
                  <c:v>75</c:v>
                </c:pt>
                <c:pt idx="23">
                  <c:v>80</c:v>
                </c:pt>
                <c:pt idx="24">
                  <c:v>85</c:v>
                </c:pt>
                <c:pt idx="25">
                  <c:v>90</c:v>
                </c:pt>
                <c:pt idx="26">
                  <c:v>95</c:v>
                </c:pt>
                <c:pt idx="27">
                  <c:v>100</c:v>
                </c:pt>
                <c:pt idx="28">
                  <c:v>120</c:v>
                </c:pt>
                <c:pt idx="29">
                  <c:v>140</c:v>
                </c:pt>
                <c:pt idx="30">
                  <c:v>160</c:v>
                </c:pt>
                <c:pt idx="31">
                  <c:v>180</c:v>
                </c:pt>
                <c:pt idx="32">
                  <c:v>200</c:v>
                </c:pt>
                <c:pt idx="33">
                  <c:v>220</c:v>
                </c:pt>
                <c:pt idx="34">
                  <c:v>240</c:v>
                </c:pt>
                <c:pt idx="35">
                  <c:v>260</c:v>
                </c:pt>
                <c:pt idx="36">
                  <c:v>280</c:v>
                </c:pt>
                <c:pt idx="37">
                  <c:v>300</c:v>
                </c:pt>
              </c:numCache>
            </c:numRef>
          </c:xVal>
          <c:yVal>
            <c:numRef>
              <c:f>Hárok1!$B$2:$B$39</c:f>
              <c:numCache>
                <c:formatCode>General</c:formatCode>
                <c:ptCount val="38"/>
                <c:pt idx="0">
                  <c:v>114</c:v>
                </c:pt>
                <c:pt idx="1">
                  <c:v>106</c:v>
                </c:pt>
                <c:pt idx="2">
                  <c:v>101</c:v>
                </c:pt>
                <c:pt idx="3">
                  <c:v>96.5</c:v>
                </c:pt>
                <c:pt idx="4">
                  <c:v>93</c:v>
                </c:pt>
                <c:pt idx="5">
                  <c:v>90.1</c:v>
                </c:pt>
                <c:pt idx="6">
                  <c:v>87.6</c:v>
                </c:pt>
                <c:pt idx="7">
                  <c:v>85.5</c:v>
                </c:pt>
                <c:pt idx="8">
                  <c:v>83.7</c:v>
                </c:pt>
                <c:pt idx="9">
                  <c:v>82.1</c:v>
                </c:pt>
                <c:pt idx="10">
                  <c:v>80.7</c:v>
                </c:pt>
                <c:pt idx="11">
                  <c:v>79.400000000000006</c:v>
                </c:pt>
                <c:pt idx="12">
                  <c:v>78.3</c:v>
                </c:pt>
                <c:pt idx="13">
                  <c:v>77.3</c:v>
                </c:pt>
                <c:pt idx="14">
                  <c:v>76.400000000000006</c:v>
                </c:pt>
                <c:pt idx="15">
                  <c:v>75.599999999999994</c:v>
                </c:pt>
                <c:pt idx="16">
                  <c:v>74.8</c:v>
                </c:pt>
                <c:pt idx="17">
                  <c:v>74.2</c:v>
                </c:pt>
                <c:pt idx="18">
                  <c:v>73.5</c:v>
                </c:pt>
                <c:pt idx="19">
                  <c:v>73</c:v>
                </c:pt>
                <c:pt idx="20">
                  <c:v>72.400000000000006</c:v>
                </c:pt>
                <c:pt idx="21">
                  <c:v>70.3</c:v>
                </c:pt>
                <c:pt idx="22">
                  <c:v>68.8</c:v>
                </c:pt>
                <c:pt idx="23">
                  <c:v>67.8</c:v>
                </c:pt>
                <c:pt idx="24">
                  <c:v>67.099999999999994</c:v>
                </c:pt>
                <c:pt idx="25">
                  <c:v>66.5</c:v>
                </c:pt>
                <c:pt idx="26">
                  <c:v>66.099999999999994</c:v>
                </c:pt>
                <c:pt idx="27">
                  <c:v>65.900000000000006</c:v>
                </c:pt>
                <c:pt idx="28">
                  <c:v>65.599999999999994</c:v>
                </c:pt>
                <c:pt idx="29">
                  <c:v>66.099999999999994</c:v>
                </c:pt>
                <c:pt idx="30">
                  <c:v>66.900000000000006</c:v>
                </c:pt>
                <c:pt idx="31">
                  <c:v>67.900000000000006</c:v>
                </c:pt>
                <c:pt idx="32">
                  <c:v>69</c:v>
                </c:pt>
                <c:pt idx="33">
                  <c:v>70.2</c:v>
                </c:pt>
                <c:pt idx="34">
                  <c:v>71.400000000000006</c:v>
                </c:pt>
                <c:pt idx="35">
                  <c:v>72.599999999999994</c:v>
                </c:pt>
                <c:pt idx="36">
                  <c:v>73.900000000000006</c:v>
                </c:pt>
                <c:pt idx="37">
                  <c:v>75.099999999999994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559872"/>
        <c:axId val="396561792"/>
      </c:scatte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square"/>
            <c:size val="18"/>
          </c:marker>
          <c:dPt>
            <c:idx val="28"/>
            <c:marker>
              <c:spPr>
                <a:solidFill>
                  <a:srgbClr val="00B0F0"/>
                </a:solidFill>
              </c:spPr>
            </c:marker>
            <c:bubble3D val="0"/>
          </c:dPt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Hárok1!$A$2:$A$39</c:f>
              <c:numCache>
                <c:formatCode>General</c:formatCode>
                <c:ptCount val="38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70</c:v>
                </c:pt>
                <c:pt idx="22">
                  <c:v>75</c:v>
                </c:pt>
                <c:pt idx="23">
                  <c:v>80</c:v>
                </c:pt>
                <c:pt idx="24">
                  <c:v>85</c:v>
                </c:pt>
                <c:pt idx="25">
                  <c:v>90</c:v>
                </c:pt>
                <c:pt idx="26">
                  <c:v>95</c:v>
                </c:pt>
                <c:pt idx="27">
                  <c:v>100</c:v>
                </c:pt>
                <c:pt idx="28">
                  <c:v>120</c:v>
                </c:pt>
                <c:pt idx="29">
                  <c:v>140</c:v>
                </c:pt>
                <c:pt idx="30">
                  <c:v>160</c:v>
                </c:pt>
                <c:pt idx="31">
                  <c:v>180</c:v>
                </c:pt>
                <c:pt idx="32">
                  <c:v>200</c:v>
                </c:pt>
                <c:pt idx="33">
                  <c:v>220</c:v>
                </c:pt>
                <c:pt idx="34">
                  <c:v>240</c:v>
                </c:pt>
                <c:pt idx="35">
                  <c:v>260</c:v>
                </c:pt>
                <c:pt idx="36">
                  <c:v>280</c:v>
                </c:pt>
                <c:pt idx="37">
                  <c:v>300</c:v>
                </c:pt>
              </c:numCache>
            </c:numRef>
          </c:xVal>
          <c:yVal>
            <c:numRef>
              <c:f>Hárok1!$C$2:$C$39</c:f>
              <c:numCache>
                <c:formatCode>General</c:formatCode>
                <c:ptCount val="38"/>
                <c:pt idx="5">
                  <c:v>120</c:v>
                </c:pt>
                <c:pt idx="15">
                  <c:v>83</c:v>
                </c:pt>
                <c:pt idx="23">
                  <c:v>73</c:v>
                </c:pt>
                <c:pt idx="27">
                  <c:v>70</c:v>
                </c:pt>
                <c:pt idx="28">
                  <c:v>70</c:v>
                </c:pt>
                <c:pt idx="30">
                  <c:v>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559872"/>
        <c:axId val="396561792"/>
      </c:scatterChart>
      <c:valAx>
        <c:axId val="39655987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volume [l]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6561792"/>
        <c:crosses val="autoZero"/>
        <c:crossBetween val="midCat"/>
      </c:valAx>
      <c:valAx>
        <c:axId val="39656179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to </a:t>
                </a:r>
                <a:r>
                  <a:rPr lang="en-US" dirty="0"/>
                  <a:t>reach 2,5m [s]</a:t>
                </a:r>
                <a:endParaRPr lang="sk-SK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6559872"/>
        <c:crosses val="autoZero"/>
        <c:crossBetween val="midCat"/>
      </c:valAx>
      <c:spPr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5956225810757"/>
          <c:y val="5.2905511811023688E-2"/>
          <c:w val="0.85158992837759695"/>
          <c:h val="0.82571478565179368"/>
        </c:manualLayout>
      </c:layout>
      <c:scatterChart>
        <c:scatterStyle val="smoothMarker"/>
        <c:varyColors val="0"/>
        <c:ser>
          <c:idx val="0"/>
          <c:order val="0"/>
          <c:spPr>
            <a:ln w="7620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Hárok1!$M$30:$M$37</c:f>
              <c:numCache>
                <c:formatCode>General</c:formatCode>
                <c:ptCount val="8"/>
                <c:pt idx="0">
                  <c:v>14.5</c:v>
                </c:pt>
                <c:pt idx="1">
                  <c:v>15</c:v>
                </c:pt>
                <c:pt idx="2">
                  <c:v>18.5</c:v>
                </c:pt>
                <c:pt idx="3">
                  <c:v>25</c:v>
                </c:pt>
                <c:pt idx="4">
                  <c:v>35</c:v>
                </c:pt>
                <c:pt idx="5">
                  <c:v>55</c:v>
                </c:pt>
                <c:pt idx="6">
                  <c:v>75</c:v>
                </c:pt>
                <c:pt idx="7">
                  <c:v>100</c:v>
                </c:pt>
              </c:numCache>
            </c:numRef>
          </c:xVal>
          <c:yVal>
            <c:numRef>
              <c:f>Hárok1!$O$30:$O$37</c:f>
              <c:numCache>
                <c:formatCode>General</c:formatCode>
                <c:ptCount val="8"/>
                <c:pt idx="0">
                  <c:v>10</c:v>
                </c:pt>
                <c:pt idx="1">
                  <c:v>9.75</c:v>
                </c:pt>
                <c:pt idx="2">
                  <c:v>9.7000000000000011</c:v>
                </c:pt>
                <c:pt idx="3">
                  <c:v>9.7800000000000011</c:v>
                </c:pt>
                <c:pt idx="4">
                  <c:v>9.98</c:v>
                </c:pt>
                <c:pt idx="5">
                  <c:v>10.55</c:v>
                </c:pt>
                <c:pt idx="6">
                  <c:v>11.2</c:v>
                </c:pt>
                <c:pt idx="7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597504"/>
        <c:axId val="396607872"/>
      </c:scatterChart>
      <c:valAx>
        <c:axId val="39659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6607872"/>
        <c:crosses val="autoZero"/>
        <c:crossBetween val="midCat"/>
      </c:valAx>
      <c:valAx>
        <c:axId val="396607872"/>
        <c:scaling>
          <c:orientation val="minMax"/>
          <c:min val="9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time to reach 2,5m [s]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6597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6192796617557"/>
          <c:y val="3.2754115962777455E-2"/>
          <c:w val="0.74285323709536533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3"/>
            <c:spPr>
              <a:solidFill>
                <a:sysClr val="windowText" lastClr="000000"/>
              </a:solidFill>
            </c:spPr>
          </c:marker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fixedVal"/>
            <c:noEndCap val="0"/>
            <c:val val="1"/>
          </c:errBars>
          <c:xVal>
            <c:numRef>
              <c:f>Hárok3!$C$2:$C$11</c:f>
              <c:numCache>
                <c:formatCode>General</c:formatCode>
                <c:ptCount val="10"/>
                <c:pt idx="0">
                  <c:v>145.10350318471288</c:v>
                </c:pt>
                <c:pt idx="1">
                  <c:v>128.33598726114596</c:v>
                </c:pt>
                <c:pt idx="2">
                  <c:v>113.5031847133758</c:v>
                </c:pt>
                <c:pt idx="3">
                  <c:v>110.27866242038219</c:v>
                </c:pt>
                <c:pt idx="4">
                  <c:v>96.090764331210195</c:v>
                </c:pt>
                <c:pt idx="5">
                  <c:v>87.062101910828019</c:v>
                </c:pt>
                <c:pt idx="6">
                  <c:v>73.519108280254784</c:v>
                </c:pt>
                <c:pt idx="7">
                  <c:v>60.621019108280258</c:v>
                </c:pt>
                <c:pt idx="8">
                  <c:v>39.984076433121004</c:v>
                </c:pt>
                <c:pt idx="9">
                  <c:v>30.310509554140129</c:v>
                </c:pt>
              </c:numCache>
            </c:numRef>
          </c:xVal>
          <c:yVal>
            <c:numRef>
              <c:f>Hárok3!$D$2:$D$11</c:f>
              <c:numCache>
                <c:formatCode>General</c:formatCode>
                <c:ptCount val="10"/>
                <c:pt idx="0">
                  <c:v>23.2</c:v>
                </c:pt>
                <c:pt idx="1">
                  <c:v>23</c:v>
                </c:pt>
                <c:pt idx="2">
                  <c:v>22.3</c:v>
                </c:pt>
                <c:pt idx="3">
                  <c:v>21.7</c:v>
                </c:pt>
                <c:pt idx="4">
                  <c:v>19</c:v>
                </c:pt>
                <c:pt idx="5">
                  <c:v>18.100000000000001</c:v>
                </c:pt>
                <c:pt idx="6">
                  <c:v>15.4</c:v>
                </c:pt>
                <c:pt idx="7">
                  <c:v>14.4</c:v>
                </c:pt>
                <c:pt idx="8">
                  <c:v>11</c:v>
                </c:pt>
                <c:pt idx="9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512256"/>
        <c:axId val="202514432"/>
      </c:scatterChart>
      <c:valAx>
        <c:axId val="202512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2514432"/>
        <c:crosses val="autoZero"/>
        <c:crossBetween val="midCat"/>
      </c:valAx>
      <c:valAx>
        <c:axId val="202514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Lifted mass [g]</a:t>
                </a:r>
              </a:p>
            </c:rich>
          </c:tx>
          <c:layout>
            <c:manualLayout>
              <c:xMode val="edge"/>
              <c:yMode val="edge"/>
              <c:x val="4.5460851258134595E-3"/>
              <c:y val="0.283981348922293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25122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0"/>
            <c:spPr>
              <a:solidFill>
                <a:sysClr val="windowText" lastClr="000000"/>
              </a:solidFill>
            </c:spPr>
          </c:marker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Hárok3!$A$15:$A$24</c:f>
              <c:numCache>
                <c:formatCode>General</c:formatCode>
                <c:ptCount val="10"/>
                <c:pt idx="0">
                  <c:v>145.10350318471288</c:v>
                </c:pt>
                <c:pt idx="1">
                  <c:v>128.33598726114596</c:v>
                </c:pt>
                <c:pt idx="2">
                  <c:v>113.5031847133758</c:v>
                </c:pt>
                <c:pt idx="3">
                  <c:v>110.27866242038219</c:v>
                </c:pt>
                <c:pt idx="4">
                  <c:v>96.090764331210195</c:v>
                </c:pt>
                <c:pt idx="5">
                  <c:v>87.062101910828019</c:v>
                </c:pt>
                <c:pt idx="6">
                  <c:v>73.519108280254784</c:v>
                </c:pt>
                <c:pt idx="7">
                  <c:v>60.621019108280258</c:v>
                </c:pt>
                <c:pt idx="8">
                  <c:v>39.984076433121004</c:v>
                </c:pt>
                <c:pt idx="9">
                  <c:v>30.310509554140129</c:v>
                </c:pt>
              </c:numCache>
            </c:numRef>
          </c:xVal>
          <c:yVal>
            <c:numRef>
              <c:f>Hárok3!$B$15:$B$24</c:f>
              <c:numCache>
                <c:formatCode>General</c:formatCode>
                <c:ptCount val="10"/>
                <c:pt idx="0">
                  <c:v>39.724977046182012</c:v>
                </c:pt>
                <c:pt idx="1">
                  <c:v>44.527975267282905</c:v>
                </c:pt>
                <c:pt idx="2">
                  <c:v>48.814672886270095</c:v>
                </c:pt>
                <c:pt idx="3">
                  <c:v>48.890199744904223</c:v>
                </c:pt>
                <c:pt idx="4">
                  <c:v>49.127596873532738</c:v>
                </c:pt>
                <c:pt idx="5">
                  <c:v>51.653885383325715</c:v>
                </c:pt>
                <c:pt idx="6">
                  <c:v>52.044406180059191</c:v>
                </c:pt>
                <c:pt idx="7">
                  <c:v>59.019133175728918</c:v>
                </c:pt>
                <c:pt idx="8">
                  <c:v>68.353252356298626</c:v>
                </c:pt>
                <c:pt idx="9">
                  <c:v>81.971018299623481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570368"/>
        <c:axId val="202773248"/>
      </c:scatterChart>
      <c:valAx>
        <c:axId val="202570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2773248"/>
        <c:crosses val="autoZero"/>
        <c:crossBetween val="midCat"/>
      </c:valAx>
      <c:valAx>
        <c:axId val="202773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delta </a:t>
                </a:r>
                <a:r>
                  <a:rPr lang="en-US" sz="2000" dirty="0" smtClean="0"/>
                  <a:t>T</a:t>
                </a:r>
                <a:r>
                  <a:rPr lang="sk-SK" sz="2000" baseline="-25000" dirty="0" err="1" smtClean="0"/>
                  <a:t>average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[K]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25703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0"/>
            <c:spPr>
              <a:solidFill>
                <a:sysClr val="windowText" lastClr="000000"/>
              </a:solidFill>
            </c:spPr>
          </c:marker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fixedVal"/>
            <c:noEndCap val="0"/>
            <c:val val="1"/>
          </c:errBars>
          <c:xVal>
            <c:numRef>
              <c:f>'Hárok1 (2)'!$B$1:$B$15</c:f>
              <c:numCache>
                <c:formatCode>General</c:formatCode>
                <c:ptCount val="15"/>
                <c:pt idx="0">
                  <c:v>132</c:v>
                </c:pt>
                <c:pt idx="1">
                  <c:v>121.19999999999999</c:v>
                </c:pt>
                <c:pt idx="2">
                  <c:v>111</c:v>
                </c:pt>
                <c:pt idx="3">
                  <c:v>100.8</c:v>
                </c:pt>
                <c:pt idx="4">
                  <c:v>91.2</c:v>
                </c:pt>
                <c:pt idx="5">
                  <c:v>78</c:v>
                </c:pt>
                <c:pt idx="6">
                  <c:v>63.600000000000009</c:v>
                </c:pt>
                <c:pt idx="7">
                  <c:v>52.8</c:v>
                </c:pt>
                <c:pt idx="8">
                  <c:v>204</c:v>
                </c:pt>
                <c:pt idx="9">
                  <c:v>187.2</c:v>
                </c:pt>
                <c:pt idx="10">
                  <c:v>166.79999999999998</c:v>
                </c:pt>
                <c:pt idx="11">
                  <c:v>148.79999999999998</c:v>
                </c:pt>
                <c:pt idx="12">
                  <c:v>114</c:v>
                </c:pt>
                <c:pt idx="13">
                  <c:v>97.2</c:v>
                </c:pt>
                <c:pt idx="14">
                  <c:v>74.399999999999991</c:v>
                </c:pt>
              </c:numCache>
            </c:numRef>
          </c:xVal>
          <c:yVal>
            <c:numRef>
              <c:f>'Hárok1 (2)'!$C$1:$C$15</c:f>
              <c:numCache>
                <c:formatCode>General</c:formatCode>
                <c:ptCount val="15"/>
                <c:pt idx="0">
                  <c:v>27</c:v>
                </c:pt>
                <c:pt idx="1">
                  <c:v>25.3</c:v>
                </c:pt>
                <c:pt idx="2">
                  <c:v>21.4</c:v>
                </c:pt>
                <c:pt idx="3">
                  <c:v>21.1</c:v>
                </c:pt>
                <c:pt idx="4">
                  <c:v>19.8</c:v>
                </c:pt>
                <c:pt idx="5">
                  <c:v>17.5</c:v>
                </c:pt>
                <c:pt idx="6">
                  <c:v>14.8</c:v>
                </c:pt>
                <c:pt idx="7">
                  <c:v>13.1</c:v>
                </c:pt>
                <c:pt idx="8">
                  <c:v>27.5</c:v>
                </c:pt>
                <c:pt idx="9">
                  <c:v>28.5</c:v>
                </c:pt>
                <c:pt idx="10">
                  <c:v>27</c:v>
                </c:pt>
                <c:pt idx="11">
                  <c:v>26.4</c:v>
                </c:pt>
                <c:pt idx="12">
                  <c:v>22.7</c:v>
                </c:pt>
                <c:pt idx="13">
                  <c:v>21.4</c:v>
                </c:pt>
                <c:pt idx="14">
                  <c:v>16.7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24704"/>
        <c:axId val="202830976"/>
      </c:scatterChart>
      <c:valAx>
        <c:axId val="20282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2830976"/>
        <c:crosses val="autoZero"/>
        <c:crossBetween val="midCat"/>
      </c:valAx>
      <c:valAx>
        <c:axId val="202830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lifted mass [g]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2824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0"/>
            <c:spPr>
              <a:solidFill>
                <a:sysClr val="windowText" lastClr="000000"/>
              </a:solidFill>
              <a:ln w="22225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'Hárok1 (2)'!$A$22:$A$36</c:f>
              <c:numCache>
                <c:formatCode>General</c:formatCode>
                <c:ptCount val="15"/>
                <c:pt idx="0">
                  <c:v>204</c:v>
                </c:pt>
                <c:pt idx="1">
                  <c:v>187.2</c:v>
                </c:pt>
                <c:pt idx="2">
                  <c:v>166.79999999999998</c:v>
                </c:pt>
                <c:pt idx="3">
                  <c:v>148.79999999999998</c:v>
                </c:pt>
                <c:pt idx="4">
                  <c:v>132</c:v>
                </c:pt>
                <c:pt idx="5">
                  <c:v>121.19999999999999</c:v>
                </c:pt>
                <c:pt idx="6">
                  <c:v>114</c:v>
                </c:pt>
                <c:pt idx="7">
                  <c:v>111</c:v>
                </c:pt>
                <c:pt idx="8">
                  <c:v>100.8</c:v>
                </c:pt>
                <c:pt idx="9">
                  <c:v>97.2</c:v>
                </c:pt>
                <c:pt idx="10">
                  <c:v>91.2</c:v>
                </c:pt>
                <c:pt idx="11">
                  <c:v>78</c:v>
                </c:pt>
                <c:pt idx="12">
                  <c:v>74.399999999999991</c:v>
                </c:pt>
                <c:pt idx="13">
                  <c:v>63.600000000000009</c:v>
                </c:pt>
                <c:pt idx="14">
                  <c:v>52.8</c:v>
                </c:pt>
              </c:numCache>
            </c:numRef>
          </c:xVal>
          <c:yVal>
            <c:numRef>
              <c:f>'Hárok1 (2)'!$B$22:$B$36</c:f>
              <c:numCache>
                <c:formatCode>General</c:formatCode>
                <c:ptCount val="15"/>
                <c:pt idx="0">
                  <c:v>33.493157679738545</c:v>
                </c:pt>
                <c:pt idx="1">
                  <c:v>37.826188568376075</c:v>
                </c:pt>
                <c:pt idx="2">
                  <c:v>40.218075539568353</c:v>
                </c:pt>
                <c:pt idx="3">
                  <c:v>44.081317204301072</c:v>
                </c:pt>
                <c:pt idx="4">
                  <c:v>50.821022727272727</c:v>
                </c:pt>
                <c:pt idx="5">
                  <c:v>51.864652090209027</c:v>
                </c:pt>
                <c:pt idx="6">
                  <c:v>49.473720760233896</c:v>
                </c:pt>
                <c:pt idx="7">
                  <c:v>47.90097597597601</c:v>
                </c:pt>
                <c:pt idx="8">
                  <c:v>52.008639219576835</c:v>
                </c:pt>
                <c:pt idx="9">
                  <c:v>54.701731824417003</c:v>
                </c:pt>
                <c:pt idx="10">
                  <c:v>53.94161184210526</c:v>
                </c:pt>
                <c:pt idx="11">
                  <c:v>55.743856837606835</c:v>
                </c:pt>
                <c:pt idx="12">
                  <c:v>55.769545250896066</c:v>
                </c:pt>
                <c:pt idx="13">
                  <c:v>57.81734800838575</c:v>
                </c:pt>
                <c:pt idx="14">
                  <c:v>61.644018308080945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268608"/>
        <c:axId val="391283072"/>
      </c:scatterChart>
      <c:valAx>
        <c:axId val="391268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1283072"/>
        <c:crosses val="autoZero"/>
        <c:crossBetween val="midCat"/>
      </c:valAx>
      <c:valAx>
        <c:axId val="391283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b="1" i="0" baseline="0" dirty="0" smtClean="0"/>
                  <a:t>delta T</a:t>
                </a:r>
                <a:r>
                  <a:rPr lang="sk-SK" sz="2000" b="1" i="0" baseline="-25000" dirty="0" err="1" smtClean="0"/>
                  <a:t>average</a:t>
                </a:r>
                <a:r>
                  <a:rPr lang="en-US" sz="2000" b="1" i="0" baseline="0" dirty="0" smtClean="0"/>
                  <a:t> [K] </a:t>
                </a:r>
                <a:endParaRPr lang="sk-SK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12686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0"/>
            <c:spPr>
              <a:solidFill>
                <a:sysClr val="windowText" lastClr="000000"/>
              </a:solidFill>
              <a:ln w="28575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fixedVal"/>
            <c:noEndCap val="0"/>
            <c:val val="1"/>
          </c:errBars>
          <c:xVal>
            <c:numRef>
              <c:f>Hárok3!$S$2:$S$10</c:f>
              <c:numCache>
                <c:formatCode>General</c:formatCode>
                <c:ptCount val="9"/>
                <c:pt idx="0">
                  <c:v>484.53821656050837</c:v>
                </c:pt>
                <c:pt idx="1">
                  <c:v>445.91560509554142</c:v>
                </c:pt>
                <c:pt idx="2">
                  <c:v>421.33757961783425</c:v>
                </c:pt>
                <c:pt idx="3">
                  <c:v>396.75955414012725</c:v>
                </c:pt>
                <c:pt idx="4">
                  <c:v>351.11464968152961</c:v>
                </c:pt>
                <c:pt idx="5">
                  <c:v>312.49203821655954</c:v>
                </c:pt>
                <c:pt idx="6">
                  <c:v>277.38057324840662</c:v>
                </c:pt>
                <c:pt idx="7">
                  <c:v>242.26910828025478</c:v>
                </c:pt>
                <c:pt idx="8">
                  <c:v>207.15764331210201</c:v>
                </c:pt>
              </c:numCache>
            </c:numRef>
          </c:xVal>
          <c:yVal>
            <c:numRef>
              <c:f>Hárok3!$T$2:$T$10</c:f>
              <c:numCache>
                <c:formatCode>General</c:formatCode>
                <c:ptCount val="9"/>
                <c:pt idx="0">
                  <c:v>50</c:v>
                </c:pt>
                <c:pt idx="1">
                  <c:v>50.5</c:v>
                </c:pt>
                <c:pt idx="2">
                  <c:v>47.5</c:v>
                </c:pt>
                <c:pt idx="3">
                  <c:v>46.8</c:v>
                </c:pt>
                <c:pt idx="4">
                  <c:v>44</c:v>
                </c:pt>
                <c:pt idx="5">
                  <c:v>41.5</c:v>
                </c:pt>
                <c:pt idx="6">
                  <c:v>40.5</c:v>
                </c:pt>
                <c:pt idx="7">
                  <c:v>36.5</c:v>
                </c:pt>
                <c:pt idx="8">
                  <c:v>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744960"/>
        <c:axId val="394746880"/>
      </c:scatterChart>
      <c:valAx>
        <c:axId val="39474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volume [l]</a:t>
                </a:r>
              </a:p>
              <a:p>
                <a:pPr>
                  <a:defRPr sz="2000"/>
                </a:pPr>
                <a:endParaRPr lang="sk-SK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4746880"/>
        <c:crosses val="autoZero"/>
        <c:crossBetween val="midCat"/>
      </c:valAx>
      <c:valAx>
        <c:axId val="39474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lifted mass [g]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47449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5076706960927"/>
          <c:y val="3.0063611840186643E-2"/>
          <c:w val="0.77204040516062444"/>
          <c:h val="0.7989255249343836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0"/>
            <c:spPr>
              <a:solidFill>
                <a:sysClr val="windowText" lastClr="000000"/>
              </a:solidFill>
              <a:ln w="22225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Hárok3!$P$21:$P$29</c:f>
              <c:numCache>
                <c:formatCode>General</c:formatCode>
                <c:ptCount val="9"/>
                <c:pt idx="0">
                  <c:v>484.53821656050837</c:v>
                </c:pt>
                <c:pt idx="1">
                  <c:v>445.91560509554142</c:v>
                </c:pt>
                <c:pt idx="2">
                  <c:v>421.33757961783425</c:v>
                </c:pt>
                <c:pt idx="3">
                  <c:v>396.75955414012725</c:v>
                </c:pt>
                <c:pt idx="4">
                  <c:v>351.11464968152961</c:v>
                </c:pt>
                <c:pt idx="5">
                  <c:v>312.49203821655954</c:v>
                </c:pt>
                <c:pt idx="6">
                  <c:v>277.38057324840662</c:v>
                </c:pt>
                <c:pt idx="7">
                  <c:v>242.26910828025478</c:v>
                </c:pt>
                <c:pt idx="8">
                  <c:v>207.15764331210201</c:v>
                </c:pt>
              </c:numCache>
            </c:numRef>
          </c:xVal>
          <c:yVal>
            <c:numRef>
              <c:f>Hárok3!$Q$21:$Q$29</c:f>
              <c:numCache>
                <c:formatCode>General</c:formatCode>
                <c:ptCount val="9"/>
                <c:pt idx="0">
                  <c:v>25.638672538258461</c:v>
                </c:pt>
                <c:pt idx="1">
                  <c:v>28.137938412460421</c:v>
                </c:pt>
                <c:pt idx="2">
                  <c:v>28.010249748047329</c:v>
                </c:pt>
                <c:pt idx="3">
                  <c:v>29.307044729396235</c:v>
                </c:pt>
                <c:pt idx="4">
                  <c:v>31.135603930461006</c:v>
                </c:pt>
                <c:pt idx="5">
                  <c:v>32.996107331821619</c:v>
                </c:pt>
                <c:pt idx="6">
                  <c:v>36.277098940842158</c:v>
                </c:pt>
                <c:pt idx="7">
                  <c:v>37.432461905857345</c:v>
                </c:pt>
                <c:pt idx="8">
                  <c:v>38.379789128457404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785152"/>
        <c:axId val="394787072"/>
      </c:scatterChart>
      <c:valAx>
        <c:axId val="39478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4787072"/>
        <c:crosses val="autoZero"/>
        <c:crossBetween val="midCat"/>
      </c:valAx>
      <c:valAx>
        <c:axId val="394787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1800" b="1" i="0" baseline="0" dirty="0" smtClean="0"/>
                  <a:t>delta T</a:t>
                </a:r>
                <a:r>
                  <a:rPr lang="sk-SK" sz="1800" b="1" i="0" baseline="-25000" dirty="0" err="1" smtClean="0"/>
                  <a:t>average</a:t>
                </a:r>
                <a:r>
                  <a:rPr lang="en-US" sz="1800" b="1" i="0" baseline="0" dirty="0" smtClean="0"/>
                  <a:t> [K] </a:t>
                </a:r>
                <a:endParaRPr lang="sk-SK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47851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0"/>
            <c:spPr>
              <a:solidFill>
                <a:sysClr val="windowText" lastClr="000000"/>
              </a:solidFill>
            </c:spPr>
          </c:marker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Hárok7!$A$1:$A$9</c:f>
              <c:numCache>
                <c:formatCode>General</c:formatCode>
                <c:ptCount val="9"/>
                <c:pt idx="0">
                  <c:v>484.53821656050837</c:v>
                </c:pt>
                <c:pt idx="1">
                  <c:v>445.91560509554142</c:v>
                </c:pt>
                <c:pt idx="2">
                  <c:v>421.33757961783425</c:v>
                </c:pt>
                <c:pt idx="3">
                  <c:v>396.75955414012725</c:v>
                </c:pt>
                <c:pt idx="4">
                  <c:v>351.11464968152961</c:v>
                </c:pt>
                <c:pt idx="5">
                  <c:v>312.49203821655954</c:v>
                </c:pt>
                <c:pt idx="6">
                  <c:v>277.38057324840662</c:v>
                </c:pt>
                <c:pt idx="7">
                  <c:v>242.26910828025478</c:v>
                </c:pt>
                <c:pt idx="8">
                  <c:v>207.15764331210201</c:v>
                </c:pt>
              </c:numCache>
            </c:numRef>
          </c:xVal>
          <c:yVal>
            <c:numRef>
              <c:f>Hárok7!$B$1:$B$9</c:f>
              <c:numCache>
                <c:formatCode>General</c:formatCode>
                <c:ptCount val="9"/>
                <c:pt idx="0">
                  <c:v>25.638672538258461</c:v>
                </c:pt>
                <c:pt idx="1">
                  <c:v>28.137938412460421</c:v>
                </c:pt>
                <c:pt idx="2">
                  <c:v>28.010249748047329</c:v>
                </c:pt>
                <c:pt idx="3">
                  <c:v>29.307044729396235</c:v>
                </c:pt>
                <c:pt idx="4">
                  <c:v>31.135603930461006</c:v>
                </c:pt>
                <c:pt idx="5">
                  <c:v>32.996107331821619</c:v>
                </c:pt>
                <c:pt idx="6">
                  <c:v>36.277098940842158</c:v>
                </c:pt>
                <c:pt idx="7">
                  <c:v>37.432461905857345</c:v>
                </c:pt>
                <c:pt idx="8">
                  <c:v>38.379789128457404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20"/>
          </c:marker>
          <c:dPt>
            <c:idx val="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6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7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9"/>
            <c:marker>
              <c:spPr>
                <a:solidFill>
                  <a:srgbClr val="FF0000"/>
                </a:solidFill>
              </c:spPr>
            </c:marker>
            <c:bubble3D val="0"/>
          </c:dPt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Hárok7!$A$10:$A$19</c:f>
              <c:numCache>
                <c:formatCode>General</c:formatCode>
                <c:ptCount val="10"/>
                <c:pt idx="0">
                  <c:v>145.10350318471288</c:v>
                </c:pt>
                <c:pt idx="1">
                  <c:v>128.33598726114596</c:v>
                </c:pt>
                <c:pt idx="2">
                  <c:v>113.5031847133758</c:v>
                </c:pt>
                <c:pt idx="3">
                  <c:v>110.27866242038219</c:v>
                </c:pt>
                <c:pt idx="4">
                  <c:v>96.090764331210195</c:v>
                </c:pt>
                <c:pt idx="5">
                  <c:v>87.062101910828019</c:v>
                </c:pt>
                <c:pt idx="6">
                  <c:v>73.519108280254784</c:v>
                </c:pt>
                <c:pt idx="7">
                  <c:v>60.621019108280258</c:v>
                </c:pt>
                <c:pt idx="8">
                  <c:v>39.984076433121004</c:v>
                </c:pt>
                <c:pt idx="9">
                  <c:v>30.310509554140129</c:v>
                </c:pt>
              </c:numCache>
            </c:numRef>
          </c:xVal>
          <c:yVal>
            <c:numRef>
              <c:f>Hárok7!$B$10:$B$19</c:f>
              <c:numCache>
                <c:formatCode>General</c:formatCode>
                <c:ptCount val="10"/>
                <c:pt idx="0">
                  <c:v>39.724977046182012</c:v>
                </c:pt>
                <c:pt idx="1">
                  <c:v>44.527975267282905</c:v>
                </c:pt>
                <c:pt idx="2">
                  <c:v>48.814672886270095</c:v>
                </c:pt>
                <c:pt idx="3">
                  <c:v>48.890199744904223</c:v>
                </c:pt>
                <c:pt idx="4">
                  <c:v>49.127596873532738</c:v>
                </c:pt>
                <c:pt idx="5">
                  <c:v>51.653885383325715</c:v>
                </c:pt>
                <c:pt idx="6">
                  <c:v>52.044406180059191</c:v>
                </c:pt>
                <c:pt idx="7">
                  <c:v>59.019133175728918</c:v>
                </c:pt>
                <c:pt idx="8">
                  <c:v>68.353252356298626</c:v>
                </c:pt>
                <c:pt idx="9">
                  <c:v>81.971018299623481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21"/>
            <c:spPr>
              <a:solidFill>
                <a:srgbClr val="FFFF00"/>
              </a:solidFill>
            </c:spPr>
          </c:marker>
          <c:dPt>
            <c:idx val="2"/>
            <c:marker>
              <c:symbol val="triangle"/>
              <c:size val="20"/>
            </c:marker>
            <c:bubble3D val="0"/>
          </c:dPt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Hárok7!$A$20:$A$34</c:f>
              <c:numCache>
                <c:formatCode>General</c:formatCode>
                <c:ptCount val="15"/>
                <c:pt idx="0">
                  <c:v>204</c:v>
                </c:pt>
                <c:pt idx="1">
                  <c:v>187.2</c:v>
                </c:pt>
                <c:pt idx="2">
                  <c:v>166.79999999999998</c:v>
                </c:pt>
                <c:pt idx="3">
                  <c:v>148.79999999999998</c:v>
                </c:pt>
                <c:pt idx="4">
                  <c:v>132</c:v>
                </c:pt>
                <c:pt idx="5">
                  <c:v>121.19999999999999</c:v>
                </c:pt>
                <c:pt idx="6">
                  <c:v>114</c:v>
                </c:pt>
                <c:pt idx="7">
                  <c:v>111</c:v>
                </c:pt>
                <c:pt idx="8">
                  <c:v>100.8</c:v>
                </c:pt>
                <c:pt idx="9">
                  <c:v>97.2</c:v>
                </c:pt>
                <c:pt idx="10">
                  <c:v>91.2</c:v>
                </c:pt>
                <c:pt idx="11">
                  <c:v>78</c:v>
                </c:pt>
                <c:pt idx="12">
                  <c:v>74.399999999999991</c:v>
                </c:pt>
                <c:pt idx="13">
                  <c:v>63.600000000000009</c:v>
                </c:pt>
                <c:pt idx="14">
                  <c:v>52.8</c:v>
                </c:pt>
              </c:numCache>
            </c:numRef>
          </c:xVal>
          <c:yVal>
            <c:numRef>
              <c:f>Hárok7!$B$20:$B$34</c:f>
              <c:numCache>
                <c:formatCode>General</c:formatCode>
                <c:ptCount val="15"/>
                <c:pt idx="0">
                  <c:v>33.493157679738545</c:v>
                </c:pt>
                <c:pt idx="1">
                  <c:v>37.826188568376075</c:v>
                </c:pt>
                <c:pt idx="2">
                  <c:v>40.218075539568353</c:v>
                </c:pt>
                <c:pt idx="3">
                  <c:v>44.081317204301072</c:v>
                </c:pt>
                <c:pt idx="4">
                  <c:v>50.821022727272727</c:v>
                </c:pt>
                <c:pt idx="5">
                  <c:v>51.864652090209027</c:v>
                </c:pt>
                <c:pt idx="6">
                  <c:v>49.473720760233896</c:v>
                </c:pt>
                <c:pt idx="7">
                  <c:v>47.90097597597601</c:v>
                </c:pt>
                <c:pt idx="8">
                  <c:v>52.008639219576835</c:v>
                </c:pt>
                <c:pt idx="9">
                  <c:v>54.701731824417003</c:v>
                </c:pt>
                <c:pt idx="10">
                  <c:v>53.94161184210526</c:v>
                </c:pt>
                <c:pt idx="11">
                  <c:v>55.743856837606835</c:v>
                </c:pt>
                <c:pt idx="12">
                  <c:v>55.769545250896066</c:v>
                </c:pt>
                <c:pt idx="13">
                  <c:v>57.81734800838575</c:v>
                </c:pt>
                <c:pt idx="14">
                  <c:v>61.644018308080945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983680"/>
        <c:axId val="394989952"/>
      </c:scatterChart>
      <c:valAx>
        <c:axId val="394983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4989952"/>
        <c:crosses val="autoZero"/>
        <c:crossBetween val="midCat"/>
      </c:valAx>
      <c:valAx>
        <c:axId val="394989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sk-SK" sz="1800" b="1" i="0" baseline="0" dirty="0" smtClean="0"/>
                  <a:t>	</a:t>
                </a:r>
                <a:endParaRPr lang="sk-SK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4983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1"/>
            <c:spPr>
              <a:solidFill>
                <a:sysClr val="windowText" lastClr="000000"/>
              </a:solidFill>
            </c:spPr>
          </c:marker>
          <c:dPt>
            <c:idx val="9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0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1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2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14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5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16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7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8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9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20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22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2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4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26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27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2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29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1"/>
            <c:marker>
              <c:spPr>
                <a:solidFill>
                  <a:srgbClr val="FFC000"/>
                </a:solidFill>
              </c:spPr>
            </c:marker>
            <c:bubble3D val="0"/>
          </c:dPt>
          <c:dPt>
            <c:idx val="32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3"/>
            <c:marker>
              <c:spPr>
                <a:solidFill>
                  <a:srgbClr val="FF0000"/>
                </a:solidFill>
              </c:spPr>
            </c:marker>
            <c:bubble3D val="0"/>
          </c:dPt>
          <c:errBars>
            <c:errDir val="x"/>
            <c:errBarType val="both"/>
            <c:errValType val="percentage"/>
            <c:noEndCap val="0"/>
            <c:val val="10"/>
          </c:errBars>
          <c:errBars>
            <c:errDir val="y"/>
            <c:errBarType val="both"/>
            <c:errValType val="percentage"/>
            <c:noEndCap val="0"/>
            <c:val val="10"/>
          </c:errBars>
          <c:xVal>
            <c:numRef>
              <c:f>Hárok8!$A$1:$A$34</c:f>
              <c:numCache>
                <c:formatCode>General</c:formatCode>
                <c:ptCount val="34"/>
                <c:pt idx="0">
                  <c:v>484.53821656050923</c:v>
                </c:pt>
                <c:pt idx="1">
                  <c:v>445.91560509554142</c:v>
                </c:pt>
                <c:pt idx="2">
                  <c:v>421.33757961783425</c:v>
                </c:pt>
                <c:pt idx="3">
                  <c:v>396.75955414012725</c:v>
                </c:pt>
                <c:pt idx="4">
                  <c:v>351.11464968152887</c:v>
                </c:pt>
                <c:pt idx="5">
                  <c:v>312.49203821656033</c:v>
                </c:pt>
                <c:pt idx="6">
                  <c:v>277.38057324840747</c:v>
                </c:pt>
                <c:pt idx="7">
                  <c:v>242.26910828025478</c:v>
                </c:pt>
                <c:pt idx="8">
                  <c:v>207.15764331210201</c:v>
                </c:pt>
                <c:pt idx="9">
                  <c:v>204</c:v>
                </c:pt>
                <c:pt idx="10">
                  <c:v>187.2</c:v>
                </c:pt>
                <c:pt idx="11">
                  <c:v>166.79999999999998</c:v>
                </c:pt>
                <c:pt idx="12">
                  <c:v>148.79999999999998</c:v>
                </c:pt>
                <c:pt idx="13">
                  <c:v>145.10350318471328</c:v>
                </c:pt>
                <c:pt idx="14">
                  <c:v>132</c:v>
                </c:pt>
                <c:pt idx="15">
                  <c:v>128.33598726114636</c:v>
                </c:pt>
                <c:pt idx="16">
                  <c:v>121.19999999999999</c:v>
                </c:pt>
                <c:pt idx="17">
                  <c:v>114</c:v>
                </c:pt>
                <c:pt idx="18">
                  <c:v>113.5031847133758</c:v>
                </c:pt>
                <c:pt idx="19">
                  <c:v>111</c:v>
                </c:pt>
                <c:pt idx="20">
                  <c:v>100.8</c:v>
                </c:pt>
                <c:pt idx="21">
                  <c:v>110.27866242038219</c:v>
                </c:pt>
                <c:pt idx="22">
                  <c:v>97.2</c:v>
                </c:pt>
                <c:pt idx="23">
                  <c:v>96.090764331210195</c:v>
                </c:pt>
                <c:pt idx="24">
                  <c:v>91.2</c:v>
                </c:pt>
                <c:pt idx="25">
                  <c:v>87.062101910828019</c:v>
                </c:pt>
                <c:pt idx="26">
                  <c:v>78</c:v>
                </c:pt>
                <c:pt idx="27">
                  <c:v>74.399999999999991</c:v>
                </c:pt>
                <c:pt idx="28">
                  <c:v>73.519108280254784</c:v>
                </c:pt>
                <c:pt idx="29">
                  <c:v>63.600000000000009</c:v>
                </c:pt>
                <c:pt idx="30">
                  <c:v>60.621019108280258</c:v>
                </c:pt>
                <c:pt idx="31">
                  <c:v>52.8</c:v>
                </c:pt>
                <c:pt idx="32">
                  <c:v>39.984076433121004</c:v>
                </c:pt>
                <c:pt idx="33">
                  <c:v>30.310509554140129</c:v>
                </c:pt>
              </c:numCache>
            </c:numRef>
          </c:xVal>
          <c:yVal>
            <c:numRef>
              <c:f>Hárok8!$B$1:$B$34</c:f>
              <c:numCache>
                <c:formatCode>General</c:formatCode>
                <c:ptCount val="34"/>
                <c:pt idx="0">
                  <c:v>25.638672538258461</c:v>
                </c:pt>
                <c:pt idx="1">
                  <c:v>28.137938412460358</c:v>
                </c:pt>
                <c:pt idx="2">
                  <c:v>28.010249748047357</c:v>
                </c:pt>
                <c:pt idx="3">
                  <c:v>29.307044729396189</c:v>
                </c:pt>
                <c:pt idx="4">
                  <c:v>31.135603930461063</c:v>
                </c:pt>
                <c:pt idx="5">
                  <c:v>32.996107331821619</c:v>
                </c:pt>
                <c:pt idx="6">
                  <c:v>36.277098940842158</c:v>
                </c:pt>
                <c:pt idx="7">
                  <c:v>37.432461905857345</c:v>
                </c:pt>
                <c:pt idx="8">
                  <c:v>38.379789128457404</c:v>
                </c:pt>
                <c:pt idx="9">
                  <c:v>35.493157679738594</c:v>
                </c:pt>
                <c:pt idx="10">
                  <c:v>37.826188568376075</c:v>
                </c:pt>
                <c:pt idx="11">
                  <c:v>40.218075539568353</c:v>
                </c:pt>
                <c:pt idx="12">
                  <c:v>44.081317204301072</c:v>
                </c:pt>
                <c:pt idx="13">
                  <c:v>39.724977046182012</c:v>
                </c:pt>
                <c:pt idx="14">
                  <c:v>50.821022727272727</c:v>
                </c:pt>
                <c:pt idx="15">
                  <c:v>44.527975267282905</c:v>
                </c:pt>
                <c:pt idx="16">
                  <c:v>51.864652090209027</c:v>
                </c:pt>
                <c:pt idx="17">
                  <c:v>49.473720760233896</c:v>
                </c:pt>
                <c:pt idx="18">
                  <c:v>48.814672886270095</c:v>
                </c:pt>
                <c:pt idx="19">
                  <c:v>47.900975975975996</c:v>
                </c:pt>
                <c:pt idx="20">
                  <c:v>52.00863921957675</c:v>
                </c:pt>
                <c:pt idx="21">
                  <c:v>48.890199744904123</c:v>
                </c:pt>
                <c:pt idx="22">
                  <c:v>54.701731824417003</c:v>
                </c:pt>
                <c:pt idx="23">
                  <c:v>49.127596873532738</c:v>
                </c:pt>
                <c:pt idx="24">
                  <c:v>53.94161184210526</c:v>
                </c:pt>
                <c:pt idx="25">
                  <c:v>51.653885383325715</c:v>
                </c:pt>
                <c:pt idx="26">
                  <c:v>55.743856837606835</c:v>
                </c:pt>
                <c:pt idx="27">
                  <c:v>55.769545250896066</c:v>
                </c:pt>
                <c:pt idx="28">
                  <c:v>52.044406180059191</c:v>
                </c:pt>
                <c:pt idx="29">
                  <c:v>57.81734800838575</c:v>
                </c:pt>
                <c:pt idx="30">
                  <c:v>59.019133175728918</c:v>
                </c:pt>
                <c:pt idx="31">
                  <c:v>61.644018308080838</c:v>
                </c:pt>
                <c:pt idx="32">
                  <c:v>68.353252356298867</c:v>
                </c:pt>
                <c:pt idx="33">
                  <c:v>81.971018299623481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131712"/>
        <c:axId val="396133888"/>
      </c:scatterChart>
      <c:scatterChart>
        <c:scatterStyle val="smoothMarker"/>
        <c:varyColors val="0"/>
        <c:ser>
          <c:idx val="2"/>
          <c:order val="1"/>
          <c:spPr>
            <a:ln w="139700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Hárok8!$A$1:$A$36</c:f>
              <c:numCache>
                <c:formatCode>General</c:formatCode>
                <c:ptCount val="36"/>
                <c:pt idx="0">
                  <c:v>484.53821656050923</c:v>
                </c:pt>
                <c:pt idx="1">
                  <c:v>445.91560509554142</c:v>
                </c:pt>
                <c:pt idx="2">
                  <c:v>421.33757961783425</c:v>
                </c:pt>
                <c:pt idx="3">
                  <c:v>396.75955414012725</c:v>
                </c:pt>
                <c:pt idx="4">
                  <c:v>351.11464968152887</c:v>
                </c:pt>
                <c:pt idx="5">
                  <c:v>312.49203821656033</c:v>
                </c:pt>
                <c:pt idx="6">
                  <c:v>277.38057324840747</c:v>
                </c:pt>
                <c:pt idx="7">
                  <c:v>242.26910828025478</c:v>
                </c:pt>
                <c:pt idx="8">
                  <c:v>207.15764331210201</c:v>
                </c:pt>
                <c:pt idx="9">
                  <c:v>204</c:v>
                </c:pt>
                <c:pt idx="10">
                  <c:v>187.2</c:v>
                </c:pt>
                <c:pt idx="11">
                  <c:v>166.79999999999998</c:v>
                </c:pt>
                <c:pt idx="12">
                  <c:v>148.79999999999998</c:v>
                </c:pt>
                <c:pt idx="13">
                  <c:v>145.10350318471328</c:v>
                </c:pt>
                <c:pt idx="14">
                  <c:v>132</c:v>
                </c:pt>
                <c:pt idx="15">
                  <c:v>128.33598726114636</c:v>
                </c:pt>
                <c:pt idx="16">
                  <c:v>121.19999999999999</c:v>
                </c:pt>
                <c:pt idx="17">
                  <c:v>114</c:v>
                </c:pt>
                <c:pt idx="18">
                  <c:v>113.5031847133758</c:v>
                </c:pt>
                <c:pt idx="19">
                  <c:v>111</c:v>
                </c:pt>
                <c:pt idx="20">
                  <c:v>100.8</c:v>
                </c:pt>
                <c:pt idx="21">
                  <c:v>110.27866242038219</c:v>
                </c:pt>
                <c:pt idx="22">
                  <c:v>97.2</c:v>
                </c:pt>
                <c:pt idx="23">
                  <c:v>96.090764331210195</c:v>
                </c:pt>
                <c:pt idx="24">
                  <c:v>91.2</c:v>
                </c:pt>
                <c:pt idx="25">
                  <c:v>87.062101910828019</c:v>
                </c:pt>
                <c:pt idx="26">
                  <c:v>78</c:v>
                </c:pt>
                <c:pt idx="27">
                  <c:v>74.399999999999991</c:v>
                </c:pt>
                <c:pt idx="28">
                  <c:v>73.519108280254784</c:v>
                </c:pt>
                <c:pt idx="29">
                  <c:v>63.600000000000009</c:v>
                </c:pt>
                <c:pt idx="30">
                  <c:v>60.621019108280258</c:v>
                </c:pt>
                <c:pt idx="31">
                  <c:v>52.8</c:v>
                </c:pt>
                <c:pt idx="32">
                  <c:v>39.984076433121004</c:v>
                </c:pt>
                <c:pt idx="33">
                  <c:v>30.310509554140129</c:v>
                </c:pt>
                <c:pt idx="34">
                  <c:v>20</c:v>
                </c:pt>
                <c:pt idx="35">
                  <c:v>10</c:v>
                </c:pt>
              </c:numCache>
            </c:numRef>
          </c:xVal>
          <c:yVal>
            <c:numRef>
              <c:f>Hárok8!$F$1:$F$36</c:f>
              <c:numCache>
                <c:formatCode>General</c:formatCode>
                <c:ptCount val="36"/>
                <c:pt idx="0">
                  <c:v>26.151074355090731</c:v>
                </c:pt>
                <c:pt idx="1">
                  <c:v>27.242571988437444</c:v>
                </c:pt>
                <c:pt idx="2">
                  <c:v>28.003969708217255</c:v>
                </c:pt>
                <c:pt idx="3">
                  <c:v>28.825435636522297</c:v>
                </c:pt>
                <c:pt idx="4">
                  <c:v>30.540056717447147</c:v>
                </c:pt>
                <c:pt idx="5">
                  <c:v>32.228049880442015</c:v>
                </c:pt>
                <c:pt idx="6">
                  <c:v>34.005136271135839</c:v>
                </c:pt>
                <c:pt idx="7">
                  <c:v>36.080677515192789</c:v>
                </c:pt>
                <c:pt idx="8">
                  <c:v>38.550609621465121</c:v>
                </c:pt>
                <c:pt idx="9">
                  <c:v>38.796536529920971</c:v>
                </c:pt>
                <c:pt idx="10">
                  <c:v>40.183382230713676</c:v>
                </c:pt>
                <c:pt idx="11">
                  <c:v>42.071626431085257</c:v>
                </c:pt>
                <c:pt idx="12">
                  <c:v>43.965659229145373</c:v>
                </c:pt>
                <c:pt idx="13">
                  <c:v>44.385776869826536</c:v>
                </c:pt>
                <c:pt idx="14">
                  <c:v>45.974162901403815</c:v>
                </c:pt>
                <c:pt idx="15">
                  <c:v>46.448650877611954</c:v>
                </c:pt>
                <c:pt idx="16">
                  <c:v>47.415326653269425</c:v>
                </c:pt>
                <c:pt idx="17">
                  <c:v>48.45303736362294</c:v>
                </c:pt>
                <c:pt idx="18">
                  <c:v>48.52713276361559</c:v>
                </c:pt>
                <c:pt idx="19">
                  <c:v>48.905621073796262</c:v>
                </c:pt>
                <c:pt idx="20">
                  <c:v>50.543739666436146</c:v>
                </c:pt>
                <c:pt idx="21">
                  <c:v>49.016320372689286</c:v>
                </c:pt>
                <c:pt idx="22">
                  <c:v>51.162222781490243</c:v>
                </c:pt>
                <c:pt idx="23">
                  <c:v>51.357413906647444</c:v>
                </c:pt>
                <c:pt idx="24">
                  <c:v>52.245589849879678</c:v>
                </c:pt>
                <c:pt idx="25">
                  <c:v>53.034458861668099</c:v>
                </c:pt>
                <c:pt idx="26">
                  <c:v>54.897284567909139</c:v>
                </c:pt>
                <c:pt idx="27">
                  <c:v>55.695243923890899</c:v>
                </c:pt>
                <c:pt idx="28">
                  <c:v>55.896030334667948</c:v>
                </c:pt>
                <c:pt idx="29">
                  <c:v>58.32524462088309</c:v>
                </c:pt>
                <c:pt idx="30">
                  <c:v>59.122474119774161</c:v>
                </c:pt>
                <c:pt idx="31">
                  <c:v>61.394176841375163</c:v>
                </c:pt>
                <c:pt idx="32">
                  <c:v>65.830801369283478</c:v>
                </c:pt>
                <c:pt idx="33">
                  <c:v>70.020334847994135</c:v>
                </c:pt>
                <c:pt idx="34">
                  <c:v>75.776651715927798</c:v>
                </c:pt>
                <c:pt idx="35">
                  <c:v>83.753689946389557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131712"/>
        <c:axId val="396133888"/>
      </c:scatterChart>
      <c:valAx>
        <c:axId val="396131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volume [l]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6133888"/>
        <c:crosses val="autoZero"/>
        <c:crossBetween val="midCat"/>
      </c:valAx>
      <c:valAx>
        <c:axId val="396133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1" i="0" baseline="0"/>
                  <a:t>delta T</a:t>
                </a:r>
                <a:r>
                  <a:rPr lang="sk-SK" sz="2000" b="1" i="0" baseline="-25000"/>
                  <a:t>average</a:t>
                </a:r>
                <a:r>
                  <a:rPr lang="en-US" sz="2000" b="1" i="0" baseline="0"/>
                  <a:t> [K] </a:t>
                </a:r>
                <a:endParaRPr lang="sk-SK" sz="2000" b="1" i="0" baseline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6131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0.43478</cdr:y>
    </cdr:from>
    <cdr:to>
      <cdr:x>0.48333</cdr:x>
      <cdr:y>0.50725</cdr:y>
    </cdr:to>
    <cdr:sp macro="" textlink="">
      <cdr:nvSpPr>
        <cdr:cNvPr id="3" name="Rovná spojovacia šípka 2"/>
        <cdr:cNvSpPr/>
      </cdr:nvSpPr>
      <cdr:spPr>
        <a:xfrm xmlns:a="http://schemas.openxmlformats.org/drawingml/2006/main">
          <a:off x="3810000" y="2286000"/>
          <a:ext cx="609600" cy="381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F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k-SK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0.81081</cdr:x>
      <cdr:y>0.18644</cdr:y>
    </cdr:from>
    <cdr:to>
      <cdr:x>0.92192</cdr:x>
      <cdr:y>0.38848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6858000" y="873125"/>
          <a:ext cx="939800" cy="946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 dirty="0" smtClean="0"/>
            <a:t>theory</a:t>
          </a:r>
          <a:endParaRPr lang="en-US" sz="1400" b="1" i="1" dirty="0"/>
        </a:p>
      </cdr:txBody>
    </cdr:sp>
  </cdr:relSizeAnchor>
  <cdr:relSizeAnchor xmlns:cdr="http://schemas.openxmlformats.org/drawingml/2006/chartDrawing">
    <cdr:from>
      <cdr:x>0.23729</cdr:x>
      <cdr:y>0.72</cdr:y>
    </cdr:from>
    <cdr:to>
      <cdr:x>0.3454</cdr:x>
      <cdr:y>0.91525</cdr:y>
    </cdr:to>
    <cdr:sp macro="" textlink="">
      <cdr:nvSpPr>
        <cdr:cNvPr id="11" name="BlokTextu 10"/>
        <cdr:cNvSpPr txBox="1"/>
      </cdr:nvSpPr>
      <cdr:spPr>
        <a:xfrm xmlns:a="http://schemas.openxmlformats.org/drawingml/2006/main">
          <a:off x="2133600" y="4114800"/>
          <a:ext cx="972081" cy="111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i="1" dirty="0" smtClean="0"/>
            <a:t>measurement</a:t>
          </a:r>
          <a:endParaRPr lang="en-US" sz="11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07276-72D6-4566-9F46-CF0699CE71AE}" type="datetimeFigureOut">
              <a:rPr lang="sk-SK" smtClean="0"/>
              <a:pPr/>
              <a:t>21. 7. 2012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95948-B767-4C96-A83D-5F21C750705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52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proposed a theoretical model based on THREE equations. The first of them says, that..” 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FF0000"/>
                </a:solidFill>
              </a:rPr>
              <a:t>Martin: Nie </a:t>
            </a:r>
            <a:r>
              <a:rPr lang="sk-SK" dirty="0" err="1" smtClean="0">
                <a:solidFill>
                  <a:srgbClr val="FF0000"/>
                </a:solidFill>
              </a:rPr>
              <a:t>su</a:t>
            </a:r>
            <a:r>
              <a:rPr lang="sk-SK" dirty="0" smtClean="0">
                <a:solidFill>
                  <a:srgbClr val="FF0000"/>
                </a:solidFill>
              </a:rPr>
              <a:t> zadefinovane premenne...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Vzorec je </a:t>
            </a:r>
            <a:r>
              <a:rPr lang="sk-SK" dirty="0" err="1" smtClean="0"/>
              <a:t>prilis</a:t>
            </a:r>
            <a:r>
              <a:rPr lang="sk-SK" dirty="0" smtClean="0"/>
              <a:t> </a:t>
            </a:r>
            <a:r>
              <a:rPr lang="sk-SK" dirty="0" err="1" smtClean="0"/>
              <a:t>maly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176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Universal</a:t>
            </a:r>
            <a:r>
              <a:rPr lang="sk-SK" dirty="0" smtClean="0"/>
              <a:t> </a:t>
            </a:r>
            <a:r>
              <a:rPr lang="sk-SK" dirty="0" err="1" smtClean="0"/>
              <a:t>bahaviour</a:t>
            </a:r>
            <a:r>
              <a:rPr lang="sk-SK" baseline="0" dirty="0" smtClean="0"/>
              <a:t> – </a:t>
            </a:r>
            <a:r>
              <a:rPr lang="sk-SK" baseline="0" dirty="0" err="1" smtClean="0"/>
              <a:t>fits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same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curve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 – 36.88/4,8 =7,68.. Dve vrstvy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zvnutra</a:t>
            </a:r>
            <a:r>
              <a:rPr lang="sk-SK" baseline="0" dirty="0" smtClean="0"/>
              <a:t> aj vonku  Ka2- 7.84 </a:t>
            </a:r>
            <a:r>
              <a:rPr lang="sk-SK" baseline="0" dirty="0" err="1" smtClean="0"/>
              <a:t>prudenie</a:t>
            </a:r>
            <a:r>
              <a:rPr lang="sk-SK" baseline="0" dirty="0" smtClean="0"/>
              <a:t> zo </a:t>
            </a:r>
            <a:r>
              <a:rPr lang="sk-SK" baseline="0" dirty="0" err="1" smtClean="0"/>
              <a:t>spodu</a:t>
            </a:r>
            <a:r>
              <a:rPr lang="sk-SK" baseline="0" dirty="0" smtClean="0"/>
              <a:t>  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fitting experimentally observed universal behavior for lambda we obtain perfect correspondence</a:t>
            </a:r>
            <a:endParaRPr lang="sk-SK" dirty="0" smtClean="0">
              <a:solidFill>
                <a:srgbClr val="FF0000"/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FF0000"/>
                </a:solidFill>
              </a:rPr>
              <a:t>V </a:t>
            </a:r>
            <a:r>
              <a:rPr lang="sk-SK" dirty="0" err="1" smtClean="0">
                <a:solidFill>
                  <a:srgbClr val="FF0000"/>
                </a:solidFill>
              </a:rPr>
              <a:t>tych</a:t>
            </a:r>
            <a:r>
              <a:rPr lang="sk-SK" baseline="0" dirty="0" smtClean="0">
                <a:solidFill>
                  <a:srgbClr val="FF0000"/>
                </a:solidFill>
              </a:rPr>
              <a:t> </a:t>
            </a:r>
            <a:r>
              <a:rPr lang="sk-SK" baseline="0" dirty="0" err="1" smtClean="0">
                <a:solidFill>
                  <a:srgbClr val="FF0000"/>
                </a:solidFill>
              </a:rPr>
              <a:t>vyssich</a:t>
            </a:r>
            <a:r>
              <a:rPr lang="sk-SK" baseline="0" dirty="0" smtClean="0">
                <a:solidFill>
                  <a:srgbClr val="FF0000"/>
                </a:solidFill>
              </a:rPr>
              <a:t> objemoch je to pod krivkou lebo </a:t>
            </a:r>
            <a:r>
              <a:rPr lang="sk-SK" baseline="0" dirty="0" err="1" smtClean="0">
                <a:solidFill>
                  <a:srgbClr val="FF0000"/>
                </a:solidFill>
              </a:rPr>
              <a:t>uz</a:t>
            </a:r>
            <a:r>
              <a:rPr lang="sk-SK" baseline="0" dirty="0" smtClean="0">
                <a:solidFill>
                  <a:srgbClr val="FF0000"/>
                </a:solidFill>
              </a:rPr>
              <a:t> to je viac </a:t>
            </a:r>
            <a:r>
              <a:rPr lang="sk-SK" baseline="0" dirty="0" err="1" smtClean="0">
                <a:solidFill>
                  <a:srgbClr val="FF0000"/>
                </a:solidFill>
              </a:rPr>
              <a:t>valcove</a:t>
            </a:r>
            <a:r>
              <a:rPr lang="sk-SK" baseline="0" dirty="0" smtClean="0">
                <a:solidFill>
                  <a:srgbClr val="FF0000"/>
                </a:solidFill>
              </a:rPr>
              <a:t>, nie </a:t>
            </a:r>
            <a:r>
              <a:rPr lang="sk-SK" baseline="0" dirty="0" err="1" smtClean="0">
                <a:solidFill>
                  <a:srgbClr val="FF0000"/>
                </a:solidFill>
              </a:rPr>
              <a:t>uplna</a:t>
            </a:r>
            <a:r>
              <a:rPr lang="sk-SK" baseline="0" dirty="0" smtClean="0">
                <a:solidFill>
                  <a:srgbClr val="FF0000"/>
                </a:solidFill>
              </a:rPr>
              <a:t> </a:t>
            </a:r>
            <a:r>
              <a:rPr lang="sk-SK" baseline="0" dirty="0" err="1" smtClean="0">
                <a:solidFill>
                  <a:srgbClr val="FF0000"/>
                </a:solidFill>
              </a:rPr>
              <a:t>gula</a:t>
            </a:r>
            <a:r>
              <a:rPr lang="sk-SK" baseline="0" dirty="0" smtClean="0">
                <a:solidFill>
                  <a:srgbClr val="FF0000"/>
                </a:solidFill>
              </a:rPr>
              <a:t>.. </a:t>
            </a:r>
            <a:r>
              <a:rPr lang="sk-SK" baseline="0" dirty="0" err="1" smtClean="0">
                <a:solidFill>
                  <a:srgbClr val="FF0000"/>
                </a:solidFill>
              </a:rPr>
              <a:t>Cize</a:t>
            </a:r>
            <a:r>
              <a:rPr lang="sk-SK" baseline="0" dirty="0" smtClean="0">
                <a:solidFill>
                  <a:srgbClr val="FF0000"/>
                </a:solidFill>
              </a:rPr>
              <a:t> aj </a:t>
            </a:r>
            <a:r>
              <a:rPr lang="sk-SK" baseline="0" dirty="0" err="1" smtClean="0">
                <a:solidFill>
                  <a:srgbClr val="FF0000"/>
                </a:solidFill>
              </a:rPr>
              <a:t>ked</a:t>
            </a:r>
            <a:r>
              <a:rPr lang="sk-SK" baseline="0" dirty="0" smtClean="0">
                <a:solidFill>
                  <a:srgbClr val="FF0000"/>
                </a:solidFill>
              </a:rPr>
              <a:t> </a:t>
            </a:r>
            <a:r>
              <a:rPr lang="sk-SK" baseline="0" dirty="0" err="1" smtClean="0">
                <a:solidFill>
                  <a:srgbClr val="FF0000"/>
                </a:solidFill>
              </a:rPr>
              <a:t>nezavisy</a:t>
            </a:r>
            <a:r>
              <a:rPr lang="sk-SK" baseline="0" dirty="0" smtClean="0">
                <a:solidFill>
                  <a:srgbClr val="FF0000"/>
                </a:solidFill>
              </a:rPr>
              <a:t>, trochu hej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Preco</a:t>
            </a:r>
            <a:r>
              <a:rPr lang="sk-SK" dirty="0" smtClean="0"/>
              <a:t> </a:t>
            </a:r>
            <a:r>
              <a:rPr lang="sk-SK" dirty="0" err="1" smtClean="0"/>
              <a:t>krizik</a:t>
            </a:r>
            <a:r>
              <a:rPr lang="sk-SK" dirty="0" smtClean="0"/>
              <a:t> pri </a:t>
            </a:r>
            <a:r>
              <a:rPr lang="sk-SK" dirty="0" err="1" smtClean="0"/>
              <a:t>time</a:t>
            </a:r>
            <a:r>
              <a:rPr lang="sk-SK" dirty="0" smtClean="0"/>
              <a:t> </a:t>
            </a:r>
            <a:r>
              <a:rPr lang="sk-SK" dirty="0" err="1" smtClean="0"/>
              <a:t>dependance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45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Numericke riesenie.. Aj zmena heat</a:t>
            </a:r>
            <a:r>
              <a:rPr lang="sk-SK" baseline="0" dirty="0" smtClean="0"/>
              <a:t> capacity zaratana</a:t>
            </a:r>
            <a:endParaRPr lang="en-GB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31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Tu sme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pouzili</a:t>
            </a:r>
            <a:r>
              <a:rPr lang="sk-SK" baseline="0" dirty="0" smtClean="0"/>
              <a:t> koeficienty, </a:t>
            </a:r>
            <a:r>
              <a:rPr lang="sk-SK" baseline="0" dirty="0" err="1" smtClean="0"/>
              <a:t>ktore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predtym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cize</a:t>
            </a:r>
            <a:r>
              <a:rPr lang="sk-SK" baseline="0" dirty="0" smtClean="0"/>
              <a:t> nula </a:t>
            </a:r>
            <a:r>
              <a:rPr lang="sk-SK" baseline="0" dirty="0" err="1" smtClean="0"/>
              <a:t>fitovania</a:t>
            </a:r>
            <a:r>
              <a:rPr lang="sk-SK" baseline="0" dirty="0" smtClean="0"/>
              <a:t>.. A je to </a:t>
            </a:r>
            <a:r>
              <a:rPr lang="sk-SK" baseline="0" dirty="0" err="1" smtClean="0"/>
              <a:t>konsistentne</a:t>
            </a:r>
            <a:r>
              <a:rPr lang="sk-SK" baseline="0" dirty="0" smtClean="0"/>
              <a:t>.. Mozme use..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Numericke riesenie.. Aj zmena heat</a:t>
            </a:r>
            <a:r>
              <a:rPr lang="sk-SK" baseline="0" dirty="0" smtClean="0"/>
              <a:t> capacity zaratana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30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65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Modifikovane </a:t>
            </a:r>
            <a:r>
              <a:rPr lang="sk-SK" dirty="0" err="1" smtClean="0"/>
              <a:t>wicks</a:t>
            </a:r>
            <a:r>
              <a:rPr lang="sk-SK" dirty="0" smtClean="0"/>
              <a:t>.. Dolievanie</a:t>
            </a:r>
            <a:r>
              <a:rPr lang="sk-SK" baseline="0" dirty="0" smtClean="0"/>
              <a:t> vosku </a:t>
            </a:r>
            <a:r>
              <a:rPr lang="sk-SK" baseline="0" dirty="0" err="1" smtClean="0"/>
              <a:t>output</a:t>
            </a:r>
            <a:r>
              <a:rPr lang="sk-SK" baseline="0" dirty="0" smtClean="0"/>
              <a:t> 600W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znamena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zlty</a:t>
            </a:r>
            <a:r>
              <a:rPr lang="sk-SK" baseline="0" dirty="0" smtClean="0"/>
              <a:t> bod?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947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Poriadne </a:t>
            </a:r>
            <a:r>
              <a:rPr lang="sk-SK" dirty="0" err="1" smtClean="0"/>
              <a:t>napisat</a:t>
            </a:r>
            <a:r>
              <a:rPr lang="sk-SK" dirty="0" smtClean="0"/>
              <a:t> vzorec, metre </a:t>
            </a:r>
            <a:r>
              <a:rPr lang="sk-SK" dirty="0" err="1" smtClean="0"/>
              <a:t>su</a:t>
            </a:r>
            <a:r>
              <a:rPr lang="sk-SK" dirty="0" smtClean="0"/>
              <a:t> </a:t>
            </a:r>
            <a:r>
              <a:rPr lang="sk-SK" dirty="0" err="1" smtClean="0"/>
              <a:t>stvorcove</a:t>
            </a:r>
            <a:r>
              <a:rPr lang="sk-SK" dirty="0" smtClean="0"/>
              <a:t>, </a:t>
            </a:r>
            <a:r>
              <a:rPr lang="sk-SK" dirty="0" err="1" smtClean="0"/>
              <a:t>takze</a:t>
            </a:r>
            <a:r>
              <a:rPr lang="sk-SK" dirty="0" smtClean="0"/>
              <a:t> do </a:t>
            </a:r>
            <a:r>
              <a:rPr lang="sk-SK" dirty="0" err="1" smtClean="0"/>
              <a:t>horneho</a:t>
            </a:r>
            <a:r>
              <a:rPr lang="sk-SK" dirty="0" smtClean="0"/>
              <a:t> indexu.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6</a:t>
            </a:fld>
            <a:endParaRPr lang="sk-SK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Prilis</a:t>
            </a:r>
            <a:r>
              <a:rPr lang="sk-SK" dirty="0" smtClean="0"/>
              <a:t> malinke </a:t>
            </a:r>
            <a:r>
              <a:rPr lang="sk-SK" dirty="0" err="1" smtClean="0"/>
              <a:t>pismenka</a:t>
            </a:r>
            <a:r>
              <a:rPr lang="sk-SK" dirty="0" smtClean="0"/>
              <a:t> na grafe.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1269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measured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temperature</a:t>
            </a:r>
            <a:endParaRPr lang="sk-SK" dirty="0" smtClean="0"/>
          </a:p>
          <a:p>
            <a:r>
              <a:rPr lang="sk-SK" dirty="0" smtClean="0"/>
              <a:t>Martin: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znamena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tych</a:t>
            </a:r>
            <a:r>
              <a:rPr lang="sk-SK" baseline="0" dirty="0" smtClean="0"/>
              <a:t> 40 </a:t>
            </a:r>
            <a:r>
              <a:rPr lang="sk-SK" baseline="0" dirty="0" err="1" smtClean="0"/>
              <a:t>stupnov</a:t>
            </a:r>
            <a:r>
              <a:rPr lang="sk-SK" baseline="0" dirty="0" smtClean="0"/>
              <a:t> nad </a:t>
            </a:r>
            <a:r>
              <a:rPr lang="sk-SK" baseline="0" dirty="0" err="1" smtClean="0"/>
              <a:t>plamenom</a:t>
            </a:r>
            <a:r>
              <a:rPr lang="sk-SK" baseline="0" dirty="0" smtClean="0"/>
              <a:t>?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52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Platí len v diferenciálnom tvare, treba vysvetliť a korektne napísať. 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sufficiently</a:t>
            </a:r>
            <a:r>
              <a:rPr lang="sk-SK" dirty="0" smtClean="0"/>
              <a:t>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differences</a:t>
            </a:r>
            <a:r>
              <a:rPr lang="sk-SK" dirty="0" smtClean="0"/>
              <a:t> in </a:t>
            </a:r>
            <a:r>
              <a:rPr lang="sk-SK" dirty="0" err="1" smtClean="0"/>
              <a:t>density</a:t>
            </a:r>
            <a:r>
              <a:rPr lang="sk-SK" dirty="0" smtClean="0"/>
              <a:t> and </a:t>
            </a:r>
            <a:r>
              <a:rPr lang="sk-SK" dirty="0" err="1" smtClean="0"/>
              <a:t>temperature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may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use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fixovanom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objeme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prava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strana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minimalizuje</a:t>
            </a:r>
            <a:r>
              <a:rPr lang="en-US" b="1" dirty="0" smtClean="0">
                <a:solidFill>
                  <a:srgbClr val="FF0000"/>
                </a:solidFill>
              </a:rPr>
              <a:t> pre </a:t>
            </a:r>
            <a:r>
              <a:rPr lang="en-US" b="1" dirty="0" err="1" smtClean="0">
                <a:solidFill>
                  <a:srgbClr val="FF0000"/>
                </a:solidFill>
              </a:rPr>
              <a:t>gulu</a:t>
            </a:r>
            <a:r>
              <a:rPr lang="en-US" dirty="0" smtClean="0">
                <a:solidFill>
                  <a:srgbClr val="FF0000"/>
                </a:solidFill>
              </a:rPr>
              <a:t>. Pre </a:t>
            </a:r>
            <a:r>
              <a:rPr lang="en-US" dirty="0" err="1" smtClean="0">
                <a:solidFill>
                  <a:srgbClr val="FF0000"/>
                </a:solidFill>
              </a:rPr>
              <a:t>fixny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tvar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vpravo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jediny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volny</a:t>
            </a:r>
            <a:r>
              <a:rPr lang="en-US" dirty="0" smtClean="0">
                <a:solidFill>
                  <a:srgbClr val="FF0000"/>
                </a:solidFill>
              </a:rPr>
              <a:t> parameter – </a:t>
            </a:r>
            <a:r>
              <a:rPr lang="en-US" dirty="0" err="1" smtClean="0">
                <a:solidFill>
                  <a:srgbClr val="FF0000"/>
                </a:solidFill>
              </a:rPr>
              <a:t>objem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Ostatne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pismena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zname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konstanty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>
                <a:solidFill>
                  <a:srgbClr val="FF0000"/>
                </a:solidFill>
              </a:rPr>
              <a:t>Martin: Niekde by to chcelo </a:t>
            </a:r>
            <a:r>
              <a:rPr lang="sk-SK" dirty="0" err="1" smtClean="0">
                <a:solidFill>
                  <a:srgbClr val="FF0000"/>
                </a:solidFill>
              </a:rPr>
              <a:t>obrazok</a:t>
            </a:r>
            <a:r>
              <a:rPr lang="sk-SK" dirty="0" smtClean="0">
                <a:solidFill>
                  <a:srgbClr val="FF0000"/>
                </a:solidFill>
              </a:rPr>
              <a:t> a popis </a:t>
            </a:r>
            <a:r>
              <a:rPr lang="sk-SK" dirty="0" err="1" smtClean="0">
                <a:solidFill>
                  <a:srgbClr val="FF0000"/>
                </a:solidFill>
              </a:rPr>
              <a:t>velicin</a:t>
            </a:r>
            <a:r>
              <a:rPr lang="sk-SK" dirty="0" smtClean="0">
                <a:solidFill>
                  <a:srgbClr val="FF0000"/>
                </a:solidFill>
              </a:rPr>
              <a:t>, takto</a:t>
            </a:r>
            <a:r>
              <a:rPr lang="sk-SK" baseline="0" dirty="0" smtClean="0">
                <a:solidFill>
                  <a:srgbClr val="FF0000"/>
                </a:solidFill>
              </a:rPr>
              <a:t> je to o </a:t>
            </a:r>
            <a:r>
              <a:rPr lang="sk-SK" baseline="0" dirty="0" err="1" smtClean="0">
                <a:solidFill>
                  <a:srgbClr val="FF0000"/>
                </a:solidFill>
              </a:rPr>
              <a:t>nicom</a:t>
            </a:r>
            <a:r>
              <a:rPr lang="sk-SK" baseline="0" dirty="0" smtClean="0">
                <a:solidFill>
                  <a:srgbClr val="FF0000"/>
                </a:solidFill>
              </a:rPr>
              <a:t>. 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Zasa metre na tretiu </a:t>
            </a:r>
            <a:r>
              <a:rPr lang="sk-SK" dirty="0" err="1" smtClean="0"/>
              <a:t>napisat</a:t>
            </a:r>
            <a:r>
              <a:rPr lang="sk-SK" dirty="0" smtClean="0"/>
              <a:t> </a:t>
            </a:r>
            <a:r>
              <a:rPr lang="sk-SK" dirty="0" err="1" smtClean="0"/>
              <a:t>slusne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05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Angličtina.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50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Aby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mohli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optimalizovat</a:t>
            </a:r>
            <a:r>
              <a:rPr lang="en-US" dirty="0" smtClean="0">
                <a:solidFill>
                  <a:srgbClr val="FF0000"/>
                </a:solidFill>
              </a:rPr>
              <a:t> lampion pre co </a:t>
            </a:r>
            <a:r>
              <a:rPr lang="en-US" dirty="0" err="1" smtClean="0">
                <a:solidFill>
                  <a:srgbClr val="FF0000"/>
                </a:solidFill>
              </a:rPr>
              <a:t>najrychlejsi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vzlet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musime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zistit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nieco</a:t>
            </a:r>
            <a:r>
              <a:rPr lang="en-US" dirty="0" smtClean="0">
                <a:solidFill>
                  <a:srgbClr val="FF0000"/>
                </a:solidFill>
              </a:rPr>
              <a:t> o tom, </a:t>
            </a:r>
            <a:r>
              <a:rPr lang="en-US" dirty="0" err="1" smtClean="0">
                <a:solidFill>
                  <a:srgbClr val="FF0000"/>
                </a:solidFill>
              </a:rPr>
              <a:t>ako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prebieha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ohrev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vzduchu</a:t>
            </a:r>
            <a:r>
              <a:rPr lang="en-US" dirty="0" smtClean="0">
                <a:solidFill>
                  <a:srgbClr val="FF0000"/>
                </a:solidFill>
              </a:rPr>
              <a:t> v </a:t>
            </a:r>
            <a:r>
              <a:rPr lang="en-US" dirty="0" err="1" smtClean="0">
                <a:solidFill>
                  <a:srgbClr val="FF0000"/>
                </a:solidFill>
              </a:rPr>
              <a:t>balone</a:t>
            </a:r>
            <a:r>
              <a:rPr lang="en-US" dirty="0" smtClean="0">
                <a:solidFill>
                  <a:srgbClr val="FF0000"/>
                </a:solidFill>
              </a:rPr>
              <a:t>, a </a:t>
            </a:r>
            <a:r>
              <a:rPr lang="en-US" dirty="0" err="1" smtClean="0">
                <a:solidFill>
                  <a:srgbClr val="FF0000"/>
                </a:solidFill>
              </a:rPr>
              <a:t>ako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zavisi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od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tvar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objemu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balona</a:t>
            </a:r>
            <a:r>
              <a:rPr lang="en-US" dirty="0" smtClean="0">
                <a:solidFill>
                  <a:srgbClr val="FF0000"/>
                </a:solidFill>
              </a:rPr>
              <a:t>”.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We</a:t>
            </a:r>
            <a:r>
              <a:rPr lang="sk-SK" dirty="0" smtClean="0"/>
              <a:t> tried 3 </a:t>
            </a:r>
            <a:r>
              <a:rPr lang="sk-SK" dirty="0" err="1" smtClean="0"/>
              <a:t>models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that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differed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bottom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area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height</a:t>
            </a:r>
            <a:r>
              <a:rPr lang="sk-SK" baseline="0" dirty="0" smtClean="0"/>
              <a:t> (</a:t>
            </a:r>
            <a:r>
              <a:rPr lang="sk-SK" baseline="0" dirty="0" err="1" smtClean="0"/>
              <a:t>volume</a:t>
            </a:r>
            <a:r>
              <a:rPr lang="sk-SK" baseline="0" dirty="0" smtClean="0"/>
              <a:t>) </a:t>
            </a:r>
            <a:r>
              <a:rPr lang="sk-SK" baseline="0" dirty="0" err="1" smtClean="0"/>
              <a:t>was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further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changed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for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each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of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models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Using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iron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Co</a:t>
            </a:r>
            <a:r>
              <a:rPr lang="sk-SK" dirty="0" smtClean="0"/>
              <a:t> je A? Povrch? Nebolo to doteraz S?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95948-B767-4C96-A83D-5F21C750705B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770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re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6050" cy="113665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08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108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86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92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86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75146B-B43A-4757-BCC3-E41ACBAED2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6050" cy="113665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86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92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86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897A03-5C36-4927-A037-3AD6567BD8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A067D-2B9D-46B7-AA68-8FA125782CD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6769100" cy="503237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7450" y="1341438"/>
            <a:ext cx="7777163" cy="5040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noProof="0" smtClean="0"/>
              <a:t>Ak chcete pridať tabuľku, kliknite na ikonu</a:t>
            </a:r>
            <a:endParaRPr lang="sk-S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91440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8698"/>
            <a:ext cx="7772400" cy="7810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Survive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545957"/>
            <a:ext cx="990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18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EA7-2ABC-4081-9A70-2475111096AE}" type="datetime1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5678"/>
            <a:ext cx="9144000" cy="136207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72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2CA-61DF-4D29-88C9-FB8A4E3B2314}" type="datetime1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re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5744-1A0E-464F-8268-B1E928F1BCF9}" type="datetime1">
              <a:rPr lang="en-US" smtClean="0"/>
              <a:t>7/21/2012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0E6A-2296-4F5F-9AAD-B1FE7F7AFF58}" type="datetime1">
              <a:rPr lang="en-US" smtClean="0"/>
              <a:t>7/21/2012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7AEF-75EC-44FA-B648-3C53816048FE}" type="datetime1">
              <a:rPr lang="en-US" smtClean="0"/>
              <a:t>7/21/2012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3391-69F6-40B2-89E4-409479E25E14}" type="datetime1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F7F7-81BF-4535-A413-64BD91340D44}" type="datetime1">
              <a:rPr lang="en-US" smtClean="0"/>
              <a:t>7/21/2012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D983-E338-44D5-9576-F94E31A6C498}" type="datetime1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533400"/>
            <a:ext cx="1371600" cy="57912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7162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6A58-C1A7-4ED4-961A-003A7FB1C79F}" type="datetime1">
              <a:rPr lang="en-US" smtClean="0"/>
              <a:t>7/21/2012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7077" y="2549604"/>
            <a:ext cx="42723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for your attention</a:t>
            </a:r>
            <a:r>
              <a:rPr lang="en-US" sz="6600" i="0" dirty="0" smtClean="0">
                <a:solidFill>
                  <a:schemeClr val="bg1"/>
                </a:solidFill>
                <a:latin typeface="Adobe Caslon Pro" pitchFamily="18" charset="0"/>
              </a:rPr>
              <a:t>!</a:t>
            </a:r>
            <a:endParaRPr lang="en-US" sz="4000" i="0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876800"/>
            <a:ext cx="6400800" cy="609600"/>
          </a:xfrm>
        </p:spPr>
        <p:txBody>
          <a:bodyPr>
            <a:noAutofit/>
          </a:bodyPr>
          <a:lstStyle>
            <a:lvl1pPr marL="0" indent="0" algn="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18. Survive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486400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36680" y="1524000"/>
            <a:ext cx="3416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Thank you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 userDrawn="1"/>
        </p:nvSpPr>
        <p:spPr>
          <a:xfrm>
            <a:off x="2209800" y="44958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 smtClean="0"/>
              <a:t>Marco</a:t>
            </a:r>
            <a:r>
              <a:rPr lang="sk-SK" sz="3200" dirty="0" smtClean="0"/>
              <a:t> </a:t>
            </a:r>
            <a:r>
              <a:rPr lang="sk-SK" sz="3200" dirty="0" err="1" smtClean="0"/>
              <a:t>Bodnár</a:t>
            </a:r>
            <a:endParaRPr lang="en-US" sz="3200" dirty="0"/>
          </a:p>
        </p:txBody>
      </p:sp>
      <p:sp>
        <p:nvSpPr>
          <p:cNvPr id="4" name="BlokTextu 3"/>
          <p:cNvSpPr txBox="1"/>
          <p:nvPr userDrawn="1"/>
        </p:nvSpPr>
        <p:spPr>
          <a:xfrm>
            <a:off x="609600" y="28956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/>
              <a:t>12. </a:t>
            </a:r>
            <a:r>
              <a:rPr lang="sk-SK" sz="6000" dirty="0" err="1" smtClean="0"/>
              <a:t>Lanterns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049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aseline="0">
                <a:latin typeface="Constantia" pitchFamily="18" charset="0"/>
              </a:defRPr>
            </a:lvl1pPr>
            <a:lvl2pPr>
              <a:buFontTx/>
              <a:buNone/>
              <a:defRPr>
                <a:latin typeface="Constantia" pitchFamily="18" charset="0"/>
              </a:defRPr>
            </a:lvl2pPr>
            <a:lvl3pPr>
              <a:buFontTx/>
              <a:buNone/>
              <a:defRPr>
                <a:latin typeface="Constantia" pitchFamily="18" charset="0"/>
              </a:defRPr>
            </a:lvl3pPr>
            <a:lvl4pPr>
              <a:buFontTx/>
              <a:buNone/>
              <a:defRPr>
                <a:latin typeface="Constantia" pitchFamily="18" charset="0"/>
              </a:defRPr>
            </a:lvl4pPr>
            <a:lvl5pPr>
              <a:buFontTx/>
              <a:buNone/>
              <a:defRPr>
                <a:latin typeface="Constantia" pitchFamily="18" charset="0"/>
              </a:defRPr>
            </a:lvl5pPr>
          </a:lstStyle>
          <a:p>
            <a:pPr lvl="0"/>
            <a:r>
              <a:rPr lang="en-GB" dirty="0" err="1" smtClean="0"/>
              <a:t>Normalny</a:t>
            </a:r>
            <a:r>
              <a:rPr lang="en-GB" dirty="0" smtClean="0"/>
              <a:t> text</a:t>
            </a:r>
            <a:endParaRPr lang="en-GB" dirty="0"/>
          </a:p>
        </p:txBody>
      </p:sp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7514"/>
            <a:ext cx="7972452" cy="654032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en-GB" noProof="1" smtClean="0"/>
              <a:t>Nadpis slajdu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786050" y="192880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nstantia" pitchFamily="18" charset="0"/>
              </a:rPr>
              <a:t>Appendices</a:t>
            </a:r>
            <a:endParaRPr lang="en-GB" sz="3600" dirty="0">
              <a:latin typeface="Constantia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pendices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stav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7514"/>
            <a:ext cx="7972452" cy="654032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en-GB" noProof="1" smtClean="0"/>
              <a:t>Nadpis slajdu</a:t>
            </a:r>
            <a:endParaRPr lang="en-GB" noProof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0491"/>
            <a:ext cx="7972452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 i="0">
                <a:latin typeface="Constantia" pitchFamily="18" charset="0"/>
              </a:defRPr>
            </a:lvl1pPr>
            <a:lvl2pPr>
              <a:defRPr sz="2400" i="0">
                <a:latin typeface="Constantia" pitchFamily="18" charset="0"/>
              </a:defRPr>
            </a:lvl2pPr>
            <a:lvl3pPr>
              <a:defRPr sz="2200" i="0">
                <a:latin typeface="Constantia" pitchFamily="18" charset="0"/>
              </a:defRPr>
            </a:lvl3pPr>
            <a:lvl4pPr>
              <a:defRPr sz="1800" i="0"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9F8CE-2AB0-49E7-AC88-90FB8CF87A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049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aseline="0">
                <a:latin typeface="Constantia" pitchFamily="18" charset="0"/>
              </a:defRPr>
            </a:lvl1pPr>
            <a:lvl2pPr>
              <a:buFontTx/>
              <a:buNone/>
              <a:defRPr>
                <a:latin typeface="Constantia" pitchFamily="18" charset="0"/>
              </a:defRPr>
            </a:lvl2pPr>
            <a:lvl3pPr>
              <a:buFontTx/>
              <a:buNone/>
              <a:defRPr>
                <a:latin typeface="Constantia" pitchFamily="18" charset="0"/>
              </a:defRPr>
            </a:lvl3pPr>
            <a:lvl4pPr>
              <a:buFontTx/>
              <a:buNone/>
              <a:defRPr>
                <a:latin typeface="Constantia" pitchFamily="18" charset="0"/>
              </a:defRPr>
            </a:lvl4pPr>
            <a:lvl5pPr>
              <a:buFontTx/>
              <a:buNone/>
              <a:defRPr>
                <a:latin typeface="Constantia" pitchFamily="18" charset="0"/>
              </a:defRPr>
            </a:lvl5pPr>
          </a:lstStyle>
          <a:p>
            <a:pPr lvl="0"/>
            <a:r>
              <a:rPr lang="en-GB" dirty="0" err="1" smtClean="0"/>
              <a:t>Normalny</a:t>
            </a:r>
            <a:r>
              <a:rPr lang="en-GB" dirty="0" smtClean="0"/>
              <a:t> text</a:t>
            </a:r>
            <a:endParaRPr lang="en-GB" dirty="0"/>
          </a:p>
        </p:txBody>
      </p:sp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7514"/>
            <a:ext cx="7972452" cy="654032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en-GB" noProof="1" smtClean="0"/>
              <a:t>Nadpis slajdu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6050" cy="113665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08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06825" cy="1978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5025" y="4111625"/>
            <a:ext cx="3806825" cy="1978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86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äty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92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86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4D61BC-3C08-4867-851A-8C8D91FAE3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66050" cy="113665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6825" cy="1978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06825" cy="1978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685800" y="4111625"/>
            <a:ext cx="3806825" cy="1978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4111625"/>
            <a:ext cx="3806825" cy="1978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86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92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8650" cy="450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B95851-FCAE-404F-B7A2-EB15448E13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657252" y="235743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12. Lanterns</a:t>
            </a:r>
            <a:endParaRPr lang="en-US" sz="6600" b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2971800" y="130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EAM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LOVAKIA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0" y="892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solidFill>
                  <a:srgbClr val="EAEAEA"/>
                </a:solidFill>
                <a:latin typeface="Constantia" pitchFamily="18" charset="0"/>
              </a:rPr>
              <a:t>A</a:t>
            </a:r>
            <a:r>
              <a:rPr lang="en-US" sz="1600" dirty="0" smtClean="0">
                <a:solidFill>
                  <a:srgbClr val="EAEAEA"/>
                </a:solidFill>
                <a:latin typeface="Constantia" pitchFamily="18" charset="0"/>
              </a:rPr>
              <a:t>YPT 2012, </a:t>
            </a:r>
            <a:r>
              <a:rPr lang="en-US" sz="1600" dirty="0" err="1" smtClean="0">
                <a:solidFill>
                  <a:srgbClr val="EAEAEA"/>
                </a:solidFill>
                <a:latin typeface="Constantia" pitchFamily="18" charset="0"/>
              </a:rPr>
              <a:t>Leoben</a:t>
            </a:r>
            <a:r>
              <a:rPr lang="en-US" sz="1600" dirty="0" smtClean="0">
                <a:solidFill>
                  <a:srgbClr val="EAEAEA"/>
                </a:solidFill>
                <a:latin typeface="Constantia" pitchFamily="18" charset="0"/>
              </a:rPr>
              <a:t>, Austria, April 26-28</a:t>
            </a:r>
            <a:endParaRPr lang="en-US" sz="1600" dirty="0">
              <a:solidFill>
                <a:srgbClr val="EAEAEA"/>
              </a:solidFill>
              <a:latin typeface="Constantia" pitchFamily="18" charset="0"/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1500166" y="5429264"/>
            <a:ext cx="612935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k-SK" sz="2000" b="0" i="0" dirty="0">
                <a:solidFill>
                  <a:schemeClr val="bg1"/>
                </a:solidFill>
                <a:effectLst/>
                <a:latin typeface="Constantia" pitchFamily="18" charset="0"/>
              </a:rPr>
              <a:t>P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Constantia" pitchFamily="18" charset="0"/>
              </a:rPr>
              <a:t>resented by  </a:t>
            </a:r>
            <a:r>
              <a:rPr lang="en-US" sz="3200" b="0" i="0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 </a:t>
            </a:r>
          </a:p>
          <a:p>
            <a:pPr algn="ctr"/>
            <a:r>
              <a:rPr lang="en-US" sz="2800" b="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Matej</a:t>
            </a:r>
            <a:r>
              <a:rPr lang="en-US" sz="2800" b="0" i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Badin</a:t>
            </a:r>
            <a:endParaRPr lang="en-US" sz="2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85720" y="6509587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By</a:t>
            </a:r>
            <a:r>
              <a:rPr lang="sk-SK" sz="1200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Ma</a:t>
            </a:r>
            <a:r>
              <a:rPr lang="en-US" sz="1200" b="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tej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Badin</a:t>
            </a:r>
            <a:endParaRPr lang="en-GB" sz="1200" b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72396" y="642939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7FA937C-2E89-4C06-9CA1-076EBF3E065A}" type="slidenum">
              <a:rPr lang="en-GB" sz="1800" baseline="0" smtClean="0">
                <a:solidFill>
                  <a:schemeClr val="bg1"/>
                </a:solidFill>
                <a:latin typeface="Cambria" pitchFamily="18" charset="0"/>
              </a:rPr>
              <a:pPr/>
              <a:t>‹#›</a:t>
            </a:fld>
            <a:endParaRPr lang="en-GB" sz="1800" baseline="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48398" y="802242"/>
            <a:ext cx="135732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" b="0" baseline="0" dirty="0" smtClean="0">
                <a:solidFill>
                  <a:srgbClr val="5CAACC"/>
                </a:solidFill>
                <a:effectLst/>
                <a:latin typeface="Constantia" pitchFamily="18" charset="0"/>
              </a:rPr>
              <a:t>SLOVAKIA</a:t>
            </a:r>
            <a:endParaRPr lang="en-GB" sz="1150" b="0" baseline="0" dirty="0">
              <a:solidFill>
                <a:srgbClr val="5CAACC"/>
              </a:solidFill>
              <a:effectLst/>
              <a:latin typeface="Constant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500098" y="621508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Lanterns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657252" y="235743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Thank you for your attention</a:t>
            </a:r>
            <a:endParaRPr lang="en-US" sz="6600" b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2971800" y="130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EAM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LOVAKIA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0" y="8921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k-SK" sz="1600" dirty="0" smtClean="0">
                <a:solidFill>
                  <a:srgbClr val="EAEAEA"/>
                </a:solidFill>
                <a:latin typeface="Constantia" pitchFamily="18" charset="0"/>
              </a:rPr>
              <a:t>A</a:t>
            </a:r>
            <a:r>
              <a:rPr lang="en-US" sz="1600" dirty="0" smtClean="0">
                <a:solidFill>
                  <a:srgbClr val="EAEAEA"/>
                </a:solidFill>
                <a:latin typeface="Constantia" pitchFamily="18" charset="0"/>
              </a:rPr>
              <a:t>YPT 201</a:t>
            </a:r>
            <a:r>
              <a:rPr lang="sk-SK" sz="1600" dirty="0" smtClean="0">
                <a:solidFill>
                  <a:srgbClr val="EAEAEA"/>
                </a:solidFill>
                <a:latin typeface="Constantia" pitchFamily="18" charset="0"/>
              </a:rPr>
              <a:t>2</a:t>
            </a:r>
            <a:r>
              <a:rPr lang="en-US" sz="1600" dirty="0" smtClean="0">
                <a:solidFill>
                  <a:srgbClr val="EAEAEA"/>
                </a:solidFill>
                <a:latin typeface="Constantia" pitchFamily="18" charset="0"/>
              </a:rPr>
              <a:t>, </a:t>
            </a:r>
            <a:r>
              <a:rPr lang="sk-SK" sz="1600" dirty="0" err="1" smtClean="0">
                <a:solidFill>
                  <a:srgbClr val="EAEAEA"/>
                </a:solidFill>
                <a:latin typeface="Constantia" pitchFamily="18" charset="0"/>
              </a:rPr>
              <a:t>Leoben</a:t>
            </a:r>
            <a:r>
              <a:rPr lang="en-US" sz="1600" dirty="0" smtClean="0">
                <a:solidFill>
                  <a:srgbClr val="EAEAEA"/>
                </a:solidFill>
                <a:latin typeface="Constantia" pitchFamily="18" charset="0"/>
              </a:rPr>
              <a:t>, Austria</a:t>
            </a:r>
            <a:r>
              <a:rPr lang="sk-SK" sz="1600" dirty="0" smtClean="0">
                <a:solidFill>
                  <a:srgbClr val="EAEAEA"/>
                </a:solidFill>
                <a:latin typeface="Constantia" pitchFamily="18" charset="0"/>
              </a:rPr>
              <a:t>, </a:t>
            </a:r>
            <a:r>
              <a:rPr lang="sk-SK" sz="1600" dirty="0" err="1" smtClean="0">
                <a:solidFill>
                  <a:srgbClr val="EAEAEA"/>
                </a:solidFill>
                <a:latin typeface="Constantia" pitchFamily="18" charset="0"/>
              </a:rPr>
              <a:t>April</a:t>
            </a:r>
            <a:r>
              <a:rPr lang="sk-SK" sz="1600" dirty="0" smtClean="0">
                <a:solidFill>
                  <a:srgbClr val="EAEAEA"/>
                </a:solidFill>
                <a:latin typeface="Constantia" pitchFamily="18" charset="0"/>
              </a:rPr>
              <a:t> 26-2á</a:t>
            </a:r>
            <a:endParaRPr lang="en-US" sz="1600" dirty="0">
              <a:solidFill>
                <a:srgbClr val="EAEAEA"/>
              </a:solidFill>
              <a:latin typeface="Constantia" pitchFamily="18" charset="0"/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1500166" y="5429264"/>
            <a:ext cx="612935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k-SK" sz="2000" b="0" i="0" dirty="0">
                <a:solidFill>
                  <a:schemeClr val="bg1"/>
                </a:solidFill>
                <a:effectLst/>
                <a:latin typeface="Constantia" pitchFamily="18" charset="0"/>
              </a:rPr>
              <a:t>P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Constantia" pitchFamily="18" charset="0"/>
              </a:rPr>
              <a:t>resented by  </a:t>
            </a:r>
            <a:r>
              <a:rPr lang="en-US" sz="3200" b="0" i="0" dirty="0" smtClean="0">
                <a:solidFill>
                  <a:schemeClr val="bg1"/>
                </a:solidFill>
                <a:effectLst/>
                <a:latin typeface="Constantia" pitchFamily="18" charset="0"/>
              </a:rPr>
              <a:t> </a:t>
            </a:r>
          </a:p>
          <a:p>
            <a:pPr algn="ctr"/>
            <a:r>
              <a:rPr lang="sk-SK" sz="28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</a:t>
            </a:r>
            <a:r>
              <a:rPr lang="en-US" sz="2800" b="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tej</a:t>
            </a:r>
            <a:r>
              <a:rPr lang="en-US" sz="2800" b="0" i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Badin</a:t>
            </a:r>
            <a:endParaRPr lang="en-US" sz="28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878149E-D1A7-4A0F-B372-33DAF8AFA781}" type="datetime1">
              <a:rPr lang="en-US" smtClean="0"/>
              <a:t>7/21/2012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00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7.jpe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Users\Vilo\Desktop\do%20prez%20otoc%20strih.wmv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Users\Vilo\Desktop\film%20strihnuty%2010%20sec%20lant.wmv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C:\Users\Vilo\Desktop\film%20strihnuty%2010%20sec%20lant.wmv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51.wmf"/><Relationship Id="rId3" Type="http://schemas.openxmlformats.org/officeDocument/2006/relationships/image" Target="../media/image36.pn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Lanterns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Marco Bodnár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12.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  </a:t>
            </a:r>
            <a:r>
              <a:rPr lang="en-GB" sz="5400" dirty="0" smtClean="0"/>
              <a:t>Limitation of the task says: there is </a:t>
            </a:r>
            <a:r>
              <a:rPr lang="en-GB" sz="5400" b="1" dirty="0" smtClean="0"/>
              <a:t>no chance </a:t>
            </a:r>
            <a:r>
              <a:rPr lang="en-GB" sz="5400" dirty="0" smtClean="0"/>
              <a:t>to design such a lantern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calculation of conditions to lift off</a:t>
            </a:r>
            <a:r>
              <a:rPr lang="sk-SK" dirty="0" smtClean="0"/>
              <a:t> p</a:t>
            </a:r>
            <a:r>
              <a:rPr lang="en-US" dirty="0" smtClean="0"/>
              <a:t>roved, that tea light doesn’t work…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/>
              <a:t>Is this the end?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ver. 2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Paper lanterns float using a candle. Design and make a lantern powered by a </a:t>
            </a:r>
            <a:r>
              <a:rPr lang="en-US" sz="3600" b="1" dirty="0" smtClean="0"/>
              <a:t>fuel with constant power </a:t>
            </a:r>
            <a:r>
              <a:rPr lang="en-US" sz="3600" dirty="0" smtClean="0"/>
              <a:t>that takes the shortest time (from lighting the candle) to float up a vertical height of 2.5m. Investigate the influence of the relevant parameters.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power? No problem…</a:t>
            </a:r>
            <a:endParaRPr lang="en-US" dirty="0"/>
          </a:p>
        </p:txBody>
      </p:sp>
      <p:pic>
        <p:nvPicPr>
          <p:cNvPr id="75778" name="Picture 2" descr="C:\Users\Vilo\Desktop\elfin\SAM_7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2477135" cy="2286000"/>
          </a:xfrm>
          <a:prstGeom prst="rect">
            <a:avLst/>
          </a:prstGeom>
          <a:noFill/>
        </p:spPr>
      </p:pic>
      <p:pic>
        <p:nvPicPr>
          <p:cNvPr id="5" name="Picture 3" descr="http://www.bsabcandles.com/media/catalog/category/tealigh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3048000" cy="2281147"/>
          </a:xfrm>
          <a:prstGeom prst="rect">
            <a:avLst/>
          </a:prstGeom>
          <a:noFill/>
        </p:spPr>
      </p:pic>
      <p:sp>
        <p:nvSpPr>
          <p:cNvPr id="6" name="Šípka doprava 5"/>
          <p:cNvSpPr/>
          <p:nvPr/>
        </p:nvSpPr>
        <p:spPr>
          <a:xfrm>
            <a:off x="3733800" y="25908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ípka doprava 6"/>
          <p:cNvSpPr/>
          <p:nvPr/>
        </p:nvSpPr>
        <p:spPr>
          <a:xfrm rot="8514695">
            <a:off x="3791994" y="3979434"/>
            <a:ext cx="1442170" cy="439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779" name="Picture 3" descr="C:\Users\Vilo\Desktop\elfin\SAM_7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038600"/>
            <a:ext cx="2594528" cy="2309434"/>
          </a:xfrm>
          <a:prstGeom prst="rect">
            <a:avLst/>
          </a:prstGeom>
          <a:noFill/>
        </p:spPr>
      </p:pic>
      <p:sp>
        <p:nvSpPr>
          <p:cNvPr id="9" name="Šípka doprava 8"/>
          <p:cNvSpPr/>
          <p:nvPr/>
        </p:nvSpPr>
        <p:spPr>
          <a:xfrm>
            <a:off x="3810000" y="53340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780" name="Picture 4" descr="C:\Users\Vilo\Desktop\lanterns foto video\SAM_7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038600"/>
            <a:ext cx="3048000" cy="228600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6835355" y="4503003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0B0F0"/>
                </a:solidFill>
              </a:rPr>
              <a:t>1500 W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And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really</a:t>
            </a:r>
            <a:r>
              <a:rPr lang="sk-SK" dirty="0" smtClean="0"/>
              <a:t> </a:t>
            </a:r>
            <a:r>
              <a:rPr lang="sk-SK" dirty="0" err="1" smtClean="0"/>
              <a:t>works</a:t>
            </a:r>
            <a:r>
              <a:rPr lang="sk-SK" dirty="0" smtClean="0"/>
              <a:t>...</a:t>
            </a:r>
            <a:endParaRPr lang="en-US" dirty="0"/>
          </a:p>
        </p:txBody>
      </p:sp>
      <p:pic>
        <p:nvPicPr>
          <p:cNvPr id="84994" name="Picture 2" descr="C:\Users\Vilo\Desktop\lampion lietajuci svie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3855450" cy="2971800"/>
          </a:xfrm>
          <a:prstGeom prst="rect">
            <a:avLst/>
          </a:prstGeom>
          <a:noFill/>
        </p:spPr>
      </p:pic>
      <p:pic>
        <p:nvPicPr>
          <p:cNvPr id="84995" name="Picture 3" descr="C:\Users\Vilo\Desktop\lampion lietajuci svieck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05200"/>
            <a:ext cx="2486230" cy="2829934"/>
          </a:xfrm>
          <a:prstGeom prst="rect">
            <a:avLst/>
          </a:prstGeom>
          <a:noFill/>
        </p:spPr>
      </p:pic>
      <p:pic>
        <p:nvPicPr>
          <p:cNvPr id="84996" name="Picture 4" descr="C:\Users\Vilo\Desktop\lampion lietajuci sviecka-pal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038600"/>
            <a:ext cx="1952052" cy="2362200"/>
          </a:xfrm>
          <a:prstGeom prst="rect">
            <a:avLst/>
          </a:prstGeom>
          <a:noFill/>
        </p:spPr>
      </p:pic>
      <p:pic>
        <p:nvPicPr>
          <p:cNvPr id="84997" name="Picture 5" descr="C:\Users\Vilo\Desktop\zapalujuci sa lanternik.png"/>
          <p:cNvPicPr>
            <a:picLocks noChangeAspect="1" noChangeArrowheads="1"/>
          </p:cNvPicPr>
          <p:nvPr/>
        </p:nvPicPr>
        <p:blipFill>
          <a:blip r:embed="rId5" cstate="print">
            <a:lum bright="48000" contrast="66000"/>
          </a:blip>
          <a:srcRect/>
          <a:stretch>
            <a:fillRect/>
          </a:stretch>
        </p:blipFill>
        <p:spPr bwMode="auto">
          <a:xfrm>
            <a:off x="304800" y="1981200"/>
            <a:ext cx="2680964" cy="21336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57200" y="1371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Ready</a:t>
            </a:r>
            <a:r>
              <a:rPr lang="sk-SK" sz="2400" b="1" dirty="0" smtClean="0"/>
              <a:t>...</a:t>
            </a:r>
            <a:endParaRPr lang="en-US" sz="24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0" y="4267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Steady</a:t>
            </a:r>
            <a:r>
              <a:rPr lang="sk-SK" sz="2400" b="1" dirty="0" smtClean="0"/>
              <a:t>...</a:t>
            </a:r>
            <a:endParaRPr lang="en-US" sz="2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4495800" y="4495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GO!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www.bsabcandles.com/media/catalog/category/tealigh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895600"/>
            <a:ext cx="4276278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solid fuel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Constant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/>
              <a:t>p</a:t>
            </a:r>
            <a:r>
              <a:rPr lang="en-US" b="1" dirty="0" err="1" smtClean="0"/>
              <a:t>ower</a:t>
            </a:r>
            <a:r>
              <a:rPr lang="en-US" dirty="0" smtClean="0"/>
              <a:t> 800W</a:t>
            </a:r>
          </a:p>
          <a:p>
            <a:r>
              <a:rPr lang="en-US" b="1" dirty="0" smtClean="0"/>
              <a:t>Lantern can lift off</a:t>
            </a:r>
            <a:endParaRPr lang="sk-SK" b="1" dirty="0"/>
          </a:p>
        </p:txBody>
      </p:sp>
      <p:pic>
        <p:nvPicPr>
          <p:cNvPr id="4" name="Picture 1" descr="C:\Users\M4M\Desktop\TMF\TMF 12. Lanterns - nove\PEPO ign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2667000" cy="529027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0800000" flipV="1">
            <a:off x="475802" y="2933700"/>
            <a:ext cx="4114800" cy="3124200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99603" y="2933700"/>
            <a:ext cx="4267200" cy="3124200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7543800" y="3657600"/>
            <a:ext cx="1143000" cy="609600"/>
            <a:chOff x="8001000" y="3581400"/>
            <a:chExt cx="1143000" cy="609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001000" y="3733800"/>
              <a:ext cx="152400" cy="4572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153400" y="3581400"/>
              <a:ext cx="990600" cy="6096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really works?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 dirty="0" smtClean="0"/>
          </a:p>
          <a:p>
            <a:pPr>
              <a:buFont typeface="Arial" pitchFamily="34" charset="0"/>
              <a:buChar char="•"/>
            </a:pPr>
            <a:r>
              <a:rPr lang="sk-SK" sz="4400" b="1" dirty="0" smtClean="0"/>
              <a:t> V</a:t>
            </a:r>
            <a:r>
              <a:rPr lang="en-US" sz="4400" b="1" dirty="0" err="1" smtClean="0"/>
              <a:t>olume</a:t>
            </a:r>
            <a:r>
              <a:rPr lang="en-US" sz="4400" dirty="0" smtClean="0"/>
              <a:t> dependence 	</a:t>
            </a:r>
            <a:endParaRPr lang="sk-SK" sz="4400" dirty="0" smtClean="0"/>
          </a:p>
          <a:p>
            <a:pPr>
              <a:buFont typeface="Arial" pitchFamily="34" charset="0"/>
              <a:buChar char="•"/>
            </a:pPr>
            <a:r>
              <a:rPr lang="sk-SK" sz="4400" b="1" dirty="0" smtClean="0"/>
              <a:t> T</a:t>
            </a:r>
            <a:r>
              <a:rPr lang="en-US" sz="4400" b="1" dirty="0" err="1" smtClean="0"/>
              <a:t>ime</a:t>
            </a:r>
            <a:r>
              <a:rPr lang="en-US" sz="4400" dirty="0" smtClean="0"/>
              <a:t> dependence</a:t>
            </a:r>
            <a:r>
              <a:rPr lang="en-US" sz="3600" dirty="0" smtClean="0"/>
              <a:t>	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72296" cy="785818"/>
          </a:xfrm>
        </p:spPr>
        <p:txBody>
          <a:bodyPr/>
          <a:lstStyle/>
          <a:p>
            <a:r>
              <a:rPr lang="sk-SK" dirty="0" err="1" smtClean="0"/>
              <a:t>Apparatus</a:t>
            </a:r>
            <a:endParaRPr lang="en-US" dirty="0"/>
          </a:p>
        </p:txBody>
      </p:sp>
      <p:pic>
        <p:nvPicPr>
          <p:cNvPr id="62466" name="Picture 2" descr="C:\Users\Vilo\Desktop\elfin\SAM_6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"/>
            <a:ext cx="4267200" cy="613433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334000" y="1676400"/>
            <a:ext cx="999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 smtClean="0">
                <a:solidFill>
                  <a:srgbClr val="00B050"/>
                </a:solidFill>
              </a:rPr>
              <a:t>Lantern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114800" y="5029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Solid fuel</a:t>
            </a:r>
            <a:endParaRPr lang="en-US" sz="20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6705600" y="5638800"/>
            <a:ext cx="814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scales</a:t>
            </a:r>
            <a:endParaRPr lang="en-US" sz="2000" b="1" dirty="0"/>
          </a:p>
        </p:txBody>
      </p:sp>
      <p:pic>
        <p:nvPicPr>
          <p:cNvPr id="62467" name="Picture 3" descr="C:\Users\Vilo\Desktop\elfin\SAM_7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124200" cy="2433686"/>
          </a:xfrm>
          <a:prstGeom prst="rect">
            <a:avLst/>
          </a:prstGeom>
          <a:noFill/>
        </p:spPr>
      </p:pic>
      <p:sp>
        <p:nvSpPr>
          <p:cNvPr id="12" name="Šípka doprava 11"/>
          <p:cNvSpPr/>
          <p:nvPr/>
        </p:nvSpPr>
        <p:spPr>
          <a:xfrm>
            <a:off x="4953000" y="4953000"/>
            <a:ext cx="609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8" name="Picture 4" descr="C:\Users\Vilo\Desktop\elfin\SAM_6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371600"/>
            <a:ext cx="3324454" cy="2514600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2286000" y="4953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Solid</a:t>
            </a:r>
          </a:p>
          <a:p>
            <a:r>
              <a:rPr lang="en-US" b="1" dirty="0" smtClean="0"/>
              <a:t> fuel</a:t>
            </a:r>
            <a:endParaRPr lang="en-US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1143000" y="3200400"/>
            <a:ext cx="164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Iron for </a:t>
            </a:r>
            <a:r>
              <a:rPr lang="sk-SK" b="1" dirty="0" err="1" smtClean="0"/>
              <a:t>glueing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191000" y="3048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92D050"/>
                </a:solidFill>
              </a:rPr>
              <a:t>3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different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models</a:t>
            </a:r>
            <a:r>
              <a:rPr lang="sk-SK" sz="2400" b="1" dirty="0" smtClean="0">
                <a:solidFill>
                  <a:schemeClr val="bg1"/>
                </a:solidFill>
              </a:rPr>
              <a:t> – </a:t>
            </a:r>
            <a:r>
              <a:rPr lang="sk-SK" sz="2400" b="1" dirty="0" err="1" smtClean="0">
                <a:solidFill>
                  <a:schemeClr val="bg1"/>
                </a:solidFill>
              </a:rPr>
              <a:t>different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rgbClr val="92D050"/>
                </a:solidFill>
              </a:rPr>
              <a:t>bottom</a:t>
            </a:r>
            <a:r>
              <a:rPr lang="sk-SK" sz="2400" b="1" dirty="0" smtClean="0">
                <a:solidFill>
                  <a:srgbClr val="92D050"/>
                </a:solidFill>
              </a:rPr>
              <a:t> </a:t>
            </a:r>
            <a:r>
              <a:rPr lang="sk-SK" sz="2400" b="1" dirty="0" err="1" smtClean="0">
                <a:solidFill>
                  <a:srgbClr val="92D050"/>
                </a:solidFill>
              </a:rPr>
              <a:t>areas</a:t>
            </a:r>
            <a:r>
              <a:rPr lang="sk-SK" sz="2400" b="1" dirty="0" smtClean="0">
                <a:solidFill>
                  <a:srgbClr val="92D050"/>
                </a:solidFill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</a:rPr>
              <a:t>(A)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#1:  A = </a:t>
            </a:r>
            <a:r>
              <a:rPr lang="sk-SK" dirty="0" smtClean="0"/>
              <a:t>0.06</a:t>
            </a:r>
            <a:r>
              <a:rPr lang="en-US" dirty="0" smtClean="0"/>
              <a:t>  m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71723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4514" name="Picture 2" descr="C:\Users\Vilo\Desktop\elfin\SAM_7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"/>
            <a:ext cx="1508469" cy="640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#1:  A = </a:t>
            </a:r>
            <a:r>
              <a:rPr lang="sk-SK" dirty="0" smtClean="0"/>
              <a:t>0.06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-152400" y="1371600"/>
          <a:ext cx="685800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2" descr="C:\Users\Vilo\Desktop\elfin\SAM_7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28600"/>
            <a:ext cx="1508469" cy="6400800"/>
          </a:xfrm>
          <a:prstGeom prst="rect">
            <a:avLst/>
          </a:prstGeom>
          <a:noFill/>
        </p:spPr>
      </p:pic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237509" y="1600200"/>
          <a:ext cx="429490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Rovnica" r:id="rId6" imgW="1180588" imgH="418918" progId="Equation.3">
                  <p:embed/>
                </p:oleObj>
              </mc:Choice>
              <mc:Fallback>
                <p:oleObj name="Rovnica" r:id="rId6" imgW="1180588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509" y="1600200"/>
                        <a:ext cx="429490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0491"/>
            <a:ext cx="8458200" cy="4525963"/>
          </a:xfrm>
        </p:spPr>
        <p:txBody>
          <a:bodyPr/>
          <a:lstStyle/>
          <a:p>
            <a:r>
              <a:rPr lang="en-US" sz="3600" dirty="0" smtClean="0"/>
              <a:t>Paper lanterns float using a candle. Design and make a lantern powered by a </a:t>
            </a:r>
            <a:r>
              <a:rPr lang="en-US" sz="3600" b="1" dirty="0" smtClean="0"/>
              <a:t>single tea-light </a:t>
            </a:r>
            <a:r>
              <a:rPr lang="en-US" sz="3600" dirty="0" smtClean="0"/>
              <a:t>that takes the shortest time (from lighting the candle) to float up a vertical height of 2.5m. Investigate the influence of the relevant parameters.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#</a:t>
            </a:r>
            <a:r>
              <a:rPr lang="sk-SK" dirty="0" smtClean="0"/>
              <a:t>2</a:t>
            </a:r>
            <a:r>
              <a:rPr lang="en-US" dirty="0" smtClean="0"/>
              <a:t>:  A = </a:t>
            </a:r>
            <a:r>
              <a:rPr lang="sk-SK" dirty="0" smtClean="0"/>
              <a:t>0.12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8" name="Zástupný symbol obsahu 7"/>
          <p:cNvGraphicFramePr>
            <a:graphicFrameLocks noGrp="1"/>
          </p:cNvGraphicFramePr>
          <p:nvPr>
            <p:ph idx="1"/>
          </p:nvPr>
        </p:nvGraphicFramePr>
        <p:xfrm>
          <a:off x="-76200" y="1219200"/>
          <a:ext cx="65532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3491" name="Picture 3" descr="C:\Users\Vilo\Desktop\elfin\SAM_6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1828800" cy="6306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#</a:t>
            </a:r>
            <a:r>
              <a:rPr lang="sk-SK" dirty="0" smtClean="0"/>
              <a:t>2</a:t>
            </a:r>
            <a:r>
              <a:rPr lang="en-US" dirty="0" smtClean="0"/>
              <a:t>:  A = </a:t>
            </a:r>
            <a:r>
              <a:rPr lang="sk-SK" dirty="0" smtClean="0"/>
              <a:t>0.12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038023"/>
              </p:ext>
            </p:extLst>
          </p:nvPr>
        </p:nvGraphicFramePr>
        <p:xfrm>
          <a:off x="-152400" y="1371600"/>
          <a:ext cx="662940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3491" name="Picture 3" descr="C:\Users\Vilo\Desktop\elfin\SAM_6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33375"/>
            <a:ext cx="1828800" cy="6306834"/>
          </a:xfrm>
          <a:prstGeom prst="rect">
            <a:avLst/>
          </a:prstGeom>
          <a:noFill/>
        </p:spPr>
      </p:pic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362200" y="1371600"/>
          <a:ext cx="386541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Rovnica" r:id="rId5" imgW="1180588" imgH="418918" progId="Equation.3">
                  <p:embed/>
                </p:oleObj>
              </mc:Choice>
              <mc:Fallback>
                <p:oleObj name="Rovnica" r:id="rId5" imgW="1180588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86541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#</a:t>
            </a:r>
            <a:r>
              <a:rPr lang="sk-SK" dirty="0" smtClean="0"/>
              <a:t>3</a:t>
            </a:r>
            <a:r>
              <a:rPr lang="en-US" dirty="0" smtClean="0"/>
              <a:t>:  A = </a:t>
            </a:r>
            <a:r>
              <a:rPr lang="sk-SK" dirty="0" smtClean="0"/>
              <a:t>0.45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4" name="Picture 2" descr="C:\Users\Vilo\Desktop\elfin\SAM_7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536156" cy="4714875"/>
          </a:xfrm>
          <a:prstGeom prst="rect">
            <a:avLst/>
          </a:prstGeom>
          <a:noFill/>
        </p:spPr>
      </p:pic>
      <p:graphicFrame>
        <p:nvGraphicFramePr>
          <p:cNvPr id="5" name="Graf 4"/>
          <p:cNvGraphicFramePr/>
          <p:nvPr/>
        </p:nvGraphicFramePr>
        <p:xfrm>
          <a:off x="0" y="1295400"/>
          <a:ext cx="5638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#</a:t>
            </a:r>
            <a:r>
              <a:rPr lang="sk-SK" dirty="0" smtClean="0"/>
              <a:t>3</a:t>
            </a:r>
            <a:r>
              <a:rPr lang="en-US" dirty="0" smtClean="0"/>
              <a:t>:  A = </a:t>
            </a:r>
            <a:r>
              <a:rPr lang="sk-SK" dirty="0" smtClean="0"/>
              <a:t>0.45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4" name="Picture 2" descr="C:\Users\Vilo\Desktop\elfin\SAM_72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3536156" cy="4714875"/>
          </a:xfrm>
          <a:prstGeom prst="rect">
            <a:avLst/>
          </a:prstGeom>
          <a:noFill/>
        </p:spPr>
      </p:pic>
      <p:graphicFrame>
        <p:nvGraphicFramePr>
          <p:cNvPr id="6" name="Graf 5"/>
          <p:cNvGraphicFramePr/>
          <p:nvPr/>
        </p:nvGraphicFramePr>
        <p:xfrm>
          <a:off x="-152400" y="1219200"/>
          <a:ext cx="5791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143000" y="3581400"/>
          <a:ext cx="365067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Rovnica" r:id="rId5" imgW="1180588" imgH="418918" progId="Equation.3">
                  <p:embed/>
                </p:oleObj>
              </mc:Choice>
              <mc:Fallback>
                <p:oleObj name="Rovnica" r:id="rId5" imgW="1180588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365067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350556"/>
            <a:ext cx="6572296" cy="78581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All models together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universal behavior</a:t>
            </a:r>
            <a:endParaRPr lang="en-US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607930"/>
              </p:ext>
            </p:extLst>
          </p:nvPr>
        </p:nvGraphicFramePr>
        <p:xfrm>
          <a:off x="152400" y="11430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Vilo\Desktop\elfin\SAM_7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143000"/>
            <a:ext cx="395075" cy="1676400"/>
          </a:xfrm>
          <a:prstGeom prst="rect">
            <a:avLst/>
          </a:prstGeom>
          <a:noFill/>
        </p:spPr>
      </p:pic>
      <p:pic>
        <p:nvPicPr>
          <p:cNvPr id="9" name="Picture 2" descr="C:\Users\Vilo\Desktop\elfin\SAM_7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701" y="2971799"/>
            <a:ext cx="914399" cy="1219199"/>
          </a:xfrm>
          <a:prstGeom prst="rect">
            <a:avLst/>
          </a:prstGeom>
          <a:noFill/>
        </p:spPr>
      </p:pic>
      <p:pic>
        <p:nvPicPr>
          <p:cNvPr id="10" name="Picture 3" descr="C:\Users\Vilo\Desktop\elfin\SAM_67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038600"/>
            <a:ext cx="530299" cy="1828800"/>
          </a:xfrm>
          <a:prstGeom prst="rect">
            <a:avLst/>
          </a:prstGeom>
          <a:noFill/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572000" y="3581400"/>
            <a:ext cx="24384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#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A = 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0.45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m</a:t>
            </a:r>
            <a:r>
              <a:rPr lang="en-US" sz="1600" b="1" baseline="30000" dirty="0" smtClean="0"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2743200" y="289560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Model #</a:t>
            </a:r>
            <a:r>
              <a:rPr lang="sk-SK" sz="1600" b="1" dirty="0" smtClean="0">
                <a:solidFill>
                  <a:srgbClr val="FFC000"/>
                </a:solidFill>
              </a:rPr>
              <a:t>2</a:t>
            </a:r>
            <a:r>
              <a:rPr lang="en-US" sz="1600" b="1" dirty="0" smtClean="0">
                <a:solidFill>
                  <a:srgbClr val="FFC000"/>
                </a:solidFill>
              </a:rPr>
              <a:t>:  A = </a:t>
            </a:r>
            <a:r>
              <a:rPr lang="sk-SK" sz="1600" b="1" dirty="0" smtClean="0">
                <a:solidFill>
                  <a:srgbClr val="FFC000"/>
                </a:solidFill>
              </a:rPr>
              <a:t>0.12</a:t>
            </a:r>
            <a:r>
              <a:rPr lang="en-US" sz="1600" b="1" dirty="0" smtClean="0">
                <a:solidFill>
                  <a:srgbClr val="FFC000"/>
                </a:solidFill>
              </a:rPr>
              <a:t>  m</a:t>
            </a:r>
            <a:r>
              <a:rPr lang="en-US" sz="1600" b="1" baseline="30000" dirty="0" smtClean="0">
                <a:solidFill>
                  <a:srgbClr val="FFC000"/>
                </a:solidFill>
              </a:rPr>
              <a:t>2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828800" y="1905000"/>
            <a:ext cx="2514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#1:  A = 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0.06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m</a:t>
            </a:r>
            <a:r>
              <a:rPr lang="en-US" sz="1600" b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343400" y="1371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Does the shape matter???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Heat</a:t>
            </a:r>
            <a:r>
              <a:rPr lang="sk-SK" dirty="0" smtClean="0"/>
              <a:t> </a:t>
            </a:r>
            <a:r>
              <a:rPr lang="sk-SK" dirty="0" err="1" smtClean="0"/>
              <a:t>balance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237718"/>
              </p:ext>
            </p:extLst>
          </p:nvPr>
        </p:nvGraphicFramePr>
        <p:xfrm>
          <a:off x="1371600" y="2768600"/>
          <a:ext cx="70262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7" name="Equation" r:id="rId4" imgW="2374560" imgH="342720" progId="Equation.3">
                  <p:embed/>
                </p:oleObj>
              </mc:Choice>
              <mc:Fallback>
                <p:oleObj name="Equation" r:id="rId4" imgW="2374560" imgH="342720" progId="Equation.3">
                  <p:embed/>
                  <p:pic>
                    <p:nvPicPr>
                      <p:cNvPr id="0" name="Zástupný symbol obsah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68600"/>
                        <a:ext cx="7026275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ál 4"/>
          <p:cNvSpPr/>
          <p:nvPr/>
        </p:nvSpPr>
        <p:spPr>
          <a:xfrm>
            <a:off x="2514600" y="2600325"/>
            <a:ext cx="2895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5714999" y="2705100"/>
            <a:ext cx="1323975" cy="1343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kTextu 6"/>
          <p:cNvSpPr txBox="1"/>
          <p:nvPr/>
        </p:nvSpPr>
        <p:spPr>
          <a:xfrm>
            <a:off x="1981200" y="4648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Heat</a:t>
            </a:r>
            <a:r>
              <a:rPr lang="sk-SK" dirty="0" smtClean="0"/>
              <a:t> </a:t>
            </a:r>
            <a:r>
              <a:rPr lang="sk-SK" dirty="0" err="1" smtClean="0"/>
              <a:t>dissipated</a:t>
            </a:r>
            <a:r>
              <a:rPr lang="sk-SK" dirty="0" smtClean="0"/>
              <a:t> </a:t>
            </a:r>
            <a:r>
              <a:rPr lang="sk-SK" dirty="0" err="1" smtClean="0"/>
              <a:t>through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b="1" dirty="0" err="1" smtClean="0"/>
              <a:t>surface</a:t>
            </a:r>
            <a:endParaRPr lang="en-US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4876800" y="4495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Heat</a:t>
            </a:r>
            <a:r>
              <a:rPr lang="sk-SK" dirty="0" smtClean="0"/>
              <a:t> </a:t>
            </a:r>
            <a:r>
              <a:rPr lang="sk-SK" dirty="0" err="1" smtClean="0"/>
              <a:t>dissipated</a:t>
            </a:r>
            <a:r>
              <a:rPr lang="sk-SK" dirty="0" smtClean="0"/>
              <a:t> </a:t>
            </a:r>
            <a:r>
              <a:rPr lang="sk-SK" dirty="0" err="1" smtClean="0"/>
              <a:t>through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b="1" dirty="0" err="1" smtClean="0"/>
              <a:t>bottom</a:t>
            </a:r>
            <a:r>
              <a:rPr lang="sk-SK" b="1" dirty="0" smtClean="0"/>
              <a:t> </a:t>
            </a:r>
            <a:r>
              <a:rPr lang="sk-SK" b="1" dirty="0" err="1" smtClean="0"/>
              <a:t>area</a:t>
            </a:r>
            <a:endParaRPr lang="en-US" b="1" dirty="0"/>
          </a:p>
        </p:txBody>
      </p:sp>
      <p:cxnSp>
        <p:nvCxnSpPr>
          <p:cNvPr id="10" name="Rovná spojnica 9"/>
          <p:cNvCxnSpPr/>
          <p:nvPr/>
        </p:nvCxnSpPr>
        <p:spPr>
          <a:xfrm flipV="1">
            <a:off x="3200400" y="3962400"/>
            <a:ext cx="114300" cy="6953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5905500" y="3962400"/>
            <a:ext cx="152400" cy="6191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2135273452"/>
              </p:ext>
            </p:extLst>
          </p:nvPr>
        </p:nvGraphicFramePr>
        <p:xfrm>
          <a:off x="0" y="838200"/>
          <a:ext cx="8991600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152" y="76200"/>
            <a:ext cx="6572296" cy="785818"/>
          </a:xfrm>
        </p:spPr>
        <p:txBody>
          <a:bodyPr/>
          <a:lstStyle/>
          <a:p>
            <a:r>
              <a:rPr lang="en-GB" dirty="0" smtClean="0"/>
              <a:t>Theoretical fit</a:t>
            </a:r>
            <a:endParaRPr lang="en-GB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676400" y="1752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#1:  A = 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0.06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m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029200" y="3581400"/>
            <a:ext cx="31242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#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A = 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0.45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m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895600" y="2819400"/>
            <a:ext cx="281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Model #</a:t>
            </a:r>
            <a:r>
              <a:rPr lang="sk-SK" sz="1600" b="1" dirty="0" smtClean="0">
                <a:solidFill>
                  <a:srgbClr val="FFC000"/>
                </a:solidFill>
              </a:rPr>
              <a:t>2</a:t>
            </a:r>
            <a:r>
              <a:rPr lang="en-US" sz="1600" b="1" dirty="0" smtClean="0">
                <a:solidFill>
                  <a:srgbClr val="FFC000"/>
                </a:solidFill>
              </a:rPr>
              <a:t>:  A = </a:t>
            </a:r>
            <a:r>
              <a:rPr lang="sk-SK" sz="1600" b="1" dirty="0" smtClean="0">
                <a:solidFill>
                  <a:srgbClr val="FFC000"/>
                </a:solidFill>
              </a:rPr>
              <a:t>0.12</a:t>
            </a:r>
            <a:r>
              <a:rPr lang="en-US" sz="1600" b="1" dirty="0" smtClean="0">
                <a:solidFill>
                  <a:srgbClr val="FFC000"/>
                </a:solidFill>
              </a:rPr>
              <a:t>  m</a:t>
            </a:r>
            <a:r>
              <a:rPr lang="en-US" sz="1600" b="1" baseline="30000" dirty="0" smtClean="0">
                <a:solidFill>
                  <a:srgbClr val="FFC000"/>
                </a:solidFill>
              </a:rPr>
              <a:t>2</a:t>
            </a:r>
            <a:endParaRPr lang="en-US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really works?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 smtClean="0"/>
          </a:p>
          <a:p>
            <a:pPr>
              <a:buFont typeface="Arial" pitchFamily="34" charset="0"/>
              <a:buChar char="•"/>
            </a:pPr>
            <a:r>
              <a:rPr lang="sk-SK" sz="4000" b="1" dirty="0" smtClean="0"/>
              <a:t> V</a:t>
            </a:r>
            <a:r>
              <a:rPr lang="en-US" sz="4000" b="1" dirty="0" err="1" smtClean="0"/>
              <a:t>olume</a:t>
            </a:r>
            <a:r>
              <a:rPr lang="en-US" sz="4000" dirty="0" smtClean="0"/>
              <a:t> dependence 	</a:t>
            </a:r>
            <a:endParaRPr lang="sk-SK" sz="4000" dirty="0" smtClean="0"/>
          </a:p>
          <a:p>
            <a:pPr>
              <a:buFont typeface="Arial" pitchFamily="34" charset="0"/>
              <a:buChar char="•"/>
            </a:pPr>
            <a:r>
              <a:rPr lang="sk-SK" sz="4000" b="1" dirty="0" smtClean="0"/>
              <a:t> T</a:t>
            </a:r>
            <a:r>
              <a:rPr lang="en-US" sz="4000" b="1" dirty="0" err="1" smtClean="0"/>
              <a:t>ime</a:t>
            </a:r>
            <a:r>
              <a:rPr lang="en-US" sz="4000" dirty="0" smtClean="0"/>
              <a:t> dependence</a:t>
            </a:r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endParaRPr lang="sk-SK" sz="4000" dirty="0" smtClean="0"/>
          </a:p>
          <a:p>
            <a:endParaRPr lang="sk-SK" dirty="0"/>
          </a:p>
        </p:txBody>
      </p:sp>
      <p:grpSp>
        <p:nvGrpSpPr>
          <p:cNvPr id="4" name="Skupina 6"/>
          <p:cNvGrpSpPr/>
          <p:nvPr/>
        </p:nvGrpSpPr>
        <p:grpSpPr>
          <a:xfrm>
            <a:off x="5808980" y="2524125"/>
            <a:ext cx="838200" cy="381000"/>
            <a:chOff x="8001000" y="3581400"/>
            <a:chExt cx="1143000" cy="609600"/>
          </a:xfrm>
        </p:grpSpPr>
        <p:cxnSp>
          <p:nvCxnSpPr>
            <p:cNvPr id="8" name="Straight Connector 12"/>
            <p:cNvCxnSpPr/>
            <p:nvPr/>
          </p:nvCxnSpPr>
          <p:spPr>
            <a:xfrm>
              <a:off x="8001000" y="3733800"/>
              <a:ext cx="152400" cy="4572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14"/>
            <p:cNvCxnSpPr/>
            <p:nvPr/>
          </p:nvCxnSpPr>
          <p:spPr>
            <a:xfrm flipV="1">
              <a:off x="8153400" y="3581400"/>
              <a:ext cx="990600" cy="6096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BlokTextu 9"/>
          <p:cNvSpPr txBox="1"/>
          <p:nvPr/>
        </p:nvSpPr>
        <p:spPr>
          <a:xfrm>
            <a:off x="5161280" y="3048000"/>
            <a:ext cx="4572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384669"/>
              </p:ext>
            </p:extLst>
          </p:nvPr>
        </p:nvGraphicFramePr>
        <p:xfrm>
          <a:off x="0" y="609600"/>
          <a:ext cx="9143999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dependence (experimental)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5486400" y="149545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Volume </a:t>
            </a:r>
            <a:r>
              <a:rPr lang="sk-SK" sz="2000" dirty="0" smtClean="0">
                <a:solidFill>
                  <a:srgbClr val="00B0F0"/>
                </a:solidFill>
              </a:rPr>
              <a:t>70</a:t>
            </a:r>
            <a:r>
              <a:rPr lang="en-US" sz="2000" b="1" dirty="0" smtClean="0">
                <a:solidFill>
                  <a:srgbClr val="00B0F0"/>
                </a:solidFill>
              </a:rPr>
              <a:t> l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Dynamic</a:t>
            </a:r>
            <a:r>
              <a:rPr lang="sk-SK" dirty="0" smtClean="0"/>
              <a:t> model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 noChangeAspect="1"/>
          </p:cNvGraphicFramePr>
          <p:nvPr>
            <p:ph idx="1"/>
          </p:nvPr>
        </p:nvGraphicFramePr>
        <p:xfrm>
          <a:off x="1347788" y="3190875"/>
          <a:ext cx="60928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1" name="Rovnica" r:id="rId4" imgW="1333440" imgH="228600" progId="Equation.3">
                  <p:embed/>
                </p:oleObj>
              </mc:Choice>
              <mc:Fallback>
                <p:oleObj name="Rovnica" r:id="rId4" imgW="1333440" imgH="228600" progId="Equation.3">
                  <p:embed/>
                  <p:pic>
                    <p:nvPicPr>
                      <p:cNvPr id="0" name="Zástupný symbol obsah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190875"/>
                        <a:ext cx="609282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447800" y="5181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sk-SK" sz="2000" b="1" dirty="0" smtClean="0"/>
              <a:t>U</a:t>
            </a:r>
            <a:r>
              <a:rPr lang="sk-SK" dirty="0" smtClean="0"/>
              <a:t> – </a:t>
            </a:r>
            <a:r>
              <a:rPr lang="sk-SK" dirty="0" err="1" smtClean="0"/>
              <a:t>inner</a:t>
            </a:r>
            <a:r>
              <a:rPr lang="sk-SK" dirty="0" smtClean="0"/>
              <a:t>   </a:t>
            </a:r>
            <a:r>
              <a:rPr lang="sk-SK" dirty="0" err="1" smtClean="0"/>
              <a:t>energy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lantern</a:t>
            </a:r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tea-light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Mass </a:t>
            </a:r>
            <a:r>
              <a:rPr lang="en-US" sz="4000" dirty="0" smtClean="0"/>
              <a:t>   </a:t>
            </a:r>
          </a:p>
          <a:p>
            <a:pPr>
              <a:buNone/>
            </a:pPr>
            <a:r>
              <a:rPr lang="en-US" sz="4000" dirty="0" smtClean="0"/>
              <a:t>     5-15g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b="1" dirty="0" smtClean="0"/>
              <a:t>Power</a:t>
            </a:r>
            <a:r>
              <a:rPr lang="en-US" sz="4000" dirty="0" smtClean="0"/>
              <a:t>  </a:t>
            </a:r>
          </a:p>
          <a:p>
            <a:pPr>
              <a:buNone/>
            </a:pPr>
            <a:r>
              <a:rPr lang="en-US" sz="4000" dirty="0" smtClean="0"/>
              <a:t>    40W</a:t>
            </a:r>
            <a:endParaRPr lang="sk-SK" sz="4000" dirty="0"/>
          </a:p>
        </p:txBody>
      </p:sp>
      <p:pic>
        <p:nvPicPr>
          <p:cNvPr id="6" name="Picture 3" descr="http://www.bsabcandles.com/media/catalog/category/tealigh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5739885" cy="429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785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dependence (exp. </a:t>
            </a:r>
            <a:r>
              <a:rPr lang="sk-SK" dirty="0" smtClean="0"/>
              <a:t>v</a:t>
            </a:r>
            <a:r>
              <a:rPr lang="en-US" dirty="0" smtClean="0"/>
              <a:t>s. theory)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5334000" y="2743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sk-SK" sz="2000" b="1" dirty="0" smtClean="0"/>
              <a:t>NO FIT! </a:t>
            </a:r>
            <a:r>
              <a:rPr lang="sk-SK" dirty="0" smtClean="0"/>
              <a:t>– </a:t>
            </a:r>
            <a:r>
              <a:rPr lang="sk-SK" dirty="0" err="1" smtClean="0"/>
              <a:t>constants</a:t>
            </a:r>
            <a:r>
              <a:rPr lang="sk-SK" dirty="0" smtClean="0"/>
              <a:t> </a:t>
            </a:r>
            <a:r>
              <a:rPr lang="sk-SK" dirty="0" err="1" smtClean="0"/>
              <a:t>used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previous</a:t>
            </a:r>
            <a:r>
              <a:rPr lang="sk-SK" dirty="0" smtClean="0"/>
              <a:t> experiment</a:t>
            </a:r>
            <a:endParaRPr lang="en-US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183128"/>
              </p:ext>
            </p:extLst>
          </p:nvPr>
        </p:nvGraphicFramePr>
        <p:xfrm>
          <a:off x="0" y="1066800"/>
          <a:ext cx="914399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/>
          <p:cNvSpPr/>
          <p:nvPr/>
        </p:nvSpPr>
        <p:spPr>
          <a:xfrm>
            <a:off x="609600" y="19050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600" b="1" dirty="0" smtClean="0"/>
              <a:t> V</a:t>
            </a:r>
            <a:r>
              <a:rPr lang="en-US" sz="3600" b="1" dirty="0" err="1" smtClean="0"/>
              <a:t>olume</a:t>
            </a:r>
            <a:r>
              <a:rPr lang="en-US" sz="3600" dirty="0" smtClean="0"/>
              <a:t> dependence 	</a:t>
            </a:r>
            <a:endParaRPr lang="sk-SK" sz="3600" dirty="0" smtClean="0"/>
          </a:p>
          <a:p>
            <a:pPr>
              <a:buFont typeface="Arial" pitchFamily="34" charset="0"/>
              <a:buChar char="•"/>
            </a:pPr>
            <a:r>
              <a:rPr lang="sk-SK" sz="3600" b="1" dirty="0" smtClean="0"/>
              <a:t> T</a:t>
            </a:r>
            <a:r>
              <a:rPr lang="en-US" sz="3600" b="1" dirty="0" err="1" smtClean="0"/>
              <a:t>ime</a:t>
            </a:r>
            <a:r>
              <a:rPr lang="en-US" sz="3600" dirty="0" smtClean="0"/>
              <a:t> dependence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really works?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000" dirty="0" smtClean="0"/>
          </a:p>
          <a:p>
            <a:endParaRPr lang="sk-SK" dirty="0"/>
          </a:p>
        </p:txBody>
      </p:sp>
      <p:grpSp>
        <p:nvGrpSpPr>
          <p:cNvPr id="4" name="Skupina 6"/>
          <p:cNvGrpSpPr/>
          <p:nvPr/>
        </p:nvGrpSpPr>
        <p:grpSpPr>
          <a:xfrm>
            <a:off x="4867973" y="2590800"/>
            <a:ext cx="838200" cy="381000"/>
            <a:chOff x="8001000" y="3581400"/>
            <a:chExt cx="1143000" cy="609600"/>
          </a:xfrm>
        </p:grpSpPr>
        <p:cxnSp>
          <p:nvCxnSpPr>
            <p:cNvPr id="8" name="Straight Connector 12"/>
            <p:cNvCxnSpPr/>
            <p:nvPr/>
          </p:nvCxnSpPr>
          <p:spPr>
            <a:xfrm>
              <a:off x="8001000" y="3733800"/>
              <a:ext cx="152400" cy="457200"/>
            </a:xfrm>
            <a:prstGeom prst="line">
              <a:avLst/>
            </a:prstGeom>
            <a:ln w="76200">
              <a:solidFill>
                <a:srgbClr val="10F604">
                  <a:alpha val="50000"/>
                </a:srgb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14"/>
            <p:cNvCxnSpPr/>
            <p:nvPr/>
          </p:nvCxnSpPr>
          <p:spPr>
            <a:xfrm flipV="1">
              <a:off x="8153400" y="3581400"/>
              <a:ext cx="990600" cy="609600"/>
            </a:xfrm>
            <a:prstGeom prst="line">
              <a:avLst/>
            </a:prstGeom>
            <a:ln w="76200">
              <a:solidFill>
                <a:srgbClr val="10F604">
                  <a:alpha val="50000"/>
                </a:srgb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Skupina 6"/>
          <p:cNvGrpSpPr/>
          <p:nvPr/>
        </p:nvGrpSpPr>
        <p:grpSpPr>
          <a:xfrm>
            <a:off x="5372100" y="1981200"/>
            <a:ext cx="838200" cy="381000"/>
            <a:chOff x="8001000" y="3581400"/>
            <a:chExt cx="1143000" cy="609600"/>
          </a:xfrm>
        </p:grpSpPr>
        <p:cxnSp>
          <p:nvCxnSpPr>
            <p:cNvPr id="14" name="Straight Connector 12"/>
            <p:cNvCxnSpPr/>
            <p:nvPr/>
          </p:nvCxnSpPr>
          <p:spPr>
            <a:xfrm>
              <a:off x="8001000" y="3733800"/>
              <a:ext cx="152400" cy="4572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153400" y="3581400"/>
              <a:ext cx="990600" cy="6096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BlokTextu 15"/>
          <p:cNvSpPr txBox="1"/>
          <p:nvPr/>
        </p:nvSpPr>
        <p:spPr>
          <a:xfrm>
            <a:off x="381000" y="5638800"/>
            <a:ext cx="479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Now we know everything we need…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on lantern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648200" cy="463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1447800" y="5638800"/>
            <a:ext cx="2582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Excel simulation</a:t>
            </a:r>
            <a:endParaRPr lang="en-US" sz="2800" b="1" i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334000" y="15240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Euler</a:t>
            </a:r>
            <a:r>
              <a:rPr lang="sk-SK" sz="2800" dirty="0" smtClean="0"/>
              <a:t> </a:t>
            </a:r>
            <a:r>
              <a:rPr lang="sk-SK" sz="2800" dirty="0" err="1" smtClean="0"/>
              <a:t>method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finite</a:t>
            </a:r>
            <a:r>
              <a:rPr lang="sk-SK" sz="2800" dirty="0" smtClean="0"/>
              <a:t> </a:t>
            </a:r>
            <a:r>
              <a:rPr lang="sk-SK" sz="2800" dirty="0" err="1" smtClean="0"/>
              <a:t>increments</a:t>
            </a:r>
            <a:endParaRPr lang="en-US" sz="2800" dirty="0"/>
          </a:p>
        </p:txBody>
      </p:sp>
      <p:sp>
        <p:nvSpPr>
          <p:cNvPr id="17" name="Šípka dolu 16"/>
          <p:cNvSpPr/>
          <p:nvPr/>
        </p:nvSpPr>
        <p:spPr>
          <a:xfrm>
            <a:off x="6477000" y="2514600"/>
            <a:ext cx="304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kTextu 17"/>
          <p:cNvSpPr txBox="1"/>
          <p:nvPr/>
        </p:nvSpPr>
        <p:spPr>
          <a:xfrm>
            <a:off x="5867400" y="3962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MS Excel</a:t>
            </a:r>
            <a:endParaRPr lang="en-US" sz="2400" dirty="0"/>
          </a:p>
        </p:txBody>
      </p:sp>
      <p:sp>
        <p:nvSpPr>
          <p:cNvPr id="19" name="Šípka dolu 18"/>
          <p:cNvSpPr/>
          <p:nvPr/>
        </p:nvSpPr>
        <p:spPr>
          <a:xfrm>
            <a:off x="6477000" y="4495800"/>
            <a:ext cx="2286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lokTextu 19"/>
          <p:cNvSpPr txBox="1"/>
          <p:nvPr/>
        </p:nvSpPr>
        <p:spPr>
          <a:xfrm>
            <a:off x="5791200" y="5410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Theoretical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description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motion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679463"/>
              </p:ext>
            </p:extLst>
          </p:nvPr>
        </p:nvGraphicFramePr>
        <p:xfrm>
          <a:off x="0" y="762000"/>
          <a:ext cx="9067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Time to reach 2,5m</a:t>
            </a:r>
            <a:endParaRPr lang="en-US" dirty="0"/>
          </a:p>
        </p:txBody>
      </p:sp>
      <p:cxnSp>
        <p:nvCxnSpPr>
          <p:cNvPr id="6" name="Rovná spojnica 5"/>
          <p:cNvCxnSpPr/>
          <p:nvPr/>
        </p:nvCxnSpPr>
        <p:spPr>
          <a:xfrm>
            <a:off x="3048000" y="3581400"/>
            <a:ext cx="0" cy="2362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flipH="1">
            <a:off x="838200" y="3581400"/>
            <a:ext cx="2209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BlokTextu 1"/>
          <p:cNvSpPr txBox="1"/>
          <p:nvPr/>
        </p:nvSpPr>
        <p:spPr>
          <a:xfrm>
            <a:off x="3505200" y="3581400"/>
            <a:ext cx="5410230" cy="6858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 smtClean="0"/>
              <a:t>Lantern with this volume </a:t>
            </a:r>
            <a:r>
              <a:rPr lang="sk-SK" sz="1600" b="1" i="1" dirty="0" smtClean="0"/>
              <a:t>was</a:t>
            </a:r>
            <a:r>
              <a:rPr lang="en-US" sz="1600" b="1" i="1" dirty="0" smtClean="0"/>
              <a:t> produced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Lantern; approximately 75 liters</a:t>
            </a:r>
            <a:endParaRPr lang="sk-SK" dirty="0"/>
          </a:p>
        </p:txBody>
      </p:sp>
      <p:pic>
        <p:nvPicPr>
          <p:cNvPr id="6" name="do prez otoc stri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Theoretical description of the problem</a:t>
            </a:r>
          </a:p>
          <a:p>
            <a:endParaRPr lang="en-US" dirty="0" smtClean="0"/>
          </a:p>
          <a:p>
            <a:r>
              <a:rPr lang="en-US" dirty="0" smtClean="0"/>
              <a:t>With constant power found most suitable volume (around 75 liters)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b="1" i="1" dirty="0" smtClean="0"/>
              <a:t>But this is not everything…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vs. 3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lanterns float using a candle. Design and make a lantern powered by a </a:t>
            </a:r>
            <a:r>
              <a:rPr lang="en-US" b="1" i="1" dirty="0" smtClean="0"/>
              <a:t>modified</a:t>
            </a:r>
            <a:r>
              <a:rPr lang="en-US" dirty="0" smtClean="0"/>
              <a:t> </a:t>
            </a:r>
            <a:r>
              <a:rPr lang="en-US" b="1" dirty="0" smtClean="0"/>
              <a:t>single tea-light , </a:t>
            </a:r>
            <a:r>
              <a:rPr lang="en-US" b="1" u="sng" dirty="0" smtClean="0"/>
              <a:t>which doesn’t have to lift on with lantern, </a:t>
            </a:r>
            <a:r>
              <a:rPr lang="en-US" dirty="0" smtClean="0"/>
              <a:t>that takes the shortest time (from lighting the candle) to float up a vertical height of 2.5m. Investigate the influence of the relevant parameters.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changes?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relevant parameter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Time of holding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Small difference in simulation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No extra mass added to lantern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Power </a:t>
            </a:r>
            <a:r>
              <a:rPr lang="en-GB" b="1" dirty="0" smtClean="0"/>
              <a:t>dissipates </a:t>
            </a:r>
            <a:r>
              <a:rPr lang="en-US" b="1" dirty="0" smtClean="0"/>
              <a:t>during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flight</a:t>
            </a: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</a:t>
            </a:r>
            <a:r>
              <a:rPr lang="en-US" dirty="0" err="1" smtClean="0"/>
              <a:t>xperiment</a:t>
            </a:r>
            <a:endParaRPr lang="sk-SK" dirty="0"/>
          </a:p>
        </p:txBody>
      </p:sp>
      <p:pic>
        <p:nvPicPr>
          <p:cNvPr id="39938" name="Picture 2" descr="C:\Users\Bobika\Desktop\lampion\komin solo go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44" t="26999" r="23357" b="1459"/>
          <a:stretch>
            <a:fillRect/>
          </a:stretch>
        </p:blipFill>
        <p:spPr bwMode="auto">
          <a:xfrm>
            <a:off x="4648200" y="1066800"/>
            <a:ext cx="3263708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335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Highest volume     </a:t>
            </a:r>
            <a:r>
              <a:rPr lang="en-US" sz="2800" dirty="0" smtClean="0"/>
              <a:t>170 liters</a:t>
            </a:r>
          </a:p>
          <a:p>
            <a:endParaRPr lang="en-US" sz="2400" dirty="0" smtClean="0"/>
          </a:p>
          <a:p>
            <a:r>
              <a:rPr lang="en-US" sz="2800" b="1" dirty="0" smtClean="0"/>
              <a:t>Smallest volume</a:t>
            </a:r>
          </a:p>
          <a:p>
            <a:r>
              <a:rPr lang="en-US" sz="2800" dirty="0" smtClean="0"/>
              <a:t>50 liters</a:t>
            </a:r>
          </a:p>
          <a:p>
            <a:endParaRPr lang="en-US" sz="2400" dirty="0" smtClean="0"/>
          </a:p>
          <a:p>
            <a:r>
              <a:rPr lang="en-US" sz="2800" b="1" dirty="0" smtClean="0"/>
              <a:t>Surface density</a:t>
            </a:r>
          </a:p>
          <a:p>
            <a:r>
              <a:rPr lang="en-US" sz="2800" dirty="0" smtClean="0"/>
              <a:t>8 g/m2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reach 2,5m</a:t>
            </a:r>
            <a:endParaRPr lang="en-US" dirty="0"/>
          </a:p>
        </p:txBody>
      </p:sp>
      <p:graphicFrame>
        <p:nvGraphicFramePr>
          <p:cNvPr id="8" name="Zástupný symbol obsah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809394"/>
              </p:ext>
            </p:extLst>
          </p:nvPr>
        </p:nvGraphicFramePr>
        <p:xfrm>
          <a:off x="1" y="1357313"/>
          <a:ext cx="8643938" cy="52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572296" cy="785818"/>
          </a:xfrm>
        </p:spPr>
        <p:txBody>
          <a:bodyPr/>
          <a:lstStyle/>
          <a:p>
            <a:r>
              <a:rPr lang="en-GB" dirty="0" smtClean="0"/>
              <a:t>First simplistic model</a:t>
            </a:r>
            <a:endParaRPr lang="en-GB" dirty="0"/>
          </a:p>
        </p:txBody>
      </p:sp>
      <p:sp>
        <p:nvSpPr>
          <p:cNvPr id="4" name="Ovál 3"/>
          <p:cNvSpPr/>
          <p:nvPr/>
        </p:nvSpPr>
        <p:spPr>
          <a:xfrm>
            <a:off x="2743200" y="1676400"/>
            <a:ext cx="32004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bdĺžnik 4"/>
          <p:cNvSpPr/>
          <p:nvPr/>
        </p:nvSpPr>
        <p:spPr>
          <a:xfrm>
            <a:off x="4191000" y="3429000"/>
            <a:ext cx="381000" cy="152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Voľná forma 7"/>
          <p:cNvSpPr/>
          <p:nvPr/>
        </p:nvSpPr>
        <p:spPr>
          <a:xfrm>
            <a:off x="4267200" y="2971800"/>
            <a:ext cx="228600" cy="457200"/>
          </a:xfrm>
          <a:custGeom>
            <a:avLst/>
            <a:gdLst>
              <a:gd name="connsiteX0" fmla="*/ 138418 w 354354"/>
              <a:gd name="connsiteY0" fmla="*/ 775504 h 795184"/>
              <a:gd name="connsiteX1" fmla="*/ 80544 w 354354"/>
              <a:gd name="connsiteY1" fmla="*/ 729205 h 795184"/>
              <a:gd name="connsiteX2" fmla="*/ 22671 w 354354"/>
              <a:gd name="connsiteY2" fmla="*/ 682906 h 795184"/>
              <a:gd name="connsiteX3" fmla="*/ 22671 w 354354"/>
              <a:gd name="connsiteY3" fmla="*/ 532435 h 795184"/>
              <a:gd name="connsiteX4" fmla="*/ 45820 w 354354"/>
              <a:gd name="connsiteY4" fmla="*/ 497711 h 795184"/>
              <a:gd name="connsiteX5" fmla="*/ 57395 w 354354"/>
              <a:gd name="connsiteY5" fmla="*/ 451413 h 795184"/>
              <a:gd name="connsiteX6" fmla="*/ 80544 w 354354"/>
              <a:gd name="connsiteY6" fmla="*/ 416689 h 795184"/>
              <a:gd name="connsiteX7" fmla="*/ 92119 w 354354"/>
              <a:gd name="connsiteY7" fmla="*/ 381965 h 795184"/>
              <a:gd name="connsiteX8" fmla="*/ 103694 w 354354"/>
              <a:gd name="connsiteY8" fmla="*/ 57873 h 795184"/>
              <a:gd name="connsiteX9" fmla="*/ 138418 w 354354"/>
              <a:gd name="connsiteY9" fmla="*/ 46299 h 795184"/>
              <a:gd name="connsiteX10" fmla="*/ 161567 w 354354"/>
              <a:gd name="connsiteY10" fmla="*/ 23149 h 795184"/>
              <a:gd name="connsiteX11" fmla="*/ 161567 w 354354"/>
              <a:gd name="connsiteY11" fmla="*/ 92597 h 795184"/>
              <a:gd name="connsiteX12" fmla="*/ 173142 w 354354"/>
              <a:gd name="connsiteY12" fmla="*/ 173620 h 795184"/>
              <a:gd name="connsiteX13" fmla="*/ 196291 w 354354"/>
              <a:gd name="connsiteY13" fmla="*/ 196770 h 795184"/>
              <a:gd name="connsiteX14" fmla="*/ 265739 w 354354"/>
              <a:gd name="connsiteY14" fmla="*/ 231494 h 795184"/>
              <a:gd name="connsiteX15" fmla="*/ 288889 w 354354"/>
              <a:gd name="connsiteY15" fmla="*/ 254643 h 795184"/>
              <a:gd name="connsiteX16" fmla="*/ 323613 w 354354"/>
              <a:gd name="connsiteY16" fmla="*/ 277792 h 795184"/>
              <a:gd name="connsiteX17" fmla="*/ 346762 w 354354"/>
              <a:gd name="connsiteY17" fmla="*/ 347241 h 795184"/>
              <a:gd name="connsiteX18" fmla="*/ 335187 w 354354"/>
              <a:gd name="connsiteY18" fmla="*/ 555585 h 795184"/>
              <a:gd name="connsiteX19" fmla="*/ 323613 w 354354"/>
              <a:gd name="connsiteY19" fmla="*/ 729205 h 795184"/>
              <a:gd name="connsiteX20" fmla="*/ 219440 w 354354"/>
              <a:gd name="connsiteY20" fmla="*/ 740780 h 795184"/>
              <a:gd name="connsiteX21" fmla="*/ 138418 w 354354"/>
              <a:gd name="connsiteY21" fmla="*/ 775504 h 79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4354" h="795184">
                <a:moveTo>
                  <a:pt x="138418" y="775504"/>
                </a:moveTo>
                <a:cubicBezTo>
                  <a:pt x="115269" y="773575"/>
                  <a:pt x="163020" y="795184"/>
                  <a:pt x="80544" y="729205"/>
                </a:cubicBezTo>
                <a:cubicBezTo>
                  <a:pt x="7549" y="670811"/>
                  <a:pt x="78556" y="738793"/>
                  <a:pt x="22671" y="682906"/>
                </a:cubicBezTo>
                <a:cubicBezTo>
                  <a:pt x="1944" y="620725"/>
                  <a:pt x="0" y="630677"/>
                  <a:pt x="22671" y="532435"/>
                </a:cubicBezTo>
                <a:cubicBezTo>
                  <a:pt x="25799" y="518880"/>
                  <a:pt x="38104" y="509286"/>
                  <a:pt x="45820" y="497711"/>
                </a:cubicBezTo>
                <a:cubicBezTo>
                  <a:pt x="49678" y="482278"/>
                  <a:pt x="51129" y="466034"/>
                  <a:pt x="57395" y="451413"/>
                </a:cubicBezTo>
                <a:cubicBezTo>
                  <a:pt x="62875" y="438627"/>
                  <a:pt x="74323" y="429131"/>
                  <a:pt x="80544" y="416689"/>
                </a:cubicBezTo>
                <a:cubicBezTo>
                  <a:pt x="86000" y="405776"/>
                  <a:pt x="88261" y="393540"/>
                  <a:pt x="92119" y="381965"/>
                </a:cubicBezTo>
                <a:cubicBezTo>
                  <a:pt x="95977" y="273934"/>
                  <a:pt x="88923" y="164959"/>
                  <a:pt x="103694" y="57873"/>
                </a:cubicBezTo>
                <a:cubicBezTo>
                  <a:pt x="105361" y="45787"/>
                  <a:pt x="127956" y="52576"/>
                  <a:pt x="138418" y="46299"/>
                </a:cubicBezTo>
                <a:cubicBezTo>
                  <a:pt x="147776" y="40684"/>
                  <a:pt x="153851" y="30866"/>
                  <a:pt x="161567" y="23149"/>
                </a:cubicBezTo>
                <a:cubicBezTo>
                  <a:pt x="192434" y="115746"/>
                  <a:pt x="161567" y="0"/>
                  <a:pt x="161567" y="92597"/>
                </a:cubicBezTo>
                <a:cubicBezTo>
                  <a:pt x="161567" y="119879"/>
                  <a:pt x="164515" y="147738"/>
                  <a:pt x="173142" y="173620"/>
                </a:cubicBezTo>
                <a:cubicBezTo>
                  <a:pt x="176593" y="183973"/>
                  <a:pt x="187770" y="189953"/>
                  <a:pt x="196291" y="196770"/>
                </a:cubicBezTo>
                <a:cubicBezTo>
                  <a:pt x="228343" y="222412"/>
                  <a:pt x="229065" y="219269"/>
                  <a:pt x="265739" y="231494"/>
                </a:cubicBezTo>
                <a:cubicBezTo>
                  <a:pt x="273456" y="239210"/>
                  <a:pt x="280367" y="247826"/>
                  <a:pt x="288889" y="254643"/>
                </a:cubicBezTo>
                <a:cubicBezTo>
                  <a:pt x="299752" y="263333"/>
                  <a:pt x="316240" y="265995"/>
                  <a:pt x="323613" y="277792"/>
                </a:cubicBezTo>
                <a:cubicBezTo>
                  <a:pt x="336546" y="298485"/>
                  <a:pt x="346762" y="347241"/>
                  <a:pt x="346762" y="347241"/>
                </a:cubicBezTo>
                <a:cubicBezTo>
                  <a:pt x="342904" y="416689"/>
                  <a:pt x="339395" y="486157"/>
                  <a:pt x="335187" y="555585"/>
                </a:cubicBezTo>
                <a:cubicBezTo>
                  <a:pt x="331678" y="613481"/>
                  <a:pt x="354354" y="680020"/>
                  <a:pt x="323613" y="729205"/>
                </a:cubicBezTo>
                <a:cubicBezTo>
                  <a:pt x="305096" y="758832"/>
                  <a:pt x="254164" y="736922"/>
                  <a:pt x="219440" y="740780"/>
                </a:cubicBezTo>
                <a:cubicBezTo>
                  <a:pt x="170075" y="757234"/>
                  <a:pt x="161567" y="777433"/>
                  <a:pt x="138418" y="775504"/>
                </a:cubicBezTo>
                <a:close/>
              </a:path>
            </a:pathLst>
          </a:custGeom>
          <a:solidFill>
            <a:srgbClr val="E97705"/>
          </a:solidFill>
          <a:ln>
            <a:solidFill>
              <a:srgbClr val="E97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3733800" y="33528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4572000" y="27432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4419600" y="35814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4343400" y="24384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 flipV="1">
            <a:off x="3657600" y="28956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4572000" y="33528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45720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Power</a:t>
            </a:r>
            <a:endParaRPr lang="en-US" dirty="0"/>
          </a:p>
        </p:txBody>
      </p:sp>
      <p:cxnSp>
        <p:nvCxnSpPr>
          <p:cNvPr id="23" name="Rovná spojovacia šípka 22"/>
          <p:cNvCxnSpPr/>
          <p:nvPr/>
        </p:nvCxnSpPr>
        <p:spPr>
          <a:xfrm flipV="1">
            <a:off x="5715000" y="25908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5105400" y="4495800"/>
            <a:ext cx="381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 flipH="1">
            <a:off x="2514600" y="39624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5715000" y="39624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>
            <a:off x="5867400" y="3352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flipH="1">
            <a:off x="2209800" y="32004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flipH="1" flipV="1">
            <a:off x="3200400" y="1676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 flipV="1">
            <a:off x="5257800" y="1752600"/>
            <a:ext cx="228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/>
          <p:nvPr/>
        </p:nvCxnSpPr>
        <p:spPr>
          <a:xfrm>
            <a:off x="4419600" y="47244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ovacia šípka 32"/>
          <p:cNvCxnSpPr/>
          <p:nvPr/>
        </p:nvCxnSpPr>
        <p:spPr>
          <a:xfrm flipV="1">
            <a:off x="4267200" y="12192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ovacia šípka 50"/>
          <p:cNvCxnSpPr/>
          <p:nvPr/>
        </p:nvCxnSpPr>
        <p:spPr>
          <a:xfrm flipH="1" flipV="1">
            <a:off x="2514600" y="23622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ovná spojovacia šípka 56"/>
          <p:cNvCxnSpPr/>
          <p:nvPr/>
        </p:nvCxnSpPr>
        <p:spPr>
          <a:xfrm flipH="1">
            <a:off x="3276600" y="44958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BlokTextu 62"/>
          <p:cNvSpPr txBox="1"/>
          <p:nvPr/>
        </p:nvSpPr>
        <p:spPr>
          <a:xfrm>
            <a:off x="55626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Losses</a:t>
            </a:r>
            <a:endParaRPr lang="en-US" dirty="0"/>
          </a:p>
        </p:txBody>
      </p:sp>
      <p:cxnSp>
        <p:nvCxnSpPr>
          <p:cNvPr id="65" name="Rovná spojovacia šípka 64"/>
          <p:cNvCxnSpPr/>
          <p:nvPr/>
        </p:nvCxnSpPr>
        <p:spPr>
          <a:xfrm>
            <a:off x="4343400" y="3657600"/>
            <a:ext cx="0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ovacia šípka 66"/>
          <p:cNvCxnSpPr/>
          <p:nvPr/>
        </p:nvCxnSpPr>
        <p:spPr>
          <a:xfrm flipV="1">
            <a:off x="4419600" y="1066800"/>
            <a:ext cx="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BlokTextu 69"/>
          <p:cNvSpPr txBox="1"/>
          <p:nvPr/>
        </p:nvSpPr>
        <p:spPr>
          <a:xfrm>
            <a:off x="4495800" y="114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Buoyant</a:t>
            </a:r>
            <a:r>
              <a:rPr lang="sk-SK" dirty="0" smtClean="0"/>
              <a:t> </a:t>
            </a:r>
            <a:r>
              <a:rPr lang="sk-SK" dirty="0" err="1" smtClean="0"/>
              <a:t>force</a:t>
            </a:r>
            <a:endParaRPr lang="en-US" dirty="0"/>
          </a:p>
        </p:txBody>
      </p:sp>
      <p:sp>
        <p:nvSpPr>
          <p:cNvPr id="73" name="BlokTextu 72"/>
          <p:cNvSpPr txBox="1"/>
          <p:nvPr/>
        </p:nvSpPr>
        <p:spPr>
          <a:xfrm>
            <a:off x="4419600" y="5334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Gravitational force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simulation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643595"/>
              </p:ext>
            </p:extLst>
          </p:nvPr>
        </p:nvGraphicFramePr>
        <p:xfrm>
          <a:off x="0" y="1219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Bobika\Desktop\lampion\komin solo good.jpg"/>
          <p:cNvPicPr>
            <a:picLocks noChangeAspect="1" noChangeArrowheads="1"/>
          </p:cNvPicPr>
          <p:nvPr/>
        </p:nvPicPr>
        <p:blipFill>
          <a:blip r:embed="rId4" cstate="print"/>
          <a:srcRect l="16544" t="26999" r="23357" b="1459"/>
          <a:stretch>
            <a:fillRect/>
          </a:stretch>
        </p:blipFill>
        <p:spPr bwMode="auto">
          <a:xfrm>
            <a:off x="4419600" y="3657600"/>
            <a:ext cx="1199893" cy="1905000"/>
          </a:xfrm>
          <a:prstGeom prst="rect">
            <a:avLst/>
          </a:prstGeom>
          <a:noFill/>
        </p:spPr>
      </p:pic>
      <p:sp>
        <p:nvSpPr>
          <p:cNvPr id="6" name="TextBox 4"/>
          <p:cNvSpPr txBox="1"/>
          <p:nvPr/>
        </p:nvSpPr>
        <p:spPr>
          <a:xfrm>
            <a:off x="5791200" y="3581400"/>
            <a:ext cx="17526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 smtClean="0"/>
          </a:p>
          <a:p>
            <a:endParaRPr lang="en-US" sz="1050" dirty="0" smtClean="0"/>
          </a:p>
          <a:p>
            <a:r>
              <a:rPr lang="en-US" sz="1100" b="1" dirty="0" smtClean="0"/>
              <a:t>Best volume          </a:t>
            </a:r>
          </a:p>
          <a:p>
            <a:r>
              <a:rPr lang="en-US" sz="1100" dirty="0" smtClean="0"/>
              <a:t> 1</a:t>
            </a:r>
            <a:r>
              <a:rPr lang="sk-SK" sz="1100" dirty="0" smtClean="0"/>
              <a:t>2</a:t>
            </a:r>
            <a:r>
              <a:rPr lang="en-US" sz="1100" dirty="0" smtClean="0"/>
              <a:t>0 liters</a:t>
            </a:r>
          </a:p>
          <a:p>
            <a:endParaRPr lang="en-US" sz="1050" dirty="0" smtClean="0"/>
          </a:p>
          <a:p>
            <a:r>
              <a:rPr lang="en-US" sz="1100" b="1" dirty="0" smtClean="0"/>
              <a:t>Time of  holding     </a:t>
            </a:r>
          </a:p>
          <a:p>
            <a:r>
              <a:rPr lang="en-US" sz="1100" dirty="0" smtClean="0"/>
              <a:t>63 sec.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Total time               </a:t>
            </a:r>
          </a:p>
          <a:p>
            <a:r>
              <a:rPr lang="en-US" sz="1100" dirty="0" smtClean="0"/>
              <a:t>70 sec.</a:t>
            </a:r>
            <a:endParaRPr lang="sk-SK" sz="1100" dirty="0"/>
          </a:p>
        </p:txBody>
      </p:sp>
      <p:sp>
        <p:nvSpPr>
          <p:cNvPr id="8" name="BlokTextu 7"/>
          <p:cNvSpPr txBox="1"/>
          <p:nvPr/>
        </p:nvSpPr>
        <p:spPr>
          <a:xfrm>
            <a:off x="3429000" y="2209800"/>
            <a:ext cx="1981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400" b="1" dirty="0" err="1" smtClean="0">
                <a:solidFill>
                  <a:srgbClr val="00B0F0"/>
                </a:solidFill>
              </a:rPr>
              <a:t>The</a:t>
            </a:r>
            <a:r>
              <a:rPr lang="sk-SK" sz="2400" b="1" dirty="0" smtClean="0">
                <a:solidFill>
                  <a:srgbClr val="00B0F0"/>
                </a:solidFill>
              </a:rPr>
              <a:t> </a:t>
            </a:r>
            <a:r>
              <a:rPr lang="sk-SK" sz="2400" b="1" dirty="0" err="1" smtClean="0">
                <a:solidFill>
                  <a:srgbClr val="00B0F0"/>
                </a:solidFill>
              </a:rPr>
              <a:t>fastest</a:t>
            </a:r>
            <a:r>
              <a:rPr lang="sk-SK" sz="2400" b="1" dirty="0" smtClean="0">
                <a:solidFill>
                  <a:srgbClr val="00B0F0"/>
                </a:solidFill>
              </a:rPr>
              <a:t> </a:t>
            </a:r>
            <a:r>
              <a:rPr lang="sk-SK" sz="2400" b="1" dirty="0" err="1" smtClean="0">
                <a:solidFill>
                  <a:srgbClr val="00B0F0"/>
                </a:solidFill>
              </a:rPr>
              <a:t>one</a:t>
            </a:r>
            <a:r>
              <a:rPr lang="sk-SK" sz="2400" b="1" dirty="0" smtClean="0">
                <a:solidFill>
                  <a:srgbClr val="00B0F0"/>
                </a:solidFill>
              </a:rPr>
              <a:t> </a:t>
            </a:r>
            <a:r>
              <a:rPr lang="sk-SK" sz="2400" b="1" dirty="0" err="1" smtClean="0">
                <a:solidFill>
                  <a:srgbClr val="00B0F0"/>
                </a:solidFill>
              </a:rPr>
              <a:t>created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57200" y="2895600"/>
            <a:ext cx="7477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/>
              <a:t>But we found something better</a:t>
            </a:r>
            <a:endParaRPr lang="en-US" sz="4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3000" b="1" i="1" u="sng" dirty="0" smtClean="0">
                <a:solidFill>
                  <a:srgbClr val="C00000"/>
                </a:solidFill>
              </a:rPr>
              <a:t>The lowest surface density</a:t>
            </a:r>
            <a:endParaRPr lang="en-US" b="1" i="1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r>
              <a:rPr lang="en-US" sz="3200" b="1" dirty="0" smtClean="0"/>
              <a:t>Highest volume</a:t>
            </a:r>
          </a:p>
          <a:p>
            <a:r>
              <a:rPr lang="en-US" sz="3200" dirty="0" smtClean="0"/>
              <a:t>15 l</a:t>
            </a:r>
          </a:p>
          <a:p>
            <a:endParaRPr lang="en-US" sz="3200" dirty="0" smtClean="0"/>
          </a:p>
          <a:p>
            <a:r>
              <a:rPr lang="en-US" sz="3200" b="1" dirty="0" smtClean="0"/>
              <a:t>Lowest volume</a:t>
            </a:r>
          </a:p>
          <a:p>
            <a:r>
              <a:rPr lang="en-US" sz="3200" dirty="0" smtClean="0"/>
              <a:t>10 l</a:t>
            </a:r>
          </a:p>
          <a:p>
            <a:endParaRPr lang="en-US" sz="3200" dirty="0" smtClean="0"/>
          </a:p>
          <a:p>
            <a:r>
              <a:rPr lang="en-US" sz="3200" b="1" dirty="0" smtClean="0"/>
              <a:t>Surface density</a:t>
            </a:r>
          </a:p>
          <a:p>
            <a:r>
              <a:rPr lang="en-US" sz="3200" dirty="0" smtClean="0"/>
              <a:t>5 g/m2</a:t>
            </a:r>
            <a:endParaRPr lang="ru-RU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Second experiment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5124" t="27251" r="34466"/>
          <a:stretch>
            <a:fillRect/>
          </a:stretch>
        </p:blipFill>
        <p:spPr bwMode="auto">
          <a:xfrm rot="16200000">
            <a:off x="4479930" y="2149470"/>
            <a:ext cx="5318118" cy="34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55114"/>
              </p:ext>
            </p:extLst>
          </p:nvPr>
        </p:nvGraphicFramePr>
        <p:xfrm>
          <a:off x="0" y="1143000"/>
          <a:ext cx="8991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Only  </a:t>
            </a:r>
            <a:r>
              <a:rPr lang="en-US" sz="6000" dirty="0" smtClean="0">
                <a:solidFill>
                  <a:srgbClr val="00B0F0"/>
                </a:solidFill>
              </a:rPr>
              <a:t>1</a:t>
            </a:r>
            <a:r>
              <a:rPr lang="en-US" dirty="0" smtClean="0">
                <a:solidFill>
                  <a:srgbClr val="00B0F0"/>
                </a:solidFill>
              </a:rPr>
              <a:t> point, but the best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BlokTextu 1"/>
          <p:cNvSpPr txBox="1"/>
          <p:nvPr/>
        </p:nvSpPr>
        <p:spPr>
          <a:xfrm rot="2393397">
            <a:off x="4397227" y="2896206"/>
            <a:ext cx="2285997" cy="17103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Not able to lengthen the bag,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</a:rPr>
              <a:t>ecause it tears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Rovná spojnica 8"/>
          <p:cNvSpPr/>
          <p:nvPr/>
        </p:nvSpPr>
        <p:spPr>
          <a:xfrm>
            <a:off x="2362200" y="6248400"/>
            <a:ext cx="601978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10" name="BlokTextu 1"/>
          <p:cNvSpPr txBox="1"/>
          <p:nvPr/>
        </p:nvSpPr>
        <p:spPr>
          <a:xfrm rot="16200000">
            <a:off x="914418" y="5029182"/>
            <a:ext cx="914380" cy="9144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C00000"/>
                </a:solidFill>
              </a:rPr>
              <a:t>Burned bag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11" name="Rovná spojnica 10"/>
          <p:cNvSpPr/>
          <p:nvPr/>
        </p:nvSpPr>
        <p:spPr>
          <a:xfrm>
            <a:off x="1143000" y="62484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</p:txBody>
      </p:sp>
      <p:sp>
        <p:nvSpPr>
          <p:cNvPr id="5" name="Ovál 4"/>
          <p:cNvSpPr/>
          <p:nvPr/>
        </p:nvSpPr>
        <p:spPr>
          <a:xfrm flipH="1">
            <a:off x="2057400" y="5334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609600" y="5105400"/>
            <a:ext cx="45720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260491"/>
            <a:ext cx="4876800" cy="5292709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3000" b="1" i="1" u="sng" dirty="0" smtClean="0">
                <a:solidFill>
                  <a:srgbClr val="C00000"/>
                </a:solidFill>
              </a:rPr>
              <a:t>The lowest surface density</a:t>
            </a:r>
            <a:endParaRPr lang="en-US" b="1" i="1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r>
              <a:rPr lang="en-US" sz="3200" b="1" dirty="0" smtClean="0"/>
              <a:t>Best volume</a:t>
            </a:r>
          </a:p>
          <a:p>
            <a:r>
              <a:rPr lang="en-US" sz="3200" dirty="0" smtClean="0"/>
              <a:t>15 l</a:t>
            </a:r>
          </a:p>
          <a:p>
            <a:endParaRPr lang="en-US" sz="3200" dirty="0" smtClean="0"/>
          </a:p>
          <a:p>
            <a:r>
              <a:rPr lang="en-US" sz="3200" b="1" dirty="0" smtClean="0"/>
              <a:t>Time of holding</a:t>
            </a:r>
          </a:p>
          <a:p>
            <a:r>
              <a:rPr lang="en-US" sz="3200" dirty="0" smtClean="0"/>
              <a:t>7 sec.</a:t>
            </a:r>
          </a:p>
          <a:p>
            <a:endParaRPr lang="en-US" sz="3200" dirty="0" smtClean="0"/>
          </a:p>
          <a:p>
            <a:pPr algn="ctr"/>
            <a:r>
              <a:rPr lang="en-US" sz="4200" b="1" i="1" dirty="0" smtClean="0"/>
              <a:t>Time to reach 2,5m</a:t>
            </a:r>
          </a:p>
          <a:p>
            <a:pPr algn="ctr"/>
            <a:r>
              <a:rPr lang="en-US" sz="4200" i="1" dirty="0" smtClean="0"/>
              <a:t>10 sec.</a:t>
            </a:r>
            <a:endParaRPr lang="ru-RU" sz="42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Second experiment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5124" t="27251" r="34466"/>
          <a:stretch>
            <a:fillRect/>
          </a:stretch>
        </p:blipFill>
        <p:spPr bwMode="auto">
          <a:xfrm rot="16200000">
            <a:off x="4479930" y="2149470"/>
            <a:ext cx="5318118" cy="34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Correlation</a:t>
            </a:r>
            <a:endParaRPr lang="sk-S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film strihnuty 10 sec lan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1430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Conclusion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Investigated the </a:t>
            </a:r>
            <a:r>
              <a:rPr lang="en-US" b="1" dirty="0" smtClean="0"/>
              <a:t>original task</a:t>
            </a:r>
          </a:p>
          <a:p>
            <a:pPr lvl="1"/>
            <a:r>
              <a:rPr lang="sk-SK" b="1" dirty="0" smtClean="0"/>
              <a:t>  	 - </a:t>
            </a:r>
            <a:r>
              <a:rPr lang="en-US" b="1" dirty="0" smtClean="0"/>
              <a:t>No lantern </a:t>
            </a:r>
            <a:r>
              <a:rPr lang="en-US" dirty="0" smtClean="0"/>
              <a:t>in these conditions </a:t>
            </a:r>
            <a:r>
              <a:rPr lang="en-US" b="1" dirty="0" smtClean="0"/>
              <a:t>can be build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Modified task </a:t>
            </a:r>
            <a:r>
              <a:rPr lang="en-US" dirty="0" smtClean="0"/>
              <a:t>to investigate this phenomenon</a:t>
            </a:r>
          </a:p>
          <a:p>
            <a:pPr lvl="1"/>
            <a:r>
              <a:rPr lang="sk-SK" dirty="0" smtClean="0"/>
              <a:t>	- </a:t>
            </a:r>
            <a:r>
              <a:rPr lang="en-US" b="1" dirty="0" smtClean="0"/>
              <a:t>Solid fuel </a:t>
            </a:r>
            <a:r>
              <a:rPr lang="en-US" dirty="0" smtClean="0"/>
              <a:t>instead of tea light</a:t>
            </a:r>
          </a:p>
          <a:p>
            <a:pPr lvl="1"/>
            <a:r>
              <a:rPr lang="sk-SK" dirty="0" smtClean="0"/>
              <a:t>	- </a:t>
            </a:r>
            <a:r>
              <a:rPr lang="en-US" b="1" dirty="0" smtClean="0"/>
              <a:t>Modified tea light </a:t>
            </a:r>
            <a:r>
              <a:rPr lang="en-US" dirty="0" smtClean="0"/>
              <a:t>not a part of lantern</a:t>
            </a:r>
          </a:p>
          <a:p>
            <a:endParaRPr lang="sk-SK" dirty="0" smtClean="0"/>
          </a:p>
          <a:p>
            <a:r>
              <a:rPr lang="en-US" dirty="0" smtClean="0"/>
              <a:t>Found relevant parameters (volume, power, surface, time of holding…)</a:t>
            </a:r>
            <a:endParaRPr lang="sk-SK" dirty="0" smtClean="0"/>
          </a:p>
          <a:p>
            <a:endParaRPr lang="en-US" dirty="0" smtClean="0"/>
          </a:p>
          <a:p>
            <a:r>
              <a:rPr lang="en-US" b="1" i="1" dirty="0" smtClean="0"/>
              <a:t>Built the quickest lantern for each variant of task</a:t>
            </a:r>
            <a:endParaRPr lang="sk-SK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Thank you for your attention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Superlantern</a:t>
            </a:r>
            <a:r>
              <a:rPr lang="en-US" smtClean="0"/>
              <a:t> 10 sec.</a:t>
            </a:r>
            <a:endParaRPr lang="sk-SK" dirty="0"/>
          </a:p>
        </p:txBody>
      </p:sp>
      <p:pic>
        <p:nvPicPr>
          <p:cNvPr id="6" name="film strihnuty 10 sec lan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1430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Appendices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power 40W enough?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sz="3600" dirty="0" smtClean="0"/>
              <a:t>Condition to lift 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2667000"/>
          <a:ext cx="507516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939800" imgH="685800" progId="Equation.3">
                  <p:embed/>
                </p:oleObj>
              </mc:Choice>
              <mc:Fallback>
                <p:oleObj name="Equation" r:id="rId4" imgW="93980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5075163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6172200" y="20574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</a:t>
            </a:r>
            <a:r>
              <a:rPr lang="en-GB" baseline="-25000" dirty="0" err="1" smtClean="0"/>
              <a:t>b</a:t>
            </a:r>
            <a:r>
              <a:rPr lang="en-GB" baseline="-25000" dirty="0" smtClean="0"/>
              <a:t> </a:t>
            </a:r>
            <a:r>
              <a:rPr lang="en-GB" dirty="0" smtClean="0"/>
              <a:t>– buoyant force</a:t>
            </a:r>
          </a:p>
          <a:p>
            <a:r>
              <a:rPr lang="en-GB" dirty="0" err="1" smtClean="0"/>
              <a:t>F</a:t>
            </a:r>
            <a:r>
              <a:rPr lang="en-GB" baseline="-25000" dirty="0" err="1" smtClean="0"/>
              <a:t>g</a:t>
            </a:r>
            <a:r>
              <a:rPr lang="en-GB" baseline="-25000" dirty="0" smtClean="0"/>
              <a:t> </a:t>
            </a:r>
            <a:r>
              <a:rPr lang="en-GB" dirty="0" smtClean="0"/>
              <a:t>– gravitational </a:t>
            </a:r>
            <a:endParaRPr lang="sk-SK" dirty="0"/>
          </a:p>
          <a:p>
            <a:r>
              <a:rPr lang="sk-SK" dirty="0" smtClean="0"/>
              <a:t>       </a:t>
            </a:r>
            <a:r>
              <a:rPr lang="en-GB" dirty="0" smtClean="0"/>
              <a:t>force</a:t>
            </a:r>
          </a:p>
          <a:p>
            <a:pPr marL="450850" indent="-450850"/>
            <a:r>
              <a:rPr lang="en-GB" dirty="0" smtClean="0"/>
              <a:t>V  – volume of lantern</a:t>
            </a:r>
          </a:p>
          <a:p>
            <a:pPr marL="542925" indent="-542925"/>
            <a:r>
              <a:rPr lang="en-GB" dirty="0" smtClean="0"/>
              <a:t>∆</a:t>
            </a:r>
            <a:r>
              <a:rPr lang="el-GR" dirty="0" smtClean="0"/>
              <a:t>ρ</a:t>
            </a:r>
            <a:r>
              <a:rPr lang="en-GB" dirty="0" smtClean="0"/>
              <a:t> – difference in density of air inside the lantern and outside</a:t>
            </a:r>
          </a:p>
          <a:p>
            <a:pPr marL="542925" indent="-542925"/>
            <a:r>
              <a:rPr lang="en-GB" dirty="0" smtClean="0"/>
              <a:t>M –  mass of the </a:t>
            </a:r>
            <a:r>
              <a:rPr lang="sk-SK" dirty="0" smtClean="0"/>
              <a:t>  candle</a:t>
            </a:r>
            <a:endParaRPr lang="en-GB" dirty="0" smtClean="0"/>
          </a:p>
          <a:p>
            <a:pPr marL="450850" indent="-450850"/>
            <a:r>
              <a:rPr lang="el-GR" dirty="0" smtClean="0"/>
              <a:t>σ</a:t>
            </a:r>
            <a:r>
              <a:rPr lang="en-GB" dirty="0" smtClean="0"/>
              <a:t>  –  surface density</a:t>
            </a:r>
          </a:p>
          <a:p>
            <a:pPr marL="450850" indent="-450850"/>
            <a:r>
              <a:rPr lang="en-GB" dirty="0" smtClean="0"/>
              <a:t>S  -   surface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20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 of temperature</a:t>
            </a:r>
            <a:endParaRPr lang="en-US" dirty="0"/>
          </a:p>
        </p:txBody>
      </p:sp>
      <p:pic>
        <p:nvPicPr>
          <p:cNvPr id="72706" name="Picture 2" descr="C:\Users\Vilo\Desktop\elfin\SAM_7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015171" cy="52578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800600" y="2590800"/>
            <a:ext cx="117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thermometer</a:t>
            </a:r>
            <a:endParaRPr lang="en-US" sz="1400" b="1" i="1" dirty="0"/>
          </a:p>
        </p:txBody>
      </p:sp>
      <p:sp>
        <p:nvSpPr>
          <p:cNvPr id="6" name="BlokTextu 5"/>
          <p:cNvSpPr txBox="1"/>
          <p:nvPr/>
        </p:nvSpPr>
        <p:spPr>
          <a:xfrm>
            <a:off x="1371600" y="5181600"/>
            <a:ext cx="560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10F604"/>
                </a:solidFill>
              </a:rPr>
              <a:t>Hot air going outside has no influence on measurement</a:t>
            </a:r>
            <a:endParaRPr lang="en-US" b="1" i="1" dirty="0">
              <a:solidFill>
                <a:srgbClr val="10F604"/>
              </a:solidFill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flipH="1" flipV="1">
            <a:off x="1981200" y="3352800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3962400" y="4038600"/>
            <a:ext cx="152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4419600" y="320040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Temperatures </a:t>
            </a:r>
            <a:endParaRPr 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8946" y="1600200"/>
            <a:ext cx="49861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Redistributed temperature </a:t>
            </a:r>
            <a:endParaRPr lang="en-US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494025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257800" y="2743200"/>
            <a:ext cx="3581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Linear gradient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Shape approximately spherical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Outside lantern is </a:t>
            </a:r>
          </a:p>
          <a:p>
            <a:endParaRPr lang="en-US" dirty="0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7391400" y="3886200"/>
          <a:ext cx="1219200" cy="46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9" name="Rovnica" r:id="rId5" imgW="469696" imgH="177723" progId="Equation.3">
                  <p:embed/>
                </p:oleObj>
              </mc:Choice>
              <mc:Fallback>
                <p:oleObj name="Rovnica" r:id="rId5" imgW="469696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86200"/>
                        <a:ext cx="1219200" cy="461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Skupina 7"/>
          <p:cNvGrpSpPr/>
          <p:nvPr/>
        </p:nvGrpSpPr>
        <p:grpSpPr>
          <a:xfrm>
            <a:off x="8077200" y="3581400"/>
            <a:ext cx="838200" cy="457200"/>
            <a:chOff x="8001000" y="3581400"/>
            <a:chExt cx="1143000" cy="609600"/>
          </a:xfrm>
        </p:grpSpPr>
        <p:cxnSp>
          <p:nvCxnSpPr>
            <p:cNvPr id="9" name="Straight Connector 12"/>
            <p:cNvCxnSpPr/>
            <p:nvPr/>
          </p:nvCxnSpPr>
          <p:spPr>
            <a:xfrm>
              <a:off x="8001000" y="3733800"/>
              <a:ext cx="152400" cy="4572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14"/>
            <p:cNvCxnSpPr/>
            <p:nvPr/>
          </p:nvCxnSpPr>
          <p:spPr>
            <a:xfrm flipV="1">
              <a:off x="8153400" y="3581400"/>
              <a:ext cx="990600" cy="6096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" name="Skupina 10"/>
          <p:cNvGrpSpPr/>
          <p:nvPr/>
        </p:nvGrpSpPr>
        <p:grpSpPr>
          <a:xfrm>
            <a:off x="6553200" y="4267200"/>
            <a:ext cx="914400" cy="457200"/>
            <a:chOff x="8001000" y="3581400"/>
            <a:chExt cx="1143000" cy="609600"/>
          </a:xfrm>
        </p:grpSpPr>
        <p:cxnSp>
          <p:nvCxnSpPr>
            <p:cNvPr id="12" name="Straight Connector 12"/>
            <p:cNvCxnSpPr/>
            <p:nvPr/>
          </p:nvCxnSpPr>
          <p:spPr>
            <a:xfrm>
              <a:off x="8001000" y="3733800"/>
              <a:ext cx="152400" cy="4572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4"/>
            <p:cNvCxnSpPr/>
            <p:nvPr/>
          </p:nvCxnSpPr>
          <p:spPr>
            <a:xfrm flipV="1">
              <a:off x="8153400" y="3581400"/>
              <a:ext cx="990600" cy="6096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Skupina 13"/>
          <p:cNvGrpSpPr/>
          <p:nvPr/>
        </p:nvGrpSpPr>
        <p:grpSpPr>
          <a:xfrm>
            <a:off x="7086600" y="2819400"/>
            <a:ext cx="762000" cy="381000"/>
            <a:chOff x="8001000" y="3581400"/>
            <a:chExt cx="1143000" cy="609600"/>
          </a:xfrm>
        </p:grpSpPr>
        <p:cxnSp>
          <p:nvCxnSpPr>
            <p:cNvPr id="15" name="Straight Connector 12"/>
            <p:cNvCxnSpPr/>
            <p:nvPr/>
          </p:nvCxnSpPr>
          <p:spPr>
            <a:xfrm>
              <a:off x="8001000" y="3733800"/>
              <a:ext cx="152400" cy="4572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>
            <a:xfrm flipV="1">
              <a:off x="8153400" y="3581400"/>
              <a:ext cx="990600" cy="609600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No </a:t>
            </a:r>
            <a:r>
              <a:rPr lang="sk-SK" dirty="0" err="1" smtClean="0"/>
              <a:t>manipulation</a:t>
            </a:r>
            <a:r>
              <a:rPr lang="sk-SK" dirty="0" smtClean="0"/>
              <a:t> – </a:t>
            </a:r>
            <a:r>
              <a:rPr lang="sk-SK" dirty="0" err="1" smtClean="0"/>
              <a:t>steady</a:t>
            </a:r>
            <a:r>
              <a:rPr lang="sk-SK" dirty="0" smtClean="0"/>
              <a:t>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output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    600W</a:t>
            </a:r>
          </a:p>
          <a:p>
            <a:pPr>
              <a:buNone/>
            </a:pPr>
            <a:r>
              <a:rPr lang="en-US" dirty="0" smtClean="0"/>
              <a:t> burning of wax         of tea light                 </a:t>
            </a:r>
            <a:r>
              <a:rPr lang="sk-SK" dirty="0" smtClean="0"/>
              <a:t>    </a:t>
            </a:r>
            <a:r>
              <a:rPr lang="en-US" dirty="0" smtClean="0"/>
              <a:t>4h</a:t>
            </a:r>
          </a:p>
          <a:p>
            <a:pPr>
              <a:buNone/>
            </a:pPr>
            <a:r>
              <a:rPr lang="en-US" dirty="0" smtClean="0"/>
              <a:t>	                  </a:t>
            </a:r>
            <a:r>
              <a:rPr lang="sk-SK" dirty="0" smtClean="0"/>
              <a:t>   </a:t>
            </a:r>
            <a:r>
              <a:rPr lang="en-US" dirty="0" smtClean="0"/>
              <a:t> of modified tea light          16min</a:t>
            </a:r>
            <a:endParaRPr lang="sk-SK" dirty="0"/>
          </a:p>
        </p:txBody>
      </p:sp>
      <p:pic>
        <p:nvPicPr>
          <p:cNvPr id="40962" name="Picture 2" descr="C:\Users\Bobika\Downloads\IMG122.jpg"/>
          <p:cNvPicPr>
            <a:picLocks noChangeAspect="1" noChangeArrowheads="1"/>
          </p:cNvPicPr>
          <p:nvPr/>
        </p:nvPicPr>
        <p:blipFill>
          <a:blip r:embed="rId2" cstate="print"/>
          <a:srcRect l="4074" t="25556" b="27682"/>
          <a:stretch>
            <a:fillRect/>
          </a:stretch>
        </p:blipFill>
        <p:spPr bwMode="auto">
          <a:xfrm>
            <a:off x="3810000" y="3048000"/>
            <a:ext cx="5162550" cy="3355549"/>
          </a:xfrm>
          <a:prstGeom prst="rect">
            <a:avLst/>
          </a:prstGeom>
          <a:noFill/>
        </p:spPr>
      </p:pic>
      <p:pic>
        <p:nvPicPr>
          <p:cNvPr id="76802" name="Picture 2" descr="C:\Users\Vilo\Desktop\elfin\SAM_7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3200400" cy="282309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8534400" y="15240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o tom case </a:t>
            </a:r>
            <a:r>
              <a:rPr lang="en-US" dirty="0" err="1" smtClean="0">
                <a:solidFill>
                  <a:srgbClr val="FF0000"/>
                </a:solidFill>
              </a:rPr>
              <a:t>horenie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fajn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vediet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pamatat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– ale … </a:t>
            </a:r>
            <a:r>
              <a:rPr lang="en-US" dirty="0" err="1" smtClean="0">
                <a:solidFill>
                  <a:srgbClr val="FF0000"/>
                </a:solidFill>
              </a:rPr>
              <a:t>nezda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mi to </a:t>
            </a:r>
            <a:r>
              <a:rPr lang="en-US" dirty="0" err="1" smtClean="0">
                <a:solidFill>
                  <a:srgbClr val="FF0000"/>
                </a:solidFill>
              </a:rPr>
              <a:t>byt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podstatne</a:t>
            </a:r>
            <a:r>
              <a:rPr lang="en-US" dirty="0" smtClean="0">
                <a:solidFill>
                  <a:srgbClr val="FF0000"/>
                </a:solidFill>
              </a:rPr>
              <a:t>. Pride mi, </a:t>
            </a:r>
            <a:r>
              <a:rPr lang="en-US" dirty="0" err="1" smtClean="0">
                <a:solidFill>
                  <a:srgbClr val="FF0000"/>
                </a:solidFill>
              </a:rPr>
              <a:t>ze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jedinou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podstsatnou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informaciou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vykon</a:t>
            </a:r>
            <a:r>
              <a:rPr lang="en-US" dirty="0" smtClean="0">
                <a:solidFill>
                  <a:srgbClr val="FF0000"/>
                </a:solidFill>
              </a:rPr>
              <a:t> 600W a ten </a:t>
            </a:r>
            <a:r>
              <a:rPr lang="en-US" dirty="0" err="1" smtClean="0">
                <a:solidFill>
                  <a:srgbClr val="FF0000"/>
                </a:solidFill>
              </a:rPr>
              <a:t>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samostatnhy</a:t>
            </a:r>
            <a:r>
              <a:rPr lang="en-US" dirty="0" smtClean="0">
                <a:solidFill>
                  <a:srgbClr val="FF0000"/>
                </a:solidFill>
              </a:rPr>
              <a:t> slide </a:t>
            </a:r>
            <a:r>
              <a:rPr lang="en-US" dirty="0" err="1" smtClean="0">
                <a:solidFill>
                  <a:srgbClr val="FF0000"/>
                </a:solidFill>
              </a:rPr>
              <a:t>nestoji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experiment</a:t>
            </a:r>
            <a:endParaRPr lang="sk-SK" dirty="0"/>
          </a:p>
        </p:txBody>
      </p:sp>
      <p:pic>
        <p:nvPicPr>
          <p:cNvPr id="39938" name="Picture 2" descr="C:\Users\Bobika\Desktop\lampion\komin solo go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44" t="26999" r="23357" b="1459"/>
          <a:stretch>
            <a:fillRect/>
          </a:stretch>
        </p:blipFill>
        <p:spPr bwMode="auto">
          <a:xfrm>
            <a:off x="4648200" y="1066800"/>
            <a:ext cx="3263708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3352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Highest volume     </a:t>
            </a:r>
            <a:r>
              <a:rPr lang="en-US" sz="2800" dirty="0" smtClean="0"/>
              <a:t>170 liters</a:t>
            </a:r>
          </a:p>
          <a:p>
            <a:endParaRPr lang="en-US" sz="2400" dirty="0" smtClean="0"/>
          </a:p>
          <a:p>
            <a:r>
              <a:rPr lang="en-US" sz="2800" b="1" dirty="0" smtClean="0"/>
              <a:t>Best volume          </a:t>
            </a:r>
          </a:p>
          <a:p>
            <a:r>
              <a:rPr lang="en-US" sz="2800" dirty="0" smtClean="0"/>
              <a:t> 110 liters</a:t>
            </a:r>
          </a:p>
          <a:p>
            <a:endParaRPr lang="en-US" sz="2400" dirty="0" smtClean="0"/>
          </a:p>
          <a:p>
            <a:r>
              <a:rPr lang="en-US" sz="2800" b="1" dirty="0" smtClean="0"/>
              <a:t>Time of  holding     </a:t>
            </a:r>
          </a:p>
          <a:p>
            <a:r>
              <a:rPr lang="en-US" sz="2800" dirty="0" smtClean="0"/>
              <a:t>63 sec.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Total time               </a:t>
            </a:r>
          </a:p>
          <a:p>
            <a:r>
              <a:rPr lang="en-US" sz="2800" dirty="0" smtClean="0"/>
              <a:t>70 sec.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8382000" y="22860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Hmm.. </a:t>
            </a:r>
            <a:r>
              <a:rPr lang="en-US" dirty="0" err="1" smtClean="0">
                <a:solidFill>
                  <a:srgbClr val="FF0000"/>
                </a:solidFill>
              </a:rPr>
              <a:t>Tento</a:t>
            </a:r>
            <a:r>
              <a:rPr lang="en-US" dirty="0" smtClean="0">
                <a:solidFill>
                  <a:srgbClr val="FF0000"/>
                </a:solidFill>
              </a:rPr>
              <a:t> slide </a:t>
            </a:r>
            <a:r>
              <a:rPr lang="en-US" dirty="0" err="1" smtClean="0">
                <a:solidFill>
                  <a:srgbClr val="FF0000"/>
                </a:solidFill>
              </a:rPr>
              <a:t>tiez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podstatny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Nestaci</a:t>
            </a:r>
            <a:r>
              <a:rPr lang="en-US" dirty="0" smtClean="0">
                <a:solidFill>
                  <a:srgbClr val="FF0000"/>
                </a:solidFill>
              </a:rPr>
              <a:t> to </a:t>
            </a:r>
            <a:r>
              <a:rPr lang="en-US" dirty="0" err="1" smtClean="0">
                <a:solidFill>
                  <a:srgbClr val="FF0000"/>
                </a:solidFill>
              </a:rPr>
              <a:t>len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ukazat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zvyraznit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predoslom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grafe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navyse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nezda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mi, </a:t>
            </a:r>
            <a:r>
              <a:rPr lang="en-US" dirty="0" err="1" smtClean="0">
                <a:solidFill>
                  <a:srgbClr val="FF0000"/>
                </a:solidFill>
              </a:rPr>
              <a:t>ze</a:t>
            </a:r>
            <a:r>
              <a:rPr lang="en-US" dirty="0" smtClean="0">
                <a:solidFill>
                  <a:srgbClr val="FF0000"/>
                </a:solidFill>
              </a:rPr>
              <a:t> v </a:t>
            </a:r>
            <a:r>
              <a:rPr lang="en-US" dirty="0" err="1" smtClean="0">
                <a:solidFill>
                  <a:srgbClr val="FF0000"/>
                </a:solidFill>
              </a:rPr>
              <a:t>predoslom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grafe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170 L </a:t>
            </a:r>
            <a:r>
              <a:rPr lang="en-US" dirty="0" err="1" smtClean="0">
                <a:solidFill>
                  <a:srgbClr val="FF0000"/>
                </a:solidFill>
              </a:rPr>
              <a:t>cas</a:t>
            </a:r>
            <a:r>
              <a:rPr lang="en-US" dirty="0" smtClean="0">
                <a:solidFill>
                  <a:srgbClr val="FF0000"/>
                </a:solidFill>
              </a:rPr>
              <a:t> 70 </a:t>
            </a:r>
            <a:r>
              <a:rPr lang="en-US" dirty="0" err="1" smtClean="0">
                <a:solidFill>
                  <a:srgbClr val="FF0000"/>
                </a:solidFill>
              </a:rPr>
              <a:t>sekund</a:t>
            </a:r>
            <a:r>
              <a:rPr lang="en-US" dirty="0" smtClean="0">
                <a:solidFill>
                  <a:srgbClr val="FF0000"/>
                </a:solidFill>
              </a:rPr>
              <a:t> :P)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on lantern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648200" cy="463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5486400" y="1447800"/>
          <a:ext cx="2743200" cy="92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0" name="Rovnica" r:id="rId4" imgW="1167893" imgH="393529" progId="Equation.3">
                  <p:embed/>
                </p:oleObj>
              </mc:Choice>
              <mc:Fallback>
                <p:oleObj name="Rovnica" r:id="rId4" imgW="1167893" imgH="39352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2743200" cy="924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5943600" y="2438400"/>
          <a:ext cx="2286000" cy="101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1" name="Rovnica" r:id="rId6" imgW="888614" imgH="393529" progId="Equation.3">
                  <p:embed/>
                </p:oleObj>
              </mc:Choice>
              <mc:Fallback>
                <p:oleObj name="Rovnica" r:id="rId6" imgW="888614" imgH="393529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38400"/>
                        <a:ext cx="2286000" cy="1013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791200" y="5029200"/>
          <a:ext cx="2806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2" name="Rovnica" r:id="rId8" imgW="990600" imgH="228600" progId="Equation.3">
                  <p:embed/>
                </p:oleObj>
              </mc:Choice>
              <mc:Fallback>
                <p:oleObj name="Rovnica" r:id="rId8" imgW="9906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029200"/>
                        <a:ext cx="2806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5867400" y="57150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3" name="Rovnica" r:id="rId10" imgW="990600" imgH="228600" progId="Equation.3">
                  <p:embed/>
                </p:oleObj>
              </mc:Choice>
              <mc:Fallback>
                <p:oleObj name="Rovnica" r:id="rId10" imgW="9906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15000"/>
                        <a:ext cx="2641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357395" y="4419600"/>
          <a:ext cx="378660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4" name="Rovnica" r:id="rId12" imgW="1397000" imgH="241300" progId="Equation.3">
                  <p:embed/>
                </p:oleObj>
              </mc:Choice>
              <mc:Fallback>
                <p:oleObj name="Rovnica" r:id="rId12" imgW="1397000" imgH="241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395" y="4419600"/>
                        <a:ext cx="378660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6096000" y="3429000"/>
          <a:ext cx="1981200" cy="86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5" name="Rovnica" r:id="rId14" imgW="901309" imgH="393529" progId="Equation.3">
                  <p:embed/>
                </p:oleObj>
              </mc:Choice>
              <mc:Fallback>
                <p:oleObj name="Rovnica" r:id="rId14" imgW="901309" imgH="39352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0"/>
                        <a:ext cx="1981200" cy="865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1447800" y="5638800"/>
            <a:ext cx="2582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Excel simulation</a:t>
            </a:r>
            <a:endParaRPr lang="en-US" sz="2800" b="1" i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8305800" y="1524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Tieto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rovnice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nepodstatne</a:t>
            </a:r>
            <a:r>
              <a:rPr lang="en-US" dirty="0" smtClean="0">
                <a:solidFill>
                  <a:srgbClr val="FF0000"/>
                </a:solidFill>
              </a:rPr>
              <a:t>. Staci </a:t>
            </a:r>
            <a:r>
              <a:rPr lang="en-US" dirty="0" err="1" smtClean="0">
                <a:solidFill>
                  <a:srgbClr val="FF0000"/>
                </a:solidFill>
              </a:rPr>
              <a:t>povedat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ze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pouzili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Eulerovu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metodu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konecnych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inkrementov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Exce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ziskali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sme</a:t>
            </a:r>
            <a:r>
              <a:rPr lang="en-US" dirty="0" smtClean="0">
                <a:solidFill>
                  <a:srgbClr val="FF0000"/>
                </a:solidFill>
              </a:rPr>
              <a:t>…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Rovnice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preloz</a:t>
            </a:r>
            <a:r>
              <a:rPr lang="en-US" dirty="0" smtClean="0">
                <a:solidFill>
                  <a:srgbClr val="FF0000"/>
                </a:solidFill>
              </a:rPr>
              <a:t> do </a:t>
            </a:r>
            <a:r>
              <a:rPr lang="en-US" dirty="0" err="1" smtClean="0">
                <a:solidFill>
                  <a:srgbClr val="FF0000"/>
                </a:solidFill>
              </a:rPr>
              <a:t>appendixu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ne </a:t>
            </a:r>
            <a:r>
              <a:rPr lang="en-US" dirty="0" err="1" smtClean="0">
                <a:solidFill>
                  <a:srgbClr val="FF0000"/>
                </a:solidFill>
              </a:rPr>
              <a:t>niekto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spyta</a:t>
            </a:r>
            <a:r>
              <a:rPr lang="en-US" dirty="0" smtClean="0">
                <a:solidFill>
                  <a:srgbClr val="FF0000"/>
                </a:solidFill>
              </a:rPr>
              <a:t>. Len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pamataj</a:t>
            </a:r>
            <a:r>
              <a:rPr lang="en-US" dirty="0" smtClean="0">
                <a:solidFill>
                  <a:srgbClr val="FF0000"/>
                </a:solidFill>
              </a:rPr>
              <a:t> tie tri </a:t>
            </a:r>
            <a:r>
              <a:rPr lang="en-US" dirty="0" err="1" smtClean="0">
                <a:solidFill>
                  <a:srgbClr val="FF0000"/>
                </a:solidFill>
              </a:rPr>
              <a:t>sily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ktore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posobia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balon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balance in lantern </a:t>
            </a:r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7972452" cy="4525963"/>
          </a:xfrm>
        </p:spPr>
        <p:txBody>
          <a:bodyPr>
            <a:normAutofit fontScale="92500" lnSpcReduction="10000"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K</a:t>
            </a:r>
            <a:r>
              <a:rPr lang="en-US" sz="4000" baseline="-25000" dirty="0" smtClean="0"/>
              <a:t>A</a:t>
            </a:r>
            <a:r>
              <a:rPr lang="en-US" sz="4000" dirty="0" smtClean="0"/>
              <a:t>       </a:t>
            </a:r>
            <a:r>
              <a:rPr lang="sk-SK" sz="2600" dirty="0" smtClean="0"/>
              <a:t>heat transfer </a:t>
            </a:r>
            <a:r>
              <a:rPr lang="en-US" sz="2600" dirty="0" smtClean="0"/>
              <a:t>constant from 5-25 W/m</a:t>
            </a:r>
            <a:r>
              <a:rPr lang="sk-SK" sz="2600" baseline="30000" dirty="0" smtClean="0"/>
              <a:t>2</a:t>
            </a:r>
            <a:r>
              <a:rPr lang="sk-SK" sz="2600" dirty="0" smtClean="0"/>
              <a:t>K</a:t>
            </a: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S        </a:t>
            </a:r>
            <a:r>
              <a:rPr lang="en-US" sz="3000" dirty="0" smtClean="0"/>
              <a:t>surface of lantern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Times New Roman"/>
                <a:cs typeface="Times New Roman"/>
              </a:rPr>
              <a:t>∆T     </a:t>
            </a:r>
            <a:r>
              <a:rPr lang="sk-SK" sz="4000" dirty="0" smtClean="0">
                <a:latin typeface="Times New Roman"/>
                <a:cs typeface="Times New Roman"/>
              </a:rPr>
              <a:t>  </a:t>
            </a:r>
            <a:r>
              <a:rPr lang="en-US" sz="3500" dirty="0" smtClean="0">
                <a:latin typeface="Calibri" pitchFamily="34" charset="0"/>
                <a:cs typeface="Calibri" pitchFamily="34" charset="0"/>
              </a:rPr>
              <a:t>difference of temperatures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P         </a:t>
            </a:r>
            <a:r>
              <a:rPr lang="sk-SK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dirty="0" smtClean="0">
                <a:latin typeface="Calibri" pitchFamily="34" charset="0"/>
                <a:cs typeface="Calibri" pitchFamily="34" charset="0"/>
              </a:rPr>
              <a:t>power of tea light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  <p:graphicFrame>
        <p:nvGraphicFramePr>
          <p:cNvPr id="2052" name="Content Placeholder 3"/>
          <p:cNvGraphicFramePr>
            <a:graphicFrameLocks noChangeAspect="1"/>
          </p:cNvGraphicFramePr>
          <p:nvPr/>
        </p:nvGraphicFramePr>
        <p:xfrm>
          <a:off x="1295400" y="1447800"/>
          <a:ext cx="564776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761669" imgH="215806" progId="Equation.3">
                  <p:embed/>
                </p:oleObj>
              </mc:Choice>
              <mc:Fallback>
                <p:oleObj name="Equation" r:id="rId4" imgW="761669" imgH="215806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564776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6274040"/>
            <a:ext cx="822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http://engineeringtoolbox.com/convective-heat-transfer-d 430.html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05000"/>
          <a:ext cx="31988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4" imgW="736600" imgH="190500" progId="Equation.3">
                  <p:embed/>
                </p:oleObj>
              </mc:Choice>
              <mc:Fallback>
                <p:oleObj name="Equation" r:id="rId4" imgW="736600" imgH="190500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3198813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4191000" y="2819400"/>
            <a:ext cx="838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52613" y="4419600"/>
          <a:ext cx="52943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Rovnica" r:id="rId6" imgW="1396394" imgH="393529" progId="Equation.3">
                  <p:embed/>
                </p:oleObj>
              </mc:Choice>
              <mc:Fallback>
                <p:oleObj name="Rovnica" r:id="rId6" imgW="1396394" imgH="39352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4419600"/>
                        <a:ext cx="5294312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0" y="4114800"/>
            <a:ext cx="6096000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power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00200"/>
          <a:ext cx="19034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Rovnica" r:id="rId4" imgW="736280" imgH="393529" progId="Equation.3">
                  <p:embed/>
                </p:oleObj>
              </mc:Choice>
              <mc:Fallback>
                <p:oleObj name="Rovnica" r:id="rId4" imgW="736280" imgH="393529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1903413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2743200"/>
          <a:ext cx="169432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6" imgW="685800" imgH="431800" progId="Equation.3">
                  <p:embed/>
                </p:oleObj>
              </mc:Choice>
              <mc:Fallback>
                <p:oleObj name="Equation" r:id="rId6" imgW="6858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694329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828800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1)</a:t>
            </a:r>
            <a:endParaRPr lang="sk-SK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971800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2)</a:t>
            </a:r>
            <a:endParaRPr lang="sk-SK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362200"/>
            <a:ext cx="55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3)</a:t>
            </a:r>
            <a:endParaRPr lang="sk-SK" sz="3600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962400" y="2362200"/>
          <a:ext cx="4621744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8" imgW="939392" imgH="203112" progId="Equation.3">
                  <p:embed/>
                </p:oleObj>
              </mc:Choice>
              <mc:Fallback>
                <p:oleObj name="Equation" r:id="rId8" imgW="939392" imgH="20311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0"/>
                        <a:ext cx="4621744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52600" y="4267200"/>
          <a:ext cx="552334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10" imgW="1320227" imgH="418918" progId="Equation.3">
                  <p:embed/>
                </p:oleObj>
              </mc:Choice>
              <mc:Fallback>
                <p:oleObj name="Equation" r:id="rId10" imgW="1320227" imgH="4189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67200"/>
                        <a:ext cx="552334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power to lift off</a:t>
            </a:r>
            <a:endParaRPr lang="sk-SK" dirty="0"/>
          </a:p>
        </p:txBody>
      </p:sp>
      <p:graphicFrame>
        <p:nvGraphicFramePr>
          <p:cNvPr id="5" name="Chart 2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pag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plate">
  <a:themeElements>
    <a:clrScheme name="bavyberko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1ED"/>
      </a:accent1>
      <a:accent2>
        <a:srgbClr val="7F7F7F"/>
      </a:accent2>
      <a:accent3>
        <a:srgbClr val="00B050"/>
      </a:accent3>
      <a:accent4>
        <a:srgbClr val="FF0000"/>
      </a:accent4>
      <a:accent5>
        <a:srgbClr val="FFC000"/>
      </a:accent5>
      <a:accent6>
        <a:srgbClr val="7030A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Motív1medzinarodko prezentacia</Template>
  <TotalTime>5035</TotalTime>
  <Words>1441</Words>
  <Application>Microsoft Office PowerPoint</Application>
  <PresentationFormat>On-screen Show (4:3)</PresentationFormat>
  <Paragraphs>317</Paragraphs>
  <Slides>55</Slides>
  <Notes>21</Notes>
  <HiddenSlides>0</HiddenSlides>
  <MMClips>3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Motív1</vt:lpstr>
      <vt:lpstr>1_Motiv sady Office</vt:lpstr>
      <vt:lpstr>1_title page</vt:lpstr>
      <vt:lpstr>template</vt:lpstr>
      <vt:lpstr>Rovnica</vt:lpstr>
      <vt:lpstr>Equation</vt:lpstr>
      <vt:lpstr>Lanterns</vt:lpstr>
      <vt:lpstr>Task</vt:lpstr>
      <vt:lpstr>Single tea-light</vt:lpstr>
      <vt:lpstr>First simplistic model</vt:lpstr>
      <vt:lpstr>Is power 40W enough?</vt:lpstr>
      <vt:lpstr>Heat balance in lantern </vt:lpstr>
      <vt:lpstr>Ideal gas</vt:lpstr>
      <vt:lpstr>Limits of power</vt:lpstr>
      <vt:lpstr>Minimal power to lift off</vt:lpstr>
      <vt:lpstr>PowerPoint Presentation</vt:lpstr>
      <vt:lpstr>Conclusion</vt:lpstr>
      <vt:lpstr>Task ver. 2</vt:lpstr>
      <vt:lpstr>Higher power? No problem…</vt:lpstr>
      <vt:lpstr>And it really works...</vt:lpstr>
      <vt:lpstr>Using solid fuel</vt:lpstr>
      <vt:lpstr>How it really works?</vt:lpstr>
      <vt:lpstr>Apparatus</vt:lpstr>
      <vt:lpstr>Model #1:  A = 0.06  m2</vt:lpstr>
      <vt:lpstr>Model #1:  A = 0.06 m2</vt:lpstr>
      <vt:lpstr>Model #2:  A = 0.12 m2</vt:lpstr>
      <vt:lpstr>Model #2:  A = 0.12 m2</vt:lpstr>
      <vt:lpstr>Model #3:  A = 0.45 m2</vt:lpstr>
      <vt:lpstr>Model #3:  A = 0.45 m2</vt:lpstr>
      <vt:lpstr>All models together    universal behavior</vt:lpstr>
      <vt:lpstr>Heat balance</vt:lpstr>
      <vt:lpstr>Theoretical fit</vt:lpstr>
      <vt:lpstr>How it really works?</vt:lpstr>
      <vt:lpstr>Time dependence (experimental)</vt:lpstr>
      <vt:lpstr>Dynamic model</vt:lpstr>
      <vt:lpstr>Time dependence (exp. vs. theory)</vt:lpstr>
      <vt:lpstr>How it really works?</vt:lpstr>
      <vt:lpstr>Forces on lantern</vt:lpstr>
      <vt:lpstr>Time to reach 2,5m</vt:lpstr>
      <vt:lpstr>Lantern; approximately 75 liters</vt:lpstr>
      <vt:lpstr>Conclusion</vt:lpstr>
      <vt:lpstr>Task vs. 3</vt:lpstr>
      <vt:lpstr>What changes?</vt:lpstr>
      <vt:lpstr>Experiment</vt:lpstr>
      <vt:lpstr>Time to reach 2,5m</vt:lpstr>
      <vt:lpstr>Output from simulation</vt:lpstr>
      <vt:lpstr>PowerPoint Presentation</vt:lpstr>
      <vt:lpstr>Second experiment</vt:lpstr>
      <vt:lpstr>Only  1 point, but the best</vt:lpstr>
      <vt:lpstr>Second experiment</vt:lpstr>
      <vt:lpstr>Correlation</vt:lpstr>
      <vt:lpstr>Conclusion</vt:lpstr>
      <vt:lpstr>Thank you for your attention</vt:lpstr>
      <vt:lpstr>Superlantern 10 sec.</vt:lpstr>
      <vt:lpstr>Appendices</vt:lpstr>
      <vt:lpstr>Measurement of temperature</vt:lpstr>
      <vt:lpstr>Temperatures </vt:lpstr>
      <vt:lpstr>Redistributed temperature </vt:lpstr>
      <vt:lpstr>No manipulation – steady power output</vt:lpstr>
      <vt:lpstr>First experiment</vt:lpstr>
      <vt:lpstr>Forces on lantern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Lanterns</dc:title>
  <dc:creator>Bobika</dc:creator>
  <cp:lastModifiedBy>Vilo</cp:lastModifiedBy>
  <cp:revision>221</cp:revision>
  <dcterms:created xsi:type="dcterms:W3CDTF">2006-08-16T00:00:00Z</dcterms:created>
  <dcterms:modified xsi:type="dcterms:W3CDTF">2012-07-21T10:29:12Z</dcterms:modified>
</cp:coreProperties>
</file>