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9" r:id="rId1"/>
    <p:sldMasterId id="2147483712" r:id="rId2"/>
  </p:sldMasterIdLst>
  <p:notesMasterIdLst>
    <p:notesMasterId r:id="rId51"/>
  </p:notesMasterIdLst>
  <p:sldIdLst>
    <p:sldId id="336" r:id="rId3"/>
    <p:sldId id="257" r:id="rId4"/>
    <p:sldId id="261" r:id="rId5"/>
    <p:sldId id="262" r:id="rId6"/>
    <p:sldId id="275" r:id="rId7"/>
    <p:sldId id="326" r:id="rId8"/>
    <p:sldId id="330" r:id="rId9"/>
    <p:sldId id="265" r:id="rId10"/>
    <p:sldId id="260" r:id="rId11"/>
    <p:sldId id="296" r:id="rId12"/>
    <p:sldId id="331" r:id="rId13"/>
    <p:sldId id="272" r:id="rId14"/>
    <p:sldId id="341" r:id="rId15"/>
    <p:sldId id="266" r:id="rId16"/>
    <p:sldId id="302" r:id="rId17"/>
    <p:sldId id="311" r:id="rId18"/>
    <p:sldId id="314" r:id="rId19"/>
    <p:sldId id="315" r:id="rId20"/>
    <p:sldId id="325" r:id="rId21"/>
    <p:sldId id="316" r:id="rId22"/>
    <p:sldId id="298" r:id="rId23"/>
    <p:sldId id="329" r:id="rId24"/>
    <p:sldId id="299" r:id="rId25"/>
    <p:sldId id="344" r:id="rId26"/>
    <p:sldId id="300" r:id="rId27"/>
    <p:sldId id="339" r:id="rId28"/>
    <p:sldId id="292" r:id="rId29"/>
    <p:sldId id="332" r:id="rId30"/>
    <p:sldId id="276" r:id="rId31"/>
    <p:sldId id="279" r:id="rId32"/>
    <p:sldId id="285" r:id="rId33"/>
    <p:sldId id="286" r:id="rId34"/>
    <p:sldId id="333" r:id="rId35"/>
    <p:sldId id="287" r:id="rId36"/>
    <p:sldId id="288" r:id="rId37"/>
    <p:sldId id="289" r:id="rId38"/>
    <p:sldId id="290" r:id="rId39"/>
    <p:sldId id="291" r:id="rId40"/>
    <p:sldId id="340" r:id="rId41"/>
    <p:sldId id="337" r:id="rId42"/>
    <p:sldId id="338" r:id="rId43"/>
    <p:sldId id="342" r:id="rId44"/>
    <p:sldId id="343" r:id="rId45"/>
    <p:sldId id="309" r:id="rId46"/>
    <p:sldId id="312" r:id="rId47"/>
    <p:sldId id="313" r:id="rId48"/>
    <p:sldId id="327" r:id="rId49"/>
    <p:sldId id="328" r:id="rId50"/>
  </p:sldIdLst>
  <p:sldSz cx="9144000" cy="6858000" type="screen4x3"/>
  <p:notesSz cx="6858000" cy="91440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7112" autoAdjust="0"/>
  </p:normalViewPr>
  <p:slideViewPr>
    <p:cSldViewPr>
      <p:cViewPr>
        <p:scale>
          <a:sx n="75" d="100"/>
          <a:sy n="75" d="100"/>
        </p:scale>
        <p:origin x="-121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212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sus%20WebStorage\anotherkamila\MySyncFolder\TMF2012\16-RisingBubble\v_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Asus%20WebStorage\anotherkamila\MySyncFolder\TMF2012\16-RisingBubble\by_GJH\rychlosti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Asus%20WebStorage\anotherkamila\MySyncFolder\TMF2012\16-RisingBubble\by_GJH\rychlosti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sus%20WebStorage\anotherkamila\MySyncFolder\TMF2012\16-RisingBubble\by_GJH\rychlosti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amila\Downloads\ana_bzd.xls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mila\Downloads\ana-teplota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mila\Dropbox\TMF2012-moje\16-rising_bubble-analyza_videi\rychlost%20od%20teploty\ana-teplo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sus%20WebStorage\anotherkamila\MySyncFolder\TMF2012\16-RisingBubble\v_R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sus%20WebStorage\anotherkamila\MySyncFolder\TMF2012\16-RisingBubble\v_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15111962356056"/>
          <c:y val="0.1395166983437415"/>
          <c:w val="0.82347709914639033"/>
          <c:h val="0.6967750957359838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v [m/s]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</c:marker>
          <c:errBars>
            <c:errDir val="y"/>
            <c:errBarType val="both"/>
            <c:errValType val="fixedVal"/>
            <c:noEndCap val="0"/>
            <c:val val="1.1100000000000013E-2"/>
          </c:errBars>
          <c:errBars>
            <c:errDir val="x"/>
            <c:errBarType val="both"/>
            <c:errValType val="fixedVal"/>
            <c:noEndCap val="0"/>
            <c:val val="0.1"/>
          </c:errBars>
          <c:xVal>
            <c:numRef>
              <c:f>Sheet1!$A$5:$A$29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Sheet1!$C$5:$C$29</c:f>
              <c:numCache>
                <c:formatCode>General</c:formatCode>
                <c:ptCount val="25"/>
                <c:pt idx="0">
                  <c:v>0.10604545454545462</c:v>
                </c:pt>
                <c:pt idx="1">
                  <c:v>0.11247474747474749</c:v>
                </c:pt>
                <c:pt idx="2">
                  <c:v>0.12184848484848486</c:v>
                </c:pt>
                <c:pt idx="3">
                  <c:v>0.12119696969696972</c:v>
                </c:pt>
                <c:pt idx="4">
                  <c:v>0.12525252525252517</c:v>
                </c:pt>
                <c:pt idx="5">
                  <c:v>0.12710606060606061</c:v>
                </c:pt>
                <c:pt idx="6">
                  <c:v>0.12921613798806791</c:v>
                </c:pt>
                <c:pt idx="7">
                  <c:v>0.13067171717171705</c:v>
                </c:pt>
                <c:pt idx="8">
                  <c:v>0.12968181818181818</c:v>
                </c:pt>
                <c:pt idx="9">
                  <c:v>0.13252525252525266</c:v>
                </c:pt>
                <c:pt idx="10">
                  <c:v>0.12911616161616171</c:v>
                </c:pt>
                <c:pt idx="11">
                  <c:v>0.1280808080808081</c:v>
                </c:pt>
                <c:pt idx="12">
                  <c:v>0.12890404040404041</c:v>
                </c:pt>
                <c:pt idx="13">
                  <c:v>0.13171717171717193</c:v>
                </c:pt>
                <c:pt idx="14">
                  <c:v>0.13013131313131321</c:v>
                </c:pt>
                <c:pt idx="15">
                  <c:v>0.12676767676767678</c:v>
                </c:pt>
                <c:pt idx="16">
                  <c:v>0.1292929292929294</c:v>
                </c:pt>
                <c:pt idx="17">
                  <c:v>0.12627777777777777</c:v>
                </c:pt>
                <c:pt idx="18">
                  <c:v>0.12771717171717187</c:v>
                </c:pt>
                <c:pt idx="19">
                  <c:v>0.12404545454545463</c:v>
                </c:pt>
                <c:pt idx="20">
                  <c:v>0.127979797979798</c:v>
                </c:pt>
                <c:pt idx="21">
                  <c:v>0.13209595959595971</c:v>
                </c:pt>
                <c:pt idx="22">
                  <c:v>0.12745754070675208</c:v>
                </c:pt>
                <c:pt idx="23">
                  <c:v>0.127170990480343</c:v>
                </c:pt>
                <c:pt idx="24">
                  <c:v>0.12626262626262622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748992"/>
        <c:axId val="87750912"/>
      </c:scatterChart>
      <c:valAx>
        <c:axId val="87748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b="0" dirty="0" smtClean="0"/>
                  <a:t>time /</a:t>
                </a:r>
                <a:r>
                  <a:rPr lang="en-US" sz="2400" b="0" baseline="0" dirty="0" smtClean="0"/>
                  <a:t> s</a:t>
                </a:r>
                <a:endParaRPr lang="en-US" sz="2400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7750912"/>
        <c:crosses val="autoZero"/>
        <c:crossBetween val="midCat"/>
      </c:valAx>
      <c:valAx>
        <c:axId val="87750912"/>
        <c:scaling>
          <c:orientation val="minMax"/>
          <c:max val="0.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b="0" i="0" baseline="0" dirty="0" smtClean="0"/>
                  <a:t>velocity / m·s</a:t>
                </a:r>
                <a:r>
                  <a:rPr lang="en-US" sz="2400" b="0" i="0" baseline="30000" dirty="0" smtClean="0"/>
                  <a:t>-1</a:t>
                </a:r>
                <a:endParaRPr lang="en-US" sz="2400" b="1" i="0" baseline="0" dirty="0"/>
              </a:p>
            </c:rich>
          </c:tx>
          <c:layout>
            <c:manualLayout>
              <c:xMode val="edge"/>
              <c:yMode val="edge"/>
              <c:x val="0"/>
              <c:y val="0.248668516845230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77489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77799456483868"/>
          <c:y val="0.19274368721151236"/>
          <c:w val="0.84029092049334531"/>
          <c:h val="0.5092293420219024"/>
        </c:manualLayout>
      </c:layout>
      <c:scatterChart>
        <c:scatterStyle val="lineMarker"/>
        <c:varyColors val="0"/>
        <c:ser>
          <c:idx val="0"/>
          <c:order val="0"/>
          <c:tx>
            <c:strRef>
              <c:f>Hárok1!$R$60</c:f>
              <c:strCache>
                <c:ptCount val="1"/>
                <c:pt idx="0">
                  <c:v>v [m/s]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</c:marker>
          <c:errBars>
            <c:errDir val="y"/>
            <c:errBarType val="both"/>
            <c:errValType val="fixedVal"/>
            <c:noEndCap val="0"/>
            <c:val val="1.1100000000000013E-2"/>
          </c:errBars>
          <c:errBars>
            <c:errDir val="x"/>
            <c:errBarType val="both"/>
            <c:errValType val="fixedVal"/>
            <c:noEndCap val="0"/>
            <c:val val="0.5"/>
          </c:errBars>
          <c:xVal>
            <c:numRef>
              <c:f>Hárok1!$Q$61:$Q$82</c:f>
              <c:numCache>
                <c:formatCode>General</c:formatCode>
                <c:ptCount val="22"/>
                <c:pt idx="0">
                  <c:v>0.15393804002590011</c:v>
                </c:pt>
                <c:pt idx="1">
                  <c:v>0.15393804002590011</c:v>
                </c:pt>
                <c:pt idx="2">
                  <c:v>0.46181412007769984</c:v>
                </c:pt>
                <c:pt idx="3">
                  <c:v>0.53878314009064887</c:v>
                </c:pt>
                <c:pt idx="4">
                  <c:v>6.6193357211136936</c:v>
                </c:pt>
                <c:pt idx="5">
                  <c:v>7.8508400413208905</c:v>
                </c:pt>
                <c:pt idx="6">
                  <c:v>8.4665922014245041</c:v>
                </c:pt>
                <c:pt idx="7">
                  <c:v>9.8520345616576019</c:v>
                </c:pt>
                <c:pt idx="8">
                  <c:v>11.083538881864797</c:v>
                </c:pt>
                <c:pt idx="9">
                  <c:v>12.622919282123787</c:v>
                </c:pt>
                <c:pt idx="10">
                  <c:v>0.76969020012950073</c:v>
                </c:pt>
                <c:pt idx="11">
                  <c:v>2.3090706003884978</c:v>
                </c:pt>
                <c:pt idx="12">
                  <c:v>1.6933184402848984</c:v>
                </c:pt>
                <c:pt idx="13">
                  <c:v>2.0011945203367003</c:v>
                </c:pt>
                <c:pt idx="14">
                  <c:v>2.4630086404143992</c:v>
                </c:pt>
                <c:pt idx="15">
                  <c:v>3.0787608005179994</c:v>
                </c:pt>
                <c:pt idx="16">
                  <c:v>3.6945129606215983</c:v>
                </c:pt>
                <c:pt idx="17">
                  <c:v>4.6181412007769884</c:v>
                </c:pt>
                <c:pt idx="18">
                  <c:v>5.3878314009064878</c:v>
                </c:pt>
                <c:pt idx="19">
                  <c:v>6.6193357211136936</c:v>
                </c:pt>
                <c:pt idx="20">
                  <c:v>14.162299682382784</c:v>
                </c:pt>
                <c:pt idx="21">
                  <c:v>15.701680082641783</c:v>
                </c:pt>
              </c:numCache>
            </c:numRef>
          </c:xVal>
          <c:yVal>
            <c:numRef>
              <c:f>Hárok1!$R$61:$R$82</c:f>
              <c:numCache>
                <c:formatCode>General</c:formatCode>
                <c:ptCount val="22"/>
                <c:pt idx="0">
                  <c:v>7.9920079920079962E-2</c:v>
                </c:pt>
                <c:pt idx="1">
                  <c:v>7.4906367041198588E-2</c:v>
                </c:pt>
                <c:pt idx="2">
                  <c:v>7.4906367041198588E-2</c:v>
                </c:pt>
                <c:pt idx="3">
                  <c:v>7.4906367041198574E-2</c:v>
                </c:pt>
                <c:pt idx="4">
                  <c:v>7.736943907156682E-2</c:v>
                </c:pt>
                <c:pt idx="5">
                  <c:v>7.7294685990338244E-2</c:v>
                </c:pt>
                <c:pt idx="6">
                  <c:v>7.9920079920079934E-2</c:v>
                </c:pt>
                <c:pt idx="7">
                  <c:v>7.2661217075386114E-2</c:v>
                </c:pt>
                <c:pt idx="8">
                  <c:v>7.4906367041198546E-2</c:v>
                </c:pt>
                <c:pt idx="9">
                  <c:v>7.7369439071566792E-2</c:v>
                </c:pt>
                <c:pt idx="10">
                  <c:v>7.9920079920079934E-2</c:v>
                </c:pt>
                <c:pt idx="11">
                  <c:v>7.7294685990338244E-2</c:v>
                </c:pt>
                <c:pt idx="12">
                  <c:v>7.7294685990338244E-2</c:v>
                </c:pt>
                <c:pt idx="13">
                  <c:v>7.9920079920079934E-2</c:v>
                </c:pt>
                <c:pt idx="14">
                  <c:v>7.7369439071566792E-2</c:v>
                </c:pt>
                <c:pt idx="15">
                  <c:v>7.7369439071566834E-2</c:v>
                </c:pt>
                <c:pt idx="16">
                  <c:v>7.9920079920079892E-2</c:v>
                </c:pt>
                <c:pt idx="17">
                  <c:v>7.4976569821930752E-2</c:v>
                </c:pt>
                <c:pt idx="18">
                  <c:v>7.7294685990338299E-2</c:v>
                </c:pt>
                <c:pt idx="19">
                  <c:v>7.7369439071566792E-2</c:v>
                </c:pt>
                <c:pt idx="20">
                  <c:v>7.9920079920079892E-2</c:v>
                </c:pt>
                <c:pt idx="21">
                  <c:v>7.7294685990338244E-2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000320"/>
        <c:axId val="105002496"/>
      </c:scatterChart>
      <c:valAx>
        <c:axId val="105000320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/>
                  <a:t>volume of bubble</a:t>
                </a:r>
                <a:r>
                  <a:rPr lang="en-US" sz="2000" b="0" baseline="0"/>
                  <a:t> / ml</a:t>
                </a:r>
              </a:p>
            </c:rich>
          </c:tx>
          <c:layout>
            <c:manualLayout>
              <c:xMode val="edge"/>
              <c:yMode val="edge"/>
              <c:x val="0.38566460442444772"/>
              <c:y val="0.864908515157624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5002496"/>
        <c:crosses val="autoZero"/>
        <c:crossBetween val="midCat"/>
      </c:valAx>
      <c:valAx>
        <c:axId val="105002496"/>
        <c:scaling>
          <c:orientation val="minMax"/>
          <c:max val="0.1500000000000000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50" b="0"/>
                </a:pPr>
                <a:r>
                  <a:rPr lang="en-US" sz="2000" b="0" i="0" baseline="0" dirty="0"/>
                  <a:t>velocity / m·s</a:t>
                </a:r>
                <a:r>
                  <a:rPr lang="en-US" sz="2000" b="0" i="0" baseline="30000" dirty="0"/>
                  <a:t>-1</a:t>
                </a:r>
                <a:endParaRPr lang="en-US" sz="1050" b="0" dirty="0"/>
              </a:p>
            </c:rich>
          </c:tx>
          <c:layout>
            <c:manualLayout>
              <c:xMode val="edge"/>
              <c:yMode val="edge"/>
              <c:x val="1.1327898172020479E-3"/>
              <c:y val="0.105211331342202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5000320"/>
        <c:crosses val="autoZero"/>
        <c:crossBetween val="midCat"/>
        <c:majorUnit val="5.000000000000001E-2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63583189954349"/>
          <c:y val="9.9148791745859458E-2"/>
          <c:w val="0.86458829478277255"/>
          <c:h val="0.5298969573247794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6"/>
          </c:marker>
          <c:errBars>
            <c:errDir val="y"/>
            <c:errBarType val="both"/>
            <c:errValType val="fixedVal"/>
            <c:noEndCap val="0"/>
            <c:val val="1.1100000000000013E-2"/>
          </c:errBars>
          <c:errBars>
            <c:errDir val="x"/>
            <c:errBarType val="both"/>
            <c:errValType val="fixedVal"/>
            <c:noEndCap val="0"/>
            <c:val val="0.5"/>
          </c:errBars>
          <c:xVal>
            <c:numRef>
              <c:f>Hárok1!$AG$36:$AG$54</c:f>
              <c:numCache>
                <c:formatCode>General</c:formatCode>
                <c:ptCount val="19"/>
                <c:pt idx="0">
                  <c:v>0.39584067435231457</c:v>
                </c:pt>
                <c:pt idx="1">
                  <c:v>0.56548667764616278</c:v>
                </c:pt>
                <c:pt idx="2">
                  <c:v>0.84823001646924479</c:v>
                </c:pt>
                <c:pt idx="3">
                  <c:v>3.9584067435231387</c:v>
                </c:pt>
                <c:pt idx="4">
                  <c:v>4.5238934211693023</c:v>
                </c:pt>
                <c:pt idx="5">
                  <c:v>5.0893800988154654</c:v>
                </c:pt>
                <c:pt idx="6">
                  <c:v>5.6548667764616276</c:v>
                </c:pt>
                <c:pt idx="7">
                  <c:v>6.2203534541077898</c:v>
                </c:pt>
                <c:pt idx="8">
                  <c:v>6.785840131753953</c:v>
                </c:pt>
                <c:pt idx="9">
                  <c:v>7.4644241449293478</c:v>
                </c:pt>
                <c:pt idx="10">
                  <c:v>8.2561054936339691</c:v>
                </c:pt>
                <c:pt idx="11">
                  <c:v>9.0477868423386045</c:v>
                </c:pt>
                <c:pt idx="12">
                  <c:v>14.13716694115406</c:v>
                </c:pt>
                <c:pt idx="13">
                  <c:v>1.1309733552923256</c:v>
                </c:pt>
                <c:pt idx="14">
                  <c:v>1.4702653618800241</c:v>
                </c:pt>
                <c:pt idx="15">
                  <c:v>1.809557368467722</c:v>
                </c:pt>
                <c:pt idx="16">
                  <c:v>2.2619467105846511</c:v>
                </c:pt>
                <c:pt idx="17">
                  <c:v>2.9405307237600482</c:v>
                </c:pt>
                <c:pt idx="18">
                  <c:v>3.3929200658769787</c:v>
                </c:pt>
              </c:numCache>
            </c:numRef>
          </c:xVal>
          <c:yVal>
            <c:numRef>
              <c:f>Hárok1!$AH$36:$AH$54</c:f>
              <c:numCache>
                <c:formatCode>General</c:formatCode>
                <c:ptCount val="19"/>
                <c:pt idx="0">
                  <c:v>6.6023362112747591E-2</c:v>
                </c:pt>
                <c:pt idx="1">
                  <c:v>6.1845861084681278E-2</c:v>
                </c:pt>
                <c:pt idx="2">
                  <c:v>6.4935064935064971E-2</c:v>
                </c:pt>
                <c:pt idx="3">
                  <c:v>6.184586108468125E-2</c:v>
                </c:pt>
                <c:pt idx="4">
                  <c:v>6.2832286128564521E-2</c:v>
                </c:pt>
                <c:pt idx="5">
                  <c:v>6.3882063882063883E-2</c:v>
                </c:pt>
                <c:pt idx="6">
                  <c:v>6.2832286128564521E-2</c:v>
                </c:pt>
                <c:pt idx="7">
                  <c:v>6.3882063882063883E-2</c:v>
                </c:pt>
                <c:pt idx="8">
                  <c:v>6.0889929742388806E-2</c:v>
                </c:pt>
                <c:pt idx="9">
                  <c:v>6.3882063882063883E-2</c:v>
                </c:pt>
                <c:pt idx="10">
                  <c:v>6.2832286128564521E-2</c:v>
                </c:pt>
                <c:pt idx="11">
                  <c:v>6.3882063882063883E-2</c:v>
                </c:pt>
                <c:pt idx="12">
                  <c:v>6.2832286128564521E-2</c:v>
                </c:pt>
                <c:pt idx="13">
                  <c:v>6.0889929742388806E-2</c:v>
                </c:pt>
                <c:pt idx="14">
                  <c:v>6.7148760330578511E-2</c:v>
                </c:pt>
                <c:pt idx="15">
                  <c:v>6.4935064935064929E-2</c:v>
                </c:pt>
                <c:pt idx="16">
                  <c:v>6.1845861084681264E-2</c:v>
                </c:pt>
                <c:pt idx="17">
                  <c:v>6.3882063882063883E-2</c:v>
                </c:pt>
                <c:pt idx="18">
                  <c:v>6.2832286128564521E-2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021824"/>
        <c:axId val="105023744"/>
      </c:scatterChart>
      <c:valAx>
        <c:axId val="105021824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b="0" dirty="0" smtClean="0"/>
                  <a:t>volume of bubble / ml</a:t>
                </a:r>
                <a:endParaRPr lang="en-US" sz="2000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5023744"/>
        <c:crosses val="autoZero"/>
        <c:crossBetween val="midCat"/>
      </c:valAx>
      <c:valAx>
        <c:axId val="105023744"/>
        <c:scaling>
          <c:orientation val="minMax"/>
          <c:max val="0.1500000000000000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en-US" sz="2000" b="0" i="0" baseline="0" dirty="0" smtClean="0"/>
                  <a:t>velocity / m·s</a:t>
                </a:r>
                <a:r>
                  <a:rPr lang="en-US" sz="2000" b="0" i="0" baseline="30000" dirty="0" smtClean="0"/>
                  <a:t>-1</a:t>
                </a:r>
                <a:endParaRPr lang="en-US" sz="1050" dirty="0"/>
              </a:p>
            </c:rich>
          </c:tx>
          <c:layout>
            <c:manualLayout>
              <c:xMode val="edge"/>
              <c:yMode val="edge"/>
              <c:x val="2.3590064570255977E-4"/>
              <c:y val="9.91487917458593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5021824"/>
        <c:crosses val="autoZero"/>
        <c:crossBetween val="midCat"/>
        <c:majorUnit val="5.000000000000001E-2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149939943947708"/>
          <c:y val="3.9845663784701772E-2"/>
          <c:w val="0.65985653276391354"/>
          <c:h val="0.69026856825829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Hárok1!$AM$33</c:f>
              <c:strCache>
                <c:ptCount val="1"/>
                <c:pt idx="0">
                  <c:v>D = 0.94cm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Hárok1!$AP$40:$AP$42</c:f>
                <c:numCache>
                  <c:formatCode>General</c:formatCode>
                  <c:ptCount val="3"/>
                  <c:pt idx="0">
                    <c:v>6.0000000000000045E-3</c:v>
                  </c:pt>
                  <c:pt idx="1">
                    <c:v>6.0000000000000045E-3</c:v>
                  </c:pt>
                  <c:pt idx="2">
                    <c:v>6.0000000000000045E-3</c:v>
                  </c:pt>
                </c:numCache>
              </c:numRef>
            </c:plus>
            <c:minus>
              <c:numRef>
                <c:f>Hárok1!$AP$40:$AP$42</c:f>
                <c:numCache>
                  <c:formatCode>General</c:formatCode>
                  <c:ptCount val="3"/>
                  <c:pt idx="0">
                    <c:v>6.0000000000000045E-3</c:v>
                  </c:pt>
                  <c:pt idx="1">
                    <c:v>6.0000000000000045E-3</c:v>
                  </c:pt>
                  <c:pt idx="2">
                    <c:v>6.0000000000000045E-3</c:v>
                  </c:pt>
                </c:numCache>
              </c:numRef>
            </c:minus>
          </c:errBars>
          <c:cat>
            <c:strRef>
              <c:f>Hárok1!$AL$34:$AL$37</c:f>
              <c:strCache>
                <c:ptCount val="4"/>
                <c:pt idx="0">
                  <c:v>water</c:v>
                </c:pt>
                <c:pt idx="1">
                  <c:v>oil</c:v>
                </c:pt>
                <c:pt idx="2">
                  <c:v>ethanol</c:v>
                </c:pt>
                <c:pt idx="3">
                  <c:v>soap</c:v>
                </c:pt>
              </c:strCache>
            </c:strRef>
          </c:cat>
          <c:val>
            <c:numRef>
              <c:f>Hárok1!$AM$34:$AM$37</c:f>
              <c:numCache>
                <c:formatCode>General</c:formatCode>
                <c:ptCount val="4"/>
                <c:pt idx="0">
                  <c:v>6.3926136735268702E-2</c:v>
                </c:pt>
                <c:pt idx="1">
                  <c:v>5.7291666666666692E-2</c:v>
                </c:pt>
                <c:pt idx="2">
                  <c:v>9.4178082191780921E-2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Hárok1!$AN$33</c:f>
              <c:strCache>
                <c:ptCount val="1"/>
                <c:pt idx="0">
                  <c:v>D = 1.40cm</c:v>
                </c:pt>
              </c:strCache>
            </c:strRef>
          </c:tx>
          <c:invertIfNegative val="0"/>
          <c:errBars>
            <c:errBarType val="both"/>
            <c:errValType val="fixedVal"/>
            <c:noEndCap val="0"/>
            <c:val val="6.0000000000000062E-3"/>
          </c:errBars>
          <c:cat>
            <c:strRef>
              <c:f>Hárok1!$AL$34:$AL$37</c:f>
              <c:strCache>
                <c:ptCount val="4"/>
                <c:pt idx="0">
                  <c:v>water</c:v>
                </c:pt>
                <c:pt idx="1">
                  <c:v>oil</c:v>
                </c:pt>
                <c:pt idx="2">
                  <c:v>ethanol</c:v>
                </c:pt>
                <c:pt idx="3">
                  <c:v>soap</c:v>
                </c:pt>
              </c:strCache>
            </c:strRef>
          </c:cat>
          <c:val>
            <c:numRef>
              <c:f>Hárok1!$AN$34:$AN$37</c:f>
              <c:numCache>
                <c:formatCode>General</c:formatCode>
                <c:ptCount val="4"/>
                <c:pt idx="0">
                  <c:v>0.10638297872340426</c:v>
                </c:pt>
                <c:pt idx="1">
                  <c:v>9.6153846153846298E-2</c:v>
                </c:pt>
                <c:pt idx="2">
                  <c:v>0.11904761904761912</c:v>
                </c:pt>
                <c:pt idx="3">
                  <c:v>2.5641025641025678E-2</c:v>
                </c:pt>
              </c:numCache>
            </c:numRef>
          </c:val>
        </c:ser>
        <c:ser>
          <c:idx val="2"/>
          <c:order val="2"/>
          <c:tx>
            <c:strRef>
              <c:f>Hárok1!$AO$33</c:f>
              <c:strCache>
                <c:ptCount val="1"/>
                <c:pt idx="0">
                  <c:v>D = 1.56cm</c:v>
                </c:pt>
              </c:strCache>
            </c:strRef>
          </c:tx>
          <c:invertIfNegative val="0"/>
          <c:errBars>
            <c:errBarType val="both"/>
            <c:errValType val="fixedVal"/>
            <c:noEndCap val="0"/>
            <c:val val="6.0000000000000062E-3"/>
          </c:errBars>
          <c:cat>
            <c:strRef>
              <c:f>Hárok1!$AL$34:$AL$37</c:f>
              <c:strCache>
                <c:ptCount val="4"/>
                <c:pt idx="0">
                  <c:v>water</c:v>
                </c:pt>
                <c:pt idx="1">
                  <c:v>oil</c:v>
                </c:pt>
                <c:pt idx="2">
                  <c:v>ethanol</c:v>
                </c:pt>
                <c:pt idx="3">
                  <c:v>soap</c:v>
                </c:pt>
              </c:strCache>
            </c:strRef>
          </c:cat>
          <c:val>
            <c:numRef>
              <c:f>Hárok1!$AO$34:$AO$37</c:f>
              <c:numCache>
                <c:formatCode>General</c:formatCode>
                <c:ptCount val="4"/>
                <c:pt idx="0">
                  <c:v>0.1275</c:v>
                </c:pt>
                <c:pt idx="1">
                  <c:v>0.11724137931034483</c:v>
                </c:pt>
                <c:pt idx="2">
                  <c:v>0.14571428571428593</c:v>
                </c:pt>
                <c:pt idx="3">
                  <c:v>3.9230769230769222E-2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095168"/>
        <c:axId val="105096704"/>
      </c:barChart>
      <c:catAx>
        <c:axId val="105095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05096704"/>
        <c:crosses val="autoZero"/>
        <c:auto val="1"/>
        <c:lblAlgn val="ctr"/>
        <c:lblOffset val="100"/>
        <c:noMultiLvlLbl val="0"/>
      </c:catAx>
      <c:valAx>
        <c:axId val="1050967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0" i="0" baseline="0" dirty="0" smtClean="0"/>
                  <a:t>velocity / m·s</a:t>
                </a:r>
                <a:r>
                  <a:rPr lang="en-US" sz="1800" b="0" i="0" baseline="30000" dirty="0" smtClean="0"/>
                  <a:t>-1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"/>
              <c:y val="0.269287221305167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5095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452548694571071"/>
          <c:y val="1.6630714833506177E-3"/>
          <c:w val="0.29478112905378351"/>
          <c:h val="0.19947710575627789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'vacsia rurka'!$H$4</c:f>
              <c:strCache>
                <c:ptCount val="1"/>
                <c:pt idx="0">
                  <c:v>L_r [cm]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</c:marker>
          <c:trendline>
            <c:trendlineType val="linear"/>
            <c:forward val="1"/>
            <c:backward val="6"/>
            <c:dispRSqr val="0"/>
            <c:dispEq val="0"/>
          </c:trendline>
          <c:xVal>
            <c:numRef>
              <c:f>'vacsia rurka'!$C$5:$C$40</c:f>
              <c:numCache>
                <c:formatCode>General</c:formatCode>
                <c:ptCount val="36"/>
                <c:pt idx="0">
                  <c:v>4.9000000000000004</c:v>
                </c:pt>
                <c:pt idx="1">
                  <c:v>5.7</c:v>
                </c:pt>
                <c:pt idx="2">
                  <c:v>6.1</c:v>
                </c:pt>
                <c:pt idx="3">
                  <c:v>6.6</c:v>
                </c:pt>
                <c:pt idx="4">
                  <c:v>7.2</c:v>
                </c:pt>
                <c:pt idx="5">
                  <c:v>7.3</c:v>
                </c:pt>
                <c:pt idx="6">
                  <c:v>9</c:v>
                </c:pt>
                <c:pt idx="7">
                  <c:v>9.9</c:v>
                </c:pt>
                <c:pt idx="8">
                  <c:v>10.7</c:v>
                </c:pt>
                <c:pt idx="9">
                  <c:v>11.5</c:v>
                </c:pt>
                <c:pt idx="10">
                  <c:v>12</c:v>
                </c:pt>
                <c:pt idx="11">
                  <c:v>12.7</c:v>
                </c:pt>
                <c:pt idx="12">
                  <c:v>13.8</c:v>
                </c:pt>
                <c:pt idx="13">
                  <c:v>15.3</c:v>
                </c:pt>
                <c:pt idx="14">
                  <c:v>15.6</c:v>
                </c:pt>
                <c:pt idx="15">
                  <c:v>16.7</c:v>
                </c:pt>
                <c:pt idx="16">
                  <c:v>17.2</c:v>
                </c:pt>
                <c:pt idx="17">
                  <c:v>18</c:v>
                </c:pt>
                <c:pt idx="18">
                  <c:v>18.399999999999999</c:v>
                </c:pt>
                <c:pt idx="19">
                  <c:v>18.5</c:v>
                </c:pt>
                <c:pt idx="20">
                  <c:v>20</c:v>
                </c:pt>
                <c:pt idx="21">
                  <c:v>20.100000000000001</c:v>
                </c:pt>
                <c:pt idx="22">
                  <c:v>21.15000000000002</c:v>
                </c:pt>
                <c:pt idx="23">
                  <c:v>22</c:v>
                </c:pt>
                <c:pt idx="24">
                  <c:v>22.9</c:v>
                </c:pt>
                <c:pt idx="25">
                  <c:v>23.1</c:v>
                </c:pt>
                <c:pt idx="26">
                  <c:v>24.1</c:v>
                </c:pt>
                <c:pt idx="27">
                  <c:v>24.5</c:v>
                </c:pt>
                <c:pt idx="28">
                  <c:v>25.5</c:v>
                </c:pt>
                <c:pt idx="29">
                  <c:v>27.5</c:v>
                </c:pt>
                <c:pt idx="30">
                  <c:v>28.4</c:v>
                </c:pt>
                <c:pt idx="31">
                  <c:v>30.2</c:v>
                </c:pt>
                <c:pt idx="32">
                  <c:v>30.6</c:v>
                </c:pt>
                <c:pt idx="33">
                  <c:v>30.85</c:v>
                </c:pt>
                <c:pt idx="34">
                  <c:v>32.5</c:v>
                </c:pt>
                <c:pt idx="35">
                  <c:v>34.5</c:v>
                </c:pt>
              </c:numCache>
            </c:numRef>
          </c:xVal>
          <c:yVal>
            <c:numRef>
              <c:f>'vacsia rurka'!$H$5:$H$40</c:f>
              <c:numCache>
                <c:formatCode>General</c:formatCode>
                <c:ptCount val="36"/>
                <c:pt idx="0">
                  <c:v>6.0606060606060606</c:v>
                </c:pt>
                <c:pt idx="1">
                  <c:v>7.0707070707070718</c:v>
                </c:pt>
                <c:pt idx="2">
                  <c:v>8.0808080808080813</c:v>
                </c:pt>
                <c:pt idx="3">
                  <c:v>8.0808080808080813</c:v>
                </c:pt>
                <c:pt idx="4">
                  <c:v>9.0909090909091006</c:v>
                </c:pt>
                <c:pt idx="5">
                  <c:v>9.0909090909091006</c:v>
                </c:pt>
                <c:pt idx="6">
                  <c:v>11.111111111111095</c:v>
                </c:pt>
                <c:pt idx="7">
                  <c:v>12.626262626262625</c:v>
                </c:pt>
                <c:pt idx="8">
                  <c:v>13.636363636363638</c:v>
                </c:pt>
                <c:pt idx="9">
                  <c:v>14.646464646464652</c:v>
                </c:pt>
                <c:pt idx="10">
                  <c:v>15.151515151515149</c:v>
                </c:pt>
                <c:pt idx="11">
                  <c:v>15.656565656565673</c:v>
                </c:pt>
                <c:pt idx="12">
                  <c:v>16.666666666666668</c:v>
                </c:pt>
                <c:pt idx="13">
                  <c:v>17.676767676767657</c:v>
                </c:pt>
                <c:pt idx="14">
                  <c:v>18.686868686868713</c:v>
                </c:pt>
                <c:pt idx="15">
                  <c:v>19.696969696969699</c:v>
                </c:pt>
                <c:pt idx="16">
                  <c:v>20.707070707070731</c:v>
                </c:pt>
                <c:pt idx="17">
                  <c:v>23.232323232323175</c:v>
                </c:pt>
                <c:pt idx="18">
                  <c:v>23.232323232323175</c:v>
                </c:pt>
                <c:pt idx="19">
                  <c:v>22.72727272727273</c:v>
                </c:pt>
                <c:pt idx="20">
                  <c:v>24.747474747474747</c:v>
                </c:pt>
                <c:pt idx="21">
                  <c:v>24.242424242424196</c:v>
                </c:pt>
                <c:pt idx="22">
                  <c:v>25.757575757575761</c:v>
                </c:pt>
                <c:pt idx="23">
                  <c:v>26.262626262626217</c:v>
                </c:pt>
                <c:pt idx="24">
                  <c:v>28.282828282828266</c:v>
                </c:pt>
                <c:pt idx="25">
                  <c:v>28.282828282828266</c:v>
                </c:pt>
                <c:pt idx="26">
                  <c:v>29.292929292929244</c:v>
                </c:pt>
                <c:pt idx="27">
                  <c:v>29.797979797979799</c:v>
                </c:pt>
                <c:pt idx="28">
                  <c:v>31.313131313131294</c:v>
                </c:pt>
                <c:pt idx="29">
                  <c:v>32.828282828282831</c:v>
                </c:pt>
                <c:pt idx="30">
                  <c:v>33.333333333333336</c:v>
                </c:pt>
                <c:pt idx="31">
                  <c:v>35.858585858585862</c:v>
                </c:pt>
                <c:pt idx="32">
                  <c:v>35.858585858585862</c:v>
                </c:pt>
                <c:pt idx="33">
                  <c:v>35.858585858585862</c:v>
                </c:pt>
                <c:pt idx="34">
                  <c:v>37.373737373737328</c:v>
                </c:pt>
                <c:pt idx="35">
                  <c:v>39.393939393939412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932288"/>
        <c:axId val="105934208"/>
      </c:scatterChart>
      <c:valAx>
        <c:axId val="105932288"/>
        <c:scaling>
          <c:orientation val="minMax"/>
          <c:max val="40"/>
          <c:min val="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b="0" i="0" baseline="0" dirty="0" smtClean="0"/>
                  <a:t>length of bubble at rest </a:t>
                </a:r>
                <a:r>
                  <a:rPr lang="en-US" sz="1600" b="0" i="1" baseline="0" dirty="0" smtClean="0"/>
                  <a:t>L</a:t>
                </a:r>
                <a:r>
                  <a:rPr lang="en-US" sz="1600" b="0" i="0" baseline="-25000" dirty="0" smtClean="0"/>
                  <a:t>0</a:t>
                </a:r>
                <a:r>
                  <a:rPr lang="en-US" sz="1600" b="0" i="0" baseline="0" dirty="0" smtClean="0"/>
                  <a:t> / cm</a:t>
                </a:r>
                <a:endParaRPr lang="sk-SK" sz="1600" b="0" i="0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5934208"/>
        <c:crosses val="autoZero"/>
        <c:crossBetween val="midCat"/>
        <c:majorUnit val="10"/>
      </c:valAx>
      <c:valAx>
        <c:axId val="105934208"/>
        <c:scaling>
          <c:orientation val="minMax"/>
          <c:max val="45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baseline="0" dirty="0" smtClean="0"/>
                  <a:t>length of bubble in motion </a:t>
                </a:r>
                <a:r>
                  <a:rPr lang="en-US" sz="1600" b="0" i="1" baseline="0" dirty="0" smtClean="0"/>
                  <a:t>L</a:t>
                </a:r>
                <a:r>
                  <a:rPr lang="en-US" sz="1600" b="0" i="0" baseline="0" dirty="0" smtClean="0"/>
                  <a:t> / cm</a:t>
                </a:r>
                <a:endParaRPr lang="sk-SK" sz="1600" b="0" i="0" baseline="0" dirty="0"/>
              </a:p>
            </c:rich>
          </c:tx>
          <c:layout>
            <c:manualLayout>
              <c:xMode val="edge"/>
              <c:yMode val="edge"/>
              <c:x val="2.1276595744680847E-2"/>
              <c:y val="7.581699346405232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5932288"/>
        <c:crosses val="autoZero"/>
        <c:crossBetween val="midCat"/>
        <c:majorUnit val="10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74607223392853"/>
          <c:y val="5.5512084426946655E-2"/>
          <c:w val="0.68297345754315952"/>
          <c:h val="0.6983882874015748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v [m/s]</c:v>
                </c:pt>
              </c:strCache>
            </c:strRef>
          </c:tx>
          <c:spPr>
            <a:ln w="28575">
              <a:noFill/>
            </a:ln>
          </c:spPr>
          <c:errBars>
            <c:errDir val="x"/>
            <c:errBarType val="both"/>
            <c:errValType val="cust"/>
            <c:noEndCap val="0"/>
            <c:plus>
              <c:numRef>
                <c:f>Sheet1!$F$4</c:f>
                <c:numCache>
                  <c:formatCode>General</c:formatCode>
                  <c:ptCount val="1"/>
                  <c:pt idx="0">
                    <c:v>0.02</c:v>
                  </c:pt>
                </c:numCache>
              </c:numRef>
            </c:plus>
            <c:minus>
              <c:numRef>
                <c:f>Sheet1!$G$4</c:f>
                <c:numCache>
                  <c:formatCode>General</c:formatCode>
                  <c:ptCount val="1"/>
                  <c:pt idx="0">
                    <c:v>0.16</c:v>
                  </c:pt>
                </c:numCache>
              </c:numRef>
            </c:minus>
          </c:errBars>
          <c:errBars>
            <c:errDir val="y"/>
            <c:errBarType val="both"/>
            <c:errValType val="cust"/>
            <c:noEndCap val="0"/>
            <c:plus>
              <c:numRef>
                <c:f>Sheet1!$F$6</c:f>
                <c:numCache>
                  <c:formatCode>General</c:formatCode>
                  <c:ptCount val="1"/>
                  <c:pt idx="0">
                    <c:v>1.778385772913817E-2</c:v>
                  </c:pt>
                </c:numCache>
              </c:numRef>
            </c:plus>
            <c:minus>
              <c:numRef>
                <c:f>Sheet1!$F$6</c:f>
                <c:numCache>
                  <c:formatCode>General</c:formatCode>
                  <c:ptCount val="1"/>
                  <c:pt idx="0">
                    <c:v>1.778385772913817E-2</c:v>
                  </c:pt>
                </c:numCache>
              </c:numRef>
            </c:minus>
          </c:errBars>
          <c:xVal>
            <c:numRef>
              <c:f>Sheet1!$B$5:$B$30</c:f>
              <c:numCache>
                <c:formatCode>0.00</c:formatCode>
                <c:ptCount val="26"/>
                <c:pt idx="0">
                  <c:v>0.62582855224272005</c:v>
                </c:pt>
                <c:pt idx="1">
                  <c:v>0.66014738634237013</c:v>
                </c:pt>
                <c:pt idx="2">
                  <c:v>0.53269418131711976</c:v>
                </c:pt>
                <c:pt idx="3">
                  <c:v>0.58519597216592012</c:v>
                </c:pt>
                <c:pt idx="4">
                  <c:v>0.61516374163757037</c:v>
                </c:pt>
                <c:pt idx="5">
                  <c:v>0.64253120195137314</c:v>
                </c:pt>
                <c:pt idx="6">
                  <c:v>0.53269418131711976</c:v>
                </c:pt>
                <c:pt idx="7">
                  <c:v>0.55786247527757005</c:v>
                </c:pt>
                <c:pt idx="8">
                  <c:v>0.5948675504812504</c:v>
                </c:pt>
                <c:pt idx="9">
                  <c:v>0.63686593610477016</c:v>
                </c:pt>
                <c:pt idx="10">
                  <c:v>0.6724378811835201</c:v>
                </c:pt>
                <c:pt idx="11">
                  <c:v>0.71220337098125008</c:v>
                </c:pt>
                <c:pt idx="12">
                  <c:v>0.45305371766877012</c:v>
                </c:pt>
                <c:pt idx="13">
                  <c:v>0.5018119355187205</c:v>
                </c:pt>
                <c:pt idx="14">
                  <c:v>0.97550199839517004</c:v>
                </c:pt>
                <c:pt idx="15">
                  <c:v>0.62582855224272005</c:v>
                </c:pt>
                <c:pt idx="16">
                  <c:v>0.69844032275712009</c:v>
                </c:pt>
                <c:pt idx="17">
                  <c:v>0.74138671731597006</c:v>
                </c:pt>
                <c:pt idx="18">
                  <c:v>0.80717960837117009</c:v>
                </c:pt>
                <c:pt idx="19">
                  <c:v>0.86398038241232</c:v>
                </c:pt>
                <c:pt idx="20">
                  <c:v>1.1427804494812501</c:v>
                </c:pt>
                <c:pt idx="21">
                  <c:v>1.0006554512000001</c:v>
                </c:pt>
                <c:pt idx="22">
                  <c:v>1.1747621625531202</c:v>
                </c:pt>
                <c:pt idx="23">
                  <c:v>1.1427804494812501</c:v>
                </c:pt>
                <c:pt idx="24">
                  <c:v>1.0268464002439699</c:v>
                </c:pt>
                <c:pt idx="25">
                  <c:v>0.8845068007812501</c:v>
                </c:pt>
              </c:numCache>
            </c:numRef>
          </c:xVal>
          <c:yVal>
            <c:numRef>
              <c:f>Sheet1!$D$5:$D$30</c:f>
              <c:numCache>
                <c:formatCode>General</c:formatCode>
                <c:ptCount val="26"/>
                <c:pt idx="0">
                  <c:v>8.0207827392755462E-2</c:v>
                </c:pt>
                <c:pt idx="1">
                  <c:v>7.1305137140902891E-2</c:v>
                </c:pt>
                <c:pt idx="2">
                  <c:v>9.6248847633378945E-2</c:v>
                </c:pt>
                <c:pt idx="3">
                  <c:v>8.335297685362518E-2</c:v>
                </c:pt>
                <c:pt idx="4">
                  <c:v>7.1588390191518483E-2</c:v>
                </c:pt>
                <c:pt idx="5">
                  <c:v>6.945785826265391E-2</c:v>
                </c:pt>
                <c:pt idx="6">
                  <c:v>6.2770987578659371E-2</c:v>
                </c:pt>
                <c:pt idx="7">
                  <c:v>7.1140452599179213E-2</c:v>
                </c:pt>
                <c:pt idx="8">
                  <c:v>6.8342500725034214E-2</c:v>
                </c:pt>
                <c:pt idx="9">
                  <c:v>6.8335388372093034E-2</c:v>
                </c:pt>
                <c:pt idx="10">
                  <c:v>6.7839043310533531E-2</c:v>
                </c:pt>
                <c:pt idx="11">
                  <c:v>7.4946226087551304E-2</c:v>
                </c:pt>
                <c:pt idx="12">
                  <c:v>6.5610985909712732E-2</c:v>
                </c:pt>
                <c:pt idx="13">
                  <c:v>8.335297685362518E-2</c:v>
                </c:pt>
                <c:pt idx="14">
                  <c:v>5.7881432298221618E-2</c:v>
                </c:pt>
                <c:pt idx="15">
                  <c:v>6.945785826265391E-2</c:v>
                </c:pt>
                <c:pt idx="16">
                  <c:v>4.9091097017783865E-2</c:v>
                </c:pt>
                <c:pt idx="17">
                  <c:v>7.1140452599179213E-2</c:v>
                </c:pt>
                <c:pt idx="18">
                  <c:v>5.4662610164158694E-2</c:v>
                </c:pt>
                <c:pt idx="19">
                  <c:v>5.731037906976745E-2</c:v>
                </c:pt>
                <c:pt idx="20">
                  <c:v>4.184725124487005E-2</c:v>
                </c:pt>
                <c:pt idx="21">
                  <c:v>4.7586444965800279E-2</c:v>
                </c:pt>
                <c:pt idx="22">
                  <c:v>3.502170543091656E-2</c:v>
                </c:pt>
                <c:pt idx="23">
                  <c:v>5.1888098741450076E-2</c:v>
                </c:pt>
                <c:pt idx="24">
                  <c:v>4.1082463201094391E-2</c:v>
                </c:pt>
                <c:pt idx="25">
                  <c:v>3.7482899863201094E-2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009728"/>
        <c:axId val="106011648"/>
      </c:scatterChart>
      <c:valAx>
        <c:axId val="106009728"/>
        <c:scaling>
          <c:orientation val="minMax"/>
          <c:max val="1.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dynamic viscosity / kg/(</a:t>
                </a:r>
                <a:r>
                  <a:rPr lang="en-US" sz="1800" dirty="0" err="1">
                    <a:latin typeface="Arial" pitchFamily="34" charset="0"/>
                    <a:cs typeface="Arial" pitchFamily="34" charset="0"/>
                  </a:rPr>
                  <a:t>s·m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6011648"/>
        <c:crosses val="autoZero"/>
        <c:crossBetween val="midCat"/>
      </c:valAx>
      <c:valAx>
        <c:axId val="106011648"/>
        <c:scaling>
          <c:orientation val="minMax"/>
          <c:max val="0.12000000000000002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velocity / m·s</a:t>
                </a:r>
                <a:r>
                  <a:rPr lang="en-US" sz="1800" b="0" i="0" u="none" strike="noStrike" baseline="30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-1</a:t>
                </a:r>
              </a:p>
            </c:rich>
          </c:tx>
          <c:layout>
            <c:manualLayout>
              <c:xMode val="edge"/>
              <c:yMode val="edge"/>
              <c:x val="5.7652582159624419E-2"/>
              <c:y val="0.193627708301168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60097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56730408698911"/>
          <c:y val="0.26239322357432593"/>
          <c:w val="0.63665698037745277"/>
          <c:h val="0.5476815398075241"/>
        </c:manualLayout>
      </c:layout>
      <c:scatterChart>
        <c:scatterStyle val="lineMarker"/>
        <c:varyColors val="0"/>
        <c:ser>
          <c:idx val="0"/>
          <c:order val="0"/>
          <c:tx>
            <c:v>Table values</c:v>
          </c:tx>
          <c:spPr>
            <a:ln w="28575">
              <a:noFill/>
            </a:ln>
          </c:spPr>
          <c:trendline>
            <c:trendlineType val="power"/>
            <c:dispRSqr val="0"/>
            <c:dispEq val="1"/>
            <c:trendlineLbl>
              <c:layout/>
              <c:numFmt formatCode="General" sourceLinked="0"/>
            </c:trendlineLbl>
          </c:trendline>
          <c:trendline>
            <c:trendlineType val="log"/>
            <c:dispRSqr val="0"/>
            <c:dispEq val="0"/>
          </c:trendline>
          <c:trendline>
            <c:name>Interpolation</c:name>
            <c:trendlineType val="poly"/>
            <c:order val="4"/>
            <c:dispRSqr val="0"/>
            <c:dispEq val="0"/>
          </c:trendline>
          <c:xVal>
            <c:numRef>
              <c:f>Sheet1!$J$3:$J$14</c:f>
              <c:numCache>
                <c:formatCode>General</c:formatCode>
                <c:ptCount val="12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  <c:pt idx="5">
                  <c:v>40</c:v>
                </c:pt>
                <c:pt idx="6">
                  <c:v>50</c:v>
                </c:pt>
                <c:pt idx="7">
                  <c:v>60</c:v>
                </c:pt>
                <c:pt idx="8">
                  <c:v>70</c:v>
                </c:pt>
                <c:pt idx="9">
                  <c:v>80</c:v>
                </c:pt>
                <c:pt idx="10">
                  <c:v>90</c:v>
                </c:pt>
                <c:pt idx="11">
                  <c:v>100</c:v>
                </c:pt>
              </c:numCache>
            </c:numRef>
          </c:xVal>
          <c:yVal>
            <c:numRef>
              <c:f>Sheet1!$K$3:$K$14</c:f>
              <c:numCache>
                <c:formatCode>General</c:formatCode>
                <c:ptCount val="12"/>
                <c:pt idx="0">
                  <c:v>1.7869999999999999</c:v>
                </c:pt>
                <c:pt idx="1">
                  <c:v>1.5189999999999999</c:v>
                </c:pt>
                <c:pt idx="2">
                  <c:v>1.3069999999999999</c:v>
                </c:pt>
                <c:pt idx="3">
                  <c:v>1.002</c:v>
                </c:pt>
                <c:pt idx="4">
                  <c:v>0.79800000000000004</c:v>
                </c:pt>
                <c:pt idx="5">
                  <c:v>0.65300000000000002</c:v>
                </c:pt>
                <c:pt idx="6">
                  <c:v>0.54700000000000004</c:v>
                </c:pt>
                <c:pt idx="7">
                  <c:v>0.46700000000000003</c:v>
                </c:pt>
                <c:pt idx="8">
                  <c:v>0.40400000000000003</c:v>
                </c:pt>
                <c:pt idx="9">
                  <c:v>0.35499999999999998</c:v>
                </c:pt>
                <c:pt idx="10">
                  <c:v>0.315</c:v>
                </c:pt>
                <c:pt idx="11">
                  <c:v>0.28199999999999997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103936"/>
        <c:axId val="106105856"/>
      </c:scatterChart>
      <c:valAx>
        <c:axId val="106103936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0" i="0" baseline="0" dirty="0" smtClean="0"/>
                  <a:t>temperature / </a:t>
                </a:r>
                <a:r>
                  <a:rPr lang="sk-SK" sz="1800" b="0" i="0" baseline="0" dirty="0" smtClean="0"/>
                  <a:t>°C</a:t>
                </a:r>
                <a:endParaRPr lang="en-US" sz="1800" b="0" i="0" baseline="0" dirty="0"/>
              </a:p>
            </c:rich>
          </c:tx>
          <c:layout>
            <c:manualLayout>
              <c:xMode val="edge"/>
              <c:yMode val="edge"/>
              <c:x val="0.39123738594047625"/>
              <c:y val="0.920833333333333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106105856"/>
        <c:crosses val="autoZero"/>
        <c:crossBetween val="midCat"/>
      </c:valAx>
      <c:valAx>
        <c:axId val="1061058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0" i="0" baseline="0" dirty="0" smtClean="0"/>
                  <a:t>dynamic viscosity / kg/(</a:t>
                </a:r>
                <a:r>
                  <a:rPr lang="en-US" sz="1800" b="0" i="0" baseline="0" dirty="0" err="1" smtClean="0"/>
                  <a:t>s·m</a:t>
                </a:r>
                <a:r>
                  <a:rPr lang="en-US" sz="1800" b="0" i="0" baseline="0" dirty="0" smtClean="0"/>
                  <a:t>)</a:t>
                </a:r>
                <a:endParaRPr lang="en-US" sz="1800" b="0" i="0" baseline="0" dirty="0"/>
              </a:p>
            </c:rich>
          </c:tx>
          <c:layout>
            <c:manualLayout>
              <c:xMode val="edge"/>
              <c:yMode val="edge"/>
              <c:x val="0"/>
              <c:y val="0.185599565205864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106103936"/>
        <c:crosses val="autoZero"/>
        <c:crossBetween val="midCat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43658363159150559"/>
          <c:y val="0.22047976569611341"/>
          <c:w val="0.54638888888888892"/>
          <c:h val="0.13181556632344035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65067510891037"/>
          <c:y val="5.3298611111111338E-2"/>
          <c:w val="0.50627715994263323"/>
          <c:h val="0.70342601706036745"/>
        </c:manualLayout>
      </c:layout>
      <c:scatterChart>
        <c:scatterStyle val="lineMarker"/>
        <c:varyColors val="0"/>
        <c:ser>
          <c:idx val="0"/>
          <c:order val="0"/>
          <c:tx>
            <c:v>∅ of 3 values</c:v>
          </c:tx>
          <c:spPr>
            <a:ln w="28575">
              <a:noFill/>
            </a:ln>
          </c:spPr>
          <c:marker>
            <c:symbol val="circle"/>
            <c:size val="7"/>
          </c:marker>
          <c:errBars>
            <c:errDir val="y"/>
            <c:errBarType val="both"/>
            <c:errValType val="cust"/>
            <c:noEndCap val="0"/>
            <c:plus>
              <c:numRef>
                <c:f>Sheet1!$J$2:$J$5</c:f>
                <c:numCache>
                  <c:formatCode>General</c:formatCode>
                  <c:ptCount val="4"/>
                  <c:pt idx="0">
                    <c:v>3.5999999999999997E-2</c:v>
                  </c:pt>
                  <c:pt idx="1">
                    <c:v>3.4000000000000002E-2</c:v>
                  </c:pt>
                  <c:pt idx="2">
                    <c:v>5.7000000000000002E-2</c:v>
                  </c:pt>
                  <c:pt idx="3">
                    <c:v>9.0999999999999998E-2</c:v>
                  </c:pt>
                </c:numCache>
              </c:numRef>
            </c:plus>
            <c:minus>
              <c:numRef>
                <c:f>Sheet1!$K$2:$K$5</c:f>
                <c:numCache>
                  <c:formatCode>General</c:formatCode>
                  <c:ptCount val="4"/>
                  <c:pt idx="0">
                    <c:v>2.8000000000000001E-2</c:v>
                  </c:pt>
                  <c:pt idx="1">
                    <c:v>0.02</c:v>
                  </c:pt>
                  <c:pt idx="2">
                    <c:v>0.02</c:v>
                  </c:pt>
                  <c:pt idx="3">
                    <c:v>6.7000000000000004E-2</c:v>
                  </c:pt>
                </c:numCache>
              </c:numRef>
            </c:minus>
          </c:errBars>
          <c:errBars>
            <c:errDir val="x"/>
            <c:errBarType val="both"/>
            <c:errValType val="cust"/>
            <c:noEndCap val="0"/>
            <c:plus>
              <c:numRef>
                <c:f>Sheet1!$I$2:$I$5</c:f>
                <c:numCache>
                  <c:formatCode>General</c:formatCode>
                  <c:ptCount val="4"/>
                  <c:pt idx="0">
                    <c:v>0.03</c:v>
                  </c:pt>
                  <c:pt idx="1">
                    <c:v>0.03</c:v>
                  </c:pt>
                  <c:pt idx="2">
                    <c:v>0.03</c:v>
                  </c:pt>
                  <c:pt idx="3">
                    <c:v>0.03</c:v>
                  </c:pt>
                </c:numCache>
              </c:numRef>
            </c:plus>
            <c:minus>
              <c:numRef>
                <c:f>Sheet1!$I$2:$I$5</c:f>
                <c:numCache>
                  <c:formatCode>General</c:formatCode>
                  <c:ptCount val="4"/>
                  <c:pt idx="0">
                    <c:v>0.03</c:v>
                  </c:pt>
                  <c:pt idx="1">
                    <c:v>0.03</c:v>
                  </c:pt>
                  <c:pt idx="2">
                    <c:v>0.03</c:v>
                  </c:pt>
                  <c:pt idx="3">
                    <c:v>0.03</c:v>
                  </c:pt>
                </c:numCache>
              </c:numRef>
            </c:minus>
          </c:errBars>
          <c:xVal>
            <c:numRef>
              <c:f>Sheet1!$B$2:$B$5</c:f>
              <c:numCache>
                <c:formatCode>General</c:formatCode>
                <c:ptCount val="4"/>
                <c:pt idx="0">
                  <c:v>0.81</c:v>
                </c:pt>
                <c:pt idx="1">
                  <c:v>0.54500000000000004</c:v>
                </c:pt>
                <c:pt idx="2">
                  <c:v>0.75</c:v>
                </c:pt>
                <c:pt idx="3">
                  <c:v>1.18</c:v>
                </c:pt>
              </c:numCache>
            </c:numRef>
          </c:xVal>
          <c:yVal>
            <c:numRef>
              <c:f>Sheet1!$E$2:$E$5</c:f>
              <c:numCache>
                <c:formatCode>General</c:formatCode>
                <c:ptCount val="4"/>
                <c:pt idx="0">
                  <c:v>0.20161290322580655</c:v>
                </c:pt>
                <c:pt idx="1">
                  <c:v>8.4459459459459457E-2</c:v>
                </c:pt>
                <c:pt idx="2">
                  <c:v>0.1404494382022472</c:v>
                </c:pt>
                <c:pt idx="3">
                  <c:v>0.39682539682539747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079744"/>
        <c:axId val="106081664"/>
      </c:scatterChart>
      <c:valAx>
        <c:axId val="106079744"/>
        <c:scaling>
          <c:orientation val="minMax"/>
          <c:max val="1.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2000" b="0" i="0" baseline="0"/>
                  <a:t>radius /cm</a:t>
                </a:r>
                <a:endParaRPr lang="en-US" sz="105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6081664"/>
        <c:crosses val="autoZero"/>
        <c:crossBetween val="midCat"/>
      </c:valAx>
      <c:valAx>
        <c:axId val="106081664"/>
        <c:scaling>
          <c:orientation val="minMax"/>
          <c:max val="0.60000000000000064"/>
          <c:min val="0"/>
        </c:scaling>
        <c:delete val="0"/>
        <c:axPos val="l"/>
        <c:majorGridlines>
          <c:spPr>
            <a:ln>
              <a:solidFill>
                <a:prstClr val="white">
                  <a:lumMod val="75000"/>
                </a:prst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en-US" sz="2000" b="0" i="0" baseline="0"/>
                  <a:t>velocity / m·s</a:t>
                </a:r>
                <a:r>
                  <a:rPr lang="en-US" sz="2000" b="0" i="0" baseline="30000"/>
                  <a:t>-1</a:t>
                </a:r>
                <a:endParaRPr lang="en-US" sz="1050"/>
              </a:p>
            </c:rich>
          </c:tx>
          <c:layout>
            <c:manualLayout>
              <c:xMode val="edge"/>
              <c:yMode val="edge"/>
              <c:x val="2.23367697594502E-2"/>
              <c:y val="0.167971620734908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60797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65067510891037"/>
          <c:y val="5.3298611111111338E-2"/>
          <c:w val="0.50627715994263323"/>
          <c:h val="0.70342601706036745"/>
        </c:manualLayout>
      </c:layout>
      <c:scatterChart>
        <c:scatterStyle val="lineMarker"/>
        <c:varyColors val="0"/>
        <c:ser>
          <c:idx val="0"/>
          <c:order val="0"/>
          <c:tx>
            <c:v>∅ of 3 values</c:v>
          </c:tx>
          <c:spPr>
            <a:ln w="28575">
              <a:noFill/>
            </a:ln>
          </c:spPr>
          <c:marker>
            <c:symbol val="circle"/>
            <c:size val="7"/>
          </c:marker>
          <c:trendline>
            <c:name>quadratic fit</c:name>
            <c:trendlineType val="poly"/>
            <c:order val="2"/>
            <c:forward val="0.30000000000000032"/>
            <c:backward val="0.55000000000000004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Sheet1!$J$2:$J$5</c:f>
                <c:numCache>
                  <c:formatCode>General</c:formatCode>
                  <c:ptCount val="4"/>
                  <c:pt idx="0">
                    <c:v>3.5999999999999997E-2</c:v>
                  </c:pt>
                  <c:pt idx="1">
                    <c:v>3.4000000000000002E-2</c:v>
                  </c:pt>
                  <c:pt idx="2">
                    <c:v>5.7000000000000023E-2</c:v>
                  </c:pt>
                  <c:pt idx="3">
                    <c:v>9.1000000000000025E-2</c:v>
                  </c:pt>
                </c:numCache>
              </c:numRef>
            </c:plus>
            <c:minus>
              <c:numRef>
                <c:f>Sheet1!$K$2:$K$5</c:f>
                <c:numCache>
                  <c:formatCode>General</c:formatCode>
                  <c:ptCount val="4"/>
                  <c:pt idx="0">
                    <c:v>2.8000000000000001E-2</c:v>
                  </c:pt>
                  <c:pt idx="1">
                    <c:v>2.0000000000000011E-2</c:v>
                  </c:pt>
                  <c:pt idx="2">
                    <c:v>2.0000000000000011E-2</c:v>
                  </c:pt>
                  <c:pt idx="3">
                    <c:v>6.7000000000000004E-2</c:v>
                  </c:pt>
                </c:numCache>
              </c:numRef>
            </c:minus>
          </c:errBars>
          <c:errBars>
            <c:errDir val="x"/>
            <c:errBarType val="both"/>
            <c:errValType val="cust"/>
            <c:noEndCap val="0"/>
            <c:plus>
              <c:numRef>
                <c:f>Sheet1!$I$2:$I$5</c:f>
                <c:numCache>
                  <c:formatCode>General</c:formatCode>
                  <c:ptCount val="4"/>
                  <c:pt idx="0">
                    <c:v>3.0000000000000002E-2</c:v>
                  </c:pt>
                  <c:pt idx="1">
                    <c:v>3.0000000000000002E-2</c:v>
                  </c:pt>
                  <c:pt idx="2">
                    <c:v>3.0000000000000002E-2</c:v>
                  </c:pt>
                  <c:pt idx="3">
                    <c:v>3.0000000000000002E-2</c:v>
                  </c:pt>
                </c:numCache>
              </c:numRef>
            </c:plus>
            <c:minus>
              <c:numRef>
                <c:f>Sheet1!$I$2:$I$5</c:f>
                <c:numCache>
                  <c:formatCode>General</c:formatCode>
                  <c:ptCount val="4"/>
                  <c:pt idx="0">
                    <c:v>3.0000000000000002E-2</c:v>
                  </c:pt>
                  <c:pt idx="1">
                    <c:v>3.0000000000000002E-2</c:v>
                  </c:pt>
                  <c:pt idx="2">
                    <c:v>3.0000000000000002E-2</c:v>
                  </c:pt>
                  <c:pt idx="3">
                    <c:v>3.0000000000000002E-2</c:v>
                  </c:pt>
                </c:numCache>
              </c:numRef>
            </c:minus>
          </c:errBars>
          <c:xVal>
            <c:numRef>
              <c:f>Sheet1!$B$2:$B$5</c:f>
              <c:numCache>
                <c:formatCode>General</c:formatCode>
                <c:ptCount val="4"/>
                <c:pt idx="0">
                  <c:v>0.81</c:v>
                </c:pt>
                <c:pt idx="1">
                  <c:v>0.54500000000000004</c:v>
                </c:pt>
                <c:pt idx="2">
                  <c:v>0.75000000000000078</c:v>
                </c:pt>
                <c:pt idx="3">
                  <c:v>1.1800000000000013</c:v>
                </c:pt>
              </c:numCache>
            </c:numRef>
          </c:xVal>
          <c:yVal>
            <c:numRef>
              <c:f>Sheet1!$E$2:$E$5</c:f>
              <c:numCache>
                <c:formatCode>General</c:formatCode>
                <c:ptCount val="4"/>
                <c:pt idx="0">
                  <c:v>0.20161290322580655</c:v>
                </c:pt>
                <c:pt idx="1">
                  <c:v>8.4459459459459568E-2</c:v>
                </c:pt>
                <c:pt idx="2">
                  <c:v>0.14044943820224756</c:v>
                </c:pt>
                <c:pt idx="3">
                  <c:v>0.39682539682539797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899904"/>
        <c:axId val="107902080"/>
      </c:scatterChart>
      <c:valAx>
        <c:axId val="107899904"/>
        <c:scaling>
          <c:orientation val="minMax"/>
          <c:max val="1.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2000" b="0" i="0" baseline="0"/>
                  <a:t>radius /cm</a:t>
                </a:r>
                <a:endParaRPr lang="en-US" sz="105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7902080"/>
        <c:crosses val="autoZero"/>
        <c:crossBetween val="midCat"/>
      </c:valAx>
      <c:valAx>
        <c:axId val="107902080"/>
        <c:scaling>
          <c:orientation val="minMax"/>
          <c:max val="0.60000000000000064"/>
          <c:min val="0"/>
        </c:scaling>
        <c:delete val="0"/>
        <c:axPos val="l"/>
        <c:majorGridlines>
          <c:spPr>
            <a:ln>
              <a:solidFill>
                <a:prstClr val="white">
                  <a:lumMod val="75000"/>
                </a:prst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en-US" sz="2000" b="0" i="0" baseline="0"/>
                  <a:t>velocity / m·s</a:t>
                </a:r>
                <a:r>
                  <a:rPr lang="en-US" sz="2000" b="0" i="0" baseline="30000"/>
                  <a:t>-1</a:t>
                </a:r>
                <a:endParaRPr lang="en-US" sz="1050"/>
              </a:p>
            </c:rich>
          </c:tx>
          <c:layout>
            <c:manualLayout>
              <c:xMode val="edge"/>
              <c:yMode val="edge"/>
              <c:x val="2.23367697594502E-2"/>
              <c:y val="0.167971620734908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7899904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2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9.wmf"/><Relationship Id="rId1" Type="http://schemas.openxmlformats.org/officeDocument/2006/relationships/image" Target="../media/image4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C657C-8BC1-4633-9B5A-57C7C945790B}" type="datetimeFigureOut">
              <a:rPr lang="en-US" smtClean="0"/>
              <a:pPr/>
              <a:t>7/24/2012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ABAFF-2FAF-4268-A74B-062BE988FB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5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AFF-2FAF-4268-A74B-062BE988FB1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equation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AFF-2FAF-4268-A74B-062BE988FB1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AFF-2FAF-4268-A74B-062BE988FB1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AFF-2FAF-4268-A74B-062BE988FB1F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AFF-2FAF-4268-A74B-062BE988FB1F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velky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eotvos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znamena</a:t>
            </a:r>
            <a:r>
              <a:rPr lang="en-US" baseline="0" dirty="0" smtClean="0"/>
              <a:t> male </a:t>
            </a:r>
            <a:r>
              <a:rPr lang="en-US" baseline="0" dirty="0" err="1" smtClean="0"/>
              <a:t>sigmy</a:t>
            </a:r>
            <a:r>
              <a:rPr lang="en-US" baseline="0" dirty="0" smtClean="0"/>
              <a:t> → </a:t>
            </a:r>
            <a:r>
              <a:rPr lang="en-US" baseline="0" dirty="0" err="1" smtClean="0"/>
              <a:t>bude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negulate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AFF-2FAF-4268-A74B-062BE988FB1F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AFF-2FAF-4268-A74B-062BE988FB1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85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AFF-2FAF-4268-A74B-062BE988FB1F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AFF-2FAF-4268-A74B-062BE988FB1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46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AFF-2FAF-4268-A74B-062BE988FB1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AFF-2FAF-4268-A74B-062BE988FB1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AFF-2FAF-4268-A74B-062BE988FB1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AFF-2FAF-4268-A74B-062BE988FB1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AFF-2FAF-4268-A74B-062BE988FB1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vidime</a:t>
            </a:r>
            <a:r>
              <a:rPr lang="en-US" dirty="0" smtClean="0"/>
              <a:t> </a:t>
            </a:r>
            <a:r>
              <a:rPr lang="en-US" dirty="0" err="1" smtClean="0"/>
              <a:t>ze</a:t>
            </a:r>
            <a:r>
              <a:rPr lang="en-US" dirty="0" smtClean="0"/>
              <a:t> pre </a:t>
            </a:r>
            <a:r>
              <a:rPr lang="en-US" dirty="0" err="1" smtClean="0"/>
              <a:t>rozne</a:t>
            </a:r>
            <a:r>
              <a:rPr lang="en-US" dirty="0" smtClean="0"/>
              <a:t> </a:t>
            </a:r>
            <a:r>
              <a:rPr lang="en-US" dirty="0" err="1" smtClean="0"/>
              <a:t>kvapaliny</a:t>
            </a:r>
            <a:r>
              <a:rPr lang="en-US" baseline="0" dirty="0" smtClean="0"/>
              <a:t> s </a:t>
            </a:r>
            <a:r>
              <a:rPr lang="en-US" baseline="0" dirty="0" err="1" smtClean="0"/>
              <a:t>roznymi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vlastnostami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rozne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rychlosti</a:t>
            </a:r>
            <a:r>
              <a:rPr lang="en-US" baseline="0" dirty="0" smtClean="0"/>
              <a:t>, je to </a:t>
            </a:r>
            <a:r>
              <a:rPr lang="en-US" baseline="0" dirty="0" err="1" smtClean="0"/>
              <a:t>cele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zlozite</a:t>
            </a:r>
            <a:r>
              <a:rPr lang="en-US" baseline="0" dirty="0" smtClean="0"/>
              <a:t>… </a:t>
            </a:r>
            <a:r>
              <a:rPr lang="en-US" baseline="0" dirty="0" err="1" smtClean="0"/>
              <a:t>podme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popisat</a:t>
            </a:r>
            <a:r>
              <a:rPr lang="en-US" baseline="0" dirty="0" smtClean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AFF-2FAF-4268-A74B-062BE988FB1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48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ok, mam</a:t>
            </a:r>
            <a:r>
              <a:rPr lang="en-US" baseline="0" dirty="0" smtClean="0"/>
              <a:t> u(z)… (</a:t>
            </a:r>
            <a:r>
              <a:rPr lang="en-US" baseline="0" dirty="0" err="1" smtClean="0"/>
              <a:t>medzera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teraz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rozmyslat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tym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dostat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hentie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ciselka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nemam</a:t>
            </a:r>
            <a:r>
              <a:rPr lang="en-US" dirty="0" smtClean="0"/>
              <a:t> </a:t>
            </a:r>
            <a:r>
              <a:rPr lang="en-US" dirty="0" err="1" smtClean="0"/>
              <a:t>popisane</a:t>
            </a:r>
            <a:r>
              <a:rPr lang="en-US" dirty="0" smtClean="0"/>
              <a:t> </a:t>
            </a:r>
            <a:r>
              <a:rPr lang="en-US" dirty="0" err="1" smtClean="0"/>
              <a:t>veliciny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AFF-2FAF-4268-A74B-062BE988FB1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01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ABAFF-2FAF-4268-A74B-062BE988FB1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58698"/>
            <a:ext cx="7772400" cy="78105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Survive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19600"/>
            <a:ext cx="7772400" cy="1295400"/>
          </a:xfrm>
        </p:spPr>
        <p:txBody>
          <a:bodyPr>
            <a:normAutofit/>
          </a:bodyPr>
          <a:lstStyle>
            <a:lvl1pPr marL="0" indent="0" algn="ctr">
              <a:buNone/>
              <a:defRPr sz="280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Maskot</a:t>
            </a:r>
            <a:r>
              <a:rPr lang="en-US" dirty="0" smtClean="0"/>
              <a:t> </a:t>
            </a:r>
            <a:r>
              <a:rPr lang="en-US" dirty="0" err="1" smtClean="0"/>
              <a:t>Krochnyak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038600" y="1545957"/>
            <a:ext cx="990600" cy="838200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18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810000"/>
            <a:ext cx="91440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127F-B9AE-405B-882C-77B424D305D2}" type="datetime3">
              <a:rPr lang="en-US" smtClean="0"/>
              <a:pPr/>
              <a:t>24 July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 Rising Bubble           Kamila Součková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533400"/>
            <a:ext cx="1371600" cy="5791200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81000"/>
            <a:ext cx="7162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2672-0EA5-4454-BEF2-4978DE2579BE}" type="datetime3">
              <a:rPr lang="en-US" smtClean="0"/>
              <a:pPr/>
              <a:t>24 July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 Rising Bubble           Kamila Součková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57077" y="2549604"/>
            <a:ext cx="42723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for your attention</a:t>
            </a:r>
            <a:r>
              <a:rPr lang="en-US" sz="6600" i="0" dirty="0" smtClean="0">
                <a:solidFill>
                  <a:schemeClr val="bg1"/>
                </a:solidFill>
                <a:latin typeface="Adobe Caslon Pro" pitchFamily="18" charset="0"/>
              </a:rPr>
              <a:t>!</a:t>
            </a:r>
            <a:endParaRPr lang="en-US" sz="4000" i="0" dirty="0">
              <a:solidFill>
                <a:schemeClr val="bg1"/>
              </a:solidFill>
              <a:latin typeface="Adobe Caslon Pro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876800"/>
            <a:ext cx="6400800" cy="609600"/>
          </a:xfrm>
        </p:spPr>
        <p:txBody>
          <a:bodyPr>
            <a:noAutofit/>
          </a:bodyPr>
          <a:lstStyle>
            <a:lvl1pPr marL="0" indent="0" algn="r">
              <a:buNone/>
              <a:defRPr sz="28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18. Survive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486400"/>
            <a:ext cx="6400800" cy="609600"/>
          </a:xfrm>
        </p:spPr>
        <p:txBody>
          <a:bodyPr>
            <a:normAutofit/>
          </a:bodyPr>
          <a:lstStyle>
            <a:lvl1pPr marL="0" indent="0" algn="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Maskot</a:t>
            </a:r>
            <a:r>
              <a:rPr lang="en-US" dirty="0" smtClean="0"/>
              <a:t> </a:t>
            </a:r>
            <a:r>
              <a:rPr lang="en-US" dirty="0" err="1" smtClean="0"/>
              <a:t>Krochnyak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536680" y="1524000"/>
            <a:ext cx="34163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</a:rPr>
              <a:t>Thank you</a:t>
            </a:r>
            <a:endParaRPr lang="en-US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13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58698"/>
            <a:ext cx="7772400" cy="78105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Survive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19600"/>
            <a:ext cx="7772400" cy="1295400"/>
          </a:xfrm>
        </p:spPr>
        <p:txBody>
          <a:bodyPr>
            <a:normAutofit/>
          </a:bodyPr>
          <a:lstStyle>
            <a:lvl1pPr marL="0" indent="0" algn="ctr">
              <a:buNone/>
              <a:defRPr sz="280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Maskot</a:t>
            </a:r>
            <a:r>
              <a:rPr lang="en-US" dirty="0" smtClean="0"/>
              <a:t> </a:t>
            </a:r>
            <a:r>
              <a:rPr lang="en-US" dirty="0" err="1" smtClean="0"/>
              <a:t>Krochnyak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038600" y="1545957"/>
            <a:ext cx="990600" cy="838200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18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810000"/>
            <a:ext cx="91440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8415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2D10-0810-4BFF-81B4-165FF24AF86D}" type="datetime3">
              <a:rPr lang="en-US" smtClean="0">
                <a:solidFill>
                  <a:prstClr val="white"/>
                </a:solidFill>
              </a:rPr>
              <a:pPr/>
              <a:t>24 July 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16 Rising Bubble           Kamila Součková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66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5678"/>
            <a:ext cx="9144000" cy="1362075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67213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922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1877-D4CE-477D-AA0F-48D0E2792698}" type="datetime3">
              <a:rPr lang="en-US" smtClean="0">
                <a:solidFill>
                  <a:prstClr val="white"/>
                </a:solidFill>
              </a:rPr>
              <a:pPr/>
              <a:t>24 July 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16 Rising Bubble           Kamila Součková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76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A56F-E00B-4034-A5AA-C22AA5523391}" type="datetime3">
              <a:rPr lang="en-US" smtClean="0">
                <a:solidFill>
                  <a:prstClr val="white"/>
                </a:solidFill>
              </a:rPr>
              <a:pPr/>
              <a:t>24 July 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16 Rising Bubble           Kamila Součková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01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A2D0-33D3-418E-8211-7D9E6C99DD25}" type="datetime3">
              <a:rPr lang="en-US" smtClean="0">
                <a:solidFill>
                  <a:prstClr val="white"/>
                </a:solidFill>
              </a:rPr>
              <a:pPr/>
              <a:t>24 July 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16 Rising Bubble           Kamila Součková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43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216A-8FCB-4B96-8B7B-BAE1FED95C4C}" type="datetime3">
              <a:rPr lang="en-US" smtClean="0">
                <a:solidFill>
                  <a:prstClr val="white"/>
                </a:solidFill>
              </a:rPr>
              <a:pPr/>
              <a:t>24 July 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16 Rising Bubble           Kamila Součková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22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2D10-0810-4BFF-81B4-165FF24AF86D}" type="datetime3">
              <a:rPr lang="en-US" smtClean="0"/>
              <a:pPr/>
              <a:t>24 July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 Rising Bubble           Kamila Součková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AE83-0A7D-4D6D-9FF4-6E3999BE8F7B}" type="datetime3">
              <a:rPr lang="en-US" smtClean="0">
                <a:solidFill>
                  <a:prstClr val="white"/>
                </a:solidFill>
              </a:rPr>
              <a:pPr/>
              <a:t>24 July 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16 Rising Bubble           Kamila Součková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26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90F1-EC32-4DE8-B29E-B4631C53E8B3}" type="datetime3">
              <a:rPr lang="en-US" smtClean="0">
                <a:solidFill>
                  <a:prstClr val="white"/>
                </a:solidFill>
              </a:rPr>
              <a:pPr/>
              <a:t>24 July 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16 Rising Bubble           Kamila Součková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12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127F-B9AE-405B-882C-77B424D305D2}" type="datetime3">
              <a:rPr lang="en-US" smtClean="0">
                <a:solidFill>
                  <a:prstClr val="white"/>
                </a:solidFill>
              </a:rPr>
              <a:pPr/>
              <a:t>24 July 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16 Rising Bubble           Kamila Součková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1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533400"/>
            <a:ext cx="1371600" cy="5791200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81000"/>
            <a:ext cx="7162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2672-0EA5-4454-BEF2-4978DE2579BE}" type="datetime3">
              <a:rPr lang="en-US" smtClean="0">
                <a:solidFill>
                  <a:prstClr val="white"/>
                </a:solidFill>
              </a:rPr>
              <a:pPr/>
              <a:t>24 July 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16 Rising Bubble           Kamila Součková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43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57077" y="2549604"/>
            <a:ext cx="42723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prstClr val="white"/>
                </a:solidFill>
              </a:rPr>
              <a:t>for your attention</a:t>
            </a:r>
            <a:r>
              <a:rPr lang="en-US" sz="6600" dirty="0" smtClean="0">
                <a:solidFill>
                  <a:prstClr val="white"/>
                </a:solidFill>
                <a:latin typeface="Adobe Caslon Pro" pitchFamily="18" charset="0"/>
              </a:rPr>
              <a:t>!</a:t>
            </a:r>
            <a:endParaRPr lang="en-US" sz="4000" dirty="0">
              <a:solidFill>
                <a:prstClr val="white"/>
              </a:solidFill>
              <a:latin typeface="Adobe Caslon Pro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876800"/>
            <a:ext cx="6400800" cy="609600"/>
          </a:xfrm>
        </p:spPr>
        <p:txBody>
          <a:bodyPr>
            <a:noAutofit/>
          </a:bodyPr>
          <a:lstStyle>
            <a:lvl1pPr marL="0" indent="0" algn="r">
              <a:buNone/>
              <a:defRPr sz="28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18. Survive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486400"/>
            <a:ext cx="6400800" cy="609600"/>
          </a:xfrm>
        </p:spPr>
        <p:txBody>
          <a:bodyPr>
            <a:normAutofit/>
          </a:bodyPr>
          <a:lstStyle>
            <a:lvl1pPr marL="0" indent="0" algn="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Maskot</a:t>
            </a:r>
            <a:r>
              <a:rPr lang="en-US" dirty="0" smtClean="0"/>
              <a:t> </a:t>
            </a:r>
            <a:r>
              <a:rPr lang="en-US" dirty="0" err="1" smtClean="0"/>
              <a:t>Krochnyak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536680" y="1524000"/>
            <a:ext cx="34163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091ED"/>
                </a:solidFill>
              </a:rPr>
              <a:t>Thank you</a:t>
            </a:r>
            <a:endParaRPr lang="en-US" sz="5400" dirty="0">
              <a:solidFill>
                <a:srgbClr val="0091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196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5678"/>
            <a:ext cx="9144000" cy="1362075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67213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1877-D4CE-477D-AA0F-48D0E2792698}" type="datetime3">
              <a:rPr lang="en-US" smtClean="0"/>
              <a:pPr/>
              <a:t>24 July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 Rising Bubble           Kamila Součková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A56F-E00B-4034-A5AA-C22AA5523391}" type="datetime3">
              <a:rPr lang="en-US" smtClean="0"/>
              <a:pPr/>
              <a:t>24 July 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 Rising Bubble           Kamila Součková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A2D0-33D3-418E-8211-7D9E6C99DD25}" type="datetime3">
              <a:rPr lang="en-US" smtClean="0"/>
              <a:pPr/>
              <a:t>24 July 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 Rising Bubble           Kamila Součková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216A-8FCB-4B96-8B7B-BAE1FED95C4C}" type="datetime3">
              <a:rPr lang="en-US" smtClean="0"/>
              <a:pPr/>
              <a:t>24 July 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 Rising Bubble           Kamila Součková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AE83-0A7D-4D6D-9FF4-6E3999BE8F7B}" type="datetime3">
              <a:rPr lang="en-US" smtClean="0"/>
              <a:pPr/>
              <a:t>24 July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 Rising Bubble           Kamila Součková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90F1-EC32-4DE8-B29E-B4631C53E8B3}" type="datetime3">
              <a:rPr lang="en-US" smtClean="0"/>
              <a:pPr/>
              <a:t>24 July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 Rising Bubble           Kamila Součková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05600"/>
            <a:ext cx="2133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ABD9437-5587-4B28-9023-89B7BCDD64CD}" type="datetime3">
              <a:rPr lang="en-US" smtClean="0"/>
              <a:pPr/>
              <a:t>24 July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05600"/>
            <a:ext cx="2895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16 Rising Bubble           Kamila Součková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6004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294115B-A31F-4B6C-902A-EF83373196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05600"/>
            <a:ext cx="2133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ABD9437-5587-4B28-9023-89B7BCDD64CD}" type="datetime3">
              <a:rPr lang="en-US" smtClean="0">
                <a:solidFill>
                  <a:prstClr val="white"/>
                </a:solidFill>
              </a:rPr>
              <a:pPr/>
              <a:t>24 July 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05600"/>
            <a:ext cx="2895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16 Rising Bubble           Kamila Součková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6004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294115B-A31F-4B6C-902A-EF8337319693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6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chart" Target="../charts/chart5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jpeg"/><Relationship Id="rId5" Type="http://schemas.openxmlformats.org/officeDocument/2006/relationships/image" Target="../media/image8.wmf"/><Relationship Id="rId10" Type="http://schemas.openxmlformats.org/officeDocument/2006/relationships/image" Target="../media/image11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3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5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8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9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6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1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29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6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7" Type="http://schemas.openxmlformats.org/officeDocument/2006/relationships/chart" Target="../charts/chart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5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7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Rising Bubble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Kamila </a:t>
            </a:r>
            <a:r>
              <a:rPr lang="sk-SK" dirty="0" smtClean="0"/>
              <a:t>Součková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ed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9600" y="1405015"/>
            <a:ext cx="1447800" cy="484338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Forces in the System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0" y="1447800"/>
            <a:ext cx="4238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gravity acting on liquid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3048000"/>
            <a:ext cx="4647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gravity acting on bubble</a:t>
            </a:r>
            <a:endParaRPr lang="en-US" sz="3200" dirty="0"/>
          </a:p>
        </p:txBody>
      </p:sp>
      <p:cxnSp>
        <p:nvCxnSpPr>
          <p:cNvPr id="12" name="Straight Connector 11"/>
          <p:cNvCxnSpPr>
            <a:stCxn id="14" idx="1"/>
          </p:cNvCxnSpPr>
          <p:nvPr/>
        </p:nvCxnSpPr>
        <p:spPr>
          <a:xfrm flipH="1">
            <a:off x="1524000" y="1740188"/>
            <a:ext cx="762000" cy="16481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5" idx="1"/>
          </p:cNvCxnSpPr>
          <p:nvPr/>
        </p:nvCxnSpPr>
        <p:spPr>
          <a:xfrm rot="10800000" flipV="1">
            <a:off x="1447800" y="3340387"/>
            <a:ext cx="838200" cy="41835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1" name="Object 130"/>
          <p:cNvGraphicFramePr>
            <a:graphicFrameLocks noChangeAspect="1"/>
          </p:cNvGraphicFramePr>
          <p:nvPr/>
        </p:nvGraphicFramePr>
        <p:xfrm>
          <a:off x="2895600" y="2057400"/>
          <a:ext cx="1981200" cy="768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9" name="Równanie" r:id="rId5" imgW="622080" imgH="241200" progId="Equation.3">
                  <p:embed/>
                </p:oleObj>
              </mc:Choice>
              <mc:Fallback>
                <p:oleObj name="Równanie" r:id="rId5" imgW="62208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057400"/>
                        <a:ext cx="1981200" cy="7682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6" name="Straight Arrow Connector 135"/>
          <p:cNvCxnSpPr/>
          <p:nvPr/>
        </p:nvCxnSpPr>
        <p:spPr>
          <a:xfrm rot="5400000" flipH="1" flipV="1">
            <a:off x="1639094" y="2551906"/>
            <a:ext cx="381000" cy="1588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39" idx="1"/>
          </p:cNvCxnSpPr>
          <p:nvPr/>
        </p:nvCxnSpPr>
        <p:spPr>
          <a:xfrm flipH="1" flipV="1">
            <a:off x="1828800" y="2667001"/>
            <a:ext cx="457200" cy="199361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/>
          <p:cNvSpPr/>
          <p:nvPr/>
        </p:nvSpPr>
        <p:spPr>
          <a:xfrm>
            <a:off x="2286000" y="4368225"/>
            <a:ext cx="4968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resistance due to viscosity</a:t>
            </a:r>
            <a:endParaRPr lang="en-US" sz="3200" dirty="0"/>
          </a:p>
        </p:txBody>
      </p:sp>
      <p:sp>
        <p:nvSpPr>
          <p:cNvPr id="40" name="Rectangle 39"/>
          <p:cNvSpPr/>
          <p:nvPr/>
        </p:nvSpPr>
        <p:spPr>
          <a:xfrm>
            <a:off x="2286000" y="5029200"/>
            <a:ext cx="4305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pressure inside bubble</a:t>
            </a:r>
            <a:endParaRPr lang="en-US" sz="3200" dirty="0"/>
          </a:p>
        </p:txBody>
      </p:sp>
      <p:cxnSp>
        <p:nvCxnSpPr>
          <p:cNvPr id="41" name="Straight Connector 40"/>
          <p:cNvCxnSpPr>
            <a:stCxn id="40" idx="1"/>
          </p:cNvCxnSpPr>
          <p:nvPr/>
        </p:nvCxnSpPr>
        <p:spPr>
          <a:xfrm flipH="1" flipV="1">
            <a:off x="1866900" y="4876800"/>
            <a:ext cx="419100" cy="44478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838200" y="4419600"/>
            <a:ext cx="153194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286000" y="5695950"/>
            <a:ext cx="585448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stresses due to surface </a:t>
            </a:r>
            <a:r>
              <a:rPr lang="en-US" sz="3200" dirty="0" smtClean="0"/>
              <a:t>tension</a:t>
            </a:r>
            <a:endParaRPr lang="sk-SK" sz="3200" dirty="0" smtClean="0"/>
          </a:p>
          <a:p>
            <a:r>
              <a:rPr lang="sk-SK" sz="3200" dirty="0" smtClean="0"/>
              <a:t>and pressure in the liquid</a:t>
            </a:r>
            <a:endParaRPr lang="en-US" sz="3200" dirty="0"/>
          </a:p>
        </p:txBody>
      </p:sp>
      <p:cxnSp>
        <p:nvCxnSpPr>
          <p:cNvPr id="62" name="Straight Connector 61"/>
          <p:cNvCxnSpPr>
            <a:stCxn id="61" idx="1"/>
          </p:cNvCxnSpPr>
          <p:nvPr/>
        </p:nvCxnSpPr>
        <p:spPr>
          <a:xfrm flipH="1" flipV="1">
            <a:off x="1466848" y="4800600"/>
            <a:ext cx="819152" cy="143395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5400000">
            <a:off x="572294" y="3999706"/>
            <a:ext cx="685800" cy="1588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280955" y="3790604"/>
            <a:ext cx="231962" cy="79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5400000">
            <a:off x="1171993" y="1942306"/>
            <a:ext cx="685800" cy="1588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rot="5400000">
            <a:off x="875506" y="5828506"/>
            <a:ext cx="685800" cy="1588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rot="16200000" flipV="1">
            <a:off x="776911" y="2590403"/>
            <a:ext cx="304800" cy="794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1066800" y="3429000"/>
            <a:ext cx="152400" cy="158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1066800" y="4038600"/>
            <a:ext cx="152400" cy="158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1066800" y="3733800"/>
            <a:ext cx="152400" cy="158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1066800" y="4418012"/>
            <a:ext cx="152400" cy="158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1066799" y="2743200"/>
            <a:ext cx="152401" cy="7778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1066800" y="3122612"/>
            <a:ext cx="152400" cy="158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V="1">
            <a:off x="1181100" y="2552700"/>
            <a:ext cx="152400" cy="7619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1447800" y="2514603"/>
            <a:ext cx="152399" cy="15239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600200" y="2743200"/>
            <a:ext cx="152394" cy="7619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00200" y="3124200"/>
            <a:ext cx="152394" cy="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600200" y="3428999"/>
            <a:ext cx="152394" cy="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600200" y="3733800"/>
            <a:ext cx="152394" cy="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600200" y="4038599"/>
            <a:ext cx="152394" cy="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600200" y="4343400"/>
            <a:ext cx="152394" cy="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600200" y="4648200"/>
            <a:ext cx="152394" cy="7620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4724400"/>
            <a:ext cx="38097" cy="15240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1104903" y="4686297"/>
            <a:ext cx="152400" cy="76206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>
            <a:off x="1752600" y="3581400"/>
            <a:ext cx="152400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>
            <a:off x="1752600" y="4191000"/>
            <a:ext cx="152400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>
            <a:off x="1752600" y="3886200"/>
            <a:ext cx="152400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>
            <a:off x="1752600" y="4495800"/>
            <a:ext cx="152400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>
            <a:off x="1752600" y="3275012"/>
            <a:ext cx="152400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>
            <a:off x="1752600" y="4800600"/>
            <a:ext cx="152400" cy="7620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 flipV="1">
            <a:off x="1485900" y="4991100"/>
            <a:ext cx="152400" cy="7620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 flipH="1" flipV="1">
            <a:off x="1105694" y="4991100"/>
            <a:ext cx="151606" cy="76994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913606" y="4708568"/>
            <a:ext cx="153194" cy="151606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838200" y="2895600"/>
            <a:ext cx="153194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38200" y="3198812"/>
            <a:ext cx="153194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838200" y="3505200"/>
            <a:ext cx="153194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38200" y="3808412"/>
            <a:ext cx="153194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1218406" y="2286000"/>
            <a:ext cx="153194" cy="794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948049" y="2362994"/>
            <a:ext cx="118751" cy="151606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1561306" y="2324100"/>
            <a:ext cx="153194" cy="76994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 flipV="1">
            <a:off x="1676401" y="2547852"/>
            <a:ext cx="153194" cy="7620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>
            <a:off x="1752600" y="2937165"/>
            <a:ext cx="152400" cy="1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838200" y="4114800"/>
            <a:ext cx="153194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 62"/>
          <p:cNvSpPr/>
          <p:nvPr/>
        </p:nvSpPr>
        <p:spPr>
          <a:xfrm rot="20992142">
            <a:off x="7349646" y="3022472"/>
            <a:ext cx="1553914" cy="684851"/>
          </a:xfrm>
          <a:custGeom>
            <a:avLst/>
            <a:gdLst>
              <a:gd name="connsiteX0" fmla="*/ 2093423 w 2557550"/>
              <a:gd name="connsiteY0" fmla="*/ 0 h 1032164"/>
              <a:gd name="connsiteX1" fmla="*/ 2376055 w 2557550"/>
              <a:gd name="connsiteY1" fmla="*/ 365760 h 1032164"/>
              <a:gd name="connsiteX2" fmla="*/ 1004455 w 2557550"/>
              <a:gd name="connsiteY2" fmla="*/ 423949 h 1032164"/>
              <a:gd name="connsiteX3" fmla="*/ 1469968 w 2557550"/>
              <a:gd name="connsiteY3" fmla="*/ 955964 h 1032164"/>
              <a:gd name="connsiteX4" fmla="*/ 389314 w 2557550"/>
              <a:gd name="connsiteY4" fmla="*/ 881149 h 1032164"/>
              <a:gd name="connsiteX5" fmla="*/ 56804 w 2557550"/>
              <a:gd name="connsiteY5" fmla="*/ 931025 h 1032164"/>
              <a:gd name="connsiteX6" fmla="*/ 48492 w 2557550"/>
              <a:gd name="connsiteY6" fmla="*/ 939338 h 1032164"/>
              <a:gd name="connsiteX0" fmla="*/ 2149534 w 2613661"/>
              <a:gd name="connsiteY0" fmla="*/ 0 h 1032626"/>
              <a:gd name="connsiteX1" fmla="*/ 2432166 w 2613661"/>
              <a:gd name="connsiteY1" fmla="*/ 365760 h 1032626"/>
              <a:gd name="connsiteX2" fmla="*/ 1060566 w 2613661"/>
              <a:gd name="connsiteY2" fmla="*/ 423949 h 1032626"/>
              <a:gd name="connsiteX3" fmla="*/ 1526079 w 2613661"/>
              <a:gd name="connsiteY3" fmla="*/ 955964 h 1032626"/>
              <a:gd name="connsiteX4" fmla="*/ 782090 w 2613661"/>
              <a:gd name="connsiteY4" fmla="*/ 883920 h 1032626"/>
              <a:gd name="connsiteX5" fmla="*/ 112915 w 2613661"/>
              <a:gd name="connsiteY5" fmla="*/ 931025 h 1032626"/>
              <a:gd name="connsiteX6" fmla="*/ 104603 w 2613661"/>
              <a:gd name="connsiteY6" fmla="*/ 939338 h 1032626"/>
              <a:gd name="connsiteX0" fmla="*/ 2138219 w 2602346"/>
              <a:gd name="connsiteY0" fmla="*/ 0 h 1037012"/>
              <a:gd name="connsiteX1" fmla="*/ 2420851 w 2602346"/>
              <a:gd name="connsiteY1" fmla="*/ 365760 h 1037012"/>
              <a:gd name="connsiteX2" fmla="*/ 1049251 w 2602346"/>
              <a:gd name="connsiteY2" fmla="*/ 423949 h 1037012"/>
              <a:gd name="connsiteX3" fmla="*/ 1514764 w 2602346"/>
              <a:gd name="connsiteY3" fmla="*/ 955964 h 1037012"/>
              <a:gd name="connsiteX4" fmla="*/ 770775 w 2602346"/>
              <a:gd name="connsiteY4" fmla="*/ 883920 h 1037012"/>
              <a:gd name="connsiteX5" fmla="*/ 101600 w 2602346"/>
              <a:gd name="connsiteY5" fmla="*/ 931025 h 1037012"/>
              <a:gd name="connsiteX6" fmla="*/ 161176 w 2602346"/>
              <a:gd name="connsiteY6" fmla="*/ 1036320 h 1037012"/>
              <a:gd name="connsiteX0" fmla="*/ 2036619 w 2500746"/>
              <a:gd name="connsiteY0" fmla="*/ 0 h 1032626"/>
              <a:gd name="connsiteX1" fmla="*/ 2319251 w 2500746"/>
              <a:gd name="connsiteY1" fmla="*/ 365760 h 1032626"/>
              <a:gd name="connsiteX2" fmla="*/ 947651 w 2500746"/>
              <a:gd name="connsiteY2" fmla="*/ 423949 h 1032626"/>
              <a:gd name="connsiteX3" fmla="*/ 1413164 w 2500746"/>
              <a:gd name="connsiteY3" fmla="*/ 955964 h 1032626"/>
              <a:gd name="connsiteX4" fmla="*/ 669175 w 2500746"/>
              <a:gd name="connsiteY4" fmla="*/ 883920 h 1032626"/>
              <a:gd name="connsiteX5" fmla="*/ 0 w 2500746"/>
              <a:gd name="connsiteY5" fmla="*/ 931025 h 1032626"/>
              <a:gd name="connsiteX0" fmla="*/ 1900844 w 2364971"/>
              <a:gd name="connsiteY0" fmla="*/ 0 h 1036320"/>
              <a:gd name="connsiteX1" fmla="*/ 2183476 w 2364971"/>
              <a:gd name="connsiteY1" fmla="*/ 365760 h 1036320"/>
              <a:gd name="connsiteX2" fmla="*/ 811876 w 2364971"/>
              <a:gd name="connsiteY2" fmla="*/ 423949 h 1036320"/>
              <a:gd name="connsiteX3" fmla="*/ 1277389 w 2364971"/>
              <a:gd name="connsiteY3" fmla="*/ 955964 h 1036320"/>
              <a:gd name="connsiteX4" fmla="*/ 533400 w 2364971"/>
              <a:gd name="connsiteY4" fmla="*/ 883920 h 1036320"/>
              <a:gd name="connsiteX5" fmla="*/ 0 w 2364971"/>
              <a:gd name="connsiteY5" fmla="*/ 1036320 h 1036320"/>
              <a:gd name="connsiteX0" fmla="*/ 1900844 w 2364971"/>
              <a:gd name="connsiteY0" fmla="*/ 0 h 1036320"/>
              <a:gd name="connsiteX1" fmla="*/ 2183476 w 2364971"/>
              <a:gd name="connsiteY1" fmla="*/ 365760 h 1036320"/>
              <a:gd name="connsiteX2" fmla="*/ 811876 w 2364971"/>
              <a:gd name="connsiteY2" fmla="*/ 423949 h 1036320"/>
              <a:gd name="connsiteX3" fmla="*/ 1277389 w 2364971"/>
              <a:gd name="connsiteY3" fmla="*/ 955964 h 1036320"/>
              <a:gd name="connsiteX4" fmla="*/ 533400 w 2364971"/>
              <a:gd name="connsiteY4" fmla="*/ 883920 h 1036320"/>
              <a:gd name="connsiteX5" fmla="*/ 0 w 2364971"/>
              <a:gd name="connsiteY5" fmla="*/ 1036320 h 1036320"/>
              <a:gd name="connsiteX0" fmla="*/ 2473322 w 2820994"/>
              <a:gd name="connsiteY0" fmla="*/ 0 h 976648"/>
              <a:gd name="connsiteX1" fmla="*/ 2755954 w 2820994"/>
              <a:gd name="connsiteY1" fmla="*/ 365760 h 976648"/>
              <a:gd name="connsiteX2" fmla="*/ 1384354 w 2820994"/>
              <a:gd name="connsiteY2" fmla="*/ 423949 h 976648"/>
              <a:gd name="connsiteX3" fmla="*/ 1849867 w 2820994"/>
              <a:gd name="connsiteY3" fmla="*/ 955964 h 976648"/>
              <a:gd name="connsiteX4" fmla="*/ 1105878 w 2820994"/>
              <a:gd name="connsiteY4" fmla="*/ 883920 h 976648"/>
              <a:gd name="connsiteX5" fmla="*/ 1 w 2820994"/>
              <a:gd name="connsiteY5" fmla="*/ 923941 h 976648"/>
              <a:gd name="connsiteX0" fmla="*/ 2473322 w 2820994"/>
              <a:gd name="connsiteY0" fmla="*/ 0 h 987265"/>
              <a:gd name="connsiteX1" fmla="*/ 2755954 w 2820994"/>
              <a:gd name="connsiteY1" fmla="*/ 365760 h 987265"/>
              <a:gd name="connsiteX2" fmla="*/ 1384354 w 2820994"/>
              <a:gd name="connsiteY2" fmla="*/ 423949 h 987265"/>
              <a:gd name="connsiteX3" fmla="*/ 1849867 w 2820994"/>
              <a:gd name="connsiteY3" fmla="*/ 955964 h 987265"/>
              <a:gd name="connsiteX4" fmla="*/ 1 w 2820994"/>
              <a:gd name="connsiteY4" fmla="*/ 923941 h 987265"/>
              <a:gd name="connsiteX0" fmla="*/ 4059360 w 4407032"/>
              <a:gd name="connsiteY0" fmla="*/ 0 h 982739"/>
              <a:gd name="connsiteX1" fmla="*/ 4341992 w 4407032"/>
              <a:gd name="connsiteY1" fmla="*/ 365760 h 982739"/>
              <a:gd name="connsiteX2" fmla="*/ 2970392 w 4407032"/>
              <a:gd name="connsiteY2" fmla="*/ 423949 h 982739"/>
              <a:gd name="connsiteX3" fmla="*/ 3435905 w 4407032"/>
              <a:gd name="connsiteY3" fmla="*/ 955964 h 982739"/>
              <a:gd name="connsiteX4" fmla="*/ 1 w 4407032"/>
              <a:gd name="connsiteY4" fmla="*/ 904778 h 982739"/>
              <a:gd name="connsiteX0" fmla="*/ 4059360 w 4407032"/>
              <a:gd name="connsiteY0" fmla="*/ 0 h 970859"/>
              <a:gd name="connsiteX1" fmla="*/ 4341992 w 4407032"/>
              <a:gd name="connsiteY1" fmla="*/ 365760 h 970859"/>
              <a:gd name="connsiteX2" fmla="*/ 2970392 w 4407032"/>
              <a:gd name="connsiteY2" fmla="*/ 423949 h 970859"/>
              <a:gd name="connsiteX3" fmla="*/ 3435905 w 4407032"/>
              <a:gd name="connsiteY3" fmla="*/ 955964 h 970859"/>
              <a:gd name="connsiteX4" fmla="*/ 1 w 4407032"/>
              <a:gd name="connsiteY4" fmla="*/ 904778 h 97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7032" h="970859">
                <a:moveTo>
                  <a:pt x="4059360" y="0"/>
                </a:moveTo>
                <a:cubicBezTo>
                  <a:pt x="4291423" y="147551"/>
                  <a:pt x="4523487" y="295102"/>
                  <a:pt x="4341992" y="365760"/>
                </a:cubicBezTo>
                <a:cubicBezTo>
                  <a:pt x="4160497" y="436418"/>
                  <a:pt x="3121407" y="325582"/>
                  <a:pt x="2970392" y="423949"/>
                </a:cubicBezTo>
                <a:cubicBezTo>
                  <a:pt x="2819378" y="522316"/>
                  <a:pt x="3930970" y="875826"/>
                  <a:pt x="3435905" y="955964"/>
                </a:cubicBezTo>
                <a:cubicBezTo>
                  <a:pt x="2940840" y="1036102"/>
                  <a:pt x="745885" y="759907"/>
                  <a:pt x="1" y="904778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371266" y="3667780"/>
            <a:ext cx="4504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water needs to flow around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724400" y="2057400"/>
            <a:ext cx="4419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è"/>
            </a:pPr>
            <a:r>
              <a:rPr lang="sk-SK" sz="3200" dirty="0" smtClean="0">
                <a:solidFill>
                  <a:schemeClr val="accent3"/>
                </a:solidFill>
                <a:sym typeface="Wingdings" pitchFamily="2" charset="2"/>
              </a:rPr>
              <a:t>   </a:t>
            </a:r>
            <a:r>
              <a:rPr lang="en-US" sz="3200" dirty="0" smtClean="0">
                <a:solidFill>
                  <a:schemeClr val="accent3"/>
                </a:solidFill>
                <a:sym typeface="Wingdings" pitchFamily="2" charset="2"/>
              </a:rPr>
              <a:t>liquid will flow down,</a:t>
            </a:r>
          </a:p>
          <a:p>
            <a:pPr lvl="1"/>
            <a:r>
              <a:rPr lang="en-US" sz="3200" dirty="0" smtClean="0">
                <a:solidFill>
                  <a:schemeClr val="accent3"/>
                </a:solidFill>
                <a:sym typeface="Wingdings" pitchFamily="2" charset="2"/>
              </a:rPr>
              <a:t>pushing bubble 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4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of the bubble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04800" y="5829300"/>
            <a:ext cx="8597064" cy="800100"/>
          </a:xfrm>
          <a:prstGeom prst="round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Speed of rising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stabilized soon due to viscous forces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560272683"/>
              </p:ext>
            </p:extLst>
          </p:nvPr>
        </p:nvGraphicFramePr>
        <p:xfrm>
          <a:off x="304800" y="1752600"/>
          <a:ext cx="8458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00136" y="2187714"/>
            <a:ext cx="1358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water,</a:t>
            </a:r>
          </a:p>
          <a:p>
            <a:r>
              <a:rPr lang="en-US" sz="2000" dirty="0" smtClean="0"/>
              <a:t>D = </a:t>
            </a:r>
            <a:r>
              <a:rPr lang="en-US" sz="2000" dirty="0"/>
              <a:t>1</a:t>
            </a:r>
            <a:r>
              <a:rPr lang="en-US" sz="2000" dirty="0" smtClean="0"/>
              <a:t>.4cm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37932219"/>
              </p:ext>
            </p:extLst>
          </p:nvPr>
        </p:nvGraphicFramePr>
        <p:xfrm>
          <a:off x="304800" y="4267200"/>
          <a:ext cx="8610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Speed of rising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does not depend on bubble volume: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28736" y="4321314"/>
            <a:ext cx="1358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oil,</a:t>
            </a:r>
          </a:p>
          <a:p>
            <a:r>
              <a:rPr lang="en-US" sz="2000" dirty="0" smtClean="0"/>
              <a:t>D = 1.4cm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773448087"/>
              </p:ext>
            </p:extLst>
          </p:nvPr>
        </p:nvGraphicFramePr>
        <p:xfrm>
          <a:off x="314528" y="2133600"/>
          <a:ext cx="8448472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76336" y="2133600"/>
            <a:ext cx="1358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water,</a:t>
            </a:r>
          </a:p>
          <a:p>
            <a:r>
              <a:rPr lang="en-US" sz="2000" dirty="0" smtClean="0"/>
              <a:t>D = 0.9cm</a:t>
            </a:r>
          </a:p>
        </p:txBody>
      </p:sp>
    </p:spTree>
    <p:extLst>
      <p:ext uri="{BB962C8B-B14F-4D97-AF65-F5344CB8AC3E}">
        <p14:creationId xmlns:p14="http://schemas.microsoft.com/office/powerpoint/2010/main" val="402886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Speed of Rising: Different Liquids, Tubes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4495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029202" y="1722120"/>
          <a:ext cx="3733799" cy="422148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914398"/>
                <a:gridCol w="705930"/>
                <a:gridCol w="1160161"/>
                <a:gridCol w="953310"/>
              </a:tblGrid>
              <a:tr h="1818240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2400" b="0" dirty="0" smtClean="0"/>
                        <a:t>density </a:t>
                      </a:r>
                      <a:r>
                        <a:rPr lang="el-GR" sz="2400" b="0" i="1" dirty="0" smtClean="0"/>
                        <a:t>ρ</a:t>
                      </a:r>
                      <a:endParaRPr lang="en-US" sz="2400" b="0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2400" b="0" dirty="0" smtClean="0"/>
                        <a:t>dynamic viscosity </a:t>
                      </a:r>
                      <a:r>
                        <a:rPr lang="en-US" sz="2400" b="0" i="1" dirty="0" smtClean="0"/>
                        <a:t>µ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surface</a:t>
                      </a:r>
                      <a:r>
                        <a:rPr lang="en-US" sz="2400" b="0" baseline="0" dirty="0" smtClean="0"/>
                        <a:t> tension </a:t>
                      </a:r>
                      <a:r>
                        <a:rPr lang="el-GR" sz="2400" b="0" dirty="0" smtClean="0"/>
                        <a:t>σ</a:t>
                      </a:r>
                      <a:endParaRPr lang="en-US" sz="2400" b="0" i="1" dirty="0"/>
                    </a:p>
                  </a:txBody>
                  <a:tcPr vert="vert270" anchor="ctr"/>
                </a:tc>
              </a:tr>
              <a:tr h="6008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water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1000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kg/m</a:t>
                      </a:r>
                      <a:r>
                        <a:rPr lang="en-US" sz="1600" baseline="300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600" baseline="300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1.0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kg/(</a:t>
                      </a:r>
                      <a:r>
                        <a:rPr lang="en-US" sz="1600" dirty="0" err="1" smtClean="0">
                          <a:solidFill>
                            <a:schemeClr val="tx2"/>
                          </a:solidFill>
                        </a:rPr>
                        <a:t>s·m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71.97 </a:t>
                      </a:r>
                      <a:r>
                        <a:rPr lang="en-US" sz="1600" dirty="0" err="1" smtClean="0">
                          <a:solidFill>
                            <a:schemeClr val="tx2"/>
                          </a:solidFill>
                        </a:rPr>
                        <a:t>mN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/m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6008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oil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890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kg/m</a:t>
                      </a:r>
                      <a:r>
                        <a:rPr lang="en-US" sz="1600" baseline="300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43.7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kg/(</a:t>
                      </a:r>
                      <a:r>
                        <a:rPr lang="en-US" sz="1600" dirty="0" err="1" smtClean="0">
                          <a:solidFill>
                            <a:schemeClr val="tx2"/>
                          </a:solidFill>
                        </a:rPr>
                        <a:t>s·m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 </a:t>
                      </a:r>
                      <a:r>
                        <a:rPr lang="en-US" sz="1600" dirty="0" err="1" smtClean="0">
                          <a:solidFill>
                            <a:schemeClr val="tx2"/>
                          </a:solidFill>
                        </a:rPr>
                        <a:t>mN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/m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6008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ethanol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789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kg/m</a:t>
                      </a:r>
                      <a:r>
                        <a:rPr lang="en-US" sz="1600" baseline="300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0.9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kg/(</a:t>
                      </a:r>
                      <a:r>
                        <a:rPr lang="en-US" sz="1600" dirty="0" err="1" smtClean="0">
                          <a:solidFill>
                            <a:schemeClr val="tx2"/>
                          </a:solidFill>
                        </a:rPr>
                        <a:t>s·m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22.27 </a:t>
                      </a:r>
                      <a:r>
                        <a:rPr lang="en-US" sz="1600" dirty="0" err="1" smtClean="0">
                          <a:solidFill>
                            <a:schemeClr val="tx2"/>
                          </a:solidFill>
                        </a:rPr>
                        <a:t>mN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/m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6008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soap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1020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kg/m</a:t>
                      </a:r>
                      <a:r>
                        <a:rPr lang="en-US" sz="1600" baseline="300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kg/(</a:t>
                      </a:r>
                      <a:r>
                        <a:rPr lang="en-US" sz="1600" dirty="0" err="1" smtClean="0">
                          <a:solidFill>
                            <a:schemeClr val="tx2"/>
                          </a:solidFill>
                        </a:rPr>
                        <a:t>s·m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</a:p>
                    <a:p>
                      <a:pPr algn="ctr"/>
                      <a:r>
                        <a:rPr lang="en-US" sz="1600" dirty="0" err="1" smtClean="0">
                          <a:solidFill>
                            <a:schemeClr val="tx2"/>
                          </a:solidFill>
                        </a:rPr>
                        <a:t>mN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/m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3629216" y="4513635"/>
            <a:ext cx="188718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505200" y="304800"/>
            <a:ext cx="2011205" cy="4114800"/>
            <a:chOff x="-1295400" y="3810000"/>
            <a:chExt cx="685800" cy="1920240"/>
          </a:xfrm>
        </p:grpSpPr>
        <p:pic>
          <p:nvPicPr>
            <p:cNvPr id="6" name="Content Placeholder 5" descr="med2.jpg"/>
            <p:cNvPicPr>
              <a:picLocks noChangeAspect="1"/>
            </p:cNvPicPr>
            <p:nvPr/>
          </p:nvPicPr>
          <p:blipFill>
            <a:blip r:embed="rId3"/>
            <a:srcRect l="10526" t="13470" r="10526" b="20453"/>
            <a:stretch>
              <a:fillRect/>
            </a:stretch>
          </p:blipFill>
          <p:spPr>
            <a:xfrm>
              <a:off x="-1295400" y="3810000"/>
              <a:ext cx="685800" cy="1920240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-914400" y="4419600"/>
              <a:ext cx="0" cy="38100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-1197935" y="4800600"/>
              <a:ext cx="0" cy="609600"/>
            </a:xfrm>
            <a:prstGeom prst="straightConnector1">
              <a:avLst/>
            </a:prstGeom>
            <a:ln w="19050">
              <a:solidFill>
                <a:schemeClr val="accent4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-658987" y="4800600"/>
              <a:ext cx="0" cy="609600"/>
            </a:xfrm>
            <a:prstGeom prst="straightConnector1">
              <a:avLst/>
            </a:prstGeom>
            <a:ln w="19050">
              <a:solidFill>
                <a:schemeClr val="accent4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253112" y="4343400"/>
              <a:ext cx="125092" cy="1322"/>
            </a:xfrm>
            <a:prstGeom prst="line">
              <a:avLst/>
            </a:prstGeom>
            <a:ln w="38100" cap="flat"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771901"/>
            <a:ext cx="9143999" cy="116205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cap="none" dirty="0" smtClean="0">
                <a:solidFill>
                  <a:schemeClr val="bg2"/>
                </a:solidFill>
              </a:rPr>
              <a:t>Description of Bubble Rising</a:t>
            </a:r>
            <a:endParaRPr lang="en-US" sz="3200" cap="none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5988" y="1824335"/>
            <a:ext cx="486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v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0" y="2814935"/>
            <a:ext cx="972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u</a:t>
            </a:r>
            <a:r>
              <a:rPr lang="en-US" sz="2400" dirty="0" smtClean="0"/>
              <a:t>(</a:t>
            </a:r>
            <a:r>
              <a:rPr lang="en-US" sz="2400" i="1" dirty="0" smtClean="0"/>
              <a:t>z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595549" y="1367135"/>
            <a:ext cx="57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w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895281" y="4419600"/>
            <a:ext cx="972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z</a:t>
            </a:r>
            <a:endParaRPr lang="en-US" sz="2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0" y="4341780"/>
            <a:ext cx="1" cy="30480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8627E-6 L 0 0.17615 " pathEditMode="relative" rAng="0" ptsTypes="AA">
                                      <p:cBhvr>
                                        <p:cTn id="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Starting with…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unknowns:</a:t>
            </a:r>
          </a:p>
          <a:p>
            <a:pPr lvl="1"/>
            <a:r>
              <a:rPr lang="en-US" dirty="0" smtClean="0"/>
              <a:t>velocity profile of the thin layer flowing around the bubble </a:t>
            </a:r>
            <a:r>
              <a:rPr lang="en-US" i="1" dirty="0" smtClean="0"/>
              <a:t>u</a:t>
            </a:r>
            <a:r>
              <a:rPr lang="en-US" dirty="0" smtClean="0"/>
              <a:t>(</a:t>
            </a:r>
            <a:r>
              <a:rPr lang="en-US" i="1" dirty="0" smtClean="0"/>
              <a:t>z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velocity of bubble </a:t>
            </a:r>
            <a:r>
              <a:rPr lang="en-US" i="1" dirty="0" smtClean="0"/>
              <a:t>v</a:t>
            </a:r>
            <a:endParaRPr lang="en-US" sz="2800" i="1" dirty="0" smtClean="0"/>
          </a:p>
          <a:p>
            <a:pPr lvl="1"/>
            <a:r>
              <a:rPr lang="en-US" dirty="0" smtClean="0"/>
              <a:t>width of layer flowing around bubble </a:t>
            </a:r>
            <a:r>
              <a:rPr lang="en-US" i="1" dirty="0" smtClean="0"/>
              <a:t>w</a:t>
            </a:r>
          </a:p>
          <a:p>
            <a:pPr lvl="1">
              <a:lnSpc>
                <a:spcPct val="150000"/>
              </a:lnSpc>
              <a:buNone/>
            </a:pPr>
            <a:r>
              <a:rPr lang="en-US" dirty="0" smtClean="0"/>
              <a:t>	</a:t>
            </a:r>
          </a:p>
          <a:p>
            <a:pPr lvl="1">
              <a:lnSpc>
                <a:spcPct val="150000"/>
              </a:lnSpc>
              <a:buNone/>
            </a:pPr>
            <a:endParaRPr lang="en-US" sz="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514157" y="0"/>
            <a:ext cx="1066800" cy="1828800"/>
            <a:chOff x="-1295400" y="3810000"/>
            <a:chExt cx="685800" cy="1920240"/>
          </a:xfrm>
        </p:grpSpPr>
        <p:pic>
          <p:nvPicPr>
            <p:cNvPr id="16" name="Content Placeholder 5" descr="med2.jpg"/>
            <p:cNvPicPr>
              <a:picLocks noChangeAspect="1"/>
            </p:cNvPicPr>
            <p:nvPr/>
          </p:nvPicPr>
          <p:blipFill>
            <a:blip r:embed="rId2"/>
            <a:srcRect l="10526" t="13470" r="10526" b="20453"/>
            <a:stretch>
              <a:fillRect/>
            </a:stretch>
          </p:blipFill>
          <p:spPr>
            <a:xfrm>
              <a:off x="-1295400" y="3810000"/>
              <a:ext cx="685800" cy="1920240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 flipV="1">
              <a:off x="-914400" y="4419600"/>
              <a:ext cx="0" cy="38100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-1197935" y="4800600"/>
              <a:ext cx="0" cy="609600"/>
            </a:xfrm>
            <a:prstGeom prst="straightConnector1">
              <a:avLst/>
            </a:prstGeom>
            <a:ln w="19050">
              <a:solidFill>
                <a:schemeClr val="accent4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-672255" y="4800600"/>
              <a:ext cx="0" cy="609600"/>
            </a:xfrm>
            <a:prstGeom prst="straightConnector1">
              <a:avLst/>
            </a:prstGeom>
            <a:ln w="19050">
              <a:solidFill>
                <a:schemeClr val="accent4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-1253112" y="4343400"/>
              <a:ext cx="125092" cy="1322"/>
            </a:xfrm>
            <a:prstGeom prst="line">
              <a:avLst/>
            </a:prstGeom>
            <a:ln w="38100" cap="flat"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7047557" y="6666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v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6019800" y="937820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u</a:t>
            </a:r>
            <a:r>
              <a:rPr lang="en-US" sz="2000" dirty="0" smtClean="0"/>
              <a:t>(</a:t>
            </a:r>
            <a:r>
              <a:rPr lang="en-US" sz="2000" i="1" dirty="0" smtClean="0"/>
              <a:t>z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6491623" y="15240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w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Starting with…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unknowns: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velocity profile of the thin layer flowing around the bubble </a:t>
            </a:r>
            <a:r>
              <a:rPr lang="en-US" i="1" dirty="0" smtClean="0">
                <a:solidFill>
                  <a:schemeClr val="accent1"/>
                </a:solidFill>
              </a:rPr>
              <a:t>u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 smtClean="0">
                <a:solidFill>
                  <a:schemeClr val="accent1"/>
                </a:solidFill>
              </a:rPr>
              <a:t>z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velocity of bubble </a:t>
            </a:r>
            <a:r>
              <a:rPr lang="en-US" i="1" dirty="0" smtClean="0">
                <a:solidFill>
                  <a:schemeClr val="accent2"/>
                </a:solidFill>
              </a:rPr>
              <a:t>v</a:t>
            </a:r>
            <a:endParaRPr lang="en-US" sz="2800" i="1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width of layer flowing around bubble </a:t>
            </a:r>
            <a:r>
              <a:rPr lang="en-US" i="1" dirty="0" smtClean="0">
                <a:solidFill>
                  <a:schemeClr val="accent2"/>
                </a:solidFill>
              </a:rPr>
              <a:t>w</a:t>
            </a:r>
          </a:p>
          <a:p>
            <a:pPr lvl="1">
              <a:lnSpc>
                <a:spcPct val="150000"/>
              </a:lnSpc>
              <a:buNone/>
            </a:pPr>
            <a:endParaRPr lang="en-US" sz="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Curved Right Arrow 7"/>
          <p:cNvSpPr/>
          <p:nvPr/>
        </p:nvSpPr>
        <p:spPr>
          <a:xfrm>
            <a:off x="533400" y="2395870"/>
            <a:ext cx="381000" cy="990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8330" y="3113115"/>
            <a:ext cx="4572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</a:rPr>
              <a:t>gravity + shear force  →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29200" y="2962275"/>
                <a:ext cx="4000134" cy="897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𝜌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𝜇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latin typeface="Cambria Math"/>
                        </a:rPr>
                        <m:t>𝑤𝑧</m:t>
                      </m:r>
                      <m:r>
                        <a:rPr lang="en-US" sz="2800" b="0" i="1" smtClean="0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962275"/>
                <a:ext cx="4000134" cy="897810"/>
              </a:xfrm>
              <a:prstGeom prst="rect">
                <a:avLst/>
              </a:prstGeom>
              <a:blipFill rotWithShape="1">
                <a:blip r:embed="rId4"/>
                <a:stretch>
                  <a:fillRect r="-3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6514157" y="0"/>
            <a:ext cx="1066800" cy="1828800"/>
            <a:chOff x="-1295400" y="3810000"/>
            <a:chExt cx="685800" cy="1920240"/>
          </a:xfrm>
        </p:grpSpPr>
        <p:pic>
          <p:nvPicPr>
            <p:cNvPr id="23" name="Content Placeholder 5" descr="med2.jpg"/>
            <p:cNvPicPr>
              <a:picLocks noChangeAspect="1"/>
            </p:cNvPicPr>
            <p:nvPr/>
          </p:nvPicPr>
          <p:blipFill>
            <a:blip r:embed="rId5"/>
            <a:srcRect l="10526" t="13470" r="10526" b="20453"/>
            <a:stretch>
              <a:fillRect/>
            </a:stretch>
          </p:blipFill>
          <p:spPr>
            <a:xfrm>
              <a:off x="-1295400" y="3810000"/>
              <a:ext cx="685800" cy="1920240"/>
            </a:xfrm>
            <a:prstGeom prst="rect">
              <a:avLst/>
            </a:prstGeom>
          </p:spPr>
        </p:pic>
        <p:cxnSp>
          <p:nvCxnSpPr>
            <p:cNvPr id="24" name="Straight Arrow Connector 23"/>
            <p:cNvCxnSpPr/>
            <p:nvPr/>
          </p:nvCxnSpPr>
          <p:spPr>
            <a:xfrm flipV="1">
              <a:off x="-914400" y="4419600"/>
              <a:ext cx="0" cy="38100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-1197935" y="4800600"/>
              <a:ext cx="0" cy="609600"/>
            </a:xfrm>
            <a:prstGeom prst="straightConnector1">
              <a:avLst/>
            </a:prstGeom>
            <a:ln w="19050">
              <a:solidFill>
                <a:schemeClr val="accent4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-672255" y="4800600"/>
              <a:ext cx="0" cy="609600"/>
            </a:xfrm>
            <a:prstGeom prst="straightConnector1">
              <a:avLst/>
            </a:prstGeom>
            <a:ln w="19050">
              <a:solidFill>
                <a:schemeClr val="accent4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-1253112" y="4343400"/>
              <a:ext cx="125092" cy="1322"/>
            </a:xfrm>
            <a:prstGeom prst="line">
              <a:avLst/>
            </a:prstGeom>
            <a:ln w="38100" cap="flat"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047557" y="6666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v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6019800" y="937820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u</a:t>
            </a:r>
            <a:r>
              <a:rPr lang="en-US" sz="2000" dirty="0" smtClean="0"/>
              <a:t>(</a:t>
            </a:r>
            <a:r>
              <a:rPr lang="en-US" sz="2000" i="1" dirty="0" smtClean="0"/>
              <a:t>z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491623" y="15240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w</a:t>
            </a:r>
            <a:endParaRPr lang="en-US" sz="2000" dirty="0"/>
          </a:p>
        </p:txBody>
      </p:sp>
      <p:grpSp>
        <p:nvGrpSpPr>
          <p:cNvPr id="17" name="Group 73"/>
          <p:cNvGrpSpPr/>
          <p:nvPr/>
        </p:nvGrpSpPr>
        <p:grpSpPr>
          <a:xfrm>
            <a:off x="7552089" y="4262337"/>
            <a:ext cx="1591911" cy="1909863"/>
            <a:chOff x="7086600" y="2590800"/>
            <a:chExt cx="1890856" cy="2956253"/>
          </a:xfrm>
        </p:grpSpPr>
        <p:sp>
          <p:nvSpPr>
            <p:cNvPr id="18" name="Obdĺžnik 4"/>
            <p:cNvSpPr/>
            <p:nvPr/>
          </p:nvSpPr>
          <p:spPr>
            <a:xfrm>
              <a:off x="7086600" y="2601342"/>
              <a:ext cx="1757924" cy="29457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	</a:t>
              </a:r>
              <a:endParaRPr lang="en-US" dirty="0"/>
            </a:p>
          </p:txBody>
        </p:sp>
        <p:sp>
          <p:nvSpPr>
            <p:cNvPr id="19" name="Obdĺžnik 5"/>
            <p:cNvSpPr/>
            <p:nvPr/>
          </p:nvSpPr>
          <p:spPr>
            <a:xfrm>
              <a:off x="8597364" y="2601342"/>
              <a:ext cx="380092" cy="29457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Rovná spojnica 7"/>
            <p:cNvCxnSpPr/>
            <p:nvPr/>
          </p:nvCxnSpPr>
          <p:spPr>
            <a:xfrm>
              <a:off x="7086600" y="2590800"/>
              <a:ext cx="0" cy="29457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ovacia šípka 10"/>
            <p:cNvCxnSpPr/>
            <p:nvPr/>
          </p:nvCxnSpPr>
          <p:spPr>
            <a:xfrm>
              <a:off x="7162417" y="3873610"/>
              <a:ext cx="0" cy="1900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ovná spojovacia šípka 11"/>
            <p:cNvCxnSpPr/>
            <p:nvPr/>
          </p:nvCxnSpPr>
          <p:spPr>
            <a:xfrm>
              <a:off x="7257440" y="3873610"/>
              <a:ext cx="0" cy="2913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ovná spojovacia šípka 12"/>
            <p:cNvCxnSpPr/>
            <p:nvPr/>
          </p:nvCxnSpPr>
          <p:spPr>
            <a:xfrm>
              <a:off x="7352463" y="3867241"/>
              <a:ext cx="0" cy="3800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ovná spojovacia šípka 13"/>
            <p:cNvCxnSpPr/>
            <p:nvPr/>
          </p:nvCxnSpPr>
          <p:spPr>
            <a:xfrm>
              <a:off x="7447486" y="3873610"/>
              <a:ext cx="0" cy="4359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ovná spojovacia šípka 14"/>
            <p:cNvCxnSpPr/>
            <p:nvPr/>
          </p:nvCxnSpPr>
          <p:spPr>
            <a:xfrm>
              <a:off x="7542509" y="3873610"/>
              <a:ext cx="0" cy="4853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ovná spojovacia šípka 15"/>
            <p:cNvCxnSpPr/>
            <p:nvPr/>
          </p:nvCxnSpPr>
          <p:spPr>
            <a:xfrm>
              <a:off x="7637532" y="3867241"/>
              <a:ext cx="0" cy="5321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ovná spojovacia šípka 16"/>
            <p:cNvCxnSpPr/>
            <p:nvPr/>
          </p:nvCxnSpPr>
          <p:spPr>
            <a:xfrm>
              <a:off x="7732555" y="3867241"/>
              <a:ext cx="0" cy="5701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ovná spojovacia šípka 17"/>
            <p:cNvCxnSpPr/>
            <p:nvPr/>
          </p:nvCxnSpPr>
          <p:spPr>
            <a:xfrm>
              <a:off x="7822085" y="3867241"/>
              <a:ext cx="0" cy="6015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ovná spojovacia šípka 18"/>
            <p:cNvCxnSpPr/>
            <p:nvPr/>
          </p:nvCxnSpPr>
          <p:spPr>
            <a:xfrm>
              <a:off x="7928504" y="3867241"/>
              <a:ext cx="0" cy="6301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ovná spojovacia šípka 19"/>
            <p:cNvCxnSpPr/>
            <p:nvPr/>
          </p:nvCxnSpPr>
          <p:spPr>
            <a:xfrm>
              <a:off x="8065135" y="3867241"/>
              <a:ext cx="0" cy="66516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ovná spojovacia šípka 20"/>
            <p:cNvCxnSpPr/>
            <p:nvPr/>
          </p:nvCxnSpPr>
          <p:spPr>
            <a:xfrm>
              <a:off x="8207670" y="3867241"/>
              <a:ext cx="0" cy="7016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ovná spojovacia šípka 33"/>
            <p:cNvCxnSpPr/>
            <p:nvPr/>
          </p:nvCxnSpPr>
          <p:spPr>
            <a:xfrm>
              <a:off x="8397715" y="3867241"/>
              <a:ext cx="0" cy="7016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ovná spojovacia šípka 36"/>
            <p:cNvCxnSpPr/>
            <p:nvPr/>
          </p:nvCxnSpPr>
          <p:spPr>
            <a:xfrm>
              <a:off x="7086600" y="3095994"/>
              <a:ext cx="1499171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720509" y="3093719"/>
              <a:ext cx="231842" cy="243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endParaRPr lang="en-US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Freeform 43"/>
          <p:cNvSpPr/>
          <p:nvPr/>
        </p:nvSpPr>
        <p:spPr>
          <a:xfrm rot="18124066">
            <a:off x="8304697" y="3601823"/>
            <a:ext cx="972583" cy="535755"/>
          </a:xfrm>
          <a:custGeom>
            <a:avLst/>
            <a:gdLst>
              <a:gd name="connsiteX0" fmla="*/ 2093423 w 2557550"/>
              <a:gd name="connsiteY0" fmla="*/ 0 h 1032164"/>
              <a:gd name="connsiteX1" fmla="*/ 2376055 w 2557550"/>
              <a:gd name="connsiteY1" fmla="*/ 365760 h 1032164"/>
              <a:gd name="connsiteX2" fmla="*/ 1004455 w 2557550"/>
              <a:gd name="connsiteY2" fmla="*/ 423949 h 1032164"/>
              <a:gd name="connsiteX3" fmla="*/ 1469968 w 2557550"/>
              <a:gd name="connsiteY3" fmla="*/ 955964 h 1032164"/>
              <a:gd name="connsiteX4" fmla="*/ 389314 w 2557550"/>
              <a:gd name="connsiteY4" fmla="*/ 881149 h 1032164"/>
              <a:gd name="connsiteX5" fmla="*/ 56804 w 2557550"/>
              <a:gd name="connsiteY5" fmla="*/ 931025 h 1032164"/>
              <a:gd name="connsiteX6" fmla="*/ 48492 w 2557550"/>
              <a:gd name="connsiteY6" fmla="*/ 939338 h 1032164"/>
              <a:gd name="connsiteX0" fmla="*/ 2149534 w 2613661"/>
              <a:gd name="connsiteY0" fmla="*/ 0 h 1032626"/>
              <a:gd name="connsiteX1" fmla="*/ 2432166 w 2613661"/>
              <a:gd name="connsiteY1" fmla="*/ 365760 h 1032626"/>
              <a:gd name="connsiteX2" fmla="*/ 1060566 w 2613661"/>
              <a:gd name="connsiteY2" fmla="*/ 423949 h 1032626"/>
              <a:gd name="connsiteX3" fmla="*/ 1526079 w 2613661"/>
              <a:gd name="connsiteY3" fmla="*/ 955964 h 1032626"/>
              <a:gd name="connsiteX4" fmla="*/ 782090 w 2613661"/>
              <a:gd name="connsiteY4" fmla="*/ 883920 h 1032626"/>
              <a:gd name="connsiteX5" fmla="*/ 112915 w 2613661"/>
              <a:gd name="connsiteY5" fmla="*/ 931025 h 1032626"/>
              <a:gd name="connsiteX6" fmla="*/ 104603 w 2613661"/>
              <a:gd name="connsiteY6" fmla="*/ 939338 h 1032626"/>
              <a:gd name="connsiteX0" fmla="*/ 2138219 w 2602346"/>
              <a:gd name="connsiteY0" fmla="*/ 0 h 1037012"/>
              <a:gd name="connsiteX1" fmla="*/ 2420851 w 2602346"/>
              <a:gd name="connsiteY1" fmla="*/ 365760 h 1037012"/>
              <a:gd name="connsiteX2" fmla="*/ 1049251 w 2602346"/>
              <a:gd name="connsiteY2" fmla="*/ 423949 h 1037012"/>
              <a:gd name="connsiteX3" fmla="*/ 1514764 w 2602346"/>
              <a:gd name="connsiteY3" fmla="*/ 955964 h 1037012"/>
              <a:gd name="connsiteX4" fmla="*/ 770775 w 2602346"/>
              <a:gd name="connsiteY4" fmla="*/ 883920 h 1037012"/>
              <a:gd name="connsiteX5" fmla="*/ 101600 w 2602346"/>
              <a:gd name="connsiteY5" fmla="*/ 931025 h 1037012"/>
              <a:gd name="connsiteX6" fmla="*/ 161176 w 2602346"/>
              <a:gd name="connsiteY6" fmla="*/ 1036320 h 1037012"/>
              <a:gd name="connsiteX0" fmla="*/ 2036619 w 2500746"/>
              <a:gd name="connsiteY0" fmla="*/ 0 h 1032626"/>
              <a:gd name="connsiteX1" fmla="*/ 2319251 w 2500746"/>
              <a:gd name="connsiteY1" fmla="*/ 365760 h 1032626"/>
              <a:gd name="connsiteX2" fmla="*/ 947651 w 2500746"/>
              <a:gd name="connsiteY2" fmla="*/ 423949 h 1032626"/>
              <a:gd name="connsiteX3" fmla="*/ 1413164 w 2500746"/>
              <a:gd name="connsiteY3" fmla="*/ 955964 h 1032626"/>
              <a:gd name="connsiteX4" fmla="*/ 669175 w 2500746"/>
              <a:gd name="connsiteY4" fmla="*/ 883920 h 1032626"/>
              <a:gd name="connsiteX5" fmla="*/ 0 w 2500746"/>
              <a:gd name="connsiteY5" fmla="*/ 931025 h 1032626"/>
              <a:gd name="connsiteX0" fmla="*/ 1900844 w 2364971"/>
              <a:gd name="connsiteY0" fmla="*/ 0 h 1036320"/>
              <a:gd name="connsiteX1" fmla="*/ 2183476 w 2364971"/>
              <a:gd name="connsiteY1" fmla="*/ 365760 h 1036320"/>
              <a:gd name="connsiteX2" fmla="*/ 811876 w 2364971"/>
              <a:gd name="connsiteY2" fmla="*/ 423949 h 1036320"/>
              <a:gd name="connsiteX3" fmla="*/ 1277389 w 2364971"/>
              <a:gd name="connsiteY3" fmla="*/ 955964 h 1036320"/>
              <a:gd name="connsiteX4" fmla="*/ 533400 w 2364971"/>
              <a:gd name="connsiteY4" fmla="*/ 883920 h 1036320"/>
              <a:gd name="connsiteX5" fmla="*/ 0 w 2364971"/>
              <a:gd name="connsiteY5" fmla="*/ 1036320 h 1036320"/>
              <a:gd name="connsiteX0" fmla="*/ 1900844 w 2364971"/>
              <a:gd name="connsiteY0" fmla="*/ 0 h 1036320"/>
              <a:gd name="connsiteX1" fmla="*/ 2183476 w 2364971"/>
              <a:gd name="connsiteY1" fmla="*/ 365760 h 1036320"/>
              <a:gd name="connsiteX2" fmla="*/ 811876 w 2364971"/>
              <a:gd name="connsiteY2" fmla="*/ 423949 h 1036320"/>
              <a:gd name="connsiteX3" fmla="*/ 1277389 w 2364971"/>
              <a:gd name="connsiteY3" fmla="*/ 955964 h 1036320"/>
              <a:gd name="connsiteX4" fmla="*/ 533400 w 2364971"/>
              <a:gd name="connsiteY4" fmla="*/ 883920 h 1036320"/>
              <a:gd name="connsiteX5" fmla="*/ 0 w 2364971"/>
              <a:gd name="connsiteY5" fmla="*/ 1036320 h 1036320"/>
              <a:gd name="connsiteX0" fmla="*/ 2473322 w 2820994"/>
              <a:gd name="connsiteY0" fmla="*/ 0 h 976648"/>
              <a:gd name="connsiteX1" fmla="*/ 2755954 w 2820994"/>
              <a:gd name="connsiteY1" fmla="*/ 365760 h 976648"/>
              <a:gd name="connsiteX2" fmla="*/ 1384354 w 2820994"/>
              <a:gd name="connsiteY2" fmla="*/ 423949 h 976648"/>
              <a:gd name="connsiteX3" fmla="*/ 1849867 w 2820994"/>
              <a:gd name="connsiteY3" fmla="*/ 955964 h 976648"/>
              <a:gd name="connsiteX4" fmla="*/ 1105878 w 2820994"/>
              <a:gd name="connsiteY4" fmla="*/ 883920 h 976648"/>
              <a:gd name="connsiteX5" fmla="*/ 1 w 2820994"/>
              <a:gd name="connsiteY5" fmla="*/ 923941 h 976648"/>
              <a:gd name="connsiteX0" fmla="*/ 2473322 w 2820994"/>
              <a:gd name="connsiteY0" fmla="*/ 0 h 987265"/>
              <a:gd name="connsiteX1" fmla="*/ 2755954 w 2820994"/>
              <a:gd name="connsiteY1" fmla="*/ 365760 h 987265"/>
              <a:gd name="connsiteX2" fmla="*/ 1384354 w 2820994"/>
              <a:gd name="connsiteY2" fmla="*/ 423949 h 987265"/>
              <a:gd name="connsiteX3" fmla="*/ 1849867 w 2820994"/>
              <a:gd name="connsiteY3" fmla="*/ 955964 h 987265"/>
              <a:gd name="connsiteX4" fmla="*/ 1 w 2820994"/>
              <a:gd name="connsiteY4" fmla="*/ 923941 h 987265"/>
              <a:gd name="connsiteX0" fmla="*/ 4059360 w 4407032"/>
              <a:gd name="connsiteY0" fmla="*/ 0 h 982739"/>
              <a:gd name="connsiteX1" fmla="*/ 4341992 w 4407032"/>
              <a:gd name="connsiteY1" fmla="*/ 365760 h 982739"/>
              <a:gd name="connsiteX2" fmla="*/ 2970392 w 4407032"/>
              <a:gd name="connsiteY2" fmla="*/ 423949 h 982739"/>
              <a:gd name="connsiteX3" fmla="*/ 3435905 w 4407032"/>
              <a:gd name="connsiteY3" fmla="*/ 955964 h 982739"/>
              <a:gd name="connsiteX4" fmla="*/ 1 w 4407032"/>
              <a:gd name="connsiteY4" fmla="*/ 904778 h 982739"/>
              <a:gd name="connsiteX0" fmla="*/ 4059360 w 4407032"/>
              <a:gd name="connsiteY0" fmla="*/ 0 h 970859"/>
              <a:gd name="connsiteX1" fmla="*/ 4341992 w 4407032"/>
              <a:gd name="connsiteY1" fmla="*/ 365760 h 970859"/>
              <a:gd name="connsiteX2" fmla="*/ 2970392 w 4407032"/>
              <a:gd name="connsiteY2" fmla="*/ 423949 h 970859"/>
              <a:gd name="connsiteX3" fmla="*/ 3435905 w 4407032"/>
              <a:gd name="connsiteY3" fmla="*/ 955964 h 970859"/>
              <a:gd name="connsiteX4" fmla="*/ 1 w 4407032"/>
              <a:gd name="connsiteY4" fmla="*/ 904778 h 97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7032" h="970859">
                <a:moveTo>
                  <a:pt x="4059360" y="0"/>
                </a:moveTo>
                <a:cubicBezTo>
                  <a:pt x="4291423" y="147551"/>
                  <a:pt x="4523487" y="295102"/>
                  <a:pt x="4341992" y="365760"/>
                </a:cubicBezTo>
                <a:cubicBezTo>
                  <a:pt x="4160497" y="436418"/>
                  <a:pt x="3121407" y="325582"/>
                  <a:pt x="2970392" y="423949"/>
                </a:cubicBezTo>
                <a:cubicBezTo>
                  <a:pt x="2819378" y="522316"/>
                  <a:pt x="3930970" y="875826"/>
                  <a:pt x="3435905" y="955964"/>
                </a:cubicBezTo>
                <a:cubicBezTo>
                  <a:pt x="2940840" y="1036102"/>
                  <a:pt x="745885" y="759907"/>
                  <a:pt x="1" y="904778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unknowns: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velocity profile of the thin layer flowing around the bubble </a:t>
            </a:r>
            <a:r>
              <a:rPr lang="en-US" i="1" dirty="0" smtClean="0">
                <a:solidFill>
                  <a:schemeClr val="accent2"/>
                </a:solidFill>
              </a:rPr>
              <a:t>u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smtClean="0">
                <a:solidFill>
                  <a:schemeClr val="accent2"/>
                </a:solidFill>
              </a:rPr>
              <a:t>z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2"/>
                </a:solidFill>
              </a:rPr>
              <a:t>	gravity + shear force  → 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velocity of bubble </a:t>
            </a:r>
            <a:r>
              <a:rPr lang="en-US" i="1" dirty="0" smtClean="0">
                <a:solidFill>
                  <a:schemeClr val="accent1"/>
                </a:solidFill>
              </a:rPr>
              <a:t>v</a:t>
            </a:r>
            <a:endParaRPr lang="en-US" sz="2800" i="1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width of layer flowing around bubble </a:t>
            </a:r>
            <a:r>
              <a:rPr lang="en-US" i="1" dirty="0" smtClean="0">
                <a:solidFill>
                  <a:schemeClr val="accent1"/>
                </a:solidFill>
              </a:rPr>
              <a:t>w</a:t>
            </a:r>
          </a:p>
          <a:p>
            <a:pPr lvl="1">
              <a:lnSpc>
                <a:spcPct val="150000"/>
              </a:lnSpc>
              <a:buNone/>
            </a:pPr>
            <a:endParaRPr lang="en-US" dirty="0" smtClean="0"/>
          </a:p>
          <a:p>
            <a:pPr lvl="1">
              <a:lnSpc>
                <a:spcPct val="150000"/>
              </a:lnSpc>
              <a:buNone/>
            </a:pPr>
            <a:endParaRPr lang="en-US" sz="9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29200" y="2962275"/>
                <a:ext cx="4000134" cy="897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𝜌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𝜇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latin typeface="Cambria Math"/>
                        </a:rPr>
                        <m:t>𝑤𝑧</m:t>
                      </m:r>
                      <m:r>
                        <a:rPr lang="en-US" sz="2800" b="0" i="1" smtClean="0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962275"/>
                <a:ext cx="4000134" cy="897810"/>
              </a:xfrm>
              <a:prstGeom prst="rect">
                <a:avLst/>
              </a:prstGeom>
              <a:blipFill rotWithShape="1">
                <a:blip r:embed="rId3"/>
                <a:stretch>
                  <a:fillRect r="-3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Starting with…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Curved Right Arrow 9"/>
          <p:cNvSpPr/>
          <p:nvPr/>
        </p:nvSpPr>
        <p:spPr>
          <a:xfrm>
            <a:off x="533400" y="4245935"/>
            <a:ext cx="381000" cy="990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533400" y="2395870"/>
            <a:ext cx="381000" cy="990600"/>
          </a:xfrm>
          <a:prstGeom prst="curved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9470" y="4769001"/>
            <a:ext cx="62696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</a:rPr>
              <a:t>continuity (liquid ↓ = air ↑ ) →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148020" y="4720148"/>
            <a:ext cx="786430" cy="766252"/>
          </a:xfrm>
          <a:prstGeom prst="round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91200" y="4648200"/>
                <a:ext cx="3107710" cy="1024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𝜋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𝜌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𝜇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648200"/>
                <a:ext cx="3107710" cy="1024448"/>
              </a:xfrm>
              <a:prstGeom prst="rect">
                <a:avLst/>
              </a:prstGeom>
              <a:blipFill rotWithShape="1">
                <a:blip r:embed="rId5"/>
                <a:stretch>
                  <a:fillRect r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6514157" y="0"/>
            <a:ext cx="1066800" cy="1828800"/>
            <a:chOff x="-1295400" y="3810000"/>
            <a:chExt cx="685800" cy="1920240"/>
          </a:xfrm>
        </p:grpSpPr>
        <p:pic>
          <p:nvPicPr>
            <p:cNvPr id="23" name="Content Placeholder 5" descr="med2.jpg"/>
            <p:cNvPicPr>
              <a:picLocks noChangeAspect="1"/>
            </p:cNvPicPr>
            <p:nvPr/>
          </p:nvPicPr>
          <p:blipFill>
            <a:blip r:embed="rId6"/>
            <a:srcRect l="10526" t="13470" r="10526" b="20453"/>
            <a:stretch>
              <a:fillRect/>
            </a:stretch>
          </p:blipFill>
          <p:spPr>
            <a:xfrm>
              <a:off x="-1295400" y="3810000"/>
              <a:ext cx="685800" cy="1920240"/>
            </a:xfrm>
            <a:prstGeom prst="rect">
              <a:avLst/>
            </a:prstGeom>
          </p:spPr>
        </p:pic>
        <p:cxnSp>
          <p:nvCxnSpPr>
            <p:cNvPr id="24" name="Straight Arrow Connector 23"/>
            <p:cNvCxnSpPr/>
            <p:nvPr/>
          </p:nvCxnSpPr>
          <p:spPr>
            <a:xfrm flipV="1">
              <a:off x="-914400" y="4419600"/>
              <a:ext cx="0" cy="38100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-1197935" y="4800600"/>
              <a:ext cx="0" cy="609600"/>
            </a:xfrm>
            <a:prstGeom prst="straightConnector1">
              <a:avLst/>
            </a:prstGeom>
            <a:ln w="19050">
              <a:solidFill>
                <a:schemeClr val="accent4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-672255" y="4800600"/>
              <a:ext cx="0" cy="609600"/>
            </a:xfrm>
            <a:prstGeom prst="straightConnector1">
              <a:avLst/>
            </a:prstGeom>
            <a:ln w="19050">
              <a:solidFill>
                <a:schemeClr val="accent4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-1253112" y="4343400"/>
              <a:ext cx="125092" cy="1322"/>
            </a:xfrm>
            <a:prstGeom prst="line">
              <a:avLst/>
            </a:prstGeom>
            <a:ln w="38100" cap="flat"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047557" y="6666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v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6019800" y="937820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u</a:t>
            </a:r>
            <a:r>
              <a:rPr lang="en-US" sz="2000" dirty="0" smtClean="0"/>
              <a:t>(</a:t>
            </a:r>
            <a:r>
              <a:rPr lang="en-US" sz="2000" i="1" dirty="0" smtClean="0"/>
              <a:t>z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491623" y="15240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w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105400" y="2743200"/>
            <a:ext cx="4038600" cy="12954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Starting with…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unknowns: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velocity profile of the thin layer flowing around the bubble </a:t>
            </a:r>
            <a:r>
              <a:rPr lang="en-US" i="1" dirty="0" smtClean="0">
                <a:solidFill>
                  <a:schemeClr val="accent1"/>
                </a:solidFill>
              </a:rPr>
              <a:t>u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 smtClean="0">
                <a:solidFill>
                  <a:schemeClr val="accent1"/>
                </a:solidFill>
              </a:rPr>
              <a:t>z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2"/>
                </a:solidFill>
              </a:rPr>
              <a:t>	gravity + shear force  → </a:t>
            </a:r>
          </a:p>
          <a:p>
            <a:endParaRPr lang="en-US" sz="800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velocity of bubble </a:t>
            </a:r>
            <a:r>
              <a:rPr lang="en-US" i="1" dirty="0" smtClean="0">
                <a:solidFill>
                  <a:schemeClr val="accent1"/>
                </a:solidFill>
              </a:rPr>
              <a:t>v</a:t>
            </a:r>
            <a:endParaRPr lang="en-US" sz="2800" i="1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width of layer flowing around bubble </a:t>
            </a:r>
            <a:r>
              <a:rPr lang="en-US" i="1" dirty="0" smtClean="0">
                <a:solidFill>
                  <a:schemeClr val="accent1"/>
                </a:solidFill>
              </a:rPr>
              <a:t>w</a:t>
            </a:r>
          </a:p>
          <a:p>
            <a:pPr lvl="1">
              <a:lnSpc>
                <a:spcPct val="150000"/>
              </a:lnSpc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lvl="1">
              <a:lnSpc>
                <a:spcPct val="150000"/>
              </a:lnSpc>
              <a:buNone/>
            </a:pPr>
            <a:endParaRPr lang="en-US" sz="9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Curved Right Arrow 9"/>
          <p:cNvSpPr/>
          <p:nvPr/>
        </p:nvSpPr>
        <p:spPr>
          <a:xfrm>
            <a:off x="533400" y="4245935"/>
            <a:ext cx="381000" cy="990600"/>
          </a:xfrm>
          <a:prstGeom prst="curved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533400" y="2395870"/>
            <a:ext cx="381000" cy="990600"/>
          </a:xfrm>
          <a:prstGeom prst="curved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9470" y="4769001"/>
            <a:ext cx="6269665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schemeClr val="accent2"/>
                </a:solidFill>
              </a:rPr>
              <a:t>continuity (liquid ↓ = air ↑ ) →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29200" y="2962275"/>
                <a:ext cx="3934410" cy="897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𝜌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𝜇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latin typeface="Cambria Math"/>
                        </a:rPr>
                        <m:t>h𝑧</m:t>
                      </m:r>
                      <m:r>
                        <a:rPr lang="en-US" sz="2800" b="0" i="1" smtClean="0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962275"/>
                <a:ext cx="3934410" cy="897810"/>
              </a:xfrm>
              <a:prstGeom prst="rect">
                <a:avLst/>
              </a:prstGeom>
              <a:blipFill rotWithShape="1">
                <a:blip r:embed="rId3"/>
                <a:stretch>
                  <a:fillRect r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91200" y="4648200"/>
                <a:ext cx="3107710" cy="1024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𝜋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𝜌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𝜇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648200"/>
                <a:ext cx="3107710" cy="1024448"/>
              </a:xfrm>
              <a:prstGeom prst="rect">
                <a:avLst/>
              </a:prstGeom>
              <a:blipFill rotWithShape="1">
                <a:blip r:embed="rId5"/>
                <a:stretch>
                  <a:fillRect r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6514157" y="0"/>
            <a:ext cx="1066800" cy="1828800"/>
            <a:chOff x="-1295400" y="3810000"/>
            <a:chExt cx="685800" cy="1920240"/>
          </a:xfrm>
        </p:grpSpPr>
        <p:pic>
          <p:nvPicPr>
            <p:cNvPr id="19" name="Content Placeholder 5" descr="med2.jpg"/>
            <p:cNvPicPr>
              <a:picLocks noChangeAspect="1"/>
            </p:cNvPicPr>
            <p:nvPr/>
          </p:nvPicPr>
          <p:blipFill>
            <a:blip r:embed="rId6"/>
            <a:srcRect l="10526" t="13470" r="10526" b="20453"/>
            <a:stretch>
              <a:fillRect/>
            </a:stretch>
          </p:blipFill>
          <p:spPr>
            <a:xfrm>
              <a:off x="-1295400" y="3810000"/>
              <a:ext cx="685800" cy="1920240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 flipV="1">
              <a:off x="-914400" y="4419600"/>
              <a:ext cx="0" cy="38100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-1197935" y="4800600"/>
              <a:ext cx="0" cy="609600"/>
            </a:xfrm>
            <a:prstGeom prst="straightConnector1">
              <a:avLst/>
            </a:prstGeom>
            <a:ln w="19050">
              <a:solidFill>
                <a:schemeClr val="accent4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-672255" y="4800600"/>
              <a:ext cx="0" cy="609600"/>
            </a:xfrm>
            <a:prstGeom prst="straightConnector1">
              <a:avLst/>
            </a:prstGeom>
            <a:ln w="19050">
              <a:solidFill>
                <a:schemeClr val="accent4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-1253112" y="4343400"/>
              <a:ext cx="125092" cy="1322"/>
            </a:xfrm>
            <a:prstGeom prst="line">
              <a:avLst/>
            </a:prstGeom>
            <a:ln w="38100" cap="flat"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7047557" y="6666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v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6019800" y="937820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u</a:t>
            </a:r>
            <a:r>
              <a:rPr lang="en-US" sz="2000" dirty="0" smtClean="0"/>
              <a:t>(</a:t>
            </a:r>
            <a:r>
              <a:rPr lang="en-US" sz="2000" i="1" dirty="0" smtClean="0"/>
              <a:t>z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6491623" y="152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h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Task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08237"/>
            <a:ext cx="7620000" cy="307816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A vertical tube is filled with a viscous fluid. On the bottom of the tube, there is a large air bubble. Study the bubble rising from the bottom to the surface.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743200" y="3788735"/>
            <a:ext cx="3352800" cy="15452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Combine the equations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71800" y="3437860"/>
            <a:ext cx="457200" cy="478465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181600" y="3395330"/>
            <a:ext cx="762000" cy="533400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526465"/>
              </p:ext>
            </p:extLst>
          </p:nvPr>
        </p:nvGraphicFramePr>
        <p:xfrm>
          <a:off x="3027219" y="3810000"/>
          <a:ext cx="2773217" cy="1476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3" name="Rovnica" r:id="rId4" imgW="787320" imgH="419040" progId="Equation.3">
                  <p:embed/>
                </p:oleObj>
              </mc:Choice>
              <mc:Fallback>
                <p:oleObj name="Rovnica" r:id="rId4" imgW="78732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219" y="3810000"/>
                        <a:ext cx="2773217" cy="14760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19200" y="1469065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velocity profile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115050" y="1457980"/>
            <a:ext cx="196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continuity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29200" y="2962275"/>
                <a:ext cx="3934410" cy="897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𝜌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𝜇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latin typeface="Cambria Math"/>
                        </a:rPr>
                        <m:t>h𝑧</m:t>
                      </m:r>
                      <m:r>
                        <a:rPr lang="en-US" sz="2800" b="0" i="1" smtClean="0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962275"/>
                <a:ext cx="3934410" cy="897810"/>
              </a:xfrm>
              <a:prstGeom prst="rect">
                <a:avLst/>
              </a:prstGeom>
              <a:blipFill rotWithShape="1">
                <a:blip r:embed="rId6"/>
                <a:stretch>
                  <a:fillRect r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91200" y="4648200"/>
                <a:ext cx="3107710" cy="1024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𝜋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𝜌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𝜇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648200"/>
                <a:ext cx="3107710" cy="1024448"/>
              </a:xfrm>
              <a:prstGeom prst="rect">
                <a:avLst/>
              </a:prstGeom>
              <a:blipFill rotWithShape="1">
                <a:blip r:embed="rId7"/>
                <a:stretch>
                  <a:fillRect r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33400" y="56388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tried to find </a:t>
            </a:r>
            <a:r>
              <a:rPr lang="sk-SK" sz="2400" dirty="0" smtClean="0"/>
              <a:t>3</a:t>
            </a:r>
            <a:r>
              <a:rPr lang="sk-SK" sz="2400" baseline="30000" dirty="0"/>
              <a:t>r</a:t>
            </a:r>
            <a:r>
              <a:rPr lang="en-US" sz="2400" baseline="30000" dirty="0" smtClean="0"/>
              <a:t>d</a:t>
            </a:r>
            <a:r>
              <a:rPr lang="en-US" sz="2400" dirty="0" smtClean="0"/>
              <a:t> equation → no analytical solution; very difficult to solve numerically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-0.0533 -0.37453 " pathEditMode="relative" rAng="0" ptsTypes="AA">
                                      <p:cBhvr>
                                        <p:cTn id="6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" y="-187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49115 -0.11967 " pathEditMode="relative" rAng="0" ptsTypes="AA">
                                      <p:cBhvr>
                                        <p:cTn id="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66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/>
      <p:bldP spid="19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Bubble Rising: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>Experimentally Prove Expected v/h</a:t>
            </a:r>
            <a:r>
              <a:rPr lang="en-US" sz="4000" baseline="30000" dirty="0" smtClean="0">
                <a:solidFill>
                  <a:schemeClr val="accent1"/>
                </a:solidFill>
              </a:rPr>
              <a:t>3</a:t>
            </a:r>
            <a:endParaRPr lang="en-US" baseline="30000" dirty="0">
              <a:solidFill>
                <a:schemeClr val="accent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find </a:t>
            </a:r>
            <a:r>
              <a:rPr lang="en-US" i="1" dirty="0" smtClean="0"/>
              <a:t>h</a:t>
            </a:r>
            <a:r>
              <a:rPr lang="en-US" dirty="0" smtClean="0"/>
              <a:t> → measure change in bubble length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00800" y="6492875"/>
            <a:ext cx="2133600" cy="365125"/>
          </a:xfrm>
        </p:spPr>
        <p:txBody>
          <a:bodyPr/>
          <a:lstStyle/>
          <a:p>
            <a:fld id="{3294115B-A31F-4B6C-902A-EF8337319693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59148" y="2362200"/>
            <a:ext cx="5515583" cy="4094053"/>
            <a:chOff x="3552217" y="2438400"/>
            <a:chExt cx="5515583" cy="4094053"/>
          </a:xfrm>
        </p:grpSpPr>
        <p:grpSp>
          <p:nvGrpSpPr>
            <p:cNvPr id="10" name="Group 9"/>
            <p:cNvGrpSpPr/>
            <p:nvPr/>
          </p:nvGrpSpPr>
          <p:grpSpPr>
            <a:xfrm>
              <a:off x="3799981" y="4191000"/>
              <a:ext cx="3042697" cy="2341453"/>
              <a:chOff x="3799981" y="4191000"/>
              <a:chExt cx="3042697" cy="2341453"/>
            </a:xfrm>
          </p:grpSpPr>
          <p:graphicFrame>
            <p:nvGraphicFramePr>
              <p:cNvPr id="16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9435806"/>
                  </p:ext>
                </p:extLst>
              </p:nvPr>
            </p:nvGraphicFramePr>
            <p:xfrm>
              <a:off x="3799981" y="5777025"/>
              <a:ext cx="3042697" cy="7554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386" name="Rovnica" r:id="rId3" imgW="1841400" imgH="457200" progId="Equation.3">
                      <p:embed/>
                    </p:oleObj>
                  </mc:Choice>
                  <mc:Fallback>
                    <p:oleObj name="Rovnica" r:id="rId3" imgW="1841400" imgH="45720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99981" y="5777025"/>
                            <a:ext cx="3042697" cy="755428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" name="Object 3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88710610"/>
                  </p:ext>
                </p:extLst>
              </p:nvPr>
            </p:nvGraphicFramePr>
            <p:xfrm>
              <a:off x="4179112" y="4800600"/>
              <a:ext cx="1955800" cy="53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387" name="Rovnica" r:id="rId5" imgW="838080" imgH="228600" progId="Equation.3">
                      <p:embed/>
                    </p:oleObj>
                  </mc:Choice>
                  <mc:Fallback>
                    <p:oleObj name="Rovnica" r:id="rId5" imgW="838080" imgH="228600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79112" y="4800600"/>
                            <a:ext cx="1955800" cy="533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0" name="Rectangle 39"/>
              <p:cNvSpPr/>
              <p:nvPr/>
            </p:nvSpPr>
            <p:spPr>
              <a:xfrm>
                <a:off x="4124528" y="4191000"/>
                <a:ext cx="239360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3200" dirty="0" smtClean="0">
                    <a:solidFill>
                      <a:prstClr val="black"/>
                    </a:solidFill>
                  </a:rPr>
                  <a:t>expectation:</a:t>
                </a: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552217" y="2438400"/>
              <a:ext cx="5515583" cy="3429001"/>
              <a:chOff x="3552217" y="2438400"/>
              <a:chExt cx="5515583" cy="3429001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895928" y="3048000"/>
                <a:ext cx="13676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accent1"/>
                    </a:solidFill>
                  </a:rPr>
                  <a:t>“head”</a:t>
                </a:r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5263610" y="2438400"/>
                <a:ext cx="3804190" cy="3429001"/>
                <a:chOff x="5263610" y="2438400"/>
                <a:chExt cx="3804190" cy="3429001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7782128" y="2438400"/>
                  <a:ext cx="1285672" cy="3429001"/>
                  <a:chOff x="7782128" y="2438400"/>
                  <a:chExt cx="1285672" cy="3429001"/>
                </a:xfrm>
              </p:grpSpPr>
              <p:grpSp>
                <p:nvGrpSpPr>
                  <p:cNvPr id="3" name="Group 41"/>
                  <p:cNvGrpSpPr/>
                  <p:nvPr/>
                </p:nvGrpSpPr>
                <p:grpSpPr>
                  <a:xfrm>
                    <a:off x="7782128" y="2438400"/>
                    <a:ext cx="980872" cy="3429001"/>
                    <a:chOff x="7924800" y="3207286"/>
                    <a:chExt cx="752272" cy="2629845"/>
                  </a:xfrm>
                </p:grpSpPr>
                <p:pic>
                  <p:nvPicPr>
                    <p:cNvPr id="23" name="Picture 2" descr="F:\DCIM\105CDPFP\IMGA0177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screen">
                      <a:grayscl/>
                      <a:lum contrast="72000"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924800" y="3207286"/>
                      <a:ext cx="752272" cy="2629845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24" name="Oblúk 2"/>
                    <p:cNvSpPr/>
                    <p:nvPr/>
                  </p:nvSpPr>
                  <p:spPr>
                    <a:xfrm>
                      <a:off x="8154216" y="3846487"/>
                      <a:ext cx="296643" cy="473925"/>
                    </a:xfrm>
                    <a:prstGeom prst="arc">
                      <a:avLst>
                        <a:gd name="adj1" fmla="val 10824750"/>
                        <a:gd name="adj2" fmla="val 0"/>
                      </a:avLst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5" name="Rovná spojnica 5"/>
                    <p:cNvCxnSpPr/>
                    <p:nvPr/>
                  </p:nvCxnSpPr>
                  <p:spPr>
                    <a:xfrm flipV="1">
                      <a:off x="8154216" y="4083450"/>
                      <a:ext cx="0" cy="1068966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Rovná spojnica 7"/>
                    <p:cNvCxnSpPr/>
                    <p:nvPr/>
                  </p:nvCxnSpPr>
                  <p:spPr>
                    <a:xfrm flipV="1">
                      <a:off x="8450858" y="4034317"/>
                      <a:ext cx="0" cy="1118099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Rovná spojnica 9"/>
                    <p:cNvCxnSpPr/>
                    <p:nvPr/>
                  </p:nvCxnSpPr>
                  <p:spPr>
                    <a:xfrm>
                      <a:off x="8159498" y="5152820"/>
                      <a:ext cx="284875" cy="1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6" name="Rovná spojnica 9"/>
                  <p:cNvCxnSpPr/>
                  <p:nvPr/>
                </p:nvCxnSpPr>
                <p:spPr>
                  <a:xfrm>
                    <a:off x="8088361" y="3585045"/>
                    <a:ext cx="371443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" name="Right Brace 4"/>
                  <p:cNvSpPr/>
                  <p:nvPr/>
                </p:nvSpPr>
                <p:spPr>
                  <a:xfrm>
                    <a:off x="8544246" y="3271841"/>
                    <a:ext cx="142555" cy="1703302"/>
                  </a:xfrm>
                  <a:prstGeom prst="rightBrace">
                    <a:avLst>
                      <a:gd name="adj1" fmla="val 66018"/>
                      <a:gd name="adj2" fmla="val 49449"/>
                    </a:avLst>
                  </a:prstGeom>
                  <a:ln w="19050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8686800" y="3810000"/>
                    <a:ext cx="3810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k-SK" sz="2800" i="1" dirty="0" smtClean="0">
                        <a:latin typeface="Times New Roman" pitchFamily="18" charset="0"/>
                        <a:cs typeface="Times New Roman" pitchFamily="18" charset="0"/>
                      </a:rPr>
                      <a:t>L</a:t>
                    </a:r>
                    <a:endParaRPr lang="en-GB" i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cxnSp>
              <p:nvCxnSpPr>
                <p:cNvPr id="35" name="Straight Arrow Connector 34"/>
                <p:cNvCxnSpPr>
                  <a:stCxn id="39" idx="3"/>
                </p:cNvCxnSpPr>
                <p:nvPr/>
              </p:nvCxnSpPr>
              <p:spPr>
                <a:xfrm>
                  <a:off x="5263610" y="3340388"/>
                  <a:ext cx="2834279" cy="7835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headEnd type="none" w="med" len="me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>
                  <a:off x="7477328" y="3819728"/>
                  <a:ext cx="603931" cy="333172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headEnd type="none" w="med" len="me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45"/>
              <p:cNvSpPr txBox="1"/>
              <p:nvPr/>
            </p:nvSpPr>
            <p:spPr>
              <a:xfrm>
                <a:off x="4279131" y="3505200"/>
                <a:ext cx="33505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accent1"/>
                    </a:solidFill>
                  </a:rPr>
                  <a:t>cylindrical “body”</a:t>
                </a:r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3552217" y="3497094"/>
                <a:ext cx="1329447" cy="2044430"/>
              </a:xfrm>
              <a:custGeom>
                <a:avLst/>
                <a:gdLst>
                  <a:gd name="connsiteX0" fmla="*/ 463685 w 1329447"/>
                  <a:gd name="connsiteY0" fmla="*/ 0 h 2044430"/>
                  <a:gd name="connsiteX1" fmla="*/ 6485 w 1329447"/>
                  <a:gd name="connsiteY1" fmla="*/ 817123 h 2044430"/>
                  <a:gd name="connsiteX2" fmla="*/ 424775 w 1329447"/>
                  <a:gd name="connsiteY2" fmla="*/ 1887166 h 2044430"/>
                  <a:gd name="connsiteX3" fmla="*/ 1329447 w 1329447"/>
                  <a:gd name="connsiteY3" fmla="*/ 1760706 h 204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9447" h="2044430">
                    <a:moveTo>
                      <a:pt x="463685" y="0"/>
                    </a:moveTo>
                    <a:cubicBezTo>
                      <a:pt x="238327" y="251297"/>
                      <a:pt x="12970" y="502595"/>
                      <a:pt x="6485" y="817123"/>
                    </a:cubicBezTo>
                    <a:cubicBezTo>
                      <a:pt x="0" y="1131651"/>
                      <a:pt x="204281" y="1729902"/>
                      <a:pt x="424775" y="1887166"/>
                    </a:cubicBezTo>
                    <a:cubicBezTo>
                      <a:pt x="645269" y="2044430"/>
                      <a:pt x="987358" y="1902568"/>
                      <a:pt x="1329447" y="1760706"/>
                    </a:cubicBezTo>
                  </a:path>
                </a:pathLst>
              </a:custGeom>
              <a:ln w="19050">
                <a:solidFill>
                  <a:schemeClr val="accent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5638800" y="4191001"/>
                <a:ext cx="1498599" cy="1524000"/>
              </a:xfrm>
              <a:custGeom>
                <a:avLst/>
                <a:gdLst>
                  <a:gd name="connsiteX0" fmla="*/ 463685 w 1329447"/>
                  <a:gd name="connsiteY0" fmla="*/ 0 h 2044430"/>
                  <a:gd name="connsiteX1" fmla="*/ 6485 w 1329447"/>
                  <a:gd name="connsiteY1" fmla="*/ 817123 h 2044430"/>
                  <a:gd name="connsiteX2" fmla="*/ 424775 w 1329447"/>
                  <a:gd name="connsiteY2" fmla="*/ 1887166 h 2044430"/>
                  <a:gd name="connsiteX3" fmla="*/ 1329447 w 1329447"/>
                  <a:gd name="connsiteY3" fmla="*/ 1760706 h 2044430"/>
                  <a:gd name="connsiteX0" fmla="*/ 3524115 w 3524115"/>
                  <a:gd name="connsiteY0" fmla="*/ 0 h 1655324"/>
                  <a:gd name="connsiteX1" fmla="*/ 443689 w 3524115"/>
                  <a:gd name="connsiteY1" fmla="*/ 428017 h 1655324"/>
                  <a:gd name="connsiteX2" fmla="*/ 861979 w 3524115"/>
                  <a:gd name="connsiteY2" fmla="*/ 1498060 h 1655324"/>
                  <a:gd name="connsiteX3" fmla="*/ 1766651 w 3524115"/>
                  <a:gd name="connsiteY3" fmla="*/ 1371600 h 1655324"/>
                  <a:gd name="connsiteX0" fmla="*/ 2993147 w 3665436"/>
                  <a:gd name="connsiteY0" fmla="*/ 0 h 1625060"/>
                  <a:gd name="connsiteX1" fmla="*/ 3221747 w 3665436"/>
                  <a:gd name="connsiteY1" fmla="*/ 609600 h 1625060"/>
                  <a:gd name="connsiteX2" fmla="*/ 331011 w 3665436"/>
                  <a:gd name="connsiteY2" fmla="*/ 1498060 h 1625060"/>
                  <a:gd name="connsiteX3" fmla="*/ 1235683 w 3665436"/>
                  <a:gd name="connsiteY3" fmla="*/ 1371600 h 1625060"/>
                  <a:gd name="connsiteX0" fmla="*/ 2099553 w 2506763"/>
                  <a:gd name="connsiteY0" fmla="*/ 0 h 1513462"/>
                  <a:gd name="connsiteX1" fmla="*/ 2328153 w 2506763"/>
                  <a:gd name="connsiteY1" fmla="*/ 609600 h 1513462"/>
                  <a:gd name="connsiteX2" fmla="*/ 2175752 w 2506763"/>
                  <a:gd name="connsiteY2" fmla="*/ 1219200 h 1513462"/>
                  <a:gd name="connsiteX3" fmla="*/ 342089 w 2506763"/>
                  <a:gd name="connsiteY3" fmla="*/ 1371600 h 1513462"/>
                  <a:gd name="connsiteX0" fmla="*/ 1757464 w 2278975"/>
                  <a:gd name="connsiteY0" fmla="*/ 0 h 1371600"/>
                  <a:gd name="connsiteX1" fmla="*/ 1986064 w 2278975"/>
                  <a:gd name="connsiteY1" fmla="*/ 609600 h 1371600"/>
                  <a:gd name="connsiteX2" fmla="*/ 0 w 2278975"/>
                  <a:gd name="connsiteY2" fmla="*/ 1371600 h 1371600"/>
                  <a:gd name="connsiteX0" fmla="*/ 1066801 w 1473201"/>
                  <a:gd name="connsiteY0" fmla="*/ 0 h 1219200"/>
                  <a:gd name="connsiteX1" fmla="*/ 1295401 w 1473201"/>
                  <a:gd name="connsiteY1" fmla="*/ 609600 h 1219200"/>
                  <a:gd name="connsiteX2" fmla="*/ 0 w 1473201"/>
                  <a:gd name="connsiteY2" fmla="*/ 1219200 h 1219200"/>
                  <a:gd name="connsiteX0" fmla="*/ 1066801 w 1473201"/>
                  <a:gd name="connsiteY0" fmla="*/ 0 h 1621412"/>
                  <a:gd name="connsiteX1" fmla="*/ 1295401 w 1473201"/>
                  <a:gd name="connsiteY1" fmla="*/ 609600 h 1621412"/>
                  <a:gd name="connsiteX2" fmla="*/ 0 w 1473201"/>
                  <a:gd name="connsiteY2" fmla="*/ 1219200 h 1621412"/>
                  <a:gd name="connsiteX0" fmla="*/ 1066801 w 1549400"/>
                  <a:gd name="connsiteY0" fmla="*/ 0 h 1621412"/>
                  <a:gd name="connsiteX1" fmla="*/ 1371600 w 1549400"/>
                  <a:gd name="connsiteY1" fmla="*/ 762000 h 1621412"/>
                  <a:gd name="connsiteX2" fmla="*/ 0 w 1549400"/>
                  <a:gd name="connsiteY2" fmla="*/ 1219200 h 1621412"/>
                  <a:gd name="connsiteX0" fmla="*/ 1066801 w 1066801"/>
                  <a:gd name="connsiteY0" fmla="*/ 0 h 1219200"/>
                  <a:gd name="connsiteX1" fmla="*/ 0 w 1066801"/>
                  <a:gd name="connsiteY1" fmla="*/ 1219200 h 1219200"/>
                  <a:gd name="connsiteX0" fmla="*/ 1066801 w 1066801"/>
                  <a:gd name="connsiteY0" fmla="*/ 0 h 1219200"/>
                  <a:gd name="connsiteX1" fmla="*/ 838200 w 1066801"/>
                  <a:gd name="connsiteY1" fmla="*/ 685800 h 1219200"/>
                  <a:gd name="connsiteX2" fmla="*/ 0 w 1066801"/>
                  <a:gd name="connsiteY2" fmla="*/ 1219200 h 1219200"/>
                  <a:gd name="connsiteX0" fmla="*/ 1066801 w 1066801"/>
                  <a:gd name="connsiteY0" fmla="*/ 0 h 1219200"/>
                  <a:gd name="connsiteX1" fmla="*/ 838200 w 1066801"/>
                  <a:gd name="connsiteY1" fmla="*/ 685800 h 1219200"/>
                  <a:gd name="connsiteX2" fmla="*/ 0 w 1066801"/>
                  <a:gd name="connsiteY2" fmla="*/ 1219200 h 1219200"/>
                  <a:gd name="connsiteX0" fmla="*/ 1066801 w 1066801"/>
                  <a:gd name="connsiteY0" fmla="*/ 0 h 1219200"/>
                  <a:gd name="connsiteX1" fmla="*/ 838200 w 1066801"/>
                  <a:gd name="connsiteY1" fmla="*/ 685800 h 1219200"/>
                  <a:gd name="connsiteX2" fmla="*/ 0 w 1066801"/>
                  <a:gd name="connsiteY2" fmla="*/ 1219200 h 1219200"/>
                  <a:gd name="connsiteX0" fmla="*/ 1066801 w 1269999"/>
                  <a:gd name="connsiteY0" fmla="*/ 0 h 1219200"/>
                  <a:gd name="connsiteX1" fmla="*/ 1066800 w 1269999"/>
                  <a:gd name="connsiteY1" fmla="*/ 685800 h 1219200"/>
                  <a:gd name="connsiteX2" fmla="*/ 0 w 1269999"/>
                  <a:gd name="connsiteY2" fmla="*/ 1219200 h 1219200"/>
                  <a:gd name="connsiteX0" fmla="*/ 1066801 w 1269999"/>
                  <a:gd name="connsiteY0" fmla="*/ 0 h 1534268"/>
                  <a:gd name="connsiteX1" fmla="*/ 1066800 w 1269999"/>
                  <a:gd name="connsiteY1" fmla="*/ 685800 h 1534268"/>
                  <a:gd name="connsiteX2" fmla="*/ 0 w 1269999"/>
                  <a:gd name="connsiteY2" fmla="*/ 1219200 h 1534268"/>
                  <a:gd name="connsiteX0" fmla="*/ 1066801 w 1269999"/>
                  <a:gd name="connsiteY0" fmla="*/ 0 h 1725579"/>
                  <a:gd name="connsiteX1" fmla="*/ 1066800 w 1269999"/>
                  <a:gd name="connsiteY1" fmla="*/ 685800 h 1725579"/>
                  <a:gd name="connsiteX2" fmla="*/ 0 w 1269999"/>
                  <a:gd name="connsiteY2" fmla="*/ 1219200 h 1725579"/>
                  <a:gd name="connsiteX0" fmla="*/ 1066801 w 1650999"/>
                  <a:gd name="connsiteY0" fmla="*/ 0 h 1725579"/>
                  <a:gd name="connsiteX1" fmla="*/ 1447800 w 1650999"/>
                  <a:gd name="connsiteY1" fmla="*/ 914400 h 1725579"/>
                  <a:gd name="connsiteX2" fmla="*/ 0 w 1650999"/>
                  <a:gd name="connsiteY2" fmla="*/ 1219200 h 1725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0999" h="1725579">
                    <a:moveTo>
                      <a:pt x="1066801" y="0"/>
                    </a:moveTo>
                    <a:cubicBezTo>
                      <a:pt x="990601" y="228600"/>
                      <a:pt x="1650999" y="572851"/>
                      <a:pt x="1447800" y="914400"/>
                    </a:cubicBezTo>
                    <a:cubicBezTo>
                      <a:pt x="1244601" y="1255949"/>
                      <a:pt x="906834" y="1725579"/>
                      <a:pt x="0" y="1219200"/>
                    </a:cubicBezTo>
                  </a:path>
                </a:pathLst>
              </a:custGeom>
              <a:ln w="19050">
                <a:solidFill>
                  <a:schemeClr val="accent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Chart 57"/>
          <p:cNvGraphicFramePr/>
          <p:nvPr>
            <p:extLst>
              <p:ext uri="{D42A27DB-BD31-4B8C-83A1-F6EECF244321}">
                <p14:modId xmlns:p14="http://schemas.microsoft.com/office/powerpoint/2010/main" val="2172599791"/>
              </p:ext>
            </p:extLst>
          </p:nvPr>
        </p:nvGraphicFramePr>
        <p:xfrm>
          <a:off x="76200" y="1862924"/>
          <a:ext cx="4114800" cy="4309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Bubble Rising: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>Experimentally Prove Expected v/h</a:t>
            </a:r>
            <a:r>
              <a:rPr lang="en-US" sz="4000" baseline="30000" dirty="0" smtClean="0">
                <a:solidFill>
                  <a:schemeClr val="accent1"/>
                </a:solidFill>
              </a:rPr>
              <a:t>3</a:t>
            </a:r>
            <a:endParaRPr lang="en-US" baseline="300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3294115B-A31F-4B6C-902A-EF8337319693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10155"/>
              </p:ext>
            </p:extLst>
          </p:nvPr>
        </p:nvGraphicFramePr>
        <p:xfrm>
          <a:off x="4724400" y="5410200"/>
          <a:ext cx="337608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05" name="Rovnica" r:id="rId4" imgW="1841400" imgH="457200" progId="Equation.3">
                  <p:embed/>
                </p:oleObj>
              </mc:Choice>
              <mc:Fallback>
                <p:oleObj name="Rovnica" r:id="rId4" imgW="1841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410200"/>
                        <a:ext cx="337608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1"/>
          <p:cNvGrpSpPr/>
          <p:nvPr/>
        </p:nvGrpSpPr>
        <p:grpSpPr>
          <a:xfrm>
            <a:off x="7750325" y="1862924"/>
            <a:ext cx="980872" cy="3429001"/>
            <a:chOff x="7924800" y="3207286"/>
            <a:chExt cx="752272" cy="2629845"/>
          </a:xfrm>
        </p:grpSpPr>
        <p:pic>
          <p:nvPicPr>
            <p:cNvPr id="23" name="Picture 2" descr="F:\DCIM\105CDPFP\IMGA0177.JPG"/>
            <p:cNvPicPr>
              <a:picLocks noChangeAspect="1" noChangeArrowheads="1"/>
            </p:cNvPicPr>
            <p:nvPr/>
          </p:nvPicPr>
          <p:blipFill>
            <a:blip r:embed="rId6" cstate="screen">
              <a:grayscl/>
              <a:lum contrast="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3207286"/>
              <a:ext cx="752272" cy="2629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Oblúk 2"/>
            <p:cNvSpPr/>
            <p:nvPr/>
          </p:nvSpPr>
          <p:spPr>
            <a:xfrm>
              <a:off x="8154216" y="3846487"/>
              <a:ext cx="296643" cy="473925"/>
            </a:xfrm>
            <a:prstGeom prst="arc">
              <a:avLst>
                <a:gd name="adj1" fmla="val 10824750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Rovná spojnica 5"/>
            <p:cNvCxnSpPr/>
            <p:nvPr/>
          </p:nvCxnSpPr>
          <p:spPr>
            <a:xfrm flipV="1">
              <a:off x="8154216" y="4083450"/>
              <a:ext cx="0" cy="1068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nica 7"/>
            <p:cNvCxnSpPr/>
            <p:nvPr/>
          </p:nvCxnSpPr>
          <p:spPr>
            <a:xfrm flipV="1">
              <a:off x="8450858" y="4034317"/>
              <a:ext cx="0" cy="11180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ovná spojnica 9"/>
            <p:cNvCxnSpPr/>
            <p:nvPr/>
          </p:nvCxnSpPr>
          <p:spPr>
            <a:xfrm>
              <a:off x="8159498" y="5152820"/>
              <a:ext cx="284875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276928" y="1905000"/>
            <a:ext cx="2393604" cy="1143000"/>
            <a:chOff x="4276928" y="4191000"/>
            <a:chExt cx="2393604" cy="1143000"/>
          </a:xfrm>
        </p:grpSpPr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8035050"/>
                </p:ext>
              </p:extLst>
            </p:nvPr>
          </p:nvGraphicFramePr>
          <p:xfrm>
            <a:off x="4331512" y="4800600"/>
            <a:ext cx="19558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706" name="Rovnica" r:id="rId7" imgW="838080" imgH="228600" progId="Equation.3">
                    <p:embed/>
                  </p:oleObj>
                </mc:Choice>
                <mc:Fallback>
                  <p:oleObj name="Rovnica" r:id="rId7" imgW="8380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1512" y="4800600"/>
                          <a:ext cx="1955800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Rectangle 39"/>
            <p:cNvSpPr/>
            <p:nvPr/>
          </p:nvSpPr>
          <p:spPr>
            <a:xfrm>
              <a:off x="4276928" y="4191000"/>
              <a:ext cx="23936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3200" dirty="0" smtClean="0">
                  <a:solidFill>
                    <a:prstClr val="black"/>
                  </a:solidFill>
                </a:rPr>
                <a:t>expectation: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56" name="Rovná spojnica 9"/>
          <p:cNvCxnSpPr/>
          <p:nvPr/>
        </p:nvCxnSpPr>
        <p:spPr>
          <a:xfrm>
            <a:off x="8240761" y="3585045"/>
            <a:ext cx="3714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2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641760"/>
              </p:ext>
            </p:extLst>
          </p:nvPr>
        </p:nvGraphicFramePr>
        <p:xfrm>
          <a:off x="4343400" y="3585045"/>
          <a:ext cx="302418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07" name="Equation" r:id="rId9" imgW="1295280" imgH="406080" progId="Equation.3">
                  <p:embed/>
                </p:oleObj>
              </mc:Choice>
              <mc:Fallback>
                <p:oleObj name="Equation" r:id="rId9" imgW="12952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585045"/>
                        <a:ext cx="3024188" cy="9493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"/>
          <p:cNvSpPr txBox="1"/>
          <p:nvPr/>
        </p:nvSpPr>
        <p:spPr>
          <a:xfrm>
            <a:off x="990600" y="1964089"/>
            <a:ext cx="2971800" cy="6876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sk-SK" sz="2400" i="1" baseline="0" dirty="0" smtClean="0"/>
              <a:t>L</a:t>
            </a:r>
            <a:r>
              <a:rPr lang="en-US" sz="2400" baseline="0" dirty="0" smtClean="0"/>
              <a:t> = 1.15</a:t>
            </a:r>
            <a:r>
              <a:rPr lang="sk-SK" sz="2400" i="1" baseline="0" dirty="0" smtClean="0"/>
              <a:t>L</a:t>
            </a:r>
            <a:r>
              <a:rPr lang="sk-SK" sz="2400" i="1" baseline="-25000" dirty="0" smtClean="0"/>
              <a:t>0</a:t>
            </a:r>
            <a:r>
              <a:rPr lang="en-US" sz="2400" baseline="0" dirty="0" smtClean="0"/>
              <a:t> + 1.06</a:t>
            </a:r>
            <a:endParaRPr lang="en-US" sz="2400" dirty="0" smtClean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9457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Bubble Rising: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>Experimentally Prove Expected v/h</a:t>
            </a:r>
            <a:r>
              <a:rPr lang="en-US" sz="4000" baseline="30000" dirty="0" smtClean="0">
                <a:solidFill>
                  <a:schemeClr val="accent1"/>
                </a:solidFill>
              </a:rPr>
              <a:t>3</a:t>
            </a:r>
            <a:endParaRPr lang="en-US" baseline="30000" dirty="0">
              <a:solidFill>
                <a:schemeClr val="accent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900" dirty="0" smtClean="0"/>
          </a:p>
          <a:p>
            <a:endParaRPr lang="en-US" dirty="0" smtClean="0"/>
          </a:p>
          <a:p>
            <a:r>
              <a:rPr lang="en-US" dirty="0" smtClean="0"/>
              <a:t>Prolonging of the cylindrical part: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2400" dirty="0" smtClean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9296400" y="5715000"/>
          <a:ext cx="337608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7" name="Rovnica" r:id="rId3" imgW="1841400" imgH="457200" progId="Equation.3">
                  <p:embed/>
                </p:oleObj>
              </mc:Choice>
              <mc:Fallback>
                <p:oleObj name="Rovnica" r:id="rId3" imgW="18414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400" y="5715000"/>
                        <a:ext cx="337608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793511"/>
              </p:ext>
            </p:extLst>
          </p:nvPr>
        </p:nvGraphicFramePr>
        <p:xfrm>
          <a:off x="914400" y="1752600"/>
          <a:ext cx="1955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8" name="Rovnica" r:id="rId5" imgW="838080" imgH="228600" progId="Equation.3">
                  <p:embed/>
                </p:oleObj>
              </mc:Choice>
              <mc:Fallback>
                <p:oleObj name="Rovnica" r:id="rId5" imgW="83808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19558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759837"/>
              </p:ext>
            </p:extLst>
          </p:nvPr>
        </p:nvGraphicFramePr>
        <p:xfrm>
          <a:off x="2057400" y="2971801"/>
          <a:ext cx="5888037" cy="226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9" name="Equation" r:id="rId7" imgW="2476440" imgH="952200" progId="Equation.3">
                  <p:embed/>
                </p:oleObj>
              </mc:Choice>
              <mc:Fallback>
                <p:oleObj name="Equation" r:id="rId7" imgW="2476440" imgH="952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971801"/>
                        <a:ext cx="5888037" cy="22638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992797"/>
              </p:ext>
            </p:extLst>
          </p:nvPr>
        </p:nvGraphicFramePr>
        <p:xfrm>
          <a:off x="3200400" y="1447800"/>
          <a:ext cx="302418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30" name="Equation" r:id="rId9" imgW="1295280" imgH="406080" progId="Equation.3">
                  <p:embed/>
                </p:oleObj>
              </mc:Choice>
              <mc:Fallback>
                <p:oleObj name="Equation" r:id="rId9" imgW="1295280" imgH="4060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447800"/>
                        <a:ext cx="3024188" cy="9493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Bubble Rising:</a:t>
            </a:r>
            <a:br>
              <a:rPr lang="en-US" dirty="0"/>
            </a:br>
            <a:r>
              <a:rPr lang="en-US" dirty="0"/>
              <a:t>Experimentally Prove Expected v/h</a:t>
            </a:r>
            <a:r>
              <a:rPr lang="en-US" baseline="30000" dirty="0"/>
              <a:t>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r>
              <a:rPr lang="en-US" dirty="0" err="1" smtClean="0"/>
              <a:t>Pluding</a:t>
            </a:r>
            <a:r>
              <a:rPr lang="en-US" dirty="0" smtClean="0"/>
              <a:t> </a:t>
            </a:r>
            <a:r>
              <a:rPr lang="en-US" dirty="0"/>
              <a:t>experimental </a:t>
            </a:r>
            <a:r>
              <a:rPr lang="en-US" dirty="0" smtClean="0"/>
              <a:t>velocity</a:t>
            </a:r>
            <a:r>
              <a:rPr lang="sk-SK" dirty="0"/>
              <a:t>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519345"/>
              </p:ext>
            </p:extLst>
          </p:nvPr>
        </p:nvGraphicFramePr>
        <p:xfrm>
          <a:off x="6324600" y="2209800"/>
          <a:ext cx="231775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0" name="Equation" r:id="rId3" imgW="901440" imgH="241200" progId="Equation.3">
                  <p:embed/>
                </p:oleObj>
              </mc:Choice>
              <mc:Fallback>
                <p:oleObj name="Equation" r:id="rId3" imgW="901440" imgH="24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209800"/>
                        <a:ext cx="231775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191710"/>
              </p:ext>
            </p:extLst>
          </p:nvPr>
        </p:nvGraphicFramePr>
        <p:xfrm>
          <a:off x="2438400" y="2971800"/>
          <a:ext cx="4503737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1" name="Equation" r:id="rId5" imgW="1930320" imgH="469800" progId="Equation.3">
                  <p:embed/>
                </p:oleObj>
              </mc:Choice>
              <mc:Fallback>
                <p:oleObj name="Equation" r:id="rId5" imgW="1930320" imgH="46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971800"/>
                        <a:ext cx="4503737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9584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Bubble Rising: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>Experimentally Prove Expected v/h</a:t>
            </a:r>
            <a:r>
              <a:rPr lang="en-US" sz="4000" baseline="30000" dirty="0" smtClean="0">
                <a:solidFill>
                  <a:schemeClr val="accent1"/>
                </a:solidFill>
              </a:rPr>
              <a:t>3</a:t>
            </a:r>
            <a:endParaRPr lang="en-US" baseline="30000" dirty="0">
              <a:solidFill>
                <a:schemeClr val="accent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9296400" y="5715000"/>
          <a:ext cx="337608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9" name="Rovnica" r:id="rId4" imgW="1841400" imgH="457200" progId="Equation.3">
                  <p:embed/>
                </p:oleObj>
              </mc:Choice>
              <mc:Fallback>
                <p:oleObj name="Rovnica" r:id="rId4" imgW="18414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400" y="5715000"/>
                        <a:ext cx="337608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57200" y="5021330"/>
            <a:ext cx="7135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Theory correlates with experiment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91400" y="457267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3"/>
                </a:solidFill>
              </a:rPr>
              <a:t>✓</a:t>
            </a:r>
            <a:endParaRPr lang="en-US" sz="3600" dirty="0" smtClean="0">
              <a:solidFill>
                <a:schemeClr val="accent3"/>
              </a:solidFill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6654800" y="2819400"/>
          <a:ext cx="2032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0" name="Rovnica" r:id="rId6" imgW="1218960" imgH="914400" progId="Equation.3">
                  <p:embed/>
                </p:oleObj>
              </mc:Choice>
              <mc:Fallback>
                <p:oleObj name="Rovnica" r:id="rId6" imgW="1218960" imgH="9144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800" y="2819400"/>
                        <a:ext cx="20320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20942"/>
              </p:ext>
            </p:extLst>
          </p:nvPr>
        </p:nvGraphicFramePr>
        <p:xfrm>
          <a:off x="812800" y="3513474"/>
          <a:ext cx="55118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1" name="Equation" r:id="rId8" imgW="2361960" imgH="431640" progId="Equation.3">
                  <p:embed/>
                </p:oleObj>
              </mc:Choice>
              <mc:Fallback>
                <p:oleObj name="Equation" r:id="rId8" imgW="236196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3513474"/>
                        <a:ext cx="55118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523395"/>
              </p:ext>
            </p:extLst>
          </p:nvPr>
        </p:nvGraphicFramePr>
        <p:xfrm>
          <a:off x="685800" y="2286000"/>
          <a:ext cx="4503737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2" name="Equation" r:id="rId10" imgW="1930320" imgH="469800" progId="Equation.3">
                  <p:embed/>
                </p:oleObj>
              </mc:Choice>
              <mc:Fallback>
                <p:oleObj name="Equation" r:id="rId10" imgW="1930320" imgH="46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0"/>
                        <a:ext cx="4503737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771900"/>
            <a:ext cx="9144000" cy="1162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3771901"/>
            <a:ext cx="7772400" cy="116205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cap="none" dirty="0" smtClean="0">
                <a:solidFill>
                  <a:schemeClr val="bg2"/>
                </a:solidFill>
              </a:rPr>
              <a:t>Speed of Rising: More Experiments</a:t>
            </a:r>
            <a:endParaRPr lang="en-US" sz="3200" cap="non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-381000" y="5906184"/>
            <a:ext cx="9906000" cy="1028700"/>
          </a:xfrm>
          <a:prstGeom prst="round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868294"/>
              </p:ext>
            </p:extLst>
          </p:nvPr>
        </p:nvGraphicFramePr>
        <p:xfrm>
          <a:off x="3848100" y="2362200"/>
          <a:ext cx="5410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Isolate Parameter: Viscosity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hot water: viscosity changes with temperature much more than density, surface tension</a:t>
            </a:r>
            <a:endParaRPr lang="en-US" sz="28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090957308"/>
              </p:ext>
            </p:extLst>
          </p:nvPr>
        </p:nvGraphicFramePr>
        <p:xfrm>
          <a:off x="0" y="1295400"/>
          <a:ext cx="4191000" cy="480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ight Arrow 10"/>
          <p:cNvSpPr/>
          <p:nvPr/>
        </p:nvSpPr>
        <p:spPr>
          <a:xfrm>
            <a:off x="3697224" y="4477512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553200" y="65913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94115B-A31F-4B6C-902A-EF833731969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5240" y="60973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</a:t>
            </a:r>
            <a:r>
              <a:rPr lang="en-US" dirty="0"/>
              <a:t>://www.engineeringtoolbox.com/water-dynamic-kinematic-viscosity-d_596.html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of Bubbles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53200"/>
            <a:ext cx="2133600" cy="304800"/>
          </a:xfrm>
        </p:spPr>
        <p:txBody>
          <a:bodyPr/>
          <a:lstStyle/>
          <a:p>
            <a:fld id="{3294115B-A31F-4B6C-902A-EF833731969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Characterizing the System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accent1"/>
                </a:solidFill>
              </a:rPr>
              <a:t>Reynolds number</a:t>
            </a:r>
            <a:r>
              <a:rPr lang="en-US" dirty="0" smtClean="0"/>
              <a:t>: viscous </a:t>
            </a:r>
            <a:r>
              <a:rPr lang="en-US" dirty="0" err="1" smtClean="0"/>
              <a:t>vs</a:t>
            </a:r>
            <a:r>
              <a:rPr lang="en-US" dirty="0" smtClean="0"/>
              <a:t> inertial forces</a:t>
            </a:r>
            <a:endParaRPr lang="en-US" dirty="0" smtClean="0">
              <a:solidFill>
                <a:schemeClr val="accent1"/>
              </a:solidFill>
            </a:endParaRPr>
          </a:p>
          <a:p>
            <a:pPr>
              <a:buClr>
                <a:schemeClr val="tx1"/>
              </a:buClr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 err="1" smtClean="0">
                <a:solidFill>
                  <a:schemeClr val="accent1"/>
                </a:solidFill>
              </a:rPr>
              <a:t>Eötvös</a:t>
            </a:r>
            <a:r>
              <a:rPr lang="en-US" dirty="0" smtClean="0">
                <a:solidFill>
                  <a:schemeClr val="accent1"/>
                </a:solidFill>
              </a:rPr>
              <a:t> (Bond) number</a:t>
            </a:r>
            <a:r>
              <a:rPr lang="en-US" dirty="0" smtClean="0"/>
              <a:t>: surface tension </a:t>
            </a:r>
            <a:r>
              <a:rPr lang="en-US" dirty="0" err="1" smtClean="0"/>
              <a:t>vs</a:t>
            </a:r>
            <a:r>
              <a:rPr lang="en-US" dirty="0" smtClean="0"/>
              <a:t> gravitational forces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0989"/>
              </p:ext>
            </p:extLst>
          </p:nvPr>
        </p:nvGraphicFramePr>
        <p:xfrm>
          <a:off x="3276600" y="4267200"/>
          <a:ext cx="19812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7" name="Equation" r:id="rId4" imgW="787320" imgH="419040" progId="Equation.3">
                  <p:embed/>
                </p:oleObj>
              </mc:Choice>
              <mc:Fallback>
                <p:oleObj name="Equation" r:id="rId4" imgW="78732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267200"/>
                        <a:ext cx="19812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564104"/>
              </p:ext>
            </p:extLst>
          </p:nvPr>
        </p:nvGraphicFramePr>
        <p:xfrm>
          <a:off x="4267200" y="5410200"/>
          <a:ext cx="4419600" cy="1015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8" name="Rovnica" r:id="rId6" imgW="2692080" imgH="634680" progId="Equation.3">
                  <p:embed/>
                </p:oleObj>
              </mc:Choice>
              <mc:Fallback>
                <p:oleObj name="Rovnica" r:id="rId6" imgW="2692080" imgH="6346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410200"/>
                        <a:ext cx="4419600" cy="10153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3735387" y="2144713"/>
          <a:ext cx="1598613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9" name="Rovnica" r:id="rId8" imgW="634680" imgH="419040" progId="Equation.3">
                  <p:embed/>
                </p:oleObj>
              </mc:Choice>
              <mc:Fallback>
                <p:oleObj name="Rovnica" r:id="rId8" imgW="63468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5387" y="2144713"/>
                        <a:ext cx="1598613" cy="1055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e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8" y="3800476"/>
            <a:ext cx="865561" cy="2895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Understanding the Task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08237"/>
            <a:ext cx="7620000" cy="307816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A vertical tube is filled with a viscous fluid. On the bottom of the tube, there is a large air bubble. Study the bubble rising from the bottom to the surface.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19400" y="3124200"/>
            <a:ext cx="32766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2095500" y="3390900"/>
            <a:ext cx="1600200" cy="1066800"/>
          </a:xfrm>
          <a:prstGeom prst="straightConnector1">
            <a:avLst/>
          </a:prstGeom>
          <a:ln w="2222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0600" y="4825425"/>
            <a:ext cx="4240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large = length &gt; width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14004 L -4.44444E-6 -0.00229 " pathEditMode="fixed" rAng="0" ptsTypes="AA">
                                      <p:cBhvr>
                                        <p:cTn id="6" dur="200" spd="-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Shapes of Bubble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142150"/>
              </p:ext>
            </p:extLst>
          </p:nvPr>
        </p:nvGraphicFramePr>
        <p:xfrm>
          <a:off x="1524000" y="1371600"/>
          <a:ext cx="6075009" cy="505512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12611"/>
                <a:gridCol w="498828"/>
                <a:gridCol w="1621190"/>
                <a:gridCol w="1621190"/>
                <a:gridCol w="1621190"/>
              </a:tblGrid>
              <a:tr h="762002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Eo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310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310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310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alphaModFix/>
            <a:lum bright="-10000" contrast="30000"/>
          </a:blip>
          <a:srcRect/>
          <a:stretch>
            <a:fillRect/>
          </a:stretch>
        </p:blipFill>
        <p:spPr>
          <a:xfrm rot="5415000">
            <a:off x="6086754" y="3464801"/>
            <a:ext cx="1441497" cy="1607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alphaModFix/>
            <a:lum contrast="10000"/>
          </a:blip>
          <a:srcRect/>
          <a:stretch>
            <a:fillRect/>
          </a:stretch>
        </p:blipFill>
        <p:spPr>
          <a:xfrm>
            <a:off x="4381500" y="5001401"/>
            <a:ext cx="16002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alphaModFix/>
            <a:lum contrast="10000"/>
          </a:blip>
          <a:srcRect t="-138"/>
          <a:stretch>
            <a:fillRect/>
          </a:stretch>
        </p:blipFill>
        <p:spPr>
          <a:xfrm rot="5388600">
            <a:off x="2845192" y="2010003"/>
            <a:ext cx="1406830" cy="1644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alphaModFix/>
            <a:lum/>
          </a:blip>
          <a:srcRect/>
          <a:stretch>
            <a:fillRect/>
          </a:stretch>
        </p:blipFill>
        <p:spPr>
          <a:xfrm rot="5384400">
            <a:off x="4475439" y="2010015"/>
            <a:ext cx="1400252" cy="163665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 rot="16200000">
            <a:off x="2597544" y="268008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honey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054478" y="269255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shampoo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096454" y="556267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5920517" y="415770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7234" y="2386598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?</a:t>
            </a:r>
            <a:endParaRPr lang="en-US" sz="9600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6">
            <a:lum bright="10000" contrast="40000"/>
          </a:blip>
          <a:srcRect/>
          <a:stretch>
            <a:fillRect/>
          </a:stretch>
        </p:blipFill>
        <p:spPr bwMode="auto">
          <a:xfrm>
            <a:off x="2731196" y="4995052"/>
            <a:ext cx="1650304" cy="143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 rot="16200000">
            <a:off x="2546993" y="560083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petrol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Shapes of Bubble: Comparison with Literature (no tubes)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 descr="1-s2.0-S0021999106003949-gr6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-29000" contrast="48000"/>
          </a:blip>
          <a:stretch>
            <a:fillRect/>
          </a:stretch>
        </p:blipFill>
        <p:spPr>
          <a:xfrm>
            <a:off x="923925" y="1429494"/>
            <a:ext cx="9444383" cy="591466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76200" y="6057900"/>
            <a:ext cx="1036320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05800" y="1219200"/>
            <a:ext cx="2286000" cy="5981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0579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source: </a:t>
            </a:r>
            <a:r>
              <a:rPr lang="en-US" sz="2400" dirty="0" err="1" smtClean="0"/>
              <a:t>Jinsong</a:t>
            </a:r>
            <a:r>
              <a:rPr lang="en-US" sz="2400" dirty="0" smtClean="0"/>
              <a:t> </a:t>
            </a:r>
            <a:r>
              <a:rPr lang="en-US" sz="2400" dirty="0" err="1" smtClean="0"/>
              <a:t>Hua</a:t>
            </a:r>
            <a:r>
              <a:rPr lang="en-US" sz="2400" dirty="0" smtClean="0"/>
              <a:t>, Jing Lou, 2007, </a:t>
            </a:r>
            <a:r>
              <a:rPr lang="en-US" sz="2400" i="1" dirty="0" smtClean="0"/>
              <a:t>Numerical simulation of bubble rising in viscous liquid</a:t>
            </a:r>
            <a:endParaRPr lang="en-US" sz="24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Mystery: Tail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295400"/>
            <a:ext cx="4724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shampoo has a clearly visible tail</a:t>
            </a:r>
          </a:p>
          <a:p>
            <a:r>
              <a:rPr lang="en-US" dirty="0" smtClean="0"/>
              <a:t>sometimes a small tail can be observed in honey too (esp. when not exactly vertical)</a:t>
            </a:r>
          </a:p>
          <a:p>
            <a:r>
              <a:rPr lang="en-US" dirty="0" smtClean="0"/>
              <a:t>not mentioned in literature</a:t>
            </a:r>
          </a:p>
          <a:p>
            <a:r>
              <a:rPr lang="en-US" dirty="0" smtClean="0"/>
              <a:t>our explanation: very viscous → does not “fill” the bottom fast enough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alphaModFix/>
            <a:lum bright="11000" contrast="32000"/>
          </a:blip>
          <a:srcRect/>
          <a:stretch>
            <a:fillRect/>
          </a:stretch>
        </p:blipFill>
        <p:spPr>
          <a:xfrm rot="5384400">
            <a:off x="-342230" y="2188153"/>
            <a:ext cx="4951992" cy="3330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110"/>
          <p:cNvGrpSpPr/>
          <p:nvPr/>
        </p:nvGrpSpPr>
        <p:grpSpPr>
          <a:xfrm>
            <a:off x="1524000" y="2286000"/>
            <a:ext cx="6629400" cy="4191000"/>
            <a:chOff x="609600" y="2649040"/>
            <a:chExt cx="9144000" cy="5127139"/>
          </a:xfrm>
        </p:grpSpPr>
        <p:pic>
          <p:nvPicPr>
            <p:cNvPr id="52" name="Content Placeholder 5" descr="med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2649040"/>
              <a:ext cx="1447800" cy="4843383"/>
            </a:xfrm>
            <a:prstGeom prst="rect">
              <a:avLst/>
            </a:prstGeom>
          </p:spPr>
        </p:pic>
        <p:cxnSp>
          <p:nvCxnSpPr>
            <p:cNvPr id="54" name="Straight Arrow Connector 53"/>
            <p:cNvCxnSpPr/>
            <p:nvPr/>
          </p:nvCxnSpPr>
          <p:spPr>
            <a:xfrm rot="5400000">
              <a:off x="1280955" y="5034629"/>
              <a:ext cx="231962" cy="795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286000" y="2691825"/>
              <a:ext cx="5173725" cy="664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gravity acting on liquid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86000" y="5062899"/>
              <a:ext cx="5502019" cy="6647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gravity acting on bubble</a:t>
              </a:r>
              <a:endParaRPr lang="en-US" sz="2400" dirty="0"/>
            </a:p>
          </p:txBody>
        </p:sp>
        <p:cxnSp>
          <p:nvCxnSpPr>
            <p:cNvPr id="57" name="Straight Connector 56"/>
            <p:cNvCxnSpPr>
              <a:stCxn id="55" idx="1"/>
            </p:cNvCxnSpPr>
            <p:nvPr/>
          </p:nvCxnSpPr>
          <p:spPr>
            <a:xfrm flipH="1">
              <a:off x="1524000" y="3024203"/>
              <a:ext cx="762000" cy="1248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56" idx="1"/>
            </p:cNvCxnSpPr>
            <p:nvPr/>
          </p:nvCxnSpPr>
          <p:spPr>
            <a:xfrm flipH="1" flipV="1">
              <a:off x="1463040" y="5062899"/>
              <a:ext cx="822960" cy="33237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2286000" y="6578024"/>
              <a:ext cx="5258363" cy="6647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pressure inside bubble</a:t>
              </a:r>
              <a:endParaRPr lang="en-US" sz="24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286000" y="7111425"/>
              <a:ext cx="7112717" cy="6647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stresses due to surface tension</a:t>
              </a:r>
              <a:endParaRPr lang="en-US" sz="2400" dirty="0"/>
            </a:p>
          </p:txBody>
        </p:sp>
        <p:cxnSp>
          <p:nvCxnSpPr>
            <p:cNvPr id="98" name="Straight Connector 97"/>
            <p:cNvCxnSpPr>
              <a:stCxn id="97" idx="1"/>
            </p:cNvCxnSpPr>
            <p:nvPr/>
          </p:nvCxnSpPr>
          <p:spPr>
            <a:xfrm flipH="1" flipV="1">
              <a:off x="1600202" y="6349426"/>
              <a:ext cx="685798" cy="109437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4511040" y="3301426"/>
              <a:ext cx="5242560" cy="1016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/>
                <a:buChar char="è"/>
              </a:pPr>
              <a:r>
                <a:rPr lang="sk-SK" sz="2400" dirty="0" smtClean="0">
                  <a:solidFill>
                    <a:schemeClr val="accent3"/>
                  </a:solidFill>
                  <a:sym typeface="Wingdings" pitchFamily="2" charset="2"/>
                </a:rPr>
                <a:t>   </a:t>
              </a:r>
              <a:r>
                <a:rPr lang="en-US" sz="2400" dirty="0" smtClean="0">
                  <a:solidFill>
                    <a:schemeClr val="accent3"/>
                  </a:solidFill>
                  <a:sym typeface="Wingdings" pitchFamily="2" charset="2"/>
                </a:rPr>
                <a:t>liquid will flow down,</a:t>
              </a:r>
            </a:p>
            <a:p>
              <a:r>
                <a:rPr lang="en-US" sz="2400" dirty="0" smtClean="0">
                  <a:solidFill>
                    <a:schemeClr val="accent3"/>
                  </a:solidFill>
                  <a:sym typeface="Wingdings" pitchFamily="2" charset="2"/>
                </a:rPr>
                <a:t>    pushing bubble up</a:t>
              </a:r>
            </a:p>
          </p:txBody>
        </p:sp>
        <p:graphicFrame>
          <p:nvGraphicFramePr>
            <p:cNvPr id="102" name="Object 101"/>
            <p:cNvGraphicFramePr>
              <a:graphicFrameLocks noChangeAspect="1"/>
            </p:cNvGraphicFramePr>
            <p:nvPr/>
          </p:nvGraphicFramePr>
          <p:xfrm>
            <a:off x="2560320" y="3301426"/>
            <a:ext cx="1981200" cy="768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57" name="Równanie" r:id="rId4" imgW="622080" imgH="241200" progId="Equation.3">
                    <p:embed/>
                  </p:oleObj>
                </mc:Choice>
                <mc:Fallback>
                  <p:oleObj name="Równanie" r:id="rId4" imgW="622080" imgH="2412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0320" y="3301426"/>
                          <a:ext cx="1981200" cy="768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4" name="Straight Arrow Connector 103"/>
            <p:cNvCxnSpPr/>
            <p:nvPr/>
          </p:nvCxnSpPr>
          <p:spPr>
            <a:xfrm rot="5400000" flipH="1" flipV="1">
              <a:off x="1639094" y="3795931"/>
              <a:ext cx="381000" cy="1588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/>
            <p:cNvSpPr/>
            <p:nvPr/>
          </p:nvSpPr>
          <p:spPr>
            <a:xfrm>
              <a:off x="2286000" y="5714795"/>
              <a:ext cx="6045758" cy="6647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resistance due to viscosity</a:t>
              </a:r>
              <a:endParaRPr lang="en-US" sz="2400" dirty="0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Conclusion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force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1659710" y="2463726"/>
            <a:ext cx="816463" cy="3734840"/>
            <a:chOff x="838200" y="1600200"/>
            <a:chExt cx="1066800" cy="4572000"/>
          </a:xfrm>
        </p:grpSpPr>
        <p:cxnSp>
          <p:nvCxnSpPr>
            <p:cNvPr id="112" name="Straight Arrow Connector 111"/>
            <p:cNvCxnSpPr/>
            <p:nvPr/>
          </p:nvCxnSpPr>
          <p:spPr>
            <a:xfrm rot="5400000">
              <a:off x="572294" y="3999706"/>
              <a:ext cx="685800" cy="1588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rot="5400000">
              <a:off x="1280955" y="3790604"/>
              <a:ext cx="231962" cy="795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rot="5400000">
              <a:off x="1171993" y="1942306"/>
              <a:ext cx="685800" cy="1588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rot="5400000">
              <a:off x="875506" y="5828506"/>
              <a:ext cx="685800" cy="1588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rot="16200000" flipV="1">
              <a:off x="776911" y="2590403"/>
              <a:ext cx="304800" cy="794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rot="10800000">
              <a:off x="1066800" y="3429000"/>
              <a:ext cx="152400" cy="1588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rot="10800000">
              <a:off x="1066800" y="4038600"/>
              <a:ext cx="152400" cy="1588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rot="10800000">
              <a:off x="1066800" y="3733800"/>
              <a:ext cx="152400" cy="1588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rot="10800000">
              <a:off x="1066800" y="4418012"/>
              <a:ext cx="152400" cy="1588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rot="10800000">
              <a:off x="1066799" y="2743200"/>
              <a:ext cx="152401" cy="77788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rot="10800000">
              <a:off x="1066800" y="3122612"/>
              <a:ext cx="152400" cy="1588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rot="16200000" flipV="1">
              <a:off x="1181100" y="2552700"/>
              <a:ext cx="152400" cy="76199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rot="5400000" flipH="1" flipV="1">
              <a:off x="1447800" y="2514603"/>
              <a:ext cx="152399" cy="152394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flipV="1">
              <a:off x="1600200" y="2743200"/>
              <a:ext cx="152394" cy="76199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>
              <a:off x="1600200" y="3124200"/>
              <a:ext cx="152394" cy="1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>
              <a:off x="1600200" y="3428999"/>
              <a:ext cx="152394" cy="1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1600200" y="3733800"/>
              <a:ext cx="152394" cy="1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>
              <a:off x="1600200" y="4038599"/>
              <a:ext cx="152394" cy="1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>
              <a:off x="1600200" y="4343400"/>
              <a:ext cx="152394" cy="1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1600200" y="4648200"/>
              <a:ext cx="152394" cy="7620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>
              <a:off x="1447800" y="4724400"/>
              <a:ext cx="38097" cy="15240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5400000">
              <a:off x="1104903" y="4686297"/>
              <a:ext cx="152400" cy="76206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rot="10800000">
              <a:off x="1752600" y="3581400"/>
              <a:ext cx="152400" cy="1588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rot="10800000">
              <a:off x="1752600" y="4191000"/>
              <a:ext cx="152400" cy="1588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rot="10800000">
              <a:off x="1752600" y="3886200"/>
              <a:ext cx="152400" cy="1588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 rot="10800000">
              <a:off x="1752600" y="4495800"/>
              <a:ext cx="152400" cy="1588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 rot="10800000">
              <a:off x="1752600" y="3275012"/>
              <a:ext cx="152400" cy="1588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rot="10800000">
              <a:off x="1752600" y="4800600"/>
              <a:ext cx="152400" cy="76200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 rot="16200000" flipV="1">
              <a:off x="1485900" y="4991100"/>
              <a:ext cx="152400" cy="76200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 rot="5400000" flipH="1" flipV="1">
              <a:off x="1105694" y="4991100"/>
              <a:ext cx="151606" cy="76994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flipV="1">
              <a:off x="913606" y="4708568"/>
              <a:ext cx="153194" cy="151606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>
              <a:off x="838200" y="2895600"/>
              <a:ext cx="153194" cy="1588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>
              <a:off x="838200" y="3198812"/>
              <a:ext cx="153194" cy="1588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>
              <a:off x="838200" y="3505200"/>
              <a:ext cx="153194" cy="1588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>
              <a:off x="838200" y="3808412"/>
              <a:ext cx="153194" cy="1588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rot="5400000">
              <a:off x="1218406" y="2286000"/>
              <a:ext cx="153194" cy="794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>
              <a:off x="948049" y="2362994"/>
              <a:ext cx="118751" cy="151606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 rot="5400000">
              <a:off x="1561306" y="2324100"/>
              <a:ext cx="153194" cy="76994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 rot="10800000" flipV="1">
              <a:off x="1676401" y="2547852"/>
              <a:ext cx="153194" cy="76200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rot="10800000">
              <a:off x="1752600" y="2937165"/>
              <a:ext cx="152400" cy="1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>
              <a:off x="838200" y="4114800"/>
              <a:ext cx="153194" cy="1588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3" name="Straight Connector 152"/>
          <p:cNvCxnSpPr/>
          <p:nvPr/>
        </p:nvCxnSpPr>
        <p:spPr>
          <a:xfrm flipH="1" flipV="1">
            <a:off x="2297430" y="4999316"/>
            <a:ext cx="441960" cy="76998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 flipV="1">
            <a:off x="2418462" y="3379852"/>
            <a:ext cx="320929" cy="168383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/>
          <p:cNvGrpSpPr/>
          <p:nvPr/>
        </p:nvGrpSpPr>
        <p:grpSpPr>
          <a:xfrm>
            <a:off x="1066800" y="3505200"/>
            <a:ext cx="1890856" cy="2956253"/>
            <a:chOff x="7086600" y="2590800"/>
            <a:chExt cx="1890856" cy="2956253"/>
          </a:xfrm>
        </p:grpSpPr>
        <p:sp>
          <p:nvSpPr>
            <p:cNvPr id="113" name="Obdĺžnik 4"/>
            <p:cNvSpPr/>
            <p:nvPr/>
          </p:nvSpPr>
          <p:spPr>
            <a:xfrm>
              <a:off x="7086600" y="2601342"/>
              <a:ext cx="1757924" cy="29457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	</a:t>
              </a:r>
              <a:endParaRPr lang="en-US" dirty="0"/>
            </a:p>
          </p:txBody>
        </p:sp>
        <p:sp>
          <p:nvSpPr>
            <p:cNvPr id="114" name="Obdĺžnik 5"/>
            <p:cNvSpPr/>
            <p:nvPr/>
          </p:nvSpPr>
          <p:spPr>
            <a:xfrm>
              <a:off x="8597364" y="2601342"/>
              <a:ext cx="380092" cy="29457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Rovná spojnica 7"/>
            <p:cNvCxnSpPr/>
            <p:nvPr/>
          </p:nvCxnSpPr>
          <p:spPr>
            <a:xfrm>
              <a:off x="7086600" y="2590800"/>
              <a:ext cx="0" cy="29457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Rovná spojovacia šípka 10"/>
            <p:cNvCxnSpPr/>
            <p:nvPr/>
          </p:nvCxnSpPr>
          <p:spPr>
            <a:xfrm>
              <a:off x="7162417" y="3873610"/>
              <a:ext cx="0" cy="1900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Rovná spojovacia šípka 11"/>
            <p:cNvCxnSpPr/>
            <p:nvPr/>
          </p:nvCxnSpPr>
          <p:spPr>
            <a:xfrm>
              <a:off x="7257440" y="3873610"/>
              <a:ext cx="0" cy="2913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Rovná spojovacia šípka 12"/>
            <p:cNvCxnSpPr/>
            <p:nvPr/>
          </p:nvCxnSpPr>
          <p:spPr>
            <a:xfrm>
              <a:off x="7352463" y="3867241"/>
              <a:ext cx="0" cy="3800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Rovná spojovacia šípka 13"/>
            <p:cNvCxnSpPr/>
            <p:nvPr/>
          </p:nvCxnSpPr>
          <p:spPr>
            <a:xfrm>
              <a:off x="7447486" y="3873610"/>
              <a:ext cx="0" cy="4359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Rovná spojovacia šípka 14"/>
            <p:cNvCxnSpPr/>
            <p:nvPr/>
          </p:nvCxnSpPr>
          <p:spPr>
            <a:xfrm>
              <a:off x="7542509" y="3873610"/>
              <a:ext cx="0" cy="4853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Rovná spojovacia šípka 15"/>
            <p:cNvCxnSpPr/>
            <p:nvPr/>
          </p:nvCxnSpPr>
          <p:spPr>
            <a:xfrm>
              <a:off x="7637532" y="3867241"/>
              <a:ext cx="0" cy="5321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Rovná spojovacia šípka 16"/>
            <p:cNvCxnSpPr/>
            <p:nvPr/>
          </p:nvCxnSpPr>
          <p:spPr>
            <a:xfrm>
              <a:off x="7732555" y="3867241"/>
              <a:ext cx="0" cy="5701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Rovná spojovacia šípka 17"/>
            <p:cNvCxnSpPr/>
            <p:nvPr/>
          </p:nvCxnSpPr>
          <p:spPr>
            <a:xfrm>
              <a:off x="7822085" y="3867241"/>
              <a:ext cx="0" cy="6015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Rovná spojovacia šípka 18"/>
            <p:cNvCxnSpPr/>
            <p:nvPr/>
          </p:nvCxnSpPr>
          <p:spPr>
            <a:xfrm>
              <a:off x="7928504" y="3867241"/>
              <a:ext cx="0" cy="6301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Rovná spojovacia šípka 19"/>
            <p:cNvCxnSpPr/>
            <p:nvPr/>
          </p:nvCxnSpPr>
          <p:spPr>
            <a:xfrm>
              <a:off x="8065135" y="3867241"/>
              <a:ext cx="0" cy="66516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Rovná spojovacia šípka 20"/>
            <p:cNvCxnSpPr/>
            <p:nvPr/>
          </p:nvCxnSpPr>
          <p:spPr>
            <a:xfrm>
              <a:off x="8207670" y="3867241"/>
              <a:ext cx="0" cy="7016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Rovná spojovacia šípka 33"/>
            <p:cNvCxnSpPr/>
            <p:nvPr/>
          </p:nvCxnSpPr>
          <p:spPr>
            <a:xfrm>
              <a:off x="8397715" y="3867241"/>
              <a:ext cx="0" cy="7016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Rovná spojovacia šípka 36"/>
            <p:cNvCxnSpPr/>
            <p:nvPr/>
          </p:nvCxnSpPr>
          <p:spPr>
            <a:xfrm>
              <a:off x="7086600" y="3095994"/>
              <a:ext cx="1499171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7720509" y="3093719"/>
              <a:ext cx="231842" cy="243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endParaRPr lang="en-US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Conclusion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force analysis </a:t>
            </a:r>
            <a:r>
              <a:rPr lang="en-US" dirty="0" smtClean="0">
                <a:solidFill>
                  <a:schemeClr val="tx2"/>
                </a:solidFill>
              </a:rPr>
              <a:t>(gravity, viscosity, pressure, surface tension)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dirty="0" smtClean="0"/>
              <a:t>flow in the 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11" name="Down Arrow 110"/>
          <p:cNvSpPr/>
          <p:nvPr/>
        </p:nvSpPr>
        <p:spPr>
          <a:xfrm>
            <a:off x="1981200" y="2628900"/>
            <a:ext cx="381000" cy="381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3157538" y="4495800"/>
          <a:ext cx="377666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2" name="Rovnica" r:id="rId3" imgW="1384200" imgH="419040" progId="Equation.3">
                  <p:embed/>
                </p:oleObj>
              </mc:Choice>
              <mc:Fallback>
                <p:oleObj name="Rovnica" r:id="rId3" imgW="138420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7538" y="4495800"/>
                        <a:ext cx="3776662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Conclusion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force analysis </a:t>
            </a:r>
            <a:r>
              <a:rPr lang="en-US" dirty="0" smtClean="0">
                <a:solidFill>
                  <a:schemeClr val="tx2"/>
                </a:solidFill>
              </a:rPr>
              <a:t>(gravity, viscosity, pressure, surface tension)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dirty="0" smtClean="0"/>
              <a:t>flow in the tube </a:t>
            </a:r>
            <a:r>
              <a:rPr lang="en-US" dirty="0" smtClean="0">
                <a:solidFill>
                  <a:schemeClr val="tx2"/>
                </a:solidFill>
              </a:rPr>
              <a:t>(velocity profile)</a:t>
            </a:r>
          </a:p>
          <a:p>
            <a:pPr>
              <a:buNone/>
            </a:pPr>
            <a:endParaRPr lang="en-US" sz="1400" b="1" dirty="0" smtClean="0"/>
          </a:p>
          <a:p>
            <a:pPr>
              <a:buNone/>
            </a:pPr>
            <a:r>
              <a:rPr lang="en-US" b="1" dirty="0" smtClean="0"/>
              <a:t>speed of rising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11" name="Down Arrow 110"/>
          <p:cNvSpPr/>
          <p:nvPr/>
        </p:nvSpPr>
        <p:spPr>
          <a:xfrm>
            <a:off x="1981200" y="2628900"/>
            <a:ext cx="381000" cy="381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1981200" y="3467100"/>
            <a:ext cx="381000" cy="381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1524000" y="4648200"/>
          <a:ext cx="1944687" cy="1035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7" name="Rovnica" r:id="rId3" imgW="787320" imgH="419040" progId="Equation.3">
                  <p:embed/>
                </p:oleObj>
              </mc:Choice>
              <mc:Fallback>
                <p:oleObj name="Rovnica" r:id="rId3" imgW="78732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648200"/>
                        <a:ext cx="1944687" cy="1035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33400" y="5917288"/>
            <a:ext cx="6218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theory </a:t>
            </a:r>
            <a:r>
              <a:rPr lang="sk-SK" sz="3200" dirty="0" smtClean="0"/>
              <a:t>correlates with</a:t>
            </a:r>
            <a:r>
              <a:rPr lang="en-US" sz="3200" dirty="0" smtClean="0"/>
              <a:t> experiment</a:t>
            </a:r>
            <a:endParaRPr lang="en-US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6400800" y="5516879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3"/>
                </a:solidFill>
              </a:rPr>
              <a:t>✓</a:t>
            </a:r>
            <a:endParaRPr lang="en-US" sz="3600" dirty="0" smtClean="0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Conclusion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force analysis </a:t>
            </a:r>
            <a:r>
              <a:rPr lang="en-US" dirty="0" smtClean="0">
                <a:solidFill>
                  <a:schemeClr val="tx2"/>
                </a:solidFill>
              </a:rPr>
              <a:t>(gravity, viscosity, pressure, surface tension)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dirty="0" smtClean="0"/>
              <a:t>flow in the tube </a:t>
            </a:r>
            <a:r>
              <a:rPr lang="en-US" dirty="0" smtClean="0">
                <a:solidFill>
                  <a:schemeClr val="tx2"/>
                </a:solidFill>
              </a:rPr>
              <a:t>(velocity profile)</a:t>
            </a:r>
          </a:p>
          <a:p>
            <a:pPr>
              <a:buNone/>
            </a:pPr>
            <a:endParaRPr lang="en-US" sz="1400" b="1" dirty="0" smtClean="0"/>
          </a:p>
          <a:p>
            <a:pPr>
              <a:buNone/>
            </a:pPr>
            <a:r>
              <a:rPr lang="en-US" b="1" dirty="0" smtClean="0"/>
              <a:t>speed of rising</a:t>
            </a:r>
            <a:r>
              <a:rPr lang="en-US" dirty="0" smtClean="0">
                <a:solidFill>
                  <a:schemeClr val="tx2"/>
                </a:solidFill>
              </a:rPr>
              <a:t> (theory + correlating exp for various parameters)</a:t>
            </a:r>
          </a:p>
          <a:p>
            <a:pPr lvl="0">
              <a:buNone/>
            </a:pPr>
            <a:endParaRPr lang="en-US" sz="1200" b="1" dirty="0" smtClean="0">
              <a:solidFill>
                <a:prstClr val="black"/>
              </a:solidFill>
            </a:endParaRPr>
          </a:p>
          <a:p>
            <a:pPr>
              <a:buNone/>
            </a:pPr>
            <a:r>
              <a:rPr lang="en-US" b="1" dirty="0" smtClean="0"/>
              <a:t>shapes of bubbles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11" name="Down Arrow 110"/>
          <p:cNvSpPr/>
          <p:nvPr/>
        </p:nvSpPr>
        <p:spPr>
          <a:xfrm>
            <a:off x="1981200" y="2628900"/>
            <a:ext cx="381000" cy="381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1981200" y="3467100"/>
            <a:ext cx="381000" cy="381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1943100" y="4762500"/>
            <a:ext cx="457200" cy="457200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alphaModFix/>
            <a:lum/>
          </a:blip>
          <a:srcRect/>
          <a:stretch>
            <a:fillRect/>
          </a:stretch>
        </p:blipFill>
        <p:spPr>
          <a:xfrm>
            <a:off x="990600" y="5619750"/>
            <a:ext cx="13208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alphaModFix/>
            <a:lum/>
          </a:blip>
          <a:srcRect/>
          <a:stretch>
            <a:fillRect/>
          </a:stretch>
        </p:blipFill>
        <p:spPr>
          <a:xfrm rot="5415000">
            <a:off x="3996263" y="5555104"/>
            <a:ext cx="972105" cy="1133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alphaModFix/>
            <a:lum/>
          </a:blip>
          <a:srcRect/>
          <a:stretch>
            <a:fillRect/>
          </a:stretch>
        </p:blipFill>
        <p:spPr>
          <a:xfrm rot="5388600">
            <a:off x="2593990" y="5621340"/>
            <a:ext cx="1022830" cy="98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alphaModFix/>
            <a:lum/>
          </a:blip>
          <a:srcRect/>
          <a:stretch>
            <a:fillRect/>
          </a:stretch>
        </p:blipFill>
        <p:spPr>
          <a:xfrm rot="5384400">
            <a:off x="5453299" y="5524524"/>
            <a:ext cx="991353" cy="1170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Conclusion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force analysis </a:t>
            </a:r>
            <a:r>
              <a:rPr lang="en-US" dirty="0" smtClean="0">
                <a:solidFill>
                  <a:schemeClr val="tx2"/>
                </a:solidFill>
              </a:rPr>
              <a:t>(gravity, viscosity, pressure, surface tension)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dirty="0" smtClean="0"/>
              <a:t>flow in the tube </a:t>
            </a:r>
            <a:r>
              <a:rPr lang="en-US" dirty="0" smtClean="0">
                <a:solidFill>
                  <a:schemeClr val="tx2"/>
                </a:solidFill>
              </a:rPr>
              <a:t>(velocity profile)</a:t>
            </a:r>
          </a:p>
          <a:p>
            <a:pPr>
              <a:buNone/>
            </a:pPr>
            <a:endParaRPr lang="en-US" sz="1400" b="1" dirty="0" smtClean="0"/>
          </a:p>
          <a:p>
            <a:pPr>
              <a:buNone/>
            </a:pPr>
            <a:r>
              <a:rPr lang="en-US" b="1" dirty="0" smtClean="0"/>
              <a:t>speed of rising</a:t>
            </a:r>
            <a:r>
              <a:rPr lang="en-US" dirty="0" smtClean="0">
                <a:solidFill>
                  <a:schemeClr val="tx2"/>
                </a:solidFill>
              </a:rPr>
              <a:t> (</a:t>
            </a:r>
            <a:r>
              <a:rPr lang="en-US" dirty="0" err="1" smtClean="0">
                <a:solidFill>
                  <a:schemeClr val="tx2"/>
                </a:solidFill>
              </a:rPr>
              <a:t>theory+correlating</a:t>
            </a:r>
            <a:r>
              <a:rPr lang="en-US" dirty="0" smtClean="0">
                <a:solidFill>
                  <a:schemeClr val="tx2"/>
                </a:solidFill>
              </a:rPr>
              <a:t> exp for various parameters)</a:t>
            </a:r>
          </a:p>
          <a:p>
            <a:pPr lvl="0">
              <a:buNone/>
            </a:pPr>
            <a:endParaRPr lang="en-US" sz="1200" b="1" dirty="0" smtClean="0">
              <a:solidFill>
                <a:prstClr val="black"/>
              </a:solidFill>
            </a:endParaRPr>
          </a:p>
          <a:p>
            <a:pPr>
              <a:buNone/>
            </a:pPr>
            <a:r>
              <a:rPr lang="en-US" b="1" dirty="0" smtClean="0"/>
              <a:t>shapes of bubbles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(depending on Re, </a:t>
            </a:r>
            <a:r>
              <a:rPr lang="en-US" dirty="0" err="1" smtClean="0">
                <a:solidFill>
                  <a:schemeClr val="tx2"/>
                </a:solidFill>
              </a:rPr>
              <a:t>Eo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11" name="Down Arrow 110"/>
          <p:cNvSpPr/>
          <p:nvPr/>
        </p:nvSpPr>
        <p:spPr>
          <a:xfrm>
            <a:off x="1981200" y="2628900"/>
            <a:ext cx="381000" cy="381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1981200" y="3467100"/>
            <a:ext cx="381000" cy="381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0" y="5715000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“study the bubble”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5505450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3"/>
                </a:solidFill>
              </a:rPr>
              <a:t>✓</a:t>
            </a:r>
            <a:endParaRPr lang="en-US" sz="3600" dirty="0" smtClean="0">
              <a:solidFill>
                <a:schemeClr val="accent3"/>
              </a:solidFill>
            </a:endParaRPr>
          </a:p>
        </p:txBody>
      </p:sp>
      <p:sp>
        <p:nvSpPr>
          <p:cNvPr id="11" name="Plus 10"/>
          <p:cNvSpPr/>
          <p:nvPr/>
        </p:nvSpPr>
        <p:spPr>
          <a:xfrm>
            <a:off x="1943100" y="4762500"/>
            <a:ext cx="457200" cy="457200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Thank you for your attention!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force analysis </a:t>
            </a:r>
            <a:r>
              <a:rPr lang="en-US" dirty="0" smtClean="0">
                <a:solidFill>
                  <a:schemeClr val="tx2"/>
                </a:solidFill>
              </a:rPr>
              <a:t>(gravity, viscosity, pressure, surface tension)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dirty="0" smtClean="0"/>
              <a:t>flow in the tube </a:t>
            </a:r>
            <a:r>
              <a:rPr lang="en-US" dirty="0" smtClean="0">
                <a:solidFill>
                  <a:schemeClr val="tx2"/>
                </a:solidFill>
              </a:rPr>
              <a:t>(velocity profile)</a:t>
            </a:r>
          </a:p>
          <a:p>
            <a:pPr>
              <a:buNone/>
            </a:pPr>
            <a:endParaRPr lang="en-US" sz="1400" b="1" dirty="0" smtClean="0"/>
          </a:p>
          <a:p>
            <a:pPr>
              <a:buNone/>
            </a:pPr>
            <a:r>
              <a:rPr lang="en-US" b="1" dirty="0" smtClean="0"/>
              <a:t>speed of rising</a:t>
            </a:r>
            <a:r>
              <a:rPr lang="en-US" dirty="0" smtClean="0">
                <a:solidFill>
                  <a:schemeClr val="tx2"/>
                </a:solidFill>
              </a:rPr>
              <a:t> (</a:t>
            </a:r>
            <a:r>
              <a:rPr lang="en-US" dirty="0" err="1" smtClean="0">
                <a:solidFill>
                  <a:schemeClr val="tx2"/>
                </a:solidFill>
              </a:rPr>
              <a:t>theory+correlating</a:t>
            </a:r>
            <a:r>
              <a:rPr lang="en-US" dirty="0" smtClean="0">
                <a:solidFill>
                  <a:schemeClr val="tx2"/>
                </a:solidFill>
              </a:rPr>
              <a:t> exp for various parameters)</a:t>
            </a:r>
          </a:p>
          <a:p>
            <a:pPr lvl="0">
              <a:buNone/>
            </a:pPr>
            <a:endParaRPr lang="en-US" sz="1200" b="1" dirty="0" smtClean="0">
              <a:solidFill>
                <a:prstClr val="black"/>
              </a:solidFill>
            </a:endParaRPr>
          </a:p>
          <a:p>
            <a:pPr>
              <a:buNone/>
            </a:pPr>
            <a:r>
              <a:rPr lang="en-US" b="1" dirty="0" smtClean="0"/>
              <a:t>shapes of bubbles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(depending on Re, </a:t>
            </a:r>
            <a:r>
              <a:rPr lang="en-US" dirty="0" err="1" smtClean="0">
                <a:solidFill>
                  <a:schemeClr val="tx2"/>
                </a:solidFill>
              </a:rPr>
              <a:t>Eo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11" name="Down Arrow 110"/>
          <p:cNvSpPr/>
          <p:nvPr/>
        </p:nvSpPr>
        <p:spPr>
          <a:xfrm>
            <a:off x="1981200" y="2628900"/>
            <a:ext cx="381000" cy="381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1981200" y="3467100"/>
            <a:ext cx="381000" cy="381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0" y="5715000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“study the bubble”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5505450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3"/>
                </a:solidFill>
              </a:rPr>
              <a:t>✓</a:t>
            </a:r>
            <a:endParaRPr lang="en-US" sz="3600" dirty="0" smtClean="0">
              <a:solidFill>
                <a:schemeClr val="accent3"/>
              </a:solidFill>
            </a:endParaRPr>
          </a:p>
        </p:txBody>
      </p:sp>
      <p:sp>
        <p:nvSpPr>
          <p:cNvPr id="11" name="Plus 10"/>
          <p:cNvSpPr/>
          <p:nvPr/>
        </p:nvSpPr>
        <p:spPr>
          <a:xfrm>
            <a:off x="1943100" y="4762500"/>
            <a:ext cx="457200" cy="457200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Understanding the Task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5376"/>
            <a:ext cx="7620000" cy="307816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A vertical tube is filled with a viscous fluid. On the bottom of the tube, there is a large air bubble. Study the bubble rising from the bottom to the surface.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19400" y="3124200"/>
            <a:ext cx="3276600" cy="158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2095500" y="3390900"/>
            <a:ext cx="1600200" cy="1066800"/>
          </a:xfrm>
          <a:prstGeom prst="straightConnector1">
            <a:avLst/>
          </a:prstGeom>
          <a:ln w="22225">
            <a:solidFill>
              <a:schemeClr val="accent1">
                <a:lumMod val="40000"/>
                <a:lumOff val="6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0600" y="4825425"/>
            <a:ext cx="4240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large = length &gt; width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 descr="me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8" y="3800476"/>
            <a:ext cx="865561" cy="2895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cxnSp>
        <p:nvCxnSpPr>
          <p:cNvPr id="17" name="Straight Connector 16"/>
          <p:cNvCxnSpPr/>
          <p:nvPr/>
        </p:nvCxnSpPr>
        <p:spPr>
          <a:xfrm>
            <a:off x="6686550" y="2019300"/>
            <a:ext cx="1600200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19800" y="2000250"/>
            <a:ext cx="1143000" cy="3733800"/>
          </a:xfrm>
          <a:prstGeom prst="straightConnector1">
            <a:avLst/>
          </a:prstGeom>
          <a:ln w="22225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15971" y="5638800"/>
            <a:ext cx="2475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= </a:t>
            </a:r>
            <a:r>
              <a:rPr lang="sk-SK" sz="3200" dirty="0" smtClean="0">
                <a:solidFill>
                  <a:schemeClr val="accent1"/>
                </a:solidFill>
              </a:rPr>
              <a:t>stable</a:t>
            </a:r>
            <a:r>
              <a:rPr lang="en-US" sz="3200" dirty="0" smtClean="0">
                <a:solidFill>
                  <a:schemeClr val="accent1"/>
                </a:solidFill>
              </a:rPr>
              <a:t> flow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16. Rising Bubble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Kamila </a:t>
            </a:r>
            <a:r>
              <a:rPr lang="sk-SK" dirty="0" smtClean="0"/>
              <a:t>Součková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4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Characteristics of the System: Flow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accent1"/>
                </a:solidFill>
              </a:rPr>
              <a:t>Reynolds number</a:t>
            </a:r>
            <a:r>
              <a:rPr lang="en-US" dirty="0" smtClean="0"/>
              <a:t>: defines relative importance of viscous and inertial forces</a:t>
            </a:r>
          </a:p>
          <a:p>
            <a:pPr>
              <a:buClr>
                <a:schemeClr val="tx1"/>
              </a:buClr>
            </a:pPr>
            <a:endParaRPr lang="en-US" sz="4400" dirty="0" smtClean="0"/>
          </a:p>
          <a:p>
            <a:pPr lvl="1">
              <a:buClr>
                <a:schemeClr val="tx1"/>
              </a:buClr>
            </a:pPr>
            <a:endParaRPr lang="en-US" dirty="0" smtClean="0"/>
          </a:p>
          <a:p>
            <a:pPr lvl="1"/>
            <a:r>
              <a:rPr lang="en-US" dirty="0" smtClean="0"/>
              <a:t>in our case always            </a:t>
            </a:r>
            <a:r>
              <a:rPr lang="en-US" dirty="0" smtClean="0">
                <a:sym typeface="Wingdings" pitchFamily="2" charset="2"/>
              </a:rPr>
              <a:t>⇒</a:t>
            </a:r>
            <a:r>
              <a:rPr lang="en-US" dirty="0" smtClean="0"/>
              <a:t> flow is </a:t>
            </a:r>
            <a:r>
              <a:rPr lang="en-US" b="1" dirty="0" smtClean="0"/>
              <a:t>laminar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057090"/>
              </p:ext>
            </p:extLst>
          </p:nvPr>
        </p:nvGraphicFramePr>
        <p:xfrm>
          <a:off x="3563938" y="2590800"/>
          <a:ext cx="1836737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0" name="Equation" r:id="rId4" imgW="647640" imgH="419040" progId="Equation.3">
                  <p:embed/>
                </p:oleObj>
              </mc:Choice>
              <mc:Fallback>
                <p:oleObj name="Equation" r:id="rId4" imgW="647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590800"/>
                        <a:ext cx="1836737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052358"/>
              </p:ext>
            </p:extLst>
          </p:nvPr>
        </p:nvGraphicFramePr>
        <p:xfrm>
          <a:off x="2286000" y="5165725"/>
          <a:ext cx="24050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1" name="Equation" r:id="rId6" imgW="1307880" imgH="431640" progId="Equation.3">
                  <p:embed/>
                </p:oleObj>
              </mc:Choice>
              <mc:Fallback>
                <p:oleObj name="Equation" r:id="rId6" imgW="1307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165725"/>
                        <a:ext cx="2405062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302910"/>
              </p:ext>
            </p:extLst>
          </p:nvPr>
        </p:nvGraphicFramePr>
        <p:xfrm>
          <a:off x="5253037" y="5165725"/>
          <a:ext cx="34544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2" name="Equation" r:id="rId8" imgW="1879560" imgH="431640" progId="Equation.3">
                  <p:embed/>
                </p:oleObj>
              </mc:Choice>
              <mc:Fallback>
                <p:oleObj name="Equation" r:id="rId8" imgW="1879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037" y="5165725"/>
                        <a:ext cx="345440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4362450" y="3941135"/>
          <a:ext cx="8953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3" name="Rovnica" r:id="rId10" imgW="355320" imgH="203040" progId="Equation.3">
                  <p:embed/>
                </p:oleObj>
              </mc:Choice>
              <mc:Fallback>
                <p:oleObj name="Rovnica" r:id="rId10" imgW="355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3941135"/>
                        <a:ext cx="8953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297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525963"/>
          </a:xfrm>
        </p:spPr>
        <p:txBody>
          <a:bodyPr/>
          <a:lstStyle/>
          <a:p>
            <a:r>
              <a:rPr lang="sk-SK" dirty="0" smtClean="0"/>
              <a:t>Re</a:t>
            </a:r>
            <a:r>
              <a:rPr lang="sk-SK" baseline="-25000" dirty="0" smtClean="0"/>
              <a:t>found</a:t>
            </a:r>
            <a:r>
              <a:rPr lang="sk-SK" dirty="0" smtClean="0"/>
              <a:t> </a:t>
            </a:r>
            <a:r>
              <a:rPr lang="sk-SK" baseline="-25000" dirty="0" smtClean="0"/>
              <a:t>in</a:t>
            </a:r>
            <a:r>
              <a:rPr lang="sk-SK" dirty="0" smtClean="0"/>
              <a:t> </a:t>
            </a:r>
            <a:r>
              <a:rPr lang="sk-SK" baseline="-25000" dirty="0" smtClean="0"/>
              <a:t>articles </a:t>
            </a:r>
            <a:r>
              <a:rPr lang="sk-SK" dirty="0" smtClean="0"/>
              <a:t>=</a:t>
            </a:r>
          </a:p>
          <a:p>
            <a:endParaRPr lang="sk-SK" baseline="-25000" dirty="0"/>
          </a:p>
          <a:p>
            <a:r>
              <a:rPr lang="sk-SK" dirty="0" smtClean="0"/>
              <a:t>Re</a:t>
            </a:r>
            <a:r>
              <a:rPr lang="sk-SK" baseline="-25000" dirty="0" smtClean="0"/>
              <a:t>ussualy</a:t>
            </a:r>
            <a:r>
              <a:rPr lang="sk-SK" dirty="0" smtClean="0"/>
              <a:t> </a:t>
            </a:r>
            <a:r>
              <a:rPr lang="sk-SK" baseline="-25000" dirty="0" smtClean="0"/>
              <a:t>expected </a:t>
            </a:r>
            <a:r>
              <a:rPr lang="sk-SK" dirty="0" smtClean="0"/>
              <a:t>=         </a:t>
            </a:r>
            <a:endParaRPr lang="en-GB" baseline="-25000" dirty="0"/>
          </a:p>
          <a:p>
            <a:pPr marL="0" indent="0">
              <a:buNone/>
            </a:pPr>
            <a:r>
              <a:rPr lang="sk-SK" baseline="-25000" dirty="0" smtClean="0"/>
              <a:t>  </a:t>
            </a:r>
            <a:endParaRPr lang="en-GB" sz="2000" baseline="-25000" dirty="0" smtClean="0"/>
          </a:p>
          <a:p>
            <a:pPr marL="0" indent="0">
              <a:buNone/>
            </a:pPr>
            <a:endParaRPr lang="sk-SK" sz="1600" baseline="-25000" dirty="0"/>
          </a:p>
          <a:p>
            <a:pPr marL="0" indent="0">
              <a:buNone/>
            </a:pPr>
            <a:r>
              <a:rPr lang="sk-SK" baseline="-25000" dirty="0" smtClean="0"/>
              <a:t> </a:t>
            </a:r>
            <a:r>
              <a:rPr lang="sk-SK" dirty="0" smtClean="0"/>
              <a:t>   </a:t>
            </a:r>
            <a:r>
              <a:rPr lang="sk-SK" sz="2400" dirty="0" smtClean="0"/>
              <a:t>Estimations from continuity equation</a:t>
            </a:r>
            <a:r>
              <a:rPr lang="en-GB" sz="2400" dirty="0" smtClean="0"/>
              <a:t>:</a:t>
            </a:r>
            <a:endParaRPr lang="sk-SK" sz="2400" dirty="0" smtClean="0"/>
          </a:p>
          <a:p>
            <a:pPr marL="0" indent="0">
              <a:buNone/>
            </a:pPr>
            <a:endParaRPr lang="en-GB" sz="2400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Reynolds number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04800"/>
          </a:xfrm>
        </p:spPr>
        <p:txBody>
          <a:bodyPr/>
          <a:lstStyle/>
          <a:p>
            <a:fld id="{3294115B-A31F-4B6C-902A-EF8337319693}" type="slidenum">
              <a:rPr lang="en-US" smtClean="0"/>
              <a:pPr/>
              <a:t>43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05200" y="1676400"/>
                <a:ext cx="1905000" cy="755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k-SK" sz="2800" b="0" i="1" smtClean="0">
                            <a:latin typeface="Cambria Math"/>
                          </a:rPr>
                          <m:t>𝑣𝑅</m:t>
                        </m:r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/>
                          </a:rPr>
                          <m:t>ρ</m:t>
                        </m:r>
                      </m:num>
                      <m:den>
                        <m:r>
                          <a:rPr lang="en-GB" sz="2800" i="1">
                            <a:latin typeface="Cambria Math"/>
                          </a:rPr>
                          <m:t>µ</m:t>
                        </m:r>
                      </m:den>
                    </m:f>
                  </m:oMath>
                </a14:m>
                <a:r>
                  <a:rPr lang="sk-SK" sz="2800" dirty="0" smtClean="0"/>
                  <a:t> =</a:t>
                </a:r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676400"/>
                <a:ext cx="1905000" cy="755335"/>
              </a:xfrm>
              <a:prstGeom prst="rect">
                <a:avLst/>
              </a:prstGeom>
              <a:blipFill rotWithShape="1">
                <a:blip r:embed="rId3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252004" y="2603339"/>
                <a:ext cx="1752600" cy="898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k-SK" sz="28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sk-SK" sz="2800" b="0" i="1" smtClean="0">
                              <a:latin typeface="Cambria Math"/>
                            </a:rPr>
                            <m:t>𝑤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ρ</m:t>
                          </m:r>
                        </m:num>
                        <m:den>
                          <m:r>
                            <a:rPr lang="en-GB" sz="2800" i="1">
                              <a:latin typeface="Cambria Math"/>
                            </a:rPr>
                            <m:t>µ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004" y="2603339"/>
                <a:ext cx="1752600" cy="8983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417710"/>
              </p:ext>
            </p:extLst>
          </p:nvPr>
        </p:nvGraphicFramePr>
        <p:xfrm>
          <a:off x="3302000" y="4860925"/>
          <a:ext cx="212407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2" name="Equation" r:id="rId5" imgW="1091880" imgH="888840" progId="Equation.3">
                  <p:embed/>
                </p:oleObj>
              </mc:Choice>
              <mc:Fallback>
                <p:oleObj name="Equation" r:id="rId5" imgW="1091880" imgH="8888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2000" y="4860925"/>
                        <a:ext cx="2124075" cy="172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00800" y="952143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 – velocity of bubble</a:t>
            </a:r>
            <a:endParaRPr lang="sk-SK" sz="2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 – velocity of liquid</a:t>
            </a:r>
          </a:p>
          <a:p>
            <a:r>
              <a:rPr 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R- radius of bubble</a:t>
            </a:r>
          </a:p>
          <a:p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ρ</a:t>
            </a:r>
            <a:r>
              <a:rPr 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density of liquid</a:t>
            </a:r>
          </a:p>
          <a:p>
            <a:r>
              <a:rPr 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gerian"/>
              </a:rPr>
              <a:t>µ </a:t>
            </a:r>
            <a:r>
              <a:rPr 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gerian"/>
              </a:rPr>
              <a:t> </a:t>
            </a:r>
            <a:r>
              <a:rPr 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viscosity of liquid</a:t>
            </a:r>
          </a:p>
          <a:p>
            <a:r>
              <a:rPr lang="sk-SK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</a:t>
            </a:r>
            <a:r>
              <a:rPr 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sk-SK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thickness of layer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9600" y="5105400"/>
            <a:ext cx="1219200" cy="12192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38200" y="5348227"/>
            <a:ext cx="761999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371600" y="5447647"/>
            <a:ext cx="152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dirty="0" smtClean="0"/>
              <a:t>R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618525" y="5710573"/>
            <a:ext cx="152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dirty="0"/>
              <a:t>w</a:t>
            </a:r>
            <a:endParaRPr lang="en-GB" dirty="0"/>
          </a:p>
        </p:txBody>
      </p:sp>
      <p:cxnSp>
        <p:nvCxnSpPr>
          <p:cNvPr id="15" name="Straight Connector 14"/>
          <p:cNvCxnSpPr>
            <a:endCxn id="11" idx="6"/>
          </p:cNvCxnSpPr>
          <p:nvPr/>
        </p:nvCxnSpPr>
        <p:spPr>
          <a:xfrm flipV="1">
            <a:off x="1219199" y="5710177"/>
            <a:ext cx="381000" cy="144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58116" y="5712587"/>
            <a:ext cx="152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dirty="0" smtClean="0"/>
              <a:t>v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142999" y="6072127"/>
            <a:ext cx="152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dirty="0"/>
              <a:t>u</a:t>
            </a:r>
            <a:endParaRPr lang="en-GB" dirty="0"/>
          </a:p>
        </p:txBody>
      </p:sp>
      <p:sp>
        <p:nvSpPr>
          <p:cNvPr id="25" name="Freeform 24"/>
          <p:cNvSpPr/>
          <p:nvPr/>
        </p:nvSpPr>
        <p:spPr>
          <a:xfrm rot="21087347">
            <a:off x="4778649" y="3105133"/>
            <a:ext cx="1636806" cy="2636980"/>
          </a:xfrm>
          <a:custGeom>
            <a:avLst/>
            <a:gdLst>
              <a:gd name="connsiteX0" fmla="*/ 0 w 2847615"/>
              <a:gd name="connsiteY0" fmla="*/ 3414531 h 3414531"/>
              <a:gd name="connsiteX1" fmla="*/ 2847372 w 2847615"/>
              <a:gd name="connsiteY1" fmla="*/ 2476982 h 3414531"/>
              <a:gd name="connsiteX2" fmla="*/ 173620 w 2847615"/>
              <a:gd name="connsiteY2" fmla="*/ 0 h 341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7615" h="3414531">
                <a:moveTo>
                  <a:pt x="0" y="3414531"/>
                </a:moveTo>
                <a:cubicBezTo>
                  <a:pt x="1409217" y="3230301"/>
                  <a:pt x="2818435" y="3046071"/>
                  <a:pt x="2847372" y="2476982"/>
                </a:cubicBezTo>
                <a:cubicBezTo>
                  <a:pt x="2876309" y="1907893"/>
                  <a:pt x="314445" y="81023"/>
                  <a:pt x="173620" y="0"/>
                </a:cubicBezTo>
              </a:path>
            </a:pathLst>
          </a:custGeom>
          <a:ln w="190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795049" y="5739680"/>
            <a:ext cx="1462751" cy="965919"/>
          </a:xfrm>
          <a:prstGeom prst="ellipse">
            <a:avLst/>
          </a:prstGeom>
          <a:noFill/>
          <a:ln w="19050"/>
          <a:effectLst>
            <a:glow rad="1905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57048" y="2667000"/>
                <a:ext cx="853152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k-SK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sk-SK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048" y="2667000"/>
                <a:ext cx="853152" cy="806631"/>
              </a:xfrm>
              <a:prstGeom prst="rect">
                <a:avLst/>
              </a:prstGeom>
              <a:blipFill rotWithShape="1">
                <a:blip r:embed="rId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457700" y="2891135"/>
            <a:ext cx="294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=     Re</a:t>
            </a:r>
            <a:r>
              <a:rPr lang="sk-SK" sz="2400" baseline="-25000" dirty="0" smtClean="0"/>
              <a:t>found</a:t>
            </a:r>
            <a:r>
              <a:rPr lang="sk-SK" sz="2400" dirty="0" smtClean="0"/>
              <a:t> </a:t>
            </a:r>
            <a:r>
              <a:rPr lang="sk-SK" sz="2400" baseline="-25000" dirty="0"/>
              <a:t>in</a:t>
            </a:r>
            <a:r>
              <a:rPr lang="sk-SK" sz="2400" dirty="0"/>
              <a:t> </a:t>
            </a:r>
            <a:r>
              <a:rPr lang="sk-SK" sz="2400" baseline="-25000" dirty="0"/>
              <a:t>articles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3077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2" animBg="1"/>
      <p:bldP spid="26" grpId="0" animBg="1"/>
      <p:bldP spid="26" grpId="1" animBg="1"/>
      <p:bldP spid="27" grpId="0"/>
      <p:bldP spid="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Velocity Profile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velocity profile of the thin layer flowing around the bubble </a:t>
            </a:r>
            <a:r>
              <a:rPr lang="en-US" i="1" dirty="0" smtClean="0">
                <a:solidFill>
                  <a:schemeClr val="accent1"/>
                </a:solidFill>
              </a:rPr>
              <a:t>u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 smtClean="0">
                <a:solidFill>
                  <a:schemeClr val="accent1"/>
                </a:solidFill>
              </a:rPr>
              <a:t>z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pPr lvl="1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lvl="1">
              <a:buNone/>
            </a:pPr>
            <a:endParaRPr lang="en-US" sz="105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dirty="0" smtClean="0"/>
              <a:t>	gravity + shear force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710029"/>
              </p:ext>
            </p:extLst>
          </p:nvPr>
        </p:nvGraphicFramePr>
        <p:xfrm>
          <a:off x="-1981200" y="2790551"/>
          <a:ext cx="1590368" cy="850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2" name="Equation" r:id="rId4" imgW="736560" imgH="393480" progId="Equation.3">
                  <p:embed/>
                </p:oleObj>
              </mc:Choice>
              <mc:Fallback>
                <p:oleObj name="Equation" r:id="rId4" imgW="7365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81200" y="2790551"/>
                        <a:ext cx="1590368" cy="850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38596" y="3962400"/>
          <a:ext cx="37766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3" name="Rovnica" r:id="rId6" imgW="1384200" imgH="419040" progId="Equation.3">
                  <p:embed/>
                </p:oleObj>
              </mc:Choice>
              <mc:Fallback>
                <p:oleObj name="Rovnica" r:id="rId6" imgW="138420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596" y="3962400"/>
                        <a:ext cx="377666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9200" y="4191000"/>
            <a:ext cx="54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⇒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5791200"/>
            <a:ext cx="5540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(holds for laminar flow and sufficiently long bubbles)</a:t>
            </a:r>
            <a:endParaRPr lang="en-US" dirty="0"/>
          </a:p>
        </p:txBody>
      </p:sp>
      <p:grpSp>
        <p:nvGrpSpPr>
          <p:cNvPr id="6" name="Group 73"/>
          <p:cNvGrpSpPr/>
          <p:nvPr/>
        </p:nvGrpSpPr>
        <p:grpSpPr>
          <a:xfrm>
            <a:off x="6705600" y="2590800"/>
            <a:ext cx="1890856" cy="2956253"/>
            <a:chOff x="7086600" y="2590800"/>
            <a:chExt cx="1890856" cy="2956253"/>
          </a:xfrm>
        </p:grpSpPr>
        <p:sp>
          <p:nvSpPr>
            <p:cNvPr id="10" name="Obdĺžnik 4"/>
            <p:cNvSpPr/>
            <p:nvPr/>
          </p:nvSpPr>
          <p:spPr>
            <a:xfrm>
              <a:off x="7086600" y="2601342"/>
              <a:ext cx="1757924" cy="29457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	</a:t>
              </a:r>
              <a:endParaRPr lang="en-US" dirty="0"/>
            </a:p>
          </p:txBody>
        </p:sp>
        <p:sp>
          <p:nvSpPr>
            <p:cNvPr id="11" name="Obdĺžnik 5"/>
            <p:cNvSpPr/>
            <p:nvPr/>
          </p:nvSpPr>
          <p:spPr>
            <a:xfrm>
              <a:off x="8597364" y="2601342"/>
              <a:ext cx="380092" cy="29457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Rovná spojnica 7"/>
            <p:cNvCxnSpPr/>
            <p:nvPr/>
          </p:nvCxnSpPr>
          <p:spPr>
            <a:xfrm>
              <a:off x="7086600" y="2590800"/>
              <a:ext cx="0" cy="29457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ovacia šípka 10"/>
            <p:cNvCxnSpPr/>
            <p:nvPr/>
          </p:nvCxnSpPr>
          <p:spPr>
            <a:xfrm>
              <a:off x="7162417" y="3873610"/>
              <a:ext cx="0" cy="1900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ovacia šípka 11"/>
            <p:cNvCxnSpPr/>
            <p:nvPr/>
          </p:nvCxnSpPr>
          <p:spPr>
            <a:xfrm>
              <a:off x="7257440" y="3873610"/>
              <a:ext cx="0" cy="2913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ovacia šípka 12"/>
            <p:cNvCxnSpPr/>
            <p:nvPr/>
          </p:nvCxnSpPr>
          <p:spPr>
            <a:xfrm>
              <a:off x="7352463" y="3867241"/>
              <a:ext cx="0" cy="3800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ovacia šípka 13"/>
            <p:cNvCxnSpPr/>
            <p:nvPr/>
          </p:nvCxnSpPr>
          <p:spPr>
            <a:xfrm>
              <a:off x="7447486" y="3873610"/>
              <a:ext cx="0" cy="4359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ovacia šípka 14"/>
            <p:cNvCxnSpPr/>
            <p:nvPr/>
          </p:nvCxnSpPr>
          <p:spPr>
            <a:xfrm>
              <a:off x="7542509" y="3873610"/>
              <a:ext cx="0" cy="4853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ovacia šípka 15"/>
            <p:cNvCxnSpPr/>
            <p:nvPr/>
          </p:nvCxnSpPr>
          <p:spPr>
            <a:xfrm>
              <a:off x="7637532" y="3867241"/>
              <a:ext cx="0" cy="5321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ovacia šípka 16"/>
            <p:cNvCxnSpPr/>
            <p:nvPr/>
          </p:nvCxnSpPr>
          <p:spPr>
            <a:xfrm>
              <a:off x="7732555" y="3867241"/>
              <a:ext cx="0" cy="5701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ovacia šípka 17"/>
            <p:cNvCxnSpPr/>
            <p:nvPr/>
          </p:nvCxnSpPr>
          <p:spPr>
            <a:xfrm>
              <a:off x="7822085" y="3867241"/>
              <a:ext cx="0" cy="6015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ovacia šípka 18"/>
            <p:cNvCxnSpPr/>
            <p:nvPr/>
          </p:nvCxnSpPr>
          <p:spPr>
            <a:xfrm>
              <a:off x="7928504" y="3867241"/>
              <a:ext cx="0" cy="6301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ovacia šípka 19"/>
            <p:cNvCxnSpPr/>
            <p:nvPr/>
          </p:nvCxnSpPr>
          <p:spPr>
            <a:xfrm>
              <a:off x="8065135" y="3867241"/>
              <a:ext cx="0" cy="66516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ovacia šípka 20"/>
            <p:cNvCxnSpPr/>
            <p:nvPr/>
          </p:nvCxnSpPr>
          <p:spPr>
            <a:xfrm>
              <a:off x="8207670" y="3867241"/>
              <a:ext cx="0" cy="7016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ovacia šípka 33"/>
            <p:cNvCxnSpPr/>
            <p:nvPr/>
          </p:nvCxnSpPr>
          <p:spPr>
            <a:xfrm>
              <a:off x="8397715" y="3867241"/>
              <a:ext cx="0" cy="7016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ovná spojovacia šípka 36"/>
            <p:cNvCxnSpPr/>
            <p:nvPr/>
          </p:nvCxnSpPr>
          <p:spPr>
            <a:xfrm>
              <a:off x="7086600" y="3095994"/>
              <a:ext cx="1499171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7720509" y="3093719"/>
              <a:ext cx="231842" cy="243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endParaRPr lang="en-US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81000" y="6260068"/>
            <a:ext cx="634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i="1" dirty="0" err="1" smtClean="0"/>
              <a:t>Zbierka</a:t>
            </a:r>
            <a:r>
              <a:rPr lang="en-US" i="1" dirty="0" smtClean="0"/>
              <a:t> FX</a:t>
            </a:r>
            <a:r>
              <a:rPr lang="en-US" dirty="0" smtClean="0"/>
              <a:t>   </a:t>
            </a:r>
            <a:r>
              <a:rPr lang="en-US" dirty="0" smtClean="0">
                <a:solidFill>
                  <a:schemeClr val="tx2"/>
                </a:solidFill>
              </a:rPr>
              <a:t> (collection of solved physics problems)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Velocity of Rising, Width of Layer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velocity of bubble </a:t>
            </a:r>
            <a:r>
              <a:rPr lang="en-US" i="1" dirty="0" smtClean="0">
                <a:solidFill>
                  <a:schemeClr val="accent1"/>
                </a:solidFill>
              </a:rPr>
              <a:t>v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width of layer flowing around bubble </a:t>
            </a:r>
            <a:r>
              <a:rPr lang="en-US" i="1" dirty="0" smtClean="0">
                <a:solidFill>
                  <a:schemeClr val="accent1"/>
                </a:solidFill>
              </a:rPr>
              <a:t>h</a:t>
            </a:r>
          </a:p>
          <a:p>
            <a:endParaRPr lang="en-US" sz="120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continuity</a:t>
            </a:r>
            <a:endParaRPr lang="en-US" dirty="0" smtClean="0"/>
          </a:p>
          <a:p>
            <a:pPr>
              <a:buNone/>
            </a:pPr>
            <a:r>
              <a:rPr lang="en-US" sz="2400" dirty="0" smtClean="0"/>
              <a:t>amount of liquid going down  =  amount of air going up</a:t>
            </a:r>
          </a:p>
          <a:p>
            <a:pPr>
              <a:buNone/>
            </a:pP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45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892475"/>
              </p:ext>
            </p:extLst>
          </p:nvPr>
        </p:nvGraphicFramePr>
        <p:xfrm>
          <a:off x="2667000" y="4883150"/>
          <a:ext cx="1662113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38" name="Rovnica" r:id="rId3" imgW="609480" imgH="444240" progId="Equation.3">
                  <p:embed/>
                </p:oleObj>
              </mc:Choice>
              <mc:Fallback>
                <p:oleObj name="Rovnica" r:id="rId3" imgW="60948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883150"/>
                        <a:ext cx="1662113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4230469"/>
            <a:ext cx="275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integrating + simplifying *</a:t>
            </a:r>
          </a:p>
          <a:p>
            <a:r>
              <a:rPr lang="en-US" dirty="0" smtClean="0"/>
              <a:t>velocity profile</a:t>
            </a:r>
          </a:p>
        </p:txBody>
      </p:sp>
      <p:sp>
        <p:nvSpPr>
          <p:cNvPr id="7" name="Freeform 6"/>
          <p:cNvSpPr/>
          <p:nvPr/>
        </p:nvSpPr>
        <p:spPr>
          <a:xfrm>
            <a:off x="1136073" y="4031673"/>
            <a:ext cx="1399309" cy="1378527"/>
          </a:xfrm>
          <a:custGeom>
            <a:avLst/>
            <a:gdLst>
              <a:gd name="connsiteX0" fmla="*/ 285403 w 1399309"/>
              <a:gd name="connsiteY0" fmla="*/ 0 h 1138843"/>
              <a:gd name="connsiteX1" fmla="*/ 185651 w 1399309"/>
              <a:gd name="connsiteY1" fmla="*/ 781396 h 1138843"/>
              <a:gd name="connsiteX2" fmla="*/ 1399309 w 1399309"/>
              <a:gd name="connsiteY2" fmla="*/ 1138843 h 113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9309" h="1138843">
                <a:moveTo>
                  <a:pt x="285403" y="0"/>
                </a:moveTo>
                <a:cubicBezTo>
                  <a:pt x="142701" y="295794"/>
                  <a:pt x="0" y="591589"/>
                  <a:pt x="185651" y="781396"/>
                </a:cubicBezTo>
                <a:cubicBezTo>
                  <a:pt x="371302" y="971203"/>
                  <a:pt x="885305" y="1055023"/>
                  <a:pt x="1399309" y="1138843"/>
                </a:cubicBezTo>
              </a:path>
            </a:pathLst>
          </a:cu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36398" y="527238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855914"/>
              </p:ext>
            </p:extLst>
          </p:nvPr>
        </p:nvGraphicFramePr>
        <p:xfrm>
          <a:off x="4829176" y="5138652"/>
          <a:ext cx="942974" cy="558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39" name="Rovnica" r:id="rId5" imgW="342720" imgH="203040" progId="Equation.3">
                  <p:embed/>
                </p:oleObj>
              </mc:Choice>
              <mc:Fallback>
                <p:oleObj name="Rovnica" r:id="rId5" imgW="3427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176" y="5138652"/>
                        <a:ext cx="942974" cy="558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689850" y="5643563"/>
          <a:ext cx="76835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0" name="Rovnica" r:id="rId7" imgW="444240" imgH="393480" progId="Equation.3">
                  <p:embed/>
                </p:oleObj>
              </mc:Choice>
              <mc:Fallback>
                <p:oleObj name="Rovnica" r:id="rId7" imgW="4442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9850" y="5643563"/>
                        <a:ext cx="768350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457200" y="6172200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 simplification: thin layer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4419600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(approximation: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cylinder)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9144000" y="4191000"/>
          <a:ext cx="377666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1" name="Rovnica" r:id="rId9" imgW="1384200" imgH="419040" progId="Equation.3">
                  <p:embed/>
                </p:oleObj>
              </mc:Choice>
              <mc:Fallback>
                <p:oleObj name="Rovnica" r:id="rId9" imgW="138420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4191000"/>
                        <a:ext cx="3776662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14"/>
          <p:cNvSpPr/>
          <p:nvPr/>
        </p:nvSpPr>
        <p:spPr>
          <a:xfrm flipH="1">
            <a:off x="5919096" y="4031673"/>
            <a:ext cx="1439701" cy="1378527"/>
          </a:xfrm>
          <a:custGeom>
            <a:avLst/>
            <a:gdLst>
              <a:gd name="connsiteX0" fmla="*/ 285403 w 1399309"/>
              <a:gd name="connsiteY0" fmla="*/ 0 h 1138843"/>
              <a:gd name="connsiteX1" fmla="*/ 185651 w 1399309"/>
              <a:gd name="connsiteY1" fmla="*/ 781396 h 1138843"/>
              <a:gd name="connsiteX2" fmla="*/ 1399309 w 1399309"/>
              <a:gd name="connsiteY2" fmla="*/ 1138843 h 113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9309" h="1138843">
                <a:moveTo>
                  <a:pt x="285403" y="0"/>
                </a:moveTo>
                <a:cubicBezTo>
                  <a:pt x="142701" y="295794"/>
                  <a:pt x="0" y="591589"/>
                  <a:pt x="185651" y="781396"/>
                </a:cubicBezTo>
                <a:cubicBezTo>
                  <a:pt x="371302" y="971203"/>
                  <a:pt x="885305" y="1055023"/>
                  <a:pt x="1399309" y="1138843"/>
                </a:cubicBezTo>
              </a:path>
            </a:pathLst>
          </a:cu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1" grpId="0"/>
      <p:bldP spid="14" grpId="0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Description of Bubble Rising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5584825" y="1828800"/>
          <a:ext cx="287337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8" name="Rovnica" r:id="rId3" imgW="1054080" imgH="444240" progId="Equation.3">
                  <p:embed/>
                </p:oleObj>
              </mc:Choice>
              <mc:Fallback>
                <p:oleObj name="Rovnica" r:id="rId3" imgW="105408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825" y="1828800"/>
                        <a:ext cx="2873375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685800" y="1828800"/>
          <a:ext cx="37766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9" name="Rovnica" r:id="rId5" imgW="1384200" imgH="419040" progId="Equation.3">
                  <p:embed/>
                </p:oleObj>
              </mc:Choice>
              <mc:Fallback>
                <p:oleObj name="Rovnica" r:id="rId5" imgW="138420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377666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895600" y="2895600"/>
            <a:ext cx="685800" cy="457200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105400" y="2819400"/>
            <a:ext cx="762000" cy="533400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008746" y="3476932"/>
          <a:ext cx="2630054" cy="1399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10" name="Rovnica" r:id="rId7" imgW="787320" imgH="419040" progId="Equation.3">
                  <p:embed/>
                </p:oleObj>
              </mc:Choice>
              <mc:Fallback>
                <p:oleObj name="Rovnica" r:id="rId7" imgW="78732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746" y="3476932"/>
                        <a:ext cx="2630054" cy="13998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43000" y="134368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velocity profile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191250" y="1343680"/>
            <a:ext cx="196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continuity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5253335"/>
            <a:ext cx="4514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(const for a given liquid &amp; tube)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Beyond the Ratio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dirty="0" smtClean="0"/>
              <a:t> 	→ experiment: </a:t>
            </a:r>
            <a:r>
              <a:rPr lang="en-US" i="1" dirty="0" smtClean="0"/>
              <a:t>v</a:t>
            </a:r>
            <a:r>
              <a:rPr lang="en-US" dirty="0" smtClean="0"/>
              <a:t> depending on </a:t>
            </a:r>
            <a:r>
              <a:rPr lang="en-US" i="1" dirty="0" smtClean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72165" y="1282700"/>
          <a:ext cx="1816100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08" name="Rovnica" r:id="rId3" imgW="571320" imgH="393480" progId="Equation.3">
                  <p:embed/>
                </p:oleObj>
              </mc:Choice>
              <mc:Fallback>
                <p:oleObj name="Rovnica" r:id="rId3" imgW="57132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165" y="1282700"/>
                        <a:ext cx="1816100" cy="1250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635168" y="1469065"/>
          <a:ext cx="3429000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09" name="Rovnica" r:id="rId5" imgW="952200" imgH="228600" progId="Equation.3">
                  <p:embed/>
                </p:oleObj>
              </mc:Choice>
              <mc:Fallback>
                <p:oleObj name="Rovnica" r:id="rId5" imgW="9522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168" y="1469065"/>
                        <a:ext cx="3429000" cy="822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74308" y="13716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?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0698" y="1396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?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410920866"/>
              </p:ext>
            </p:extLst>
          </p:nvPr>
        </p:nvGraphicFramePr>
        <p:xfrm>
          <a:off x="914400" y="3200400"/>
          <a:ext cx="7391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Beyond the Ratio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dirty="0" smtClean="0"/>
              <a:t> 	→ experiment: </a:t>
            </a:r>
            <a:r>
              <a:rPr lang="en-US" i="1" dirty="0" smtClean="0"/>
              <a:t>v</a:t>
            </a:r>
            <a:r>
              <a:rPr lang="en-US" dirty="0" smtClean="0"/>
              <a:t> depending on </a:t>
            </a:r>
            <a:r>
              <a:rPr lang="en-US" i="1" dirty="0" smtClean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48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72165" y="1282700"/>
          <a:ext cx="1816100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32" name="Rovnica" r:id="rId3" imgW="571320" imgH="393480" progId="Equation.3">
                  <p:embed/>
                </p:oleObj>
              </mc:Choice>
              <mc:Fallback>
                <p:oleObj name="Rovnica" r:id="rId3" imgW="57132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165" y="1282700"/>
                        <a:ext cx="1816100" cy="1250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635168" y="1469065"/>
          <a:ext cx="3429000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33" name="Rovnica" r:id="rId5" imgW="952200" imgH="228600" progId="Equation.3">
                  <p:embed/>
                </p:oleObj>
              </mc:Choice>
              <mc:Fallback>
                <p:oleObj name="Rovnica" r:id="rId5" imgW="9522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168" y="1469065"/>
                        <a:ext cx="3429000" cy="822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74308" y="13716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?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0698" y="1396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?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198754152"/>
              </p:ext>
            </p:extLst>
          </p:nvPr>
        </p:nvGraphicFramePr>
        <p:xfrm>
          <a:off x="914400" y="3200400"/>
          <a:ext cx="7391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 useBgFill="1">
        <p:nvSpPr>
          <p:cNvPr id="12" name="TextBox 11"/>
          <p:cNvSpPr txBox="1"/>
          <p:nvPr/>
        </p:nvSpPr>
        <p:spPr>
          <a:xfrm>
            <a:off x="4914900" y="1379590"/>
            <a:ext cx="381001" cy="584775"/>
          </a:xfrm>
          <a:prstGeom prst="rect">
            <a:avLst/>
          </a:prstGeom>
        </p:spPr>
        <p:txBody>
          <a:bodyPr wrap="square" lIns="0" tIns="45720" rIns="0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2</a:t>
            </a:r>
            <a:endParaRPr lang="en-US" sz="3200" dirty="0">
              <a:solidFill>
                <a:schemeClr val="accent1"/>
              </a:solidFill>
            </a:endParaRPr>
          </a:p>
        </p:txBody>
      </p:sp>
      <p:sp useBgFill="1">
        <p:nvSpPr>
          <p:cNvPr id="13" name="TextBox 12"/>
          <p:cNvSpPr txBox="1"/>
          <p:nvPr/>
        </p:nvSpPr>
        <p:spPr>
          <a:xfrm>
            <a:off x="6769099" y="1371600"/>
            <a:ext cx="381001" cy="584775"/>
          </a:xfrm>
          <a:prstGeom prst="rect">
            <a:avLst/>
          </a:prstGeom>
        </p:spPr>
        <p:txBody>
          <a:bodyPr wrap="square" lIns="0" tIns="45720" rIns="0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1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Understanding the Task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26326"/>
            <a:ext cx="7620000" cy="307816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A vertical tube is filled with a viscous fluid. On the bottom of the tube, there is a large air bubble. </a:t>
            </a:r>
            <a:r>
              <a:rPr lang="en-US" sz="3600" u="sng" dirty="0" smtClean="0">
                <a:solidFill>
                  <a:schemeClr val="accent1"/>
                </a:solidFill>
              </a:rPr>
              <a:t>Study the bubble</a:t>
            </a:r>
            <a:r>
              <a:rPr lang="en-US" sz="3600" dirty="0" smtClean="0"/>
              <a:t> rising from the bottom to the surface.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19400" y="3124200"/>
            <a:ext cx="3276600" cy="158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2095500" y="3390900"/>
            <a:ext cx="1600200" cy="1066800"/>
          </a:xfrm>
          <a:prstGeom prst="straightConnector1">
            <a:avLst/>
          </a:prstGeom>
          <a:ln w="22225">
            <a:solidFill>
              <a:schemeClr val="accent1">
                <a:lumMod val="40000"/>
                <a:lumOff val="6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0600" y="4825425"/>
            <a:ext cx="79832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large = radius comparable to radius of tube</a:t>
            </a:r>
          </a:p>
          <a:p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(length &gt; width)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 descr="me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8" y="3800476"/>
            <a:ext cx="865561" cy="2895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cxnSp>
        <p:nvCxnSpPr>
          <p:cNvPr id="17" name="Straight Connector 16"/>
          <p:cNvCxnSpPr/>
          <p:nvPr/>
        </p:nvCxnSpPr>
        <p:spPr>
          <a:xfrm>
            <a:off x="6686550" y="2019300"/>
            <a:ext cx="1600200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19800" y="2000250"/>
            <a:ext cx="1143000" cy="3733800"/>
          </a:xfrm>
          <a:prstGeom prst="straightConnector1">
            <a:avLst/>
          </a:prstGeom>
          <a:ln w="22225">
            <a:solidFill>
              <a:schemeClr val="accent1">
                <a:lumMod val="40000"/>
                <a:lumOff val="6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15971" y="5638800"/>
            <a:ext cx="2475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= </a:t>
            </a:r>
            <a:r>
              <a:rPr lang="sk-SK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stable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flow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Understanding the Task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2255838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to Study:</a:t>
            </a:r>
            <a:endParaRPr lang="en-US" sz="320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57200" y="3135312"/>
            <a:ext cx="4040188" cy="32654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motion</a:t>
            </a:r>
          </a:p>
          <a:p>
            <a:r>
              <a:rPr lang="en-US" sz="3200" dirty="0" smtClean="0"/>
              <a:t>shape of bubble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645025" y="2255838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Depending on:</a:t>
            </a:r>
            <a:endParaRPr lang="en-US" sz="3200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4645025" y="3135312"/>
            <a:ext cx="4041775" cy="32654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volume of bubble </a:t>
            </a:r>
            <a:r>
              <a:rPr lang="en-US" sz="3200" i="1" dirty="0" smtClean="0"/>
              <a:t>V</a:t>
            </a:r>
          </a:p>
          <a:p>
            <a:r>
              <a:rPr lang="en-US" sz="3200" dirty="0" smtClean="0"/>
              <a:t>diameter of tube </a:t>
            </a:r>
            <a:r>
              <a:rPr lang="en-US" sz="3200" i="1" dirty="0" smtClean="0"/>
              <a:t>D</a:t>
            </a:r>
            <a:endParaRPr lang="en-US" sz="3200" dirty="0" smtClean="0"/>
          </a:p>
          <a:p>
            <a:r>
              <a:rPr lang="en-US" sz="3200" dirty="0" smtClean="0"/>
              <a:t>properties of liquid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62000" y="1295400"/>
            <a:ext cx="7620000" cy="8977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“Study the bubble”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the </a:t>
            </a:r>
            <a:r>
              <a:rPr lang="en-US" dirty="0" err="1" smtClean="0"/>
              <a:t>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Properties of Liquid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973480"/>
              </p:ext>
            </p:extLst>
          </p:nvPr>
        </p:nvGraphicFramePr>
        <p:xfrm>
          <a:off x="457200" y="1371600"/>
          <a:ext cx="8229600" cy="495136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90600"/>
                <a:gridCol w="1905000"/>
                <a:gridCol w="2667000"/>
                <a:gridCol w="2667000"/>
              </a:tblGrid>
              <a:tr h="1154550">
                <a:tc>
                  <a:txBody>
                    <a:bodyPr/>
                    <a:lstStyle/>
                    <a:p>
                      <a:pPr algn="l"/>
                      <a:endParaRPr lang="en-US" sz="3600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 smtClean="0">
                          <a:solidFill>
                            <a:schemeClr val="accent1"/>
                          </a:solidFill>
                        </a:rPr>
                        <a:t>density</a:t>
                      </a:r>
                      <a:endParaRPr lang="en-US" sz="3600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 smtClean="0">
                          <a:solidFill>
                            <a:schemeClr val="accent1"/>
                          </a:solidFill>
                        </a:rPr>
                        <a:t>viscosity</a:t>
                      </a:r>
                      <a:endParaRPr lang="en-US" sz="3600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 smtClean="0">
                          <a:solidFill>
                            <a:schemeClr val="accent1"/>
                          </a:solidFill>
                        </a:rPr>
                        <a:t>surface tension</a:t>
                      </a:r>
                      <a:endParaRPr lang="en-US" sz="3600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984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l-GR" sz="2400" i="1" dirty="0" smtClean="0"/>
                        <a:t>ρ</a:t>
                      </a:r>
                      <a:endParaRPr lang="en-US" sz="2400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baseline="0" dirty="0" smtClean="0"/>
                        <a:t>= resistance to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baseline="0" dirty="0" smtClean="0"/>
                        <a:t>   flow</a:t>
                      </a:r>
                      <a:endParaRPr lang="en-US" sz="24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 </a:t>
                      </a:r>
                      <a:r>
                        <a:rPr lang="en-US" sz="2400" b="1" dirty="0" smtClean="0"/>
                        <a:t>dynamic </a:t>
                      </a:r>
                      <a:r>
                        <a:rPr lang="en-US" sz="2400" b="1" i="1" dirty="0" smtClean="0"/>
                        <a:t>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 kinematic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0" dirty="0" smtClean="0"/>
                        <a:t>result</a:t>
                      </a:r>
                      <a:r>
                        <a:rPr lang="en-US" sz="2000" i="0" baseline="0" dirty="0" smtClean="0"/>
                        <a:t> of cohesive intermolecular forces</a:t>
                      </a:r>
                    </a:p>
                    <a:p>
                      <a:endParaRPr lang="en-US" sz="2000" i="0" baseline="0" dirty="0" smtClean="0"/>
                    </a:p>
                    <a:p>
                      <a:r>
                        <a:rPr lang="en-US" sz="2000" i="0" baseline="0" dirty="0" smtClean="0"/>
                        <a:t>minimizes surface area</a:t>
                      </a:r>
                      <a:endParaRPr lang="en-US" sz="2000" i="0" dirty="0" smtClean="0"/>
                    </a:p>
                    <a:p>
                      <a:r>
                        <a:rPr lang="el-GR" sz="2000" i="1" dirty="0" smtClean="0"/>
                        <a:t>σ</a:t>
                      </a:r>
                      <a:endParaRPr lang="en-US" sz="2000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60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water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1000 kg/m</a:t>
                      </a:r>
                      <a:r>
                        <a:rPr lang="en-US" sz="1600" baseline="300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600" baseline="30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1.0 kg/(</a:t>
                      </a:r>
                      <a:r>
                        <a:rPr lang="en-US" sz="1600" dirty="0" err="1" smtClean="0">
                          <a:solidFill>
                            <a:schemeClr val="tx2"/>
                          </a:solidFill>
                        </a:rPr>
                        <a:t>s·m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(at 20</a:t>
                      </a:r>
                      <a:r>
                        <a:rPr lang="sk-SK" sz="1600" baseline="0" dirty="0" smtClean="0">
                          <a:solidFill>
                            <a:schemeClr val="tx2"/>
                          </a:solidFill>
                        </a:rPr>
                        <a:t>°C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71.97 </a:t>
                      </a:r>
                      <a:r>
                        <a:rPr lang="en-US" sz="1600" dirty="0" err="1" smtClean="0">
                          <a:solidFill>
                            <a:schemeClr val="tx2"/>
                          </a:solidFill>
                        </a:rPr>
                        <a:t>mN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/m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60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oil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890 kg/m</a:t>
                      </a:r>
                      <a:r>
                        <a:rPr lang="en-US" sz="1600" baseline="300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43.7 kg/(</a:t>
                      </a:r>
                      <a:r>
                        <a:rPr lang="en-US" sz="1600" dirty="0" err="1" smtClean="0">
                          <a:solidFill>
                            <a:schemeClr val="tx2"/>
                          </a:solidFill>
                        </a:rPr>
                        <a:t>s·m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32 </a:t>
                      </a:r>
                      <a:r>
                        <a:rPr lang="en-US" sz="1600" dirty="0" err="1" smtClean="0">
                          <a:solidFill>
                            <a:schemeClr val="tx2"/>
                          </a:solidFill>
                        </a:rPr>
                        <a:t>mN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/m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60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ethanol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789 kg/m</a:t>
                      </a:r>
                      <a:r>
                        <a:rPr lang="en-US" sz="1600" baseline="300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0.9 kg/(</a:t>
                      </a:r>
                      <a:r>
                        <a:rPr lang="en-US" sz="1600" dirty="0" err="1" smtClean="0">
                          <a:solidFill>
                            <a:schemeClr val="tx2"/>
                          </a:solidFill>
                        </a:rPr>
                        <a:t>s·m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22.27 </a:t>
                      </a:r>
                      <a:r>
                        <a:rPr lang="en-US" sz="1600" dirty="0" err="1" smtClean="0">
                          <a:solidFill>
                            <a:schemeClr val="tx2"/>
                          </a:solidFill>
                        </a:rPr>
                        <a:t>mN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/m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60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soap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1020 kg/m</a:t>
                      </a:r>
                      <a:r>
                        <a:rPr lang="en-US" sz="1600" baseline="300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5 kg/(</a:t>
                      </a:r>
                      <a:r>
                        <a:rPr lang="en-US" sz="1600" dirty="0" err="1" smtClean="0">
                          <a:solidFill>
                            <a:schemeClr val="tx2"/>
                          </a:solidFill>
                        </a:rPr>
                        <a:t>s·m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3 </a:t>
                      </a:r>
                      <a:r>
                        <a:rPr lang="en-US" sz="1600" dirty="0" err="1" smtClean="0">
                          <a:solidFill>
                            <a:schemeClr val="tx2"/>
                          </a:solidFill>
                        </a:rPr>
                        <a:t>mN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/m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953000" y="3462252"/>
          <a:ext cx="88669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6" name="Rovnica" r:id="rId4" imgW="406080" imgH="419040" progId="Equation.3">
                  <p:embed/>
                </p:oleObj>
              </mc:Choice>
              <mc:Fallback>
                <p:oleObj name="Rovnica" r:id="rId4" imgW="40608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462252"/>
                        <a:ext cx="88669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295400" y="1295400"/>
            <a:ext cx="1981200" cy="5105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76600" y="1295400"/>
            <a:ext cx="2667000" cy="5105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19800" y="1295400"/>
            <a:ext cx="2743200" cy="48577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Forces in the System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Content Placeholder 5" descr="med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9600" y="1405015"/>
            <a:ext cx="1447800" cy="484338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115B-A31F-4B6C-902A-EF8337319693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108" name="Straight Arrow Connector 107"/>
          <p:cNvCxnSpPr/>
          <p:nvPr/>
        </p:nvCxnSpPr>
        <p:spPr>
          <a:xfrm rot="5400000">
            <a:off x="572294" y="3999706"/>
            <a:ext cx="685800" cy="1588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280955" y="3790604"/>
            <a:ext cx="231962" cy="79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0" y="1447800"/>
            <a:ext cx="4238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gravity acting on liquid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3048000"/>
            <a:ext cx="4647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gravity acting on bubble</a:t>
            </a:r>
            <a:endParaRPr lang="en-US" sz="3200" dirty="0"/>
          </a:p>
        </p:txBody>
      </p:sp>
      <p:cxnSp>
        <p:nvCxnSpPr>
          <p:cNvPr id="12" name="Straight Connector 11"/>
          <p:cNvCxnSpPr>
            <a:stCxn id="14" idx="1"/>
          </p:cNvCxnSpPr>
          <p:nvPr/>
        </p:nvCxnSpPr>
        <p:spPr>
          <a:xfrm flipH="1">
            <a:off x="1524000" y="1740188"/>
            <a:ext cx="762000" cy="16481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5" idx="1"/>
          </p:cNvCxnSpPr>
          <p:nvPr/>
        </p:nvCxnSpPr>
        <p:spPr>
          <a:xfrm rot="10800000" flipV="1">
            <a:off x="1447800" y="3340387"/>
            <a:ext cx="838200" cy="41835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5400000">
            <a:off x="1171993" y="1942306"/>
            <a:ext cx="685800" cy="1588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rot="5400000">
            <a:off x="875506" y="5828506"/>
            <a:ext cx="685800" cy="1588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4724400" y="2057400"/>
            <a:ext cx="4419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è"/>
            </a:pPr>
            <a:r>
              <a:rPr lang="sk-SK" sz="3200" dirty="0" smtClean="0">
                <a:solidFill>
                  <a:schemeClr val="accent3"/>
                </a:solidFill>
                <a:sym typeface="Wingdings" pitchFamily="2" charset="2"/>
              </a:rPr>
              <a:t>   </a:t>
            </a:r>
            <a:r>
              <a:rPr lang="en-US" sz="3200" dirty="0" smtClean="0">
                <a:solidFill>
                  <a:schemeClr val="accent3"/>
                </a:solidFill>
                <a:sym typeface="Wingdings" pitchFamily="2" charset="2"/>
              </a:rPr>
              <a:t>liquid will flow down,</a:t>
            </a:r>
          </a:p>
          <a:p>
            <a:pPr lvl="1"/>
            <a:r>
              <a:rPr lang="en-US" sz="3200" dirty="0" smtClean="0">
                <a:solidFill>
                  <a:schemeClr val="accent3"/>
                </a:solidFill>
                <a:sym typeface="Wingdings" pitchFamily="2" charset="2"/>
              </a:rPr>
              <a:t>pushing bubble up</a:t>
            </a:r>
          </a:p>
        </p:txBody>
      </p:sp>
      <p:graphicFrame>
        <p:nvGraphicFramePr>
          <p:cNvPr id="131" name="Object 130"/>
          <p:cNvGraphicFramePr>
            <a:graphicFrameLocks noChangeAspect="1"/>
          </p:cNvGraphicFramePr>
          <p:nvPr/>
        </p:nvGraphicFramePr>
        <p:xfrm>
          <a:off x="2895600" y="2057400"/>
          <a:ext cx="1981200" cy="768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Równanie" r:id="rId5" imgW="622080" imgH="241200" progId="Equation.3">
                  <p:embed/>
                </p:oleObj>
              </mc:Choice>
              <mc:Fallback>
                <p:oleObj name="Równanie" r:id="rId5" imgW="62208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057400"/>
                        <a:ext cx="1981200" cy="7682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reeform 16"/>
          <p:cNvSpPr/>
          <p:nvPr/>
        </p:nvSpPr>
        <p:spPr>
          <a:xfrm rot="20992142">
            <a:off x="7349646" y="3022472"/>
            <a:ext cx="1553914" cy="684851"/>
          </a:xfrm>
          <a:custGeom>
            <a:avLst/>
            <a:gdLst>
              <a:gd name="connsiteX0" fmla="*/ 2093423 w 2557550"/>
              <a:gd name="connsiteY0" fmla="*/ 0 h 1032164"/>
              <a:gd name="connsiteX1" fmla="*/ 2376055 w 2557550"/>
              <a:gd name="connsiteY1" fmla="*/ 365760 h 1032164"/>
              <a:gd name="connsiteX2" fmla="*/ 1004455 w 2557550"/>
              <a:gd name="connsiteY2" fmla="*/ 423949 h 1032164"/>
              <a:gd name="connsiteX3" fmla="*/ 1469968 w 2557550"/>
              <a:gd name="connsiteY3" fmla="*/ 955964 h 1032164"/>
              <a:gd name="connsiteX4" fmla="*/ 389314 w 2557550"/>
              <a:gd name="connsiteY4" fmla="*/ 881149 h 1032164"/>
              <a:gd name="connsiteX5" fmla="*/ 56804 w 2557550"/>
              <a:gd name="connsiteY5" fmla="*/ 931025 h 1032164"/>
              <a:gd name="connsiteX6" fmla="*/ 48492 w 2557550"/>
              <a:gd name="connsiteY6" fmla="*/ 939338 h 1032164"/>
              <a:gd name="connsiteX0" fmla="*/ 2149534 w 2613661"/>
              <a:gd name="connsiteY0" fmla="*/ 0 h 1032626"/>
              <a:gd name="connsiteX1" fmla="*/ 2432166 w 2613661"/>
              <a:gd name="connsiteY1" fmla="*/ 365760 h 1032626"/>
              <a:gd name="connsiteX2" fmla="*/ 1060566 w 2613661"/>
              <a:gd name="connsiteY2" fmla="*/ 423949 h 1032626"/>
              <a:gd name="connsiteX3" fmla="*/ 1526079 w 2613661"/>
              <a:gd name="connsiteY3" fmla="*/ 955964 h 1032626"/>
              <a:gd name="connsiteX4" fmla="*/ 782090 w 2613661"/>
              <a:gd name="connsiteY4" fmla="*/ 883920 h 1032626"/>
              <a:gd name="connsiteX5" fmla="*/ 112915 w 2613661"/>
              <a:gd name="connsiteY5" fmla="*/ 931025 h 1032626"/>
              <a:gd name="connsiteX6" fmla="*/ 104603 w 2613661"/>
              <a:gd name="connsiteY6" fmla="*/ 939338 h 1032626"/>
              <a:gd name="connsiteX0" fmla="*/ 2138219 w 2602346"/>
              <a:gd name="connsiteY0" fmla="*/ 0 h 1037012"/>
              <a:gd name="connsiteX1" fmla="*/ 2420851 w 2602346"/>
              <a:gd name="connsiteY1" fmla="*/ 365760 h 1037012"/>
              <a:gd name="connsiteX2" fmla="*/ 1049251 w 2602346"/>
              <a:gd name="connsiteY2" fmla="*/ 423949 h 1037012"/>
              <a:gd name="connsiteX3" fmla="*/ 1514764 w 2602346"/>
              <a:gd name="connsiteY3" fmla="*/ 955964 h 1037012"/>
              <a:gd name="connsiteX4" fmla="*/ 770775 w 2602346"/>
              <a:gd name="connsiteY4" fmla="*/ 883920 h 1037012"/>
              <a:gd name="connsiteX5" fmla="*/ 101600 w 2602346"/>
              <a:gd name="connsiteY5" fmla="*/ 931025 h 1037012"/>
              <a:gd name="connsiteX6" fmla="*/ 161176 w 2602346"/>
              <a:gd name="connsiteY6" fmla="*/ 1036320 h 1037012"/>
              <a:gd name="connsiteX0" fmla="*/ 2036619 w 2500746"/>
              <a:gd name="connsiteY0" fmla="*/ 0 h 1032626"/>
              <a:gd name="connsiteX1" fmla="*/ 2319251 w 2500746"/>
              <a:gd name="connsiteY1" fmla="*/ 365760 h 1032626"/>
              <a:gd name="connsiteX2" fmla="*/ 947651 w 2500746"/>
              <a:gd name="connsiteY2" fmla="*/ 423949 h 1032626"/>
              <a:gd name="connsiteX3" fmla="*/ 1413164 w 2500746"/>
              <a:gd name="connsiteY3" fmla="*/ 955964 h 1032626"/>
              <a:gd name="connsiteX4" fmla="*/ 669175 w 2500746"/>
              <a:gd name="connsiteY4" fmla="*/ 883920 h 1032626"/>
              <a:gd name="connsiteX5" fmla="*/ 0 w 2500746"/>
              <a:gd name="connsiteY5" fmla="*/ 931025 h 1032626"/>
              <a:gd name="connsiteX0" fmla="*/ 1900844 w 2364971"/>
              <a:gd name="connsiteY0" fmla="*/ 0 h 1036320"/>
              <a:gd name="connsiteX1" fmla="*/ 2183476 w 2364971"/>
              <a:gd name="connsiteY1" fmla="*/ 365760 h 1036320"/>
              <a:gd name="connsiteX2" fmla="*/ 811876 w 2364971"/>
              <a:gd name="connsiteY2" fmla="*/ 423949 h 1036320"/>
              <a:gd name="connsiteX3" fmla="*/ 1277389 w 2364971"/>
              <a:gd name="connsiteY3" fmla="*/ 955964 h 1036320"/>
              <a:gd name="connsiteX4" fmla="*/ 533400 w 2364971"/>
              <a:gd name="connsiteY4" fmla="*/ 883920 h 1036320"/>
              <a:gd name="connsiteX5" fmla="*/ 0 w 2364971"/>
              <a:gd name="connsiteY5" fmla="*/ 1036320 h 1036320"/>
              <a:gd name="connsiteX0" fmla="*/ 1900844 w 2364971"/>
              <a:gd name="connsiteY0" fmla="*/ 0 h 1036320"/>
              <a:gd name="connsiteX1" fmla="*/ 2183476 w 2364971"/>
              <a:gd name="connsiteY1" fmla="*/ 365760 h 1036320"/>
              <a:gd name="connsiteX2" fmla="*/ 811876 w 2364971"/>
              <a:gd name="connsiteY2" fmla="*/ 423949 h 1036320"/>
              <a:gd name="connsiteX3" fmla="*/ 1277389 w 2364971"/>
              <a:gd name="connsiteY3" fmla="*/ 955964 h 1036320"/>
              <a:gd name="connsiteX4" fmla="*/ 533400 w 2364971"/>
              <a:gd name="connsiteY4" fmla="*/ 883920 h 1036320"/>
              <a:gd name="connsiteX5" fmla="*/ 0 w 2364971"/>
              <a:gd name="connsiteY5" fmla="*/ 1036320 h 1036320"/>
              <a:gd name="connsiteX0" fmla="*/ 2473322 w 2820994"/>
              <a:gd name="connsiteY0" fmla="*/ 0 h 976648"/>
              <a:gd name="connsiteX1" fmla="*/ 2755954 w 2820994"/>
              <a:gd name="connsiteY1" fmla="*/ 365760 h 976648"/>
              <a:gd name="connsiteX2" fmla="*/ 1384354 w 2820994"/>
              <a:gd name="connsiteY2" fmla="*/ 423949 h 976648"/>
              <a:gd name="connsiteX3" fmla="*/ 1849867 w 2820994"/>
              <a:gd name="connsiteY3" fmla="*/ 955964 h 976648"/>
              <a:gd name="connsiteX4" fmla="*/ 1105878 w 2820994"/>
              <a:gd name="connsiteY4" fmla="*/ 883920 h 976648"/>
              <a:gd name="connsiteX5" fmla="*/ 1 w 2820994"/>
              <a:gd name="connsiteY5" fmla="*/ 923941 h 976648"/>
              <a:gd name="connsiteX0" fmla="*/ 2473322 w 2820994"/>
              <a:gd name="connsiteY0" fmla="*/ 0 h 987265"/>
              <a:gd name="connsiteX1" fmla="*/ 2755954 w 2820994"/>
              <a:gd name="connsiteY1" fmla="*/ 365760 h 987265"/>
              <a:gd name="connsiteX2" fmla="*/ 1384354 w 2820994"/>
              <a:gd name="connsiteY2" fmla="*/ 423949 h 987265"/>
              <a:gd name="connsiteX3" fmla="*/ 1849867 w 2820994"/>
              <a:gd name="connsiteY3" fmla="*/ 955964 h 987265"/>
              <a:gd name="connsiteX4" fmla="*/ 1 w 2820994"/>
              <a:gd name="connsiteY4" fmla="*/ 923941 h 987265"/>
              <a:gd name="connsiteX0" fmla="*/ 4059360 w 4407032"/>
              <a:gd name="connsiteY0" fmla="*/ 0 h 982739"/>
              <a:gd name="connsiteX1" fmla="*/ 4341992 w 4407032"/>
              <a:gd name="connsiteY1" fmla="*/ 365760 h 982739"/>
              <a:gd name="connsiteX2" fmla="*/ 2970392 w 4407032"/>
              <a:gd name="connsiteY2" fmla="*/ 423949 h 982739"/>
              <a:gd name="connsiteX3" fmla="*/ 3435905 w 4407032"/>
              <a:gd name="connsiteY3" fmla="*/ 955964 h 982739"/>
              <a:gd name="connsiteX4" fmla="*/ 1 w 4407032"/>
              <a:gd name="connsiteY4" fmla="*/ 904778 h 982739"/>
              <a:gd name="connsiteX0" fmla="*/ 4059360 w 4407032"/>
              <a:gd name="connsiteY0" fmla="*/ 0 h 970859"/>
              <a:gd name="connsiteX1" fmla="*/ 4341992 w 4407032"/>
              <a:gd name="connsiteY1" fmla="*/ 365760 h 970859"/>
              <a:gd name="connsiteX2" fmla="*/ 2970392 w 4407032"/>
              <a:gd name="connsiteY2" fmla="*/ 423949 h 970859"/>
              <a:gd name="connsiteX3" fmla="*/ 3435905 w 4407032"/>
              <a:gd name="connsiteY3" fmla="*/ 955964 h 970859"/>
              <a:gd name="connsiteX4" fmla="*/ 1 w 4407032"/>
              <a:gd name="connsiteY4" fmla="*/ 904778 h 97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7032" h="970859">
                <a:moveTo>
                  <a:pt x="4059360" y="0"/>
                </a:moveTo>
                <a:cubicBezTo>
                  <a:pt x="4291423" y="147551"/>
                  <a:pt x="4523487" y="295102"/>
                  <a:pt x="4341992" y="365760"/>
                </a:cubicBezTo>
                <a:cubicBezTo>
                  <a:pt x="4160497" y="436418"/>
                  <a:pt x="3121407" y="325582"/>
                  <a:pt x="2970392" y="423949"/>
                </a:cubicBezTo>
                <a:cubicBezTo>
                  <a:pt x="2819378" y="522316"/>
                  <a:pt x="3930970" y="875826"/>
                  <a:pt x="3435905" y="955964"/>
                </a:cubicBezTo>
                <a:cubicBezTo>
                  <a:pt x="2940840" y="1036102"/>
                  <a:pt x="745885" y="759907"/>
                  <a:pt x="1" y="904778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71266" y="3667780"/>
            <a:ext cx="4504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water needs to flow around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1"/>
      <p:bldP spid="128" grpId="0"/>
      <p:bldP spid="17" grpId="0" animBg="1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KAMILA@NGIKZPPP8E9JY5JI" val="4527"/>
  <p:tag name="DEFAULTDISPLAYSOURCE" val="\documentclass{article}\pagestyle{empty}&#10;\begin{document}&#10;&#10;\end{document}&#10;"/>
  <p:tag name="EMBEDFONTS" val="1"/>
</p:tagLst>
</file>

<file path=ppt/theme/theme1.xml><?xml version="1.0" encoding="utf-8"?>
<a:theme xmlns:a="http://schemas.openxmlformats.org/drawingml/2006/main" name="template">
  <a:themeElements>
    <a:clrScheme name="bavyberko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91ED"/>
      </a:accent1>
      <a:accent2>
        <a:srgbClr val="7F7F7F"/>
      </a:accent2>
      <a:accent3>
        <a:srgbClr val="00B050"/>
      </a:accent3>
      <a:accent4>
        <a:srgbClr val="FF0000"/>
      </a:accent4>
      <a:accent5>
        <a:srgbClr val="FFC000"/>
      </a:accent5>
      <a:accent6>
        <a:srgbClr val="7030A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">
  <a:themeElements>
    <a:clrScheme name="bavyberko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91ED"/>
      </a:accent1>
      <a:accent2>
        <a:srgbClr val="7F7F7F"/>
      </a:accent2>
      <a:accent3>
        <a:srgbClr val="00B050"/>
      </a:accent3>
      <a:accent4>
        <a:srgbClr val="FF0000"/>
      </a:accent4>
      <a:accent5>
        <a:srgbClr val="FFC000"/>
      </a:accent5>
      <a:accent6>
        <a:srgbClr val="7030A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vyberko">
    <a:dk1>
      <a:sysClr val="windowText" lastClr="000000"/>
    </a:dk1>
    <a:lt1>
      <a:sysClr val="window" lastClr="FFFFFF"/>
    </a:lt1>
    <a:dk2>
      <a:srgbClr val="595959"/>
    </a:dk2>
    <a:lt2>
      <a:srgbClr val="FFFFFF"/>
    </a:lt2>
    <a:accent1>
      <a:srgbClr val="0091ED"/>
    </a:accent1>
    <a:accent2>
      <a:srgbClr val="7F7F7F"/>
    </a:accent2>
    <a:accent3>
      <a:srgbClr val="00B050"/>
    </a:accent3>
    <a:accent4>
      <a:srgbClr val="FF0000"/>
    </a:accent4>
    <a:accent5>
      <a:srgbClr val="FFC000"/>
    </a:accent5>
    <a:accent6>
      <a:srgbClr val="7030A0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avyberko">
    <a:dk1>
      <a:sysClr val="windowText" lastClr="000000"/>
    </a:dk1>
    <a:lt1>
      <a:sysClr val="window" lastClr="FFFFFF"/>
    </a:lt1>
    <a:dk2>
      <a:srgbClr val="595959"/>
    </a:dk2>
    <a:lt2>
      <a:srgbClr val="FFFFFF"/>
    </a:lt2>
    <a:accent1>
      <a:srgbClr val="0091ED"/>
    </a:accent1>
    <a:accent2>
      <a:srgbClr val="7F7F7F"/>
    </a:accent2>
    <a:accent3>
      <a:srgbClr val="00B050"/>
    </a:accent3>
    <a:accent4>
      <a:srgbClr val="FF0000"/>
    </a:accent4>
    <a:accent5>
      <a:srgbClr val="FFC000"/>
    </a:accent5>
    <a:accent6>
      <a:srgbClr val="7030A0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avyberko">
    <a:dk1>
      <a:sysClr val="windowText" lastClr="000000"/>
    </a:dk1>
    <a:lt1>
      <a:sysClr val="window" lastClr="FFFFFF"/>
    </a:lt1>
    <a:dk2>
      <a:srgbClr val="595959"/>
    </a:dk2>
    <a:lt2>
      <a:srgbClr val="FFFFFF"/>
    </a:lt2>
    <a:accent1>
      <a:srgbClr val="0091ED"/>
    </a:accent1>
    <a:accent2>
      <a:srgbClr val="7F7F7F"/>
    </a:accent2>
    <a:accent3>
      <a:srgbClr val="00B050"/>
    </a:accent3>
    <a:accent4>
      <a:srgbClr val="FF0000"/>
    </a:accent4>
    <a:accent5>
      <a:srgbClr val="FFC000"/>
    </a:accent5>
    <a:accent6>
      <a:srgbClr val="7030A0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13663</TotalTime>
  <Words>1543</Words>
  <Application>Microsoft Office PowerPoint</Application>
  <PresentationFormat>On-screen Show (4:3)</PresentationFormat>
  <Paragraphs>418</Paragraphs>
  <Slides>48</Slides>
  <Notes>17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template</vt:lpstr>
      <vt:lpstr>1_template</vt:lpstr>
      <vt:lpstr>Rovnica</vt:lpstr>
      <vt:lpstr>Equation</vt:lpstr>
      <vt:lpstr>Równanie</vt:lpstr>
      <vt:lpstr>Microsoft Equation 3.0</vt:lpstr>
      <vt:lpstr>Rising Bubble</vt:lpstr>
      <vt:lpstr>Task</vt:lpstr>
      <vt:lpstr>Understanding the Task</vt:lpstr>
      <vt:lpstr>Understanding the Task</vt:lpstr>
      <vt:lpstr>Understanding the Task</vt:lpstr>
      <vt:lpstr>Understanding the Task</vt:lpstr>
      <vt:lpstr>Analysis of the SYstem</vt:lpstr>
      <vt:lpstr>Properties of Liquid</vt:lpstr>
      <vt:lpstr>Forces in the System</vt:lpstr>
      <vt:lpstr>Forces in the System</vt:lpstr>
      <vt:lpstr>Motion of the bubble</vt:lpstr>
      <vt:lpstr>Speed of rising</vt:lpstr>
      <vt:lpstr>Speed of rising</vt:lpstr>
      <vt:lpstr>Speed of Rising: Different Liquids, Tubes</vt:lpstr>
      <vt:lpstr>Description of Bubble Rising</vt:lpstr>
      <vt:lpstr>Starting with…</vt:lpstr>
      <vt:lpstr>Starting with…</vt:lpstr>
      <vt:lpstr>Starting with…</vt:lpstr>
      <vt:lpstr>Starting with…</vt:lpstr>
      <vt:lpstr>Combine the equations</vt:lpstr>
      <vt:lpstr>Bubble Rising: Experimentally Prove Expected v/h3</vt:lpstr>
      <vt:lpstr>Bubble Rising: Experimentally Prove Expected v/h3</vt:lpstr>
      <vt:lpstr>Bubble Rising: Experimentally Prove Expected v/h3</vt:lpstr>
      <vt:lpstr>Bubble Rising: Experimentally Prove Expected v/h3</vt:lpstr>
      <vt:lpstr>Bubble Rising: Experimentally Prove Expected v/h3</vt:lpstr>
      <vt:lpstr>Speed of Rising: More Experiments</vt:lpstr>
      <vt:lpstr>Isolate Parameter: Viscosity</vt:lpstr>
      <vt:lpstr>Shape of Bubbles</vt:lpstr>
      <vt:lpstr>Characterizing the System</vt:lpstr>
      <vt:lpstr>Shapes of Bubble</vt:lpstr>
      <vt:lpstr>Shapes of Bubble: Comparison with Literature (no tubes)</vt:lpstr>
      <vt:lpstr>Mystery: Tail</vt:lpstr>
      <vt:lpstr>Conclusion</vt:lpstr>
      <vt:lpstr>Conclusion</vt:lpstr>
      <vt:lpstr>Conclusion</vt:lpstr>
      <vt:lpstr>Conclusion</vt:lpstr>
      <vt:lpstr>Conclusion</vt:lpstr>
      <vt:lpstr>Conclusion</vt:lpstr>
      <vt:lpstr>Thank you for your attention!</vt:lpstr>
      <vt:lpstr>PowerPoint Presentation</vt:lpstr>
      <vt:lpstr>Appendix</vt:lpstr>
      <vt:lpstr>Characteristics of the System: Flow</vt:lpstr>
      <vt:lpstr>Reynolds number</vt:lpstr>
      <vt:lpstr>Velocity Profile</vt:lpstr>
      <vt:lpstr>Velocity of Rising, Width of Layer</vt:lpstr>
      <vt:lpstr>Description of Bubble Rising</vt:lpstr>
      <vt:lpstr>Beyond the Ratio</vt:lpstr>
      <vt:lpstr>Beyond the Ratio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Vilo</cp:lastModifiedBy>
  <cp:revision>149</cp:revision>
  <dcterms:created xsi:type="dcterms:W3CDTF">2012-05-17T10:55:20Z</dcterms:created>
  <dcterms:modified xsi:type="dcterms:W3CDTF">2012-07-24T06:14:57Z</dcterms:modified>
</cp:coreProperties>
</file>