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46"/>
  </p:notesMasterIdLst>
  <p:handoutMasterIdLst>
    <p:handoutMasterId r:id="rId47"/>
  </p:handoutMasterIdLst>
  <p:sldIdLst>
    <p:sldId id="257" r:id="rId3"/>
    <p:sldId id="258" r:id="rId4"/>
    <p:sldId id="259" r:id="rId5"/>
    <p:sldId id="289" r:id="rId6"/>
    <p:sldId id="265" r:id="rId7"/>
    <p:sldId id="290" r:id="rId8"/>
    <p:sldId id="291" r:id="rId9"/>
    <p:sldId id="299" r:id="rId10"/>
    <p:sldId id="292" r:id="rId11"/>
    <p:sldId id="293" r:id="rId12"/>
    <p:sldId id="263" r:id="rId13"/>
    <p:sldId id="287" r:id="rId14"/>
    <p:sldId id="261" r:id="rId15"/>
    <p:sldId id="260" r:id="rId16"/>
    <p:sldId id="266" r:id="rId17"/>
    <p:sldId id="267" r:id="rId18"/>
    <p:sldId id="300" r:id="rId19"/>
    <p:sldId id="301" r:id="rId20"/>
    <p:sldId id="269" r:id="rId21"/>
    <p:sldId id="270" r:id="rId22"/>
    <p:sldId id="273" r:id="rId23"/>
    <p:sldId id="268" r:id="rId24"/>
    <p:sldId id="271" r:id="rId25"/>
    <p:sldId id="274" r:id="rId26"/>
    <p:sldId id="303" r:id="rId27"/>
    <p:sldId id="272" r:id="rId28"/>
    <p:sldId id="275" r:id="rId29"/>
    <p:sldId id="276" r:id="rId30"/>
    <p:sldId id="288" r:id="rId31"/>
    <p:sldId id="277" r:id="rId32"/>
    <p:sldId id="280" r:id="rId33"/>
    <p:sldId id="284" r:id="rId34"/>
    <p:sldId id="281" r:id="rId35"/>
    <p:sldId id="282" r:id="rId36"/>
    <p:sldId id="279" r:id="rId37"/>
    <p:sldId id="294" r:id="rId38"/>
    <p:sldId id="278" r:id="rId39"/>
    <p:sldId id="295" r:id="rId40"/>
    <p:sldId id="304" r:id="rId41"/>
    <p:sldId id="296" r:id="rId42"/>
    <p:sldId id="302" r:id="rId43"/>
    <p:sldId id="297" r:id="rId44"/>
    <p:sldId id="264"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1" autoAdjust="0"/>
    <p:restoredTop sz="99370" autoAdjust="0"/>
  </p:normalViewPr>
  <p:slideViewPr>
    <p:cSldViewPr>
      <p:cViewPr varScale="1">
        <p:scale>
          <a:sx n="73" d="100"/>
          <a:sy n="73" d="100"/>
        </p:scale>
        <p:origin x="-12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ovam\Documents\IYPT%202013\Planilhas\Problema%202\ponto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tovam\Documents\Internacional%20IYPT%202013\Planilhas\conta%20mov%20circul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ristovam\Documents\IYPT%202013\Planilhas\Problema%202\Deforma&#231;&#227;o%20x%20For&#231;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istovam\Documents\IYPT%202013\Planilhas\Problema%202\amare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ristovam\Documents\IYPT%202013\Planilhas\Problema%202\amare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ristovam\Documents\IYPT%202013\Planilhas\Problema%202\amarel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ristovam\Documents\IYPT%202013\Planilhas\Problema%202\amare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dirty="0" smtClean="0"/>
              <a:t>Curvature</a:t>
            </a:r>
            <a:endParaRPr lang="en-US" dirty="0"/>
          </a:p>
        </c:rich>
      </c:tx>
      <c:layout/>
    </c:title>
    <c:plotArea>
      <c:layout/>
      <c:scatterChart>
        <c:scatterStyle val="lineMarker"/>
        <c:ser>
          <c:idx val="0"/>
          <c:order val="0"/>
          <c:tx>
            <c:strRef>
              <c:f>'pontos 2'!$E$1</c:f>
              <c:strCache>
                <c:ptCount val="1"/>
                <c:pt idx="0">
                  <c:v>y[mm]</c:v>
                </c:pt>
              </c:strCache>
            </c:strRef>
          </c:tx>
          <c:spPr>
            <a:ln w="28575">
              <a:noFill/>
            </a:ln>
          </c:spPr>
          <c:marker>
            <c:symbol val="diamond"/>
            <c:size val="7"/>
            <c:spPr>
              <a:solidFill>
                <a:srgbClr val="C00000"/>
              </a:solidFill>
              <a:ln>
                <a:noFill/>
              </a:ln>
            </c:spPr>
          </c:marker>
          <c:xVal>
            <c:numRef>
              <c:f>'pontos 2'!$D$2:$D$157</c:f>
              <c:numCache>
                <c:formatCode>General</c:formatCode>
                <c:ptCount val="156"/>
                <c:pt idx="0">
                  <c:v>0.2</c:v>
                </c:pt>
                <c:pt idx="1">
                  <c:v>0.60000000000000064</c:v>
                </c:pt>
                <c:pt idx="2">
                  <c:v>1</c:v>
                </c:pt>
                <c:pt idx="3">
                  <c:v>1.3</c:v>
                </c:pt>
                <c:pt idx="4">
                  <c:v>1.7000000000000028</c:v>
                </c:pt>
                <c:pt idx="5">
                  <c:v>2.1</c:v>
                </c:pt>
                <c:pt idx="6">
                  <c:v>2.6</c:v>
                </c:pt>
                <c:pt idx="7">
                  <c:v>3</c:v>
                </c:pt>
                <c:pt idx="8">
                  <c:v>3.3</c:v>
                </c:pt>
                <c:pt idx="9">
                  <c:v>3.8</c:v>
                </c:pt>
                <c:pt idx="10">
                  <c:v>4.2</c:v>
                </c:pt>
                <c:pt idx="11">
                  <c:v>67.2</c:v>
                </c:pt>
                <c:pt idx="12">
                  <c:v>66.400000000000006</c:v>
                </c:pt>
                <c:pt idx="13">
                  <c:v>65.7</c:v>
                </c:pt>
                <c:pt idx="14">
                  <c:v>65</c:v>
                </c:pt>
                <c:pt idx="15">
                  <c:v>64.400000000000006</c:v>
                </c:pt>
                <c:pt idx="16">
                  <c:v>63.6</c:v>
                </c:pt>
                <c:pt idx="17">
                  <c:v>63</c:v>
                </c:pt>
                <c:pt idx="18">
                  <c:v>62.4</c:v>
                </c:pt>
                <c:pt idx="19">
                  <c:v>61.8</c:v>
                </c:pt>
                <c:pt idx="20">
                  <c:v>61.2</c:v>
                </c:pt>
                <c:pt idx="21">
                  <c:v>60.5</c:v>
                </c:pt>
                <c:pt idx="22">
                  <c:v>59.8</c:v>
                </c:pt>
                <c:pt idx="23">
                  <c:v>59</c:v>
                </c:pt>
                <c:pt idx="24">
                  <c:v>58.3</c:v>
                </c:pt>
                <c:pt idx="25">
                  <c:v>57.6</c:v>
                </c:pt>
                <c:pt idx="26">
                  <c:v>56.8</c:v>
                </c:pt>
                <c:pt idx="27">
                  <c:v>56.1</c:v>
                </c:pt>
                <c:pt idx="28">
                  <c:v>55.3</c:v>
                </c:pt>
                <c:pt idx="29">
                  <c:v>54.6</c:v>
                </c:pt>
                <c:pt idx="30">
                  <c:v>53.9</c:v>
                </c:pt>
                <c:pt idx="31">
                  <c:v>53.1</c:v>
                </c:pt>
                <c:pt idx="32">
                  <c:v>52.4</c:v>
                </c:pt>
                <c:pt idx="33">
                  <c:v>51.6</c:v>
                </c:pt>
                <c:pt idx="34">
                  <c:v>50.9</c:v>
                </c:pt>
                <c:pt idx="35">
                  <c:v>46.9</c:v>
                </c:pt>
                <c:pt idx="36">
                  <c:v>49.8</c:v>
                </c:pt>
                <c:pt idx="37">
                  <c:v>49.3</c:v>
                </c:pt>
                <c:pt idx="38">
                  <c:v>48.6</c:v>
                </c:pt>
                <c:pt idx="39">
                  <c:v>48.1</c:v>
                </c:pt>
                <c:pt idx="40">
                  <c:v>47.5</c:v>
                </c:pt>
                <c:pt idx="41">
                  <c:v>46.3</c:v>
                </c:pt>
                <c:pt idx="42">
                  <c:v>45.7</c:v>
                </c:pt>
                <c:pt idx="43">
                  <c:v>45.1</c:v>
                </c:pt>
                <c:pt idx="44">
                  <c:v>44.5</c:v>
                </c:pt>
                <c:pt idx="45">
                  <c:v>44</c:v>
                </c:pt>
                <c:pt idx="46">
                  <c:v>43.5</c:v>
                </c:pt>
                <c:pt idx="47">
                  <c:v>42.9</c:v>
                </c:pt>
                <c:pt idx="48">
                  <c:v>42.3</c:v>
                </c:pt>
                <c:pt idx="49">
                  <c:v>41.7</c:v>
                </c:pt>
                <c:pt idx="50">
                  <c:v>41.1</c:v>
                </c:pt>
                <c:pt idx="51">
                  <c:v>40.5</c:v>
                </c:pt>
                <c:pt idx="52">
                  <c:v>39.800000000000004</c:v>
                </c:pt>
                <c:pt idx="53">
                  <c:v>38.700000000000003</c:v>
                </c:pt>
                <c:pt idx="54">
                  <c:v>37.6</c:v>
                </c:pt>
                <c:pt idx="55">
                  <c:v>38.1</c:v>
                </c:pt>
                <c:pt idx="56">
                  <c:v>39.200000000000003</c:v>
                </c:pt>
                <c:pt idx="57">
                  <c:v>38.5</c:v>
                </c:pt>
                <c:pt idx="58">
                  <c:v>36.800000000000004</c:v>
                </c:pt>
                <c:pt idx="59">
                  <c:v>36.200000000000003</c:v>
                </c:pt>
                <c:pt idx="60">
                  <c:v>35.6</c:v>
                </c:pt>
                <c:pt idx="61">
                  <c:v>35</c:v>
                </c:pt>
                <c:pt idx="62">
                  <c:v>34.300000000000004</c:v>
                </c:pt>
                <c:pt idx="63">
                  <c:v>33.700000000000003</c:v>
                </c:pt>
                <c:pt idx="64">
                  <c:v>32.800000000000004</c:v>
                </c:pt>
                <c:pt idx="65">
                  <c:v>32.200000000000003</c:v>
                </c:pt>
                <c:pt idx="66">
                  <c:v>31.5</c:v>
                </c:pt>
                <c:pt idx="67">
                  <c:v>30.8</c:v>
                </c:pt>
                <c:pt idx="68">
                  <c:v>30</c:v>
                </c:pt>
                <c:pt idx="69">
                  <c:v>29.3</c:v>
                </c:pt>
                <c:pt idx="70">
                  <c:v>28.5</c:v>
                </c:pt>
                <c:pt idx="71">
                  <c:v>27.9</c:v>
                </c:pt>
                <c:pt idx="72">
                  <c:v>27.3</c:v>
                </c:pt>
                <c:pt idx="73">
                  <c:v>26.6</c:v>
                </c:pt>
                <c:pt idx="74">
                  <c:v>25.8</c:v>
                </c:pt>
                <c:pt idx="75">
                  <c:v>25.1</c:v>
                </c:pt>
                <c:pt idx="76">
                  <c:v>24.4</c:v>
                </c:pt>
                <c:pt idx="77">
                  <c:v>23.6</c:v>
                </c:pt>
                <c:pt idx="78">
                  <c:v>22.8</c:v>
                </c:pt>
                <c:pt idx="79">
                  <c:v>21.8</c:v>
                </c:pt>
                <c:pt idx="80">
                  <c:v>21</c:v>
                </c:pt>
                <c:pt idx="81">
                  <c:v>20.100000000000001</c:v>
                </c:pt>
                <c:pt idx="82">
                  <c:v>19.2</c:v>
                </c:pt>
                <c:pt idx="83">
                  <c:v>18.5</c:v>
                </c:pt>
                <c:pt idx="84">
                  <c:v>17.8</c:v>
                </c:pt>
                <c:pt idx="85">
                  <c:v>17.3</c:v>
                </c:pt>
                <c:pt idx="86">
                  <c:v>16.600000000000001</c:v>
                </c:pt>
                <c:pt idx="87">
                  <c:v>16</c:v>
                </c:pt>
                <c:pt idx="88">
                  <c:v>15.3</c:v>
                </c:pt>
                <c:pt idx="89">
                  <c:v>14.8</c:v>
                </c:pt>
                <c:pt idx="90">
                  <c:v>14.1</c:v>
                </c:pt>
                <c:pt idx="91">
                  <c:v>13.4</c:v>
                </c:pt>
                <c:pt idx="92">
                  <c:v>12.8</c:v>
                </c:pt>
                <c:pt idx="93">
                  <c:v>12.1</c:v>
                </c:pt>
                <c:pt idx="94">
                  <c:v>11.3</c:v>
                </c:pt>
                <c:pt idx="95">
                  <c:v>10.5</c:v>
                </c:pt>
                <c:pt idx="96">
                  <c:v>9.6</c:v>
                </c:pt>
                <c:pt idx="97">
                  <c:v>8.8000000000000007</c:v>
                </c:pt>
                <c:pt idx="98">
                  <c:v>8.1</c:v>
                </c:pt>
                <c:pt idx="99">
                  <c:v>7.3</c:v>
                </c:pt>
                <c:pt idx="100">
                  <c:v>6.8</c:v>
                </c:pt>
                <c:pt idx="101">
                  <c:v>6.2</c:v>
                </c:pt>
                <c:pt idx="102">
                  <c:v>5.4</c:v>
                </c:pt>
                <c:pt idx="103">
                  <c:v>4.8</c:v>
                </c:pt>
              </c:numCache>
            </c:numRef>
          </c:xVal>
          <c:yVal>
            <c:numRef>
              <c:f>'pontos 2'!$E$2:$E$157</c:f>
              <c:numCache>
                <c:formatCode>General</c:formatCode>
                <c:ptCount val="156"/>
                <c:pt idx="0">
                  <c:v>0.30000000000000032</c:v>
                </c:pt>
                <c:pt idx="1">
                  <c:v>0.30000000000000032</c:v>
                </c:pt>
                <c:pt idx="2">
                  <c:v>0.30000000000000032</c:v>
                </c:pt>
                <c:pt idx="3">
                  <c:v>0.4</c:v>
                </c:pt>
                <c:pt idx="4">
                  <c:v>0.30000000000000032</c:v>
                </c:pt>
                <c:pt idx="5">
                  <c:v>0.5</c:v>
                </c:pt>
                <c:pt idx="6">
                  <c:v>0.5</c:v>
                </c:pt>
                <c:pt idx="7">
                  <c:v>0.5</c:v>
                </c:pt>
                <c:pt idx="8">
                  <c:v>0.5</c:v>
                </c:pt>
                <c:pt idx="9">
                  <c:v>0.5</c:v>
                </c:pt>
                <c:pt idx="10">
                  <c:v>0.5</c:v>
                </c:pt>
                <c:pt idx="11">
                  <c:v>16</c:v>
                </c:pt>
                <c:pt idx="12">
                  <c:v>16</c:v>
                </c:pt>
                <c:pt idx="13">
                  <c:v>15.8</c:v>
                </c:pt>
                <c:pt idx="14">
                  <c:v>15.7</c:v>
                </c:pt>
                <c:pt idx="15">
                  <c:v>15.5</c:v>
                </c:pt>
                <c:pt idx="16">
                  <c:v>15.3</c:v>
                </c:pt>
                <c:pt idx="17">
                  <c:v>15.2</c:v>
                </c:pt>
                <c:pt idx="18">
                  <c:v>15.1</c:v>
                </c:pt>
                <c:pt idx="19">
                  <c:v>14.9</c:v>
                </c:pt>
                <c:pt idx="20">
                  <c:v>14.9</c:v>
                </c:pt>
                <c:pt idx="21">
                  <c:v>14.8</c:v>
                </c:pt>
                <c:pt idx="22">
                  <c:v>14.6</c:v>
                </c:pt>
                <c:pt idx="23">
                  <c:v>14.5</c:v>
                </c:pt>
                <c:pt idx="24">
                  <c:v>14.3</c:v>
                </c:pt>
                <c:pt idx="25">
                  <c:v>14.2</c:v>
                </c:pt>
                <c:pt idx="26">
                  <c:v>14</c:v>
                </c:pt>
                <c:pt idx="27">
                  <c:v>13.8</c:v>
                </c:pt>
                <c:pt idx="28">
                  <c:v>13.7</c:v>
                </c:pt>
                <c:pt idx="29">
                  <c:v>13.6</c:v>
                </c:pt>
                <c:pt idx="30">
                  <c:v>13.4</c:v>
                </c:pt>
                <c:pt idx="31">
                  <c:v>13.3</c:v>
                </c:pt>
                <c:pt idx="32">
                  <c:v>13.1</c:v>
                </c:pt>
                <c:pt idx="33">
                  <c:v>13</c:v>
                </c:pt>
                <c:pt idx="34">
                  <c:v>12.8</c:v>
                </c:pt>
                <c:pt idx="35">
                  <c:v>11.9</c:v>
                </c:pt>
                <c:pt idx="36">
                  <c:v>12.7</c:v>
                </c:pt>
                <c:pt idx="37">
                  <c:v>12.6</c:v>
                </c:pt>
                <c:pt idx="38">
                  <c:v>12.4</c:v>
                </c:pt>
                <c:pt idx="39">
                  <c:v>12.3</c:v>
                </c:pt>
                <c:pt idx="40">
                  <c:v>12.1</c:v>
                </c:pt>
                <c:pt idx="41">
                  <c:v>11.8</c:v>
                </c:pt>
                <c:pt idx="42">
                  <c:v>11.6</c:v>
                </c:pt>
                <c:pt idx="43">
                  <c:v>11.7</c:v>
                </c:pt>
                <c:pt idx="44">
                  <c:v>11.5</c:v>
                </c:pt>
                <c:pt idx="45">
                  <c:v>11.5</c:v>
                </c:pt>
                <c:pt idx="46">
                  <c:v>11.3</c:v>
                </c:pt>
                <c:pt idx="47">
                  <c:v>11.2</c:v>
                </c:pt>
                <c:pt idx="48">
                  <c:v>11</c:v>
                </c:pt>
                <c:pt idx="49">
                  <c:v>10.9</c:v>
                </c:pt>
                <c:pt idx="50">
                  <c:v>10.8</c:v>
                </c:pt>
                <c:pt idx="51">
                  <c:v>10.6</c:v>
                </c:pt>
                <c:pt idx="52">
                  <c:v>10.5</c:v>
                </c:pt>
                <c:pt idx="53">
                  <c:v>10.3</c:v>
                </c:pt>
                <c:pt idx="54">
                  <c:v>10</c:v>
                </c:pt>
                <c:pt idx="55">
                  <c:v>10</c:v>
                </c:pt>
                <c:pt idx="56">
                  <c:v>10.3</c:v>
                </c:pt>
                <c:pt idx="57">
                  <c:v>10.200000000000001</c:v>
                </c:pt>
                <c:pt idx="58">
                  <c:v>9.8000000000000007</c:v>
                </c:pt>
                <c:pt idx="59">
                  <c:v>9.7000000000000011</c:v>
                </c:pt>
                <c:pt idx="60">
                  <c:v>9.6</c:v>
                </c:pt>
                <c:pt idx="61">
                  <c:v>9.4</c:v>
                </c:pt>
                <c:pt idx="62">
                  <c:v>9.3000000000000007</c:v>
                </c:pt>
                <c:pt idx="63">
                  <c:v>9.1</c:v>
                </c:pt>
                <c:pt idx="64">
                  <c:v>9</c:v>
                </c:pt>
                <c:pt idx="65">
                  <c:v>8.8000000000000007</c:v>
                </c:pt>
                <c:pt idx="66">
                  <c:v>8.5</c:v>
                </c:pt>
                <c:pt idx="67">
                  <c:v>8.3000000000000007</c:v>
                </c:pt>
                <c:pt idx="68">
                  <c:v>8.1</c:v>
                </c:pt>
                <c:pt idx="69">
                  <c:v>8</c:v>
                </c:pt>
                <c:pt idx="70">
                  <c:v>7.6</c:v>
                </c:pt>
                <c:pt idx="71">
                  <c:v>7.3</c:v>
                </c:pt>
                <c:pt idx="72">
                  <c:v>7.2</c:v>
                </c:pt>
                <c:pt idx="73">
                  <c:v>6.9</c:v>
                </c:pt>
                <c:pt idx="74">
                  <c:v>6.6</c:v>
                </c:pt>
                <c:pt idx="75">
                  <c:v>6.5</c:v>
                </c:pt>
                <c:pt idx="76">
                  <c:v>6.1</c:v>
                </c:pt>
                <c:pt idx="77">
                  <c:v>5.8</c:v>
                </c:pt>
                <c:pt idx="78">
                  <c:v>5.4</c:v>
                </c:pt>
                <c:pt idx="79">
                  <c:v>5.0999999999999996</c:v>
                </c:pt>
                <c:pt idx="80">
                  <c:v>4.8</c:v>
                </c:pt>
                <c:pt idx="81">
                  <c:v>4.4000000000000004</c:v>
                </c:pt>
                <c:pt idx="82">
                  <c:v>4.0999999999999996</c:v>
                </c:pt>
                <c:pt idx="83">
                  <c:v>3.8</c:v>
                </c:pt>
                <c:pt idx="84">
                  <c:v>3.5</c:v>
                </c:pt>
                <c:pt idx="85">
                  <c:v>3.3</c:v>
                </c:pt>
                <c:pt idx="86">
                  <c:v>3</c:v>
                </c:pt>
                <c:pt idx="87">
                  <c:v>2.8</c:v>
                </c:pt>
                <c:pt idx="88">
                  <c:v>2.6</c:v>
                </c:pt>
                <c:pt idx="89">
                  <c:v>2.2999999999999998</c:v>
                </c:pt>
                <c:pt idx="90">
                  <c:v>2.1</c:v>
                </c:pt>
                <c:pt idx="91">
                  <c:v>2</c:v>
                </c:pt>
                <c:pt idx="92">
                  <c:v>1.8</c:v>
                </c:pt>
                <c:pt idx="93">
                  <c:v>1.7000000000000028</c:v>
                </c:pt>
                <c:pt idx="94">
                  <c:v>1.5</c:v>
                </c:pt>
                <c:pt idx="95">
                  <c:v>1.4</c:v>
                </c:pt>
                <c:pt idx="96">
                  <c:v>1.3</c:v>
                </c:pt>
                <c:pt idx="97">
                  <c:v>1.1000000000000001</c:v>
                </c:pt>
                <c:pt idx="98">
                  <c:v>1</c:v>
                </c:pt>
                <c:pt idx="99">
                  <c:v>0.8</c:v>
                </c:pt>
                <c:pt idx="100">
                  <c:v>0.60000000000000064</c:v>
                </c:pt>
                <c:pt idx="101">
                  <c:v>0.70000000000000062</c:v>
                </c:pt>
                <c:pt idx="102">
                  <c:v>0.70000000000000062</c:v>
                </c:pt>
                <c:pt idx="103">
                  <c:v>0.5</c:v>
                </c:pt>
              </c:numCache>
            </c:numRef>
          </c:yVal>
        </c:ser>
        <c:axId val="132151552"/>
        <c:axId val="134174208"/>
      </c:scatterChart>
      <c:valAx>
        <c:axId val="132151552"/>
        <c:scaling>
          <c:orientation val="minMax"/>
        </c:scaling>
        <c:axPos val="b"/>
        <c:title>
          <c:tx>
            <c:rich>
              <a:bodyPr/>
              <a:lstStyle/>
              <a:p>
                <a:pPr>
                  <a:defRPr/>
                </a:pPr>
                <a:r>
                  <a:rPr lang="pt-BR" dirty="0" err="1" smtClean="0"/>
                  <a:t>Space</a:t>
                </a:r>
                <a:r>
                  <a:rPr lang="pt-BR" dirty="0" smtClean="0"/>
                  <a:t> (mm)</a:t>
                </a:r>
                <a:endParaRPr lang="pt-BR" dirty="0"/>
              </a:p>
            </c:rich>
          </c:tx>
          <c:layout/>
        </c:title>
        <c:numFmt formatCode="General" sourceLinked="1"/>
        <c:tickLblPos val="nextTo"/>
        <c:crossAx val="134174208"/>
        <c:crosses val="autoZero"/>
        <c:crossBetween val="midCat"/>
      </c:valAx>
      <c:valAx>
        <c:axId val="134174208"/>
        <c:scaling>
          <c:orientation val="minMax"/>
        </c:scaling>
        <c:axPos val="l"/>
        <c:title>
          <c:tx>
            <c:rich>
              <a:bodyPr rot="-5400000" vert="horz"/>
              <a:lstStyle/>
              <a:p>
                <a:pPr>
                  <a:defRPr/>
                </a:pPr>
                <a:r>
                  <a:rPr lang="pt-BR" dirty="0" err="1" smtClean="0"/>
                  <a:t>Space</a:t>
                </a:r>
                <a:r>
                  <a:rPr lang="pt-BR" dirty="0" smtClean="0"/>
                  <a:t> (mm)</a:t>
                </a:r>
                <a:endParaRPr lang="pt-BR" dirty="0"/>
              </a:p>
            </c:rich>
          </c:tx>
          <c:layout/>
        </c:title>
        <c:numFmt formatCode="General" sourceLinked="1"/>
        <c:tickLblPos val="nextTo"/>
        <c:crossAx val="132151552"/>
        <c:crosses val="autoZero"/>
        <c:crossBetween val="midCat"/>
      </c:valAx>
    </c:plotArea>
    <c:plotVisOnly val="1"/>
  </c:chart>
  <c:spPr>
    <a:ln>
      <a:solidFill>
        <a:schemeClr val="bg1">
          <a:lumMod val="65000"/>
        </a:scheme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style val="7"/>
  <c:chart>
    <c:title>
      <c:tx>
        <c:rich>
          <a:bodyPr/>
          <a:lstStyle/>
          <a:p>
            <a:pPr>
              <a:defRPr/>
            </a:pPr>
            <a:r>
              <a:rPr lang="en-US"/>
              <a:t>Trajectory (experiment)</a:t>
            </a:r>
          </a:p>
        </c:rich>
      </c:tx>
      <c:layout>
        <c:manualLayout>
          <c:xMode val="edge"/>
          <c:yMode val="edge"/>
          <c:x val="0.30129956009615955"/>
          <c:y val="0"/>
        </c:manualLayout>
      </c:layout>
    </c:title>
    <c:plotArea>
      <c:layout>
        <c:manualLayout>
          <c:layoutTarget val="inner"/>
          <c:xMode val="edge"/>
          <c:yMode val="edge"/>
          <c:x val="8.7940129668132125E-2"/>
          <c:y val="9.2465153444489148E-2"/>
          <c:w val="0.73976031433015399"/>
          <c:h val="0.84728427610607382"/>
        </c:manualLayout>
      </c:layout>
      <c:scatterChart>
        <c:scatterStyle val="lineMarker"/>
        <c:ser>
          <c:idx val="0"/>
          <c:order val="0"/>
          <c:tx>
            <c:strRef>
              <c:f>'7016'!$C$2</c:f>
              <c:strCache>
                <c:ptCount val="1"/>
                <c:pt idx="0">
                  <c:v>y</c:v>
                </c:pt>
              </c:strCache>
            </c:strRef>
          </c:tx>
          <c:spPr>
            <a:ln w="28575">
              <a:noFill/>
            </a:ln>
          </c:spPr>
          <c:errBars>
            <c:errDir val="y"/>
            <c:errBarType val="both"/>
            <c:errValType val="percentage"/>
            <c:val val="5"/>
          </c:errBars>
          <c:errBars>
            <c:errDir val="x"/>
            <c:errBarType val="both"/>
            <c:errValType val="fixedVal"/>
            <c:val val="1"/>
          </c:errBars>
          <c:xVal>
            <c:numRef>
              <c:f>'7016'!$B$18:$B$116</c:f>
              <c:numCache>
                <c:formatCode>0.00E+00</c:formatCode>
                <c:ptCount val="99"/>
                <c:pt idx="0">
                  <c:v>18.005316549999989</c:v>
                </c:pt>
                <c:pt idx="1">
                  <c:v>16.50168949</c:v>
                </c:pt>
                <c:pt idx="2">
                  <c:v>15.086984350000003</c:v>
                </c:pt>
                <c:pt idx="3">
                  <c:v>13.6250096</c:v>
                </c:pt>
                <c:pt idx="4">
                  <c:v>12.157908389999999</c:v>
                </c:pt>
                <c:pt idx="5">
                  <c:v>10.67692753</c:v>
                </c:pt>
                <c:pt idx="6">
                  <c:v>9.2645420050000027</c:v>
                </c:pt>
                <c:pt idx="7">
                  <c:v>7.7854399839999999</c:v>
                </c:pt>
                <c:pt idx="8">
                  <c:v>6.2285161699999962</c:v>
                </c:pt>
                <c:pt idx="9">
                  <c:v>4.6868157569999962</c:v>
                </c:pt>
                <c:pt idx="10">
                  <c:v>3.1866234859999998</c:v>
                </c:pt>
                <c:pt idx="11">
                  <c:v>1.787704887999999</c:v>
                </c:pt>
                <c:pt idx="12">
                  <c:v>0.41117758650000008</c:v>
                </c:pt>
                <c:pt idx="13">
                  <c:v>-0.97903695420000003</c:v>
                </c:pt>
                <c:pt idx="14">
                  <c:v>-2.3823395949999999</c:v>
                </c:pt>
                <c:pt idx="15">
                  <c:v>-3.7060717520000011</c:v>
                </c:pt>
                <c:pt idx="16">
                  <c:v>-4.9519174179999981</c:v>
                </c:pt>
                <c:pt idx="17">
                  <c:v>-6.177465991</c:v>
                </c:pt>
                <c:pt idx="18">
                  <c:v>-7.249490199000002</c:v>
                </c:pt>
                <c:pt idx="19">
                  <c:v>-8.2985046740000001</c:v>
                </c:pt>
                <c:pt idx="20">
                  <c:v>-9.2402902769999997</c:v>
                </c:pt>
                <c:pt idx="21">
                  <c:v>-10.26981698</c:v>
                </c:pt>
                <c:pt idx="22">
                  <c:v>-11.094101869999999</c:v>
                </c:pt>
                <c:pt idx="23">
                  <c:v>-11.880033870000004</c:v>
                </c:pt>
                <c:pt idx="24">
                  <c:v>-12.491406720000002</c:v>
                </c:pt>
                <c:pt idx="25">
                  <c:v>-12.997138320000001</c:v>
                </c:pt>
                <c:pt idx="26">
                  <c:v>-13.474530530000006</c:v>
                </c:pt>
                <c:pt idx="27">
                  <c:v>-13.915826580000004</c:v>
                </c:pt>
                <c:pt idx="28">
                  <c:v>-14.23099766</c:v>
                </c:pt>
                <c:pt idx="29">
                  <c:v>-14.42703262</c:v>
                </c:pt>
                <c:pt idx="30">
                  <c:v>-14.59756104</c:v>
                </c:pt>
                <c:pt idx="31">
                  <c:v>-14.642534640000004</c:v>
                </c:pt>
                <c:pt idx="32">
                  <c:v>-14.633651410000001</c:v>
                </c:pt>
                <c:pt idx="33">
                  <c:v>-14.603414520000005</c:v>
                </c:pt>
                <c:pt idx="34">
                  <c:v>-14.50571805</c:v>
                </c:pt>
                <c:pt idx="35">
                  <c:v>-14.3290618</c:v>
                </c:pt>
                <c:pt idx="36">
                  <c:v>-14.11075308</c:v>
                </c:pt>
                <c:pt idx="37">
                  <c:v>-13.967576110000003</c:v>
                </c:pt>
                <c:pt idx="38">
                  <c:v>-13.7367562</c:v>
                </c:pt>
                <c:pt idx="39">
                  <c:v>-13.489572690000003</c:v>
                </c:pt>
                <c:pt idx="40">
                  <c:v>-13.18603777</c:v>
                </c:pt>
                <c:pt idx="41">
                  <c:v>-12.822245030000003</c:v>
                </c:pt>
                <c:pt idx="42">
                  <c:v>-12.536076020000001</c:v>
                </c:pt>
                <c:pt idx="43">
                  <c:v>-12.220690400000001</c:v>
                </c:pt>
                <c:pt idx="44">
                  <c:v>-11.87515196</c:v>
                </c:pt>
                <c:pt idx="45">
                  <c:v>-11.481173409999998</c:v>
                </c:pt>
                <c:pt idx="46">
                  <c:v>-11.105946510000006</c:v>
                </c:pt>
                <c:pt idx="47">
                  <c:v>-10.727232649999999</c:v>
                </c:pt>
                <c:pt idx="48">
                  <c:v>-10.25190403</c:v>
                </c:pt>
                <c:pt idx="49">
                  <c:v>-9.7811268400000024</c:v>
                </c:pt>
                <c:pt idx="50">
                  <c:v>-9.3995607460000006</c:v>
                </c:pt>
                <c:pt idx="51">
                  <c:v>-8.9399026960000008</c:v>
                </c:pt>
                <c:pt idx="52">
                  <c:v>-8.4760340960000065</c:v>
                </c:pt>
                <c:pt idx="53">
                  <c:v>-8.0033140990000007</c:v>
                </c:pt>
                <c:pt idx="54">
                  <c:v>-7.5110198169999975</c:v>
                </c:pt>
                <c:pt idx="55">
                  <c:v>-7.0180123559999981</c:v>
                </c:pt>
                <c:pt idx="56">
                  <c:v>-6.4742249100000002</c:v>
                </c:pt>
                <c:pt idx="57">
                  <c:v>-5.8888843819999979</c:v>
                </c:pt>
                <c:pt idx="58">
                  <c:v>-5.3278379999999963</c:v>
                </c:pt>
                <c:pt idx="59">
                  <c:v>-4.7416940850000024</c:v>
                </c:pt>
                <c:pt idx="60">
                  <c:v>-4.1055361879999976</c:v>
                </c:pt>
                <c:pt idx="61">
                  <c:v>-3.4444344039999999</c:v>
                </c:pt>
                <c:pt idx="62">
                  <c:v>-2.8531519839999997</c:v>
                </c:pt>
                <c:pt idx="63">
                  <c:v>-2.1989181029999996</c:v>
                </c:pt>
                <c:pt idx="64">
                  <c:v>-1.4675876569999995</c:v>
                </c:pt>
                <c:pt idx="65">
                  <c:v>-0.73292267860000027</c:v>
                </c:pt>
                <c:pt idx="66">
                  <c:v>-4.9655997790000003E-2</c:v>
                </c:pt>
                <c:pt idx="67">
                  <c:v>0.63271992170000002</c:v>
                </c:pt>
                <c:pt idx="68">
                  <c:v>1.3468281240000004</c:v>
                </c:pt>
                <c:pt idx="69">
                  <c:v>2.2011772680000017</c:v>
                </c:pt>
                <c:pt idx="70">
                  <c:v>2.4569157169999998</c:v>
                </c:pt>
                <c:pt idx="71">
                  <c:v>2.6959156159999997</c:v>
                </c:pt>
                <c:pt idx="72">
                  <c:v>2.8836472670000002</c:v>
                </c:pt>
                <c:pt idx="73">
                  <c:v>2.9516363459999999</c:v>
                </c:pt>
                <c:pt idx="74">
                  <c:v>2.4024131699999991</c:v>
                </c:pt>
                <c:pt idx="75">
                  <c:v>2.5224781569999997</c:v>
                </c:pt>
                <c:pt idx="76">
                  <c:v>2.5137545000000001</c:v>
                </c:pt>
                <c:pt idx="77">
                  <c:v>2.5072735640000001</c:v>
                </c:pt>
                <c:pt idx="78">
                  <c:v>2.4812713880000001</c:v>
                </c:pt>
                <c:pt idx="79">
                  <c:v>2.5286408069999999</c:v>
                </c:pt>
                <c:pt idx="80">
                  <c:v>2.5657482430000003</c:v>
                </c:pt>
                <c:pt idx="81">
                  <c:v>2.5302109069999998</c:v>
                </c:pt>
                <c:pt idx="82">
                  <c:v>2.5525219610000001</c:v>
                </c:pt>
                <c:pt idx="83">
                  <c:v>2.5680296080000002</c:v>
                </c:pt>
                <c:pt idx="84">
                  <c:v>2.5186055089999999</c:v>
                </c:pt>
                <c:pt idx="85">
                  <c:v>2.5379391460000007</c:v>
                </c:pt>
                <c:pt idx="86">
                  <c:v>2.5186087189999999</c:v>
                </c:pt>
                <c:pt idx="87">
                  <c:v>2.5420204049999997</c:v>
                </c:pt>
                <c:pt idx="88">
                  <c:v>2.4274357260000001</c:v>
                </c:pt>
                <c:pt idx="89">
                  <c:v>2.3784348959999999</c:v>
                </c:pt>
                <c:pt idx="90">
                  <c:v>2.3614737849999998</c:v>
                </c:pt>
                <c:pt idx="91">
                  <c:v>2.286948008</c:v>
                </c:pt>
                <c:pt idx="92">
                  <c:v>2.203258205</c:v>
                </c:pt>
                <c:pt idx="93">
                  <c:v>2.0901853159999999</c:v>
                </c:pt>
                <c:pt idx="94">
                  <c:v>2.0296127480000008</c:v>
                </c:pt>
                <c:pt idx="95">
                  <c:v>1.9771653149999999</c:v>
                </c:pt>
                <c:pt idx="96">
                  <c:v>1.8562307309999999</c:v>
                </c:pt>
                <c:pt idx="97">
                  <c:v>1.7556449699999999</c:v>
                </c:pt>
                <c:pt idx="98">
                  <c:v>1.6163760890000001</c:v>
                </c:pt>
              </c:numCache>
            </c:numRef>
          </c:xVal>
          <c:yVal>
            <c:numRef>
              <c:f>'7016'!$C$18:$C$116</c:f>
              <c:numCache>
                <c:formatCode>0.00E+00</c:formatCode>
                <c:ptCount val="99"/>
                <c:pt idx="0">
                  <c:v>18.772602899999985</c:v>
                </c:pt>
                <c:pt idx="1">
                  <c:v>19.084232709999984</c:v>
                </c:pt>
                <c:pt idx="2">
                  <c:v>19.235718869999992</c:v>
                </c:pt>
                <c:pt idx="3">
                  <c:v>19.324260180000007</c:v>
                </c:pt>
                <c:pt idx="4">
                  <c:v>19.419610720000001</c:v>
                </c:pt>
                <c:pt idx="5">
                  <c:v>19.484926639999991</c:v>
                </c:pt>
                <c:pt idx="6">
                  <c:v>19.412738789999988</c:v>
                </c:pt>
                <c:pt idx="7">
                  <c:v>19.149140599999992</c:v>
                </c:pt>
                <c:pt idx="8">
                  <c:v>18.749778760000005</c:v>
                </c:pt>
                <c:pt idx="9">
                  <c:v>18.270341760000001</c:v>
                </c:pt>
                <c:pt idx="10">
                  <c:v>17.755563420000001</c:v>
                </c:pt>
                <c:pt idx="11">
                  <c:v>17.12724291</c:v>
                </c:pt>
                <c:pt idx="12">
                  <c:v>16.36981308</c:v>
                </c:pt>
                <c:pt idx="13">
                  <c:v>15.50536776</c:v>
                </c:pt>
                <c:pt idx="14">
                  <c:v>14.567584220000006</c:v>
                </c:pt>
                <c:pt idx="15">
                  <c:v>13.507895040000001</c:v>
                </c:pt>
                <c:pt idx="16">
                  <c:v>12.40398719</c:v>
                </c:pt>
                <c:pt idx="17">
                  <c:v>11.188119560000001</c:v>
                </c:pt>
                <c:pt idx="18">
                  <c:v>9.9870740070000004</c:v>
                </c:pt>
                <c:pt idx="19">
                  <c:v>8.6584482980000033</c:v>
                </c:pt>
                <c:pt idx="20">
                  <c:v>7.320953104</c:v>
                </c:pt>
                <c:pt idx="21">
                  <c:v>5.8235510619999964</c:v>
                </c:pt>
                <c:pt idx="22">
                  <c:v>4.3496281060000017</c:v>
                </c:pt>
                <c:pt idx="23">
                  <c:v>2.8964482839999981</c:v>
                </c:pt>
                <c:pt idx="24">
                  <c:v>1.4334411729999996</c:v>
                </c:pt>
                <c:pt idx="25">
                  <c:v>1.6100125490000009E-2</c:v>
                </c:pt>
                <c:pt idx="26">
                  <c:v>-1.3732691989999997</c:v>
                </c:pt>
                <c:pt idx="27">
                  <c:v>-2.8217799329999993</c:v>
                </c:pt>
                <c:pt idx="28">
                  <c:v>-4.0547078989999976</c:v>
                </c:pt>
                <c:pt idx="29">
                  <c:v>-5.2874298040000003</c:v>
                </c:pt>
                <c:pt idx="30">
                  <c:v>-6.5667389869999981</c:v>
                </c:pt>
                <c:pt idx="31">
                  <c:v>-7.7180615960000001</c:v>
                </c:pt>
                <c:pt idx="32">
                  <c:v>-8.7793788289999988</c:v>
                </c:pt>
                <c:pt idx="33">
                  <c:v>-9.794403398</c:v>
                </c:pt>
                <c:pt idx="34">
                  <c:v>-10.7971159</c:v>
                </c:pt>
                <c:pt idx="35">
                  <c:v>-11.63296712</c:v>
                </c:pt>
                <c:pt idx="36">
                  <c:v>-12.339756220000003</c:v>
                </c:pt>
                <c:pt idx="37">
                  <c:v>-13.017670089999999</c:v>
                </c:pt>
                <c:pt idx="38">
                  <c:v>-13.549373469999997</c:v>
                </c:pt>
                <c:pt idx="39">
                  <c:v>-14.113964860000001</c:v>
                </c:pt>
                <c:pt idx="40">
                  <c:v>-14.561735840000004</c:v>
                </c:pt>
                <c:pt idx="41">
                  <c:v>-14.8965297</c:v>
                </c:pt>
                <c:pt idx="42">
                  <c:v>-15.13396964</c:v>
                </c:pt>
                <c:pt idx="43">
                  <c:v>-15.306460980000002</c:v>
                </c:pt>
                <c:pt idx="44">
                  <c:v>-15.465711570000003</c:v>
                </c:pt>
                <c:pt idx="45">
                  <c:v>-15.55976117</c:v>
                </c:pt>
                <c:pt idx="46">
                  <c:v>-15.55879122</c:v>
                </c:pt>
                <c:pt idx="47">
                  <c:v>-15.49024578</c:v>
                </c:pt>
                <c:pt idx="48">
                  <c:v>-15.376313810000003</c:v>
                </c:pt>
                <c:pt idx="49">
                  <c:v>-15.1268709</c:v>
                </c:pt>
                <c:pt idx="50">
                  <c:v>-14.835656330000006</c:v>
                </c:pt>
                <c:pt idx="51">
                  <c:v>-14.521025979999999</c:v>
                </c:pt>
                <c:pt idx="52">
                  <c:v>-14.153374530000002</c:v>
                </c:pt>
                <c:pt idx="53">
                  <c:v>-13.73593196</c:v>
                </c:pt>
                <c:pt idx="54">
                  <c:v>-13.29547039</c:v>
                </c:pt>
                <c:pt idx="55">
                  <c:v>-12.75196495</c:v>
                </c:pt>
                <c:pt idx="56">
                  <c:v>-12.16602424</c:v>
                </c:pt>
                <c:pt idx="57">
                  <c:v>-11.547275699999997</c:v>
                </c:pt>
                <c:pt idx="58">
                  <c:v>-10.841317179999999</c:v>
                </c:pt>
                <c:pt idx="59">
                  <c:v>-10.11035489</c:v>
                </c:pt>
                <c:pt idx="60">
                  <c:v>-9.3665752990000062</c:v>
                </c:pt>
                <c:pt idx="61">
                  <c:v>-8.5013197989999991</c:v>
                </c:pt>
                <c:pt idx="62">
                  <c:v>-7.6322953099999982</c:v>
                </c:pt>
                <c:pt idx="63">
                  <c:v>-6.6823326579999973</c:v>
                </c:pt>
                <c:pt idx="64">
                  <c:v>-5.5679585929999975</c:v>
                </c:pt>
                <c:pt idx="65">
                  <c:v>-4.4969203430000002</c:v>
                </c:pt>
                <c:pt idx="66">
                  <c:v>-3.3467235880000001</c:v>
                </c:pt>
                <c:pt idx="67">
                  <c:v>-2.0635795900000002</c:v>
                </c:pt>
                <c:pt idx="68">
                  <c:v>-0.77821577830000022</c:v>
                </c:pt>
                <c:pt idx="69">
                  <c:v>-7.9895440020000028E-2</c:v>
                </c:pt>
                <c:pt idx="70">
                  <c:v>-0.18682209240000006</c:v>
                </c:pt>
                <c:pt idx="71">
                  <c:v>-8.3168196430000035E-2</c:v>
                </c:pt>
                <c:pt idx="72">
                  <c:v>4.6315775169999979E-3</c:v>
                </c:pt>
                <c:pt idx="73">
                  <c:v>4.0897482230000011E-2</c:v>
                </c:pt>
                <c:pt idx="74">
                  <c:v>-1.485022226E-2</c:v>
                </c:pt>
                <c:pt idx="75">
                  <c:v>-4.610077328999998E-2</c:v>
                </c:pt>
                <c:pt idx="76">
                  <c:v>-5.22810659E-2</c:v>
                </c:pt>
                <c:pt idx="77">
                  <c:v>-0.14288441969999999</c:v>
                </c:pt>
                <c:pt idx="78">
                  <c:v>-0.14035989939999999</c:v>
                </c:pt>
                <c:pt idx="79">
                  <c:v>-0.14306976399999999</c:v>
                </c:pt>
                <c:pt idx="80">
                  <c:v>-9.5433555259999997E-2</c:v>
                </c:pt>
                <c:pt idx="81">
                  <c:v>-0.15587621369999999</c:v>
                </c:pt>
                <c:pt idx="82">
                  <c:v>-0.1633995869</c:v>
                </c:pt>
                <c:pt idx="83">
                  <c:v>-0.2627636317</c:v>
                </c:pt>
                <c:pt idx="84">
                  <c:v>-0.26764512620000003</c:v>
                </c:pt>
                <c:pt idx="85">
                  <c:v>-0.2774521987000001</c:v>
                </c:pt>
                <c:pt idx="86">
                  <c:v>-0.2716246127000001</c:v>
                </c:pt>
                <c:pt idx="87">
                  <c:v>-0.18751259500000006</c:v>
                </c:pt>
                <c:pt idx="88">
                  <c:v>-0.14265221689999999</c:v>
                </c:pt>
                <c:pt idx="89">
                  <c:v>-7.7224727290000003E-2</c:v>
                </c:pt>
                <c:pt idx="90">
                  <c:v>-6.0832118579999983E-2</c:v>
                </c:pt>
                <c:pt idx="91">
                  <c:v>3.5496105730000005E-2</c:v>
                </c:pt>
                <c:pt idx="92">
                  <c:v>0.1141848062</c:v>
                </c:pt>
                <c:pt idx="93">
                  <c:v>0.10724923990000003</c:v>
                </c:pt>
                <c:pt idx="94">
                  <c:v>5.1363632070000019E-2</c:v>
                </c:pt>
                <c:pt idx="95">
                  <c:v>0.1088993175</c:v>
                </c:pt>
                <c:pt idx="96">
                  <c:v>0.39350640050000013</c:v>
                </c:pt>
                <c:pt idx="97">
                  <c:v>0.57309660740000024</c:v>
                </c:pt>
                <c:pt idx="98">
                  <c:v>0.2947356048</c:v>
                </c:pt>
              </c:numCache>
            </c:numRef>
          </c:yVal>
        </c:ser>
        <c:axId val="138844416"/>
        <c:axId val="138932608"/>
      </c:scatterChart>
      <c:valAx>
        <c:axId val="138844416"/>
        <c:scaling>
          <c:orientation val="minMax"/>
        </c:scaling>
        <c:axPos val="b"/>
        <c:title>
          <c:tx>
            <c:rich>
              <a:bodyPr/>
              <a:lstStyle/>
              <a:p>
                <a:pPr>
                  <a:defRPr/>
                </a:pPr>
                <a:r>
                  <a:rPr lang="pt-BR"/>
                  <a:t>Position (cm)</a:t>
                </a:r>
              </a:p>
            </c:rich>
          </c:tx>
          <c:layout>
            <c:manualLayout>
              <c:xMode val="edge"/>
              <c:yMode val="edge"/>
              <c:x val="0.60887333576619429"/>
              <c:y val="0.90613607035115751"/>
            </c:manualLayout>
          </c:layout>
        </c:title>
        <c:numFmt formatCode="#,##0.00" sourceLinked="0"/>
        <c:tickLblPos val="nextTo"/>
        <c:crossAx val="138932608"/>
        <c:crosses val="autoZero"/>
        <c:crossBetween val="midCat"/>
      </c:valAx>
      <c:valAx>
        <c:axId val="138932608"/>
        <c:scaling>
          <c:orientation val="minMax"/>
        </c:scaling>
        <c:axPos val="l"/>
        <c:title>
          <c:tx>
            <c:rich>
              <a:bodyPr rot="-5400000" vert="horz"/>
              <a:lstStyle/>
              <a:p>
                <a:pPr>
                  <a:defRPr/>
                </a:pPr>
                <a:r>
                  <a:rPr lang="pt-BR"/>
                  <a:t>Position (cm)</a:t>
                </a:r>
              </a:p>
            </c:rich>
          </c:tx>
          <c:layout>
            <c:manualLayout>
              <c:xMode val="edge"/>
              <c:yMode val="edge"/>
              <c:x val="1.1111111111111125E-2"/>
              <c:y val="0.39644101778944363"/>
            </c:manualLayout>
          </c:layout>
        </c:title>
        <c:numFmt formatCode="#,##0.00" sourceLinked="0"/>
        <c:tickLblPos val="nextTo"/>
        <c:crossAx val="138844416"/>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sz="1400" b="1" i="0" u="none" strike="noStrike" baseline="0">
                <a:solidFill>
                  <a:srgbClr val="000000"/>
                </a:solidFill>
                <a:latin typeface="Calibri"/>
                <a:ea typeface="Calibri"/>
                <a:cs typeface="Calibri"/>
              </a:defRPr>
            </a:pPr>
            <a:r>
              <a:rPr lang="pt-BR" sz="1600" dirty="0" smtClean="0"/>
              <a:t>Force x </a:t>
            </a:r>
            <a:r>
              <a:rPr lang="pt-BR" sz="1600" dirty="0" err="1" smtClean="0"/>
              <a:t>Displacement</a:t>
            </a:r>
            <a:endParaRPr lang="pt-BR" sz="1600" dirty="0"/>
          </a:p>
        </c:rich>
      </c:tx>
      <c:layout/>
      <c:overlay val="1"/>
    </c:title>
    <c:plotArea>
      <c:layout>
        <c:manualLayout>
          <c:layoutTarget val="inner"/>
          <c:xMode val="edge"/>
          <c:yMode val="edge"/>
          <c:x val="0.126050354816759"/>
          <c:y val="0.12831140175274741"/>
          <c:w val="0.7297547883416986"/>
          <c:h val="0.70608158725921977"/>
        </c:manualLayout>
      </c:layout>
      <c:scatterChart>
        <c:scatterStyle val="lineMarker"/>
        <c:ser>
          <c:idx val="0"/>
          <c:order val="0"/>
          <c:tx>
            <c:strRef>
              <c:f>Sheet1!$A$1</c:f>
              <c:strCache>
                <c:ptCount val="1"/>
                <c:pt idx="0">
                  <c:v>Tira 1</c:v>
                </c:pt>
              </c:strCache>
            </c:strRef>
          </c:tx>
          <c:spPr>
            <a:ln w="25400">
              <a:noFill/>
            </a:ln>
          </c:spPr>
          <c:marker>
            <c:symbol val="diamond"/>
            <c:size val="7"/>
            <c:spPr>
              <a:solidFill>
                <a:schemeClr val="accent6"/>
              </a:solidFill>
              <a:ln>
                <a:solidFill>
                  <a:schemeClr val="accent6"/>
                </a:solidFill>
              </a:ln>
            </c:spPr>
          </c:marker>
          <c:trendline>
            <c:spPr>
              <a:ln w="9525" cap="flat" cmpd="sng" algn="ctr">
                <a:solidFill>
                  <a:schemeClr val="accent6">
                    <a:shade val="95000"/>
                    <a:satMod val="105000"/>
                  </a:schemeClr>
                </a:solidFill>
                <a:prstDash val="sysDot"/>
              </a:ln>
              <a:effectLst/>
            </c:spPr>
            <c:trendlineType val="linear"/>
            <c:intercept val="0"/>
            <c:dispRSqr val="1"/>
            <c:dispEq val="1"/>
            <c:trendlineLbl>
              <c:layout>
                <c:manualLayout>
                  <c:x val="-0.17478083989501367"/>
                  <c:y val="5.0925925925925992E-2"/>
                </c:manualLayout>
              </c:layout>
              <c:numFmt formatCode="#,##0.00" sourceLinked="0"/>
              <c:spPr>
                <a:noFill/>
                <a:ln w="25400">
                  <a:noFill/>
                </a:ln>
              </c:spPr>
              <c:txPr>
                <a:bodyPr/>
                <a:lstStyle/>
                <a:p>
                  <a:pPr>
                    <a:defRPr sz="900" b="0" i="0" u="none" strike="noStrike" baseline="0">
                      <a:solidFill>
                        <a:srgbClr val="333333"/>
                      </a:solidFill>
                      <a:latin typeface="Calibri"/>
                      <a:ea typeface="Calibri"/>
                      <a:cs typeface="Calibri"/>
                    </a:defRPr>
                  </a:pPr>
                  <a:endParaRPr lang="pt-BR"/>
                </a:p>
              </c:txPr>
            </c:trendlineLbl>
          </c:trendline>
          <c:errBars>
            <c:errDir val="y"/>
            <c:errBarType val="both"/>
            <c:errValType val="percentage"/>
            <c:val val="5"/>
          </c:errBars>
          <c:xVal>
            <c:numRef>
              <c:f>Sheet1!$C$3:$C$7</c:f>
              <c:numCache>
                <c:formatCode>General</c:formatCode>
                <c:ptCount val="5"/>
                <c:pt idx="0">
                  <c:v>1.2</c:v>
                </c:pt>
                <c:pt idx="1">
                  <c:v>1.8</c:v>
                </c:pt>
                <c:pt idx="2">
                  <c:v>2.2000000000000002</c:v>
                </c:pt>
                <c:pt idx="3">
                  <c:v>2.8</c:v>
                </c:pt>
                <c:pt idx="4">
                  <c:v>3.5</c:v>
                </c:pt>
              </c:numCache>
            </c:numRef>
          </c:xVal>
          <c:yVal>
            <c:numRef>
              <c:f>Sheet1!$B$3:$B$7</c:f>
              <c:numCache>
                <c:formatCode>General</c:formatCode>
                <c:ptCount val="5"/>
                <c:pt idx="0">
                  <c:v>1.0900000000000001</c:v>
                </c:pt>
                <c:pt idx="1">
                  <c:v>1.71</c:v>
                </c:pt>
                <c:pt idx="2">
                  <c:v>2.1800000000000002</c:v>
                </c:pt>
                <c:pt idx="3">
                  <c:v>2.65</c:v>
                </c:pt>
                <c:pt idx="4">
                  <c:v>3.2800000000000002</c:v>
                </c:pt>
              </c:numCache>
            </c:numRef>
          </c:yVal>
        </c:ser>
        <c:ser>
          <c:idx val="1"/>
          <c:order val="1"/>
          <c:tx>
            <c:strRef>
              <c:f>Sheet1!$A$9</c:f>
              <c:strCache>
                <c:ptCount val="1"/>
                <c:pt idx="0">
                  <c:v>Tira 2</c:v>
                </c:pt>
              </c:strCache>
            </c:strRef>
          </c:tx>
          <c:spPr>
            <a:ln w="19050">
              <a:noFill/>
            </a:ln>
          </c:spPr>
          <c:marker>
            <c:symbol val="circle"/>
            <c:size val="5"/>
            <c:spPr>
              <a:solidFill>
                <a:srgbClr val="FFC000"/>
              </a:solidFill>
              <a:ln w="9525">
                <a:solidFill>
                  <a:srgbClr val="FFC000"/>
                </a:solidFill>
              </a:ln>
              <a:effectLst/>
            </c:spPr>
          </c:marker>
          <c:trendline>
            <c:spPr>
              <a:ln w="19050" cap="rnd">
                <a:solidFill>
                  <a:srgbClr val="FFC000"/>
                </a:solidFill>
                <a:prstDash val="sysDot"/>
              </a:ln>
              <a:effectLst/>
            </c:spPr>
            <c:trendlineType val="linear"/>
            <c:intercept val="0"/>
            <c:dispRSqr val="1"/>
            <c:dispEq val="1"/>
            <c:trendlineLbl>
              <c:layout>
                <c:manualLayout>
                  <c:x val="-2.6299306504397285E-3"/>
                  <c:y val="0.18807277903821337"/>
                </c:manualLayout>
              </c:layout>
              <c:numFmt formatCode="#,##0.00" sourceLinked="0"/>
              <c:spPr>
                <a:noFill/>
                <a:ln w="25400">
                  <a:noFill/>
                </a:ln>
              </c:spPr>
              <c:txPr>
                <a:bodyPr/>
                <a:lstStyle/>
                <a:p>
                  <a:pPr>
                    <a:defRPr sz="900" b="0" i="0" u="none" strike="noStrike" baseline="0">
                      <a:solidFill>
                        <a:srgbClr val="333333"/>
                      </a:solidFill>
                      <a:latin typeface="Calibri"/>
                      <a:ea typeface="Calibri"/>
                      <a:cs typeface="Calibri"/>
                    </a:defRPr>
                  </a:pPr>
                  <a:endParaRPr lang="pt-BR"/>
                </a:p>
              </c:txPr>
            </c:trendlineLbl>
          </c:trendline>
          <c:errBars>
            <c:errDir val="y"/>
            <c:errBarType val="both"/>
            <c:errValType val="percentage"/>
            <c:val val="5"/>
          </c:errBars>
          <c:xVal>
            <c:numRef>
              <c:f>Sheet1!$C$11:$C$15</c:f>
              <c:numCache>
                <c:formatCode>General</c:formatCode>
                <c:ptCount val="5"/>
                <c:pt idx="0">
                  <c:v>1.3</c:v>
                </c:pt>
                <c:pt idx="1">
                  <c:v>2.1</c:v>
                </c:pt>
                <c:pt idx="2">
                  <c:v>2.7</c:v>
                </c:pt>
                <c:pt idx="3">
                  <c:v>3.2</c:v>
                </c:pt>
                <c:pt idx="4">
                  <c:v>4</c:v>
                </c:pt>
              </c:numCache>
            </c:numRef>
          </c:xVal>
          <c:yVal>
            <c:numRef>
              <c:f>Sheet1!$B$11:$B$15</c:f>
              <c:numCache>
                <c:formatCode>General</c:formatCode>
                <c:ptCount val="5"/>
                <c:pt idx="0">
                  <c:v>1.0900000000000001</c:v>
                </c:pt>
                <c:pt idx="1">
                  <c:v>1.71</c:v>
                </c:pt>
                <c:pt idx="2">
                  <c:v>2.1800000000000002</c:v>
                </c:pt>
                <c:pt idx="3">
                  <c:v>2.65</c:v>
                </c:pt>
                <c:pt idx="4">
                  <c:v>3.2800000000000002</c:v>
                </c:pt>
              </c:numCache>
            </c:numRef>
          </c:yVal>
        </c:ser>
        <c:axId val="139182464"/>
        <c:axId val="139184384"/>
      </c:scatterChart>
      <c:valAx>
        <c:axId val="139182464"/>
        <c:scaling>
          <c:orientation val="minMax"/>
          <c:min val="1"/>
        </c:scaling>
        <c:axPos val="b"/>
        <c:title>
          <c:tx>
            <c:rich>
              <a:bodyPr/>
              <a:lstStyle/>
              <a:p>
                <a:pPr>
                  <a:defRPr sz="1000" b="1" i="0" u="none" strike="noStrike" baseline="0">
                    <a:solidFill>
                      <a:srgbClr val="000000"/>
                    </a:solidFill>
                    <a:latin typeface="Calibri"/>
                    <a:ea typeface="Calibri"/>
                    <a:cs typeface="Calibri"/>
                  </a:defRPr>
                </a:pPr>
                <a:r>
                  <a:rPr lang="pt-BR" sz="1400" dirty="0" err="1" smtClean="0"/>
                  <a:t>Displacement</a:t>
                </a:r>
                <a:r>
                  <a:rPr lang="pt-BR" sz="1400" dirty="0" smtClean="0"/>
                  <a:t> (cm</a:t>
                </a:r>
                <a:r>
                  <a:rPr lang="pt-BR" sz="1400" dirty="0"/>
                  <a:t>)</a:t>
                </a:r>
              </a:p>
            </c:rich>
          </c:tx>
          <c:layout>
            <c:manualLayout>
              <c:xMode val="edge"/>
              <c:yMode val="edge"/>
              <c:x val="0.41277647091967057"/>
              <c:y val="0.91319756216913561"/>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pt-BR"/>
          </a:p>
        </c:txPr>
        <c:crossAx val="139184384"/>
        <c:crosses val="autoZero"/>
        <c:crossBetween val="midCat"/>
      </c:valAx>
      <c:valAx>
        <c:axId val="139184384"/>
        <c:scaling>
          <c:orientation val="minMax"/>
          <c:min val="1"/>
        </c:scaling>
        <c:axPos val="l"/>
        <c:title>
          <c:tx>
            <c:rich>
              <a:bodyPr/>
              <a:lstStyle/>
              <a:p>
                <a:pPr>
                  <a:defRPr sz="1000" b="1" i="0" u="none" strike="noStrike" baseline="0">
                    <a:solidFill>
                      <a:srgbClr val="000000"/>
                    </a:solidFill>
                    <a:latin typeface="Calibri"/>
                    <a:ea typeface="Calibri"/>
                    <a:cs typeface="Calibri"/>
                  </a:defRPr>
                </a:pPr>
                <a:r>
                  <a:rPr lang="pt-BR" sz="1800" dirty="0" smtClean="0"/>
                  <a:t>Force (N)</a:t>
                </a:r>
                <a:endParaRPr lang="pt-BR" sz="1800" dirty="0"/>
              </a:p>
            </c:rich>
          </c:tx>
          <c:layout>
            <c:manualLayout>
              <c:xMode val="edge"/>
              <c:yMode val="edge"/>
              <c:x val="1.6269768370318221E-2"/>
              <c:y val="0.33389410220569976"/>
            </c:manualLayout>
          </c:layout>
        </c:title>
        <c:numFmt formatCode="General" sourceLinked="1"/>
        <c:maj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pt-BR"/>
          </a:p>
        </c:txPr>
        <c:crossAx val="139182464"/>
        <c:crosses val="autoZero"/>
        <c:crossBetween val="midCat"/>
      </c:valAx>
      <c:spPr>
        <a:noFill/>
        <a:ln w="25400">
          <a:noFill/>
        </a:ln>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style val="8"/>
  <c:chart>
    <c:title>
      <c:tx>
        <c:rich>
          <a:bodyPr/>
          <a:lstStyle/>
          <a:p>
            <a:pPr>
              <a:defRPr/>
            </a:pPr>
            <a:r>
              <a:rPr lang="en-US" sz="2000" dirty="0"/>
              <a:t>Position x Time</a:t>
            </a:r>
          </a:p>
        </c:rich>
      </c:tx>
      <c:layout/>
    </c:title>
    <c:plotArea>
      <c:layout>
        <c:manualLayout>
          <c:layoutTarget val="inner"/>
          <c:xMode val="edge"/>
          <c:yMode val="edge"/>
          <c:x val="0.12555092663278558"/>
          <c:y val="0.19279530004971546"/>
          <c:w val="0.78521546302557155"/>
          <c:h val="0.63890857149679181"/>
        </c:manualLayout>
      </c:layout>
      <c:scatterChart>
        <c:scatterStyle val="lineMarker"/>
        <c:ser>
          <c:idx val="0"/>
          <c:order val="0"/>
          <c:tx>
            <c:v>posição</c:v>
          </c:tx>
          <c:spPr>
            <a:ln w="28575">
              <a:noFill/>
            </a:ln>
          </c:spPr>
          <c:marker>
            <c:spPr>
              <a:solidFill>
                <a:srgbClr val="FFC000"/>
              </a:solidFill>
              <a:ln>
                <a:noFill/>
              </a:ln>
            </c:spPr>
          </c:marker>
          <c:trendline>
            <c:spPr>
              <a:ln>
                <a:solidFill>
                  <a:srgbClr val="FFC000"/>
                </a:solidFill>
              </a:ln>
            </c:spPr>
            <c:trendlineType val="poly"/>
            <c:order val="2"/>
            <c:dispEq val="1"/>
            <c:trendlineLbl>
              <c:layout>
                <c:manualLayout>
                  <c:x val="3.1655481566862945E-2"/>
                  <c:y val="-0.13716531496500389"/>
                </c:manualLayout>
              </c:layout>
              <c:numFmt formatCode="#,##0.00" sourceLinked="0"/>
              <c:txPr>
                <a:bodyPr/>
                <a:lstStyle/>
                <a:p>
                  <a:pPr>
                    <a:defRPr sz="1400"/>
                  </a:pPr>
                  <a:endParaRPr lang="pt-BR"/>
                </a:p>
              </c:txPr>
            </c:trendlineLbl>
          </c:trendline>
          <c:errBars>
            <c:errDir val="y"/>
            <c:errBarType val="both"/>
            <c:errValType val="stdErr"/>
          </c:errBars>
          <c:xVal>
            <c:numRef>
              <c:f>'metal, conta'!$I$2:$I$35</c:f>
              <c:numCache>
                <c:formatCode>0.00</c:formatCode>
                <c:ptCount val="34"/>
                <c:pt idx="0">
                  <c:v>0</c:v>
                </c:pt>
                <c:pt idx="1">
                  <c:v>0.16699999999999987</c:v>
                </c:pt>
                <c:pt idx="2">
                  <c:v>0.3339999999999998</c:v>
                </c:pt>
                <c:pt idx="3">
                  <c:v>0.5</c:v>
                </c:pt>
                <c:pt idx="4">
                  <c:v>0.66699999999999993</c:v>
                </c:pt>
                <c:pt idx="5">
                  <c:v>0.83399999999999963</c:v>
                </c:pt>
                <c:pt idx="6">
                  <c:v>1</c:v>
                </c:pt>
                <c:pt idx="7">
                  <c:v>1.1669999999999998</c:v>
                </c:pt>
                <c:pt idx="8">
                  <c:v>1.3339999999999994</c:v>
                </c:pt>
                <c:pt idx="9">
                  <c:v>1.5</c:v>
                </c:pt>
                <c:pt idx="10">
                  <c:v>1.6669999999999998</c:v>
                </c:pt>
                <c:pt idx="11">
                  <c:v>1.8339999999999994</c:v>
                </c:pt>
                <c:pt idx="12">
                  <c:v>2</c:v>
                </c:pt>
                <c:pt idx="13">
                  <c:v>2.166999999999998</c:v>
                </c:pt>
                <c:pt idx="14">
                  <c:v>2.3339999999999992</c:v>
                </c:pt>
                <c:pt idx="15">
                  <c:v>2.5</c:v>
                </c:pt>
                <c:pt idx="16">
                  <c:v>2.666999999999998</c:v>
                </c:pt>
                <c:pt idx="17">
                  <c:v>2.8339999999999992</c:v>
                </c:pt>
                <c:pt idx="18">
                  <c:v>3</c:v>
                </c:pt>
                <c:pt idx="19">
                  <c:v>3.166999999999998</c:v>
                </c:pt>
                <c:pt idx="20">
                  <c:v>3.3339999999999992</c:v>
                </c:pt>
                <c:pt idx="21">
                  <c:v>3.5</c:v>
                </c:pt>
                <c:pt idx="22">
                  <c:v>3.666999999999998</c:v>
                </c:pt>
                <c:pt idx="23">
                  <c:v>3.8339999999999992</c:v>
                </c:pt>
                <c:pt idx="24">
                  <c:v>4</c:v>
                </c:pt>
                <c:pt idx="25">
                  <c:v>4.1669999999999972</c:v>
                </c:pt>
                <c:pt idx="26">
                  <c:v>4.3339999999999996</c:v>
                </c:pt>
                <c:pt idx="27">
                  <c:v>4.5</c:v>
                </c:pt>
                <c:pt idx="28">
                  <c:v>4.6669999999999972</c:v>
                </c:pt>
                <c:pt idx="29">
                  <c:v>4.8339999999999996</c:v>
                </c:pt>
                <c:pt idx="30">
                  <c:v>5</c:v>
                </c:pt>
                <c:pt idx="31">
                  <c:v>5.1669999999999972</c:v>
                </c:pt>
                <c:pt idx="32">
                  <c:v>5.3339999999999996</c:v>
                </c:pt>
                <c:pt idx="33">
                  <c:v>5.5</c:v>
                </c:pt>
              </c:numCache>
            </c:numRef>
          </c:xVal>
          <c:yVal>
            <c:numRef>
              <c:f>('metal, conta'!$AI$2:$AI$51,'metal, conta'!$AC$2:$AC$35,'metal, conta'!$W$2:$W$34,'metal, conta'!$Q$2:$Q$35,'metal, conta'!$E$2:$E$33)</c:f>
              <c:numCache>
                <c:formatCode>General</c:formatCode>
                <c:ptCount val="183"/>
                <c:pt idx="0">
                  <c:v>367.6</c:v>
                </c:pt>
                <c:pt idx="1">
                  <c:v>367</c:v>
                </c:pt>
                <c:pt idx="2">
                  <c:v>365.4</c:v>
                </c:pt>
                <c:pt idx="3">
                  <c:v>365.4</c:v>
                </c:pt>
                <c:pt idx="4">
                  <c:v>363.9</c:v>
                </c:pt>
                <c:pt idx="5">
                  <c:v>363.9</c:v>
                </c:pt>
                <c:pt idx="6">
                  <c:v>363.2</c:v>
                </c:pt>
                <c:pt idx="7">
                  <c:v>362.3</c:v>
                </c:pt>
                <c:pt idx="8">
                  <c:v>361.6</c:v>
                </c:pt>
                <c:pt idx="9">
                  <c:v>361</c:v>
                </c:pt>
                <c:pt idx="10">
                  <c:v>360.1</c:v>
                </c:pt>
                <c:pt idx="11">
                  <c:v>358.8</c:v>
                </c:pt>
                <c:pt idx="12">
                  <c:v>357.9</c:v>
                </c:pt>
                <c:pt idx="13">
                  <c:v>357.2</c:v>
                </c:pt>
                <c:pt idx="14">
                  <c:v>356.6</c:v>
                </c:pt>
                <c:pt idx="15">
                  <c:v>355</c:v>
                </c:pt>
                <c:pt idx="16">
                  <c:v>353.5</c:v>
                </c:pt>
                <c:pt idx="17">
                  <c:v>353.5</c:v>
                </c:pt>
                <c:pt idx="18">
                  <c:v>351.9</c:v>
                </c:pt>
                <c:pt idx="19">
                  <c:v>351.3</c:v>
                </c:pt>
                <c:pt idx="20">
                  <c:v>349.7</c:v>
                </c:pt>
                <c:pt idx="21">
                  <c:v>348.1</c:v>
                </c:pt>
                <c:pt idx="22">
                  <c:v>347.5</c:v>
                </c:pt>
                <c:pt idx="23">
                  <c:v>345.3</c:v>
                </c:pt>
                <c:pt idx="24">
                  <c:v>344.6</c:v>
                </c:pt>
                <c:pt idx="25">
                  <c:v>343.7</c:v>
                </c:pt>
                <c:pt idx="26">
                  <c:v>341.5</c:v>
                </c:pt>
                <c:pt idx="27">
                  <c:v>339.9</c:v>
                </c:pt>
                <c:pt idx="28">
                  <c:v>338.6</c:v>
                </c:pt>
                <c:pt idx="29">
                  <c:v>337.1</c:v>
                </c:pt>
                <c:pt idx="30">
                  <c:v>335.5</c:v>
                </c:pt>
                <c:pt idx="31">
                  <c:v>333.3</c:v>
                </c:pt>
                <c:pt idx="32">
                  <c:v>331.1</c:v>
                </c:pt>
                <c:pt idx="33">
                  <c:v>330.5</c:v>
                </c:pt>
                <c:pt idx="34">
                  <c:v>327.9</c:v>
                </c:pt>
                <c:pt idx="35">
                  <c:v>325.7</c:v>
                </c:pt>
                <c:pt idx="36">
                  <c:v>325.10000000000002</c:v>
                </c:pt>
                <c:pt idx="37">
                  <c:v>322</c:v>
                </c:pt>
                <c:pt idx="38">
                  <c:v>321.3</c:v>
                </c:pt>
                <c:pt idx="39">
                  <c:v>318.5</c:v>
                </c:pt>
                <c:pt idx="40">
                  <c:v>316.3</c:v>
                </c:pt>
                <c:pt idx="41">
                  <c:v>313.8</c:v>
                </c:pt>
                <c:pt idx="42">
                  <c:v>311.60000000000002</c:v>
                </c:pt>
                <c:pt idx="43">
                  <c:v>308.7</c:v>
                </c:pt>
                <c:pt idx="44">
                  <c:v>306.5</c:v>
                </c:pt>
                <c:pt idx="45">
                  <c:v>303.39999999999992</c:v>
                </c:pt>
                <c:pt idx="46">
                  <c:v>300.5</c:v>
                </c:pt>
                <c:pt idx="47">
                  <c:v>297.39999999999992</c:v>
                </c:pt>
                <c:pt idx="48">
                  <c:v>294.5</c:v>
                </c:pt>
                <c:pt idx="49">
                  <c:v>290.8</c:v>
                </c:pt>
                <c:pt idx="50">
                  <c:v>313.3</c:v>
                </c:pt>
                <c:pt idx="51">
                  <c:v>312.3</c:v>
                </c:pt>
                <c:pt idx="52">
                  <c:v>311.60000000000002</c:v>
                </c:pt>
                <c:pt idx="53">
                  <c:v>310</c:v>
                </c:pt>
                <c:pt idx="54">
                  <c:v>308.3</c:v>
                </c:pt>
                <c:pt idx="55">
                  <c:v>308.3</c:v>
                </c:pt>
                <c:pt idx="56">
                  <c:v>307</c:v>
                </c:pt>
                <c:pt idx="57">
                  <c:v>305.3</c:v>
                </c:pt>
                <c:pt idx="58">
                  <c:v>303</c:v>
                </c:pt>
                <c:pt idx="59">
                  <c:v>303</c:v>
                </c:pt>
                <c:pt idx="60">
                  <c:v>300.60000000000002</c:v>
                </c:pt>
                <c:pt idx="61">
                  <c:v>299.60000000000002</c:v>
                </c:pt>
                <c:pt idx="62">
                  <c:v>297.3</c:v>
                </c:pt>
                <c:pt idx="63">
                  <c:v>295</c:v>
                </c:pt>
                <c:pt idx="64">
                  <c:v>294.3</c:v>
                </c:pt>
                <c:pt idx="65">
                  <c:v>292</c:v>
                </c:pt>
                <c:pt idx="66">
                  <c:v>289.3</c:v>
                </c:pt>
                <c:pt idx="67">
                  <c:v>287</c:v>
                </c:pt>
                <c:pt idx="68">
                  <c:v>285.60000000000002</c:v>
                </c:pt>
                <c:pt idx="69">
                  <c:v>283</c:v>
                </c:pt>
                <c:pt idx="70">
                  <c:v>280</c:v>
                </c:pt>
                <c:pt idx="71">
                  <c:v>277.60000000000002</c:v>
                </c:pt>
                <c:pt idx="72">
                  <c:v>275.3</c:v>
                </c:pt>
                <c:pt idx="73">
                  <c:v>272</c:v>
                </c:pt>
                <c:pt idx="74">
                  <c:v>269.60000000000002</c:v>
                </c:pt>
                <c:pt idx="75">
                  <c:v>267.3</c:v>
                </c:pt>
                <c:pt idx="76">
                  <c:v>262.60000000000002</c:v>
                </c:pt>
                <c:pt idx="77">
                  <c:v>260.3</c:v>
                </c:pt>
                <c:pt idx="78">
                  <c:v>257</c:v>
                </c:pt>
                <c:pt idx="79">
                  <c:v>253</c:v>
                </c:pt>
                <c:pt idx="80">
                  <c:v>250</c:v>
                </c:pt>
                <c:pt idx="81">
                  <c:v>246</c:v>
                </c:pt>
                <c:pt idx="82">
                  <c:v>242</c:v>
                </c:pt>
                <c:pt idx="83">
                  <c:v>236.6</c:v>
                </c:pt>
                <c:pt idx="84">
                  <c:v>320.8</c:v>
                </c:pt>
                <c:pt idx="85">
                  <c:v>319.8</c:v>
                </c:pt>
                <c:pt idx="86">
                  <c:v>318.10000000000002</c:v>
                </c:pt>
                <c:pt idx="87">
                  <c:v>317.39999999999992</c:v>
                </c:pt>
                <c:pt idx="88">
                  <c:v>316.7</c:v>
                </c:pt>
                <c:pt idx="89">
                  <c:v>315</c:v>
                </c:pt>
                <c:pt idx="90">
                  <c:v>313.3</c:v>
                </c:pt>
                <c:pt idx="91">
                  <c:v>312.60000000000002</c:v>
                </c:pt>
                <c:pt idx="92">
                  <c:v>310.89999999999992</c:v>
                </c:pt>
                <c:pt idx="93">
                  <c:v>308.5</c:v>
                </c:pt>
                <c:pt idx="94">
                  <c:v>306.8</c:v>
                </c:pt>
                <c:pt idx="95">
                  <c:v>306.10000000000002</c:v>
                </c:pt>
                <c:pt idx="96">
                  <c:v>303.7</c:v>
                </c:pt>
                <c:pt idx="97">
                  <c:v>302.7</c:v>
                </c:pt>
                <c:pt idx="98">
                  <c:v>300.3</c:v>
                </c:pt>
                <c:pt idx="99">
                  <c:v>297.89999999999992</c:v>
                </c:pt>
                <c:pt idx="100">
                  <c:v>295.5</c:v>
                </c:pt>
                <c:pt idx="101">
                  <c:v>293.8</c:v>
                </c:pt>
                <c:pt idx="102">
                  <c:v>291.39999999999992</c:v>
                </c:pt>
                <c:pt idx="103">
                  <c:v>288.39999999999992</c:v>
                </c:pt>
                <c:pt idx="104">
                  <c:v>286.7</c:v>
                </c:pt>
                <c:pt idx="105">
                  <c:v>283.2</c:v>
                </c:pt>
                <c:pt idx="106">
                  <c:v>280.89999999999992</c:v>
                </c:pt>
                <c:pt idx="107">
                  <c:v>277.8</c:v>
                </c:pt>
                <c:pt idx="108">
                  <c:v>275.39999999999992</c:v>
                </c:pt>
                <c:pt idx="109">
                  <c:v>271.3</c:v>
                </c:pt>
                <c:pt idx="110">
                  <c:v>267.89999999999992</c:v>
                </c:pt>
                <c:pt idx="111">
                  <c:v>264.8</c:v>
                </c:pt>
                <c:pt idx="112">
                  <c:v>260.7</c:v>
                </c:pt>
                <c:pt idx="113">
                  <c:v>257.60000000000002</c:v>
                </c:pt>
                <c:pt idx="114">
                  <c:v>253.5</c:v>
                </c:pt>
                <c:pt idx="115">
                  <c:v>249.5</c:v>
                </c:pt>
                <c:pt idx="116">
                  <c:v>245.4</c:v>
                </c:pt>
                <c:pt idx="117">
                  <c:v>323</c:v>
                </c:pt>
                <c:pt idx="118">
                  <c:v>321.2</c:v>
                </c:pt>
                <c:pt idx="119">
                  <c:v>321.2</c:v>
                </c:pt>
                <c:pt idx="120">
                  <c:v>319.8</c:v>
                </c:pt>
                <c:pt idx="121">
                  <c:v>319.8</c:v>
                </c:pt>
                <c:pt idx="122">
                  <c:v>318</c:v>
                </c:pt>
                <c:pt idx="123">
                  <c:v>316.3</c:v>
                </c:pt>
                <c:pt idx="124">
                  <c:v>315.60000000000002</c:v>
                </c:pt>
                <c:pt idx="125">
                  <c:v>313.8</c:v>
                </c:pt>
                <c:pt idx="126">
                  <c:v>312</c:v>
                </c:pt>
                <c:pt idx="127">
                  <c:v>310.60000000000002</c:v>
                </c:pt>
                <c:pt idx="128">
                  <c:v>308.89999999999992</c:v>
                </c:pt>
                <c:pt idx="129">
                  <c:v>307.10000000000002</c:v>
                </c:pt>
                <c:pt idx="130">
                  <c:v>304.7</c:v>
                </c:pt>
                <c:pt idx="131">
                  <c:v>302.89999999999992</c:v>
                </c:pt>
                <c:pt idx="132">
                  <c:v>302.2</c:v>
                </c:pt>
                <c:pt idx="133">
                  <c:v>299.7</c:v>
                </c:pt>
                <c:pt idx="134">
                  <c:v>298</c:v>
                </c:pt>
                <c:pt idx="135">
                  <c:v>294.8</c:v>
                </c:pt>
                <c:pt idx="136">
                  <c:v>293</c:v>
                </c:pt>
                <c:pt idx="137">
                  <c:v>290.60000000000002</c:v>
                </c:pt>
                <c:pt idx="138">
                  <c:v>288.10000000000002</c:v>
                </c:pt>
                <c:pt idx="139">
                  <c:v>284.60000000000002</c:v>
                </c:pt>
                <c:pt idx="140">
                  <c:v>282.10000000000002</c:v>
                </c:pt>
                <c:pt idx="141">
                  <c:v>279</c:v>
                </c:pt>
                <c:pt idx="142">
                  <c:v>275.5</c:v>
                </c:pt>
                <c:pt idx="143">
                  <c:v>272.3</c:v>
                </c:pt>
                <c:pt idx="144">
                  <c:v>268.8</c:v>
                </c:pt>
                <c:pt idx="145">
                  <c:v>265.60000000000002</c:v>
                </c:pt>
                <c:pt idx="146">
                  <c:v>262.10000000000002</c:v>
                </c:pt>
                <c:pt idx="147">
                  <c:v>258.89999999999992</c:v>
                </c:pt>
                <c:pt idx="148">
                  <c:v>253.6</c:v>
                </c:pt>
                <c:pt idx="149">
                  <c:v>249.8</c:v>
                </c:pt>
                <c:pt idx="150">
                  <c:v>243.8</c:v>
                </c:pt>
                <c:pt idx="151">
                  <c:v>295.60000000000002</c:v>
                </c:pt>
                <c:pt idx="152">
                  <c:v>295.60000000000002</c:v>
                </c:pt>
                <c:pt idx="153">
                  <c:v>294.3</c:v>
                </c:pt>
                <c:pt idx="154">
                  <c:v>293.3</c:v>
                </c:pt>
                <c:pt idx="155">
                  <c:v>292</c:v>
                </c:pt>
                <c:pt idx="156">
                  <c:v>290.3</c:v>
                </c:pt>
                <c:pt idx="157">
                  <c:v>288.60000000000002</c:v>
                </c:pt>
                <c:pt idx="158">
                  <c:v>288</c:v>
                </c:pt>
                <c:pt idx="159">
                  <c:v>286.3</c:v>
                </c:pt>
                <c:pt idx="160">
                  <c:v>284.60000000000002</c:v>
                </c:pt>
                <c:pt idx="161">
                  <c:v>283</c:v>
                </c:pt>
                <c:pt idx="162">
                  <c:v>280.60000000000002</c:v>
                </c:pt>
                <c:pt idx="163">
                  <c:v>279.3</c:v>
                </c:pt>
                <c:pt idx="164">
                  <c:v>277.60000000000002</c:v>
                </c:pt>
                <c:pt idx="165">
                  <c:v>275.3</c:v>
                </c:pt>
                <c:pt idx="166">
                  <c:v>273.60000000000002</c:v>
                </c:pt>
                <c:pt idx="167">
                  <c:v>271.3</c:v>
                </c:pt>
                <c:pt idx="168">
                  <c:v>269</c:v>
                </c:pt>
                <c:pt idx="169">
                  <c:v>266.60000000000002</c:v>
                </c:pt>
                <c:pt idx="170">
                  <c:v>263.3</c:v>
                </c:pt>
                <c:pt idx="171">
                  <c:v>261.60000000000002</c:v>
                </c:pt>
                <c:pt idx="172">
                  <c:v>258.60000000000002</c:v>
                </c:pt>
                <c:pt idx="173">
                  <c:v>255.3</c:v>
                </c:pt>
                <c:pt idx="174">
                  <c:v>252.3</c:v>
                </c:pt>
                <c:pt idx="175">
                  <c:v>249.3</c:v>
                </c:pt>
                <c:pt idx="176">
                  <c:v>246</c:v>
                </c:pt>
                <c:pt idx="177">
                  <c:v>243</c:v>
                </c:pt>
                <c:pt idx="178">
                  <c:v>239</c:v>
                </c:pt>
                <c:pt idx="179">
                  <c:v>235</c:v>
                </c:pt>
                <c:pt idx="180">
                  <c:v>230.3</c:v>
                </c:pt>
                <c:pt idx="181">
                  <c:v>226.3</c:v>
                </c:pt>
                <c:pt idx="182">
                  <c:v>223</c:v>
                </c:pt>
              </c:numCache>
            </c:numRef>
          </c:yVal>
        </c:ser>
        <c:ser>
          <c:idx val="1"/>
          <c:order val="1"/>
          <c:spPr>
            <a:ln w="28575">
              <a:noFill/>
            </a:ln>
          </c:spPr>
          <c:marker>
            <c:spPr>
              <a:solidFill>
                <a:schemeClr val="accent6">
                  <a:lumMod val="75000"/>
                </a:schemeClr>
              </a:solidFill>
            </c:spPr>
          </c:marker>
          <c:trendline>
            <c:spPr>
              <a:ln>
                <a:solidFill>
                  <a:schemeClr val="accent6">
                    <a:lumMod val="75000"/>
                  </a:schemeClr>
                </a:solidFill>
              </a:ln>
            </c:spPr>
            <c:trendlineType val="poly"/>
            <c:order val="2"/>
            <c:dispEq val="1"/>
            <c:trendlineLbl>
              <c:layout>
                <c:manualLayout>
                  <c:x val="-0.17348824667629528"/>
                  <c:y val="-0.13630701661168082"/>
                </c:manualLayout>
              </c:layout>
              <c:numFmt formatCode="#,##0.00" sourceLinked="0"/>
              <c:txPr>
                <a:bodyPr/>
                <a:lstStyle/>
                <a:p>
                  <a:pPr>
                    <a:defRPr sz="1400"/>
                  </a:pPr>
                  <a:endParaRPr lang="pt-BR"/>
                </a:p>
              </c:txPr>
            </c:trendlineLbl>
          </c:trendline>
          <c:errBars>
            <c:errDir val="y"/>
            <c:errBarType val="both"/>
            <c:errValType val="stdErr"/>
          </c:errBars>
          <c:xVal>
            <c:numRef>
              <c:f>'metal, conta'!$I$2:$I$35</c:f>
              <c:numCache>
                <c:formatCode>0.00</c:formatCode>
                <c:ptCount val="34"/>
                <c:pt idx="0">
                  <c:v>0</c:v>
                </c:pt>
                <c:pt idx="1">
                  <c:v>0.16699999999999987</c:v>
                </c:pt>
                <c:pt idx="2">
                  <c:v>0.3339999999999998</c:v>
                </c:pt>
                <c:pt idx="3">
                  <c:v>0.5</c:v>
                </c:pt>
                <c:pt idx="4">
                  <c:v>0.66699999999999993</c:v>
                </c:pt>
                <c:pt idx="5">
                  <c:v>0.83399999999999963</c:v>
                </c:pt>
                <c:pt idx="6">
                  <c:v>1</c:v>
                </c:pt>
                <c:pt idx="7">
                  <c:v>1.1669999999999998</c:v>
                </c:pt>
                <c:pt idx="8">
                  <c:v>1.3339999999999994</c:v>
                </c:pt>
                <c:pt idx="9">
                  <c:v>1.5</c:v>
                </c:pt>
                <c:pt idx="10">
                  <c:v>1.6669999999999998</c:v>
                </c:pt>
                <c:pt idx="11">
                  <c:v>1.8339999999999994</c:v>
                </c:pt>
                <c:pt idx="12">
                  <c:v>2</c:v>
                </c:pt>
                <c:pt idx="13">
                  <c:v>2.166999999999998</c:v>
                </c:pt>
                <c:pt idx="14">
                  <c:v>2.3339999999999992</c:v>
                </c:pt>
                <c:pt idx="15">
                  <c:v>2.5</c:v>
                </c:pt>
                <c:pt idx="16">
                  <c:v>2.666999999999998</c:v>
                </c:pt>
                <c:pt idx="17">
                  <c:v>2.8339999999999992</c:v>
                </c:pt>
                <c:pt idx="18">
                  <c:v>3</c:v>
                </c:pt>
                <c:pt idx="19">
                  <c:v>3.166999999999998</c:v>
                </c:pt>
                <c:pt idx="20">
                  <c:v>3.3339999999999992</c:v>
                </c:pt>
                <c:pt idx="21">
                  <c:v>3.5</c:v>
                </c:pt>
                <c:pt idx="22">
                  <c:v>3.666999999999998</c:v>
                </c:pt>
                <c:pt idx="23">
                  <c:v>3.8339999999999992</c:v>
                </c:pt>
                <c:pt idx="24">
                  <c:v>4</c:v>
                </c:pt>
                <c:pt idx="25">
                  <c:v>4.1669999999999972</c:v>
                </c:pt>
                <c:pt idx="26">
                  <c:v>4.3339999999999996</c:v>
                </c:pt>
                <c:pt idx="27">
                  <c:v>4.5</c:v>
                </c:pt>
                <c:pt idx="28">
                  <c:v>4.6669999999999972</c:v>
                </c:pt>
                <c:pt idx="29">
                  <c:v>4.8339999999999996</c:v>
                </c:pt>
                <c:pt idx="30">
                  <c:v>5</c:v>
                </c:pt>
                <c:pt idx="31">
                  <c:v>5.1669999999999972</c:v>
                </c:pt>
                <c:pt idx="32">
                  <c:v>5.3339999999999996</c:v>
                </c:pt>
                <c:pt idx="33">
                  <c:v>5.5</c:v>
                </c:pt>
              </c:numCache>
            </c:numRef>
          </c:xVal>
          <c:yVal>
            <c:numRef>
              <c:f>'metal, conta'!$K$2:$K$30</c:f>
              <c:numCache>
                <c:formatCode>0.00</c:formatCode>
                <c:ptCount val="29"/>
                <c:pt idx="0">
                  <c:v>335.2</c:v>
                </c:pt>
                <c:pt idx="1">
                  <c:v>334.5</c:v>
                </c:pt>
                <c:pt idx="2">
                  <c:v>334.5</c:v>
                </c:pt>
                <c:pt idx="3">
                  <c:v>332.8</c:v>
                </c:pt>
                <c:pt idx="4">
                  <c:v>330.5</c:v>
                </c:pt>
                <c:pt idx="5">
                  <c:v>330.5</c:v>
                </c:pt>
                <c:pt idx="6">
                  <c:v>329.5</c:v>
                </c:pt>
                <c:pt idx="7">
                  <c:v>328.1</c:v>
                </c:pt>
                <c:pt idx="8">
                  <c:v>327.10000000000002</c:v>
                </c:pt>
                <c:pt idx="9">
                  <c:v>324.7</c:v>
                </c:pt>
                <c:pt idx="10">
                  <c:v>322.39999999999992</c:v>
                </c:pt>
                <c:pt idx="11">
                  <c:v>322.39999999999992</c:v>
                </c:pt>
                <c:pt idx="12">
                  <c:v>320</c:v>
                </c:pt>
                <c:pt idx="13">
                  <c:v>318.3</c:v>
                </c:pt>
                <c:pt idx="14">
                  <c:v>316</c:v>
                </c:pt>
                <c:pt idx="15">
                  <c:v>312.89999999999992</c:v>
                </c:pt>
                <c:pt idx="16">
                  <c:v>310.60000000000002</c:v>
                </c:pt>
                <c:pt idx="17">
                  <c:v>308.89999999999992</c:v>
                </c:pt>
                <c:pt idx="18">
                  <c:v>305.5</c:v>
                </c:pt>
                <c:pt idx="19">
                  <c:v>302.5</c:v>
                </c:pt>
                <c:pt idx="20">
                  <c:v>299.10000000000002</c:v>
                </c:pt>
                <c:pt idx="21">
                  <c:v>295.39999999999992</c:v>
                </c:pt>
                <c:pt idx="22">
                  <c:v>292.7</c:v>
                </c:pt>
                <c:pt idx="23">
                  <c:v>289</c:v>
                </c:pt>
                <c:pt idx="24">
                  <c:v>285</c:v>
                </c:pt>
                <c:pt idx="25">
                  <c:v>280.89999999999992</c:v>
                </c:pt>
                <c:pt idx="26">
                  <c:v>276.2</c:v>
                </c:pt>
                <c:pt idx="27">
                  <c:v>271.10000000000002</c:v>
                </c:pt>
                <c:pt idx="28">
                  <c:v>265.7</c:v>
                </c:pt>
              </c:numCache>
            </c:numRef>
          </c:yVal>
        </c:ser>
        <c:axId val="138740864"/>
        <c:axId val="138742784"/>
      </c:scatterChart>
      <c:valAx>
        <c:axId val="138740864"/>
        <c:scaling>
          <c:orientation val="minMax"/>
          <c:max val="6"/>
          <c:min val="0"/>
        </c:scaling>
        <c:axPos val="b"/>
        <c:title>
          <c:tx>
            <c:rich>
              <a:bodyPr/>
              <a:lstStyle/>
              <a:p>
                <a:pPr>
                  <a:defRPr/>
                </a:pPr>
                <a:r>
                  <a:rPr lang="pt-BR" sz="1200" dirty="0"/>
                  <a:t>Time (s)</a:t>
                </a:r>
              </a:p>
            </c:rich>
          </c:tx>
          <c:layout/>
        </c:title>
        <c:numFmt formatCode="General" sourceLinked="0"/>
        <c:tickLblPos val="nextTo"/>
        <c:crossAx val="138742784"/>
        <c:crosses val="autoZero"/>
        <c:crossBetween val="midCat"/>
        <c:majorUnit val="1"/>
      </c:valAx>
      <c:valAx>
        <c:axId val="138742784"/>
        <c:scaling>
          <c:orientation val="minMax"/>
          <c:max val="370"/>
          <c:min val="250"/>
        </c:scaling>
        <c:axPos val="l"/>
        <c:title>
          <c:tx>
            <c:rich>
              <a:bodyPr rot="-5400000" vert="horz"/>
              <a:lstStyle/>
              <a:p>
                <a:pPr>
                  <a:defRPr/>
                </a:pPr>
                <a:r>
                  <a:rPr lang="pt-BR" sz="1200" dirty="0" err="1"/>
                  <a:t>Position</a:t>
                </a:r>
                <a:r>
                  <a:rPr lang="pt-BR" sz="1200" dirty="0"/>
                  <a:t> (mm)</a:t>
                </a:r>
              </a:p>
            </c:rich>
          </c:tx>
          <c:layout/>
        </c:title>
        <c:numFmt formatCode="General" sourceLinked="1"/>
        <c:tickLblPos val="nextTo"/>
        <c:crossAx val="138740864"/>
        <c:crosses val="autoZero"/>
        <c:crossBetween val="midCat"/>
      </c:valAx>
    </c:plotArea>
    <c:plotVisOnly val="1"/>
  </c:chart>
  <c:spPr>
    <a:ln>
      <a:solidFill>
        <a:schemeClr val="bg1">
          <a:lumMod val="75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sz="2400" dirty="0"/>
              <a:t>G(r)</a:t>
            </a:r>
          </a:p>
        </c:rich>
      </c:tx>
      <c:layout/>
    </c:title>
    <c:plotArea>
      <c:layout/>
      <c:scatterChart>
        <c:scatterStyle val="lineMarker"/>
        <c:ser>
          <c:idx val="0"/>
          <c:order val="0"/>
          <c:tx>
            <c:v>Yellow</c:v>
          </c:tx>
          <c:spPr>
            <a:ln w="28575">
              <a:noFill/>
            </a:ln>
          </c:spPr>
          <c:marker>
            <c:symbol val="diamond"/>
            <c:size val="5"/>
            <c:spPr>
              <a:solidFill>
                <a:srgbClr val="FFC000"/>
              </a:solidFill>
              <a:ln>
                <a:noFill/>
              </a:ln>
            </c:spPr>
          </c:marker>
          <c:xVal>
            <c:numRef>
              <c:f>Plan2!$A$2:$A$183</c:f>
              <c:numCache>
                <c:formatCode>General</c:formatCode>
                <c:ptCount val="182"/>
                <c:pt idx="0">
                  <c:v>226.3</c:v>
                </c:pt>
                <c:pt idx="1">
                  <c:v>230.3</c:v>
                </c:pt>
                <c:pt idx="2">
                  <c:v>235</c:v>
                </c:pt>
                <c:pt idx="3">
                  <c:v>236.6</c:v>
                </c:pt>
                <c:pt idx="4">
                  <c:v>239</c:v>
                </c:pt>
                <c:pt idx="5">
                  <c:v>242</c:v>
                </c:pt>
                <c:pt idx="6">
                  <c:v>243</c:v>
                </c:pt>
                <c:pt idx="7">
                  <c:v>243.8</c:v>
                </c:pt>
                <c:pt idx="8">
                  <c:v>245.4</c:v>
                </c:pt>
                <c:pt idx="9">
                  <c:v>246</c:v>
                </c:pt>
                <c:pt idx="10">
                  <c:v>246</c:v>
                </c:pt>
                <c:pt idx="11">
                  <c:v>249.3</c:v>
                </c:pt>
                <c:pt idx="12">
                  <c:v>249.5</c:v>
                </c:pt>
                <c:pt idx="13">
                  <c:v>249.8</c:v>
                </c:pt>
                <c:pt idx="14">
                  <c:v>250</c:v>
                </c:pt>
                <c:pt idx="15">
                  <c:v>252.3</c:v>
                </c:pt>
                <c:pt idx="16">
                  <c:v>253</c:v>
                </c:pt>
                <c:pt idx="17">
                  <c:v>253.5</c:v>
                </c:pt>
                <c:pt idx="18">
                  <c:v>253.6</c:v>
                </c:pt>
                <c:pt idx="19">
                  <c:v>255.3</c:v>
                </c:pt>
                <c:pt idx="20">
                  <c:v>257</c:v>
                </c:pt>
                <c:pt idx="21">
                  <c:v>257.60000000000002</c:v>
                </c:pt>
                <c:pt idx="22">
                  <c:v>258.60000000000002</c:v>
                </c:pt>
                <c:pt idx="23">
                  <c:v>258.89999999999992</c:v>
                </c:pt>
                <c:pt idx="24">
                  <c:v>260.3</c:v>
                </c:pt>
                <c:pt idx="25">
                  <c:v>260.7</c:v>
                </c:pt>
                <c:pt idx="26">
                  <c:v>261.60000000000002</c:v>
                </c:pt>
                <c:pt idx="27">
                  <c:v>262.10000000000002</c:v>
                </c:pt>
                <c:pt idx="28">
                  <c:v>262.60000000000002</c:v>
                </c:pt>
                <c:pt idx="29">
                  <c:v>263.3</c:v>
                </c:pt>
                <c:pt idx="30">
                  <c:v>264.8</c:v>
                </c:pt>
                <c:pt idx="31">
                  <c:v>265.60000000000002</c:v>
                </c:pt>
                <c:pt idx="32">
                  <c:v>266.60000000000002</c:v>
                </c:pt>
                <c:pt idx="33">
                  <c:v>267.3</c:v>
                </c:pt>
                <c:pt idx="34">
                  <c:v>267.89999999999992</c:v>
                </c:pt>
                <c:pt idx="35">
                  <c:v>268.8</c:v>
                </c:pt>
                <c:pt idx="36">
                  <c:v>269</c:v>
                </c:pt>
                <c:pt idx="37">
                  <c:v>269.60000000000002</c:v>
                </c:pt>
                <c:pt idx="38">
                  <c:v>271.3</c:v>
                </c:pt>
                <c:pt idx="39">
                  <c:v>271.3</c:v>
                </c:pt>
                <c:pt idx="40">
                  <c:v>272</c:v>
                </c:pt>
                <c:pt idx="41">
                  <c:v>272.3</c:v>
                </c:pt>
                <c:pt idx="42">
                  <c:v>273.60000000000002</c:v>
                </c:pt>
                <c:pt idx="43">
                  <c:v>275.3</c:v>
                </c:pt>
                <c:pt idx="44">
                  <c:v>275.3</c:v>
                </c:pt>
                <c:pt idx="45">
                  <c:v>275.39999999999992</c:v>
                </c:pt>
                <c:pt idx="46">
                  <c:v>275.5</c:v>
                </c:pt>
                <c:pt idx="47">
                  <c:v>277.60000000000002</c:v>
                </c:pt>
                <c:pt idx="48">
                  <c:v>277.60000000000002</c:v>
                </c:pt>
                <c:pt idx="49">
                  <c:v>277.8</c:v>
                </c:pt>
                <c:pt idx="50">
                  <c:v>279</c:v>
                </c:pt>
                <c:pt idx="51">
                  <c:v>279.3</c:v>
                </c:pt>
                <c:pt idx="52">
                  <c:v>280</c:v>
                </c:pt>
                <c:pt idx="53">
                  <c:v>280.60000000000002</c:v>
                </c:pt>
                <c:pt idx="54">
                  <c:v>280.89999999999992</c:v>
                </c:pt>
                <c:pt idx="55">
                  <c:v>282.10000000000002</c:v>
                </c:pt>
                <c:pt idx="56">
                  <c:v>283</c:v>
                </c:pt>
                <c:pt idx="57">
                  <c:v>283</c:v>
                </c:pt>
                <c:pt idx="58">
                  <c:v>283.2</c:v>
                </c:pt>
                <c:pt idx="59">
                  <c:v>284.60000000000002</c:v>
                </c:pt>
                <c:pt idx="60">
                  <c:v>284.60000000000002</c:v>
                </c:pt>
                <c:pt idx="61">
                  <c:v>285.60000000000002</c:v>
                </c:pt>
                <c:pt idx="62">
                  <c:v>286.3</c:v>
                </c:pt>
                <c:pt idx="63">
                  <c:v>286.7</c:v>
                </c:pt>
                <c:pt idx="64">
                  <c:v>287</c:v>
                </c:pt>
                <c:pt idx="65">
                  <c:v>288</c:v>
                </c:pt>
                <c:pt idx="66">
                  <c:v>288.10000000000002</c:v>
                </c:pt>
                <c:pt idx="67">
                  <c:v>288.39999999999992</c:v>
                </c:pt>
                <c:pt idx="68">
                  <c:v>288.60000000000002</c:v>
                </c:pt>
                <c:pt idx="69">
                  <c:v>289.3</c:v>
                </c:pt>
                <c:pt idx="70">
                  <c:v>290.3</c:v>
                </c:pt>
                <c:pt idx="71">
                  <c:v>290.60000000000002</c:v>
                </c:pt>
                <c:pt idx="72">
                  <c:v>290.8</c:v>
                </c:pt>
                <c:pt idx="73">
                  <c:v>291.39999999999992</c:v>
                </c:pt>
                <c:pt idx="74">
                  <c:v>292</c:v>
                </c:pt>
                <c:pt idx="75">
                  <c:v>292</c:v>
                </c:pt>
                <c:pt idx="76">
                  <c:v>293</c:v>
                </c:pt>
                <c:pt idx="77">
                  <c:v>293.3</c:v>
                </c:pt>
                <c:pt idx="78">
                  <c:v>293.8</c:v>
                </c:pt>
                <c:pt idx="79">
                  <c:v>294.3</c:v>
                </c:pt>
                <c:pt idx="80">
                  <c:v>294.3</c:v>
                </c:pt>
                <c:pt idx="81">
                  <c:v>294.5</c:v>
                </c:pt>
                <c:pt idx="82">
                  <c:v>294.8</c:v>
                </c:pt>
                <c:pt idx="83">
                  <c:v>295</c:v>
                </c:pt>
                <c:pt idx="84">
                  <c:v>295.5</c:v>
                </c:pt>
                <c:pt idx="85">
                  <c:v>295.60000000000002</c:v>
                </c:pt>
                <c:pt idx="86">
                  <c:v>295.60000000000002</c:v>
                </c:pt>
                <c:pt idx="87">
                  <c:v>297.3</c:v>
                </c:pt>
                <c:pt idx="88">
                  <c:v>297.39999999999992</c:v>
                </c:pt>
                <c:pt idx="89">
                  <c:v>297.89999999999992</c:v>
                </c:pt>
                <c:pt idx="90">
                  <c:v>298</c:v>
                </c:pt>
                <c:pt idx="91">
                  <c:v>299.60000000000002</c:v>
                </c:pt>
                <c:pt idx="92">
                  <c:v>299.7</c:v>
                </c:pt>
                <c:pt idx="93">
                  <c:v>300.3</c:v>
                </c:pt>
                <c:pt idx="94">
                  <c:v>300.5</c:v>
                </c:pt>
                <c:pt idx="95">
                  <c:v>300.60000000000002</c:v>
                </c:pt>
                <c:pt idx="96">
                  <c:v>302.2</c:v>
                </c:pt>
                <c:pt idx="97">
                  <c:v>302.7</c:v>
                </c:pt>
                <c:pt idx="98">
                  <c:v>302.89999999999992</c:v>
                </c:pt>
                <c:pt idx="99">
                  <c:v>303</c:v>
                </c:pt>
                <c:pt idx="100">
                  <c:v>303</c:v>
                </c:pt>
                <c:pt idx="101">
                  <c:v>303.39999999999992</c:v>
                </c:pt>
                <c:pt idx="102">
                  <c:v>303.7</c:v>
                </c:pt>
                <c:pt idx="103">
                  <c:v>304.7</c:v>
                </c:pt>
                <c:pt idx="104">
                  <c:v>305.3</c:v>
                </c:pt>
                <c:pt idx="105">
                  <c:v>306.10000000000002</c:v>
                </c:pt>
                <c:pt idx="106">
                  <c:v>306.5</c:v>
                </c:pt>
                <c:pt idx="107">
                  <c:v>306.8</c:v>
                </c:pt>
                <c:pt idx="108">
                  <c:v>307</c:v>
                </c:pt>
                <c:pt idx="109">
                  <c:v>307.10000000000002</c:v>
                </c:pt>
                <c:pt idx="110">
                  <c:v>308.3</c:v>
                </c:pt>
                <c:pt idx="111">
                  <c:v>308.3</c:v>
                </c:pt>
                <c:pt idx="112">
                  <c:v>308.5</c:v>
                </c:pt>
                <c:pt idx="113">
                  <c:v>308.7</c:v>
                </c:pt>
                <c:pt idx="114">
                  <c:v>308.89999999999992</c:v>
                </c:pt>
                <c:pt idx="115">
                  <c:v>310</c:v>
                </c:pt>
                <c:pt idx="116">
                  <c:v>310.60000000000002</c:v>
                </c:pt>
                <c:pt idx="117">
                  <c:v>310.89999999999992</c:v>
                </c:pt>
                <c:pt idx="118">
                  <c:v>311.60000000000002</c:v>
                </c:pt>
                <c:pt idx="119">
                  <c:v>311.60000000000002</c:v>
                </c:pt>
                <c:pt idx="120">
                  <c:v>312</c:v>
                </c:pt>
                <c:pt idx="121">
                  <c:v>312.3</c:v>
                </c:pt>
                <c:pt idx="122">
                  <c:v>312.60000000000002</c:v>
                </c:pt>
                <c:pt idx="123">
                  <c:v>313.3</c:v>
                </c:pt>
                <c:pt idx="124">
                  <c:v>313.3</c:v>
                </c:pt>
                <c:pt idx="125">
                  <c:v>313.8</c:v>
                </c:pt>
                <c:pt idx="126">
                  <c:v>313.8</c:v>
                </c:pt>
                <c:pt idx="127">
                  <c:v>315</c:v>
                </c:pt>
                <c:pt idx="128">
                  <c:v>315.60000000000002</c:v>
                </c:pt>
                <c:pt idx="129">
                  <c:v>316.3</c:v>
                </c:pt>
                <c:pt idx="130">
                  <c:v>316.3</c:v>
                </c:pt>
                <c:pt idx="131">
                  <c:v>316.7</c:v>
                </c:pt>
                <c:pt idx="132">
                  <c:v>317.39999999999992</c:v>
                </c:pt>
                <c:pt idx="133">
                  <c:v>318</c:v>
                </c:pt>
                <c:pt idx="134">
                  <c:v>318.10000000000002</c:v>
                </c:pt>
                <c:pt idx="135">
                  <c:v>318.5</c:v>
                </c:pt>
                <c:pt idx="136">
                  <c:v>319.8</c:v>
                </c:pt>
                <c:pt idx="137">
                  <c:v>319.8</c:v>
                </c:pt>
                <c:pt idx="138">
                  <c:v>319.8</c:v>
                </c:pt>
                <c:pt idx="139">
                  <c:v>320.8</c:v>
                </c:pt>
                <c:pt idx="140">
                  <c:v>321.2</c:v>
                </c:pt>
                <c:pt idx="141">
                  <c:v>321.2</c:v>
                </c:pt>
                <c:pt idx="142">
                  <c:v>321.3</c:v>
                </c:pt>
                <c:pt idx="143">
                  <c:v>322</c:v>
                </c:pt>
                <c:pt idx="144">
                  <c:v>323</c:v>
                </c:pt>
                <c:pt idx="145">
                  <c:v>325.10000000000002</c:v>
                </c:pt>
                <c:pt idx="146">
                  <c:v>325.7</c:v>
                </c:pt>
                <c:pt idx="147">
                  <c:v>327.9</c:v>
                </c:pt>
                <c:pt idx="148">
                  <c:v>330.5</c:v>
                </c:pt>
                <c:pt idx="149">
                  <c:v>331.1</c:v>
                </c:pt>
                <c:pt idx="150">
                  <c:v>333.3</c:v>
                </c:pt>
                <c:pt idx="151">
                  <c:v>335.5</c:v>
                </c:pt>
                <c:pt idx="152">
                  <c:v>337.1</c:v>
                </c:pt>
                <c:pt idx="153">
                  <c:v>338.6</c:v>
                </c:pt>
                <c:pt idx="154">
                  <c:v>339.9</c:v>
                </c:pt>
                <c:pt idx="155">
                  <c:v>341.5</c:v>
                </c:pt>
                <c:pt idx="156">
                  <c:v>343.7</c:v>
                </c:pt>
                <c:pt idx="157">
                  <c:v>344.6</c:v>
                </c:pt>
                <c:pt idx="158">
                  <c:v>345.3</c:v>
                </c:pt>
                <c:pt idx="159">
                  <c:v>347.5</c:v>
                </c:pt>
                <c:pt idx="160">
                  <c:v>348.1</c:v>
                </c:pt>
                <c:pt idx="161">
                  <c:v>349.7</c:v>
                </c:pt>
                <c:pt idx="162">
                  <c:v>351.3</c:v>
                </c:pt>
                <c:pt idx="163">
                  <c:v>351.9</c:v>
                </c:pt>
                <c:pt idx="164">
                  <c:v>353.5</c:v>
                </c:pt>
                <c:pt idx="165">
                  <c:v>353.5</c:v>
                </c:pt>
                <c:pt idx="166">
                  <c:v>355</c:v>
                </c:pt>
                <c:pt idx="167">
                  <c:v>356.6</c:v>
                </c:pt>
                <c:pt idx="168">
                  <c:v>357.2</c:v>
                </c:pt>
                <c:pt idx="169">
                  <c:v>357.9</c:v>
                </c:pt>
                <c:pt idx="170">
                  <c:v>358.8</c:v>
                </c:pt>
                <c:pt idx="171">
                  <c:v>360.1</c:v>
                </c:pt>
                <c:pt idx="172">
                  <c:v>361</c:v>
                </c:pt>
                <c:pt idx="173">
                  <c:v>361.6</c:v>
                </c:pt>
                <c:pt idx="174">
                  <c:v>362.3</c:v>
                </c:pt>
                <c:pt idx="175">
                  <c:v>363.2</c:v>
                </c:pt>
                <c:pt idx="176">
                  <c:v>363.9</c:v>
                </c:pt>
                <c:pt idx="177">
                  <c:v>363.9</c:v>
                </c:pt>
                <c:pt idx="178">
                  <c:v>365.4</c:v>
                </c:pt>
                <c:pt idx="179">
                  <c:v>365.4</c:v>
                </c:pt>
                <c:pt idx="180">
                  <c:v>367</c:v>
                </c:pt>
                <c:pt idx="181">
                  <c:v>367.6</c:v>
                </c:pt>
              </c:numCache>
            </c:numRef>
          </c:xVal>
          <c:yVal>
            <c:numRef>
              <c:f>Plan2!$C$2:$C$183</c:f>
              <c:numCache>
                <c:formatCode>General</c:formatCode>
                <c:ptCount val="182"/>
                <c:pt idx="0">
                  <c:v>3.8643725743855111</c:v>
                </c:pt>
                <c:pt idx="1">
                  <c:v>3.93267787839586</c:v>
                </c:pt>
                <c:pt idx="2">
                  <c:v>4.01293661060802</c:v>
                </c:pt>
                <c:pt idx="3">
                  <c:v>4.0402587322121608</c:v>
                </c:pt>
                <c:pt idx="4">
                  <c:v>4.0812419146183716</c:v>
                </c:pt>
                <c:pt idx="5">
                  <c:v>4.1324708926261318</c:v>
                </c:pt>
                <c:pt idx="6">
                  <c:v>4.1495472186287188</c:v>
                </c:pt>
                <c:pt idx="7">
                  <c:v>4.1632082794307887</c:v>
                </c:pt>
                <c:pt idx="8">
                  <c:v>4.1905304010349287</c:v>
                </c:pt>
                <c:pt idx="9">
                  <c:v>4.2007761966364816</c:v>
                </c:pt>
                <c:pt idx="10">
                  <c:v>4.2007761966364816</c:v>
                </c:pt>
                <c:pt idx="11">
                  <c:v>4.2571280724450187</c:v>
                </c:pt>
                <c:pt idx="12">
                  <c:v>4.2605433376455366</c:v>
                </c:pt>
                <c:pt idx="13">
                  <c:v>4.2656662354463135</c:v>
                </c:pt>
                <c:pt idx="14">
                  <c:v>4.2690815006468306</c:v>
                </c:pt>
                <c:pt idx="15">
                  <c:v>4.3083570504527815</c:v>
                </c:pt>
                <c:pt idx="16">
                  <c:v>4.3203104786545916</c:v>
                </c:pt>
                <c:pt idx="17">
                  <c:v>4.3288486416558865</c:v>
                </c:pt>
                <c:pt idx="18">
                  <c:v>4.3305562742561445</c:v>
                </c:pt>
                <c:pt idx="19">
                  <c:v>4.3595860284605417</c:v>
                </c:pt>
                <c:pt idx="20">
                  <c:v>4.3886157826649423</c:v>
                </c:pt>
                <c:pt idx="21">
                  <c:v>4.3988615782664926</c:v>
                </c:pt>
                <c:pt idx="22">
                  <c:v>4.4159379042690814</c:v>
                </c:pt>
                <c:pt idx="23">
                  <c:v>4.4210608020698574</c:v>
                </c:pt>
                <c:pt idx="24">
                  <c:v>4.4449676584734794</c:v>
                </c:pt>
                <c:pt idx="25">
                  <c:v>4.4517981888745162</c:v>
                </c:pt>
                <c:pt idx="26">
                  <c:v>4.4671668822768442</c:v>
                </c:pt>
                <c:pt idx="27">
                  <c:v>4.4757050452781382</c:v>
                </c:pt>
                <c:pt idx="28">
                  <c:v>4.4842432082794312</c:v>
                </c:pt>
                <c:pt idx="29">
                  <c:v>4.4961966364812413</c:v>
                </c:pt>
                <c:pt idx="30">
                  <c:v>4.5218111254851232</c:v>
                </c:pt>
                <c:pt idx="31">
                  <c:v>4.5354721862871932</c:v>
                </c:pt>
                <c:pt idx="32">
                  <c:v>4.5525485122897793</c:v>
                </c:pt>
                <c:pt idx="33">
                  <c:v>4.5645019404915894</c:v>
                </c:pt>
                <c:pt idx="34">
                  <c:v>4.5747477360931432</c:v>
                </c:pt>
                <c:pt idx="35">
                  <c:v>4.5901164294954704</c:v>
                </c:pt>
                <c:pt idx="36">
                  <c:v>4.5935316946959883</c:v>
                </c:pt>
                <c:pt idx="37">
                  <c:v>4.6037774902975421</c:v>
                </c:pt>
                <c:pt idx="38">
                  <c:v>4.6328072445019401</c:v>
                </c:pt>
                <c:pt idx="39">
                  <c:v>4.6328072445019401</c:v>
                </c:pt>
                <c:pt idx="40">
                  <c:v>4.6447606727037511</c:v>
                </c:pt>
                <c:pt idx="41">
                  <c:v>4.6498835705045281</c:v>
                </c:pt>
                <c:pt idx="42">
                  <c:v>4.672082794307892</c:v>
                </c:pt>
                <c:pt idx="43">
                  <c:v>4.7011125485122891</c:v>
                </c:pt>
                <c:pt idx="44">
                  <c:v>4.7011125485122891</c:v>
                </c:pt>
                <c:pt idx="45">
                  <c:v>4.702820181112549</c:v>
                </c:pt>
                <c:pt idx="46">
                  <c:v>4.704527813712807</c:v>
                </c:pt>
                <c:pt idx="47">
                  <c:v>4.7403880983182409</c:v>
                </c:pt>
                <c:pt idx="48">
                  <c:v>4.7403880983182409</c:v>
                </c:pt>
                <c:pt idx="49">
                  <c:v>4.743803363518758</c:v>
                </c:pt>
                <c:pt idx="50">
                  <c:v>4.7642949547218629</c:v>
                </c:pt>
                <c:pt idx="51">
                  <c:v>4.7694178525226389</c:v>
                </c:pt>
                <c:pt idx="52">
                  <c:v>4.7813712807244508</c:v>
                </c:pt>
                <c:pt idx="53">
                  <c:v>4.791617076326002</c:v>
                </c:pt>
                <c:pt idx="54">
                  <c:v>4.796739974126778</c:v>
                </c:pt>
                <c:pt idx="55">
                  <c:v>4.8172315653298829</c:v>
                </c:pt>
                <c:pt idx="56">
                  <c:v>4.832600258732211</c:v>
                </c:pt>
                <c:pt idx="57">
                  <c:v>4.832600258732211</c:v>
                </c:pt>
                <c:pt idx="58">
                  <c:v>4.8360155239327298</c:v>
                </c:pt>
                <c:pt idx="59">
                  <c:v>4.8599223803363518</c:v>
                </c:pt>
                <c:pt idx="60">
                  <c:v>4.8599223803363518</c:v>
                </c:pt>
                <c:pt idx="61">
                  <c:v>4.8769987063389397</c:v>
                </c:pt>
                <c:pt idx="62">
                  <c:v>4.8889521345407507</c:v>
                </c:pt>
                <c:pt idx="63">
                  <c:v>4.8957826649417848</c:v>
                </c:pt>
                <c:pt idx="64">
                  <c:v>4.9009055627425617</c:v>
                </c:pt>
                <c:pt idx="65">
                  <c:v>4.9179818887451479</c:v>
                </c:pt>
                <c:pt idx="66">
                  <c:v>4.9196895213454077</c:v>
                </c:pt>
                <c:pt idx="67">
                  <c:v>4.9248124191461828</c:v>
                </c:pt>
                <c:pt idx="68">
                  <c:v>4.9282276843467026</c:v>
                </c:pt>
                <c:pt idx="69">
                  <c:v>4.9401811125485127</c:v>
                </c:pt>
                <c:pt idx="70">
                  <c:v>4.9572574385510997</c:v>
                </c:pt>
                <c:pt idx="71">
                  <c:v>4.9623803363518766</c:v>
                </c:pt>
                <c:pt idx="72">
                  <c:v>4.9657956015523936</c:v>
                </c:pt>
                <c:pt idx="73">
                  <c:v>4.9760413971539474</c:v>
                </c:pt>
                <c:pt idx="74">
                  <c:v>4.9862871927554986</c:v>
                </c:pt>
                <c:pt idx="75">
                  <c:v>4.9862871927554986</c:v>
                </c:pt>
                <c:pt idx="76">
                  <c:v>5.0033635187580865</c:v>
                </c:pt>
                <c:pt idx="77">
                  <c:v>5.0084864165588616</c:v>
                </c:pt>
                <c:pt idx="78">
                  <c:v>5.0170245795601547</c:v>
                </c:pt>
                <c:pt idx="79">
                  <c:v>5.0255627425614486</c:v>
                </c:pt>
                <c:pt idx="80">
                  <c:v>5.0255627425614486</c:v>
                </c:pt>
                <c:pt idx="81">
                  <c:v>5.0289780077619666</c:v>
                </c:pt>
                <c:pt idx="82">
                  <c:v>5.0341009055627426</c:v>
                </c:pt>
                <c:pt idx="83">
                  <c:v>5.0375161707632587</c:v>
                </c:pt>
                <c:pt idx="84">
                  <c:v>5.0460543337645536</c:v>
                </c:pt>
                <c:pt idx="85">
                  <c:v>5.0477619663648126</c:v>
                </c:pt>
                <c:pt idx="86">
                  <c:v>5.0477619663648126</c:v>
                </c:pt>
                <c:pt idx="87">
                  <c:v>5.0767917205692124</c:v>
                </c:pt>
                <c:pt idx="88">
                  <c:v>5.0784993531694704</c:v>
                </c:pt>
                <c:pt idx="89">
                  <c:v>5.0870375161707617</c:v>
                </c:pt>
                <c:pt idx="90">
                  <c:v>5.0887451487710225</c:v>
                </c:pt>
                <c:pt idx="91">
                  <c:v>5.1160672703751615</c:v>
                </c:pt>
                <c:pt idx="92">
                  <c:v>5.1177749029754196</c:v>
                </c:pt>
                <c:pt idx="93">
                  <c:v>5.1280206985769716</c:v>
                </c:pt>
                <c:pt idx="94">
                  <c:v>5.1314359637774887</c:v>
                </c:pt>
                <c:pt idx="95">
                  <c:v>5.1331435963777485</c:v>
                </c:pt>
                <c:pt idx="96">
                  <c:v>5.1604657179818885</c:v>
                </c:pt>
                <c:pt idx="97">
                  <c:v>5.1690038809831824</c:v>
                </c:pt>
                <c:pt idx="98">
                  <c:v>5.1724191461836995</c:v>
                </c:pt>
                <c:pt idx="99">
                  <c:v>5.1741267787839567</c:v>
                </c:pt>
                <c:pt idx="100">
                  <c:v>5.1741267787839567</c:v>
                </c:pt>
                <c:pt idx="101">
                  <c:v>5.1809573091849916</c:v>
                </c:pt>
                <c:pt idx="102">
                  <c:v>5.1860802069857677</c:v>
                </c:pt>
                <c:pt idx="103">
                  <c:v>5.2031565329883565</c:v>
                </c:pt>
                <c:pt idx="104">
                  <c:v>5.2134023285899085</c:v>
                </c:pt>
                <c:pt idx="105">
                  <c:v>5.2270633893919793</c:v>
                </c:pt>
                <c:pt idx="106">
                  <c:v>5.2338939197930152</c:v>
                </c:pt>
                <c:pt idx="107">
                  <c:v>5.2390168175937895</c:v>
                </c:pt>
                <c:pt idx="108">
                  <c:v>5.2424320827943092</c:v>
                </c:pt>
                <c:pt idx="109">
                  <c:v>5.2441397153945681</c:v>
                </c:pt>
                <c:pt idx="110">
                  <c:v>5.2646313065976704</c:v>
                </c:pt>
                <c:pt idx="111">
                  <c:v>5.2646313065976704</c:v>
                </c:pt>
                <c:pt idx="112">
                  <c:v>5.2680465717981884</c:v>
                </c:pt>
                <c:pt idx="113">
                  <c:v>5.2714618369987063</c:v>
                </c:pt>
                <c:pt idx="114">
                  <c:v>5.2748771021992233</c:v>
                </c:pt>
                <c:pt idx="115">
                  <c:v>5.2936610608020711</c:v>
                </c:pt>
                <c:pt idx="116">
                  <c:v>5.3039068564036214</c:v>
                </c:pt>
                <c:pt idx="117">
                  <c:v>5.3090297542043992</c:v>
                </c:pt>
                <c:pt idx="118">
                  <c:v>5.3209831824062093</c:v>
                </c:pt>
                <c:pt idx="119">
                  <c:v>5.3209831824062093</c:v>
                </c:pt>
                <c:pt idx="120">
                  <c:v>5.3278137128072434</c:v>
                </c:pt>
                <c:pt idx="121">
                  <c:v>5.3329366106080203</c:v>
                </c:pt>
                <c:pt idx="122">
                  <c:v>5.3380595084087963</c:v>
                </c:pt>
                <c:pt idx="123">
                  <c:v>5.3500129366106073</c:v>
                </c:pt>
                <c:pt idx="124">
                  <c:v>5.3500129366106073</c:v>
                </c:pt>
                <c:pt idx="125">
                  <c:v>5.3585510996119012</c:v>
                </c:pt>
                <c:pt idx="126">
                  <c:v>5.3585510996119012</c:v>
                </c:pt>
                <c:pt idx="127">
                  <c:v>5.3790426908150071</c:v>
                </c:pt>
                <c:pt idx="128">
                  <c:v>5.3892884864165591</c:v>
                </c:pt>
                <c:pt idx="129">
                  <c:v>5.4012419146183719</c:v>
                </c:pt>
                <c:pt idx="130">
                  <c:v>5.4012419146183719</c:v>
                </c:pt>
                <c:pt idx="131">
                  <c:v>5.408072445019406</c:v>
                </c:pt>
                <c:pt idx="132">
                  <c:v>5.4200258732212143</c:v>
                </c:pt>
                <c:pt idx="133">
                  <c:v>5.430271668822769</c:v>
                </c:pt>
                <c:pt idx="134">
                  <c:v>5.4319793014230289</c:v>
                </c:pt>
                <c:pt idx="135">
                  <c:v>5.438809831824063</c:v>
                </c:pt>
                <c:pt idx="136">
                  <c:v>5.4610090556274269</c:v>
                </c:pt>
                <c:pt idx="137">
                  <c:v>5.4610090556274269</c:v>
                </c:pt>
                <c:pt idx="138">
                  <c:v>5.4610090556274269</c:v>
                </c:pt>
                <c:pt idx="139">
                  <c:v>5.478085381630013</c:v>
                </c:pt>
                <c:pt idx="140">
                  <c:v>5.4849159120310471</c:v>
                </c:pt>
                <c:pt idx="141">
                  <c:v>5.4849159120310471</c:v>
                </c:pt>
                <c:pt idx="142">
                  <c:v>5.4866235446313087</c:v>
                </c:pt>
                <c:pt idx="143">
                  <c:v>5.498576972833118</c:v>
                </c:pt>
                <c:pt idx="144">
                  <c:v>5.515653298835705</c:v>
                </c:pt>
                <c:pt idx="145">
                  <c:v>5.5515135834411398</c:v>
                </c:pt>
                <c:pt idx="146">
                  <c:v>5.5617593790426909</c:v>
                </c:pt>
                <c:pt idx="147">
                  <c:v>5.5993272962483829</c:v>
                </c:pt>
                <c:pt idx="148">
                  <c:v>5.6437257438551098</c:v>
                </c:pt>
                <c:pt idx="149">
                  <c:v>5.6539715394566619</c:v>
                </c:pt>
                <c:pt idx="150">
                  <c:v>5.6915394566623547</c:v>
                </c:pt>
                <c:pt idx="151">
                  <c:v>5.7291073738680467</c:v>
                </c:pt>
                <c:pt idx="152">
                  <c:v>5.7564294954721893</c:v>
                </c:pt>
                <c:pt idx="153">
                  <c:v>5.7820439844760694</c:v>
                </c:pt>
                <c:pt idx="154">
                  <c:v>5.8042432082794306</c:v>
                </c:pt>
                <c:pt idx="155">
                  <c:v>5.8315653298835715</c:v>
                </c:pt>
                <c:pt idx="156">
                  <c:v>5.8691332470892617</c:v>
                </c:pt>
                <c:pt idx="157">
                  <c:v>5.8845019404915906</c:v>
                </c:pt>
                <c:pt idx="158">
                  <c:v>5.8964553686934016</c:v>
                </c:pt>
                <c:pt idx="159">
                  <c:v>5.9340232858990953</c:v>
                </c:pt>
                <c:pt idx="160">
                  <c:v>5.9442690815006491</c:v>
                </c:pt>
                <c:pt idx="161">
                  <c:v>5.9715912031047873</c:v>
                </c:pt>
                <c:pt idx="162">
                  <c:v>5.9989133247089264</c:v>
                </c:pt>
                <c:pt idx="163">
                  <c:v>6.0091591203104784</c:v>
                </c:pt>
                <c:pt idx="164">
                  <c:v>6.0364812419146183</c:v>
                </c:pt>
                <c:pt idx="165">
                  <c:v>6.0364812419146183</c:v>
                </c:pt>
                <c:pt idx="166">
                  <c:v>6.0620957309184975</c:v>
                </c:pt>
                <c:pt idx="167">
                  <c:v>6.0894178525226392</c:v>
                </c:pt>
                <c:pt idx="168">
                  <c:v>6.0996636481241922</c:v>
                </c:pt>
                <c:pt idx="169">
                  <c:v>6.1116170763260005</c:v>
                </c:pt>
                <c:pt idx="170">
                  <c:v>6.1269857697283294</c:v>
                </c:pt>
                <c:pt idx="171">
                  <c:v>6.1491849935316951</c:v>
                </c:pt>
                <c:pt idx="172">
                  <c:v>6.1645536869340223</c:v>
                </c:pt>
                <c:pt idx="173">
                  <c:v>6.174799482535577</c:v>
                </c:pt>
                <c:pt idx="174">
                  <c:v>6.1867529107373871</c:v>
                </c:pt>
                <c:pt idx="175">
                  <c:v>6.2021216041397151</c:v>
                </c:pt>
                <c:pt idx="176">
                  <c:v>6.2140750323415261</c:v>
                </c:pt>
                <c:pt idx="177">
                  <c:v>6.2140750323415261</c:v>
                </c:pt>
                <c:pt idx="178">
                  <c:v>6.2396895213454071</c:v>
                </c:pt>
                <c:pt idx="179">
                  <c:v>6.2396895213454071</c:v>
                </c:pt>
                <c:pt idx="180">
                  <c:v>6.2670116429495462</c:v>
                </c:pt>
                <c:pt idx="181">
                  <c:v>6.2772574385511009</c:v>
                </c:pt>
              </c:numCache>
            </c:numRef>
          </c:yVal>
        </c:ser>
        <c:ser>
          <c:idx val="1"/>
          <c:order val="1"/>
          <c:tx>
            <c:v>Orange</c:v>
          </c:tx>
          <c:spPr>
            <a:ln w="28575">
              <a:noFill/>
            </a:ln>
          </c:spPr>
          <c:marker>
            <c:symbol val="diamond"/>
            <c:size val="5"/>
            <c:spPr>
              <a:solidFill>
                <a:schemeClr val="accent6">
                  <a:lumMod val="75000"/>
                </a:schemeClr>
              </a:solidFill>
              <a:ln>
                <a:noFill/>
              </a:ln>
            </c:spPr>
          </c:marker>
          <c:xVal>
            <c:numRef>
              <c:f>Plan2!$A$2:$A$183</c:f>
              <c:numCache>
                <c:formatCode>General</c:formatCode>
                <c:ptCount val="182"/>
                <c:pt idx="0">
                  <c:v>226.3</c:v>
                </c:pt>
                <c:pt idx="1">
                  <c:v>230.3</c:v>
                </c:pt>
                <c:pt idx="2">
                  <c:v>235</c:v>
                </c:pt>
                <c:pt idx="3">
                  <c:v>236.6</c:v>
                </c:pt>
                <c:pt idx="4">
                  <c:v>239</c:v>
                </c:pt>
                <c:pt idx="5">
                  <c:v>242</c:v>
                </c:pt>
                <c:pt idx="6">
                  <c:v>243</c:v>
                </c:pt>
                <c:pt idx="7">
                  <c:v>243.8</c:v>
                </c:pt>
                <c:pt idx="8">
                  <c:v>245.4</c:v>
                </c:pt>
                <c:pt idx="9">
                  <c:v>246</c:v>
                </c:pt>
                <c:pt idx="10">
                  <c:v>246</c:v>
                </c:pt>
                <c:pt idx="11">
                  <c:v>249.3</c:v>
                </c:pt>
                <c:pt idx="12">
                  <c:v>249.5</c:v>
                </c:pt>
                <c:pt idx="13">
                  <c:v>249.8</c:v>
                </c:pt>
                <c:pt idx="14">
                  <c:v>250</c:v>
                </c:pt>
                <c:pt idx="15">
                  <c:v>252.3</c:v>
                </c:pt>
                <c:pt idx="16">
                  <c:v>253</c:v>
                </c:pt>
                <c:pt idx="17">
                  <c:v>253.5</c:v>
                </c:pt>
                <c:pt idx="18">
                  <c:v>253.6</c:v>
                </c:pt>
                <c:pt idx="19">
                  <c:v>255.3</c:v>
                </c:pt>
                <c:pt idx="20">
                  <c:v>257</c:v>
                </c:pt>
                <c:pt idx="21">
                  <c:v>257.60000000000002</c:v>
                </c:pt>
                <c:pt idx="22">
                  <c:v>258.60000000000002</c:v>
                </c:pt>
                <c:pt idx="23">
                  <c:v>258.89999999999992</c:v>
                </c:pt>
                <c:pt idx="24">
                  <c:v>260.3</c:v>
                </c:pt>
                <c:pt idx="25">
                  <c:v>260.7</c:v>
                </c:pt>
                <c:pt idx="26">
                  <c:v>261.60000000000002</c:v>
                </c:pt>
                <c:pt idx="27">
                  <c:v>262.10000000000002</c:v>
                </c:pt>
                <c:pt idx="28">
                  <c:v>262.60000000000002</c:v>
                </c:pt>
                <c:pt idx="29">
                  <c:v>263.3</c:v>
                </c:pt>
                <c:pt idx="30">
                  <c:v>264.8</c:v>
                </c:pt>
                <c:pt idx="31">
                  <c:v>265.60000000000002</c:v>
                </c:pt>
                <c:pt idx="32">
                  <c:v>266.60000000000002</c:v>
                </c:pt>
                <c:pt idx="33">
                  <c:v>267.3</c:v>
                </c:pt>
                <c:pt idx="34">
                  <c:v>267.89999999999992</c:v>
                </c:pt>
                <c:pt idx="35">
                  <c:v>268.8</c:v>
                </c:pt>
                <c:pt idx="36">
                  <c:v>269</c:v>
                </c:pt>
                <c:pt idx="37">
                  <c:v>269.60000000000002</c:v>
                </c:pt>
                <c:pt idx="38">
                  <c:v>271.3</c:v>
                </c:pt>
                <c:pt idx="39">
                  <c:v>271.3</c:v>
                </c:pt>
                <c:pt idx="40">
                  <c:v>272</c:v>
                </c:pt>
                <c:pt idx="41">
                  <c:v>272.3</c:v>
                </c:pt>
                <c:pt idx="42">
                  <c:v>273.60000000000002</c:v>
                </c:pt>
                <c:pt idx="43">
                  <c:v>275.3</c:v>
                </c:pt>
                <c:pt idx="44">
                  <c:v>275.3</c:v>
                </c:pt>
                <c:pt idx="45">
                  <c:v>275.39999999999992</c:v>
                </c:pt>
                <c:pt idx="46">
                  <c:v>275.5</c:v>
                </c:pt>
                <c:pt idx="47">
                  <c:v>277.60000000000002</c:v>
                </c:pt>
                <c:pt idx="48">
                  <c:v>277.60000000000002</c:v>
                </c:pt>
                <c:pt idx="49">
                  <c:v>277.8</c:v>
                </c:pt>
                <c:pt idx="50">
                  <c:v>279</c:v>
                </c:pt>
                <c:pt idx="51">
                  <c:v>279.3</c:v>
                </c:pt>
                <c:pt idx="52">
                  <c:v>280</c:v>
                </c:pt>
                <c:pt idx="53">
                  <c:v>280.60000000000002</c:v>
                </c:pt>
                <c:pt idx="54">
                  <c:v>280.89999999999992</c:v>
                </c:pt>
                <c:pt idx="55">
                  <c:v>282.10000000000002</c:v>
                </c:pt>
                <c:pt idx="56">
                  <c:v>283</c:v>
                </c:pt>
                <c:pt idx="57">
                  <c:v>283</c:v>
                </c:pt>
                <c:pt idx="58">
                  <c:v>283.2</c:v>
                </c:pt>
                <c:pt idx="59">
                  <c:v>284.60000000000002</c:v>
                </c:pt>
                <c:pt idx="60">
                  <c:v>284.60000000000002</c:v>
                </c:pt>
                <c:pt idx="61">
                  <c:v>285.60000000000002</c:v>
                </c:pt>
                <c:pt idx="62">
                  <c:v>286.3</c:v>
                </c:pt>
                <c:pt idx="63">
                  <c:v>286.7</c:v>
                </c:pt>
                <c:pt idx="64">
                  <c:v>287</c:v>
                </c:pt>
                <c:pt idx="65">
                  <c:v>288</c:v>
                </c:pt>
                <c:pt idx="66">
                  <c:v>288.10000000000002</c:v>
                </c:pt>
                <c:pt idx="67">
                  <c:v>288.39999999999992</c:v>
                </c:pt>
                <c:pt idx="68">
                  <c:v>288.60000000000002</c:v>
                </c:pt>
                <c:pt idx="69">
                  <c:v>289.3</c:v>
                </c:pt>
                <c:pt idx="70">
                  <c:v>290.3</c:v>
                </c:pt>
                <c:pt idx="71">
                  <c:v>290.60000000000002</c:v>
                </c:pt>
                <c:pt idx="72">
                  <c:v>290.8</c:v>
                </c:pt>
                <c:pt idx="73">
                  <c:v>291.39999999999992</c:v>
                </c:pt>
                <c:pt idx="74">
                  <c:v>292</c:v>
                </c:pt>
                <c:pt idx="75">
                  <c:v>292</c:v>
                </c:pt>
                <c:pt idx="76">
                  <c:v>293</c:v>
                </c:pt>
                <c:pt idx="77">
                  <c:v>293.3</c:v>
                </c:pt>
                <c:pt idx="78">
                  <c:v>293.8</c:v>
                </c:pt>
                <c:pt idx="79">
                  <c:v>294.3</c:v>
                </c:pt>
                <c:pt idx="80">
                  <c:v>294.3</c:v>
                </c:pt>
                <c:pt idx="81">
                  <c:v>294.5</c:v>
                </c:pt>
                <c:pt idx="82">
                  <c:v>294.8</c:v>
                </c:pt>
                <c:pt idx="83">
                  <c:v>295</c:v>
                </c:pt>
                <c:pt idx="84">
                  <c:v>295.5</c:v>
                </c:pt>
                <c:pt idx="85">
                  <c:v>295.60000000000002</c:v>
                </c:pt>
                <c:pt idx="86">
                  <c:v>295.60000000000002</c:v>
                </c:pt>
                <c:pt idx="87">
                  <c:v>297.3</c:v>
                </c:pt>
                <c:pt idx="88">
                  <c:v>297.39999999999992</c:v>
                </c:pt>
                <c:pt idx="89">
                  <c:v>297.89999999999992</c:v>
                </c:pt>
                <c:pt idx="90">
                  <c:v>298</c:v>
                </c:pt>
                <c:pt idx="91">
                  <c:v>299.60000000000002</c:v>
                </c:pt>
                <c:pt idx="92">
                  <c:v>299.7</c:v>
                </c:pt>
                <c:pt idx="93">
                  <c:v>300.3</c:v>
                </c:pt>
                <c:pt idx="94">
                  <c:v>300.5</c:v>
                </c:pt>
                <c:pt idx="95">
                  <c:v>300.60000000000002</c:v>
                </c:pt>
                <c:pt idx="96">
                  <c:v>302.2</c:v>
                </c:pt>
                <c:pt idx="97">
                  <c:v>302.7</c:v>
                </c:pt>
                <c:pt idx="98">
                  <c:v>302.89999999999992</c:v>
                </c:pt>
                <c:pt idx="99">
                  <c:v>303</c:v>
                </c:pt>
                <c:pt idx="100">
                  <c:v>303</c:v>
                </c:pt>
                <c:pt idx="101">
                  <c:v>303.39999999999992</c:v>
                </c:pt>
                <c:pt idx="102">
                  <c:v>303.7</c:v>
                </c:pt>
                <c:pt idx="103">
                  <c:v>304.7</c:v>
                </c:pt>
                <c:pt idx="104">
                  <c:v>305.3</c:v>
                </c:pt>
                <c:pt idx="105">
                  <c:v>306.10000000000002</c:v>
                </c:pt>
                <c:pt idx="106">
                  <c:v>306.5</c:v>
                </c:pt>
                <c:pt idx="107">
                  <c:v>306.8</c:v>
                </c:pt>
                <c:pt idx="108">
                  <c:v>307</c:v>
                </c:pt>
                <c:pt idx="109">
                  <c:v>307.10000000000002</c:v>
                </c:pt>
                <c:pt idx="110">
                  <c:v>308.3</c:v>
                </c:pt>
                <c:pt idx="111">
                  <c:v>308.3</c:v>
                </c:pt>
                <c:pt idx="112">
                  <c:v>308.5</c:v>
                </c:pt>
                <c:pt idx="113">
                  <c:v>308.7</c:v>
                </c:pt>
                <c:pt idx="114">
                  <c:v>308.89999999999992</c:v>
                </c:pt>
                <c:pt idx="115">
                  <c:v>310</c:v>
                </c:pt>
                <c:pt idx="116">
                  <c:v>310.60000000000002</c:v>
                </c:pt>
                <c:pt idx="117">
                  <c:v>310.89999999999992</c:v>
                </c:pt>
                <c:pt idx="118">
                  <c:v>311.60000000000002</c:v>
                </c:pt>
                <c:pt idx="119">
                  <c:v>311.60000000000002</c:v>
                </c:pt>
                <c:pt idx="120">
                  <c:v>312</c:v>
                </c:pt>
                <c:pt idx="121">
                  <c:v>312.3</c:v>
                </c:pt>
                <c:pt idx="122">
                  <c:v>312.60000000000002</c:v>
                </c:pt>
                <c:pt idx="123">
                  <c:v>313.3</c:v>
                </c:pt>
                <c:pt idx="124">
                  <c:v>313.3</c:v>
                </c:pt>
                <c:pt idx="125">
                  <c:v>313.8</c:v>
                </c:pt>
                <c:pt idx="126">
                  <c:v>313.8</c:v>
                </c:pt>
                <c:pt idx="127">
                  <c:v>315</c:v>
                </c:pt>
                <c:pt idx="128">
                  <c:v>315.60000000000002</c:v>
                </c:pt>
                <c:pt idx="129">
                  <c:v>316.3</c:v>
                </c:pt>
                <c:pt idx="130">
                  <c:v>316.3</c:v>
                </c:pt>
                <c:pt idx="131">
                  <c:v>316.7</c:v>
                </c:pt>
                <c:pt idx="132">
                  <c:v>317.39999999999992</c:v>
                </c:pt>
                <c:pt idx="133">
                  <c:v>318</c:v>
                </c:pt>
                <c:pt idx="134">
                  <c:v>318.10000000000002</c:v>
                </c:pt>
                <c:pt idx="135">
                  <c:v>318.5</c:v>
                </c:pt>
                <c:pt idx="136">
                  <c:v>319.8</c:v>
                </c:pt>
                <c:pt idx="137">
                  <c:v>319.8</c:v>
                </c:pt>
                <c:pt idx="138">
                  <c:v>319.8</c:v>
                </c:pt>
                <c:pt idx="139">
                  <c:v>320.8</c:v>
                </c:pt>
                <c:pt idx="140">
                  <c:v>321.2</c:v>
                </c:pt>
                <c:pt idx="141">
                  <c:v>321.2</c:v>
                </c:pt>
                <c:pt idx="142">
                  <c:v>321.3</c:v>
                </c:pt>
                <c:pt idx="143">
                  <c:v>322</c:v>
                </c:pt>
                <c:pt idx="144">
                  <c:v>323</c:v>
                </c:pt>
                <c:pt idx="145">
                  <c:v>325.10000000000002</c:v>
                </c:pt>
                <c:pt idx="146">
                  <c:v>325.7</c:v>
                </c:pt>
                <c:pt idx="147">
                  <c:v>327.9</c:v>
                </c:pt>
                <c:pt idx="148">
                  <c:v>330.5</c:v>
                </c:pt>
                <c:pt idx="149">
                  <c:v>331.1</c:v>
                </c:pt>
                <c:pt idx="150">
                  <c:v>333.3</c:v>
                </c:pt>
                <c:pt idx="151">
                  <c:v>335.5</c:v>
                </c:pt>
                <c:pt idx="152">
                  <c:v>337.1</c:v>
                </c:pt>
                <c:pt idx="153">
                  <c:v>338.6</c:v>
                </c:pt>
                <c:pt idx="154">
                  <c:v>339.9</c:v>
                </c:pt>
                <c:pt idx="155">
                  <c:v>341.5</c:v>
                </c:pt>
                <c:pt idx="156">
                  <c:v>343.7</c:v>
                </c:pt>
                <c:pt idx="157">
                  <c:v>344.6</c:v>
                </c:pt>
                <c:pt idx="158">
                  <c:v>345.3</c:v>
                </c:pt>
                <c:pt idx="159">
                  <c:v>347.5</c:v>
                </c:pt>
                <c:pt idx="160">
                  <c:v>348.1</c:v>
                </c:pt>
                <c:pt idx="161">
                  <c:v>349.7</c:v>
                </c:pt>
                <c:pt idx="162">
                  <c:v>351.3</c:v>
                </c:pt>
                <c:pt idx="163">
                  <c:v>351.9</c:v>
                </c:pt>
                <c:pt idx="164">
                  <c:v>353.5</c:v>
                </c:pt>
                <c:pt idx="165">
                  <c:v>353.5</c:v>
                </c:pt>
                <c:pt idx="166">
                  <c:v>355</c:v>
                </c:pt>
                <c:pt idx="167">
                  <c:v>356.6</c:v>
                </c:pt>
                <c:pt idx="168">
                  <c:v>357.2</c:v>
                </c:pt>
                <c:pt idx="169">
                  <c:v>357.9</c:v>
                </c:pt>
                <c:pt idx="170">
                  <c:v>358.8</c:v>
                </c:pt>
                <c:pt idx="171">
                  <c:v>360.1</c:v>
                </c:pt>
                <c:pt idx="172">
                  <c:v>361</c:v>
                </c:pt>
                <c:pt idx="173">
                  <c:v>361.6</c:v>
                </c:pt>
                <c:pt idx="174">
                  <c:v>362.3</c:v>
                </c:pt>
                <c:pt idx="175">
                  <c:v>363.2</c:v>
                </c:pt>
                <c:pt idx="176">
                  <c:v>363.9</c:v>
                </c:pt>
                <c:pt idx="177">
                  <c:v>363.9</c:v>
                </c:pt>
                <c:pt idx="178">
                  <c:v>365.4</c:v>
                </c:pt>
                <c:pt idx="179">
                  <c:v>365.4</c:v>
                </c:pt>
                <c:pt idx="180">
                  <c:v>367</c:v>
                </c:pt>
                <c:pt idx="181">
                  <c:v>367.6</c:v>
                </c:pt>
              </c:numCache>
            </c:numRef>
          </c:xVal>
          <c:yVal>
            <c:numRef>
              <c:f>Plan2!$E$2:$E$183</c:f>
              <c:numCache>
                <c:formatCode>General</c:formatCode>
                <c:ptCount val="182"/>
                <c:pt idx="0">
                  <c:v>16.04300129366106</c:v>
                </c:pt>
                <c:pt idx="1">
                  <c:v>16.32657179818888</c:v>
                </c:pt>
                <c:pt idx="2">
                  <c:v>16.659767141009059</c:v>
                </c:pt>
                <c:pt idx="3">
                  <c:v>16.773195342820181</c:v>
                </c:pt>
                <c:pt idx="4">
                  <c:v>16.943337645536868</c:v>
                </c:pt>
                <c:pt idx="5">
                  <c:v>17.15601552393273</c:v>
                </c:pt>
                <c:pt idx="6">
                  <c:v>17.226908150064688</c:v>
                </c:pt>
                <c:pt idx="7">
                  <c:v>17.283622250970236</c:v>
                </c:pt>
                <c:pt idx="8">
                  <c:v>17.397050452781375</c:v>
                </c:pt>
                <c:pt idx="9">
                  <c:v>17.439586028460546</c:v>
                </c:pt>
                <c:pt idx="10">
                  <c:v>17.439586028460546</c:v>
                </c:pt>
                <c:pt idx="11">
                  <c:v>17.673531694695992</c:v>
                </c:pt>
                <c:pt idx="12">
                  <c:v>17.68771021992238</c:v>
                </c:pt>
                <c:pt idx="13">
                  <c:v>17.708978007761964</c:v>
                </c:pt>
                <c:pt idx="14">
                  <c:v>17.723156532988355</c:v>
                </c:pt>
                <c:pt idx="15">
                  <c:v>17.886209573091847</c:v>
                </c:pt>
                <c:pt idx="16">
                  <c:v>17.935834411384217</c:v>
                </c:pt>
                <c:pt idx="17">
                  <c:v>17.9712807244502</c:v>
                </c:pt>
                <c:pt idx="18">
                  <c:v>17.978369987063385</c:v>
                </c:pt>
                <c:pt idx="19">
                  <c:v>18.098887451487716</c:v>
                </c:pt>
                <c:pt idx="20">
                  <c:v>18.219404915912033</c:v>
                </c:pt>
                <c:pt idx="21">
                  <c:v>18.261940491591204</c:v>
                </c:pt>
                <c:pt idx="22">
                  <c:v>18.332833117723155</c:v>
                </c:pt>
                <c:pt idx="23">
                  <c:v>18.354100905562742</c:v>
                </c:pt>
                <c:pt idx="24">
                  <c:v>18.453350582147479</c:v>
                </c:pt>
                <c:pt idx="25">
                  <c:v>18.481707632600255</c:v>
                </c:pt>
                <c:pt idx="26">
                  <c:v>18.545510996119017</c:v>
                </c:pt>
                <c:pt idx="27">
                  <c:v>18.580957309184996</c:v>
                </c:pt>
                <c:pt idx="28">
                  <c:v>18.616403622250978</c:v>
                </c:pt>
                <c:pt idx="29">
                  <c:v>18.666028460543338</c:v>
                </c:pt>
                <c:pt idx="30">
                  <c:v>18.772367399741267</c:v>
                </c:pt>
                <c:pt idx="31">
                  <c:v>18.829081500646833</c:v>
                </c:pt>
                <c:pt idx="32">
                  <c:v>18.899974126778794</c:v>
                </c:pt>
                <c:pt idx="33">
                  <c:v>18.94959896507115</c:v>
                </c:pt>
                <c:pt idx="34">
                  <c:v>18.992134540750317</c:v>
                </c:pt>
                <c:pt idx="35">
                  <c:v>19.055937904269083</c:v>
                </c:pt>
                <c:pt idx="36">
                  <c:v>19.070116429495478</c:v>
                </c:pt>
                <c:pt idx="37">
                  <c:v>19.112652005174649</c:v>
                </c:pt>
                <c:pt idx="38">
                  <c:v>19.23316946959897</c:v>
                </c:pt>
                <c:pt idx="39">
                  <c:v>19.23316946959897</c:v>
                </c:pt>
                <c:pt idx="40">
                  <c:v>19.282794307891326</c:v>
                </c:pt>
                <c:pt idx="41">
                  <c:v>19.30406209573092</c:v>
                </c:pt>
                <c:pt idx="42">
                  <c:v>19.396222509702458</c:v>
                </c:pt>
                <c:pt idx="43">
                  <c:v>19.516739974126779</c:v>
                </c:pt>
                <c:pt idx="44">
                  <c:v>19.516739974126779</c:v>
                </c:pt>
                <c:pt idx="45">
                  <c:v>19.523829236739967</c:v>
                </c:pt>
                <c:pt idx="46">
                  <c:v>19.530918499353174</c:v>
                </c:pt>
                <c:pt idx="47">
                  <c:v>19.679793014230274</c:v>
                </c:pt>
                <c:pt idx="48">
                  <c:v>19.679793014230274</c:v>
                </c:pt>
                <c:pt idx="49">
                  <c:v>19.693971539456669</c:v>
                </c:pt>
                <c:pt idx="50">
                  <c:v>19.779042690815004</c:v>
                </c:pt>
                <c:pt idx="51">
                  <c:v>19.800310478654595</c:v>
                </c:pt>
                <c:pt idx="52">
                  <c:v>19.849935316946961</c:v>
                </c:pt>
                <c:pt idx="53">
                  <c:v>19.892470892626132</c:v>
                </c:pt>
                <c:pt idx="54">
                  <c:v>19.913738680465716</c:v>
                </c:pt>
                <c:pt idx="55">
                  <c:v>19.998809831824058</c:v>
                </c:pt>
                <c:pt idx="56">
                  <c:v>20.06261319534282</c:v>
                </c:pt>
                <c:pt idx="57">
                  <c:v>20.06261319534282</c:v>
                </c:pt>
                <c:pt idx="58">
                  <c:v>20.076791720569208</c:v>
                </c:pt>
                <c:pt idx="59">
                  <c:v>20.176041397153949</c:v>
                </c:pt>
                <c:pt idx="60">
                  <c:v>20.176041397153949</c:v>
                </c:pt>
                <c:pt idx="61">
                  <c:v>20.246934023285903</c:v>
                </c:pt>
                <c:pt idx="62">
                  <c:v>20.296558861578269</c:v>
                </c:pt>
                <c:pt idx="63">
                  <c:v>20.324915912031052</c:v>
                </c:pt>
                <c:pt idx="64">
                  <c:v>20.346183699870636</c:v>
                </c:pt>
                <c:pt idx="65">
                  <c:v>20.417076326002594</c:v>
                </c:pt>
                <c:pt idx="66">
                  <c:v>20.424165588615789</c:v>
                </c:pt>
                <c:pt idx="67">
                  <c:v>20.445433376455362</c:v>
                </c:pt>
                <c:pt idx="68">
                  <c:v>20.459611901681761</c:v>
                </c:pt>
                <c:pt idx="69">
                  <c:v>20.509236739974124</c:v>
                </c:pt>
                <c:pt idx="70">
                  <c:v>20.580129366106082</c:v>
                </c:pt>
                <c:pt idx="71">
                  <c:v>20.601397153945673</c:v>
                </c:pt>
                <c:pt idx="72">
                  <c:v>20.615575679172061</c:v>
                </c:pt>
                <c:pt idx="73">
                  <c:v>20.658111254851228</c:v>
                </c:pt>
                <c:pt idx="74">
                  <c:v>20.700646830530395</c:v>
                </c:pt>
                <c:pt idx="75">
                  <c:v>20.700646830530395</c:v>
                </c:pt>
                <c:pt idx="76">
                  <c:v>20.771539456662353</c:v>
                </c:pt>
                <c:pt idx="77">
                  <c:v>20.792807244501937</c:v>
                </c:pt>
                <c:pt idx="78">
                  <c:v>20.828253557567916</c:v>
                </c:pt>
                <c:pt idx="79">
                  <c:v>20.863699870633887</c:v>
                </c:pt>
                <c:pt idx="80">
                  <c:v>20.863699870633887</c:v>
                </c:pt>
                <c:pt idx="81">
                  <c:v>20.877878395860293</c:v>
                </c:pt>
                <c:pt idx="82">
                  <c:v>20.899146183699873</c:v>
                </c:pt>
                <c:pt idx="83">
                  <c:v>20.913324708926261</c:v>
                </c:pt>
                <c:pt idx="84">
                  <c:v>20.948771021992236</c:v>
                </c:pt>
                <c:pt idx="85">
                  <c:v>20.955860284605436</c:v>
                </c:pt>
                <c:pt idx="86">
                  <c:v>20.955860284605436</c:v>
                </c:pt>
                <c:pt idx="87">
                  <c:v>21.076377749029756</c:v>
                </c:pt>
                <c:pt idx="88">
                  <c:v>21.083467011642949</c:v>
                </c:pt>
                <c:pt idx="89">
                  <c:v>21.118913324708931</c:v>
                </c:pt>
                <c:pt idx="90">
                  <c:v>21.12600258732212</c:v>
                </c:pt>
                <c:pt idx="91">
                  <c:v>21.239430789133248</c:v>
                </c:pt>
                <c:pt idx="92">
                  <c:v>21.24652005174644</c:v>
                </c:pt>
                <c:pt idx="93">
                  <c:v>21.289055627425618</c:v>
                </c:pt>
                <c:pt idx="94">
                  <c:v>21.30323415265201</c:v>
                </c:pt>
                <c:pt idx="95">
                  <c:v>21.310323415265206</c:v>
                </c:pt>
                <c:pt idx="96">
                  <c:v>21.423751617076327</c:v>
                </c:pt>
                <c:pt idx="97">
                  <c:v>21.459197930142299</c:v>
                </c:pt>
                <c:pt idx="98">
                  <c:v>21.47337645536869</c:v>
                </c:pt>
                <c:pt idx="99">
                  <c:v>21.480465717981886</c:v>
                </c:pt>
                <c:pt idx="100">
                  <c:v>21.480465717981886</c:v>
                </c:pt>
                <c:pt idx="101">
                  <c:v>21.508822768434673</c:v>
                </c:pt>
                <c:pt idx="102">
                  <c:v>21.530090556274256</c:v>
                </c:pt>
                <c:pt idx="103">
                  <c:v>21.600983182406214</c:v>
                </c:pt>
                <c:pt idx="104">
                  <c:v>21.643518758085385</c:v>
                </c:pt>
                <c:pt idx="105">
                  <c:v>21.70023285899094</c:v>
                </c:pt>
                <c:pt idx="106">
                  <c:v>21.728589909443723</c:v>
                </c:pt>
                <c:pt idx="107">
                  <c:v>21.749857697283314</c:v>
                </c:pt>
                <c:pt idx="108">
                  <c:v>21.764036222509702</c:v>
                </c:pt>
                <c:pt idx="109">
                  <c:v>21.771125485122898</c:v>
                </c:pt>
                <c:pt idx="110">
                  <c:v>21.85619663648124</c:v>
                </c:pt>
                <c:pt idx="111">
                  <c:v>21.85619663648124</c:v>
                </c:pt>
                <c:pt idx="112">
                  <c:v>21.870375161707635</c:v>
                </c:pt>
                <c:pt idx="113">
                  <c:v>21.884553686934023</c:v>
                </c:pt>
                <c:pt idx="114">
                  <c:v>21.898732212160407</c:v>
                </c:pt>
                <c:pt idx="115">
                  <c:v>21.976714100905561</c:v>
                </c:pt>
                <c:pt idx="116">
                  <c:v>22.019249676584735</c:v>
                </c:pt>
                <c:pt idx="117">
                  <c:v>22.040517464424322</c:v>
                </c:pt>
                <c:pt idx="118">
                  <c:v>22.090142302716689</c:v>
                </c:pt>
                <c:pt idx="119">
                  <c:v>22.090142302716689</c:v>
                </c:pt>
                <c:pt idx="120">
                  <c:v>22.118499353169472</c:v>
                </c:pt>
                <c:pt idx="121">
                  <c:v>22.139767141009063</c:v>
                </c:pt>
                <c:pt idx="122">
                  <c:v>22.16103492884865</c:v>
                </c:pt>
                <c:pt idx="123">
                  <c:v>22.210659767141014</c:v>
                </c:pt>
                <c:pt idx="124">
                  <c:v>22.210659767141014</c:v>
                </c:pt>
                <c:pt idx="125">
                  <c:v>22.246106080206989</c:v>
                </c:pt>
                <c:pt idx="126">
                  <c:v>22.246106080206989</c:v>
                </c:pt>
                <c:pt idx="127">
                  <c:v>22.331177231565324</c:v>
                </c:pt>
                <c:pt idx="128">
                  <c:v>22.373712807244502</c:v>
                </c:pt>
                <c:pt idx="129">
                  <c:v>22.423337645536868</c:v>
                </c:pt>
                <c:pt idx="130">
                  <c:v>22.423337645536868</c:v>
                </c:pt>
                <c:pt idx="131">
                  <c:v>22.451694695989652</c:v>
                </c:pt>
                <c:pt idx="132">
                  <c:v>22.501319534282015</c:v>
                </c:pt>
                <c:pt idx="133">
                  <c:v>22.543855109961193</c:v>
                </c:pt>
                <c:pt idx="134">
                  <c:v>22.550944372574389</c:v>
                </c:pt>
                <c:pt idx="135">
                  <c:v>22.579301423027168</c:v>
                </c:pt>
                <c:pt idx="136">
                  <c:v>22.671461836998713</c:v>
                </c:pt>
                <c:pt idx="137">
                  <c:v>22.671461836998713</c:v>
                </c:pt>
                <c:pt idx="138">
                  <c:v>22.671461836998713</c:v>
                </c:pt>
                <c:pt idx="139">
                  <c:v>22.742354463130663</c:v>
                </c:pt>
                <c:pt idx="140">
                  <c:v>22.770711513583439</c:v>
                </c:pt>
                <c:pt idx="141">
                  <c:v>22.770711513583439</c:v>
                </c:pt>
                <c:pt idx="142">
                  <c:v>22.777800776196642</c:v>
                </c:pt>
                <c:pt idx="143">
                  <c:v>22.827425614489005</c:v>
                </c:pt>
                <c:pt idx="144">
                  <c:v>22.898318240620956</c:v>
                </c:pt>
                <c:pt idx="145">
                  <c:v>23.047192755498067</c:v>
                </c:pt>
                <c:pt idx="146">
                  <c:v>23.089728331177223</c:v>
                </c:pt>
                <c:pt idx="147">
                  <c:v>23.245692108667523</c:v>
                </c:pt>
                <c:pt idx="148">
                  <c:v>23.430012936610609</c:v>
                </c:pt>
                <c:pt idx="149">
                  <c:v>23.47254851228978</c:v>
                </c:pt>
                <c:pt idx="150">
                  <c:v>23.628512289780076</c:v>
                </c:pt>
                <c:pt idx="151">
                  <c:v>23.784476067270376</c:v>
                </c:pt>
                <c:pt idx="152">
                  <c:v>23.897904269081508</c:v>
                </c:pt>
                <c:pt idx="153">
                  <c:v>24.00424320827943</c:v>
                </c:pt>
                <c:pt idx="154">
                  <c:v>24.096403622250971</c:v>
                </c:pt>
                <c:pt idx="155">
                  <c:v>24.209831824062096</c:v>
                </c:pt>
                <c:pt idx="156">
                  <c:v>24.365795601552392</c:v>
                </c:pt>
                <c:pt idx="157">
                  <c:v>24.42959896507115</c:v>
                </c:pt>
                <c:pt idx="158">
                  <c:v>24.479223803363514</c:v>
                </c:pt>
                <c:pt idx="159">
                  <c:v>24.635187580853817</c:v>
                </c:pt>
                <c:pt idx="160">
                  <c:v>24.677723156532988</c:v>
                </c:pt>
                <c:pt idx="161">
                  <c:v>24.79115135834412</c:v>
                </c:pt>
                <c:pt idx="162">
                  <c:v>24.904579560155234</c:v>
                </c:pt>
                <c:pt idx="163">
                  <c:v>24.947115135834416</c:v>
                </c:pt>
                <c:pt idx="164">
                  <c:v>25.060543337645534</c:v>
                </c:pt>
                <c:pt idx="165">
                  <c:v>25.060543337645534</c:v>
                </c:pt>
                <c:pt idx="166">
                  <c:v>25.16688227684347</c:v>
                </c:pt>
                <c:pt idx="167">
                  <c:v>25.280310478654592</c:v>
                </c:pt>
                <c:pt idx="168">
                  <c:v>25.322846054333763</c:v>
                </c:pt>
                <c:pt idx="169">
                  <c:v>25.372470892626129</c:v>
                </c:pt>
                <c:pt idx="170">
                  <c:v>25.436274256144891</c:v>
                </c:pt>
                <c:pt idx="171">
                  <c:v>25.528434670116429</c:v>
                </c:pt>
                <c:pt idx="172">
                  <c:v>25.592238033635184</c:v>
                </c:pt>
                <c:pt idx="173">
                  <c:v>25.634773609314365</c:v>
                </c:pt>
                <c:pt idx="174">
                  <c:v>25.684398447606732</c:v>
                </c:pt>
                <c:pt idx="175">
                  <c:v>25.748201811125483</c:v>
                </c:pt>
                <c:pt idx="176">
                  <c:v>25.797826649417853</c:v>
                </c:pt>
                <c:pt idx="177">
                  <c:v>25.797826649417853</c:v>
                </c:pt>
                <c:pt idx="178">
                  <c:v>25.904165588615786</c:v>
                </c:pt>
                <c:pt idx="179">
                  <c:v>25.904165588615786</c:v>
                </c:pt>
                <c:pt idx="180">
                  <c:v>26.017593790426911</c:v>
                </c:pt>
                <c:pt idx="181">
                  <c:v>26.060129366106086</c:v>
                </c:pt>
              </c:numCache>
            </c:numRef>
          </c:yVal>
        </c:ser>
        <c:axId val="147022592"/>
        <c:axId val="147024896"/>
      </c:scatterChart>
      <c:valAx>
        <c:axId val="147022592"/>
        <c:scaling>
          <c:orientation val="minMax"/>
          <c:min val="200"/>
        </c:scaling>
        <c:axPos val="b"/>
        <c:title>
          <c:tx>
            <c:rich>
              <a:bodyPr/>
              <a:lstStyle/>
              <a:p>
                <a:pPr>
                  <a:defRPr/>
                </a:pPr>
                <a:r>
                  <a:rPr lang="pt-BR" sz="1400" dirty="0"/>
                  <a:t>Radial</a:t>
                </a:r>
                <a:r>
                  <a:rPr lang="pt-BR" sz="1400" baseline="0" dirty="0"/>
                  <a:t> </a:t>
                </a:r>
                <a:r>
                  <a:rPr lang="pt-BR" sz="1400" baseline="0" dirty="0" err="1"/>
                  <a:t>distance</a:t>
                </a:r>
                <a:r>
                  <a:rPr lang="pt-BR" sz="1400" baseline="0" dirty="0"/>
                  <a:t> (mm)</a:t>
                </a:r>
                <a:endParaRPr lang="pt-BR" sz="1400" dirty="0"/>
              </a:p>
            </c:rich>
          </c:tx>
          <c:layout/>
        </c:title>
        <c:numFmt formatCode="General" sourceLinked="1"/>
        <c:tickLblPos val="nextTo"/>
        <c:crossAx val="147024896"/>
        <c:crosses val="autoZero"/>
        <c:crossBetween val="midCat"/>
      </c:valAx>
      <c:valAx>
        <c:axId val="147024896"/>
        <c:scaling>
          <c:orientation val="minMax"/>
          <c:min val="3"/>
        </c:scaling>
        <c:axPos val="l"/>
        <c:majorGridlines/>
        <c:title>
          <c:tx>
            <c:rich>
              <a:bodyPr rot="-5400000" vert="horz"/>
              <a:lstStyle/>
              <a:p>
                <a:pPr>
                  <a:defRPr/>
                </a:pPr>
                <a:r>
                  <a:rPr lang="pt-BR" sz="1400" dirty="0" err="1"/>
                  <a:t>Analogue</a:t>
                </a:r>
                <a:r>
                  <a:rPr lang="pt-BR" sz="1400" baseline="0" dirty="0"/>
                  <a:t> G (mm³/gs²)</a:t>
                </a:r>
                <a:endParaRPr lang="pt-BR" sz="1400" dirty="0"/>
              </a:p>
            </c:rich>
          </c:tx>
          <c:layout/>
        </c:title>
        <c:numFmt formatCode="General" sourceLinked="1"/>
        <c:tickLblPos val="nextTo"/>
        <c:crossAx val="147022592"/>
        <c:crosses val="autoZero"/>
        <c:crossBetween val="midCat"/>
      </c:valAx>
    </c:plotArea>
    <c:legend>
      <c:legendPos val="r"/>
      <c:layout/>
    </c:legend>
    <c:plotVisOnly val="1"/>
  </c:chart>
  <c:spPr>
    <a:ln>
      <a:solidFill>
        <a:schemeClr val="bg1">
          <a:lumMod val="75000"/>
        </a:schemeClr>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Position x</a:t>
            </a:r>
            <a:r>
              <a:rPr lang="en-US" baseline="0"/>
              <a:t> Time</a:t>
            </a:r>
            <a:endParaRPr lang="en-US"/>
          </a:p>
        </c:rich>
      </c:tx>
      <c:layout/>
    </c:title>
    <c:plotArea>
      <c:layout/>
      <c:scatterChart>
        <c:scatterStyle val="lineMarker"/>
        <c:ser>
          <c:idx val="0"/>
          <c:order val="0"/>
          <c:tx>
            <c:v>posição</c:v>
          </c:tx>
          <c:spPr>
            <a:ln w="28575">
              <a:noFill/>
            </a:ln>
          </c:spPr>
          <c:trendline>
            <c:trendlineType val="poly"/>
            <c:order val="2"/>
            <c:dispRSqr val="1"/>
            <c:dispEq val="1"/>
            <c:trendlineLbl>
              <c:layout>
                <c:manualLayout>
                  <c:x val="-1.4811421179959598E-2"/>
                  <c:y val="-0.23296143423677568"/>
                </c:manualLayout>
              </c:layout>
              <c:numFmt formatCode="#,##0.00" sourceLinked="0"/>
              <c:txPr>
                <a:bodyPr/>
                <a:lstStyle/>
                <a:p>
                  <a:pPr>
                    <a:defRPr sz="1200"/>
                  </a:pPr>
                  <a:endParaRPr lang="pt-BR"/>
                </a:p>
              </c:txPr>
            </c:trendlineLbl>
          </c:trendline>
          <c:errBars>
            <c:errDir val="y"/>
            <c:errBarType val="both"/>
            <c:errValType val="stdErr"/>
          </c:errBars>
          <c:xVal>
            <c:numRef>
              <c:f>'metal, gude'!$AB$2:$AB$33</c:f>
              <c:numCache>
                <c:formatCode>#,##0.00</c:formatCode>
                <c:ptCount val="32"/>
                <c:pt idx="0">
                  <c:v>0</c:v>
                </c:pt>
                <c:pt idx="1">
                  <c:v>0.16699999999999987</c:v>
                </c:pt>
                <c:pt idx="2">
                  <c:v>0.3339999999999998</c:v>
                </c:pt>
                <c:pt idx="3">
                  <c:v>0.5</c:v>
                </c:pt>
                <c:pt idx="4">
                  <c:v>0.66699999999999993</c:v>
                </c:pt>
                <c:pt idx="5">
                  <c:v>0.83399999999999963</c:v>
                </c:pt>
                <c:pt idx="6">
                  <c:v>1</c:v>
                </c:pt>
                <c:pt idx="7">
                  <c:v>1.1669999999999998</c:v>
                </c:pt>
                <c:pt idx="8">
                  <c:v>1.3339999999999994</c:v>
                </c:pt>
                <c:pt idx="9">
                  <c:v>1.5</c:v>
                </c:pt>
                <c:pt idx="10">
                  <c:v>1.6669999999999978</c:v>
                </c:pt>
                <c:pt idx="11">
                  <c:v>1.8339999999999994</c:v>
                </c:pt>
                <c:pt idx="12">
                  <c:v>2</c:v>
                </c:pt>
                <c:pt idx="13">
                  <c:v>2.166999999999998</c:v>
                </c:pt>
                <c:pt idx="14">
                  <c:v>2.3339999999999992</c:v>
                </c:pt>
                <c:pt idx="15">
                  <c:v>2.5</c:v>
                </c:pt>
                <c:pt idx="16">
                  <c:v>2.666999999999998</c:v>
                </c:pt>
                <c:pt idx="17">
                  <c:v>2.8339999999999992</c:v>
                </c:pt>
                <c:pt idx="18">
                  <c:v>3</c:v>
                </c:pt>
                <c:pt idx="19">
                  <c:v>3.166999999999998</c:v>
                </c:pt>
                <c:pt idx="20">
                  <c:v>3.3339999999999992</c:v>
                </c:pt>
                <c:pt idx="21">
                  <c:v>3.5</c:v>
                </c:pt>
                <c:pt idx="22">
                  <c:v>3.666999999999998</c:v>
                </c:pt>
                <c:pt idx="23">
                  <c:v>3.8339999999999992</c:v>
                </c:pt>
                <c:pt idx="24">
                  <c:v>4</c:v>
                </c:pt>
                <c:pt idx="25">
                  <c:v>4.1669999999999972</c:v>
                </c:pt>
                <c:pt idx="26">
                  <c:v>4.3339999999999996</c:v>
                </c:pt>
                <c:pt idx="27">
                  <c:v>4.5</c:v>
                </c:pt>
                <c:pt idx="28">
                  <c:v>4.6669999999999972</c:v>
                </c:pt>
                <c:pt idx="29">
                  <c:v>4.8339999999999996</c:v>
                </c:pt>
                <c:pt idx="30">
                  <c:v>5</c:v>
                </c:pt>
                <c:pt idx="31">
                  <c:v>5.1669999999999972</c:v>
                </c:pt>
              </c:numCache>
            </c:numRef>
          </c:xVal>
          <c:yVal>
            <c:numRef>
              <c:f>'metal, gude'!$AI$2:$AI$33</c:f>
              <c:numCache>
                <c:formatCode>General</c:formatCode>
                <c:ptCount val="32"/>
                <c:pt idx="0">
                  <c:v>343.1</c:v>
                </c:pt>
                <c:pt idx="1">
                  <c:v>342.1</c:v>
                </c:pt>
                <c:pt idx="2">
                  <c:v>340.9</c:v>
                </c:pt>
                <c:pt idx="3">
                  <c:v>339.3</c:v>
                </c:pt>
                <c:pt idx="4">
                  <c:v>338.6</c:v>
                </c:pt>
                <c:pt idx="5">
                  <c:v>337.1</c:v>
                </c:pt>
                <c:pt idx="6">
                  <c:v>335.5</c:v>
                </c:pt>
                <c:pt idx="7">
                  <c:v>334.9</c:v>
                </c:pt>
                <c:pt idx="8">
                  <c:v>332.7</c:v>
                </c:pt>
                <c:pt idx="9">
                  <c:v>331.7</c:v>
                </c:pt>
                <c:pt idx="10">
                  <c:v>330.5</c:v>
                </c:pt>
                <c:pt idx="11">
                  <c:v>328.9</c:v>
                </c:pt>
                <c:pt idx="12">
                  <c:v>327.9</c:v>
                </c:pt>
                <c:pt idx="13">
                  <c:v>325.7</c:v>
                </c:pt>
                <c:pt idx="14">
                  <c:v>323.5</c:v>
                </c:pt>
                <c:pt idx="15">
                  <c:v>321.3</c:v>
                </c:pt>
                <c:pt idx="16">
                  <c:v>319.7</c:v>
                </c:pt>
                <c:pt idx="17">
                  <c:v>317.5</c:v>
                </c:pt>
                <c:pt idx="18">
                  <c:v>316.3</c:v>
                </c:pt>
                <c:pt idx="19">
                  <c:v>313.8</c:v>
                </c:pt>
                <c:pt idx="20">
                  <c:v>311.60000000000002</c:v>
                </c:pt>
                <c:pt idx="21">
                  <c:v>310.3</c:v>
                </c:pt>
                <c:pt idx="22">
                  <c:v>306.5</c:v>
                </c:pt>
                <c:pt idx="23">
                  <c:v>302.7</c:v>
                </c:pt>
                <c:pt idx="24">
                  <c:v>299.60000000000002</c:v>
                </c:pt>
                <c:pt idx="25">
                  <c:v>297.39999999999992</c:v>
                </c:pt>
                <c:pt idx="26">
                  <c:v>296.10000000000002</c:v>
                </c:pt>
                <c:pt idx="27">
                  <c:v>292.3</c:v>
                </c:pt>
                <c:pt idx="28">
                  <c:v>289.2</c:v>
                </c:pt>
                <c:pt idx="29">
                  <c:v>285.39999999999992</c:v>
                </c:pt>
                <c:pt idx="30">
                  <c:v>281.60000000000002</c:v>
                </c:pt>
                <c:pt idx="31">
                  <c:v>280.39999999999992</c:v>
                </c:pt>
              </c:numCache>
            </c:numRef>
          </c:yVal>
        </c:ser>
        <c:ser>
          <c:idx val="1"/>
          <c:order val="1"/>
          <c:spPr>
            <a:ln w="28575">
              <a:noFill/>
            </a:ln>
          </c:spPr>
          <c:trendline>
            <c:trendlineType val="poly"/>
            <c:order val="2"/>
            <c:dispRSqr val="1"/>
            <c:dispEq val="1"/>
            <c:trendlineLbl>
              <c:layout>
                <c:manualLayout>
                  <c:x val="-0.34853284442318194"/>
                  <c:y val="-0.17199296696502323"/>
                </c:manualLayout>
              </c:layout>
              <c:numFmt formatCode="#,##0.00" sourceLinked="0"/>
              <c:txPr>
                <a:bodyPr/>
                <a:lstStyle/>
                <a:p>
                  <a:pPr>
                    <a:defRPr sz="1200"/>
                  </a:pPr>
                  <a:endParaRPr lang="pt-BR"/>
                </a:p>
              </c:txPr>
            </c:trendlineLbl>
          </c:trendline>
          <c:errBars>
            <c:errDir val="y"/>
            <c:errBarType val="both"/>
            <c:errValType val="stdErr"/>
          </c:errBars>
          <c:xVal>
            <c:numRef>
              <c:f>'metal, gude'!$AC$1:$AC$34</c:f>
              <c:numCache>
                <c:formatCode>#,##0.00</c:formatCode>
                <c:ptCount val="34"/>
                <c:pt idx="0" formatCode="General">
                  <c:v>0</c:v>
                </c:pt>
                <c:pt idx="1">
                  <c:v>0.16699999999999987</c:v>
                </c:pt>
                <c:pt idx="2">
                  <c:v>0.3339999999999998</c:v>
                </c:pt>
                <c:pt idx="3">
                  <c:v>0.5</c:v>
                </c:pt>
                <c:pt idx="4">
                  <c:v>0.66699999999999993</c:v>
                </c:pt>
                <c:pt idx="5">
                  <c:v>0.83399999999999963</c:v>
                </c:pt>
                <c:pt idx="6">
                  <c:v>1</c:v>
                </c:pt>
                <c:pt idx="7">
                  <c:v>1.1669999999999998</c:v>
                </c:pt>
                <c:pt idx="8">
                  <c:v>1.3339999999999994</c:v>
                </c:pt>
                <c:pt idx="9">
                  <c:v>1.5</c:v>
                </c:pt>
                <c:pt idx="10">
                  <c:v>1.6669999999999998</c:v>
                </c:pt>
                <c:pt idx="11">
                  <c:v>1.8339999999999994</c:v>
                </c:pt>
                <c:pt idx="12">
                  <c:v>2</c:v>
                </c:pt>
                <c:pt idx="13">
                  <c:v>2.166999999999998</c:v>
                </c:pt>
                <c:pt idx="14">
                  <c:v>2.3339999999999992</c:v>
                </c:pt>
                <c:pt idx="15">
                  <c:v>2.5</c:v>
                </c:pt>
                <c:pt idx="16">
                  <c:v>2.666999999999998</c:v>
                </c:pt>
                <c:pt idx="17">
                  <c:v>2.8339999999999992</c:v>
                </c:pt>
                <c:pt idx="18">
                  <c:v>3</c:v>
                </c:pt>
                <c:pt idx="19">
                  <c:v>3.166999999999998</c:v>
                </c:pt>
                <c:pt idx="20">
                  <c:v>3.3339999999999992</c:v>
                </c:pt>
                <c:pt idx="21">
                  <c:v>3.5</c:v>
                </c:pt>
                <c:pt idx="22">
                  <c:v>3.666999999999998</c:v>
                </c:pt>
                <c:pt idx="23">
                  <c:v>3.8339999999999992</c:v>
                </c:pt>
                <c:pt idx="24">
                  <c:v>4</c:v>
                </c:pt>
                <c:pt idx="25">
                  <c:v>4.1669999999999972</c:v>
                </c:pt>
                <c:pt idx="26">
                  <c:v>4.3339999999999996</c:v>
                </c:pt>
                <c:pt idx="27">
                  <c:v>4.5</c:v>
                </c:pt>
                <c:pt idx="28">
                  <c:v>4.6669999999999972</c:v>
                </c:pt>
                <c:pt idx="29">
                  <c:v>4.8339999999999996</c:v>
                </c:pt>
                <c:pt idx="30">
                  <c:v>5</c:v>
                </c:pt>
                <c:pt idx="31">
                  <c:v>5.1669999999999972</c:v>
                </c:pt>
                <c:pt idx="32">
                  <c:v>5.3339999999999996</c:v>
                </c:pt>
                <c:pt idx="33" formatCode="General">
                  <c:v>5.5</c:v>
                </c:pt>
              </c:numCache>
            </c:numRef>
          </c:xVal>
          <c:yVal>
            <c:numRef>
              <c:f>'metal, gude'!$AD$1:$AD$34</c:f>
              <c:numCache>
                <c:formatCode>#,##0.00</c:formatCode>
                <c:ptCount val="34"/>
                <c:pt idx="0" formatCode="General">
                  <c:v>323</c:v>
                </c:pt>
                <c:pt idx="1">
                  <c:v>321.2</c:v>
                </c:pt>
                <c:pt idx="2">
                  <c:v>321.2</c:v>
                </c:pt>
                <c:pt idx="3">
                  <c:v>319.8</c:v>
                </c:pt>
                <c:pt idx="4">
                  <c:v>319.8</c:v>
                </c:pt>
                <c:pt idx="5">
                  <c:v>318</c:v>
                </c:pt>
                <c:pt idx="6">
                  <c:v>316.3</c:v>
                </c:pt>
                <c:pt idx="7">
                  <c:v>315.60000000000002</c:v>
                </c:pt>
                <c:pt idx="8">
                  <c:v>313.8</c:v>
                </c:pt>
                <c:pt idx="9">
                  <c:v>312</c:v>
                </c:pt>
                <c:pt idx="10">
                  <c:v>310.60000000000002</c:v>
                </c:pt>
                <c:pt idx="11">
                  <c:v>308.89999999999992</c:v>
                </c:pt>
                <c:pt idx="12">
                  <c:v>307.10000000000002</c:v>
                </c:pt>
                <c:pt idx="13">
                  <c:v>304.7</c:v>
                </c:pt>
                <c:pt idx="14">
                  <c:v>302.89999999999992</c:v>
                </c:pt>
                <c:pt idx="15">
                  <c:v>302.2</c:v>
                </c:pt>
                <c:pt idx="16">
                  <c:v>299.7</c:v>
                </c:pt>
                <c:pt idx="17">
                  <c:v>298</c:v>
                </c:pt>
                <c:pt idx="18">
                  <c:v>294.8</c:v>
                </c:pt>
                <c:pt idx="19">
                  <c:v>293</c:v>
                </c:pt>
                <c:pt idx="20">
                  <c:v>290.60000000000002</c:v>
                </c:pt>
                <c:pt idx="21">
                  <c:v>288.10000000000002</c:v>
                </c:pt>
                <c:pt idx="22">
                  <c:v>284.60000000000002</c:v>
                </c:pt>
                <c:pt idx="23">
                  <c:v>282.10000000000002</c:v>
                </c:pt>
                <c:pt idx="24">
                  <c:v>279</c:v>
                </c:pt>
                <c:pt idx="25">
                  <c:v>275.5</c:v>
                </c:pt>
                <c:pt idx="26">
                  <c:v>272.3</c:v>
                </c:pt>
                <c:pt idx="27">
                  <c:v>268.8</c:v>
                </c:pt>
                <c:pt idx="28">
                  <c:v>265.60000000000002</c:v>
                </c:pt>
                <c:pt idx="29">
                  <c:v>262.10000000000002</c:v>
                </c:pt>
                <c:pt idx="30">
                  <c:v>258.89999999999992</c:v>
                </c:pt>
                <c:pt idx="31">
                  <c:v>253.6</c:v>
                </c:pt>
                <c:pt idx="32">
                  <c:v>249.8</c:v>
                </c:pt>
                <c:pt idx="33" formatCode="General">
                  <c:v>243.8</c:v>
                </c:pt>
              </c:numCache>
            </c:numRef>
          </c:yVal>
        </c:ser>
        <c:axId val="147303040"/>
        <c:axId val="147399424"/>
      </c:scatterChart>
      <c:valAx>
        <c:axId val="147303040"/>
        <c:scaling>
          <c:orientation val="minMax"/>
          <c:max val="6"/>
          <c:min val="0"/>
        </c:scaling>
        <c:axPos val="b"/>
        <c:title>
          <c:tx>
            <c:rich>
              <a:bodyPr/>
              <a:lstStyle/>
              <a:p>
                <a:pPr>
                  <a:defRPr/>
                </a:pPr>
                <a:r>
                  <a:rPr lang="pt-BR" sz="1600" baseline="0"/>
                  <a:t>Time (s)</a:t>
                </a:r>
              </a:p>
            </c:rich>
          </c:tx>
          <c:layout/>
        </c:title>
        <c:numFmt formatCode="#,##0.00" sourceLinked="0"/>
        <c:tickLblPos val="nextTo"/>
        <c:crossAx val="147399424"/>
        <c:crosses val="autoZero"/>
        <c:crossBetween val="midCat"/>
      </c:valAx>
      <c:valAx>
        <c:axId val="147399424"/>
        <c:scaling>
          <c:orientation val="minMax"/>
          <c:max val="350"/>
          <c:min val="230"/>
        </c:scaling>
        <c:axPos val="l"/>
        <c:title>
          <c:tx>
            <c:rich>
              <a:bodyPr rot="-5400000" vert="horz"/>
              <a:lstStyle/>
              <a:p>
                <a:pPr>
                  <a:defRPr/>
                </a:pPr>
                <a:r>
                  <a:rPr lang="pt-BR" sz="1600"/>
                  <a:t>Position</a:t>
                </a:r>
                <a:r>
                  <a:rPr lang="pt-BR" sz="1600" baseline="0"/>
                  <a:t> (mm)</a:t>
                </a:r>
                <a:endParaRPr lang="pt-BR" sz="1600"/>
              </a:p>
            </c:rich>
          </c:tx>
          <c:layout/>
        </c:title>
        <c:numFmt formatCode="General" sourceLinked="1"/>
        <c:tickLblPos val="nextTo"/>
        <c:crossAx val="147303040"/>
        <c:crosses val="autoZero"/>
        <c:crossBetween val="midCat"/>
      </c:valAx>
    </c:plotArea>
    <c:plotVisOnly val="1"/>
  </c:chart>
  <c:spPr>
    <a:ln>
      <a:solidFill>
        <a:schemeClr val="bg1">
          <a:lumMod val="75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pt-BR" sz="2400" dirty="0" err="1"/>
              <a:t>Acceleration</a:t>
            </a:r>
            <a:r>
              <a:rPr lang="pt-BR" sz="2400" baseline="0" dirty="0"/>
              <a:t> x </a:t>
            </a:r>
            <a:r>
              <a:rPr lang="pt-BR" sz="2400" baseline="0" dirty="0" err="1"/>
              <a:t>Distance</a:t>
            </a:r>
            <a:endParaRPr lang="pt-BR" sz="2400" baseline="0" dirty="0"/>
          </a:p>
        </c:rich>
      </c:tx>
      <c:layout/>
    </c:title>
    <c:plotArea>
      <c:layout/>
      <c:scatterChart>
        <c:scatterStyle val="smoothMarker"/>
        <c:ser>
          <c:idx val="0"/>
          <c:order val="0"/>
          <c:tx>
            <c:v>Orange</c:v>
          </c:tx>
          <c:spPr>
            <a:ln>
              <a:solidFill>
                <a:schemeClr val="accent6">
                  <a:lumMod val="75000"/>
                </a:schemeClr>
              </a:solidFill>
            </a:ln>
          </c:spPr>
          <c:marker>
            <c:symbol val="none"/>
          </c:marker>
          <c:trendline>
            <c:trendlineType val="exp"/>
            <c:dispEq val="1"/>
            <c:trendlineLbl>
              <c:layout>
                <c:manualLayout>
                  <c:x val="-0.10919425002430279"/>
                  <c:y val="-7.3690336219284823E-3"/>
                </c:manualLayout>
              </c:layout>
              <c:tx>
                <c:rich>
                  <a:bodyPr/>
                  <a:lstStyle/>
                  <a:p>
                    <a:pPr>
                      <a:defRPr/>
                    </a:pPr>
                    <a:r>
                      <a:rPr lang="en-US" sz="1800" baseline="0" dirty="0"/>
                      <a:t>y = 49,741e</a:t>
                    </a:r>
                    <a:r>
                      <a:rPr lang="en-US" sz="1800" baseline="30000" dirty="0"/>
                      <a:t>-0,007x</a:t>
                    </a:r>
                    <a:endParaRPr lang="en-US" sz="1800" dirty="0"/>
                  </a:p>
                </c:rich>
              </c:tx>
              <c:numFmt formatCode="General" sourceLinked="0"/>
            </c:trendlineLbl>
          </c:trendline>
          <c:xVal>
            <c:numRef>
              <c:f>Plan1!$AB$2:$AB$30</c:f>
              <c:numCache>
                <c:formatCode>General</c:formatCode>
                <c:ptCount val="29"/>
                <c:pt idx="0">
                  <c:v>335.2</c:v>
                </c:pt>
                <c:pt idx="1">
                  <c:v>334.5</c:v>
                </c:pt>
                <c:pt idx="2">
                  <c:v>334.5</c:v>
                </c:pt>
                <c:pt idx="3">
                  <c:v>332.8</c:v>
                </c:pt>
                <c:pt idx="4">
                  <c:v>330.5</c:v>
                </c:pt>
                <c:pt idx="5">
                  <c:v>330.5</c:v>
                </c:pt>
                <c:pt idx="6">
                  <c:v>329.5</c:v>
                </c:pt>
                <c:pt idx="7">
                  <c:v>328.1</c:v>
                </c:pt>
                <c:pt idx="8">
                  <c:v>327.10000000000002</c:v>
                </c:pt>
                <c:pt idx="9">
                  <c:v>324.7</c:v>
                </c:pt>
                <c:pt idx="10">
                  <c:v>322.39999999999969</c:v>
                </c:pt>
                <c:pt idx="11">
                  <c:v>322.39999999999969</c:v>
                </c:pt>
                <c:pt idx="12">
                  <c:v>320</c:v>
                </c:pt>
                <c:pt idx="13">
                  <c:v>318.3</c:v>
                </c:pt>
                <c:pt idx="14">
                  <c:v>316</c:v>
                </c:pt>
                <c:pt idx="15">
                  <c:v>312.89999999999969</c:v>
                </c:pt>
                <c:pt idx="16">
                  <c:v>310.60000000000002</c:v>
                </c:pt>
                <c:pt idx="17">
                  <c:v>308.89999999999969</c:v>
                </c:pt>
                <c:pt idx="18">
                  <c:v>305.5</c:v>
                </c:pt>
                <c:pt idx="19">
                  <c:v>302.5</c:v>
                </c:pt>
                <c:pt idx="20">
                  <c:v>299.10000000000002</c:v>
                </c:pt>
                <c:pt idx="21">
                  <c:v>295.39999999999969</c:v>
                </c:pt>
                <c:pt idx="22">
                  <c:v>292.7</c:v>
                </c:pt>
                <c:pt idx="23">
                  <c:v>289</c:v>
                </c:pt>
                <c:pt idx="24">
                  <c:v>285</c:v>
                </c:pt>
                <c:pt idx="25">
                  <c:v>280.89999999999969</c:v>
                </c:pt>
                <c:pt idx="26">
                  <c:v>276.2</c:v>
                </c:pt>
                <c:pt idx="27">
                  <c:v>271.10000000000002</c:v>
                </c:pt>
                <c:pt idx="28">
                  <c:v>265.7</c:v>
                </c:pt>
              </c:numCache>
            </c:numRef>
          </c:xVal>
          <c:yVal>
            <c:numRef>
              <c:f>Plan1!$AD$2:$AD$30</c:f>
              <c:numCache>
                <c:formatCode>General</c:formatCode>
                <c:ptCount val="29"/>
                <c:pt idx="0">
                  <c:v>5.4742001008552581</c:v>
                </c:pt>
                <c:pt idx="1">
                  <c:v>5.4971355243195745</c:v>
                </c:pt>
                <c:pt idx="2">
                  <c:v>5.4971355243195745</c:v>
                </c:pt>
                <c:pt idx="3">
                  <c:v>5.5534396028236523</c:v>
                </c:pt>
                <c:pt idx="4">
                  <c:v>5.6310030243453779</c:v>
                </c:pt>
                <c:pt idx="5">
                  <c:v>5.6310030243453779</c:v>
                </c:pt>
                <c:pt idx="6">
                  <c:v>5.6652339669476675</c:v>
                </c:pt>
                <c:pt idx="7">
                  <c:v>5.7136841285351601</c:v>
                </c:pt>
                <c:pt idx="8">
                  <c:v>5.7486729269314152</c:v>
                </c:pt>
                <c:pt idx="9">
                  <c:v>5.8339689181712737</c:v>
                </c:pt>
                <c:pt idx="10">
                  <c:v>5.9175048421346705</c:v>
                </c:pt>
                <c:pt idx="11">
                  <c:v>5.9175048421346705</c:v>
                </c:pt>
                <c:pt idx="12">
                  <c:v>6.0066002744140734</c:v>
                </c:pt>
                <c:pt idx="13">
                  <c:v>6.0709325953963909</c:v>
                </c:pt>
                <c:pt idx="14">
                  <c:v>6.1596285461063855</c:v>
                </c:pt>
                <c:pt idx="15">
                  <c:v>6.2822839495391571</c:v>
                </c:pt>
                <c:pt idx="16">
                  <c:v>6.3756693430118494</c:v>
                </c:pt>
                <c:pt idx="17">
                  <c:v>6.4460381520660324</c:v>
                </c:pt>
                <c:pt idx="18">
                  <c:v>6.5903163025921394</c:v>
                </c:pt>
                <c:pt idx="19">
                  <c:v>6.7216815037224231</c:v>
                </c:pt>
                <c:pt idx="20">
                  <c:v>6.8753666337248873</c:v>
                </c:pt>
                <c:pt idx="21">
                  <c:v>7.0486785655840514</c:v>
                </c:pt>
                <c:pt idx="22">
                  <c:v>7.1793188763965778</c:v>
                </c:pt>
                <c:pt idx="23">
                  <c:v>7.3643259551489821</c:v>
                </c:pt>
                <c:pt idx="24">
                  <c:v>7.5724945287780745</c:v>
                </c:pt>
                <c:pt idx="25">
                  <c:v>7.795163160522173</c:v>
                </c:pt>
                <c:pt idx="26">
                  <c:v>8.0627155769754228</c:v>
                </c:pt>
                <c:pt idx="27">
                  <c:v>8.3689245612060965</c:v>
                </c:pt>
                <c:pt idx="28">
                  <c:v>8.7125559372711034</c:v>
                </c:pt>
              </c:numCache>
            </c:numRef>
          </c:yVal>
          <c:smooth val="1"/>
        </c:ser>
        <c:ser>
          <c:idx val="1"/>
          <c:order val="1"/>
          <c:tx>
            <c:v>Yellow</c:v>
          </c:tx>
          <c:spPr>
            <a:ln>
              <a:solidFill>
                <a:srgbClr val="FFC000"/>
              </a:solidFill>
            </a:ln>
          </c:spPr>
          <c:marker>
            <c:symbol val="none"/>
          </c:marker>
          <c:trendline>
            <c:trendlineType val="exp"/>
            <c:dispEq val="1"/>
            <c:trendlineLbl>
              <c:layout>
                <c:manualLayout>
                  <c:x val="-3.128147176047448E-2"/>
                  <c:y val="-5.8865571667794887E-2"/>
                </c:manualLayout>
              </c:layout>
              <c:tx>
                <c:rich>
                  <a:bodyPr/>
                  <a:lstStyle/>
                  <a:p>
                    <a:pPr>
                      <a:defRPr/>
                    </a:pPr>
                    <a:r>
                      <a:rPr lang="en-US" sz="1800" baseline="0" dirty="0"/>
                      <a:t>y = 12,097e</a:t>
                    </a:r>
                    <a:r>
                      <a:rPr lang="en-US" sz="1800" baseline="30000" dirty="0"/>
                      <a:t>-0,006x</a:t>
                    </a:r>
                    <a:endParaRPr lang="en-US" sz="1800" dirty="0"/>
                  </a:p>
                </c:rich>
              </c:tx>
              <c:numFmt formatCode="General" sourceLinked="0"/>
            </c:trendlineLbl>
          </c:trendline>
          <c:xVal>
            <c:numRef>
              <c:f>Plan1!$Q$2:$Q$51</c:f>
              <c:numCache>
                <c:formatCode>General</c:formatCode>
                <c:ptCount val="50"/>
                <c:pt idx="0">
                  <c:v>367.6</c:v>
                </c:pt>
                <c:pt idx="1">
                  <c:v>367</c:v>
                </c:pt>
                <c:pt idx="2">
                  <c:v>365.4</c:v>
                </c:pt>
                <c:pt idx="3">
                  <c:v>365.4</c:v>
                </c:pt>
                <c:pt idx="4">
                  <c:v>363.9</c:v>
                </c:pt>
                <c:pt idx="5">
                  <c:v>363.9</c:v>
                </c:pt>
                <c:pt idx="6">
                  <c:v>363.2</c:v>
                </c:pt>
                <c:pt idx="7">
                  <c:v>362.3</c:v>
                </c:pt>
                <c:pt idx="8">
                  <c:v>361.6</c:v>
                </c:pt>
                <c:pt idx="9">
                  <c:v>361</c:v>
                </c:pt>
                <c:pt idx="10">
                  <c:v>360.1</c:v>
                </c:pt>
                <c:pt idx="11">
                  <c:v>358.8</c:v>
                </c:pt>
                <c:pt idx="12">
                  <c:v>357.9</c:v>
                </c:pt>
                <c:pt idx="13">
                  <c:v>357.2</c:v>
                </c:pt>
                <c:pt idx="14">
                  <c:v>356.6</c:v>
                </c:pt>
                <c:pt idx="15">
                  <c:v>355</c:v>
                </c:pt>
                <c:pt idx="16">
                  <c:v>353.5</c:v>
                </c:pt>
                <c:pt idx="17">
                  <c:v>353.5</c:v>
                </c:pt>
                <c:pt idx="18">
                  <c:v>351.9</c:v>
                </c:pt>
                <c:pt idx="19">
                  <c:v>351.3</c:v>
                </c:pt>
                <c:pt idx="20">
                  <c:v>349.7</c:v>
                </c:pt>
                <c:pt idx="21">
                  <c:v>348.1</c:v>
                </c:pt>
                <c:pt idx="22">
                  <c:v>347.5</c:v>
                </c:pt>
                <c:pt idx="23">
                  <c:v>345.3</c:v>
                </c:pt>
                <c:pt idx="24">
                  <c:v>344.6</c:v>
                </c:pt>
                <c:pt idx="25">
                  <c:v>343.7</c:v>
                </c:pt>
                <c:pt idx="26">
                  <c:v>341.5</c:v>
                </c:pt>
                <c:pt idx="27">
                  <c:v>339.9</c:v>
                </c:pt>
                <c:pt idx="28">
                  <c:v>338.6</c:v>
                </c:pt>
                <c:pt idx="29">
                  <c:v>337.1</c:v>
                </c:pt>
                <c:pt idx="30">
                  <c:v>335.5</c:v>
                </c:pt>
                <c:pt idx="31">
                  <c:v>333.3</c:v>
                </c:pt>
                <c:pt idx="32">
                  <c:v>331.1</c:v>
                </c:pt>
                <c:pt idx="33">
                  <c:v>330.5</c:v>
                </c:pt>
                <c:pt idx="34">
                  <c:v>327.9</c:v>
                </c:pt>
                <c:pt idx="35">
                  <c:v>325.7</c:v>
                </c:pt>
                <c:pt idx="36">
                  <c:v>325.10000000000002</c:v>
                </c:pt>
                <c:pt idx="37">
                  <c:v>322</c:v>
                </c:pt>
                <c:pt idx="38">
                  <c:v>321.3</c:v>
                </c:pt>
                <c:pt idx="39">
                  <c:v>318.5</c:v>
                </c:pt>
                <c:pt idx="40">
                  <c:v>316.3</c:v>
                </c:pt>
                <c:pt idx="41">
                  <c:v>313.8</c:v>
                </c:pt>
                <c:pt idx="42">
                  <c:v>311.60000000000002</c:v>
                </c:pt>
                <c:pt idx="43">
                  <c:v>308.7</c:v>
                </c:pt>
                <c:pt idx="44">
                  <c:v>306.5</c:v>
                </c:pt>
                <c:pt idx="45">
                  <c:v>303.39999999999969</c:v>
                </c:pt>
                <c:pt idx="46">
                  <c:v>300.5</c:v>
                </c:pt>
                <c:pt idx="47">
                  <c:v>297.39999999999969</c:v>
                </c:pt>
                <c:pt idx="48">
                  <c:v>294.5</c:v>
                </c:pt>
                <c:pt idx="49">
                  <c:v>290.8</c:v>
                </c:pt>
              </c:numCache>
            </c:numRef>
          </c:xVal>
          <c:yVal>
            <c:numRef>
              <c:f>Plan1!$W$2:$W$51</c:f>
              <c:numCache>
                <c:formatCode>General</c:formatCode>
                <c:ptCount val="50"/>
                <c:pt idx="0">
                  <c:v>1.3281722975013053</c:v>
                </c:pt>
                <c:pt idx="1">
                  <c:v>1.3325186451751798</c:v>
                </c:pt>
                <c:pt idx="2">
                  <c:v>1.3442137609877309</c:v>
                </c:pt>
                <c:pt idx="3">
                  <c:v>1.3442137609877309</c:v>
                </c:pt>
                <c:pt idx="4">
                  <c:v>1.3553183297701361</c:v>
                </c:pt>
                <c:pt idx="5">
                  <c:v>1.3553183297701361</c:v>
                </c:pt>
                <c:pt idx="6">
                  <c:v>1.3605476088100881</c:v>
                </c:pt>
                <c:pt idx="7">
                  <c:v>1.3673155566275481</c:v>
                </c:pt>
                <c:pt idx="8">
                  <c:v>1.3726144908445255</c:v>
                </c:pt>
                <c:pt idx="9">
                  <c:v>1.377180990016958</c:v>
                </c:pt>
                <c:pt idx="10">
                  <c:v>1.3840735853481407</c:v>
                </c:pt>
                <c:pt idx="11">
                  <c:v>1.3941212735005448</c:v>
                </c:pt>
                <c:pt idx="12">
                  <c:v>1.4011415961336038</c:v>
                </c:pt>
                <c:pt idx="13">
                  <c:v>1.406638573438552</c:v>
                </c:pt>
                <c:pt idx="14">
                  <c:v>1.4113760561594761</c:v>
                </c:pt>
                <c:pt idx="15">
                  <c:v>1.4241269890894619</c:v>
                </c:pt>
                <c:pt idx="16">
                  <c:v>1.4362385744494837</c:v>
                </c:pt>
                <c:pt idx="17">
                  <c:v>1.4362385744494837</c:v>
                </c:pt>
                <c:pt idx="18">
                  <c:v>1.4493286903288953</c:v>
                </c:pt>
                <c:pt idx="19">
                  <c:v>1.4542836565968749</c:v>
                </c:pt>
                <c:pt idx="20">
                  <c:v>1.4676218146539877</c:v>
                </c:pt>
                <c:pt idx="21">
                  <c:v>1.481144316819472</c:v>
                </c:pt>
                <c:pt idx="22">
                  <c:v>1.4862634753894679</c:v>
                </c:pt>
                <c:pt idx="23">
                  <c:v>1.5052625832525452</c:v>
                </c:pt>
                <c:pt idx="24">
                  <c:v>1.5113841967387387</c:v>
                </c:pt>
                <c:pt idx="25">
                  <c:v>1.519309868670611</c:v>
                </c:pt>
                <c:pt idx="26">
                  <c:v>1.5389482178572258</c:v>
                </c:pt>
                <c:pt idx="27">
                  <c:v>1.5534707982662119</c:v>
                </c:pt>
                <c:pt idx="28">
                  <c:v>1.5654222975742786</c:v>
                </c:pt>
                <c:pt idx="29">
                  <c:v>1.5793846690510547</c:v>
                </c:pt>
                <c:pt idx="30">
                  <c:v>1.5944847652701553</c:v>
                </c:pt>
                <c:pt idx="31">
                  <c:v>1.6156035387517194</c:v>
                </c:pt>
                <c:pt idx="32">
                  <c:v>1.6371446815074426</c:v>
                </c:pt>
                <c:pt idx="33">
                  <c:v>1.6430943241455547</c:v>
                </c:pt>
                <c:pt idx="34">
                  <c:v>1.669254630904605</c:v>
                </c:pt>
                <c:pt idx="35">
                  <c:v>1.6918813610306664</c:v>
                </c:pt>
                <c:pt idx="36">
                  <c:v>1.6981321489136068</c:v>
                </c:pt>
                <c:pt idx="37">
                  <c:v>1.7309864955055738</c:v>
                </c:pt>
                <c:pt idx="38">
                  <c:v>1.7385371364716344</c:v>
                </c:pt>
                <c:pt idx="39">
                  <c:v>1.7692391858421856</c:v>
                </c:pt>
                <c:pt idx="40">
                  <c:v>1.7939363884641031</c:v>
                </c:pt>
                <c:pt idx="41">
                  <c:v>1.8226343235594356</c:v>
                </c:pt>
                <c:pt idx="42">
                  <c:v>1.8484619921033676</c:v>
                </c:pt>
                <c:pt idx="43">
                  <c:v>1.8833548904467767</c:v>
                </c:pt>
                <c:pt idx="44">
                  <c:v>1.9104886651107502</c:v>
                </c:pt>
                <c:pt idx="45">
                  <c:v>1.949729084439195</c:v>
                </c:pt>
                <c:pt idx="46">
                  <c:v>1.9875427122294778</c:v>
                </c:pt>
                <c:pt idx="47">
                  <c:v>2.0291936505079562</c:v>
                </c:pt>
                <c:pt idx="48">
                  <c:v>2.0693541618985298</c:v>
                </c:pt>
                <c:pt idx="49">
                  <c:v>2.1223481090914587</c:v>
                </c:pt>
              </c:numCache>
            </c:numRef>
          </c:yVal>
          <c:smooth val="1"/>
        </c:ser>
        <c:axId val="147236352"/>
        <c:axId val="147238272"/>
      </c:scatterChart>
      <c:valAx>
        <c:axId val="147236352"/>
        <c:scaling>
          <c:orientation val="minMax"/>
          <c:max val="370"/>
          <c:min val="265"/>
        </c:scaling>
        <c:axPos val="b"/>
        <c:title>
          <c:tx>
            <c:rich>
              <a:bodyPr/>
              <a:lstStyle/>
              <a:p>
                <a:pPr>
                  <a:defRPr/>
                </a:pPr>
                <a:r>
                  <a:rPr lang="pt-BR" sz="1400" dirty="0" err="1"/>
                  <a:t>Distance</a:t>
                </a:r>
                <a:r>
                  <a:rPr lang="pt-BR" sz="1400" baseline="0" dirty="0"/>
                  <a:t> (mm)</a:t>
                </a:r>
                <a:endParaRPr lang="pt-BR" sz="1400" dirty="0"/>
              </a:p>
            </c:rich>
          </c:tx>
          <c:layout/>
        </c:title>
        <c:numFmt formatCode="General" sourceLinked="1"/>
        <c:tickLblPos val="nextTo"/>
        <c:crossAx val="147238272"/>
        <c:crosses val="autoZero"/>
        <c:crossBetween val="midCat"/>
      </c:valAx>
      <c:valAx>
        <c:axId val="147238272"/>
        <c:scaling>
          <c:orientation val="minMax"/>
          <c:max val="9"/>
          <c:min val="1"/>
        </c:scaling>
        <c:axPos val="l"/>
        <c:title>
          <c:tx>
            <c:rich>
              <a:bodyPr rot="-5400000" vert="horz"/>
              <a:lstStyle/>
              <a:p>
                <a:pPr>
                  <a:defRPr/>
                </a:pPr>
                <a:r>
                  <a:rPr lang="pt-BR" sz="1400" dirty="0" err="1"/>
                  <a:t>Accelaration</a:t>
                </a:r>
                <a:r>
                  <a:rPr lang="pt-BR" sz="1400" dirty="0"/>
                  <a:t> (mm/s²)</a:t>
                </a:r>
              </a:p>
            </c:rich>
          </c:tx>
          <c:layout/>
        </c:title>
        <c:numFmt formatCode="General" sourceLinked="1"/>
        <c:tickLblPos val="nextTo"/>
        <c:crossAx val="147236352"/>
        <c:crosses val="autoZero"/>
        <c:crossBetween val="midCat"/>
      </c:valAx>
    </c:plotArea>
    <c:legend>
      <c:legendPos val="r"/>
      <c:layout/>
      <c:txPr>
        <a:bodyPr/>
        <a:lstStyle/>
        <a:p>
          <a:pPr>
            <a:defRPr sz="1200"/>
          </a:pPr>
          <a:endParaRPr lang="pt-BR"/>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AB346-8BA0-43CC-ACCA-2346A8CD6B3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pt-BR"/>
        </a:p>
      </dgm:t>
    </dgm:pt>
    <dgm:pt modelId="{ABBCFD80-1DC9-42FD-BAF1-423A39D1BBB6}">
      <dgm:prSet phldrT="[Texto]" custT="1"/>
      <dgm:spPr/>
      <dgm:t>
        <a:bodyPr/>
        <a:lstStyle/>
        <a:p>
          <a:r>
            <a:rPr lang="en-US" sz="1900" noProof="0" dirty="0" smtClean="0"/>
            <a:t>Introduction</a:t>
          </a:r>
          <a:endParaRPr lang="en-US" sz="1900" noProof="0" dirty="0"/>
        </a:p>
      </dgm:t>
    </dgm:pt>
    <dgm:pt modelId="{F4EFF7CF-C7FA-43CF-BE01-E2241ACADC27}" type="parTrans" cxnId="{926FAEAA-FFF8-4EDE-95D9-F9515D2CB366}">
      <dgm:prSet/>
      <dgm:spPr/>
      <dgm:t>
        <a:bodyPr/>
        <a:lstStyle/>
        <a:p>
          <a:endParaRPr lang="pt-BR"/>
        </a:p>
      </dgm:t>
    </dgm:pt>
    <dgm:pt modelId="{5A1A722D-4B73-4490-9469-C262816DD79D}" type="sibTrans" cxnId="{926FAEAA-FFF8-4EDE-95D9-F9515D2CB366}">
      <dgm:prSet/>
      <dgm:spPr/>
      <dgm:t>
        <a:bodyPr/>
        <a:lstStyle/>
        <a:p>
          <a:endParaRPr lang="pt-BR"/>
        </a:p>
      </dgm:t>
    </dgm:pt>
    <dgm:pt modelId="{1D6F562D-1E98-4124-94FC-9DD6E8504C39}">
      <dgm:prSet phldrT="[Texto]"/>
      <dgm:spPr/>
      <dgm:t>
        <a:bodyPr/>
        <a:lstStyle/>
        <a:p>
          <a:r>
            <a:rPr lang="en-US" noProof="0" dirty="0" smtClean="0"/>
            <a:t>Relativity and proposed model</a:t>
          </a:r>
          <a:endParaRPr lang="en-US" noProof="0" dirty="0"/>
        </a:p>
      </dgm:t>
    </dgm:pt>
    <dgm:pt modelId="{2BFE6A5C-4598-490B-9A8C-423E0AF2992E}" type="parTrans" cxnId="{C7BD41DE-855D-440A-A4CD-FA96D1F688E5}">
      <dgm:prSet/>
      <dgm:spPr/>
      <dgm:t>
        <a:bodyPr/>
        <a:lstStyle/>
        <a:p>
          <a:endParaRPr lang="pt-BR"/>
        </a:p>
      </dgm:t>
    </dgm:pt>
    <dgm:pt modelId="{E5E53201-43AA-4936-8C28-DFBAFF9660BE}" type="sibTrans" cxnId="{C7BD41DE-855D-440A-A4CD-FA96D1F688E5}">
      <dgm:prSet/>
      <dgm:spPr/>
      <dgm:t>
        <a:bodyPr/>
        <a:lstStyle/>
        <a:p>
          <a:endParaRPr lang="pt-BR"/>
        </a:p>
      </dgm:t>
    </dgm:pt>
    <dgm:pt modelId="{85F9AD0D-803E-4B65-8E8D-61EB6181F08B}">
      <dgm:prSet phldrT="[Texto]" custT="1"/>
      <dgm:spPr/>
      <dgm:t>
        <a:bodyPr/>
        <a:lstStyle/>
        <a:p>
          <a:r>
            <a:rPr lang="en-US" sz="1900" noProof="0" dirty="0" smtClean="0"/>
            <a:t>Experiments</a:t>
          </a:r>
          <a:endParaRPr lang="en-US" sz="1900" noProof="0" dirty="0"/>
        </a:p>
      </dgm:t>
    </dgm:pt>
    <dgm:pt modelId="{11BE1F8F-08C2-4629-ACC7-65C3B33AFC2C}" type="parTrans" cxnId="{AE7909B0-D938-4ECB-847A-ECFFADD88B6F}">
      <dgm:prSet/>
      <dgm:spPr/>
      <dgm:t>
        <a:bodyPr/>
        <a:lstStyle/>
        <a:p>
          <a:endParaRPr lang="pt-BR"/>
        </a:p>
      </dgm:t>
    </dgm:pt>
    <dgm:pt modelId="{44732AB9-34EE-4E56-BD7B-F94297F745D8}" type="sibTrans" cxnId="{AE7909B0-D938-4ECB-847A-ECFFADD88B6F}">
      <dgm:prSet/>
      <dgm:spPr/>
      <dgm:t>
        <a:bodyPr/>
        <a:lstStyle/>
        <a:p>
          <a:endParaRPr lang="pt-BR"/>
        </a:p>
      </dgm:t>
    </dgm:pt>
    <dgm:pt modelId="{8E4ACE3F-386A-4C2D-88E5-B2D8B722EC33}">
      <dgm:prSet phldrT="[Texto]"/>
      <dgm:spPr/>
      <dgm:t>
        <a:bodyPr/>
        <a:lstStyle/>
        <a:p>
          <a:r>
            <a:rPr lang="en-US" noProof="0" dirty="0" smtClean="0"/>
            <a:t>Same balls, different membranes</a:t>
          </a:r>
          <a:endParaRPr lang="en-US" noProof="0" dirty="0"/>
        </a:p>
      </dgm:t>
    </dgm:pt>
    <dgm:pt modelId="{39449479-071E-4E7C-BE64-8FAEF7991EF0}" type="parTrans" cxnId="{D8190360-95EB-4C16-AB33-E2B4E4D5AD7B}">
      <dgm:prSet/>
      <dgm:spPr/>
      <dgm:t>
        <a:bodyPr/>
        <a:lstStyle/>
        <a:p>
          <a:endParaRPr lang="pt-BR"/>
        </a:p>
      </dgm:t>
    </dgm:pt>
    <dgm:pt modelId="{E5F30B10-E57A-48BC-9764-4CB1C1979115}" type="sibTrans" cxnId="{D8190360-95EB-4C16-AB33-E2B4E4D5AD7B}">
      <dgm:prSet/>
      <dgm:spPr/>
      <dgm:t>
        <a:bodyPr/>
        <a:lstStyle/>
        <a:p>
          <a:endParaRPr lang="pt-BR"/>
        </a:p>
      </dgm:t>
    </dgm:pt>
    <dgm:pt modelId="{6761E339-B62E-4980-AF0A-671D3EB6EDB0}">
      <dgm:prSet phldrT="[Texto]" custT="1"/>
      <dgm:spPr/>
      <dgm:t>
        <a:bodyPr/>
        <a:lstStyle/>
        <a:p>
          <a:r>
            <a:rPr lang="en-US" sz="1900" noProof="0" dirty="0" smtClean="0"/>
            <a:t>Conclusion</a:t>
          </a:r>
          <a:endParaRPr lang="en-US" sz="1900" noProof="0" dirty="0"/>
        </a:p>
      </dgm:t>
    </dgm:pt>
    <dgm:pt modelId="{B19D088D-7FB6-41F6-8AC5-4FA92C67FDFC}" type="parTrans" cxnId="{ED1143C0-86BA-436E-AAA3-AFAC07830BDA}">
      <dgm:prSet/>
      <dgm:spPr/>
      <dgm:t>
        <a:bodyPr/>
        <a:lstStyle/>
        <a:p>
          <a:endParaRPr lang="pt-BR"/>
        </a:p>
      </dgm:t>
    </dgm:pt>
    <dgm:pt modelId="{91BBABE5-A153-450E-AEBE-641E8057CE93}" type="sibTrans" cxnId="{ED1143C0-86BA-436E-AAA3-AFAC07830BDA}">
      <dgm:prSet/>
      <dgm:spPr/>
      <dgm:t>
        <a:bodyPr/>
        <a:lstStyle/>
        <a:p>
          <a:endParaRPr lang="pt-BR"/>
        </a:p>
      </dgm:t>
    </dgm:pt>
    <dgm:pt modelId="{5EF673A6-6EA6-4161-A267-67195224E766}">
      <dgm:prSet phldrT="[Texto]"/>
      <dgm:spPr/>
      <dgm:t>
        <a:bodyPr/>
        <a:lstStyle/>
        <a:p>
          <a:r>
            <a:rPr lang="en-US" noProof="0" dirty="0" smtClean="0"/>
            <a:t>Analysis</a:t>
          </a:r>
          <a:endParaRPr lang="en-US" noProof="0" dirty="0"/>
        </a:p>
      </dgm:t>
    </dgm:pt>
    <dgm:pt modelId="{329596DB-04DD-4283-AA98-345EC3DE5766}" type="parTrans" cxnId="{159C0594-E1CB-4448-829B-88B4E00BFA8F}">
      <dgm:prSet/>
      <dgm:spPr/>
      <dgm:t>
        <a:bodyPr/>
        <a:lstStyle/>
        <a:p>
          <a:endParaRPr lang="pt-BR"/>
        </a:p>
      </dgm:t>
    </dgm:pt>
    <dgm:pt modelId="{8CE1C529-F906-42E5-B6E8-58F00729E777}" type="sibTrans" cxnId="{159C0594-E1CB-4448-829B-88B4E00BFA8F}">
      <dgm:prSet/>
      <dgm:spPr/>
      <dgm:t>
        <a:bodyPr/>
        <a:lstStyle/>
        <a:p>
          <a:endParaRPr lang="pt-BR"/>
        </a:p>
      </dgm:t>
    </dgm:pt>
    <dgm:pt modelId="{D987300B-FF75-4896-8F73-00A4AE111A99}">
      <dgm:prSet phldrT="[Texto]"/>
      <dgm:spPr/>
      <dgm:t>
        <a:bodyPr/>
        <a:lstStyle/>
        <a:p>
          <a:r>
            <a:rPr lang="en-US" noProof="0" dirty="0" smtClean="0"/>
            <a:t>Field dimension</a:t>
          </a:r>
          <a:endParaRPr lang="en-US" noProof="0" dirty="0"/>
        </a:p>
      </dgm:t>
    </dgm:pt>
    <dgm:pt modelId="{5071E517-30DA-45E6-89FB-324F4DC90850}" type="parTrans" cxnId="{A59D3D45-C83B-43C2-B105-DCA7AF687D83}">
      <dgm:prSet/>
      <dgm:spPr/>
      <dgm:t>
        <a:bodyPr/>
        <a:lstStyle/>
        <a:p>
          <a:endParaRPr lang="en-US"/>
        </a:p>
      </dgm:t>
    </dgm:pt>
    <dgm:pt modelId="{B7603CA3-5DD0-429E-85BA-3C8FA0D32436}" type="sibTrans" cxnId="{A59D3D45-C83B-43C2-B105-DCA7AF687D83}">
      <dgm:prSet/>
      <dgm:spPr/>
      <dgm:t>
        <a:bodyPr/>
        <a:lstStyle/>
        <a:p>
          <a:endParaRPr lang="en-US"/>
        </a:p>
      </dgm:t>
    </dgm:pt>
    <dgm:pt modelId="{E47D336C-7548-44AA-9E2B-C873C042B924}">
      <dgm:prSet phldrT="[Texto]"/>
      <dgm:spPr/>
      <dgm:t>
        <a:bodyPr/>
        <a:lstStyle/>
        <a:p>
          <a:r>
            <a:rPr lang="en-US" noProof="0" dirty="0" smtClean="0"/>
            <a:t>Comparison</a:t>
          </a:r>
          <a:endParaRPr lang="en-US" noProof="0" dirty="0"/>
        </a:p>
      </dgm:t>
    </dgm:pt>
    <dgm:pt modelId="{88233B6A-F7E5-4C7C-922E-B67A9D5E8532}" type="parTrans" cxnId="{255527E0-4B34-4223-A5DC-A96273142833}">
      <dgm:prSet/>
      <dgm:spPr/>
      <dgm:t>
        <a:bodyPr/>
        <a:lstStyle/>
        <a:p>
          <a:endParaRPr lang="en-US"/>
        </a:p>
      </dgm:t>
    </dgm:pt>
    <dgm:pt modelId="{C7754CED-8918-48D9-B651-A89C62C77646}" type="sibTrans" cxnId="{255527E0-4B34-4223-A5DC-A96273142833}">
      <dgm:prSet/>
      <dgm:spPr/>
      <dgm:t>
        <a:bodyPr/>
        <a:lstStyle/>
        <a:p>
          <a:endParaRPr lang="en-US"/>
        </a:p>
      </dgm:t>
    </dgm:pt>
    <dgm:pt modelId="{9F552F3A-0040-4574-A95A-85B9F1B56DD1}">
      <dgm:prSet phldrT="[Texto]"/>
      <dgm:spPr/>
      <dgm:t>
        <a:bodyPr/>
        <a:lstStyle/>
        <a:p>
          <a:r>
            <a:rPr lang="en-US" noProof="0" dirty="0" smtClean="0"/>
            <a:t>Different balls, same membrane</a:t>
          </a:r>
          <a:endParaRPr lang="en-US" noProof="0" dirty="0"/>
        </a:p>
      </dgm:t>
    </dgm:pt>
    <dgm:pt modelId="{15F37621-63A2-44D7-9675-2650665845CC}" type="parTrans" cxnId="{A8B81839-A5B2-4603-B3C9-1A382FAA0454}">
      <dgm:prSet/>
      <dgm:spPr/>
      <dgm:t>
        <a:bodyPr/>
        <a:lstStyle/>
        <a:p>
          <a:endParaRPr lang="en-US"/>
        </a:p>
      </dgm:t>
    </dgm:pt>
    <dgm:pt modelId="{C21B6C15-9E5E-49F2-A5B8-001EE85F3A69}" type="sibTrans" cxnId="{A8B81839-A5B2-4603-B3C9-1A382FAA0454}">
      <dgm:prSet/>
      <dgm:spPr/>
      <dgm:t>
        <a:bodyPr/>
        <a:lstStyle/>
        <a:p>
          <a:endParaRPr lang="en-US"/>
        </a:p>
      </dgm:t>
    </dgm:pt>
    <dgm:pt modelId="{51A22A01-CEFB-45C3-8C19-84F4A46F0831}">
      <dgm:prSet phldrT="[Texto]"/>
      <dgm:spPr/>
      <dgm:t>
        <a:bodyPr/>
        <a:lstStyle/>
        <a:p>
          <a:r>
            <a:rPr lang="en-US" noProof="0" dirty="0" smtClean="0"/>
            <a:t>Newtonian model: Gravitational constant and approach movement </a:t>
          </a:r>
          <a:endParaRPr lang="en-US" noProof="0" dirty="0"/>
        </a:p>
      </dgm:t>
    </dgm:pt>
    <dgm:pt modelId="{02995B36-153F-4ECF-9F26-4213309EDA61}" type="parTrans" cxnId="{19DF62D8-8FD8-4EDC-92F7-02EA04C45B00}">
      <dgm:prSet/>
      <dgm:spPr/>
    </dgm:pt>
    <dgm:pt modelId="{6CE4D7A1-62CF-4835-BBE8-DD00887741B5}" type="sibTrans" cxnId="{19DF62D8-8FD8-4EDC-92F7-02EA04C45B00}">
      <dgm:prSet/>
      <dgm:spPr/>
    </dgm:pt>
    <dgm:pt modelId="{A5B946F7-6693-42AE-9B73-818625D1AE30}">
      <dgm:prSet phldrT="[Texto]"/>
      <dgm:spPr/>
      <dgm:t>
        <a:bodyPr/>
        <a:lstStyle/>
        <a:p>
          <a:r>
            <a:rPr lang="en-US" noProof="0" dirty="0" smtClean="0"/>
            <a:t>Spring constant</a:t>
          </a:r>
          <a:endParaRPr lang="en-US" noProof="0" dirty="0"/>
        </a:p>
      </dgm:t>
    </dgm:pt>
    <dgm:pt modelId="{2FDB5BEC-C9D8-4960-AD9B-12F39562347F}" type="parTrans" cxnId="{47AEE731-416F-4FEE-AB26-7A06C3A6C0E8}">
      <dgm:prSet/>
      <dgm:spPr/>
    </dgm:pt>
    <dgm:pt modelId="{ED273528-0E41-48F0-B179-62BC9287A72B}" type="sibTrans" cxnId="{47AEE731-416F-4FEE-AB26-7A06C3A6C0E8}">
      <dgm:prSet/>
      <dgm:spPr/>
    </dgm:pt>
    <dgm:pt modelId="{5E99BDFE-DAF1-4CBA-B52C-A1EB647BF637}">
      <dgm:prSet phldrT="[Texto]"/>
      <dgm:spPr/>
      <dgm:t>
        <a:bodyPr/>
        <a:lstStyle/>
        <a:p>
          <a:r>
            <a:rPr lang="en-US" noProof="0" dirty="0" smtClean="0"/>
            <a:t>Circular motion</a:t>
          </a:r>
          <a:endParaRPr lang="en-US" noProof="0" dirty="0"/>
        </a:p>
      </dgm:t>
    </dgm:pt>
    <dgm:pt modelId="{100D7A35-BD30-43BD-B047-25BAC5CC96ED}" type="parTrans" cxnId="{AAD81C6B-15DE-4F60-A4FD-787D080E89C5}">
      <dgm:prSet/>
      <dgm:spPr/>
    </dgm:pt>
    <dgm:pt modelId="{9EF19298-90BE-447E-A08B-02BDB5D56C43}" type="sibTrans" cxnId="{AAD81C6B-15DE-4F60-A4FD-787D080E89C5}">
      <dgm:prSet/>
      <dgm:spPr/>
    </dgm:pt>
    <dgm:pt modelId="{D7C63A6D-7157-4A2A-BFDB-27D38B090B29}">
      <dgm:prSet phldrT="[Texto]"/>
      <dgm:spPr/>
      <dgm:t>
        <a:bodyPr/>
        <a:lstStyle/>
        <a:p>
          <a:r>
            <a:rPr lang="en-US" noProof="0" smtClean="0"/>
            <a:t>System’s dimensions</a:t>
          </a:r>
          <a:endParaRPr lang="en-US" noProof="0" dirty="0"/>
        </a:p>
      </dgm:t>
    </dgm:pt>
    <dgm:pt modelId="{3533AB0D-30F3-4C54-9956-74473829E673}" type="parTrans" cxnId="{D91B7086-6FC9-4EAE-8288-A1690CC10824}">
      <dgm:prSet/>
      <dgm:spPr/>
    </dgm:pt>
    <dgm:pt modelId="{F69CA1B2-732F-4EC3-A103-195DDE867FE9}" type="sibTrans" cxnId="{D91B7086-6FC9-4EAE-8288-A1690CC10824}">
      <dgm:prSet/>
      <dgm:spPr/>
    </dgm:pt>
    <dgm:pt modelId="{E696FF39-1A4F-4874-B0D9-C4F265F1D6EA}">
      <dgm:prSet phldrT="[Texto]"/>
      <dgm:spPr/>
      <dgm:t>
        <a:bodyPr/>
        <a:lstStyle/>
        <a:p>
          <a:r>
            <a:rPr lang="en-US" noProof="0" dirty="0" smtClean="0"/>
            <a:t>Elastic membranes and deformation</a:t>
          </a:r>
          <a:endParaRPr lang="en-US" noProof="0" dirty="0"/>
        </a:p>
      </dgm:t>
    </dgm:pt>
    <dgm:pt modelId="{956E1896-7917-4809-AAB9-34A86AF45BA2}" type="parTrans" cxnId="{4951712A-F119-467B-BA5C-6DCB235A974C}">
      <dgm:prSet/>
      <dgm:spPr/>
    </dgm:pt>
    <dgm:pt modelId="{434316C5-D2EF-4021-A467-B5146EA5A56B}" type="sibTrans" cxnId="{4951712A-F119-467B-BA5C-6DCB235A974C}">
      <dgm:prSet/>
      <dgm:spPr/>
    </dgm:pt>
    <dgm:pt modelId="{33E8D4D8-BA71-4141-84D4-65FA7EBB4EBD}">
      <dgm:prSet phldrT="[Texto]"/>
      <dgm:spPr/>
      <dgm:t>
        <a:bodyPr/>
        <a:lstStyle/>
        <a:p>
          <a:r>
            <a:rPr lang="en-US" dirty="0" smtClean="0"/>
            <a:t>Membrane solution and general model</a:t>
          </a:r>
          <a:endParaRPr lang="en-US" noProof="0" dirty="0"/>
        </a:p>
      </dgm:t>
    </dgm:pt>
    <dgm:pt modelId="{83CDFD3C-325E-4766-A3FC-D6EFC6AF9130}" type="parTrans" cxnId="{FADB08C5-066C-4125-8BE4-B28EB31E24AB}">
      <dgm:prSet/>
      <dgm:spPr/>
    </dgm:pt>
    <dgm:pt modelId="{9A8B9076-8F54-4BDF-9658-7DF07D4661A8}" type="sibTrans" cxnId="{FADB08C5-066C-4125-8BE4-B28EB31E24AB}">
      <dgm:prSet/>
      <dgm:spPr/>
    </dgm:pt>
    <dgm:pt modelId="{37E3DCD6-B616-4D99-9656-94C21DFFC39B}" type="pres">
      <dgm:prSet presAssocID="{162AB346-8BA0-43CC-ACCA-2346A8CD6B3B}" presName="linear" presStyleCnt="0">
        <dgm:presLayoutVars>
          <dgm:dir/>
          <dgm:animLvl val="lvl"/>
          <dgm:resizeHandles val="exact"/>
        </dgm:presLayoutVars>
      </dgm:prSet>
      <dgm:spPr/>
      <dgm:t>
        <a:bodyPr/>
        <a:lstStyle/>
        <a:p>
          <a:endParaRPr lang="en-US"/>
        </a:p>
      </dgm:t>
    </dgm:pt>
    <dgm:pt modelId="{9FFABA00-A4E7-49B7-8C87-AF2336B31460}" type="pres">
      <dgm:prSet presAssocID="{ABBCFD80-1DC9-42FD-BAF1-423A39D1BBB6}" presName="parentLin" presStyleCnt="0"/>
      <dgm:spPr/>
      <dgm:t>
        <a:bodyPr/>
        <a:lstStyle/>
        <a:p>
          <a:endParaRPr lang="en-US"/>
        </a:p>
      </dgm:t>
    </dgm:pt>
    <dgm:pt modelId="{F558AB63-BA12-4917-8CE9-92F2EB0C1CFD}" type="pres">
      <dgm:prSet presAssocID="{ABBCFD80-1DC9-42FD-BAF1-423A39D1BBB6}" presName="parentLeftMargin" presStyleLbl="node1" presStyleIdx="0" presStyleCnt="3"/>
      <dgm:spPr/>
      <dgm:t>
        <a:bodyPr/>
        <a:lstStyle/>
        <a:p>
          <a:endParaRPr lang="en-US"/>
        </a:p>
      </dgm:t>
    </dgm:pt>
    <dgm:pt modelId="{E430F286-0FFA-4364-B2CF-9B174F7B4814}" type="pres">
      <dgm:prSet presAssocID="{ABBCFD80-1DC9-42FD-BAF1-423A39D1BBB6}" presName="parentText" presStyleLbl="node1" presStyleIdx="0" presStyleCnt="3">
        <dgm:presLayoutVars>
          <dgm:chMax val="0"/>
          <dgm:bulletEnabled val="1"/>
        </dgm:presLayoutVars>
      </dgm:prSet>
      <dgm:spPr/>
      <dgm:t>
        <a:bodyPr/>
        <a:lstStyle/>
        <a:p>
          <a:endParaRPr lang="en-US"/>
        </a:p>
      </dgm:t>
    </dgm:pt>
    <dgm:pt modelId="{2C571628-6FB0-4FF8-B5BF-50F19E5F33F5}" type="pres">
      <dgm:prSet presAssocID="{ABBCFD80-1DC9-42FD-BAF1-423A39D1BBB6}" presName="negativeSpace" presStyleCnt="0"/>
      <dgm:spPr/>
      <dgm:t>
        <a:bodyPr/>
        <a:lstStyle/>
        <a:p>
          <a:endParaRPr lang="en-US"/>
        </a:p>
      </dgm:t>
    </dgm:pt>
    <dgm:pt modelId="{E85A66AB-D976-4E55-88D0-2640A3906F4E}" type="pres">
      <dgm:prSet presAssocID="{ABBCFD80-1DC9-42FD-BAF1-423A39D1BBB6}" presName="childText" presStyleLbl="conFgAcc1" presStyleIdx="0" presStyleCnt="3">
        <dgm:presLayoutVars>
          <dgm:bulletEnabled val="1"/>
        </dgm:presLayoutVars>
      </dgm:prSet>
      <dgm:spPr/>
      <dgm:t>
        <a:bodyPr/>
        <a:lstStyle/>
        <a:p>
          <a:endParaRPr lang="en-US"/>
        </a:p>
      </dgm:t>
    </dgm:pt>
    <dgm:pt modelId="{5CE24B32-332A-4247-B619-16D65CAB34FB}" type="pres">
      <dgm:prSet presAssocID="{5A1A722D-4B73-4490-9469-C262816DD79D}" presName="spaceBetweenRectangles" presStyleCnt="0"/>
      <dgm:spPr/>
      <dgm:t>
        <a:bodyPr/>
        <a:lstStyle/>
        <a:p>
          <a:endParaRPr lang="en-US"/>
        </a:p>
      </dgm:t>
    </dgm:pt>
    <dgm:pt modelId="{EE8B9473-4CED-4D03-8168-2371FD45E12B}" type="pres">
      <dgm:prSet presAssocID="{85F9AD0D-803E-4B65-8E8D-61EB6181F08B}" presName="parentLin" presStyleCnt="0"/>
      <dgm:spPr/>
      <dgm:t>
        <a:bodyPr/>
        <a:lstStyle/>
        <a:p>
          <a:endParaRPr lang="en-US"/>
        </a:p>
      </dgm:t>
    </dgm:pt>
    <dgm:pt modelId="{D40F383C-4C36-48AF-B6DB-0E21140D46F3}" type="pres">
      <dgm:prSet presAssocID="{85F9AD0D-803E-4B65-8E8D-61EB6181F08B}" presName="parentLeftMargin" presStyleLbl="node1" presStyleIdx="0" presStyleCnt="3"/>
      <dgm:spPr/>
      <dgm:t>
        <a:bodyPr/>
        <a:lstStyle/>
        <a:p>
          <a:endParaRPr lang="en-US"/>
        </a:p>
      </dgm:t>
    </dgm:pt>
    <dgm:pt modelId="{E261D745-F76A-4DA7-8FEF-5392B9B7C0B6}" type="pres">
      <dgm:prSet presAssocID="{85F9AD0D-803E-4B65-8E8D-61EB6181F08B}" presName="parentText" presStyleLbl="node1" presStyleIdx="1" presStyleCnt="3">
        <dgm:presLayoutVars>
          <dgm:chMax val="0"/>
          <dgm:bulletEnabled val="1"/>
        </dgm:presLayoutVars>
      </dgm:prSet>
      <dgm:spPr/>
      <dgm:t>
        <a:bodyPr/>
        <a:lstStyle/>
        <a:p>
          <a:endParaRPr lang="en-US"/>
        </a:p>
      </dgm:t>
    </dgm:pt>
    <dgm:pt modelId="{9D279130-9EC6-4615-9486-AD7CAB7CE3FB}" type="pres">
      <dgm:prSet presAssocID="{85F9AD0D-803E-4B65-8E8D-61EB6181F08B}" presName="negativeSpace" presStyleCnt="0"/>
      <dgm:spPr/>
      <dgm:t>
        <a:bodyPr/>
        <a:lstStyle/>
        <a:p>
          <a:endParaRPr lang="en-US"/>
        </a:p>
      </dgm:t>
    </dgm:pt>
    <dgm:pt modelId="{9027C4DB-8E46-4E0E-BE66-02AB12DDA8BE}" type="pres">
      <dgm:prSet presAssocID="{85F9AD0D-803E-4B65-8E8D-61EB6181F08B}" presName="childText" presStyleLbl="conFgAcc1" presStyleIdx="1" presStyleCnt="3">
        <dgm:presLayoutVars>
          <dgm:bulletEnabled val="1"/>
        </dgm:presLayoutVars>
      </dgm:prSet>
      <dgm:spPr/>
      <dgm:t>
        <a:bodyPr/>
        <a:lstStyle/>
        <a:p>
          <a:endParaRPr lang="en-US"/>
        </a:p>
      </dgm:t>
    </dgm:pt>
    <dgm:pt modelId="{DD2C03ED-0BF9-4F27-A881-A72D8281E47B}" type="pres">
      <dgm:prSet presAssocID="{44732AB9-34EE-4E56-BD7B-F94297F745D8}" presName="spaceBetweenRectangles" presStyleCnt="0"/>
      <dgm:spPr/>
      <dgm:t>
        <a:bodyPr/>
        <a:lstStyle/>
        <a:p>
          <a:endParaRPr lang="en-US"/>
        </a:p>
      </dgm:t>
    </dgm:pt>
    <dgm:pt modelId="{873FFC74-E742-4E37-BE33-238C86B49F81}" type="pres">
      <dgm:prSet presAssocID="{6761E339-B62E-4980-AF0A-671D3EB6EDB0}" presName="parentLin" presStyleCnt="0"/>
      <dgm:spPr/>
      <dgm:t>
        <a:bodyPr/>
        <a:lstStyle/>
        <a:p>
          <a:endParaRPr lang="en-US"/>
        </a:p>
      </dgm:t>
    </dgm:pt>
    <dgm:pt modelId="{576C586D-FEE5-49BC-A82D-88C0D77EA882}" type="pres">
      <dgm:prSet presAssocID="{6761E339-B62E-4980-AF0A-671D3EB6EDB0}" presName="parentLeftMargin" presStyleLbl="node1" presStyleIdx="1" presStyleCnt="3"/>
      <dgm:spPr/>
      <dgm:t>
        <a:bodyPr/>
        <a:lstStyle/>
        <a:p>
          <a:endParaRPr lang="en-US"/>
        </a:p>
      </dgm:t>
    </dgm:pt>
    <dgm:pt modelId="{CE98CE73-2B0E-4087-B6BC-201E86C64420}" type="pres">
      <dgm:prSet presAssocID="{6761E339-B62E-4980-AF0A-671D3EB6EDB0}" presName="parentText" presStyleLbl="node1" presStyleIdx="2" presStyleCnt="3">
        <dgm:presLayoutVars>
          <dgm:chMax val="0"/>
          <dgm:bulletEnabled val="1"/>
        </dgm:presLayoutVars>
      </dgm:prSet>
      <dgm:spPr/>
      <dgm:t>
        <a:bodyPr/>
        <a:lstStyle/>
        <a:p>
          <a:endParaRPr lang="en-US"/>
        </a:p>
      </dgm:t>
    </dgm:pt>
    <dgm:pt modelId="{639FE12C-7EA2-4E15-9531-22CCCB2F4A6F}" type="pres">
      <dgm:prSet presAssocID="{6761E339-B62E-4980-AF0A-671D3EB6EDB0}" presName="negativeSpace" presStyleCnt="0"/>
      <dgm:spPr/>
      <dgm:t>
        <a:bodyPr/>
        <a:lstStyle/>
        <a:p>
          <a:endParaRPr lang="en-US"/>
        </a:p>
      </dgm:t>
    </dgm:pt>
    <dgm:pt modelId="{986156BF-7150-45AE-836E-C8DC998C5080}" type="pres">
      <dgm:prSet presAssocID="{6761E339-B62E-4980-AF0A-671D3EB6EDB0}" presName="childText" presStyleLbl="conFgAcc1" presStyleIdx="2" presStyleCnt="3">
        <dgm:presLayoutVars>
          <dgm:bulletEnabled val="1"/>
        </dgm:presLayoutVars>
      </dgm:prSet>
      <dgm:spPr/>
      <dgm:t>
        <a:bodyPr/>
        <a:lstStyle/>
        <a:p>
          <a:endParaRPr lang="en-US"/>
        </a:p>
      </dgm:t>
    </dgm:pt>
  </dgm:ptLst>
  <dgm:cxnLst>
    <dgm:cxn modelId="{D91B7086-6FC9-4EAE-8288-A1690CC10824}" srcId="{85F9AD0D-803E-4B65-8E8D-61EB6181F08B}" destId="{D7C63A6D-7157-4A2A-BFDB-27D38B090B29}" srcOrd="3" destOrd="0" parTransId="{3533AB0D-30F3-4C54-9956-74473829E673}" sibTransId="{F69CA1B2-732F-4EC3-A103-195DDE867FE9}"/>
    <dgm:cxn modelId="{926FAEAA-FFF8-4EDE-95D9-F9515D2CB366}" srcId="{162AB346-8BA0-43CC-ACCA-2346A8CD6B3B}" destId="{ABBCFD80-1DC9-42FD-BAF1-423A39D1BBB6}" srcOrd="0" destOrd="0" parTransId="{F4EFF7CF-C7FA-43CF-BE01-E2241ACADC27}" sibTransId="{5A1A722D-4B73-4490-9469-C262816DD79D}"/>
    <dgm:cxn modelId="{FADB08C5-066C-4125-8BE4-B28EB31E24AB}" srcId="{ABBCFD80-1DC9-42FD-BAF1-423A39D1BBB6}" destId="{33E8D4D8-BA71-4141-84D4-65FA7EBB4EBD}" srcOrd="1" destOrd="0" parTransId="{83CDFD3C-325E-4766-A3FC-D6EFC6AF9130}" sibTransId="{9A8B9076-8F54-4BDF-9658-7DF07D4661A8}"/>
    <dgm:cxn modelId="{D7C8ECD6-F9FA-4F00-8837-5C7BBA32B9EA}" type="presOf" srcId="{E47D336C-7548-44AA-9E2B-C873C042B924}" destId="{986156BF-7150-45AE-836E-C8DC998C5080}" srcOrd="0" destOrd="1" presId="urn:microsoft.com/office/officeart/2005/8/layout/list1"/>
    <dgm:cxn modelId="{A59D3D45-C83B-43C2-B105-DCA7AF687D83}" srcId="{ABBCFD80-1DC9-42FD-BAF1-423A39D1BBB6}" destId="{D987300B-FF75-4896-8F73-00A4AE111A99}" srcOrd="3" destOrd="0" parTransId="{5071E517-30DA-45E6-89FB-324F4DC90850}" sibTransId="{B7603CA3-5DD0-429E-85BA-3C8FA0D32436}"/>
    <dgm:cxn modelId="{5B76CD28-8397-4140-860E-C2E169E46E06}" type="presOf" srcId="{51A22A01-CEFB-45C3-8C19-84F4A46F0831}" destId="{E85A66AB-D976-4E55-88D0-2640A3906F4E}" srcOrd="0" destOrd="4" presId="urn:microsoft.com/office/officeart/2005/8/layout/list1"/>
    <dgm:cxn modelId="{887F89B2-5509-438B-9B90-785B5EB264CF}" type="presOf" srcId="{5EF673A6-6EA6-4161-A267-67195224E766}" destId="{986156BF-7150-45AE-836E-C8DC998C5080}" srcOrd="0" destOrd="0" presId="urn:microsoft.com/office/officeart/2005/8/layout/list1"/>
    <dgm:cxn modelId="{C2E5C392-B5B5-4BA9-9ACC-8403ABB60C09}" type="presOf" srcId="{A5B946F7-6693-42AE-9B73-818625D1AE30}" destId="{9027C4DB-8E46-4E0E-BE66-02AB12DDA8BE}" srcOrd="0" destOrd="0" presId="urn:microsoft.com/office/officeart/2005/8/layout/list1"/>
    <dgm:cxn modelId="{C7BD41DE-855D-440A-A4CD-FA96D1F688E5}" srcId="{ABBCFD80-1DC9-42FD-BAF1-423A39D1BBB6}" destId="{1D6F562D-1E98-4124-94FC-9DD6E8504C39}" srcOrd="2" destOrd="0" parTransId="{2BFE6A5C-4598-490B-9A8C-423E0AF2992E}" sibTransId="{E5E53201-43AA-4936-8C28-DFBAFF9660BE}"/>
    <dgm:cxn modelId="{E697617F-A430-49C5-BDF1-430FF107E40F}" type="presOf" srcId="{ABBCFD80-1DC9-42FD-BAF1-423A39D1BBB6}" destId="{F558AB63-BA12-4917-8CE9-92F2EB0C1CFD}" srcOrd="0" destOrd="0" presId="urn:microsoft.com/office/officeart/2005/8/layout/list1"/>
    <dgm:cxn modelId="{A8B81839-A5B2-4603-B3C9-1A382FAA0454}" srcId="{85F9AD0D-803E-4B65-8E8D-61EB6181F08B}" destId="{9F552F3A-0040-4574-A95A-85B9F1B56DD1}" srcOrd="2" destOrd="0" parTransId="{15F37621-63A2-44D7-9675-2650665845CC}" sibTransId="{C21B6C15-9E5E-49F2-A5B8-001EE85F3A69}"/>
    <dgm:cxn modelId="{255527E0-4B34-4223-A5DC-A96273142833}" srcId="{6761E339-B62E-4980-AF0A-671D3EB6EDB0}" destId="{E47D336C-7548-44AA-9E2B-C873C042B924}" srcOrd="1" destOrd="0" parTransId="{88233B6A-F7E5-4C7C-922E-B67A9D5E8532}" sibTransId="{C7754CED-8918-48D9-B651-A89C62C77646}"/>
    <dgm:cxn modelId="{D8190360-95EB-4C16-AB33-E2B4E4D5AD7B}" srcId="{85F9AD0D-803E-4B65-8E8D-61EB6181F08B}" destId="{8E4ACE3F-386A-4C2D-88E5-B2D8B722EC33}" srcOrd="1" destOrd="0" parTransId="{39449479-071E-4E7C-BE64-8FAEF7991EF0}" sibTransId="{E5F30B10-E57A-48BC-9764-4CB1C1979115}"/>
    <dgm:cxn modelId="{159C0594-E1CB-4448-829B-88B4E00BFA8F}" srcId="{6761E339-B62E-4980-AF0A-671D3EB6EDB0}" destId="{5EF673A6-6EA6-4161-A267-67195224E766}" srcOrd="0" destOrd="0" parTransId="{329596DB-04DD-4283-AA98-345EC3DE5766}" sibTransId="{8CE1C529-F906-42E5-B6E8-58F00729E777}"/>
    <dgm:cxn modelId="{5CFDF0BF-3CCD-46FE-B821-A72AD2134573}" type="presOf" srcId="{5E99BDFE-DAF1-4CBA-B52C-A1EB647BF637}" destId="{9027C4DB-8E46-4E0E-BE66-02AB12DDA8BE}" srcOrd="0" destOrd="4" presId="urn:microsoft.com/office/officeart/2005/8/layout/list1"/>
    <dgm:cxn modelId="{4951712A-F119-467B-BA5C-6DCB235A974C}" srcId="{ABBCFD80-1DC9-42FD-BAF1-423A39D1BBB6}" destId="{E696FF39-1A4F-4874-B0D9-C4F265F1D6EA}" srcOrd="0" destOrd="0" parTransId="{956E1896-7917-4809-AAB9-34A86AF45BA2}" sibTransId="{434316C5-D2EF-4021-A467-B5146EA5A56B}"/>
    <dgm:cxn modelId="{0D354E02-14FE-4F32-BC44-EC431B22216F}" type="presOf" srcId="{8E4ACE3F-386A-4C2D-88E5-B2D8B722EC33}" destId="{9027C4DB-8E46-4E0E-BE66-02AB12DDA8BE}" srcOrd="0" destOrd="1" presId="urn:microsoft.com/office/officeart/2005/8/layout/list1"/>
    <dgm:cxn modelId="{F30A6DD6-37C0-4363-82DA-EFC6B0FDD68D}" type="presOf" srcId="{E696FF39-1A4F-4874-B0D9-C4F265F1D6EA}" destId="{E85A66AB-D976-4E55-88D0-2640A3906F4E}" srcOrd="0" destOrd="0" presId="urn:microsoft.com/office/officeart/2005/8/layout/list1"/>
    <dgm:cxn modelId="{C39189C7-B944-4091-AD59-BE753ABC8AD1}" type="presOf" srcId="{D7C63A6D-7157-4A2A-BFDB-27D38B090B29}" destId="{9027C4DB-8E46-4E0E-BE66-02AB12DDA8BE}" srcOrd="0" destOrd="3" presId="urn:microsoft.com/office/officeart/2005/8/layout/list1"/>
    <dgm:cxn modelId="{D6EF79FB-400A-40C1-B93A-DE0FC553CE94}" type="presOf" srcId="{85F9AD0D-803E-4B65-8E8D-61EB6181F08B}" destId="{D40F383C-4C36-48AF-B6DB-0E21140D46F3}" srcOrd="0" destOrd="0" presId="urn:microsoft.com/office/officeart/2005/8/layout/list1"/>
    <dgm:cxn modelId="{AAD81C6B-15DE-4F60-A4FD-787D080E89C5}" srcId="{85F9AD0D-803E-4B65-8E8D-61EB6181F08B}" destId="{5E99BDFE-DAF1-4CBA-B52C-A1EB647BF637}" srcOrd="4" destOrd="0" parTransId="{100D7A35-BD30-43BD-B047-25BAC5CC96ED}" sibTransId="{9EF19298-90BE-447E-A08B-02BDB5D56C43}"/>
    <dgm:cxn modelId="{19DF62D8-8FD8-4EDC-92F7-02EA04C45B00}" srcId="{ABBCFD80-1DC9-42FD-BAF1-423A39D1BBB6}" destId="{51A22A01-CEFB-45C3-8C19-84F4A46F0831}" srcOrd="4" destOrd="0" parTransId="{02995B36-153F-4ECF-9F26-4213309EDA61}" sibTransId="{6CE4D7A1-62CF-4835-BBE8-DD00887741B5}"/>
    <dgm:cxn modelId="{D5696DC9-BC86-43B7-8F74-E27AF5B422C3}" type="presOf" srcId="{6761E339-B62E-4980-AF0A-671D3EB6EDB0}" destId="{576C586D-FEE5-49BC-A82D-88C0D77EA882}" srcOrd="0" destOrd="0" presId="urn:microsoft.com/office/officeart/2005/8/layout/list1"/>
    <dgm:cxn modelId="{AE7909B0-D938-4ECB-847A-ECFFADD88B6F}" srcId="{162AB346-8BA0-43CC-ACCA-2346A8CD6B3B}" destId="{85F9AD0D-803E-4B65-8E8D-61EB6181F08B}" srcOrd="1" destOrd="0" parTransId="{11BE1F8F-08C2-4629-ACC7-65C3B33AFC2C}" sibTransId="{44732AB9-34EE-4E56-BD7B-F94297F745D8}"/>
    <dgm:cxn modelId="{D6E1A076-4B07-4CA6-B4C9-BD040979694F}" type="presOf" srcId="{1D6F562D-1E98-4124-94FC-9DD6E8504C39}" destId="{E85A66AB-D976-4E55-88D0-2640A3906F4E}" srcOrd="0" destOrd="2" presId="urn:microsoft.com/office/officeart/2005/8/layout/list1"/>
    <dgm:cxn modelId="{CC94A971-1871-45DF-B6F6-00083AC39137}" type="presOf" srcId="{9F552F3A-0040-4574-A95A-85B9F1B56DD1}" destId="{9027C4DB-8E46-4E0E-BE66-02AB12DDA8BE}" srcOrd="0" destOrd="2" presId="urn:microsoft.com/office/officeart/2005/8/layout/list1"/>
    <dgm:cxn modelId="{66CABA98-A804-4D16-B4FE-2CF3EE7C178C}" type="presOf" srcId="{85F9AD0D-803E-4B65-8E8D-61EB6181F08B}" destId="{E261D745-F76A-4DA7-8FEF-5392B9B7C0B6}" srcOrd="1" destOrd="0" presId="urn:microsoft.com/office/officeart/2005/8/layout/list1"/>
    <dgm:cxn modelId="{806AC84B-5DBB-4434-8837-D7FF43A9F021}" type="presOf" srcId="{6761E339-B62E-4980-AF0A-671D3EB6EDB0}" destId="{CE98CE73-2B0E-4087-B6BC-201E86C64420}" srcOrd="1" destOrd="0" presId="urn:microsoft.com/office/officeart/2005/8/layout/list1"/>
    <dgm:cxn modelId="{511DA453-D76C-420A-AD0A-CD11D15BB8C4}" type="presOf" srcId="{162AB346-8BA0-43CC-ACCA-2346A8CD6B3B}" destId="{37E3DCD6-B616-4D99-9656-94C21DFFC39B}" srcOrd="0" destOrd="0" presId="urn:microsoft.com/office/officeart/2005/8/layout/list1"/>
    <dgm:cxn modelId="{4977CE2F-CCD1-4AF9-BB2C-F4D9EA434809}" type="presOf" srcId="{ABBCFD80-1DC9-42FD-BAF1-423A39D1BBB6}" destId="{E430F286-0FFA-4364-B2CF-9B174F7B4814}" srcOrd="1" destOrd="0" presId="urn:microsoft.com/office/officeart/2005/8/layout/list1"/>
    <dgm:cxn modelId="{02DA62C8-4BA2-4C23-9672-192C7327A783}" type="presOf" srcId="{D987300B-FF75-4896-8F73-00A4AE111A99}" destId="{E85A66AB-D976-4E55-88D0-2640A3906F4E}" srcOrd="0" destOrd="3" presId="urn:microsoft.com/office/officeart/2005/8/layout/list1"/>
    <dgm:cxn modelId="{ED1143C0-86BA-436E-AAA3-AFAC07830BDA}" srcId="{162AB346-8BA0-43CC-ACCA-2346A8CD6B3B}" destId="{6761E339-B62E-4980-AF0A-671D3EB6EDB0}" srcOrd="2" destOrd="0" parTransId="{B19D088D-7FB6-41F6-8AC5-4FA92C67FDFC}" sibTransId="{91BBABE5-A153-450E-AEBE-641E8057CE93}"/>
    <dgm:cxn modelId="{E432185B-D417-476C-A45C-8F6016D41462}" type="presOf" srcId="{33E8D4D8-BA71-4141-84D4-65FA7EBB4EBD}" destId="{E85A66AB-D976-4E55-88D0-2640A3906F4E}" srcOrd="0" destOrd="1" presId="urn:microsoft.com/office/officeart/2005/8/layout/list1"/>
    <dgm:cxn modelId="{47AEE731-416F-4FEE-AB26-7A06C3A6C0E8}" srcId="{85F9AD0D-803E-4B65-8E8D-61EB6181F08B}" destId="{A5B946F7-6693-42AE-9B73-818625D1AE30}" srcOrd="0" destOrd="0" parTransId="{2FDB5BEC-C9D8-4960-AD9B-12F39562347F}" sibTransId="{ED273528-0E41-48F0-B179-62BC9287A72B}"/>
    <dgm:cxn modelId="{DAC5E9CC-262E-4070-95D5-D1C5F62A7ADF}" type="presParOf" srcId="{37E3DCD6-B616-4D99-9656-94C21DFFC39B}" destId="{9FFABA00-A4E7-49B7-8C87-AF2336B31460}" srcOrd="0" destOrd="0" presId="urn:microsoft.com/office/officeart/2005/8/layout/list1"/>
    <dgm:cxn modelId="{ACFB85F6-F760-4BA6-8AE4-95F3A146944E}" type="presParOf" srcId="{9FFABA00-A4E7-49B7-8C87-AF2336B31460}" destId="{F558AB63-BA12-4917-8CE9-92F2EB0C1CFD}" srcOrd="0" destOrd="0" presId="urn:microsoft.com/office/officeart/2005/8/layout/list1"/>
    <dgm:cxn modelId="{27E5EA8E-4655-4C7A-9EE0-60DD533FF33F}" type="presParOf" srcId="{9FFABA00-A4E7-49B7-8C87-AF2336B31460}" destId="{E430F286-0FFA-4364-B2CF-9B174F7B4814}" srcOrd="1" destOrd="0" presId="urn:microsoft.com/office/officeart/2005/8/layout/list1"/>
    <dgm:cxn modelId="{0AB875E8-FFE6-4508-BAE3-5A50A8609FE1}" type="presParOf" srcId="{37E3DCD6-B616-4D99-9656-94C21DFFC39B}" destId="{2C571628-6FB0-4FF8-B5BF-50F19E5F33F5}" srcOrd="1" destOrd="0" presId="urn:microsoft.com/office/officeart/2005/8/layout/list1"/>
    <dgm:cxn modelId="{AD3EB002-990A-498C-AEE7-4BF8DAAB1D87}" type="presParOf" srcId="{37E3DCD6-B616-4D99-9656-94C21DFFC39B}" destId="{E85A66AB-D976-4E55-88D0-2640A3906F4E}" srcOrd="2" destOrd="0" presId="urn:microsoft.com/office/officeart/2005/8/layout/list1"/>
    <dgm:cxn modelId="{680874EE-15F6-4E8E-932B-22DCECFE349F}" type="presParOf" srcId="{37E3DCD6-B616-4D99-9656-94C21DFFC39B}" destId="{5CE24B32-332A-4247-B619-16D65CAB34FB}" srcOrd="3" destOrd="0" presId="urn:microsoft.com/office/officeart/2005/8/layout/list1"/>
    <dgm:cxn modelId="{39FD8BAA-2AF6-49CB-83AB-0B58716D0043}" type="presParOf" srcId="{37E3DCD6-B616-4D99-9656-94C21DFFC39B}" destId="{EE8B9473-4CED-4D03-8168-2371FD45E12B}" srcOrd="4" destOrd="0" presId="urn:microsoft.com/office/officeart/2005/8/layout/list1"/>
    <dgm:cxn modelId="{775255D3-3110-43E5-8A17-ACFE3E505459}" type="presParOf" srcId="{EE8B9473-4CED-4D03-8168-2371FD45E12B}" destId="{D40F383C-4C36-48AF-B6DB-0E21140D46F3}" srcOrd="0" destOrd="0" presId="urn:microsoft.com/office/officeart/2005/8/layout/list1"/>
    <dgm:cxn modelId="{14CDCFA2-C9A9-4CFF-B6F4-C8219248CEF9}" type="presParOf" srcId="{EE8B9473-4CED-4D03-8168-2371FD45E12B}" destId="{E261D745-F76A-4DA7-8FEF-5392B9B7C0B6}" srcOrd="1" destOrd="0" presId="urn:microsoft.com/office/officeart/2005/8/layout/list1"/>
    <dgm:cxn modelId="{11B4579A-2894-4AFA-8153-D1941BC5F0E6}" type="presParOf" srcId="{37E3DCD6-B616-4D99-9656-94C21DFFC39B}" destId="{9D279130-9EC6-4615-9486-AD7CAB7CE3FB}" srcOrd="5" destOrd="0" presId="urn:microsoft.com/office/officeart/2005/8/layout/list1"/>
    <dgm:cxn modelId="{A7EF97FD-A902-48CD-8849-6ADD4A6EBB40}" type="presParOf" srcId="{37E3DCD6-B616-4D99-9656-94C21DFFC39B}" destId="{9027C4DB-8E46-4E0E-BE66-02AB12DDA8BE}" srcOrd="6" destOrd="0" presId="urn:microsoft.com/office/officeart/2005/8/layout/list1"/>
    <dgm:cxn modelId="{3DB7799F-2E3D-45CE-8074-D6E150CE75ED}" type="presParOf" srcId="{37E3DCD6-B616-4D99-9656-94C21DFFC39B}" destId="{DD2C03ED-0BF9-4F27-A881-A72D8281E47B}" srcOrd="7" destOrd="0" presId="urn:microsoft.com/office/officeart/2005/8/layout/list1"/>
    <dgm:cxn modelId="{996BA4E4-EFA7-4BF5-8CE7-5C1CD76420AE}" type="presParOf" srcId="{37E3DCD6-B616-4D99-9656-94C21DFFC39B}" destId="{873FFC74-E742-4E37-BE33-238C86B49F81}" srcOrd="8" destOrd="0" presId="urn:microsoft.com/office/officeart/2005/8/layout/list1"/>
    <dgm:cxn modelId="{F1E666D4-4B15-4D2F-8A92-B34291AE6E96}" type="presParOf" srcId="{873FFC74-E742-4E37-BE33-238C86B49F81}" destId="{576C586D-FEE5-49BC-A82D-88C0D77EA882}" srcOrd="0" destOrd="0" presId="urn:microsoft.com/office/officeart/2005/8/layout/list1"/>
    <dgm:cxn modelId="{604FBFFF-ADB6-4AD7-BD09-D7528AB645B8}" type="presParOf" srcId="{873FFC74-E742-4E37-BE33-238C86B49F81}" destId="{CE98CE73-2B0E-4087-B6BC-201E86C64420}" srcOrd="1" destOrd="0" presId="urn:microsoft.com/office/officeart/2005/8/layout/list1"/>
    <dgm:cxn modelId="{337F49B6-DA9A-440D-A411-3F7C8DD491A6}" type="presParOf" srcId="{37E3DCD6-B616-4D99-9656-94C21DFFC39B}" destId="{639FE12C-7EA2-4E15-9531-22CCCB2F4A6F}" srcOrd="9" destOrd="0" presId="urn:microsoft.com/office/officeart/2005/8/layout/list1"/>
    <dgm:cxn modelId="{192B8A33-42D1-47AC-8075-61F3D3626FC7}" type="presParOf" srcId="{37E3DCD6-B616-4D99-9656-94C21DFFC39B}" destId="{986156BF-7150-45AE-836E-C8DC998C508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a:solidFill>
          <a:schemeClr val="accent3"/>
        </a:solidFill>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2B1C4274-DA6B-416B-8705-05F9BA7C4748}" type="presOf" srcId="{8E640A4D-3317-4466-9017-8258F0FE77C5}" destId="{424FB242-BCD6-4B86-BA34-7216CDCCF541}" srcOrd="0" destOrd="0" presId="urn:microsoft.com/office/officeart/2005/8/layout/default"/>
    <dgm:cxn modelId="{AAA92894-5204-4346-8658-BAEE744FCC54}" type="presOf" srcId="{7E247018-3840-461F-9338-ECC83A126F98}" destId="{B0721B22-DBED-40AA-BA38-ECA14674B05D}"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0BE4AD87-970B-43A6-B34E-13A7AC293C6A}" type="presOf" srcId="{010751FF-F569-44A1-8145-DBC7B5B3AEF6}" destId="{E035EB8B-D7E7-423A-9A3C-EBD26DDC9C56}" srcOrd="0" destOrd="0" presId="urn:microsoft.com/office/officeart/2005/8/layout/default"/>
    <dgm:cxn modelId="{DC091EB6-7355-48F8-8ED5-FEBDBB23D92C}" type="presOf" srcId="{3966469E-F9D8-4B39-A397-E9D7BD4B1614}" destId="{B973E00D-84FF-43B3-8B98-6A68032C29E1}" srcOrd="0" destOrd="0" presId="urn:microsoft.com/office/officeart/2005/8/layout/default"/>
    <dgm:cxn modelId="{9C3AF3A4-B279-441D-B20B-975AB648A765}" srcId="{C3E40682-8633-464D-A78A-7F2AD68A1C2B}" destId="{3966469E-F9D8-4B39-A397-E9D7BD4B1614}" srcOrd="1" destOrd="0" parTransId="{90B69D47-83CD-4B0F-BB1F-17F745AB8A21}" sibTransId="{45F43364-243C-4B99-9182-93C9822E16ED}"/>
    <dgm:cxn modelId="{B7FA6F28-7EFC-468D-8E92-C1C9D85E2B48}" type="presOf" srcId="{C3E40682-8633-464D-A78A-7F2AD68A1C2B}" destId="{77852200-FA05-4C6C-A477-CDD76A906A28}" srcOrd="0" destOrd="0" presId="urn:microsoft.com/office/officeart/2005/8/layout/default"/>
    <dgm:cxn modelId="{F5D925B6-F31B-4981-9901-58BDA9071FED}" type="presParOf" srcId="{77852200-FA05-4C6C-A477-CDD76A906A28}" destId="{E035EB8B-D7E7-423A-9A3C-EBD26DDC9C56}" srcOrd="0" destOrd="0" presId="urn:microsoft.com/office/officeart/2005/8/layout/default"/>
    <dgm:cxn modelId="{B8586E5B-C7B3-4E50-992A-E2D19E5CB4B6}" type="presParOf" srcId="{77852200-FA05-4C6C-A477-CDD76A906A28}" destId="{1CC53F05-4351-46C4-9770-7400A8957994}" srcOrd="1" destOrd="0" presId="urn:microsoft.com/office/officeart/2005/8/layout/default"/>
    <dgm:cxn modelId="{2254744F-1830-446A-94FE-4B7AD5E0AC33}" type="presParOf" srcId="{77852200-FA05-4C6C-A477-CDD76A906A28}" destId="{B973E00D-84FF-43B3-8B98-6A68032C29E1}" srcOrd="2" destOrd="0" presId="urn:microsoft.com/office/officeart/2005/8/layout/default"/>
    <dgm:cxn modelId="{6768E5A6-0A49-41F6-9788-0A15EFC76DA8}" type="presParOf" srcId="{77852200-FA05-4C6C-A477-CDD76A906A28}" destId="{5A2D097A-13B7-451B-9CBA-430C5E2CB4FA}" srcOrd="3" destOrd="0" presId="urn:microsoft.com/office/officeart/2005/8/layout/default"/>
    <dgm:cxn modelId="{3702C1BE-2256-4841-B00E-2CE83CD45040}" type="presParOf" srcId="{77852200-FA05-4C6C-A477-CDD76A906A28}" destId="{B0721B22-DBED-40AA-BA38-ECA14674B05D}" srcOrd="4" destOrd="0" presId="urn:microsoft.com/office/officeart/2005/8/layout/default"/>
    <dgm:cxn modelId="{3721FEB6-5712-4EA2-8292-26EAF7B13449}" type="presParOf" srcId="{77852200-FA05-4C6C-A477-CDD76A906A28}" destId="{D6631D17-5572-4654-A2C2-9D4A1F60E82B}" srcOrd="5" destOrd="0" presId="urn:microsoft.com/office/officeart/2005/8/layout/default"/>
    <dgm:cxn modelId="{48D8EED1-2AF2-4B5C-934E-C8F23C30AC18}"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a:solidFill>
          <a:schemeClr val="accent3"/>
        </a:solidFill>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6B990DD6-A330-49C5-8A09-2B622AA9CF42}" type="presOf" srcId="{3966469E-F9D8-4B39-A397-E9D7BD4B1614}" destId="{B973E00D-84FF-43B3-8B98-6A68032C29E1}"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910E3E9-92A7-4823-81BE-3377EDB6872B}" type="presOf" srcId="{010751FF-F569-44A1-8145-DBC7B5B3AEF6}" destId="{E035EB8B-D7E7-423A-9A3C-EBD26DDC9C56}" srcOrd="0" destOrd="0" presId="urn:microsoft.com/office/officeart/2005/8/layout/default"/>
    <dgm:cxn modelId="{EE941596-BA4D-40BD-A95F-80237E545611}" srcId="{C3E40682-8633-464D-A78A-7F2AD68A1C2B}" destId="{010751FF-F569-44A1-8145-DBC7B5B3AEF6}" srcOrd="0" destOrd="0" parTransId="{DE4E91A5-A591-4FB9-B97A-7A4E463EBA0D}" sibTransId="{B3B48D48-8A30-4DFD-8F87-8EB481E9489D}"/>
    <dgm:cxn modelId="{88577FD7-13E8-4C5A-9B1D-D9B1D4B21B89}" type="presOf" srcId="{C3E40682-8633-464D-A78A-7F2AD68A1C2B}" destId="{77852200-FA05-4C6C-A477-CDD76A906A28}" srcOrd="0" destOrd="0" presId="urn:microsoft.com/office/officeart/2005/8/layout/default"/>
    <dgm:cxn modelId="{9C3AF3A4-B279-441D-B20B-975AB648A765}" srcId="{C3E40682-8633-464D-A78A-7F2AD68A1C2B}" destId="{3966469E-F9D8-4B39-A397-E9D7BD4B1614}" srcOrd="1" destOrd="0" parTransId="{90B69D47-83CD-4B0F-BB1F-17F745AB8A21}" sibTransId="{45F43364-243C-4B99-9182-93C9822E16ED}"/>
    <dgm:cxn modelId="{B6E779E7-C698-4EC6-A648-E598163A91D3}" type="presOf" srcId="{8E640A4D-3317-4466-9017-8258F0FE77C5}" destId="{424FB242-BCD6-4B86-BA34-7216CDCCF541}" srcOrd="0" destOrd="0" presId="urn:microsoft.com/office/officeart/2005/8/layout/default"/>
    <dgm:cxn modelId="{B3791D55-CF7E-4AC0-A8AB-6A0645DC3147}" type="presOf" srcId="{7E247018-3840-461F-9338-ECC83A126F98}" destId="{B0721B22-DBED-40AA-BA38-ECA14674B05D}" srcOrd="0" destOrd="0" presId="urn:microsoft.com/office/officeart/2005/8/layout/default"/>
    <dgm:cxn modelId="{B9BA13BF-48C6-493A-A075-2EE99E073EA0}" type="presParOf" srcId="{77852200-FA05-4C6C-A477-CDD76A906A28}" destId="{E035EB8B-D7E7-423A-9A3C-EBD26DDC9C56}" srcOrd="0" destOrd="0" presId="urn:microsoft.com/office/officeart/2005/8/layout/default"/>
    <dgm:cxn modelId="{CAC94C6D-1D83-4D39-A980-E914F4A22919}" type="presParOf" srcId="{77852200-FA05-4C6C-A477-CDD76A906A28}" destId="{1CC53F05-4351-46C4-9770-7400A8957994}" srcOrd="1" destOrd="0" presId="urn:microsoft.com/office/officeart/2005/8/layout/default"/>
    <dgm:cxn modelId="{068274E9-0E7A-426D-B1CF-76B04451C2D0}" type="presParOf" srcId="{77852200-FA05-4C6C-A477-CDD76A906A28}" destId="{B973E00D-84FF-43B3-8B98-6A68032C29E1}" srcOrd="2" destOrd="0" presId="urn:microsoft.com/office/officeart/2005/8/layout/default"/>
    <dgm:cxn modelId="{D7A2C9B5-3E0E-4C5D-9695-EF7B3F5F799D}" type="presParOf" srcId="{77852200-FA05-4C6C-A477-CDD76A906A28}" destId="{5A2D097A-13B7-451B-9CBA-430C5E2CB4FA}" srcOrd="3" destOrd="0" presId="urn:microsoft.com/office/officeart/2005/8/layout/default"/>
    <dgm:cxn modelId="{AD48C2F2-D46F-4F54-A0A6-33F8C2DA8947}" type="presParOf" srcId="{77852200-FA05-4C6C-A477-CDD76A906A28}" destId="{B0721B22-DBED-40AA-BA38-ECA14674B05D}" srcOrd="4" destOrd="0" presId="urn:microsoft.com/office/officeart/2005/8/layout/default"/>
    <dgm:cxn modelId="{B2A0599F-337A-4E6F-A83D-9D3D5BD1D925}" type="presParOf" srcId="{77852200-FA05-4C6C-A477-CDD76A906A28}" destId="{D6631D17-5572-4654-A2C2-9D4A1F60E82B}" srcOrd="5" destOrd="0" presId="urn:microsoft.com/office/officeart/2005/8/layout/default"/>
    <dgm:cxn modelId="{D886CEC8-E864-4EE9-A44E-4B5E8E9118D8}"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a:solidFill>
          <a:schemeClr val="accent3"/>
        </a:solidFill>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57671ABE-9215-47DB-B9B3-30D2878D535A}" type="presOf" srcId="{010751FF-F569-44A1-8145-DBC7B5B3AEF6}" destId="{E035EB8B-D7E7-423A-9A3C-EBD26DDC9C56}" srcOrd="0" destOrd="0" presId="urn:microsoft.com/office/officeart/2005/8/layout/default"/>
    <dgm:cxn modelId="{00A4B1E7-2BD8-4170-8D40-F6490AE3D2B8}" type="presOf" srcId="{3966469E-F9D8-4B39-A397-E9D7BD4B1614}" destId="{B973E00D-84FF-43B3-8B98-6A68032C29E1}"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5FE55147-8DE7-4048-A94E-E1157B0A1791}" type="presOf" srcId="{8E640A4D-3317-4466-9017-8258F0FE77C5}" destId="{424FB242-BCD6-4B86-BA34-7216CDCCF541}" srcOrd="0" destOrd="0" presId="urn:microsoft.com/office/officeart/2005/8/layout/default"/>
    <dgm:cxn modelId="{753AA843-9387-436C-ABA3-52985E6A306F}" type="presOf" srcId="{C3E40682-8633-464D-A78A-7F2AD68A1C2B}" destId="{77852200-FA05-4C6C-A477-CDD76A906A28}" srcOrd="0" destOrd="0" presId="urn:microsoft.com/office/officeart/2005/8/layout/default"/>
    <dgm:cxn modelId="{FC067567-0CEA-4A1A-8770-2965723ED97A}" type="presOf" srcId="{7E247018-3840-461F-9338-ECC83A126F98}" destId="{B0721B22-DBED-40AA-BA38-ECA14674B05D}" srcOrd="0" destOrd="0" presId="urn:microsoft.com/office/officeart/2005/8/layout/default"/>
    <dgm:cxn modelId="{A3B4EE74-FBFA-45ED-A898-A87EF9FBD408}" type="presParOf" srcId="{77852200-FA05-4C6C-A477-CDD76A906A28}" destId="{E035EB8B-D7E7-423A-9A3C-EBD26DDC9C56}" srcOrd="0" destOrd="0" presId="urn:microsoft.com/office/officeart/2005/8/layout/default"/>
    <dgm:cxn modelId="{2998887A-562C-42AA-AB34-C7250BDD9498}" type="presParOf" srcId="{77852200-FA05-4C6C-A477-CDD76A906A28}" destId="{1CC53F05-4351-46C4-9770-7400A8957994}" srcOrd="1" destOrd="0" presId="urn:microsoft.com/office/officeart/2005/8/layout/default"/>
    <dgm:cxn modelId="{09A43954-20C8-4511-BD66-3A28DA581BA8}" type="presParOf" srcId="{77852200-FA05-4C6C-A477-CDD76A906A28}" destId="{B973E00D-84FF-43B3-8B98-6A68032C29E1}" srcOrd="2" destOrd="0" presId="urn:microsoft.com/office/officeart/2005/8/layout/default"/>
    <dgm:cxn modelId="{F2B36736-54E5-454B-9D7D-390F667E5D3E}" type="presParOf" srcId="{77852200-FA05-4C6C-A477-CDD76A906A28}" destId="{5A2D097A-13B7-451B-9CBA-430C5E2CB4FA}" srcOrd="3" destOrd="0" presId="urn:microsoft.com/office/officeart/2005/8/layout/default"/>
    <dgm:cxn modelId="{BE0A61B2-99A2-41C8-A74A-72E996EDA870}" type="presParOf" srcId="{77852200-FA05-4C6C-A477-CDD76A906A28}" destId="{B0721B22-DBED-40AA-BA38-ECA14674B05D}" srcOrd="4" destOrd="0" presId="urn:microsoft.com/office/officeart/2005/8/layout/default"/>
    <dgm:cxn modelId="{9479171A-6C99-4620-A3FB-4DB90A8F1233}" type="presParOf" srcId="{77852200-FA05-4C6C-A477-CDD76A906A28}" destId="{D6631D17-5572-4654-A2C2-9D4A1F60E82B}" srcOrd="5" destOrd="0" presId="urn:microsoft.com/office/officeart/2005/8/layout/default"/>
    <dgm:cxn modelId="{CACA3E1E-FA03-4E4A-8AF1-BD830A4E4530}" type="presParOf" srcId="{77852200-FA05-4C6C-A477-CDD76A906A28}" destId="{424FB242-BCD6-4B86-BA34-7216CDCCF541}" srcOrd="6" destOrd="0" presId="urn:microsoft.com/office/officeart/2005/8/layout/defaul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a:solidFill>
          <a:schemeClr val="tx2"/>
        </a:solidFill>
      </dgm:spPr>
      <dgm:t>
        <a:bodyPr/>
        <a:lstStyle/>
        <a:p>
          <a:r>
            <a:rPr lang="en-US" noProof="0" dirty="0" smtClean="0"/>
            <a:t>Spring Constant</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CE97B051-DCF4-4C16-90F1-2DCB8CC06AA5}">
      <dgm:prSet phldrT="[Texto]"/>
      <dgm:spPr/>
      <dgm:t>
        <a:bodyPr/>
        <a:lstStyle/>
        <a:p>
          <a:r>
            <a:rPr lang="en-US" noProof="0" dirty="0" smtClean="0"/>
            <a:t>Different Sheets</a:t>
          </a:r>
          <a:endParaRPr lang="en-US" noProof="0" dirty="0"/>
        </a:p>
      </dgm:t>
    </dgm:pt>
    <dgm:pt modelId="{7A08E8E2-DE71-4C1F-9560-D473C1991EDC}" type="parTrans" cxnId="{183FBD66-3073-4E15-ABF6-A62F6AF53E49}">
      <dgm:prSet/>
      <dgm:spPr/>
      <dgm:t>
        <a:bodyPr/>
        <a:lstStyle/>
        <a:p>
          <a:endParaRPr lang="en-US" noProof="0"/>
        </a:p>
      </dgm:t>
    </dgm:pt>
    <dgm:pt modelId="{3A1079C0-61B8-4B22-B276-85C2C66BFD85}" type="sibTrans" cxnId="{183FBD66-3073-4E15-ABF6-A62F6AF53E49}">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3">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286A0C7C-8BF1-43D2-A189-BD47FF3DA037}" type="pres">
      <dgm:prSet presAssocID="{CE97B051-DCF4-4C16-90F1-2DCB8CC06AA5}" presName="node" presStyleLbl="node1" presStyleIdx="1" presStyleCnt="3">
        <dgm:presLayoutVars>
          <dgm:bulletEnabled val="1"/>
        </dgm:presLayoutVars>
      </dgm:prSet>
      <dgm:spPr/>
      <dgm:t>
        <a:bodyPr/>
        <a:lstStyle/>
        <a:p>
          <a:endParaRPr lang="pt-BR"/>
        </a:p>
      </dgm:t>
    </dgm:pt>
    <dgm:pt modelId="{6DECD66E-F589-49CA-9979-B93B73A7F48D}" type="pres">
      <dgm:prSet presAssocID="{3A1079C0-61B8-4B22-B276-85C2C66BFD85}" presName="sibTrans" presStyleCnt="0"/>
      <dgm:spPr/>
      <dgm:t>
        <a:bodyPr/>
        <a:lstStyle/>
        <a:p>
          <a:endParaRPr lang="pt-BR"/>
        </a:p>
      </dgm:t>
    </dgm:pt>
    <dgm:pt modelId="{424FB242-BCD6-4B86-BA34-7216CDCCF541}" type="pres">
      <dgm:prSet presAssocID="{8E640A4D-3317-4466-9017-8258F0FE77C5}" presName="node" presStyleLbl="node1" presStyleIdx="2" presStyleCnt="3">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2" destOrd="0" parTransId="{5F6DD1CB-950C-4512-A1B5-35DB716369DA}" sibTransId="{F97F65E6-F6BD-4480-BC57-BDCA45E2715E}"/>
    <dgm:cxn modelId="{DAEFDC4C-954C-4693-A2C6-F7ECFE2C9538}" type="presOf" srcId="{C3E40682-8633-464D-A78A-7F2AD68A1C2B}" destId="{77852200-FA05-4C6C-A477-CDD76A906A28}" srcOrd="0" destOrd="0" presId="urn:microsoft.com/office/officeart/2005/8/layout/default"/>
    <dgm:cxn modelId="{56F7D2C2-8A53-4161-8E9E-7AF80E070B9E}" type="presOf" srcId="{8E640A4D-3317-4466-9017-8258F0FE77C5}" destId="{424FB242-BCD6-4B86-BA34-7216CDCCF541}" srcOrd="0" destOrd="0" presId="urn:microsoft.com/office/officeart/2005/8/layout/default"/>
    <dgm:cxn modelId="{EE941596-BA4D-40BD-A95F-80237E545611}" srcId="{C3E40682-8633-464D-A78A-7F2AD68A1C2B}" destId="{010751FF-F569-44A1-8145-DBC7B5B3AEF6}" srcOrd="0" destOrd="0" parTransId="{DE4E91A5-A591-4FB9-B97A-7A4E463EBA0D}" sibTransId="{B3B48D48-8A30-4DFD-8F87-8EB481E9489D}"/>
    <dgm:cxn modelId="{0797B07D-08C3-4520-86E0-145F3E62E78A}" type="presOf" srcId="{010751FF-F569-44A1-8145-DBC7B5B3AEF6}" destId="{E035EB8B-D7E7-423A-9A3C-EBD26DDC9C56}" srcOrd="0" destOrd="0" presId="urn:microsoft.com/office/officeart/2005/8/layout/default"/>
    <dgm:cxn modelId="{73AF6B0A-5960-4453-87CC-4A1169298D39}" type="presOf" srcId="{CE97B051-DCF4-4C16-90F1-2DCB8CC06AA5}" destId="{286A0C7C-8BF1-43D2-A189-BD47FF3DA037}" srcOrd="0" destOrd="0" presId="urn:microsoft.com/office/officeart/2005/8/layout/default"/>
    <dgm:cxn modelId="{183FBD66-3073-4E15-ABF6-A62F6AF53E49}" srcId="{C3E40682-8633-464D-A78A-7F2AD68A1C2B}" destId="{CE97B051-DCF4-4C16-90F1-2DCB8CC06AA5}" srcOrd="1" destOrd="0" parTransId="{7A08E8E2-DE71-4C1F-9560-D473C1991EDC}" sibTransId="{3A1079C0-61B8-4B22-B276-85C2C66BFD85}"/>
    <dgm:cxn modelId="{3E784247-F426-497A-8DE7-AE59FCB4ABC5}" type="presParOf" srcId="{77852200-FA05-4C6C-A477-CDD76A906A28}" destId="{E035EB8B-D7E7-423A-9A3C-EBD26DDC9C56}" srcOrd="0" destOrd="0" presId="urn:microsoft.com/office/officeart/2005/8/layout/default"/>
    <dgm:cxn modelId="{F7874308-E729-4F8B-B43D-13635B1DDE24}" type="presParOf" srcId="{77852200-FA05-4C6C-A477-CDD76A906A28}" destId="{1CC53F05-4351-46C4-9770-7400A8957994}" srcOrd="1" destOrd="0" presId="urn:microsoft.com/office/officeart/2005/8/layout/default"/>
    <dgm:cxn modelId="{9D16D863-6C98-45D5-A370-43794AA9F68E}" type="presParOf" srcId="{77852200-FA05-4C6C-A477-CDD76A906A28}" destId="{286A0C7C-8BF1-43D2-A189-BD47FF3DA037}" srcOrd="2" destOrd="0" presId="urn:microsoft.com/office/officeart/2005/8/layout/default"/>
    <dgm:cxn modelId="{4B2EB261-47D5-4144-8794-520E7E6EAF52}" type="presParOf" srcId="{77852200-FA05-4C6C-A477-CDD76A906A28}" destId="{6DECD66E-F589-49CA-9979-B93B73A7F48D}" srcOrd="3" destOrd="0" presId="urn:microsoft.com/office/officeart/2005/8/layout/default"/>
    <dgm:cxn modelId="{B110EB9E-6F57-4AB7-8C33-FC1A1042E74D}" type="presParOf" srcId="{77852200-FA05-4C6C-A477-CDD76A906A28}" destId="{424FB242-BCD6-4B86-BA34-7216CDCCF541}"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a:solidFill>
          <a:schemeClr val="tx2"/>
        </a:solidFill>
      </dgm:spPr>
      <dgm:t>
        <a:bodyPr/>
        <a:lstStyle/>
        <a:p>
          <a:r>
            <a:rPr lang="en-US" noProof="0" dirty="0" smtClean="0"/>
            <a:t>Spring Constant</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CE97B051-DCF4-4C16-90F1-2DCB8CC06AA5}">
      <dgm:prSet phldrT="[Texto]"/>
      <dgm:spPr/>
      <dgm:t>
        <a:bodyPr/>
        <a:lstStyle/>
        <a:p>
          <a:r>
            <a:rPr lang="en-US" noProof="0" dirty="0" smtClean="0"/>
            <a:t>Different Sheets</a:t>
          </a:r>
          <a:endParaRPr lang="en-US" noProof="0" dirty="0"/>
        </a:p>
      </dgm:t>
    </dgm:pt>
    <dgm:pt modelId="{7A08E8E2-DE71-4C1F-9560-D473C1991EDC}" type="parTrans" cxnId="{183FBD66-3073-4E15-ABF6-A62F6AF53E49}">
      <dgm:prSet/>
      <dgm:spPr/>
      <dgm:t>
        <a:bodyPr/>
        <a:lstStyle/>
        <a:p>
          <a:endParaRPr lang="en-US" noProof="0"/>
        </a:p>
      </dgm:t>
    </dgm:pt>
    <dgm:pt modelId="{3A1079C0-61B8-4B22-B276-85C2C66BFD85}" type="sibTrans" cxnId="{183FBD66-3073-4E15-ABF6-A62F6AF53E49}">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4CEC73D8-7752-4047-A304-69E6DB4C64C1}">
      <dgm:prSet/>
      <dgm:spPr>
        <a:solidFill>
          <a:schemeClr val="accent3"/>
        </a:solidFill>
      </dgm:spPr>
      <dgm:t>
        <a:bodyPr/>
        <a:lstStyle/>
        <a:p>
          <a:r>
            <a:rPr lang="en-US" dirty="0" smtClean="0"/>
            <a:t>Friction</a:t>
          </a:r>
          <a:endParaRPr lang="en-US" dirty="0"/>
        </a:p>
      </dgm:t>
    </dgm:pt>
    <dgm:pt modelId="{84EB6669-3284-4472-AB4E-133BAC9A49DB}" type="parTrans" cxnId="{1D21CE74-680A-4970-8988-F4113E85DB60}">
      <dgm:prSet/>
      <dgm:spPr/>
    </dgm:pt>
    <dgm:pt modelId="{E37F99C1-0D8B-42DF-9706-964CD9C38ECA}" type="sibTrans" cxnId="{1D21CE74-680A-4970-8988-F4113E85DB60}">
      <dgm:prSet/>
      <dgm:spPr/>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074E7D63-A997-4953-86F8-B46D4412BB64}" type="pres">
      <dgm:prSet presAssocID="{4CEC73D8-7752-4047-A304-69E6DB4C64C1}" presName="node" presStyleLbl="node1" presStyleIdx="0" presStyleCnt="4">
        <dgm:presLayoutVars>
          <dgm:bulletEnabled val="1"/>
        </dgm:presLayoutVars>
      </dgm:prSet>
      <dgm:spPr/>
      <dgm:t>
        <a:bodyPr/>
        <a:lstStyle/>
        <a:p>
          <a:endParaRPr lang="en-US"/>
        </a:p>
      </dgm:t>
    </dgm:pt>
    <dgm:pt modelId="{2912F64E-0BB8-4728-BA19-2E1824055801}" type="pres">
      <dgm:prSet presAssocID="{E37F99C1-0D8B-42DF-9706-964CD9C38ECA}" presName="sibTrans" presStyleCnt="0"/>
      <dgm:spPr/>
    </dgm:pt>
    <dgm:pt modelId="{E035EB8B-D7E7-423A-9A3C-EBD26DDC9C56}" type="pres">
      <dgm:prSet presAssocID="{010751FF-F569-44A1-8145-DBC7B5B3AEF6}" presName="node" presStyleLbl="node1" presStyleIdx="1"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286A0C7C-8BF1-43D2-A189-BD47FF3DA037}" type="pres">
      <dgm:prSet presAssocID="{CE97B051-DCF4-4C16-90F1-2DCB8CC06AA5}" presName="node" presStyleLbl="node1" presStyleIdx="2" presStyleCnt="4">
        <dgm:presLayoutVars>
          <dgm:bulletEnabled val="1"/>
        </dgm:presLayoutVars>
      </dgm:prSet>
      <dgm:spPr/>
      <dgm:t>
        <a:bodyPr/>
        <a:lstStyle/>
        <a:p>
          <a:endParaRPr lang="pt-BR"/>
        </a:p>
      </dgm:t>
    </dgm:pt>
    <dgm:pt modelId="{6DECD66E-F589-49CA-9979-B93B73A7F48D}" type="pres">
      <dgm:prSet presAssocID="{3A1079C0-61B8-4B22-B276-85C2C66BFD85}" presName="sibTrans" presStyleCnt="0"/>
      <dgm:spPr/>
      <dgm:t>
        <a:bodyPr/>
        <a:lstStyle/>
        <a:p>
          <a:endParaRPr lang="pt-BR"/>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341468F7-15C1-48DF-B3EE-38BC1F8693F2}" type="presOf" srcId="{4CEC73D8-7752-4047-A304-69E6DB4C64C1}" destId="{074E7D63-A997-4953-86F8-B46D4412BB64}" srcOrd="0" destOrd="0" presId="urn:microsoft.com/office/officeart/2005/8/layout/default"/>
    <dgm:cxn modelId="{7F52C592-60C3-4631-AF3A-97BFF3B45080}" type="presOf" srcId="{CE97B051-DCF4-4C16-90F1-2DCB8CC06AA5}" destId="{286A0C7C-8BF1-43D2-A189-BD47FF3DA037}" srcOrd="0" destOrd="0" presId="urn:microsoft.com/office/officeart/2005/8/layout/default"/>
    <dgm:cxn modelId="{834F4623-8544-4D75-903C-50A56AEB9FD3}" type="presOf" srcId="{C3E40682-8633-464D-A78A-7F2AD68A1C2B}" destId="{77852200-FA05-4C6C-A477-CDD76A906A28}" srcOrd="0" destOrd="0" presId="urn:microsoft.com/office/officeart/2005/8/layout/default"/>
    <dgm:cxn modelId="{012BE50F-9F32-479A-8516-84FD338FFF7E}" type="presOf" srcId="{8E640A4D-3317-4466-9017-8258F0FE77C5}" destId="{424FB242-BCD6-4B86-BA34-7216CDCCF541}" srcOrd="0" destOrd="0" presId="urn:microsoft.com/office/officeart/2005/8/layout/default"/>
    <dgm:cxn modelId="{EE941596-BA4D-40BD-A95F-80237E545611}" srcId="{C3E40682-8633-464D-A78A-7F2AD68A1C2B}" destId="{010751FF-F569-44A1-8145-DBC7B5B3AEF6}" srcOrd="1" destOrd="0" parTransId="{DE4E91A5-A591-4FB9-B97A-7A4E463EBA0D}" sibTransId="{B3B48D48-8A30-4DFD-8F87-8EB481E9489D}"/>
    <dgm:cxn modelId="{F6CE0699-BC60-4F45-9C42-612C32A4BC96}" type="presOf" srcId="{010751FF-F569-44A1-8145-DBC7B5B3AEF6}" destId="{E035EB8B-D7E7-423A-9A3C-EBD26DDC9C56}" srcOrd="0" destOrd="0" presId="urn:microsoft.com/office/officeart/2005/8/layout/default"/>
    <dgm:cxn modelId="{1D21CE74-680A-4970-8988-F4113E85DB60}" srcId="{C3E40682-8633-464D-A78A-7F2AD68A1C2B}" destId="{4CEC73D8-7752-4047-A304-69E6DB4C64C1}" srcOrd="0" destOrd="0" parTransId="{84EB6669-3284-4472-AB4E-133BAC9A49DB}" sibTransId="{E37F99C1-0D8B-42DF-9706-964CD9C38ECA}"/>
    <dgm:cxn modelId="{183FBD66-3073-4E15-ABF6-A62F6AF53E49}" srcId="{C3E40682-8633-464D-A78A-7F2AD68A1C2B}" destId="{CE97B051-DCF4-4C16-90F1-2DCB8CC06AA5}" srcOrd="2" destOrd="0" parTransId="{7A08E8E2-DE71-4C1F-9560-D473C1991EDC}" sibTransId="{3A1079C0-61B8-4B22-B276-85C2C66BFD85}"/>
    <dgm:cxn modelId="{2577A9CF-B11B-484E-9B7B-90E5AD7B994F}" type="presParOf" srcId="{77852200-FA05-4C6C-A477-CDD76A906A28}" destId="{074E7D63-A997-4953-86F8-B46D4412BB64}" srcOrd="0" destOrd="0" presId="urn:microsoft.com/office/officeart/2005/8/layout/default"/>
    <dgm:cxn modelId="{1155FCED-4042-4BFF-A71B-9A4322CD7DFE}" type="presParOf" srcId="{77852200-FA05-4C6C-A477-CDD76A906A28}" destId="{2912F64E-0BB8-4728-BA19-2E1824055801}" srcOrd="1" destOrd="0" presId="urn:microsoft.com/office/officeart/2005/8/layout/default"/>
    <dgm:cxn modelId="{64D9213E-B6BA-4927-9B32-29097696FB15}" type="presParOf" srcId="{77852200-FA05-4C6C-A477-CDD76A906A28}" destId="{E035EB8B-D7E7-423A-9A3C-EBD26DDC9C56}" srcOrd="2" destOrd="0" presId="urn:microsoft.com/office/officeart/2005/8/layout/default"/>
    <dgm:cxn modelId="{36E1CB85-FCB4-4CBB-913F-2243689D4EAB}" type="presParOf" srcId="{77852200-FA05-4C6C-A477-CDD76A906A28}" destId="{1CC53F05-4351-46C4-9770-7400A8957994}" srcOrd="3" destOrd="0" presId="urn:microsoft.com/office/officeart/2005/8/layout/default"/>
    <dgm:cxn modelId="{85A5203A-1555-4A0C-97EE-02A14CB66243}" type="presParOf" srcId="{77852200-FA05-4C6C-A477-CDD76A906A28}" destId="{286A0C7C-8BF1-43D2-A189-BD47FF3DA037}" srcOrd="4" destOrd="0" presId="urn:microsoft.com/office/officeart/2005/8/layout/default"/>
    <dgm:cxn modelId="{77AC87FF-8C0A-443A-A592-FF6841C61DA1}" type="presParOf" srcId="{77852200-FA05-4C6C-A477-CDD76A906A28}" destId="{6DECD66E-F589-49CA-9979-B93B73A7F48D}" srcOrd="5" destOrd="0" presId="urn:microsoft.com/office/officeart/2005/8/layout/default"/>
    <dgm:cxn modelId="{439AF37B-BB7F-452E-A81C-7C7DA6849DF6}"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0B9D8-818B-4747-A586-443E696210B5}"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63339B97-5F8E-424F-A10D-5C07FA632431}">
      <dgm:prSet phldrT="[Texto]"/>
      <dgm:spPr/>
      <dgm:t>
        <a:bodyPr/>
        <a:lstStyle/>
        <a:p>
          <a:r>
            <a:rPr lang="en-US" dirty="0" smtClean="0"/>
            <a:t>Different rolling masses</a:t>
          </a:r>
          <a:endParaRPr lang="en-US" dirty="0"/>
        </a:p>
      </dgm:t>
    </dgm:pt>
    <dgm:pt modelId="{44AA62C3-841A-4FCA-9639-824868A68A87}" type="parTrans" cxnId="{388C46EC-18EF-4BCF-849F-2DB0CAE44D04}">
      <dgm:prSet/>
      <dgm:spPr/>
      <dgm:t>
        <a:bodyPr/>
        <a:lstStyle/>
        <a:p>
          <a:endParaRPr lang="en-US"/>
        </a:p>
      </dgm:t>
    </dgm:pt>
    <dgm:pt modelId="{CA6183D7-BEDF-4B67-B10B-11AA6AD0DCC1}" type="sibTrans" cxnId="{388C46EC-18EF-4BCF-849F-2DB0CAE44D04}">
      <dgm:prSet/>
      <dgm:spPr/>
      <dgm:t>
        <a:bodyPr/>
        <a:lstStyle/>
        <a:p>
          <a:endParaRPr lang="en-US"/>
        </a:p>
      </dgm:t>
    </dgm:pt>
    <dgm:pt modelId="{BBED27AD-6CBA-4EC5-974A-FD5B11EDF187}">
      <dgm:prSet phldrT="[Texto]"/>
      <dgm:spPr/>
      <dgm:t>
        <a:bodyPr/>
        <a:lstStyle/>
        <a:p>
          <a:r>
            <a:rPr lang="en-US" dirty="0" smtClean="0"/>
            <a:t>Great masses compared to the central one</a:t>
          </a:r>
          <a:endParaRPr lang="en-US" dirty="0"/>
        </a:p>
      </dgm:t>
    </dgm:pt>
    <dgm:pt modelId="{302FDCCA-2962-4934-B392-FDC23FBCEA25}" type="parTrans" cxnId="{91E6D9AA-CB64-44DB-86B3-0732AD862B15}">
      <dgm:prSet/>
      <dgm:spPr/>
      <dgm:t>
        <a:bodyPr/>
        <a:lstStyle/>
        <a:p>
          <a:endParaRPr lang="en-US"/>
        </a:p>
      </dgm:t>
    </dgm:pt>
    <dgm:pt modelId="{B07B1003-978B-4812-9710-8384E21D6ABC}" type="sibTrans" cxnId="{91E6D9AA-CB64-44DB-86B3-0732AD862B15}">
      <dgm:prSet/>
      <dgm:spPr/>
      <dgm:t>
        <a:bodyPr/>
        <a:lstStyle/>
        <a:p>
          <a:endParaRPr lang="en-US"/>
        </a:p>
      </dgm:t>
    </dgm:pt>
    <dgm:pt modelId="{520A028D-9B58-4087-8C0B-D5EB7366D147}">
      <dgm:prSet phldrT="[Texto]"/>
      <dgm:spPr/>
      <dgm:t>
        <a:bodyPr/>
        <a:lstStyle/>
        <a:p>
          <a:r>
            <a:rPr lang="en-US" dirty="0" smtClean="0"/>
            <a:t>Both deform the sheet</a:t>
          </a:r>
          <a:endParaRPr lang="en-US" dirty="0"/>
        </a:p>
      </dgm:t>
    </dgm:pt>
    <dgm:pt modelId="{A489F081-EE8A-446C-A1BE-057BA99A7310}" type="parTrans" cxnId="{8A7D8419-B1A8-4D9C-8B34-706095315F9B}">
      <dgm:prSet/>
      <dgm:spPr/>
      <dgm:t>
        <a:bodyPr/>
        <a:lstStyle/>
        <a:p>
          <a:endParaRPr lang="en-US"/>
        </a:p>
      </dgm:t>
    </dgm:pt>
    <dgm:pt modelId="{BDD66ADC-64BE-44A3-B85A-E5F1B30BC79B}" type="sibTrans" cxnId="{8A7D8419-B1A8-4D9C-8B34-706095315F9B}">
      <dgm:prSet/>
      <dgm:spPr/>
      <dgm:t>
        <a:bodyPr/>
        <a:lstStyle/>
        <a:p>
          <a:endParaRPr lang="en-US"/>
        </a:p>
      </dgm:t>
    </dgm:pt>
    <dgm:pt modelId="{056D93DD-DDAB-41B9-9AE5-52E1B8144D85}">
      <dgm:prSet phldrT="[Texto]"/>
      <dgm:spPr/>
      <dgm:t>
        <a:bodyPr/>
        <a:lstStyle/>
        <a:p>
          <a:r>
            <a:rPr lang="en-US" dirty="0" smtClean="0"/>
            <a:t>Constant dependent on depth of deformation</a:t>
          </a:r>
          <a:endParaRPr lang="en-US" dirty="0"/>
        </a:p>
      </dgm:t>
    </dgm:pt>
    <dgm:pt modelId="{978B454F-94C5-46FD-A6FD-4E8992FAF513}" type="parTrans" cxnId="{B5E75157-3F1B-4B04-ACE5-735DA0B1D618}">
      <dgm:prSet/>
      <dgm:spPr/>
      <dgm:t>
        <a:bodyPr/>
        <a:lstStyle/>
        <a:p>
          <a:endParaRPr lang="en-US"/>
        </a:p>
      </dgm:t>
    </dgm:pt>
    <dgm:pt modelId="{444DA5F0-EFD5-440E-8336-7CEF964FD08E}" type="sibTrans" cxnId="{B5E75157-3F1B-4B04-ACE5-735DA0B1D618}">
      <dgm:prSet/>
      <dgm:spPr/>
      <dgm:t>
        <a:bodyPr/>
        <a:lstStyle/>
        <a:p>
          <a:endParaRPr lang="en-US"/>
        </a:p>
      </dgm:t>
    </dgm:pt>
    <dgm:pt modelId="{7243E8F8-D228-43D9-9350-656B968C4D05}">
      <dgm:prSet phldrT="[Texto]"/>
      <dgm:spPr/>
      <dgm:t>
        <a:bodyPr/>
        <a:lstStyle/>
        <a:p>
          <a:r>
            <a:rPr lang="en-US" dirty="0" smtClean="0"/>
            <a:t>Deformations add themselves meniscus-like</a:t>
          </a:r>
          <a:endParaRPr lang="en-US" dirty="0"/>
        </a:p>
      </dgm:t>
    </dgm:pt>
    <dgm:pt modelId="{562D299D-E916-45E4-90E3-094059A1D6E5}" type="parTrans" cxnId="{34695564-CE07-4DA3-9B8A-9992FE8C3908}">
      <dgm:prSet/>
      <dgm:spPr/>
      <dgm:t>
        <a:bodyPr/>
        <a:lstStyle/>
        <a:p>
          <a:endParaRPr lang="en-US"/>
        </a:p>
      </dgm:t>
    </dgm:pt>
    <dgm:pt modelId="{CB8295A1-682D-4D8C-9790-CFECCA49843D}" type="sibTrans" cxnId="{34695564-CE07-4DA3-9B8A-9992FE8C3908}">
      <dgm:prSet/>
      <dgm:spPr/>
      <dgm:t>
        <a:bodyPr/>
        <a:lstStyle/>
        <a:p>
          <a:endParaRPr lang="en-US"/>
        </a:p>
      </dgm:t>
    </dgm:pt>
    <dgm:pt modelId="{A1F73FE7-C7E8-4A24-AD1D-E13203F088C3}">
      <dgm:prSet/>
      <dgm:spPr/>
      <dgm:t>
        <a:bodyPr/>
        <a:lstStyle/>
        <a:p>
          <a:r>
            <a:rPr lang="en-US" dirty="0" smtClean="0"/>
            <a:t>Greater than real gravitational constant</a:t>
          </a:r>
          <a:endParaRPr lang="en-US" dirty="0"/>
        </a:p>
      </dgm:t>
    </dgm:pt>
    <dgm:pt modelId="{08CA882C-B70A-4BDB-8303-E686F5421CF5}" type="parTrans" cxnId="{91B27AEE-93AC-4964-A88A-6388835A3DE8}">
      <dgm:prSet/>
      <dgm:spPr/>
      <dgm:t>
        <a:bodyPr/>
        <a:lstStyle/>
        <a:p>
          <a:endParaRPr lang="en-US"/>
        </a:p>
      </dgm:t>
    </dgm:pt>
    <dgm:pt modelId="{508B4175-AF1B-4F7F-B7EA-E5D3DB5738F4}" type="sibTrans" cxnId="{91B27AEE-93AC-4964-A88A-6388835A3DE8}">
      <dgm:prSet/>
      <dgm:spPr/>
      <dgm:t>
        <a:bodyPr/>
        <a:lstStyle/>
        <a:p>
          <a:endParaRPr lang="en-US"/>
        </a:p>
      </dgm:t>
    </dgm:pt>
    <dgm:pt modelId="{07357033-4E80-4294-AAD5-86FFD85F7CA2}" type="pres">
      <dgm:prSet presAssocID="{E9A0B9D8-818B-4747-A586-443E696210B5}" presName="diagram" presStyleCnt="0">
        <dgm:presLayoutVars>
          <dgm:dir/>
          <dgm:resizeHandles val="exact"/>
        </dgm:presLayoutVars>
      </dgm:prSet>
      <dgm:spPr/>
      <dgm:t>
        <a:bodyPr/>
        <a:lstStyle/>
        <a:p>
          <a:endParaRPr lang="en-US"/>
        </a:p>
      </dgm:t>
    </dgm:pt>
    <dgm:pt modelId="{320767DE-1118-499A-AF7D-CFEAE2B0C7B2}" type="pres">
      <dgm:prSet presAssocID="{63339B97-5F8E-424F-A10D-5C07FA632431}" presName="node" presStyleLbl="node1" presStyleIdx="0" presStyleCnt="6">
        <dgm:presLayoutVars>
          <dgm:bulletEnabled val="1"/>
        </dgm:presLayoutVars>
      </dgm:prSet>
      <dgm:spPr/>
      <dgm:t>
        <a:bodyPr/>
        <a:lstStyle/>
        <a:p>
          <a:endParaRPr lang="en-US"/>
        </a:p>
      </dgm:t>
    </dgm:pt>
    <dgm:pt modelId="{AE348F09-A2C6-49F2-920B-FE72F004AEBF}" type="pres">
      <dgm:prSet presAssocID="{CA6183D7-BEDF-4B67-B10B-11AA6AD0DCC1}" presName="sibTrans" presStyleLbl="sibTrans2D1" presStyleIdx="0" presStyleCnt="5"/>
      <dgm:spPr/>
      <dgm:t>
        <a:bodyPr/>
        <a:lstStyle/>
        <a:p>
          <a:endParaRPr lang="en-US"/>
        </a:p>
      </dgm:t>
    </dgm:pt>
    <dgm:pt modelId="{BE5F37E3-9580-482B-8F0E-7FE575F1D16C}" type="pres">
      <dgm:prSet presAssocID="{CA6183D7-BEDF-4B67-B10B-11AA6AD0DCC1}" presName="connectorText" presStyleLbl="sibTrans2D1" presStyleIdx="0" presStyleCnt="5"/>
      <dgm:spPr/>
      <dgm:t>
        <a:bodyPr/>
        <a:lstStyle/>
        <a:p>
          <a:endParaRPr lang="en-US"/>
        </a:p>
      </dgm:t>
    </dgm:pt>
    <dgm:pt modelId="{505B9964-5C02-4268-93D7-EFA20D1F4E7E}" type="pres">
      <dgm:prSet presAssocID="{BBED27AD-6CBA-4EC5-974A-FD5B11EDF187}" presName="node" presStyleLbl="node1" presStyleIdx="1" presStyleCnt="6">
        <dgm:presLayoutVars>
          <dgm:bulletEnabled val="1"/>
        </dgm:presLayoutVars>
      </dgm:prSet>
      <dgm:spPr/>
      <dgm:t>
        <a:bodyPr/>
        <a:lstStyle/>
        <a:p>
          <a:endParaRPr lang="en-US"/>
        </a:p>
      </dgm:t>
    </dgm:pt>
    <dgm:pt modelId="{0CEF9CAE-0374-48C5-87CF-F4E6960260D7}" type="pres">
      <dgm:prSet presAssocID="{B07B1003-978B-4812-9710-8384E21D6ABC}" presName="sibTrans" presStyleLbl="sibTrans2D1" presStyleIdx="1" presStyleCnt="5"/>
      <dgm:spPr/>
      <dgm:t>
        <a:bodyPr/>
        <a:lstStyle/>
        <a:p>
          <a:endParaRPr lang="en-US"/>
        </a:p>
      </dgm:t>
    </dgm:pt>
    <dgm:pt modelId="{0CB0951E-CED4-4D5E-AEEC-8A4C6D3DC78A}" type="pres">
      <dgm:prSet presAssocID="{B07B1003-978B-4812-9710-8384E21D6ABC}" presName="connectorText" presStyleLbl="sibTrans2D1" presStyleIdx="1" presStyleCnt="5"/>
      <dgm:spPr/>
      <dgm:t>
        <a:bodyPr/>
        <a:lstStyle/>
        <a:p>
          <a:endParaRPr lang="en-US"/>
        </a:p>
      </dgm:t>
    </dgm:pt>
    <dgm:pt modelId="{F8160E38-4F06-49E8-9D6C-8F37ECAA2424}" type="pres">
      <dgm:prSet presAssocID="{520A028D-9B58-4087-8C0B-D5EB7366D147}" presName="node" presStyleLbl="node1" presStyleIdx="2" presStyleCnt="6">
        <dgm:presLayoutVars>
          <dgm:bulletEnabled val="1"/>
        </dgm:presLayoutVars>
      </dgm:prSet>
      <dgm:spPr/>
      <dgm:t>
        <a:bodyPr/>
        <a:lstStyle/>
        <a:p>
          <a:endParaRPr lang="en-US"/>
        </a:p>
      </dgm:t>
    </dgm:pt>
    <dgm:pt modelId="{BA924B5E-7F9B-4359-8EF4-CBF1A23C2F0B}" type="pres">
      <dgm:prSet presAssocID="{BDD66ADC-64BE-44A3-B85A-E5F1B30BC79B}" presName="sibTrans" presStyleLbl="sibTrans2D1" presStyleIdx="2" presStyleCnt="5"/>
      <dgm:spPr/>
      <dgm:t>
        <a:bodyPr/>
        <a:lstStyle/>
        <a:p>
          <a:endParaRPr lang="en-US"/>
        </a:p>
      </dgm:t>
    </dgm:pt>
    <dgm:pt modelId="{93382EBB-CD6A-445E-80CC-9055582FB22F}" type="pres">
      <dgm:prSet presAssocID="{BDD66ADC-64BE-44A3-B85A-E5F1B30BC79B}" presName="connectorText" presStyleLbl="sibTrans2D1" presStyleIdx="2" presStyleCnt="5"/>
      <dgm:spPr/>
      <dgm:t>
        <a:bodyPr/>
        <a:lstStyle/>
        <a:p>
          <a:endParaRPr lang="en-US"/>
        </a:p>
      </dgm:t>
    </dgm:pt>
    <dgm:pt modelId="{FDF6FDE2-07C0-459B-8CCF-757804D75091}" type="pres">
      <dgm:prSet presAssocID="{056D93DD-DDAB-41B9-9AE5-52E1B8144D85}" presName="node" presStyleLbl="node1" presStyleIdx="3" presStyleCnt="6">
        <dgm:presLayoutVars>
          <dgm:bulletEnabled val="1"/>
        </dgm:presLayoutVars>
      </dgm:prSet>
      <dgm:spPr/>
      <dgm:t>
        <a:bodyPr/>
        <a:lstStyle/>
        <a:p>
          <a:endParaRPr lang="en-US"/>
        </a:p>
      </dgm:t>
    </dgm:pt>
    <dgm:pt modelId="{E63C4D8C-B59A-4380-8C67-D5F56F8A1808}" type="pres">
      <dgm:prSet presAssocID="{444DA5F0-EFD5-440E-8336-7CEF964FD08E}" presName="sibTrans" presStyleLbl="sibTrans2D1" presStyleIdx="3" presStyleCnt="5"/>
      <dgm:spPr/>
      <dgm:t>
        <a:bodyPr/>
        <a:lstStyle/>
        <a:p>
          <a:endParaRPr lang="en-US"/>
        </a:p>
      </dgm:t>
    </dgm:pt>
    <dgm:pt modelId="{C85FC3CA-A001-4028-9C43-20A206C6E019}" type="pres">
      <dgm:prSet presAssocID="{444DA5F0-EFD5-440E-8336-7CEF964FD08E}" presName="connectorText" presStyleLbl="sibTrans2D1" presStyleIdx="3" presStyleCnt="5"/>
      <dgm:spPr/>
      <dgm:t>
        <a:bodyPr/>
        <a:lstStyle/>
        <a:p>
          <a:endParaRPr lang="en-US"/>
        </a:p>
      </dgm:t>
    </dgm:pt>
    <dgm:pt modelId="{E615AEEA-5273-4DBE-A258-8B8EA85401AC}" type="pres">
      <dgm:prSet presAssocID="{7243E8F8-D228-43D9-9350-656B968C4D05}" presName="node" presStyleLbl="node1" presStyleIdx="4" presStyleCnt="6">
        <dgm:presLayoutVars>
          <dgm:bulletEnabled val="1"/>
        </dgm:presLayoutVars>
      </dgm:prSet>
      <dgm:spPr/>
      <dgm:t>
        <a:bodyPr/>
        <a:lstStyle/>
        <a:p>
          <a:endParaRPr lang="en-US"/>
        </a:p>
      </dgm:t>
    </dgm:pt>
    <dgm:pt modelId="{7536C76C-4CF1-4989-8EB7-04B7EC34199E}" type="pres">
      <dgm:prSet presAssocID="{CB8295A1-682D-4D8C-9790-CFECCA49843D}" presName="sibTrans" presStyleLbl="sibTrans2D1" presStyleIdx="4" presStyleCnt="5"/>
      <dgm:spPr/>
      <dgm:t>
        <a:bodyPr/>
        <a:lstStyle/>
        <a:p>
          <a:endParaRPr lang="en-US"/>
        </a:p>
      </dgm:t>
    </dgm:pt>
    <dgm:pt modelId="{64EA0C7A-4E10-43B3-9577-EFE71AAEBC77}" type="pres">
      <dgm:prSet presAssocID="{CB8295A1-682D-4D8C-9790-CFECCA49843D}" presName="connectorText" presStyleLbl="sibTrans2D1" presStyleIdx="4" presStyleCnt="5"/>
      <dgm:spPr/>
      <dgm:t>
        <a:bodyPr/>
        <a:lstStyle/>
        <a:p>
          <a:endParaRPr lang="en-US"/>
        </a:p>
      </dgm:t>
    </dgm:pt>
    <dgm:pt modelId="{E4F77531-E94F-49C0-A4E9-99B45AFF8F80}" type="pres">
      <dgm:prSet presAssocID="{A1F73FE7-C7E8-4A24-AD1D-E13203F088C3}" presName="node" presStyleLbl="node1" presStyleIdx="5" presStyleCnt="6">
        <dgm:presLayoutVars>
          <dgm:bulletEnabled val="1"/>
        </dgm:presLayoutVars>
      </dgm:prSet>
      <dgm:spPr/>
      <dgm:t>
        <a:bodyPr/>
        <a:lstStyle/>
        <a:p>
          <a:endParaRPr lang="en-US"/>
        </a:p>
      </dgm:t>
    </dgm:pt>
  </dgm:ptLst>
  <dgm:cxnLst>
    <dgm:cxn modelId="{1389A2CB-6213-42E1-BFBE-173BACC3EBAF}" type="presOf" srcId="{CB8295A1-682D-4D8C-9790-CFECCA49843D}" destId="{7536C76C-4CF1-4989-8EB7-04B7EC34199E}" srcOrd="0" destOrd="0" presId="urn:microsoft.com/office/officeart/2005/8/layout/process5"/>
    <dgm:cxn modelId="{388C46EC-18EF-4BCF-849F-2DB0CAE44D04}" srcId="{E9A0B9D8-818B-4747-A586-443E696210B5}" destId="{63339B97-5F8E-424F-A10D-5C07FA632431}" srcOrd="0" destOrd="0" parTransId="{44AA62C3-841A-4FCA-9639-824868A68A87}" sibTransId="{CA6183D7-BEDF-4B67-B10B-11AA6AD0DCC1}"/>
    <dgm:cxn modelId="{170C2D50-F14B-4FB6-8AFB-24146CC6B8D7}" type="presOf" srcId="{BDD66ADC-64BE-44A3-B85A-E5F1B30BC79B}" destId="{BA924B5E-7F9B-4359-8EF4-CBF1A23C2F0B}" srcOrd="0" destOrd="0" presId="urn:microsoft.com/office/officeart/2005/8/layout/process5"/>
    <dgm:cxn modelId="{91B27AEE-93AC-4964-A88A-6388835A3DE8}" srcId="{E9A0B9D8-818B-4747-A586-443E696210B5}" destId="{A1F73FE7-C7E8-4A24-AD1D-E13203F088C3}" srcOrd="5" destOrd="0" parTransId="{08CA882C-B70A-4BDB-8303-E686F5421CF5}" sibTransId="{508B4175-AF1B-4F7F-B7EA-E5D3DB5738F4}"/>
    <dgm:cxn modelId="{CD415035-3A33-4506-B371-4D31CE4ECC8C}" type="presOf" srcId="{520A028D-9B58-4087-8C0B-D5EB7366D147}" destId="{F8160E38-4F06-49E8-9D6C-8F37ECAA2424}" srcOrd="0" destOrd="0" presId="urn:microsoft.com/office/officeart/2005/8/layout/process5"/>
    <dgm:cxn modelId="{3D22F6BE-32B9-4089-AE6A-58A699AB513D}" type="presOf" srcId="{056D93DD-DDAB-41B9-9AE5-52E1B8144D85}" destId="{FDF6FDE2-07C0-459B-8CCF-757804D75091}" srcOrd="0" destOrd="0" presId="urn:microsoft.com/office/officeart/2005/8/layout/process5"/>
    <dgm:cxn modelId="{D34ABF7C-0E01-48F7-84E4-A7652120C85E}" type="presOf" srcId="{444DA5F0-EFD5-440E-8336-7CEF964FD08E}" destId="{C85FC3CA-A001-4028-9C43-20A206C6E019}" srcOrd="1" destOrd="0" presId="urn:microsoft.com/office/officeart/2005/8/layout/process5"/>
    <dgm:cxn modelId="{8A7D8419-B1A8-4D9C-8B34-706095315F9B}" srcId="{E9A0B9D8-818B-4747-A586-443E696210B5}" destId="{520A028D-9B58-4087-8C0B-D5EB7366D147}" srcOrd="2" destOrd="0" parTransId="{A489F081-EE8A-446C-A1BE-057BA99A7310}" sibTransId="{BDD66ADC-64BE-44A3-B85A-E5F1B30BC79B}"/>
    <dgm:cxn modelId="{0863488B-EFDC-45A6-BABD-6AE40EC281EB}" type="presOf" srcId="{7243E8F8-D228-43D9-9350-656B968C4D05}" destId="{E615AEEA-5273-4DBE-A258-8B8EA85401AC}" srcOrd="0" destOrd="0" presId="urn:microsoft.com/office/officeart/2005/8/layout/process5"/>
    <dgm:cxn modelId="{34695564-CE07-4DA3-9B8A-9992FE8C3908}" srcId="{E9A0B9D8-818B-4747-A586-443E696210B5}" destId="{7243E8F8-D228-43D9-9350-656B968C4D05}" srcOrd="4" destOrd="0" parTransId="{562D299D-E916-45E4-90E3-094059A1D6E5}" sibTransId="{CB8295A1-682D-4D8C-9790-CFECCA49843D}"/>
    <dgm:cxn modelId="{3CE4CC0C-CAD9-4D9A-988D-619F97F6D844}" type="presOf" srcId="{A1F73FE7-C7E8-4A24-AD1D-E13203F088C3}" destId="{E4F77531-E94F-49C0-A4E9-99B45AFF8F80}" srcOrd="0" destOrd="0" presId="urn:microsoft.com/office/officeart/2005/8/layout/process5"/>
    <dgm:cxn modelId="{91E6D9AA-CB64-44DB-86B3-0732AD862B15}" srcId="{E9A0B9D8-818B-4747-A586-443E696210B5}" destId="{BBED27AD-6CBA-4EC5-974A-FD5B11EDF187}" srcOrd="1" destOrd="0" parTransId="{302FDCCA-2962-4934-B392-FDC23FBCEA25}" sibTransId="{B07B1003-978B-4812-9710-8384E21D6ABC}"/>
    <dgm:cxn modelId="{B247E8B6-2748-415F-AF23-C05C1CB116E9}" type="presOf" srcId="{B07B1003-978B-4812-9710-8384E21D6ABC}" destId="{0CB0951E-CED4-4D5E-AEEC-8A4C6D3DC78A}" srcOrd="1" destOrd="0" presId="urn:microsoft.com/office/officeart/2005/8/layout/process5"/>
    <dgm:cxn modelId="{6A781B54-07BE-4CCD-87E1-2560590DBB79}" type="presOf" srcId="{444DA5F0-EFD5-440E-8336-7CEF964FD08E}" destId="{E63C4D8C-B59A-4380-8C67-D5F56F8A1808}" srcOrd="0" destOrd="0" presId="urn:microsoft.com/office/officeart/2005/8/layout/process5"/>
    <dgm:cxn modelId="{D192312D-69D0-4BAC-815B-A3997308DD2D}" type="presOf" srcId="{E9A0B9D8-818B-4747-A586-443E696210B5}" destId="{07357033-4E80-4294-AAD5-86FFD85F7CA2}" srcOrd="0" destOrd="0" presId="urn:microsoft.com/office/officeart/2005/8/layout/process5"/>
    <dgm:cxn modelId="{ED732D9D-6E64-4958-B6F9-42682388BAAA}" type="presOf" srcId="{CA6183D7-BEDF-4B67-B10B-11AA6AD0DCC1}" destId="{BE5F37E3-9580-482B-8F0E-7FE575F1D16C}" srcOrd="1" destOrd="0" presId="urn:microsoft.com/office/officeart/2005/8/layout/process5"/>
    <dgm:cxn modelId="{6A5BFBDA-CF51-4145-9C5C-789D4C38E5F5}" type="presOf" srcId="{CA6183D7-BEDF-4B67-B10B-11AA6AD0DCC1}" destId="{AE348F09-A2C6-49F2-920B-FE72F004AEBF}" srcOrd="0" destOrd="0" presId="urn:microsoft.com/office/officeart/2005/8/layout/process5"/>
    <dgm:cxn modelId="{7A7CAA0F-9408-44F5-8EEA-BED0B0D13A71}" type="presOf" srcId="{CB8295A1-682D-4D8C-9790-CFECCA49843D}" destId="{64EA0C7A-4E10-43B3-9577-EFE71AAEBC77}" srcOrd="1" destOrd="0" presId="urn:microsoft.com/office/officeart/2005/8/layout/process5"/>
    <dgm:cxn modelId="{CFA8A5D2-806D-4B6D-8716-C34D9A6D7C8F}" type="presOf" srcId="{BBED27AD-6CBA-4EC5-974A-FD5B11EDF187}" destId="{505B9964-5C02-4268-93D7-EFA20D1F4E7E}" srcOrd="0" destOrd="0" presId="urn:microsoft.com/office/officeart/2005/8/layout/process5"/>
    <dgm:cxn modelId="{5759AF83-1559-4C0D-BE85-F13D23A7C16C}" type="presOf" srcId="{63339B97-5F8E-424F-A10D-5C07FA632431}" destId="{320767DE-1118-499A-AF7D-CFEAE2B0C7B2}" srcOrd="0" destOrd="0" presId="urn:microsoft.com/office/officeart/2005/8/layout/process5"/>
    <dgm:cxn modelId="{B5E75157-3F1B-4B04-ACE5-735DA0B1D618}" srcId="{E9A0B9D8-818B-4747-A586-443E696210B5}" destId="{056D93DD-DDAB-41B9-9AE5-52E1B8144D85}" srcOrd="3" destOrd="0" parTransId="{978B454F-94C5-46FD-A6FD-4E8992FAF513}" sibTransId="{444DA5F0-EFD5-440E-8336-7CEF964FD08E}"/>
    <dgm:cxn modelId="{F3022EF6-BE9A-4D42-88DE-7D42338FB5B5}" type="presOf" srcId="{BDD66ADC-64BE-44A3-B85A-E5F1B30BC79B}" destId="{93382EBB-CD6A-445E-80CC-9055582FB22F}" srcOrd="1" destOrd="0" presId="urn:microsoft.com/office/officeart/2005/8/layout/process5"/>
    <dgm:cxn modelId="{40EF5774-2C30-4388-891C-349098B417F9}" type="presOf" srcId="{B07B1003-978B-4812-9710-8384E21D6ABC}" destId="{0CEF9CAE-0374-48C5-87CF-F4E6960260D7}" srcOrd="0" destOrd="0" presId="urn:microsoft.com/office/officeart/2005/8/layout/process5"/>
    <dgm:cxn modelId="{8E11FBE0-96E2-45FF-9085-5FE67B7FF9C6}" type="presParOf" srcId="{07357033-4E80-4294-AAD5-86FFD85F7CA2}" destId="{320767DE-1118-499A-AF7D-CFEAE2B0C7B2}" srcOrd="0" destOrd="0" presId="urn:microsoft.com/office/officeart/2005/8/layout/process5"/>
    <dgm:cxn modelId="{7E8CE26C-A154-4ACB-BA4E-B9021E311F4A}" type="presParOf" srcId="{07357033-4E80-4294-AAD5-86FFD85F7CA2}" destId="{AE348F09-A2C6-49F2-920B-FE72F004AEBF}" srcOrd="1" destOrd="0" presId="urn:microsoft.com/office/officeart/2005/8/layout/process5"/>
    <dgm:cxn modelId="{36739A6B-E954-425D-A27B-6C9C3AA4B6EC}" type="presParOf" srcId="{AE348F09-A2C6-49F2-920B-FE72F004AEBF}" destId="{BE5F37E3-9580-482B-8F0E-7FE575F1D16C}" srcOrd="0" destOrd="0" presId="urn:microsoft.com/office/officeart/2005/8/layout/process5"/>
    <dgm:cxn modelId="{468D2091-8AA0-423D-A300-D528D105463E}" type="presParOf" srcId="{07357033-4E80-4294-AAD5-86FFD85F7CA2}" destId="{505B9964-5C02-4268-93D7-EFA20D1F4E7E}" srcOrd="2" destOrd="0" presId="urn:microsoft.com/office/officeart/2005/8/layout/process5"/>
    <dgm:cxn modelId="{15662391-61A3-4E8A-BE31-A6939D3AC2E7}" type="presParOf" srcId="{07357033-4E80-4294-AAD5-86FFD85F7CA2}" destId="{0CEF9CAE-0374-48C5-87CF-F4E6960260D7}" srcOrd="3" destOrd="0" presId="urn:microsoft.com/office/officeart/2005/8/layout/process5"/>
    <dgm:cxn modelId="{49BFE375-74B5-4A4B-B2C0-DB869CB85571}" type="presParOf" srcId="{0CEF9CAE-0374-48C5-87CF-F4E6960260D7}" destId="{0CB0951E-CED4-4D5E-AEEC-8A4C6D3DC78A}" srcOrd="0" destOrd="0" presId="urn:microsoft.com/office/officeart/2005/8/layout/process5"/>
    <dgm:cxn modelId="{2A451030-F275-434F-AF4E-E606765E2678}" type="presParOf" srcId="{07357033-4E80-4294-AAD5-86FFD85F7CA2}" destId="{F8160E38-4F06-49E8-9D6C-8F37ECAA2424}" srcOrd="4" destOrd="0" presId="urn:microsoft.com/office/officeart/2005/8/layout/process5"/>
    <dgm:cxn modelId="{BC6C64F4-418B-4797-88EE-4B9986654CCC}" type="presParOf" srcId="{07357033-4E80-4294-AAD5-86FFD85F7CA2}" destId="{BA924B5E-7F9B-4359-8EF4-CBF1A23C2F0B}" srcOrd="5" destOrd="0" presId="urn:microsoft.com/office/officeart/2005/8/layout/process5"/>
    <dgm:cxn modelId="{9B2AC93B-319F-4FBE-911F-86E7C76FDEA6}" type="presParOf" srcId="{BA924B5E-7F9B-4359-8EF4-CBF1A23C2F0B}" destId="{93382EBB-CD6A-445E-80CC-9055582FB22F}" srcOrd="0" destOrd="0" presId="urn:microsoft.com/office/officeart/2005/8/layout/process5"/>
    <dgm:cxn modelId="{4E0A21DF-EE93-4730-A29B-DA5E0385F6D2}" type="presParOf" srcId="{07357033-4E80-4294-AAD5-86FFD85F7CA2}" destId="{FDF6FDE2-07C0-459B-8CCF-757804D75091}" srcOrd="6" destOrd="0" presId="urn:microsoft.com/office/officeart/2005/8/layout/process5"/>
    <dgm:cxn modelId="{DB0ADDAE-F2E4-4BBC-835E-5A13BF2C89A2}" type="presParOf" srcId="{07357033-4E80-4294-AAD5-86FFD85F7CA2}" destId="{E63C4D8C-B59A-4380-8C67-D5F56F8A1808}" srcOrd="7" destOrd="0" presId="urn:microsoft.com/office/officeart/2005/8/layout/process5"/>
    <dgm:cxn modelId="{05FD6731-5FB0-4B27-99B5-7D35B82EE3FC}" type="presParOf" srcId="{E63C4D8C-B59A-4380-8C67-D5F56F8A1808}" destId="{C85FC3CA-A001-4028-9C43-20A206C6E019}" srcOrd="0" destOrd="0" presId="urn:microsoft.com/office/officeart/2005/8/layout/process5"/>
    <dgm:cxn modelId="{3F74129C-082C-4CCA-9678-617225D45C39}" type="presParOf" srcId="{07357033-4E80-4294-AAD5-86FFD85F7CA2}" destId="{E615AEEA-5273-4DBE-A258-8B8EA85401AC}" srcOrd="8" destOrd="0" presId="urn:microsoft.com/office/officeart/2005/8/layout/process5"/>
    <dgm:cxn modelId="{DFEC56B7-5A2B-4CB8-9209-A3806711DE44}" type="presParOf" srcId="{07357033-4E80-4294-AAD5-86FFD85F7CA2}" destId="{7536C76C-4CF1-4989-8EB7-04B7EC34199E}" srcOrd="9" destOrd="0" presId="urn:microsoft.com/office/officeart/2005/8/layout/process5"/>
    <dgm:cxn modelId="{71AC1890-3E31-4330-8ADC-C5BAA40C7554}" type="presParOf" srcId="{7536C76C-4CF1-4989-8EB7-04B7EC34199E}" destId="{64EA0C7A-4E10-43B3-9577-EFE71AAEBC77}" srcOrd="0" destOrd="0" presId="urn:microsoft.com/office/officeart/2005/8/layout/process5"/>
    <dgm:cxn modelId="{4A2CAEA7-15B6-47D2-A475-B47383DBF0CC}" type="presParOf" srcId="{07357033-4E80-4294-AAD5-86FFD85F7CA2}" destId="{E4F77531-E94F-49C0-A4E9-99B45AFF8F80}"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a:solidFill>
          <a:schemeClr val="accent3"/>
        </a:solidFill>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FA1F8B93-D0DF-40AC-950C-A5969FBC5D5E}" type="presOf" srcId="{8E640A4D-3317-4466-9017-8258F0FE77C5}" destId="{424FB242-BCD6-4B86-BA34-7216CDCCF541}" srcOrd="0" destOrd="0" presId="urn:microsoft.com/office/officeart/2005/8/layout/default"/>
    <dgm:cxn modelId="{E2E5F4D9-C9A3-4379-99B4-5B4B5EE5EA1E}" type="presOf" srcId="{3966469E-F9D8-4B39-A397-E9D7BD4B1614}" destId="{B973E00D-84FF-43B3-8B98-6A68032C29E1}"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0EFDCD37-A759-41A6-A898-FF7D8E2E83E8}" type="presOf" srcId="{010751FF-F569-44A1-8145-DBC7B5B3AEF6}" destId="{E035EB8B-D7E7-423A-9A3C-EBD26DDC9C56}" srcOrd="0" destOrd="0" presId="urn:microsoft.com/office/officeart/2005/8/layout/default"/>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4E4EFC9C-9D05-4890-B82C-FE886C0C385F}" type="presOf" srcId="{7E247018-3840-461F-9338-ECC83A126F98}" destId="{B0721B22-DBED-40AA-BA38-ECA14674B05D}" srcOrd="0" destOrd="0" presId="urn:microsoft.com/office/officeart/2005/8/layout/default"/>
    <dgm:cxn modelId="{9DDC623C-9CD8-4650-BBF9-5F2D734B8C42}" type="presOf" srcId="{C3E40682-8633-464D-A78A-7F2AD68A1C2B}" destId="{77852200-FA05-4C6C-A477-CDD76A906A28}" srcOrd="0" destOrd="0" presId="urn:microsoft.com/office/officeart/2005/8/layout/default"/>
    <dgm:cxn modelId="{166E05F0-6F03-4B1C-B31E-8AC6318F6B8F}" type="presParOf" srcId="{77852200-FA05-4C6C-A477-CDD76A906A28}" destId="{E035EB8B-D7E7-423A-9A3C-EBD26DDC9C56}" srcOrd="0" destOrd="0" presId="urn:microsoft.com/office/officeart/2005/8/layout/default"/>
    <dgm:cxn modelId="{025C0C04-8492-4BF3-A2B5-11E7B99AB165}" type="presParOf" srcId="{77852200-FA05-4C6C-A477-CDD76A906A28}" destId="{1CC53F05-4351-46C4-9770-7400A8957994}" srcOrd="1" destOrd="0" presId="urn:microsoft.com/office/officeart/2005/8/layout/default"/>
    <dgm:cxn modelId="{42ED7B96-3F93-4FB5-9415-5A5156957CB5}" type="presParOf" srcId="{77852200-FA05-4C6C-A477-CDD76A906A28}" destId="{B973E00D-84FF-43B3-8B98-6A68032C29E1}" srcOrd="2" destOrd="0" presId="urn:microsoft.com/office/officeart/2005/8/layout/default"/>
    <dgm:cxn modelId="{CF5F2CCA-FDE5-4FC5-A6B4-5EC52CD056A7}" type="presParOf" srcId="{77852200-FA05-4C6C-A477-CDD76A906A28}" destId="{5A2D097A-13B7-451B-9CBA-430C5E2CB4FA}" srcOrd="3" destOrd="0" presId="urn:microsoft.com/office/officeart/2005/8/layout/default"/>
    <dgm:cxn modelId="{A3398ABB-D96A-473D-A295-1FF148D1B3FA}" type="presParOf" srcId="{77852200-FA05-4C6C-A477-CDD76A906A28}" destId="{B0721B22-DBED-40AA-BA38-ECA14674B05D}" srcOrd="4" destOrd="0" presId="urn:microsoft.com/office/officeart/2005/8/layout/default"/>
    <dgm:cxn modelId="{E237EA26-9FD6-4886-8E3E-22B1BEE0623E}" type="presParOf" srcId="{77852200-FA05-4C6C-A477-CDD76A906A28}" destId="{D6631D17-5572-4654-A2C2-9D4A1F60E82B}" srcOrd="5" destOrd="0" presId="urn:microsoft.com/office/officeart/2005/8/layout/default"/>
    <dgm:cxn modelId="{93A401D8-0657-4DAC-BB7B-B932D53112F3}"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a:solidFill>
          <a:schemeClr val="accent3"/>
        </a:solidFill>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6E10C55C-ED96-4223-BB4A-E1D73A91A604}" type="presOf" srcId="{010751FF-F569-44A1-8145-DBC7B5B3AEF6}" destId="{E035EB8B-D7E7-423A-9A3C-EBD26DDC9C56}" srcOrd="0" destOrd="0" presId="urn:microsoft.com/office/officeart/2005/8/layout/default"/>
    <dgm:cxn modelId="{410C1C69-D576-481F-8DFF-EB998BC89E1A}" type="presOf" srcId="{8E640A4D-3317-4466-9017-8258F0FE77C5}" destId="{424FB242-BCD6-4B86-BA34-7216CDCCF541}" srcOrd="0" destOrd="0" presId="urn:microsoft.com/office/officeart/2005/8/layout/default"/>
    <dgm:cxn modelId="{F9D15DEC-9E6F-44FF-90B5-4229F47786F1}" type="presOf" srcId="{C3E40682-8633-464D-A78A-7F2AD68A1C2B}" destId="{77852200-FA05-4C6C-A477-CDD76A906A28}"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B28AD84F-03A8-4005-98D1-DCE273C9753E}" type="presOf" srcId="{3966469E-F9D8-4B39-A397-E9D7BD4B1614}" destId="{B973E00D-84FF-43B3-8B98-6A68032C29E1}" srcOrd="0" destOrd="0" presId="urn:microsoft.com/office/officeart/2005/8/layout/default"/>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283F5AC0-9104-4C89-BA2E-2452F8DD2DFB}" type="presOf" srcId="{7E247018-3840-461F-9338-ECC83A126F98}" destId="{B0721B22-DBED-40AA-BA38-ECA14674B05D}" srcOrd="0" destOrd="0" presId="urn:microsoft.com/office/officeart/2005/8/layout/default"/>
    <dgm:cxn modelId="{9742312F-86B6-42BE-A521-A414A69FEE51}" type="presParOf" srcId="{77852200-FA05-4C6C-A477-CDD76A906A28}" destId="{E035EB8B-D7E7-423A-9A3C-EBD26DDC9C56}" srcOrd="0" destOrd="0" presId="urn:microsoft.com/office/officeart/2005/8/layout/default"/>
    <dgm:cxn modelId="{B0DD96CB-ED29-403B-B88B-8F4E565C3516}" type="presParOf" srcId="{77852200-FA05-4C6C-A477-CDD76A906A28}" destId="{1CC53F05-4351-46C4-9770-7400A8957994}" srcOrd="1" destOrd="0" presId="urn:microsoft.com/office/officeart/2005/8/layout/default"/>
    <dgm:cxn modelId="{135925D0-9BA9-462C-803F-6239E509A50E}" type="presParOf" srcId="{77852200-FA05-4C6C-A477-CDD76A906A28}" destId="{B973E00D-84FF-43B3-8B98-6A68032C29E1}" srcOrd="2" destOrd="0" presId="urn:microsoft.com/office/officeart/2005/8/layout/default"/>
    <dgm:cxn modelId="{C01C7505-4A55-434A-BBBA-290296C9EA9F}" type="presParOf" srcId="{77852200-FA05-4C6C-A477-CDD76A906A28}" destId="{5A2D097A-13B7-451B-9CBA-430C5E2CB4FA}" srcOrd="3" destOrd="0" presId="urn:microsoft.com/office/officeart/2005/8/layout/default"/>
    <dgm:cxn modelId="{9E748B91-AA9B-4DE6-9E02-8773B1409BDC}" type="presParOf" srcId="{77852200-FA05-4C6C-A477-CDD76A906A28}" destId="{B0721B22-DBED-40AA-BA38-ECA14674B05D}" srcOrd="4" destOrd="0" presId="urn:microsoft.com/office/officeart/2005/8/layout/default"/>
    <dgm:cxn modelId="{A4ABC7CE-E1A4-413B-A4D7-3A2E3E0A4E55}" type="presParOf" srcId="{77852200-FA05-4C6C-A477-CDD76A906A28}" destId="{D6631D17-5572-4654-A2C2-9D4A1F60E82B}" srcOrd="5" destOrd="0" presId="urn:microsoft.com/office/officeart/2005/8/layout/default"/>
    <dgm:cxn modelId="{9BDDC443-B389-49DB-B421-91C6CF8B071E}"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a:solidFill>
          <a:schemeClr val="accent3"/>
        </a:solidFill>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58B2ED32-E2ED-475C-8B8A-C0538C74B071}" type="presOf" srcId="{8E640A4D-3317-4466-9017-8258F0FE77C5}" destId="{424FB242-BCD6-4B86-BA34-7216CDCCF541}" srcOrd="0" destOrd="0" presId="urn:microsoft.com/office/officeart/2005/8/layout/default"/>
    <dgm:cxn modelId="{2FBD08CD-E1CA-4109-88E7-769345AFEC8B}" type="presOf" srcId="{C3E40682-8633-464D-A78A-7F2AD68A1C2B}" destId="{77852200-FA05-4C6C-A477-CDD76A906A28}" srcOrd="0" destOrd="0" presId="urn:microsoft.com/office/officeart/2005/8/layout/default"/>
    <dgm:cxn modelId="{9A9FA53D-B870-4069-87A7-44B23EC8B3B6}" type="presOf" srcId="{3966469E-F9D8-4B39-A397-E9D7BD4B1614}" destId="{B973E00D-84FF-43B3-8B98-6A68032C29E1}" srcOrd="0" destOrd="0" presId="urn:microsoft.com/office/officeart/2005/8/layout/default"/>
    <dgm:cxn modelId="{C3FE0DF1-5F08-4CD6-9D9B-EBE99A56B10E}" type="presOf" srcId="{7E247018-3840-461F-9338-ECC83A126F98}" destId="{B0721B22-DBED-40AA-BA38-ECA14674B05D}"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8E9577A9-0877-455F-9E84-374DA5D59108}" type="presOf" srcId="{010751FF-F569-44A1-8145-DBC7B5B3AEF6}" destId="{E035EB8B-D7E7-423A-9A3C-EBD26DDC9C56}" srcOrd="0" destOrd="0" presId="urn:microsoft.com/office/officeart/2005/8/layout/default"/>
    <dgm:cxn modelId="{C738495B-FCD2-4D16-9B45-F4F949DAA107}" type="presParOf" srcId="{77852200-FA05-4C6C-A477-CDD76A906A28}" destId="{E035EB8B-D7E7-423A-9A3C-EBD26DDC9C56}" srcOrd="0" destOrd="0" presId="urn:microsoft.com/office/officeart/2005/8/layout/default"/>
    <dgm:cxn modelId="{14D31804-12FC-47D4-AFD7-B9700D3D7E8C}" type="presParOf" srcId="{77852200-FA05-4C6C-A477-CDD76A906A28}" destId="{1CC53F05-4351-46C4-9770-7400A8957994}" srcOrd="1" destOrd="0" presId="urn:microsoft.com/office/officeart/2005/8/layout/default"/>
    <dgm:cxn modelId="{5F75589B-BEAC-480C-BA9D-77121CC2AA89}" type="presParOf" srcId="{77852200-FA05-4C6C-A477-CDD76A906A28}" destId="{B973E00D-84FF-43B3-8B98-6A68032C29E1}" srcOrd="2" destOrd="0" presId="urn:microsoft.com/office/officeart/2005/8/layout/default"/>
    <dgm:cxn modelId="{B8AC94FD-6108-4357-B807-BC1B1771DBCF}" type="presParOf" srcId="{77852200-FA05-4C6C-A477-CDD76A906A28}" destId="{5A2D097A-13B7-451B-9CBA-430C5E2CB4FA}" srcOrd="3" destOrd="0" presId="urn:microsoft.com/office/officeart/2005/8/layout/default"/>
    <dgm:cxn modelId="{1D0BDF3A-DE30-4ACE-89DB-61002BB0076B}" type="presParOf" srcId="{77852200-FA05-4C6C-A477-CDD76A906A28}" destId="{B0721B22-DBED-40AA-BA38-ECA14674B05D}" srcOrd="4" destOrd="0" presId="urn:microsoft.com/office/officeart/2005/8/layout/default"/>
    <dgm:cxn modelId="{C7377FEE-0597-4DD9-A88B-3BA43EA80A3E}" type="presParOf" srcId="{77852200-FA05-4C6C-A477-CDD76A906A28}" destId="{D6631D17-5572-4654-A2C2-9D4A1F60E82B}" srcOrd="5" destOrd="0" presId="urn:microsoft.com/office/officeart/2005/8/layout/default"/>
    <dgm:cxn modelId="{1FE052C0-BE64-46E8-B231-6FD2A29F9441}"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a:solidFill>
          <a:schemeClr val="accent3"/>
        </a:solidFill>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561D2EB2-D81B-424B-BE1B-C56C9A9774D7}" type="presOf" srcId="{3966469E-F9D8-4B39-A397-E9D7BD4B1614}" destId="{B973E00D-84FF-43B3-8B98-6A68032C29E1}" srcOrd="0" destOrd="0" presId="urn:microsoft.com/office/officeart/2005/8/layout/default"/>
    <dgm:cxn modelId="{5A831D68-8319-4447-A2D4-47AD1F7DA0A6}" type="presOf" srcId="{7E247018-3840-461F-9338-ECC83A126F98}" destId="{B0721B22-DBED-40AA-BA38-ECA14674B05D}" srcOrd="0" destOrd="0" presId="urn:microsoft.com/office/officeart/2005/8/layout/default"/>
    <dgm:cxn modelId="{C53E0689-A513-4D12-ACF6-C692C8B69525}" type="presOf" srcId="{C3E40682-8633-464D-A78A-7F2AD68A1C2B}" destId="{77852200-FA05-4C6C-A477-CDD76A906A28}" srcOrd="0" destOrd="0" presId="urn:microsoft.com/office/officeart/2005/8/layout/default"/>
    <dgm:cxn modelId="{4175AB16-D9BC-4A16-915E-57279155109D}" type="presOf" srcId="{010751FF-F569-44A1-8145-DBC7B5B3AEF6}" destId="{E035EB8B-D7E7-423A-9A3C-EBD26DDC9C56}" srcOrd="0" destOrd="0" presId="urn:microsoft.com/office/officeart/2005/8/layout/default"/>
    <dgm:cxn modelId="{F4D092AE-02E3-404B-890F-9A4AC3E281A9}" type="presOf" srcId="{8E640A4D-3317-4466-9017-8258F0FE77C5}" destId="{424FB242-BCD6-4B86-BA34-7216CDCCF541}"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EB7C7F7C-2EFF-4351-B33D-E8998B470808}" type="presParOf" srcId="{77852200-FA05-4C6C-A477-CDD76A906A28}" destId="{E035EB8B-D7E7-423A-9A3C-EBD26DDC9C56}" srcOrd="0" destOrd="0" presId="urn:microsoft.com/office/officeart/2005/8/layout/default"/>
    <dgm:cxn modelId="{43E5F739-C974-4927-932F-AFC6CF0FC443}" type="presParOf" srcId="{77852200-FA05-4C6C-A477-CDD76A906A28}" destId="{1CC53F05-4351-46C4-9770-7400A8957994}" srcOrd="1" destOrd="0" presId="urn:microsoft.com/office/officeart/2005/8/layout/default"/>
    <dgm:cxn modelId="{84F476A1-EAFD-4F1F-8BEC-DC1A3ADA275C}" type="presParOf" srcId="{77852200-FA05-4C6C-A477-CDD76A906A28}" destId="{B973E00D-84FF-43B3-8B98-6A68032C29E1}" srcOrd="2" destOrd="0" presId="urn:microsoft.com/office/officeart/2005/8/layout/default"/>
    <dgm:cxn modelId="{F0E4545C-F894-4F85-8F9D-3025D8FD4DD7}" type="presParOf" srcId="{77852200-FA05-4C6C-A477-CDD76A906A28}" destId="{5A2D097A-13B7-451B-9CBA-430C5E2CB4FA}" srcOrd="3" destOrd="0" presId="urn:microsoft.com/office/officeart/2005/8/layout/default"/>
    <dgm:cxn modelId="{D5C03323-2C2A-4DC0-A8A4-15A95AAED4D1}" type="presParOf" srcId="{77852200-FA05-4C6C-A477-CDD76A906A28}" destId="{B0721B22-DBED-40AA-BA38-ECA14674B05D}" srcOrd="4" destOrd="0" presId="urn:microsoft.com/office/officeart/2005/8/layout/default"/>
    <dgm:cxn modelId="{0E6AC155-ECEA-4371-86C3-542A8E2EB8CB}" type="presParOf" srcId="{77852200-FA05-4C6C-A477-CDD76A906A28}" destId="{D6631D17-5572-4654-A2C2-9D4A1F60E82B}" srcOrd="5" destOrd="0" presId="urn:microsoft.com/office/officeart/2005/8/layout/default"/>
    <dgm:cxn modelId="{4932B743-D6B2-4374-8417-620F4D857534}"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a:solidFill>
          <a:schemeClr val="accent3"/>
        </a:solidFill>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CD42298E-6539-4FA8-B817-6CC730C29DF2}" srcId="{C3E40682-8633-464D-A78A-7F2AD68A1C2B}" destId="{8E640A4D-3317-4466-9017-8258F0FE77C5}" srcOrd="3" destOrd="0" parTransId="{5F6DD1CB-950C-4512-A1B5-35DB716369DA}" sibTransId="{F97F65E6-F6BD-4480-BC57-BDCA45E2715E}"/>
    <dgm:cxn modelId="{472DB25F-748E-4B58-886F-77DC0A4416A6}" type="presOf" srcId="{C3E40682-8633-464D-A78A-7F2AD68A1C2B}" destId="{77852200-FA05-4C6C-A477-CDD76A906A28}"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68F28484-1662-4F5C-A36B-AB79FED8F2E3}" type="presOf" srcId="{8E640A4D-3317-4466-9017-8258F0FE77C5}" destId="{424FB242-BCD6-4B86-BA34-7216CDCCF541}" srcOrd="0" destOrd="0" presId="urn:microsoft.com/office/officeart/2005/8/layout/default"/>
    <dgm:cxn modelId="{911EFE83-4EA8-4FEC-AA38-A6D8208B299F}" type="presOf" srcId="{3966469E-F9D8-4B39-A397-E9D7BD4B1614}" destId="{B973E00D-84FF-43B3-8B98-6A68032C29E1}" srcOrd="0" destOrd="0" presId="urn:microsoft.com/office/officeart/2005/8/layout/default"/>
    <dgm:cxn modelId="{6CD1177A-FA94-44B2-9839-00733B356854}" type="presOf" srcId="{010751FF-F569-44A1-8145-DBC7B5B3AEF6}" destId="{E035EB8B-D7E7-423A-9A3C-EBD26DDC9C56}" srcOrd="0" destOrd="0" presId="urn:microsoft.com/office/officeart/2005/8/layout/default"/>
    <dgm:cxn modelId="{C852D773-7974-4A97-8016-3ABC134D25D9}" type="presOf" srcId="{7E247018-3840-461F-9338-ECC83A126F98}" destId="{B0721B22-DBED-40AA-BA38-ECA14674B05D}" srcOrd="0" destOrd="0" presId="urn:microsoft.com/office/officeart/2005/8/layout/default"/>
    <dgm:cxn modelId="{A52085A2-58AC-48F4-9D88-5B1B5E2208BE}" type="presParOf" srcId="{77852200-FA05-4C6C-A477-CDD76A906A28}" destId="{E035EB8B-D7E7-423A-9A3C-EBD26DDC9C56}" srcOrd="0" destOrd="0" presId="urn:microsoft.com/office/officeart/2005/8/layout/default"/>
    <dgm:cxn modelId="{E00AED52-703D-499A-AF14-72423258C0C0}" type="presParOf" srcId="{77852200-FA05-4C6C-A477-CDD76A906A28}" destId="{1CC53F05-4351-46C4-9770-7400A8957994}" srcOrd="1" destOrd="0" presId="urn:microsoft.com/office/officeart/2005/8/layout/default"/>
    <dgm:cxn modelId="{0E814B0E-7CDF-4658-B3E6-97CAD22044E0}" type="presParOf" srcId="{77852200-FA05-4C6C-A477-CDD76A906A28}" destId="{B973E00D-84FF-43B3-8B98-6A68032C29E1}" srcOrd="2" destOrd="0" presId="urn:microsoft.com/office/officeart/2005/8/layout/default"/>
    <dgm:cxn modelId="{17E7F7D6-DC0B-48F9-BEA5-3608E5AA9002}" type="presParOf" srcId="{77852200-FA05-4C6C-A477-CDD76A906A28}" destId="{5A2D097A-13B7-451B-9CBA-430C5E2CB4FA}" srcOrd="3" destOrd="0" presId="urn:microsoft.com/office/officeart/2005/8/layout/default"/>
    <dgm:cxn modelId="{9A7451F9-AF85-4981-8C03-363466D0F1C2}" type="presParOf" srcId="{77852200-FA05-4C6C-A477-CDD76A906A28}" destId="{B0721B22-DBED-40AA-BA38-ECA14674B05D}" srcOrd="4" destOrd="0" presId="urn:microsoft.com/office/officeart/2005/8/layout/default"/>
    <dgm:cxn modelId="{BA01009E-7D49-4B0E-89D9-05FAEE98B7E5}" type="presParOf" srcId="{77852200-FA05-4C6C-A477-CDD76A906A28}" destId="{D6631D17-5572-4654-A2C2-9D4A1F60E82B}" srcOrd="5" destOrd="0" presId="urn:microsoft.com/office/officeart/2005/8/layout/default"/>
    <dgm:cxn modelId="{3560C46A-5D0F-48A1-800D-A0B740F1CEBB}"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E40682-8633-464D-A78A-7F2AD68A1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pt-BR"/>
        </a:p>
      </dgm:t>
    </dgm:pt>
    <dgm:pt modelId="{010751FF-F569-44A1-8145-DBC7B5B3AEF6}">
      <dgm:prSet phldrT="[Texto]"/>
      <dgm:spPr/>
      <dgm:t>
        <a:bodyPr/>
        <a:lstStyle/>
        <a:p>
          <a:r>
            <a:rPr lang="en-US" noProof="0" dirty="0" smtClean="0"/>
            <a:t>Trajectory</a:t>
          </a:r>
          <a:endParaRPr lang="en-US" noProof="0" dirty="0"/>
        </a:p>
      </dgm:t>
    </dgm:pt>
    <dgm:pt modelId="{DE4E91A5-A591-4FB9-B97A-7A4E463EBA0D}" type="parTrans" cxnId="{EE941596-BA4D-40BD-A95F-80237E545611}">
      <dgm:prSet/>
      <dgm:spPr/>
      <dgm:t>
        <a:bodyPr/>
        <a:lstStyle/>
        <a:p>
          <a:endParaRPr lang="en-US" noProof="0"/>
        </a:p>
      </dgm:t>
    </dgm:pt>
    <dgm:pt modelId="{B3B48D48-8A30-4DFD-8F87-8EB481E9489D}" type="sibTrans" cxnId="{EE941596-BA4D-40BD-A95F-80237E545611}">
      <dgm:prSet/>
      <dgm:spPr/>
      <dgm:t>
        <a:bodyPr/>
        <a:lstStyle/>
        <a:p>
          <a:endParaRPr lang="en-US" noProof="0"/>
        </a:p>
      </dgm:t>
    </dgm:pt>
    <dgm:pt modelId="{8E640A4D-3317-4466-9017-8258F0FE77C5}">
      <dgm:prSet phldrT="[Texto]"/>
      <dgm:spPr/>
      <dgm:t>
        <a:bodyPr/>
        <a:lstStyle/>
        <a:p>
          <a:r>
            <a:rPr lang="en-US" noProof="0" dirty="0" smtClean="0"/>
            <a:t>Different</a:t>
          </a:r>
          <a:r>
            <a:rPr lang="en-US" baseline="0" noProof="0" dirty="0" smtClean="0"/>
            <a:t> ball</a:t>
          </a:r>
          <a:endParaRPr lang="en-US" noProof="0" dirty="0"/>
        </a:p>
      </dgm:t>
    </dgm:pt>
    <dgm:pt modelId="{5F6DD1CB-950C-4512-A1B5-35DB716369DA}" type="parTrans" cxnId="{CD42298E-6539-4FA8-B817-6CC730C29DF2}">
      <dgm:prSet/>
      <dgm:spPr/>
      <dgm:t>
        <a:bodyPr/>
        <a:lstStyle/>
        <a:p>
          <a:endParaRPr lang="en-US" noProof="0"/>
        </a:p>
      </dgm:t>
    </dgm:pt>
    <dgm:pt modelId="{F97F65E6-F6BD-4480-BC57-BDCA45E2715E}" type="sibTrans" cxnId="{CD42298E-6539-4FA8-B817-6CC730C29DF2}">
      <dgm:prSet/>
      <dgm:spPr/>
      <dgm:t>
        <a:bodyPr/>
        <a:lstStyle/>
        <a:p>
          <a:endParaRPr lang="en-US" noProof="0"/>
        </a:p>
      </dgm:t>
    </dgm:pt>
    <dgm:pt modelId="{7E247018-3840-461F-9338-ECC83A126F98}">
      <dgm:prSet phldrT="[Texto]"/>
      <dgm:spPr>
        <a:solidFill>
          <a:schemeClr val="accent3"/>
        </a:solidFill>
      </dgm:spPr>
      <dgm:t>
        <a:bodyPr/>
        <a:lstStyle/>
        <a:p>
          <a:r>
            <a:rPr lang="en-US" noProof="0" dirty="0" smtClean="0"/>
            <a:t>Dimensions</a:t>
          </a:r>
          <a:endParaRPr lang="en-US" noProof="0" dirty="0"/>
        </a:p>
      </dgm:t>
    </dgm:pt>
    <dgm:pt modelId="{A4F3C7AA-CC9A-4BAB-8BAD-6DF4EF0446C8}" type="parTrans" cxnId="{048D0054-8B78-4CE5-A0C3-AE62FEB231D6}">
      <dgm:prSet/>
      <dgm:spPr/>
      <dgm:t>
        <a:bodyPr/>
        <a:lstStyle/>
        <a:p>
          <a:endParaRPr lang="en-US"/>
        </a:p>
      </dgm:t>
    </dgm:pt>
    <dgm:pt modelId="{C827873B-5DE8-4C77-8367-FC8E3CA05AC4}" type="sibTrans" cxnId="{048D0054-8B78-4CE5-A0C3-AE62FEB231D6}">
      <dgm:prSet/>
      <dgm:spPr/>
      <dgm:t>
        <a:bodyPr/>
        <a:lstStyle/>
        <a:p>
          <a:endParaRPr lang="en-US"/>
        </a:p>
      </dgm:t>
    </dgm:pt>
    <dgm:pt modelId="{3966469E-F9D8-4B39-A397-E9D7BD4B1614}">
      <dgm:prSet phldrT="[Texto]"/>
      <dgm:spPr/>
      <dgm:t>
        <a:bodyPr/>
        <a:lstStyle/>
        <a:p>
          <a:r>
            <a:rPr lang="en-US" noProof="0" dirty="0" smtClean="0"/>
            <a:t>Spring Constant</a:t>
          </a:r>
          <a:endParaRPr lang="en-US" noProof="0" dirty="0"/>
        </a:p>
      </dgm:t>
    </dgm:pt>
    <dgm:pt modelId="{90B69D47-83CD-4B0F-BB1F-17F745AB8A21}" type="parTrans" cxnId="{9C3AF3A4-B279-441D-B20B-975AB648A765}">
      <dgm:prSet/>
      <dgm:spPr/>
      <dgm:t>
        <a:bodyPr/>
        <a:lstStyle/>
        <a:p>
          <a:endParaRPr lang="en-US"/>
        </a:p>
      </dgm:t>
    </dgm:pt>
    <dgm:pt modelId="{45F43364-243C-4B99-9182-93C9822E16ED}" type="sibTrans" cxnId="{9C3AF3A4-B279-441D-B20B-975AB648A765}">
      <dgm:prSet/>
      <dgm:spPr/>
      <dgm:t>
        <a:bodyPr/>
        <a:lstStyle/>
        <a:p>
          <a:endParaRPr lang="en-US"/>
        </a:p>
      </dgm:t>
    </dgm:pt>
    <dgm:pt modelId="{77852200-FA05-4C6C-A477-CDD76A906A28}" type="pres">
      <dgm:prSet presAssocID="{C3E40682-8633-464D-A78A-7F2AD68A1C2B}" presName="diagram" presStyleCnt="0">
        <dgm:presLayoutVars>
          <dgm:dir/>
          <dgm:resizeHandles val="exact"/>
        </dgm:presLayoutVars>
      </dgm:prSet>
      <dgm:spPr/>
      <dgm:t>
        <a:bodyPr/>
        <a:lstStyle/>
        <a:p>
          <a:endParaRPr lang="pt-BR"/>
        </a:p>
      </dgm:t>
    </dgm:pt>
    <dgm:pt modelId="{E035EB8B-D7E7-423A-9A3C-EBD26DDC9C56}" type="pres">
      <dgm:prSet presAssocID="{010751FF-F569-44A1-8145-DBC7B5B3AEF6}" presName="node" presStyleLbl="node1" presStyleIdx="0" presStyleCnt="4">
        <dgm:presLayoutVars>
          <dgm:bulletEnabled val="1"/>
        </dgm:presLayoutVars>
      </dgm:prSet>
      <dgm:spPr/>
      <dgm:t>
        <a:bodyPr/>
        <a:lstStyle/>
        <a:p>
          <a:endParaRPr lang="pt-BR"/>
        </a:p>
      </dgm:t>
    </dgm:pt>
    <dgm:pt modelId="{1CC53F05-4351-46C4-9770-7400A8957994}" type="pres">
      <dgm:prSet presAssocID="{B3B48D48-8A30-4DFD-8F87-8EB481E9489D}" presName="sibTrans" presStyleCnt="0"/>
      <dgm:spPr/>
      <dgm:t>
        <a:bodyPr/>
        <a:lstStyle/>
        <a:p>
          <a:endParaRPr lang="pt-BR"/>
        </a:p>
      </dgm:t>
    </dgm:pt>
    <dgm:pt modelId="{B973E00D-84FF-43B3-8B98-6A68032C29E1}" type="pres">
      <dgm:prSet presAssocID="{3966469E-F9D8-4B39-A397-E9D7BD4B1614}" presName="node" presStyleLbl="node1" presStyleIdx="1" presStyleCnt="4">
        <dgm:presLayoutVars>
          <dgm:bulletEnabled val="1"/>
        </dgm:presLayoutVars>
      </dgm:prSet>
      <dgm:spPr/>
      <dgm:t>
        <a:bodyPr/>
        <a:lstStyle/>
        <a:p>
          <a:endParaRPr lang="en-US"/>
        </a:p>
      </dgm:t>
    </dgm:pt>
    <dgm:pt modelId="{5A2D097A-13B7-451B-9CBA-430C5E2CB4FA}" type="pres">
      <dgm:prSet presAssocID="{45F43364-243C-4B99-9182-93C9822E16ED}" presName="sibTrans" presStyleCnt="0"/>
      <dgm:spPr/>
      <dgm:t>
        <a:bodyPr/>
        <a:lstStyle/>
        <a:p>
          <a:endParaRPr lang="en-US"/>
        </a:p>
      </dgm:t>
    </dgm:pt>
    <dgm:pt modelId="{B0721B22-DBED-40AA-BA38-ECA14674B05D}" type="pres">
      <dgm:prSet presAssocID="{7E247018-3840-461F-9338-ECC83A126F98}" presName="node" presStyleLbl="node1" presStyleIdx="2" presStyleCnt="4">
        <dgm:presLayoutVars>
          <dgm:bulletEnabled val="1"/>
        </dgm:presLayoutVars>
      </dgm:prSet>
      <dgm:spPr/>
      <dgm:t>
        <a:bodyPr/>
        <a:lstStyle/>
        <a:p>
          <a:endParaRPr lang="en-US"/>
        </a:p>
      </dgm:t>
    </dgm:pt>
    <dgm:pt modelId="{D6631D17-5572-4654-A2C2-9D4A1F60E82B}" type="pres">
      <dgm:prSet presAssocID="{C827873B-5DE8-4C77-8367-FC8E3CA05AC4}" presName="sibTrans" presStyleCnt="0"/>
      <dgm:spPr/>
      <dgm:t>
        <a:bodyPr/>
        <a:lstStyle/>
        <a:p>
          <a:endParaRPr lang="en-US"/>
        </a:p>
      </dgm:t>
    </dgm:pt>
    <dgm:pt modelId="{424FB242-BCD6-4B86-BA34-7216CDCCF541}" type="pres">
      <dgm:prSet presAssocID="{8E640A4D-3317-4466-9017-8258F0FE77C5}" presName="node" presStyleLbl="node1" presStyleIdx="3" presStyleCnt="4">
        <dgm:presLayoutVars>
          <dgm:bulletEnabled val="1"/>
        </dgm:presLayoutVars>
      </dgm:prSet>
      <dgm:spPr/>
      <dgm:t>
        <a:bodyPr/>
        <a:lstStyle/>
        <a:p>
          <a:endParaRPr lang="pt-BR"/>
        </a:p>
      </dgm:t>
    </dgm:pt>
  </dgm:ptLst>
  <dgm:cxnLst>
    <dgm:cxn modelId="{29ED7964-6CA1-49EC-A28A-88D4E453CA84}" type="presOf" srcId="{8E640A4D-3317-4466-9017-8258F0FE77C5}" destId="{424FB242-BCD6-4B86-BA34-7216CDCCF541}" srcOrd="0" destOrd="0" presId="urn:microsoft.com/office/officeart/2005/8/layout/default"/>
    <dgm:cxn modelId="{CD42298E-6539-4FA8-B817-6CC730C29DF2}" srcId="{C3E40682-8633-464D-A78A-7F2AD68A1C2B}" destId="{8E640A4D-3317-4466-9017-8258F0FE77C5}" srcOrd="3" destOrd="0" parTransId="{5F6DD1CB-950C-4512-A1B5-35DB716369DA}" sibTransId="{F97F65E6-F6BD-4480-BC57-BDCA45E2715E}"/>
    <dgm:cxn modelId="{892BA4A5-80E8-427E-91FC-7B958E92B110}" type="presOf" srcId="{010751FF-F569-44A1-8145-DBC7B5B3AEF6}" destId="{E035EB8B-D7E7-423A-9A3C-EBD26DDC9C56}" srcOrd="0" destOrd="0" presId="urn:microsoft.com/office/officeart/2005/8/layout/default"/>
    <dgm:cxn modelId="{048D0054-8B78-4CE5-A0C3-AE62FEB231D6}" srcId="{C3E40682-8633-464D-A78A-7F2AD68A1C2B}" destId="{7E247018-3840-461F-9338-ECC83A126F98}" srcOrd="2" destOrd="0" parTransId="{A4F3C7AA-CC9A-4BAB-8BAD-6DF4EF0446C8}" sibTransId="{C827873B-5DE8-4C77-8367-FC8E3CA05AC4}"/>
    <dgm:cxn modelId="{EE941596-BA4D-40BD-A95F-80237E545611}" srcId="{C3E40682-8633-464D-A78A-7F2AD68A1C2B}" destId="{010751FF-F569-44A1-8145-DBC7B5B3AEF6}" srcOrd="0" destOrd="0" parTransId="{DE4E91A5-A591-4FB9-B97A-7A4E463EBA0D}" sibTransId="{B3B48D48-8A30-4DFD-8F87-8EB481E9489D}"/>
    <dgm:cxn modelId="{9C3AF3A4-B279-441D-B20B-975AB648A765}" srcId="{C3E40682-8633-464D-A78A-7F2AD68A1C2B}" destId="{3966469E-F9D8-4B39-A397-E9D7BD4B1614}" srcOrd="1" destOrd="0" parTransId="{90B69D47-83CD-4B0F-BB1F-17F745AB8A21}" sibTransId="{45F43364-243C-4B99-9182-93C9822E16ED}"/>
    <dgm:cxn modelId="{6A923E02-F413-47DA-9CF6-83196BE4A871}" type="presOf" srcId="{7E247018-3840-461F-9338-ECC83A126F98}" destId="{B0721B22-DBED-40AA-BA38-ECA14674B05D}" srcOrd="0" destOrd="0" presId="urn:microsoft.com/office/officeart/2005/8/layout/default"/>
    <dgm:cxn modelId="{22A1F8AE-D0CE-4522-B99E-082B005FDE28}" type="presOf" srcId="{3966469E-F9D8-4B39-A397-E9D7BD4B1614}" destId="{B973E00D-84FF-43B3-8B98-6A68032C29E1}" srcOrd="0" destOrd="0" presId="urn:microsoft.com/office/officeart/2005/8/layout/default"/>
    <dgm:cxn modelId="{1EC8EAB5-2413-42F3-A5F6-6E3888D521E3}" type="presOf" srcId="{C3E40682-8633-464D-A78A-7F2AD68A1C2B}" destId="{77852200-FA05-4C6C-A477-CDD76A906A28}" srcOrd="0" destOrd="0" presId="urn:microsoft.com/office/officeart/2005/8/layout/default"/>
    <dgm:cxn modelId="{A65CEC4B-9FE7-4965-B1F6-7A9B7C471173}" type="presParOf" srcId="{77852200-FA05-4C6C-A477-CDD76A906A28}" destId="{E035EB8B-D7E7-423A-9A3C-EBD26DDC9C56}" srcOrd="0" destOrd="0" presId="urn:microsoft.com/office/officeart/2005/8/layout/default"/>
    <dgm:cxn modelId="{6644595E-E98B-403D-8396-0139E35991FC}" type="presParOf" srcId="{77852200-FA05-4C6C-A477-CDD76A906A28}" destId="{1CC53F05-4351-46C4-9770-7400A8957994}" srcOrd="1" destOrd="0" presId="urn:microsoft.com/office/officeart/2005/8/layout/default"/>
    <dgm:cxn modelId="{F5684356-7A54-4B3A-A652-D0AC8F1D4137}" type="presParOf" srcId="{77852200-FA05-4C6C-A477-CDD76A906A28}" destId="{B973E00D-84FF-43B3-8B98-6A68032C29E1}" srcOrd="2" destOrd="0" presId="urn:microsoft.com/office/officeart/2005/8/layout/default"/>
    <dgm:cxn modelId="{8E9CC06C-8049-4146-B3C8-C70BC6A00C80}" type="presParOf" srcId="{77852200-FA05-4C6C-A477-CDD76A906A28}" destId="{5A2D097A-13B7-451B-9CBA-430C5E2CB4FA}" srcOrd="3" destOrd="0" presId="urn:microsoft.com/office/officeart/2005/8/layout/default"/>
    <dgm:cxn modelId="{2920BBCF-0AF8-4BCA-A678-ED80A841B139}" type="presParOf" srcId="{77852200-FA05-4C6C-A477-CDD76A906A28}" destId="{B0721B22-DBED-40AA-BA38-ECA14674B05D}" srcOrd="4" destOrd="0" presId="urn:microsoft.com/office/officeart/2005/8/layout/default"/>
    <dgm:cxn modelId="{1626D7C7-B6C9-46AA-A305-22EF4A0EF00C}" type="presParOf" srcId="{77852200-FA05-4C6C-A477-CDD76A906A28}" destId="{D6631D17-5572-4654-A2C2-9D4A1F60E82B}" srcOrd="5" destOrd="0" presId="urn:microsoft.com/office/officeart/2005/8/layout/default"/>
    <dgm:cxn modelId="{31F1882A-40E5-45A0-886D-A5129A16705A}" type="presParOf" srcId="{77852200-FA05-4C6C-A477-CDD76A906A28}" destId="{424FB242-BCD6-4B86-BA34-7216CDCCF541}"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33740-CCC3-43EF-8D3D-55AC3D8ECD75}" type="doc">
      <dgm:prSet loTypeId="urn:microsoft.com/office/officeart/2005/8/layout/equation1" loCatId="process" qsTypeId="urn:microsoft.com/office/officeart/2005/8/quickstyle/simple5" qsCatId="simple" csTypeId="urn:microsoft.com/office/officeart/2005/8/colors/accent0_3" csCatId="mainScheme" phldr="1"/>
      <dgm:spPr/>
    </dgm:pt>
    <dgm:pt modelId="{BF78B472-AFB1-4746-AC2D-18CE1FE36146}">
      <dgm:prSet phldrT="[Texto]" custT="1"/>
      <dgm:spPr/>
      <dgm:t>
        <a:bodyPr/>
        <a:lstStyle/>
        <a:p>
          <a:r>
            <a:rPr lang="en-US" sz="1600" b="1" dirty="0" smtClean="0"/>
            <a:t>6,67.10</a:t>
          </a:r>
          <a:r>
            <a:rPr lang="en-US" sz="1600" b="1" baseline="30000" dirty="0" smtClean="0"/>
            <a:t>-11 </a:t>
          </a:r>
          <a:r>
            <a:rPr lang="en-US" sz="1600" b="1" dirty="0" smtClean="0"/>
            <a:t>m³kg</a:t>
          </a:r>
          <a:r>
            <a:rPr lang="en-US" sz="1600" b="1" baseline="30000" dirty="0" smtClean="0"/>
            <a:t>-1</a:t>
          </a:r>
          <a:r>
            <a:rPr lang="en-US" sz="1600" b="1" dirty="0" smtClean="0"/>
            <a:t>s</a:t>
          </a:r>
          <a:r>
            <a:rPr lang="en-US" sz="1600" b="1" baseline="30000" dirty="0" smtClean="0"/>
            <a:t>-2</a:t>
          </a:r>
          <a:endParaRPr lang="en-US" sz="1600" dirty="0"/>
        </a:p>
      </dgm:t>
    </dgm:pt>
    <dgm:pt modelId="{948D0B79-B6DD-4CD7-8E12-B20B0A6C36C3}" type="parTrans" cxnId="{FD4CABFE-71A3-45F8-8FFC-3C862A2C4443}">
      <dgm:prSet/>
      <dgm:spPr/>
      <dgm:t>
        <a:bodyPr/>
        <a:lstStyle/>
        <a:p>
          <a:endParaRPr lang="en-US"/>
        </a:p>
      </dgm:t>
    </dgm:pt>
    <dgm:pt modelId="{DA7E1FD9-1149-40A8-9802-401D39B91B99}" type="sibTrans" cxnId="{FD4CABFE-71A3-45F8-8FFC-3C862A2C4443}">
      <dgm:prSet/>
      <dgm:spPr/>
      <dgm:t>
        <a:bodyPr/>
        <a:lstStyle/>
        <a:p>
          <a:endParaRPr lang="en-US"/>
        </a:p>
      </dgm:t>
    </dgm:pt>
    <dgm:pt modelId="{F3B498FC-DB6C-4932-9D1A-EA3D2418C732}">
      <dgm:prSet custT="1"/>
      <dgm:spPr/>
      <dgm:t>
        <a:bodyPr/>
        <a:lstStyle/>
        <a:p>
          <a:r>
            <a:rPr lang="en-US" sz="1600" b="1" dirty="0" smtClean="0"/>
            <a:t>m</a:t>
          </a:r>
          <a:r>
            <a:rPr lang="en-US" sz="1600" b="1" dirty="0" smtClean="0">
              <a:latin typeface="Times New Roman"/>
              <a:cs typeface="Times New Roman"/>
            </a:rPr>
            <a:t>≈</a:t>
          </a:r>
          <a:r>
            <a:rPr lang="en-US" sz="1600" b="1" dirty="0" smtClean="0">
              <a:latin typeface="+mn-lt"/>
              <a:cs typeface="Times New Roman"/>
            </a:rPr>
            <a:t>6.9.10</a:t>
          </a:r>
          <a:r>
            <a:rPr lang="en-US" sz="1600" b="1" baseline="30000" dirty="0" smtClean="0">
              <a:latin typeface="+mn-lt"/>
              <a:cs typeface="Times New Roman"/>
            </a:rPr>
            <a:t>-6</a:t>
          </a:r>
          <a:r>
            <a:rPr lang="en-US" sz="1600" b="1" dirty="0" smtClean="0"/>
            <a:t>%M</a:t>
          </a:r>
          <a:endParaRPr lang="en-US" sz="1600" b="1" dirty="0"/>
        </a:p>
      </dgm:t>
    </dgm:pt>
    <dgm:pt modelId="{A945E20A-DCFE-4896-A0D0-6FAB8D51F34D}" type="parTrans" cxnId="{19848715-53B3-43FF-8FC6-39BE8B0DDB85}">
      <dgm:prSet/>
      <dgm:spPr/>
      <dgm:t>
        <a:bodyPr/>
        <a:lstStyle/>
        <a:p>
          <a:endParaRPr lang="en-US"/>
        </a:p>
      </dgm:t>
    </dgm:pt>
    <dgm:pt modelId="{4735E49E-3CC6-4BEC-BD26-11393C9B24F4}" type="sibTrans" cxnId="{19848715-53B3-43FF-8FC6-39BE8B0DDB85}">
      <dgm:prSet/>
      <dgm:spPr/>
      <dgm:t>
        <a:bodyPr/>
        <a:lstStyle/>
        <a:p>
          <a:endParaRPr lang="en-US"/>
        </a:p>
      </dgm:t>
    </dgm:pt>
    <dgm:pt modelId="{260C5FB1-BF77-4A94-9CBF-F64B5F3E30FE}">
      <dgm:prSet custT="1"/>
      <dgm:spPr/>
      <dgm:t>
        <a:bodyPr/>
        <a:lstStyle/>
        <a:p>
          <a:r>
            <a:rPr lang="en-US" sz="1600" b="1" dirty="0" smtClean="0"/>
            <a:t>Analogue gravitational constant</a:t>
          </a:r>
          <a:endParaRPr lang="en-US" sz="1600" b="1" dirty="0"/>
        </a:p>
      </dgm:t>
    </dgm:pt>
    <dgm:pt modelId="{87D0B147-765B-42E4-93D1-815EAA1D981C}" type="parTrans" cxnId="{87F7DFD6-3030-4315-8B1B-7824B1DD6C10}">
      <dgm:prSet/>
      <dgm:spPr/>
      <dgm:t>
        <a:bodyPr/>
        <a:lstStyle/>
        <a:p>
          <a:endParaRPr lang="en-US"/>
        </a:p>
      </dgm:t>
    </dgm:pt>
    <dgm:pt modelId="{FD0C830F-3271-4549-9FFC-36DA2F368F14}" type="sibTrans" cxnId="{87F7DFD6-3030-4315-8B1B-7824B1DD6C10}">
      <dgm:prSet/>
      <dgm:spPr/>
      <dgm:t>
        <a:bodyPr/>
        <a:lstStyle/>
        <a:p>
          <a:endParaRPr lang="en-US"/>
        </a:p>
      </dgm:t>
    </dgm:pt>
    <dgm:pt modelId="{1B3F0D77-F13F-423F-97E9-52A9F99B52EB}" type="pres">
      <dgm:prSet presAssocID="{BE133740-CCC3-43EF-8D3D-55AC3D8ECD75}" presName="linearFlow" presStyleCnt="0">
        <dgm:presLayoutVars>
          <dgm:dir/>
          <dgm:resizeHandles val="exact"/>
        </dgm:presLayoutVars>
      </dgm:prSet>
      <dgm:spPr/>
    </dgm:pt>
    <dgm:pt modelId="{F8799D5B-8D44-4B9E-95C1-EC69C93D5874}" type="pres">
      <dgm:prSet presAssocID="{F3B498FC-DB6C-4932-9D1A-EA3D2418C732}" presName="node" presStyleLbl="node1" presStyleIdx="0" presStyleCnt="3" custScaleX="146381" custScaleY="144219">
        <dgm:presLayoutVars>
          <dgm:bulletEnabled val="1"/>
        </dgm:presLayoutVars>
      </dgm:prSet>
      <dgm:spPr/>
      <dgm:t>
        <a:bodyPr/>
        <a:lstStyle/>
        <a:p>
          <a:endParaRPr lang="en-US"/>
        </a:p>
      </dgm:t>
    </dgm:pt>
    <dgm:pt modelId="{2C6A1B23-204D-43D5-9A94-D01E53357847}" type="pres">
      <dgm:prSet presAssocID="{4735E49E-3CC6-4BEC-BD26-11393C9B24F4}" presName="spacerL" presStyleCnt="0"/>
      <dgm:spPr/>
    </dgm:pt>
    <dgm:pt modelId="{7A3FB611-5294-4985-A51C-0308F3FC93D1}" type="pres">
      <dgm:prSet presAssocID="{4735E49E-3CC6-4BEC-BD26-11393C9B24F4}" presName="sibTrans" presStyleLbl="sibTrans2D1" presStyleIdx="0" presStyleCnt="2" custLinFactNeighborX="-44925" custLinFactNeighborY="6839"/>
      <dgm:spPr/>
      <dgm:t>
        <a:bodyPr/>
        <a:lstStyle/>
        <a:p>
          <a:endParaRPr lang="en-US"/>
        </a:p>
      </dgm:t>
    </dgm:pt>
    <dgm:pt modelId="{1135D6A0-2E2C-4FA6-829E-36D74CD42B80}" type="pres">
      <dgm:prSet presAssocID="{4735E49E-3CC6-4BEC-BD26-11393C9B24F4}" presName="spacerR" presStyleCnt="0"/>
      <dgm:spPr/>
    </dgm:pt>
    <dgm:pt modelId="{35CCC194-22B3-4D6E-80A5-D097B8F37DD6}" type="pres">
      <dgm:prSet presAssocID="{BF78B472-AFB1-4746-AC2D-18CE1FE36146}" presName="node" presStyleLbl="node1" presStyleIdx="1" presStyleCnt="3" custScaleX="148365" custScaleY="147714" custLinFactNeighborX="-66451" custLinFactNeighborY="3523">
        <dgm:presLayoutVars>
          <dgm:bulletEnabled val="1"/>
        </dgm:presLayoutVars>
      </dgm:prSet>
      <dgm:spPr/>
      <dgm:t>
        <a:bodyPr/>
        <a:lstStyle/>
        <a:p>
          <a:endParaRPr lang="en-US"/>
        </a:p>
      </dgm:t>
    </dgm:pt>
    <dgm:pt modelId="{924E6EE1-820E-4454-B54D-C51F3ECA6389}" type="pres">
      <dgm:prSet presAssocID="{DA7E1FD9-1149-40A8-9802-401D39B91B99}" presName="spacerL" presStyleCnt="0"/>
      <dgm:spPr/>
    </dgm:pt>
    <dgm:pt modelId="{711898A8-EEF3-4261-9B9A-CD0CDE422F5D}" type="pres">
      <dgm:prSet presAssocID="{DA7E1FD9-1149-40A8-9802-401D39B91B99}" presName="sibTrans" presStyleLbl="sibTrans2D1" presStyleIdx="1" presStyleCnt="2" custLinFactX="-6326" custLinFactNeighborX="-100000" custLinFactNeighborY="-1482"/>
      <dgm:spPr/>
      <dgm:t>
        <a:bodyPr/>
        <a:lstStyle/>
        <a:p>
          <a:endParaRPr lang="en-US"/>
        </a:p>
      </dgm:t>
    </dgm:pt>
    <dgm:pt modelId="{545B2D25-A5AB-48A0-BA97-6CD80FE4B3F7}" type="pres">
      <dgm:prSet presAssocID="{DA7E1FD9-1149-40A8-9802-401D39B91B99}" presName="spacerR" presStyleCnt="0"/>
      <dgm:spPr/>
    </dgm:pt>
    <dgm:pt modelId="{CDE4EC42-5F02-481A-BCE1-8F19E9C2C41B}" type="pres">
      <dgm:prSet presAssocID="{260C5FB1-BF77-4A94-9CBF-F64B5F3E30FE}" presName="node" presStyleLbl="node1" presStyleIdx="2" presStyleCnt="3" custScaleX="139026" custScaleY="141325" custLinFactX="-4642" custLinFactNeighborX="-100000" custLinFactNeighborY="2800">
        <dgm:presLayoutVars>
          <dgm:bulletEnabled val="1"/>
        </dgm:presLayoutVars>
      </dgm:prSet>
      <dgm:spPr/>
      <dgm:t>
        <a:bodyPr/>
        <a:lstStyle/>
        <a:p>
          <a:endParaRPr lang="en-US"/>
        </a:p>
      </dgm:t>
    </dgm:pt>
  </dgm:ptLst>
  <dgm:cxnLst>
    <dgm:cxn modelId="{FD4CABFE-71A3-45F8-8FFC-3C862A2C4443}" srcId="{BE133740-CCC3-43EF-8D3D-55AC3D8ECD75}" destId="{BF78B472-AFB1-4746-AC2D-18CE1FE36146}" srcOrd="1" destOrd="0" parTransId="{948D0B79-B6DD-4CD7-8E12-B20B0A6C36C3}" sibTransId="{DA7E1FD9-1149-40A8-9802-401D39B91B99}"/>
    <dgm:cxn modelId="{1F3F569F-79B4-409C-A342-319B65933E97}" type="presOf" srcId="{BF78B472-AFB1-4746-AC2D-18CE1FE36146}" destId="{35CCC194-22B3-4D6E-80A5-D097B8F37DD6}" srcOrd="0" destOrd="0" presId="urn:microsoft.com/office/officeart/2005/8/layout/equation1"/>
    <dgm:cxn modelId="{72979FF2-619E-4234-87FB-3803CFCFD315}" type="presOf" srcId="{260C5FB1-BF77-4A94-9CBF-F64B5F3E30FE}" destId="{CDE4EC42-5F02-481A-BCE1-8F19E9C2C41B}" srcOrd="0" destOrd="0" presId="urn:microsoft.com/office/officeart/2005/8/layout/equation1"/>
    <dgm:cxn modelId="{19848715-53B3-43FF-8FC6-39BE8B0DDB85}" srcId="{BE133740-CCC3-43EF-8D3D-55AC3D8ECD75}" destId="{F3B498FC-DB6C-4932-9D1A-EA3D2418C732}" srcOrd="0" destOrd="0" parTransId="{A945E20A-DCFE-4896-A0D0-6FAB8D51F34D}" sibTransId="{4735E49E-3CC6-4BEC-BD26-11393C9B24F4}"/>
    <dgm:cxn modelId="{87F7DFD6-3030-4315-8B1B-7824B1DD6C10}" srcId="{BE133740-CCC3-43EF-8D3D-55AC3D8ECD75}" destId="{260C5FB1-BF77-4A94-9CBF-F64B5F3E30FE}" srcOrd="2" destOrd="0" parTransId="{87D0B147-765B-42E4-93D1-815EAA1D981C}" sibTransId="{FD0C830F-3271-4549-9FFC-36DA2F368F14}"/>
    <dgm:cxn modelId="{7C3DA87A-D458-49A3-9185-A16548288FDB}" type="presOf" srcId="{BE133740-CCC3-43EF-8D3D-55AC3D8ECD75}" destId="{1B3F0D77-F13F-423F-97E9-52A9F99B52EB}" srcOrd="0" destOrd="0" presId="urn:microsoft.com/office/officeart/2005/8/layout/equation1"/>
    <dgm:cxn modelId="{AAF953CB-94D7-4640-A112-90793ED83FEC}" type="presOf" srcId="{F3B498FC-DB6C-4932-9D1A-EA3D2418C732}" destId="{F8799D5B-8D44-4B9E-95C1-EC69C93D5874}" srcOrd="0" destOrd="0" presId="urn:microsoft.com/office/officeart/2005/8/layout/equation1"/>
    <dgm:cxn modelId="{8A534A99-8BCA-48EB-B65E-0A1D5E3803C7}" type="presOf" srcId="{DA7E1FD9-1149-40A8-9802-401D39B91B99}" destId="{711898A8-EEF3-4261-9B9A-CD0CDE422F5D}" srcOrd="0" destOrd="0" presId="urn:microsoft.com/office/officeart/2005/8/layout/equation1"/>
    <dgm:cxn modelId="{FC2C978F-11E7-429D-A81E-EA90451F7C18}" type="presOf" srcId="{4735E49E-3CC6-4BEC-BD26-11393C9B24F4}" destId="{7A3FB611-5294-4985-A51C-0308F3FC93D1}" srcOrd="0" destOrd="0" presId="urn:microsoft.com/office/officeart/2005/8/layout/equation1"/>
    <dgm:cxn modelId="{547741DC-6710-44C1-B908-C856BFE0EBF7}" type="presParOf" srcId="{1B3F0D77-F13F-423F-97E9-52A9F99B52EB}" destId="{F8799D5B-8D44-4B9E-95C1-EC69C93D5874}" srcOrd="0" destOrd="0" presId="urn:microsoft.com/office/officeart/2005/8/layout/equation1"/>
    <dgm:cxn modelId="{7D64A54D-D189-49A8-BB67-B88E9433F848}" type="presParOf" srcId="{1B3F0D77-F13F-423F-97E9-52A9F99B52EB}" destId="{2C6A1B23-204D-43D5-9A94-D01E53357847}" srcOrd="1" destOrd="0" presId="urn:microsoft.com/office/officeart/2005/8/layout/equation1"/>
    <dgm:cxn modelId="{18DD9B32-7D36-49A9-9A7E-3D25BC5E6866}" type="presParOf" srcId="{1B3F0D77-F13F-423F-97E9-52A9F99B52EB}" destId="{7A3FB611-5294-4985-A51C-0308F3FC93D1}" srcOrd="2" destOrd="0" presId="urn:microsoft.com/office/officeart/2005/8/layout/equation1"/>
    <dgm:cxn modelId="{41DBDEF4-99FC-44AA-BB3B-24DFCD064C7D}" type="presParOf" srcId="{1B3F0D77-F13F-423F-97E9-52A9F99B52EB}" destId="{1135D6A0-2E2C-4FA6-829E-36D74CD42B80}" srcOrd="3" destOrd="0" presId="urn:microsoft.com/office/officeart/2005/8/layout/equation1"/>
    <dgm:cxn modelId="{7F17B76B-29B1-4E5A-AAB0-D8821EF7AE95}" type="presParOf" srcId="{1B3F0D77-F13F-423F-97E9-52A9F99B52EB}" destId="{35CCC194-22B3-4D6E-80A5-D097B8F37DD6}" srcOrd="4" destOrd="0" presId="urn:microsoft.com/office/officeart/2005/8/layout/equation1"/>
    <dgm:cxn modelId="{408E0F79-DC70-4A2A-B23D-DB31D65116AD}" type="presParOf" srcId="{1B3F0D77-F13F-423F-97E9-52A9F99B52EB}" destId="{924E6EE1-820E-4454-B54D-C51F3ECA6389}" srcOrd="5" destOrd="0" presId="urn:microsoft.com/office/officeart/2005/8/layout/equation1"/>
    <dgm:cxn modelId="{500CBBAB-9853-446A-8495-7C0D1A7854F8}" type="presParOf" srcId="{1B3F0D77-F13F-423F-97E9-52A9F99B52EB}" destId="{711898A8-EEF3-4261-9B9A-CD0CDE422F5D}" srcOrd="6" destOrd="0" presId="urn:microsoft.com/office/officeart/2005/8/layout/equation1"/>
    <dgm:cxn modelId="{C6C49247-CC5E-4CA4-887E-1C7694B35BE7}" type="presParOf" srcId="{1B3F0D77-F13F-423F-97E9-52A9F99B52EB}" destId="{545B2D25-A5AB-48A0-BA97-6CD80FE4B3F7}" srcOrd="7" destOrd="0" presId="urn:microsoft.com/office/officeart/2005/8/layout/equation1"/>
    <dgm:cxn modelId="{3CFC9884-7144-4BC8-821F-27E4F6606CF2}" type="presParOf" srcId="{1B3F0D77-F13F-423F-97E9-52A9F99B52EB}" destId="{CDE4EC42-5F02-481A-BCE1-8F19E9C2C41B}"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5A66AB-D976-4E55-88D0-2640A3906F4E}">
      <dsp:nvSpPr>
        <dsp:cNvPr id="0" name=""/>
        <dsp:cNvSpPr/>
      </dsp:nvSpPr>
      <dsp:spPr>
        <a:xfrm>
          <a:off x="0" y="316815"/>
          <a:ext cx="8229599" cy="128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t>Elastic membranes and deformation</a:t>
          </a:r>
          <a:endParaRPr lang="en-US" sz="1200" kern="1200" noProof="0" dirty="0"/>
        </a:p>
        <a:p>
          <a:pPr marL="114300" lvl="1" indent="-114300" algn="l" defTabSz="533400">
            <a:lnSpc>
              <a:spcPct val="90000"/>
            </a:lnSpc>
            <a:spcBef>
              <a:spcPct val="0"/>
            </a:spcBef>
            <a:spcAft>
              <a:spcPct val="15000"/>
            </a:spcAft>
            <a:buChar char="••"/>
          </a:pPr>
          <a:r>
            <a:rPr lang="en-US" sz="1200" kern="1200" dirty="0" smtClean="0"/>
            <a:t>Membrane solution and general model</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Relativity and proposed model</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Field dimension</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Newtonian model: Gravitational constant and approach movement </a:t>
          </a:r>
          <a:endParaRPr lang="en-US" sz="1200" kern="1200" noProof="0" dirty="0"/>
        </a:p>
      </dsp:txBody>
      <dsp:txXfrm>
        <a:off x="0" y="316815"/>
        <a:ext cx="8229599" cy="1285200"/>
      </dsp:txXfrm>
    </dsp:sp>
    <dsp:sp modelId="{E430F286-0FFA-4364-B2CF-9B174F7B4814}">
      <dsp:nvSpPr>
        <dsp:cNvPr id="0" name=""/>
        <dsp:cNvSpPr/>
      </dsp:nvSpPr>
      <dsp:spPr>
        <a:xfrm>
          <a:off x="411479" y="139695"/>
          <a:ext cx="5760720" cy="3542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noProof="0" dirty="0" smtClean="0"/>
            <a:t>Introduction</a:t>
          </a:r>
          <a:endParaRPr lang="en-US" sz="1900" kern="1200" noProof="0" dirty="0"/>
        </a:p>
      </dsp:txBody>
      <dsp:txXfrm>
        <a:off x="411479" y="139695"/>
        <a:ext cx="5760720" cy="354239"/>
      </dsp:txXfrm>
    </dsp:sp>
    <dsp:sp modelId="{9027C4DB-8E46-4E0E-BE66-02AB12DDA8BE}">
      <dsp:nvSpPr>
        <dsp:cNvPr id="0" name=""/>
        <dsp:cNvSpPr/>
      </dsp:nvSpPr>
      <dsp:spPr>
        <a:xfrm>
          <a:off x="0" y="1843935"/>
          <a:ext cx="8229599" cy="1285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t>Spring constant</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Same balls, different membranes</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Different balls, same membrane</a:t>
          </a:r>
          <a:endParaRPr lang="en-US" sz="1200" kern="1200" noProof="0" dirty="0"/>
        </a:p>
        <a:p>
          <a:pPr marL="114300" lvl="1" indent="-114300" algn="l" defTabSz="533400">
            <a:lnSpc>
              <a:spcPct val="90000"/>
            </a:lnSpc>
            <a:spcBef>
              <a:spcPct val="0"/>
            </a:spcBef>
            <a:spcAft>
              <a:spcPct val="15000"/>
            </a:spcAft>
            <a:buChar char="••"/>
          </a:pPr>
          <a:r>
            <a:rPr lang="en-US" sz="1200" kern="1200" noProof="0" smtClean="0"/>
            <a:t>System’s dimensions</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Circular motion</a:t>
          </a:r>
          <a:endParaRPr lang="en-US" sz="1200" kern="1200" noProof="0" dirty="0"/>
        </a:p>
      </dsp:txBody>
      <dsp:txXfrm>
        <a:off x="0" y="1843935"/>
        <a:ext cx="8229599" cy="1285200"/>
      </dsp:txXfrm>
    </dsp:sp>
    <dsp:sp modelId="{E261D745-F76A-4DA7-8FEF-5392B9B7C0B6}">
      <dsp:nvSpPr>
        <dsp:cNvPr id="0" name=""/>
        <dsp:cNvSpPr/>
      </dsp:nvSpPr>
      <dsp:spPr>
        <a:xfrm>
          <a:off x="411479" y="1666815"/>
          <a:ext cx="5760720" cy="3542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noProof="0" dirty="0" smtClean="0"/>
            <a:t>Experiments</a:t>
          </a:r>
          <a:endParaRPr lang="en-US" sz="1900" kern="1200" noProof="0" dirty="0"/>
        </a:p>
      </dsp:txBody>
      <dsp:txXfrm>
        <a:off x="411479" y="1666815"/>
        <a:ext cx="5760720" cy="354239"/>
      </dsp:txXfrm>
    </dsp:sp>
    <dsp:sp modelId="{986156BF-7150-45AE-836E-C8DC998C5080}">
      <dsp:nvSpPr>
        <dsp:cNvPr id="0" name=""/>
        <dsp:cNvSpPr/>
      </dsp:nvSpPr>
      <dsp:spPr>
        <a:xfrm>
          <a:off x="0" y="3371055"/>
          <a:ext cx="8229599" cy="699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t>Analysis</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Comparison</a:t>
          </a:r>
          <a:endParaRPr lang="en-US" sz="1200" kern="1200" noProof="0" dirty="0"/>
        </a:p>
      </dsp:txBody>
      <dsp:txXfrm>
        <a:off x="0" y="3371055"/>
        <a:ext cx="8229599" cy="699300"/>
      </dsp:txXfrm>
    </dsp:sp>
    <dsp:sp modelId="{CE98CE73-2B0E-4087-B6BC-201E86C64420}">
      <dsp:nvSpPr>
        <dsp:cNvPr id="0" name=""/>
        <dsp:cNvSpPr/>
      </dsp:nvSpPr>
      <dsp:spPr>
        <a:xfrm>
          <a:off x="411479" y="3193934"/>
          <a:ext cx="5760720" cy="3542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noProof="0" dirty="0" smtClean="0"/>
            <a:t>Conclusion</a:t>
          </a:r>
          <a:endParaRPr lang="en-US" sz="1900" kern="1200" noProof="0" dirty="0"/>
        </a:p>
      </dsp:txBody>
      <dsp:txXfrm>
        <a:off x="411479" y="3193934"/>
        <a:ext cx="5760720" cy="35423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1086569"/>
          <a:ext cx="1018455" cy="611073"/>
        </a:xfrm>
        <a:prstGeom prst="rect">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Spring Constant</a:t>
          </a:r>
          <a:endParaRPr lang="en-US" sz="1700" kern="1200" noProof="0" dirty="0"/>
        </a:p>
      </dsp:txBody>
      <dsp:txXfrm>
        <a:off x="0" y="1086569"/>
        <a:ext cx="1018455" cy="611073"/>
      </dsp:txXfrm>
    </dsp:sp>
    <dsp:sp modelId="{286A0C7C-8BF1-43D2-A189-BD47FF3DA037}">
      <dsp:nvSpPr>
        <dsp:cNvPr id="0" name=""/>
        <dsp:cNvSpPr/>
      </dsp:nvSpPr>
      <dsp:spPr>
        <a:xfrm>
          <a:off x="0" y="179948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Different Sheets</a:t>
          </a:r>
          <a:endParaRPr lang="en-US" sz="1700" kern="1200" noProof="0" dirty="0"/>
        </a:p>
      </dsp:txBody>
      <dsp:txXfrm>
        <a:off x="0" y="1799488"/>
        <a:ext cx="1018455" cy="611073"/>
      </dsp:txXfrm>
    </dsp:sp>
    <dsp:sp modelId="{424FB242-BCD6-4B86-BA34-7216CDCCF541}">
      <dsp:nvSpPr>
        <dsp:cNvPr id="0" name=""/>
        <dsp:cNvSpPr/>
      </dsp:nvSpPr>
      <dsp:spPr>
        <a:xfrm>
          <a:off x="0" y="251240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Different</a:t>
          </a:r>
          <a:r>
            <a:rPr lang="en-US" sz="1700" kern="1200" baseline="0" noProof="0" dirty="0" smtClean="0"/>
            <a:t> ball</a:t>
          </a:r>
          <a:endParaRPr lang="en-US" sz="1700" kern="1200" noProof="0" dirty="0"/>
        </a:p>
      </dsp:txBody>
      <dsp:txXfrm>
        <a:off x="0" y="2512407"/>
        <a:ext cx="1018455" cy="6110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4E7D63-A997-4953-86F8-B46D4412BB64}">
      <dsp:nvSpPr>
        <dsp:cNvPr id="0" name=""/>
        <dsp:cNvSpPr/>
      </dsp:nvSpPr>
      <dsp:spPr>
        <a:xfrm>
          <a:off x="0" y="730109"/>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Friction</a:t>
          </a:r>
          <a:endParaRPr lang="en-US" sz="1700" kern="1200" dirty="0"/>
        </a:p>
      </dsp:txBody>
      <dsp:txXfrm>
        <a:off x="0" y="730109"/>
        <a:ext cx="1018455" cy="611073"/>
      </dsp:txXfrm>
    </dsp:sp>
    <dsp:sp modelId="{E035EB8B-D7E7-423A-9A3C-EBD26DDC9C56}">
      <dsp:nvSpPr>
        <dsp:cNvPr id="0" name=""/>
        <dsp:cNvSpPr/>
      </dsp:nvSpPr>
      <dsp:spPr>
        <a:xfrm>
          <a:off x="0" y="1443028"/>
          <a:ext cx="1018455" cy="611073"/>
        </a:xfrm>
        <a:prstGeom prst="rect">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Spring Constant</a:t>
          </a:r>
          <a:endParaRPr lang="en-US" sz="1700" kern="1200" noProof="0" dirty="0"/>
        </a:p>
      </dsp:txBody>
      <dsp:txXfrm>
        <a:off x="0" y="1443028"/>
        <a:ext cx="1018455" cy="611073"/>
      </dsp:txXfrm>
    </dsp:sp>
    <dsp:sp modelId="{286A0C7C-8BF1-43D2-A189-BD47FF3DA037}">
      <dsp:nvSpPr>
        <dsp:cNvPr id="0" name=""/>
        <dsp:cNvSpPr/>
      </dsp:nvSpPr>
      <dsp:spPr>
        <a:xfrm>
          <a:off x="0" y="215594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Different Sheets</a:t>
          </a:r>
          <a:endParaRPr lang="en-US" sz="17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noProof="0" dirty="0" smtClean="0"/>
            <a:t>Different</a:t>
          </a:r>
          <a:r>
            <a:rPr lang="en-US" sz="1700" kern="1200" baseline="0" noProof="0" dirty="0" smtClean="0"/>
            <a:t> ball</a:t>
          </a:r>
          <a:endParaRPr lang="en-US" sz="1700" kern="1200" noProof="0" dirty="0"/>
        </a:p>
      </dsp:txBody>
      <dsp:txXfrm>
        <a:off x="0" y="2868867"/>
        <a:ext cx="1018455" cy="6110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0767DE-1118-499A-AF7D-CFEAE2B0C7B2}">
      <dsp:nvSpPr>
        <dsp:cNvPr id="0" name=""/>
        <dsp:cNvSpPr/>
      </dsp:nvSpPr>
      <dsp:spPr>
        <a:xfrm>
          <a:off x="77527" y="630"/>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Different rolling masses</a:t>
          </a:r>
          <a:endParaRPr lang="en-US" sz="1600" kern="1200" dirty="0"/>
        </a:p>
      </dsp:txBody>
      <dsp:txXfrm>
        <a:off x="77527" y="630"/>
        <a:ext cx="1799860" cy="1079916"/>
      </dsp:txXfrm>
    </dsp:sp>
    <dsp:sp modelId="{AE348F09-A2C6-49F2-920B-FE72F004AEBF}">
      <dsp:nvSpPr>
        <dsp:cNvPr id="0" name=""/>
        <dsp:cNvSpPr/>
      </dsp:nvSpPr>
      <dsp:spPr>
        <a:xfrm>
          <a:off x="2035775" y="317406"/>
          <a:ext cx="381570" cy="44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35775" y="317406"/>
        <a:ext cx="381570" cy="446365"/>
      </dsp:txXfrm>
    </dsp:sp>
    <dsp:sp modelId="{505B9964-5C02-4268-93D7-EFA20D1F4E7E}">
      <dsp:nvSpPr>
        <dsp:cNvPr id="0" name=""/>
        <dsp:cNvSpPr/>
      </dsp:nvSpPr>
      <dsp:spPr>
        <a:xfrm>
          <a:off x="2597332" y="630"/>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Great masses compared to the central one</a:t>
          </a:r>
          <a:endParaRPr lang="en-US" sz="1600" kern="1200" dirty="0"/>
        </a:p>
      </dsp:txBody>
      <dsp:txXfrm>
        <a:off x="2597332" y="630"/>
        <a:ext cx="1799860" cy="1079916"/>
      </dsp:txXfrm>
    </dsp:sp>
    <dsp:sp modelId="{0CEF9CAE-0374-48C5-87CF-F4E6960260D7}">
      <dsp:nvSpPr>
        <dsp:cNvPr id="0" name=""/>
        <dsp:cNvSpPr/>
      </dsp:nvSpPr>
      <dsp:spPr>
        <a:xfrm>
          <a:off x="4555580" y="317406"/>
          <a:ext cx="381570" cy="44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55580" y="317406"/>
        <a:ext cx="381570" cy="446365"/>
      </dsp:txXfrm>
    </dsp:sp>
    <dsp:sp modelId="{F8160E38-4F06-49E8-9D6C-8F37ECAA2424}">
      <dsp:nvSpPr>
        <dsp:cNvPr id="0" name=""/>
        <dsp:cNvSpPr/>
      </dsp:nvSpPr>
      <dsp:spPr>
        <a:xfrm>
          <a:off x="5117137" y="630"/>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Both deform the sheet</a:t>
          </a:r>
          <a:endParaRPr lang="en-US" sz="1600" kern="1200" dirty="0"/>
        </a:p>
      </dsp:txBody>
      <dsp:txXfrm>
        <a:off x="5117137" y="630"/>
        <a:ext cx="1799860" cy="1079916"/>
      </dsp:txXfrm>
    </dsp:sp>
    <dsp:sp modelId="{BA924B5E-7F9B-4359-8EF4-CBF1A23C2F0B}">
      <dsp:nvSpPr>
        <dsp:cNvPr id="0" name=""/>
        <dsp:cNvSpPr/>
      </dsp:nvSpPr>
      <dsp:spPr>
        <a:xfrm rot="5400000">
          <a:off x="5826282" y="1206537"/>
          <a:ext cx="381570" cy="44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5826282" y="1206537"/>
        <a:ext cx="381570" cy="446365"/>
      </dsp:txXfrm>
    </dsp:sp>
    <dsp:sp modelId="{FDF6FDE2-07C0-459B-8CCF-757804D75091}">
      <dsp:nvSpPr>
        <dsp:cNvPr id="0" name=""/>
        <dsp:cNvSpPr/>
      </dsp:nvSpPr>
      <dsp:spPr>
        <a:xfrm>
          <a:off x="5117137" y="1800491"/>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Constant dependent on depth of deformation</a:t>
          </a:r>
          <a:endParaRPr lang="en-US" sz="1600" kern="1200" dirty="0"/>
        </a:p>
      </dsp:txBody>
      <dsp:txXfrm>
        <a:off x="5117137" y="1800491"/>
        <a:ext cx="1799860" cy="1079916"/>
      </dsp:txXfrm>
    </dsp:sp>
    <dsp:sp modelId="{E63C4D8C-B59A-4380-8C67-D5F56F8A1808}">
      <dsp:nvSpPr>
        <dsp:cNvPr id="0" name=""/>
        <dsp:cNvSpPr/>
      </dsp:nvSpPr>
      <dsp:spPr>
        <a:xfrm rot="10800000">
          <a:off x="4577178" y="2117267"/>
          <a:ext cx="381570" cy="44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577178" y="2117267"/>
        <a:ext cx="381570" cy="446365"/>
      </dsp:txXfrm>
    </dsp:sp>
    <dsp:sp modelId="{E615AEEA-5273-4DBE-A258-8B8EA85401AC}">
      <dsp:nvSpPr>
        <dsp:cNvPr id="0" name=""/>
        <dsp:cNvSpPr/>
      </dsp:nvSpPr>
      <dsp:spPr>
        <a:xfrm>
          <a:off x="2597332" y="1800491"/>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Deformations add themselves meniscus-like</a:t>
          </a:r>
          <a:endParaRPr lang="en-US" sz="1600" kern="1200" dirty="0"/>
        </a:p>
      </dsp:txBody>
      <dsp:txXfrm>
        <a:off x="2597332" y="1800491"/>
        <a:ext cx="1799860" cy="1079916"/>
      </dsp:txXfrm>
    </dsp:sp>
    <dsp:sp modelId="{7536C76C-4CF1-4989-8EB7-04B7EC34199E}">
      <dsp:nvSpPr>
        <dsp:cNvPr id="0" name=""/>
        <dsp:cNvSpPr/>
      </dsp:nvSpPr>
      <dsp:spPr>
        <a:xfrm rot="10800000">
          <a:off x="2057373" y="2117267"/>
          <a:ext cx="381570" cy="4463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057373" y="2117267"/>
        <a:ext cx="381570" cy="446365"/>
      </dsp:txXfrm>
    </dsp:sp>
    <dsp:sp modelId="{E4F77531-E94F-49C0-A4E9-99B45AFF8F80}">
      <dsp:nvSpPr>
        <dsp:cNvPr id="0" name=""/>
        <dsp:cNvSpPr/>
      </dsp:nvSpPr>
      <dsp:spPr>
        <a:xfrm>
          <a:off x="77527" y="1800491"/>
          <a:ext cx="1799860" cy="107991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Greater than real gravitational constant</a:t>
          </a:r>
          <a:endParaRPr lang="en-US" sz="1600" kern="1200" dirty="0"/>
        </a:p>
      </dsp:txBody>
      <dsp:txXfrm>
        <a:off x="77527" y="1800491"/>
        <a:ext cx="1799860" cy="10799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6"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6" cy="611073"/>
      </dsp:txXfrm>
    </dsp:sp>
    <dsp:sp modelId="{B973E00D-84FF-43B3-8B98-6A68032C29E1}">
      <dsp:nvSpPr>
        <dsp:cNvPr id="0" name=""/>
        <dsp:cNvSpPr/>
      </dsp:nvSpPr>
      <dsp:spPr>
        <a:xfrm>
          <a:off x="0" y="1443028"/>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6" cy="611073"/>
      </dsp:txXfrm>
    </dsp:sp>
    <dsp:sp modelId="{B0721B22-DBED-40AA-BA38-ECA14674B05D}">
      <dsp:nvSpPr>
        <dsp:cNvPr id="0" name=""/>
        <dsp:cNvSpPr/>
      </dsp:nvSpPr>
      <dsp:spPr>
        <a:xfrm>
          <a:off x="0" y="2155947"/>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6" cy="611073"/>
      </dsp:txXfrm>
    </dsp:sp>
    <dsp:sp modelId="{424FB242-BCD6-4B86-BA34-7216CDCCF541}">
      <dsp:nvSpPr>
        <dsp:cNvPr id="0" name=""/>
        <dsp:cNvSpPr/>
      </dsp:nvSpPr>
      <dsp:spPr>
        <a:xfrm>
          <a:off x="0" y="2868867"/>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6" cy="6110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6"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6" cy="611073"/>
      </dsp:txXfrm>
    </dsp:sp>
    <dsp:sp modelId="{B973E00D-84FF-43B3-8B98-6A68032C29E1}">
      <dsp:nvSpPr>
        <dsp:cNvPr id="0" name=""/>
        <dsp:cNvSpPr/>
      </dsp:nvSpPr>
      <dsp:spPr>
        <a:xfrm>
          <a:off x="0" y="1443028"/>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6" cy="611073"/>
      </dsp:txXfrm>
    </dsp:sp>
    <dsp:sp modelId="{B0721B22-DBED-40AA-BA38-ECA14674B05D}">
      <dsp:nvSpPr>
        <dsp:cNvPr id="0" name=""/>
        <dsp:cNvSpPr/>
      </dsp:nvSpPr>
      <dsp:spPr>
        <a:xfrm>
          <a:off x="0" y="2155947"/>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6" cy="611073"/>
      </dsp:txXfrm>
    </dsp:sp>
    <dsp:sp modelId="{424FB242-BCD6-4B86-BA34-7216CDCCF541}">
      <dsp:nvSpPr>
        <dsp:cNvPr id="0" name=""/>
        <dsp:cNvSpPr/>
      </dsp:nvSpPr>
      <dsp:spPr>
        <a:xfrm>
          <a:off x="0" y="2868867"/>
          <a:ext cx="1018456"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6" cy="6110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5EB8B-D7E7-423A-9A3C-EBD26DDC9C56}">
      <dsp:nvSpPr>
        <dsp:cNvPr id="0" name=""/>
        <dsp:cNvSpPr/>
      </dsp:nvSpPr>
      <dsp:spPr>
        <a:xfrm>
          <a:off x="0" y="730109"/>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Trajectory</a:t>
          </a:r>
          <a:endParaRPr lang="en-US" sz="1500" kern="1200" noProof="0" dirty="0"/>
        </a:p>
      </dsp:txBody>
      <dsp:txXfrm>
        <a:off x="0" y="730109"/>
        <a:ext cx="1018455" cy="611073"/>
      </dsp:txXfrm>
    </dsp:sp>
    <dsp:sp modelId="{B973E00D-84FF-43B3-8B98-6A68032C29E1}">
      <dsp:nvSpPr>
        <dsp:cNvPr id="0" name=""/>
        <dsp:cNvSpPr/>
      </dsp:nvSpPr>
      <dsp:spPr>
        <a:xfrm>
          <a:off x="0" y="1443028"/>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Spring Constant</a:t>
          </a:r>
          <a:endParaRPr lang="en-US" sz="1500" kern="1200" noProof="0" dirty="0"/>
        </a:p>
      </dsp:txBody>
      <dsp:txXfrm>
        <a:off x="0" y="1443028"/>
        <a:ext cx="1018455" cy="611073"/>
      </dsp:txXfrm>
    </dsp:sp>
    <dsp:sp modelId="{B0721B22-DBED-40AA-BA38-ECA14674B05D}">
      <dsp:nvSpPr>
        <dsp:cNvPr id="0" name=""/>
        <dsp:cNvSpPr/>
      </dsp:nvSpPr>
      <dsp:spPr>
        <a:xfrm>
          <a:off x="0" y="2155947"/>
          <a:ext cx="1018455" cy="611073"/>
        </a:xfrm>
        <a:prstGeom prst="rect">
          <a:avLst/>
        </a:prstGeom>
        <a:solidFill>
          <a:schemeClr val="accent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Dimensions</a:t>
          </a:r>
          <a:endParaRPr lang="en-US" sz="1500" kern="1200" noProof="0" dirty="0"/>
        </a:p>
      </dsp:txBody>
      <dsp:txXfrm>
        <a:off x="0" y="2155947"/>
        <a:ext cx="1018455" cy="611073"/>
      </dsp:txXfrm>
    </dsp:sp>
    <dsp:sp modelId="{424FB242-BCD6-4B86-BA34-7216CDCCF541}">
      <dsp:nvSpPr>
        <dsp:cNvPr id="0" name=""/>
        <dsp:cNvSpPr/>
      </dsp:nvSpPr>
      <dsp:spPr>
        <a:xfrm>
          <a:off x="0" y="2868867"/>
          <a:ext cx="1018455" cy="61107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Different</a:t>
          </a:r>
          <a:r>
            <a:rPr lang="en-US" sz="1500" kern="1200" baseline="0" noProof="0" dirty="0" smtClean="0"/>
            <a:t> ball</a:t>
          </a:r>
          <a:endParaRPr lang="en-US" sz="1500" kern="1200" noProof="0" dirty="0"/>
        </a:p>
      </dsp:txBody>
      <dsp:txXfrm>
        <a:off x="0" y="2868867"/>
        <a:ext cx="1018455" cy="61107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799D5B-8D44-4B9E-95C1-EC69C93D5874}">
      <dsp:nvSpPr>
        <dsp:cNvPr id="0" name=""/>
        <dsp:cNvSpPr/>
      </dsp:nvSpPr>
      <dsp:spPr>
        <a:xfrm>
          <a:off x="2457" y="1440161"/>
          <a:ext cx="1827183" cy="1800196"/>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a:t>
          </a:r>
          <a:r>
            <a:rPr lang="en-US" sz="1600" b="1" kern="1200" dirty="0" smtClean="0">
              <a:latin typeface="Times New Roman"/>
              <a:cs typeface="Times New Roman"/>
            </a:rPr>
            <a:t>≈</a:t>
          </a:r>
          <a:r>
            <a:rPr lang="en-US" sz="1600" b="1" kern="1200" dirty="0" smtClean="0">
              <a:latin typeface="+mn-lt"/>
              <a:cs typeface="Times New Roman"/>
            </a:rPr>
            <a:t>6.9.10</a:t>
          </a:r>
          <a:r>
            <a:rPr lang="en-US" sz="1600" b="1" kern="1200" baseline="30000" dirty="0" smtClean="0">
              <a:latin typeface="+mn-lt"/>
              <a:cs typeface="Times New Roman"/>
            </a:rPr>
            <a:t>-6</a:t>
          </a:r>
          <a:r>
            <a:rPr lang="en-US" sz="1600" b="1" kern="1200" dirty="0" smtClean="0"/>
            <a:t>%M</a:t>
          </a:r>
          <a:endParaRPr lang="en-US" sz="1600" b="1" kern="1200" dirty="0"/>
        </a:p>
      </dsp:txBody>
      <dsp:txXfrm>
        <a:off x="2457" y="1440161"/>
        <a:ext cx="1827183" cy="1800196"/>
      </dsp:txXfrm>
    </dsp:sp>
    <dsp:sp modelId="{7A3FB611-5294-4985-A51C-0308F3FC93D1}">
      <dsp:nvSpPr>
        <dsp:cNvPr id="0" name=""/>
        <dsp:cNvSpPr/>
      </dsp:nvSpPr>
      <dsp:spPr>
        <a:xfrm>
          <a:off x="1885463" y="2027783"/>
          <a:ext cx="723978" cy="723978"/>
        </a:xfrm>
        <a:prstGeom prst="mathPlus">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885463" y="2027783"/>
        <a:ext cx="723978" cy="723978"/>
      </dsp:txXfrm>
    </dsp:sp>
    <dsp:sp modelId="{35CCC194-22B3-4D6E-80A5-D097B8F37DD6}">
      <dsp:nvSpPr>
        <dsp:cNvPr id="0" name=""/>
        <dsp:cNvSpPr/>
      </dsp:nvSpPr>
      <dsp:spPr>
        <a:xfrm>
          <a:off x="2688980" y="1462324"/>
          <a:ext cx="1851948" cy="184382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6,67.10</a:t>
          </a:r>
          <a:r>
            <a:rPr lang="en-US" sz="1600" b="1" kern="1200" baseline="30000" dirty="0" smtClean="0"/>
            <a:t>-11 </a:t>
          </a:r>
          <a:r>
            <a:rPr lang="en-US" sz="1600" b="1" kern="1200" dirty="0" smtClean="0"/>
            <a:t>m³kg</a:t>
          </a:r>
          <a:r>
            <a:rPr lang="en-US" sz="1600" b="1" kern="1200" baseline="30000" dirty="0" smtClean="0"/>
            <a:t>-1</a:t>
          </a:r>
          <a:r>
            <a:rPr lang="en-US" sz="1600" b="1" kern="1200" dirty="0" smtClean="0"/>
            <a:t>s</a:t>
          </a:r>
          <a:r>
            <a:rPr lang="en-US" sz="1600" b="1" kern="1200" baseline="30000" dirty="0" smtClean="0"/>
            <a:t>-2</a:t>
          </a:r>
          <a:endParaRPr lang="en-US" sz="1600" kern="1200" dirty="0"/>
        </a:p>
      </dsp:txBody>
      <dsp:txXfrm>
        <a:off x="2688980" y="1462324"/>
        <a:ext cx="1851948" cy="1843822"/>
      </dsp:txXfrm>
    </dsp:sp>
    <dsp:sp modelId="{711898A8-EEF3-4261-9B9A-CD0CDE422F5D}">
      <dsp:nvSpPr>
        <dsp:cNvPr id="0" name=""/>
        <dsp:cNvSpPr/>
      </dsp:nvSpPr>
      <dsp:spPr>
        <a:xfrm>
          <a:off x="4562483" y="1967541"/>
          <a:ext cx="723978" cy="723978"/>
        </a:xfrm>
        <a:prstGeom prst="mathEqual">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562483" y="1967541"/>
        <a:ext cx="723978" cy="723978"/>
      </dsp:txXfrm>
    </dsp:sp>
    <dsp:sp modelId="{CDE4EC42-5F02-481A-BCE1-8F19E9C2C41B}">
      <dsp:nvSpPr>
        <dsp:cNvPr id="0" name=""/>
        <dsp:cNvSpPr/>
      </dsp:nvSpPr>
      <dsp:spPr>
        <a:xfrm>
          <a:off x="5375674" y="1493174"/>
          <a:ext cx="1735375" cy="176407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Analogue gravitational constant</a:t>
          </a:r>
          <a:endParaRPr lang="en-US" sz="1600" b="1" kern="1200" dirty="0"/>
        </a:p>
      </dsp:txBody>
      <dsp:txXfrm>
        <a:off x="5375674" y="1493174"/>
        <a:ext cx="1735375" cy="17640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6B0E6-CCAA-334E-A4B0-3328937FED29}" type="datetimeFigureOut">
              <a:rPr lang="en-US" smtClean="0"/>
              <a:pPr/>
              <a:t>7/24/2013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2F830F-88BF-5A44-BC77-2EA5FED99D85}" type="slidenum">
              <a:rPr lang="en-US" smtClean="0"/>
              <a:pPr/>
              <a:t>‹nº›</a:t>
            </a:fld>
            <a:endParaRPr lang="en-US"/>
          </a:p>
        </p:txBody>
      </p:sp>
    </p:spTree>
    <p:extLst>
      <p:ext uri="{BB962C8B-B14F-4D97-AF65-F5344CB8AC3E}">
        <p14:creationId xmlns:p14="http://schemas.microsoft.com/office/powerpoint/2010/main" xmlns="" val="2660392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78A88-C29E-43E9-A86E-532182954CBB}" type="datetimeFigureOut">
              <a:rPr lang="pt-BR" smtClean="0"/>
              <a:pPr/>
              <a:t>24/07/2013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24AD1-8C28-44F1-9E5D-3EDB27F866DD}" type="slidenum">
              <a:rPr lang="pt-BR" smtClean="0"/>
              <a:pPr/>
              <a:t>‹nº›</a:t>
            </a:fld>
            <a:endParaRPr lang="pt-BR"/>
          </a:p>
        </p:txBody>
      </p:sp>
    </p:spTree>
    <p:extLst>
      <p:ext uri="{BB962C8B-B14F-4D97-AF65-F5344CB8AC3E}">
        <p14:creationId xmlns:p14="http://schemas.microsoft.com/office/powerpoint/2010/main" xmlns="" val="748463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DA24AD1-8C28-44F1-9E5D-3EDB27F866DD}" type="slidenum">
              <a:rPr lang="pt-BR" smtClean="0"/>
              <a:pPr/>
              <a:t>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420888"/>
            <a:ext cx="7772400" cy="1323580"/>
          </a:xfrm>
        </p:spPr>
        <p:txBody>
          <a:bodyPr/>
          <a:lstStyle>
            <a:lvl1pPr>
              <a:defRPr b="1" u="none">
                <a:latin typeface="Cambria" pitchFamily="18" charset="0"/>
              </a:defRPr>
            </a:lvl1pPr>
          </a:lstStyle>
          <a:p>
            <a:r>
              <a:rPr lang="pt-BR" dirty="0" err="1" smtClean="0"/>
              <a:t>Problem</a:t>
            </a:r>
            <a:r>
              <a:rPr lang="pt-BR" dirty="0" smtClean="0"/>
              <a:t> ##</a:t>
            </a:r>
            <a:br>
              <a:rPr lang="pt-BR" dirty="0" smtClean="0"/>
            </a:br>
            <a:r>
              <a:rPr lang="pt-BR" dirty="0" err="1" smtClean="0"/>
              <a:t>Title</a:t>
            </a:r>
            <a:endParaRPr lang="pt-BR" dirty="0"/>
          </a:p>
        </p:txBody>
      </p:sp>
      <p:pic>
        <p:nvPicPr>
          <p:cNvPr id="7" name="Imagem 6" descr="grungy_brazil_flag___brasil_by_think0.jpg"/>
          <p:cNvPicPr>
            <a:picLocks noChangeAspect="1"/>
          </p:cNvPicPr>
          <p:nvPr/>
        </p:nvPicPr>
        <p:blipFill>
          <a:blip r:embed="rId2" cstate="print"/>
          <a:srcRect t="61654" r="50000" b="18426"/>
          <a:stretch>
            <a:fillRect/>
          </a:stretch>
        </p:blipFill>
        <p:spPr>
          <a:xfrm>
            <a:off x="0" y="0"/>
            <a:ext cx="9144000" cy="2276872"/>
          </a:xfrm>
          <a:prstGeom prst="rect">
            <a:avLst/>
          </a:prstGeom>
        </p:spPr>
      </p:pic>
      <p:sp>
        <p:nvSpPr>
          <p:cNvPr id="8" name="CaixaDeTexto 7"/>
          <p:cNvSpPr txBox="1"/>
          <p:nvPr/>
        </p:nvSpPr>
        <p:spPr>
          <a:xfrm>
            <a:off x="251520" y="836712"/>
            <a:ext cx="3384376"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noProof="0" dirty="0" smtClean="0">
                <a:solidFill>
                  <a:schemeClr val="accent3">
                    <a:lumMod val="75000"/>
                  </a:schemeClr>
                </a:solidFill>
                <a:latin typeface="Eras Light ITC" pitchFamily="34" charset="0"/>
              </a:rPr>
              <a:t>Team of Brazil</a:t>
            </a:r>
          </a:p>
        </p:txBody>
      </p:sp>
      <p:sp>
        <p:nvSpPr>
          <p:cNvPr id="11" name="Retângulo 10"/>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420888"/>
            <a:ext cx="7772400" cy="1323580"/>
          </a:xfrm>
        </p:spPr>
        <p:txBody>
          <a:bodyPr/>
          <a:lstStyle>
            <a:lvl1pPr>
              <a:defRPr b="1" u="none">
                <a:latin typeface="Cambria" pitchFamily="18" charset="0"/>
              </a:defRPr>
            </a:lvl1pPr>
          </a:lstStyle>
          <a:p>
            <a:r>
              <a:rPr lang="pt-BR" dirty="0" err="1" smtClean="0"/>
              <a:t>Problem</a:t>
            </a:r>
            <a:r>
              <a:rPr lang="pt-BR" dirty="0" smtClean="0"/>
              <a:t> ##</a:t>
            </a:r>
            <a:br>
              <a:rPr lang="pt-BR" dirty="0" smtClean="0"/>
            </a:br>
            <a:r>
              <a:rPr lang="pt-BR" dirty="0" err="1" smtClean="0"/>
              <a:t>Title</a:t>
            </a:r>
            <a:endParaRPr lang="pt-BR" dirty="0"/>
          </a:p>
        </p:txBody>
      </p:sp>
      <p:pic>
        <p:nvPicPr>
          <p:cNvPr id="7" name="Imagem 6" descr="grungy_brazil_flag___brasil_by_think0.jpg"/>
          <p:cNvPicPr>
            <a:picLocks noChangeAspect="1"/>
          </p:cNvPicPr>
          <p:nvPr/>
        </p:nvPicPr>
        <p:blipFill>
          <a:blip r:embed="rId2" cstate="print"/>
          <a:srcRect t="61654" r="50000" b="18426"/>
          <a:stretch>
            <a:fillRect/>
          </a:stretch>
        </p:blipFill>
        <p:spPr>
          <a:xfrm>
            <a:off x="0" y="0"/>
            <a:ext cx="9144000" cy="2276872"/>
          </a:xfrm>
          <a:prstGeom prst="rect">
            <a:avLst/>
          </a:prstGeom>
        </p:spPr>
      </p:pic>
      <p:sp>
        <p:nvSpPr>
          <p:cNvPr id="8" name="CaixaDeTexto 7"/>
          <p:cNvSpPr txBox="1"/>
          <p:nvPr/>
        </p:nvSpPr>
        <p:spPr>
          <a:xfrm>
            <a:off x="251520" y="836712"/>
            <a:ext cx="3384376"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600" dirty="0" err="1" smtClean="0">
                <a:solidFill>
                  <a:schemeClr val="accent3">
                    <a:lumMod val="75000"/>
                  </a:schemeClr>
                </a:solidFill>
                <a:latin typeface="Eras Light ITC" pitchFamily="34" charset="0"/>
              </a:rPr>
              <a:t>Team</a:t>
            </a:r>
            <a:r>
              <a:rPr lang="pt-BR" sz="3600" dirty="0" smtClean="0">
                <a:solidFill>
                  <a:schemeClr val="accent3">
                    <a:lumMod val="75000"/>
                  </a:schemeClr>
                </a:solidFill>
                <a:latin typeface="Eras Light ITC" pitchFamily="34" charset="0"/>
              </a:rPr>
              <a:t> </a:t>
            </a:r>
            <a:r>
              <a:rPr lang="pt-BR" sz="3600" dirty="0" err="1" smtClean="0">
                <a:solidFill>
                  <a:schemeClr val="accent3">
                    <a:lumMod val="75000"/>
                  </a:schemeClr>
                </a:solidFill>
                <a:latin typeface="Eras Light ITC" pitchFamily="34" charset="0"/>
              </a:rPr>
              <a:t>of</a:t>
            </a:r>
            <a:r>
              <a:rPr lang="pt-BR" sz="3600" dirty="0" smtClean="0">
                <a:solidFill>
                  <a:schemeClr val="accent3">
                    <a:lumMod val="75000"/>
                  </a:schemeClr>
                </a:solidFill>
                <a:latin typeface="Eras Light ITC" pitchFamily="34" charset="0"/>
              </a:rPr>
              <a:t> </a:t>
            </a:r>
            <a:r>
              <a:rPr lang="pt-BR" sz="3600" dirty="0" err="1" smtClean="0">
                <a:solidFill>
                  <a:schemeClr val="accent3">
                    <a:lumMod val="75000"/>
                  </a:schemeClr>
                </a:solidFill>
                <a:latin typeface="Eras Light ITC" pitchFamily="34" charset="0"/>
              </a:rPr>
              <a:t>Brazil</a:t>
            </a:r>
            <a:endParaRPr lang="pt-BR" sz="3600" dirty="0" smtClean="0">
              <a:solidFill>
                <a:schemeClr val="accent3">
                  <a:lumMod val="75000"/>
                </a:schemeClr>
              </a:solidFill>
              <a:latin typeface="Eras Light ITC" pitchFamily="34" charset="0"/>
            </a:endParaRPr>
          </a:p>
        </p:txBody>
      </p:sp>
      <p:sp>
        <p:nvSpPr>
          <p:cNvPr id="11" name="Retângulo 10"/>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grungy_brazil_flag___brasil_by_think0.jpg"/>
          <p:cNvPicPr>
            <a:picLocks noChangeAspect="1"/>
          </p:cNvPicPr>
          <p:nvPr/>
        </p:nvPicPr>
        <p:blipFill>
          <a:blip r:embed="rId2" cstate="print"/>
          <a:srcRect t="61654" r="50000" b="18426"/>
          <a:stretch>
            <a:fillRect/>
          </a:stretch>
        </p:blipFill>
        <p:spPr>
          <a:xfrm>
            <a:off x="0" y="0"/>
            <a:ext cx="9144000" cy="2276872"/>
          </a:xfrm>
          <a:prstGeom prst="rect">
            <a:avLst/>
          </a:prstGeom>
        </p:spPr>
      </p:pic>
      <p:sp>
        <p:nvSpPr>
          <p:cNvPr id="9" name="CaixaDeTexto 8"/>
          <p:cNvSpPr txBox="1"/>
          <p:nvPr/>
        </p:nvSpPr>
        <p:spPr>
          <a:xfrm>
            <a:off x="251520" y="836712"/>
            <a:ext cx="3384376"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600" dirty="0" err="1" smtClean="0">
                <a:solidFill>
                  <a:schemeClr val="accent3">
                    <a:lumMod val="75000"/>
                  </a:schemeClr>
                </a:solidFill>
                <a:latin typeface="Eras Light ITC" pitchFamily="34" charset="0"/>
              </a:rPr>
              <a:t>Team</a:t>
            </a:r>
            <a:r>
              <a:rPr lang="pt-BR" sz="3600" dirty="0" smtClean="0">
                <a:solidFill>
                  <a:schemeClr val="accent3">
                    <a:lumMod val="75000"/>
                  </a:schemeClr>
                </a:solidFill>
                <a:latin typeface="Eras Light ITC" pitchFamily="34" charset="0"/>
              </a:rPr>
              <a:t> </a:t>
            </a:r>
            <a:r>
              <a:rPr lang="pt-BR" sz="3600" dirty="0" err="1" smtClean="0">
                <a:solidFill>
                  <a:schemeClr val="accent3">
                    <a:lumMod val="75000"/>
                  </a:schemeClr>
                </a:solidFill>
                <a:latin typeface="Eras Light ITC" pitchFamily="34" charset="0"/>
              </a:rPr>
              <a:t>of</a:t>
            </a:r>
            <a:r>
              <a:rPr lang="pt-BR" sz="3600" dirty="0" smtClean="0">
                <a:solidFill>
                  <a:schemeClr val="accent3">
                    <a:lumMod val="75000"/>
                  </a:schemeClr>
                </a:solidFill>
                <a:latin typeface="Eras Light ITC" pitchFamily="34" charset="0"/>
              </a:rPr>
              <a:t> </a:t>
            </a:r>
            <a:r>
              <a:rPr lang="pt-BR" sz="3600" dirty="0" err="1" smtClean="0">
                <a:solidFill>
                  <a:schemeClr val="accent3">
                    <a:lumMod val="75000"/>
                  </a:schemeClr>
                </a:solidFill>
                <a:latin typeface="Eras Light ITC" pitchFamily="34" charset="0"/>
              </a:rPr>
              <a:t>Brazil</a:t>
            </a:r>
            <a:endParaRPr lang="pt-BR" sz="3600" dirty="0" smtClean="0">
              <a:solidFill>
                <a:schemeClr val="accent3">
                  <a:lumMod val="75000"/>
                </a:schemeClr>
              </a:solidFill>
              <a:latin typeface="Eras Light ITC" pitchFamily="34" charset="0"/>
            </a:endParaRPr>
          </a:p>
        </p:txBody>
      </p:sp>
      <p:sp>
        <p:nvSpPr>
          <p:cNvPr id="10" name="Retângulo 9"/>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24744"/>
            <a:ext cx="8229600" cy="648072"/>
          </a:xfrm>
          <a:solidFill>
            <a:schemeClr val="bg2"/>
          </a:solidFill>
        </p:spPr>
        <p:txBody>
          <a:bodyPr/>
          <a:lstStyle>
            <a:lvl1pPr>
              <a:defRPr sz="2800">
                <a:solidFill>
                  <a:schemeClr val="accent3">
                    <a:lumMod val="75000"/>
                  </a:schemeClr>
                </a:solidFill>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a:xfrm>
            <a:off x="457200" y="1916832"/>
            <a:ext cx="8229600" cy="4209332"/>
          </a:xfrm>
        </p:spPr>
        <p:txBody>
          <a:bodyPr/>
          <a:lstStyle>
            <a:lvl1pPr>
              <a:defRPr sz="2400"/>
            </a:lvl1pPr>
            <a:lvl2pPr>
              <a:defRPr sz="2000"/>
            </a:lvl2pPr>
            <a:lvl3pPr>
              <a:defRPr sz="1800"/>
            </a:lvl3pPr>
            <a:lvl4pPr>
              <a:defRPr sz="1800"/>
            </a:lvl4pPr>
            <a:lvl5pPr>
              <a:defRPr sz="1800"/>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0" y="6356352"/>
            <a:ext cx="1872208" cy="365125"/>
          </a:xfrm>
          <a:prstGeom prst="rect">
            <a:avLst/>
          </a:prstGeom>
        </p:spPr>
        <p:txBody>
          <a:bodyPr/>
          <a:lstStyle/>
          <a:p>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0" y="6356352"/>
            <a:ext cx="1872208" cy="365125"/>
          </a:xfrm>
          <a:prstGeom prst="rect">
            <a:avLst/>
          </a:prstGeom>
        </p:spPr>
        <p:txBody>
          <a:bodyPr/>
          <a:lstStyle/>
          <a:p>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0" y="6356352"/>
            <a:ext cx="1872208" cy="365125"/>
          </a:xfrm>
          <a:prstGeom prst="rect">
            <a:avLst/>
          </a:prstGeom>
        </p:spPr>
        <p:txBody>
          <a:bodyPr/>
          <a:lstStyle/>
          <a:p>
            <a:endParaRPr lang="pt-BR"/>
          </a:p>
        </p:txBody>
      </p:sp>
      <p:sp>
        <p:nvSpPr>
          <p:cNvPr id="4" name="Espaço Reservado para Rodapé 3"/>
          <p:cNvSpPr>
            <a:spLocks noGrp="1"/>
          </p:cNvSpPr>
          <p:nvPr>
            <p:ph type="ftr" sz="quarter" idx="11"/>
          </p:nvPr>
        </p:nvSpPr>
        <p:spPr>
          <a:xfrm>
            <a:off x="3124200" y="6356352"/>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0" y="6356352"/>
            <a:ext cx="1872208" cy="365125"/>
          </a:xfrm>
          <a:prstGeom prst="rect">
            <a:avLst/>
          </a:prstGeom>
        </p:spPr>
        <p:txBody>
          <a:bodyPr/>
          <a:lstStyle/>
          <a:p>
            <a:endParaRPr lang="pt-BR"/>
          </a:p>
        </p:txBody>
      </p:sp>
      <p:sp>
        <p:nvSpPr>
          <p:cNvPr id="3" name="Espaço Reservado para Rodapé 2"/>
          <p:cNvSpPr>
            <a:spLocks noGrp="1"/>
          </p:cNvSpPr>
          <p:nvPr>
            <p:ph type="ftr" sz="quarter" idx="11"/>
          </p:nvPr>
        </p:nvSpPr>
        <p:spPr>
          <a:xfrm>
            <a:off x="3124200" y="6356352"/>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3" y="273049"/>
            <a:ext cx="3008313" cy="1162051"/>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0" y="6356352"/>
            <a:ext cx="1872208" cy="365125"/>
          </a:xfrm>
          <a:prstGeom prst="rect">
            <a:avLst/>
          </a:prstGeom>
        </p:spPr>
        <p:txBody>
          <a:bodyPr/>
          <a:lstStyle/>
          <a:p>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dirty="0"/>
          </a:p>
        </p:txBody>
      </p:sp>
      <p:sp>
        <p:nvSpPr>
          <p:cNvPr id="7" name="Espaço Reservado para Número de Slide 6"/>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0" y="6356352"/>
            <a:ext cx="1872208" cy="365125"/>
          </a:xfrm>
          <a:prstGeom prst="rect">
            <a:avLst/>
          </a:prstGeom>
        </p:spPr>
        <p:txBody>
          <a:bodyPr/>
          <a:lstStyle/>
          <a:p>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0" y="6356352"/>
            <a:ext cx="1872208" cy="365125"/>
          </a:xfrm>
          <a:prstGeom prst="rect">
            <a:avLst/>
          </a:prstGeom>
        </p:spPr>
        <p:txBody>
          <a:bodyPr/>
          <a:lstStyle/>
          <a:p>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06375"/>
            <a:ext cx="6019800" cy="438785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0" y="6356352"/>
            <a:ext cx="1872208" cy="365125"/>
          </a:xfrm>
          <a:prstGeom prst="rect">
            <a:avLst/>
          </a:prstGeom>
        </p:spPr>
        <p:txBody>
          <a:bodyPr/>
          <a:lstStyle/>
          <a:p>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668344" y="6356352"/>
            <a:ext cx="1018456" cy="365125"/>
          </a:xfrm>
          <a:prstGeom prst="rect">
            <a:avLst/>
          </a:prstGeom>
        </p:spPr>
        <p:txBody>
          <a:bodyPr/>
          <a:lstStyle/>
          <a:p>
            <a:fld id="{2901DE6A-8C25-4D67-912F-9FEBD162233C}" type="slidenum">
              <a:rPr lang="pt-BR" smtClean="0"/>
              <a:pPr/>
              <a:t>‹nº›</a:t>
            </a:fld>
            <a:endParaRPr lang="pt-B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420888"/>
            <a:ext cx="7772400" cy="1323580"/>
          </a:xfrm>
        </p:spPr>
        <p:txBody>
          <a:bodyPr/>
          <a:lstStyle>
            <a:lvl1pPr>
              <a:defRPr b="1" u="none">
                <a:latin typeface="Cambria" pitchFamily="18" charset="0"/>
              </a:defRPr>
            </a:lvl1pPr>
          </a:lstStyle>
          <a:p>
            <a:r>
              <a:rPr lang="pt-BR" dirty="0" err="1" smtClean="0"/>
              <a:t>Problem</a:t>
            </a:r>
            <a:r>
              <a:rPr lang="pt-BR" dirty="0" smtClean="0"/>
              <a:t> ##</a:t>
            </a:r>
            <a:br>
              <a:rPr lang="pt-BR" dirty="0" smtClean="0"/>
            </a:br>
            <a:r>
              <a:rPr lang="pt-BR" dirty="0" err="1" smtClean="0"/>
              <a:t>Title</a:t>
            </a:r>
            <a:endParaRPr lang="pt-BR" dirty="0"/>
          </a:p>
        </p:txBody>
      </p:sp>
      <p:pic>
        <p:nvPicPr>
          <p:cNvPr id="7" name="Imagem 6" descr="grungy_brazil_flag___brasil_by_think0.jpg"/>
          <p:cNvPicPr>
            <a:picLocks noChangeAspect="1"/>
          </p:cNvPicPr>
          <p:nvPr/>
        </p:nvPicPr>
        <p:blipFill>
          <a:blip r:embed="rId2" cstate="print"/>
          <a:srcRect t="61654" r="50000" b="18426"/>
          <a:stretch>
            <a:fillRect/>
          </a:stretch>
        </p:blipFill>
        <p:spPr>
          <a:xfrm>
            <a:off x="0" y="0"/>
            <a:ext cx="9144000" cy="2276872"/>
          </a:xfrm>
          <a:prstGeom prst="rect">
            <a:avLst/>
          </a:prstGeom>
        </p:spPr>
      </p:pic>
      <p:sp>
        <p:nvSpPr>
          <p:cNvPr id="8" name="CaixaDeTexto 7"/>
          <p:cNvSpPr txBox="1"/>
          <p:nvPr/>
        </p:nvSpPr>
        <p:spPr>
          <a:xfrm>
            <a:off x="251520" y="836712"/>
            <a:ext cx="3384376"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3600" dirty="0" err="1" smtClean="0">
                <a:solidFill>
                  <a:schemeClr val="accent3">
                    <a:lumMod val="75000"/>
                  </a:schemeClr>
                </a:solidFill>
                <a:latin typeface="Eras Light ITC" pitchFamily="34" charset="0"/>
              </a:rPr>
              <a:t>Team</a:t>
            </a:r>
            <a:r>
              <a:rPr lang="pt-BR" sz="3600" dirty="0" smtClean="0">
                <a:solidFill>
                  <a:schemeClr val="accent3">
                    <a:lumMod val="75000"/>
                  </a:schemeClr>
                </a:solidFill>
                <a:latin typeface="Eras Light ITC" pitchFamily="34" charset="0"/>
              </a:rPr>
              <a:t> </a:t>
            </a:r>
            <a:r>
              <a:rPr lang="pt-BR" sz="3600" dirty="0" err="1" smtClean="0">
                <a:solidFill>
                  <a:schemeClr val="accent3">
                    <a:lumMod val="75000"/>
                  </a:schemeClr>
                </a:solidFill>
                <a:latin typeface="Eras Light ITC" pitchFamily="34" charset="0"/>
              </a:rPr>
              <a:t>Brazil</a:t>
            </a:r>
            <a:endParaRPr lang="pt-BR" sz="3600" dirty="0" smtClean="0">
              <a:solidFill>
                <a:schemeClr val="accent3">
                  <a:lumMod val="75000"/>
                </a:schemeClr>
              </a:solidFill>
              <a:latin typeface="Eras Light ITC" pitchFamily="34" charset="0"/>
            </a:endParaRPr>
          </a:p>
        </p:txBody>
      </p:sp>
      <p:sp>
        <p:nvSpPr>
          <p:cNvPr id="11" name="Retângulo 10"/>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3" name="Picture 3" descr="C:\Users\Bárbara\AppData\Local\Microsoft\Windows\Temporary Internet Files\Content.IE5\M8WLSQSZ\MC900438293[1].wmf"/>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5364088" y="1268760"/>
            <a:ext cx="3686175" cy="3524250"/>
          </a:xfrm>
          <a:prstGeom prst="rect">
            <a:avLst/>
          </a:prstGeom>
          <a:noFill/>
        </p:spPr>
      </p:pic>
      <p:sp>
        <p:nvSpPr>
          <p:cNvPr id="4" name="CaixaDeTexto 3"/>
          <p:cNvSpPr txBox="1"/>
          <p:nvPr userDrawn="1"/>
        </p:nvSpPr>
        <p:spPr>
          <a:xfrm>
            <a:off x="395536" y="3212976"/>
            <a:ext cx="6840760" cy="3096344"/>
          </a:xfrm>
          <a:prstGeom prst="rect">
            <a:avLst/>
          </a:prstGeom>
          <a:noFill/>
          <a:ln>
            <a:noFill/>
          </a:ln>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0" b="0" i="0" u="none" strike="noStrike" kern="1200" cap="none" spc="0" normalizeH="0" baseline="0" noProof="0" dirty="0" smtClean="0">
                <a:solidFill>
                  <a:schemeClr val="accent3">
                    <a:lumMod val="75000"/>
                  </a:schemeClr>
                </a:solidFill>
                <a:effectLst>
                  <a:outerShdw blurRad="50800" dist="38100" algn="l" rotWithShape="0">
                    <a:prstClr val="black">
                      <a:alpha val="40000"/>
                    </a:prstClr>
                  </a:outerShdw>
                </a:effectLst>
                <a:uLnTx/>
                <a:uFillTx/>
                <a:latin typeface="+mn-lt"/>
                <a:ea typeface="+mn-ea"/>
                <a:cs typeface="+mn-cs"/>
              </a:rPr>
              <a:t>Thank you</a:t>
            </a:r>
            <a:r>
              <a:rPr lang="en-US" sz="11500" dirty="0" smtClean="0">
                <a:solidFill>
                  <a:schemeClr val="accent3">
                    <a:lumMod val="75000"/>
                  </a:schemeClr>
                </a:solidFill>
                <a:effectLst>
                  <a:outerShdw blurRad="50800" dist="38100" algn="l" rotWithShape="0">
                    <a:prstClr val="black">
                      <a:alpha val="40000"/>
                    </a:prstClr>
                  </a:outerShdw>
                </a:effectLst>
              </a:rPr>
              <a:t>!</a:t>
            </a:r>
            <a:endParaRPr kumimoji="0" lang="en-US" sz="11500" b="0" i="0" u="none" strike="noStrike" kern="1200" cap="none" spc="0" normalizeH="0" baseline="0" noProof="0" dirty="0" err="1" smtClean="0">
              <a:solidFill>
                <a:schemeClr val="accent3">
                  <a:lumMod val="75000"/>
                </a:schemeClr>
              </a:solidFill>
              <a:effectLst>
                <a:outerShdw blurRad="50800" dist="38100" algn="l"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01DE6A-8C25-4D67-912F-9FEBD162233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1DE6A-8C25-4D67-912F-9FEBD162233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1052736"/>
            <a:ext cx="8229600" cy="864096"/>
          </a:xfrm>
          <a:prstGeom prst="rect">
            <a:avLst/>
          </a:prstGeom>
        </p:spPr>
        <p:txBody>
          <a:bodyPr vert="horz" lIns="91440" tIns="45720" rIns="91440" bIns="45720" rtlCol="0" anchor="ctr">
            <a:no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2060848"/>
            <a:ext cx="8229600" cy="4065316"/>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p:txBody>
      </p:sp>
      <p:pic>
        <p:nvPicPr>
          <p:cNvPr id="7" name="Imagem 6" descr="grungy_brazil_flag___brasil_by_think0.jpg"/>
          <p:cNvPicPr>
            <a:picLocks noChangeAspect="1"/>
          </p:cNvPicPr>
          <p:nvPr/>
        </p:nvPicPr>
        <p:blipFill>
          <a:blip r:embed="rId15" cstate="print"/>
          <a:srcRect t="61654" r="50000" b="29766"/>
          <a:stretch>
            <a:fillRect/>
          </a:stretch>
        </p:blipFill>
        <p:spPr>
          <a:xfrm>
            <a:off x="0" y="0"/>
            <a:ext cx="9144000" cy="980728"/>
          </a:xfrm>
          <a:prstGeom prst="rect">
            <a:avLst/>
          </a:prstGeom>
        </p:spPr>
      </p:pic>
      <p:cxnSp>
        <p:nvCxnSpPr>
          <p:cNvPr id="9" name="Conector reto 8"/>
          <p:cNvCxnSpPr/>
          <p:nvPr/>
        </p:nvCxnSpPr>
        <p:spPr>
          <a:xfrm>
            <a:off x="0" y="62373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251520" y="139279"/>
            <a:ext cx="2304256"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err="1" smtClean="0">
                <a:solidFill>
                  <a:schemeClr val="accent3">
                    <a:lumMod val="75000"/>
                  </a:schemeClr>
                </a:solidFill>
              </a:rPr>
              <a:t>Team</a:t>
            </a:r>
            <a:r>
              <a:rPr lang="pt-BR" sz="2400" dirty="0" smtClean="0">
                <a:solidFill>
                  <a:schemeClr val="accent3">
                    <a:lumMod val="75000"/>
                  </a:schemeClr>
                </a:solidFill>
              </a:rPr>
              <a:t> </a:t>
            </a:r>
            <a:r>
              <a:rPr lang="pt-BR" sz="2400" dirty="0" err="1" smtClean="0">
                <a:solidFill>
                  <a:schemeClr val="accent3">
                    <a:lumMod val="75000"/>
                  </a:schemeClr>
                </a:solidFill>
              </a:rPr>
              <a:t>of</a:t>
            </a:r>
            <a:r>
              <a:rPr lang="pt-BR" sz="2400" dirty="0" smtClean="0">
                <a:solidFill>
                  <a:schemeClr val="accent3">
                    <a:lumMod val="75000"/>
                  </a:schemeClr>
                </a:solidFill>
              </a:rPr>
              <a:t> </a:t>
            </a:r>
            <a:r>
              <a:rPr lang="pt-BR" sz="2400" dirty="0" err="1" smtClean="0">
                <a:solidFill>
                  <a:schemeClr val="accent3">
                    <a:lumMod val="75000"/>
                  </a:schemeClr>
                </a:solidFill>
              </a:rPr>
              <a:t>Brazil</a:t>
            </a:r>
            <a:endParaRPr lang="pt-BR" sz="240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err="1" smtClean="0">
                <a:solidFill>
                  <a:schemeClr val="accent4">
                    <a:lumMod val="20000"/>
                    <a:lumOff val="80000"/>
                  </a:schemeClr>
                </a:solidFill>
              </a:rPr>
              <a:t>Problem</a:t>
            </a:r>
            <a:r>
              <a:rPr lang="pt-BR" sz="2000" dirty="0" smtClean="0">
                <a:solidFill>
                  <a:schemeClr val="accent4">
                    <a:lumMod val="20000"/>
                    <a:lumOff val="80000"/>
                  </a:schemeClr>
                </a:solidFill>
              </a:rPr>
              <a:t> ## </a:t>
            </a:r>
            <a:r>
              <a:rPr lang="pt-BR" sz="2000" dirty="0" err="1" smtClean="0">
                <a:solidFill>
                  <a:schemeClr val="accent4">
                    <a:lumMod val="20000"/>
                    <a:lumOff val="80000"/>
                  </a:schemeClr>
                </a:solidFill>
              </a:rPr>
              <a:t>Title</a:t>
            </a:r>
            <a:endParaRPr lang="pt-BR" sz="2000" dirty="0">
              <a:solidFill>
                <a:schemeClr val="accent4">
                  <a:lumMod val="20000"/>
                  <a:lumOff val="80000"/>
                </a:schemeClr>
              </a:solidFill>
            </a:endParaRPr>
          </a:p>
        </p:txBody>
      </p:sp>
      <p:sp>
        <p:nvSpPr>
          <p:cNvPr id="11" name="CaixaDeTexto 10"/>
          <p:cNvSpPr txBox="1"/>
          <p:nvPr/>
        </p:nvSpPr>
        <p:spPr>
          <a:xfrm>
            <a:off x="251520" y="6309320"/>
            <a:ext cx="8640960" cy="415498"/>
          </a:xfrm>
          <a:prstGeom prst="rect">
            <a:avLst/>
          </a:prstGeom>
          <a:noFill/>
        </p:spPr>
        <p:txBody>
          <a:bodyPr wrap="square" rtlCol="0">
            <a:spAutoFit/>
          </a:bodyPr>
          <a:lstStyle/>
          <a:p>
            <a:pPr>
              <a:tabLst>
                <a:tab pos="8280000" algn="r"/>
              </a:tabLst>
            </a:pPr>
            <a:r>
              <a:rPr lang="en-US" sz="1050" noProof="0" dirty="0" smtClean="0">
                <a:solidFill>
                  <a:schemeClr val="bg1">
                    <a:lumMod val="65000"/>
                  </a:schemeClr>
                </a:solidFill>
                <a:latin typeface="+mn-lt"/>
                <a:cs typeface="Arial" pitchFamily="34" charset="0"/>
              </a:rPr>
              <a:t>Team of</a:t>
            </a:r>
            <a:r>
              <a:rPr lang="en-US" sz="1050" baseline="0" noProof="0" dirty="0" smtClean="0">
                <a:solidFill>
                  <a:schemeClr val="bg1">
                    <a:lumMod val="65000"/>
                  </a:schemeClr>
                </a:solidFill>
                <a:latin typeface="+mn-lt"/>
                <a:cs typeface="Arial" pitchFamily="34" charset="0"/>
              </a:rPr>
              <a:t> Brazil: Liara Guinsberg, Amanda Marciano, Denise Christovam, Gabriel Demetrius, </a:t>
            </a:r>
            <a:r>
              <a:rPr lang="en-US" sz="1050" baseline="0" noProof="0" dirty="0" err="1" smtClean="0">
                <a:solidFill>
                  <a:schemeClr val="bg1">
                    <a:lumMod val="65000"/>
                  </a:schemeClr>
                </a:solidFill>
                <a:latin typeface="+mn-lt"/>
                <a:cs typeface="Arial" pitchFamily="34" charset="0"/>
              </a:rPr>
              <a:t>Vitor</a:t>
            </a:r>
            <a:r>
              <a:rPr lang="en-US" sz="1050" baseline="0" noProof="0" dirty="0" smtClean="0">
                <a:solidFill>
                  <a:schemeClr val="bg1">
                    <a:lumMod val="65000"/>
                  </a:schemeClr>
                </a:solidFill>
                <a:latin typeface="+mn-lt"/>
                <a:cs typeface="Arial" pitchFamily="34" charset="0"/>
              </a:rPr>
              <a:t> </a:t>
            </a:r>
            <a:r>
              <a:rPr lang="en-US" sz="1050" baseline="0" noProof="0" dirty="0" err="1" smtClean="0">
                <a:solidFill>
                  <a:schemeClr val="bg1">
                    <a:lumMod val="65000"/>
                  </a:schemeClr>
                </a:solidFill>
                <a:latin typeface="+mn-lt"/>
                <a:cs typeface="Arial" pitchFamily="34" charset="0"/>
              </a:rPr>
              <a:t>Melo</a:t>
            </a:r>
            <a:r>
              <a:rPr lang="en-US" sz="1050" baseline="0" noProof="0" dirty="0" smtClean="0">
                <a:solidFill>
                  <a:schemeClr val="bg1">
                    <a:lumMod val="65000"/>
                  </a:schemeClr>
                </a:solidFill>
                <a:latin typeface="+mn-lt"/>
                <a:cs typeface="Arial" pitchFamily="34" charset="0"/>
              </a:rPr>
              <a:t> </a:t>
            </a:r>
            <a:r>
              <a:rPr lang="en-US" sz="1050" baseline="0" noProof="0" dirty="0" err="1" smtClean="0">
                <a:solidFill>
                  <a:schemeClr val="bg1">
                    <a:lumMod val="65000"/>
                  </a:schemeClr>
                </a:solidFill>
                <a:latin typeface="+mn-lt"/>
                <a:cs typeface="Arial" pitchFamily="34" charset="0"/>
              </a:rPr>
              <a:t>Rebelo</a:t>
            </a:r>
            <a:r>
              <a:rPr lang="en-US" sz="1050" baseline="0" noProof="0" dirty="0" smtClean="0">
                <a:solidFill>
                  <a:schemeClr val="bg1">
                    <a:lumMod val="65000"/>
                  </a:schemeClr>
                </a:solidFill>
                <a:latin typeface="+mn-lt"/>
                <a:cs typeface="Arial" pitchFamily="34" charset="0"/>
              </a:rPr>
              <a:t>	Taiwan</a:t>
            </a:r>
            <a:r>
              <a:rPr lang="en-US" sz="1050" b="0" baseline="0" noProof="0" dirty="0" smtClean="0">
                <a:solidFill>
                  <a:schemeClr val="bg1">
                    <a:lumMod val="65000"/>
                  </a:schemeClr>
                </a:solidFill>
                <a:latin typeface="+mn-lt"/>
                <a:cs typeface="Arial" pitchFamily="34" charset="0"/>
              </a:rPr>
              <a:t>, 24</a:t>
            </a:r>
            <a:r>
              <a:rPr lang="en-US" sz="1050" b="0" baseline="30000" noProof="0" dirty="0" smtClean="0">
                <a:solidFill>
                  <a:schemeClr val="bg1">
                    <a:lumMod val="65000"/>
                  </a:schemeClr>
                </a:solidFill>
                <a:latin typeface="+mn-lt"/>
                <a:cs typeface="Arial" pitchFamily="34" charset="0"/>
              </a:rPr>
              <a:t>th</a:t>
            </a:r>
            <a:r>
              <a:rPr lang="en-US" sz="1050" b="0" baseline="0" noProof="0" dirty="0" smtClean="0">
                <a:solidFill>
                  <a:schemeClr val="bg1">
                    <a:lumMod val="65000"/>
                  </a:schemeClr>
                </a:solidFill>
                <a:latin typeface="+mn-lt"/>
                <a:cs typeface="Arial" pitchFamily="34" charset="0"/>
              </a:rPr>
              <a:t> – 31</a:t>
            </a:r>
            <a:r>
              <a:rPr lang="en-US" sz="1050" b="0" baseline="30000" noProof="0" dirty="0" smtClean="0">
                <a:solidFill>
                  <a:schemeClr val="bg1">
                    <a:lumMod val="65000"/>
                  </a:schemeClr>
                </a:solidFill>
                <a:latin typeface="+mn-lt"/>
                <a:cs typeface="Arial" pitchFamily="34" charset="0"/>
              </a:rPr>
              <a:t>th</a:t>
            </a:r>
            <a:r>
              <a:rPr lang="en-US" sz="1050" b="0" baseline="0" noProof="0" dirty="0" smtClean="0">
                <a:solidFill>
                  <a:schemeClr val="bg1">
                    <a:lumMod val="65000"/>
                  </a:schemeClr>
                </a:solidFill>
                <a:latin typeface="+mn-lt"/>
                <a:cs typeface="Arial" pitchFamily="34" charset="0"/>
              </a:rPr>
              <a:t> July, 2013</a:t>
            </a:r>
            <a:endParaRPr lang="en-US" sz="1050" baseline="0" noProof="0" dirty="0" smtClean="0">
              <a:solidFill>
                <a:schemeClr val="bg1">
                  <a:lumMod val="65000"/>
                </a:schemeClr>
              </a:solidFill>
              <a:latin typeface="+mn-lt"/>
              <a:cs typeface="Arial" pitchFamily="34" charset="0"/>
            </a:endParaRPr>
          </a:p>
          <a:p>
            <a:pPr>
              <a:tabLst>
                <a:tab pos="8280000" algn="r"/>
              </a:tabLst>
            </a:pPr>
            <a:r>
              <a:rPr lang="en-US" sz="1050" b="0" baseline="0" noProof="0" dirty="0" smtClean="0">
                <a:solidFill>
                  <a:schemeClr val="bg1">
                    <a:lumMod val="65000"/>
                  </a:schemeClr>
                </a:solidFill>
                <a:latin typeface="+mn-lt"/>
                <a:cs typeface="Arial" pitchFamily="34" charset="0"/>
              </a:rPr>
              <a:t>Reporter: </a:t>
            </a:r>
            <a:r>
              <a:rPr lang="en-US" sz="1050" b="1" baseline="0" noProof="0" dirty="0" smtClean="0">
                <a:solidFill>
                  <a:schemeClr val="bg1">
                    <a:lumMod val="65000"/>
                  </a:schemeClr>
                </a:solidFill>
                <a:latin typeface="+mn-lt"/>
                <a:cs typeface="Arial" pitchFamily="34" charset="0"/>
              </a:rPr>
              <a:t>Denise Christovam	</a:t>
            </a:r>
            <a:fld id="{527E93F8-A3B3-4872-83EA-D7C4E4543407}" type="slidenum">
              <a:rPr lang="en-US" sz="1050" b="1" baseline="0" noProof="0" smtClean="0">
                <a:solidFill>
                  <a:schemeClr val="bg1">
                    <a:lumMod val="65000"/>
                  </a:schemeClr>
                </a:solidFill>
                <a:latin typeface="+mn-lt"/>
                <a:cs typeface="Arial" pitchFamily="34" charset="0"/>
              </a:rPr>
              <a:pPr>
                <a:tabLst>
                  <a:tab pos="8280000" algn="r"/>
                </a:tabLst>
              </a:pPr>
              <a:t>‹nº›</a:t>
            </a:fld>
            <a:endParaRPr lang="en-US" sz="1050" b="1" noProof="0" dirty="0">
              <a:solidFill>
                <a:schemeClr val="bg1">
                  <a:lumMod val="65000"/>
                </a:schemeClr>
              </a:solidFill>
              <a:latin typeface="+mn-lt"/>
              <a:cs typeface="Arial" pitchFamily="34" charset="0"/>
            </a:endParaRPr>
          </a:p>
        </p:txBody>
      </p:sp>
      <p:pic>
        <p:nvPicPr>
          <p:cNvPr id="8" name="Imagem 7" descr="grungy_brazil_flag___brasil_by_think0.jpg"/>
          <p:cNvPicPr>
            <a:picLocks noChangeAspect="1"/>
          </p:cNvPicPr>
          <p:nvPr/>
        </p:nvPicPr>
        <p:blipFill>
          <a:blip r:embed="rId15" cstate="print"/>
          <a:srcRect t="61654" r="50000" b="29766"/>
          <a:stretch>
            <a:fillRect/>
          </a:stretch>
        </p:blipFill>
        <p:spPr>
          <a:xfrm>
            <a:off x="0" y="0"/>
            <a:ext cx="9144000" cy="980728"/>
          </a:xfrm>
          <a:prstGeom prst="rect">
            <a:avLst/>
          </a:prstGeom>
        </p:spPr>
      </p:pic>
      <p:cxnSp>
        <p:nvCxnSpPr>
          <p:cNvPr id="12" name="Conector reto 11"/>
          <p:cNvCxnSpPr/>
          <p:nvPr/>
        </p:nvCxnSpPr>
        <p:spPr>
          <a:xfrm>
            <a:off x="0" y="62373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251520" y="139279"/>
            <a:ext cx="4032448"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noProof="0" dirty="0" smtClean="0">
                <a:solidFill>
                  <a:schemeClr val="accent3">
                    <a:lumMod val="75000"/>
                  </a:schemeClr>
                </a:solidFill>
                <a:latin typeface="+mj-lt"/>
              </a:rPr>
              <a:t>Team of Brazil</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noProof="0" dirty="0" smtClean="0">
                <a:solidFill>
                  <a:schemeClr val="accent4">
                    <a:lumMod val="20000"/>
                    <a:lumOff val="80000"/>
                  </a:schemeClr>
                </a:solidFill>
                <a:latin typeface="+mj-lt"/>
              </a:rPr>
              <a:t>Problem 2:</a:t>
            </a:r>
            <a:r>
              <a:rPr lang="en-US" sz="2000" b="0" i="0" baseline="0" noProof="0" dirty="0" smtClean="0">
                <a:solidFill>
                  <a:schemeClr val="accent4">
                    <a:lumMod val="20000"/>
                    <a:lumOff val="80000"/>
                  </a:schemeClr>
                </a:solidFill>
                <a:latin typeface="+mj-lt"/>
              </a:rPr>
              <a:t> Elastic Space</a:t>
            </a:r>
            <a:endParaRPr lang="en-US" sz="2000" b="0" i="0" noProof="0" dirty="0">
              <a:solidFill>
                <a:schemeClr val="accent4">
                  <a:lumMod val="20000"/>
                  <a:lumOff val="80000"/>
                </a:schemeClr>
              </a:solidFill>
              <a:latin typeface="+mj-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p:fade/>
  </p:transition>
  <p:timing>
    <p:tnLst>
      <p:par>
        <p:cTn id="1" dur="indefinite" restart="never" nodeType="tmRoot"/>
      </p:par>
    </p:tnLst>
  </p:timing>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slideLayout" Target="../slideLayouts/slideLayout14.xml"/><Relationship Id="rId1" Type="http://schemas.openxmlformats.org/officeDocument/2006/relationships/video" Target="file:///C:\Users\Christovam\Documents\Internacional%20IYPT%202013\V&#237;deos\membrana%20gde.wmv" TargetMode="Externa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jpeg"/><Relationship Id="rId7" Type="http://schemas.openxmlformats.org/officeDocument/2006/relationships/diagramColors" Target="../diagrams/colors5.xml"/><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2.png"/><Relationship Id="rId7" Type="http://schemas.openxmlformats.org/officeDocument/2006/relationships/diagramColors" Target="../diagrams/colors7.xml"/><Relationship Id="rId2" Type="http://schemas.openxmlformats.org/officeDocument/2006/relationships/slideLayout" Target="../slideLayouts/slideLayout14.xml"/><Relationship Id="rId1" Type="http://schemas.openxmlformats.org/officeDocument/2006/relationships/video" Target="file:///C:\Users\Christovam\Documents\Internacional%20IYPT%202013\V&#237;deos\Elastic%20space%20hd.wmv" TargetMode="Externa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4.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chart" Target="../charts/chart5.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chart" Target="../charts/chart6.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14.xml"/><Relationship Id="rId1" Type="http://schemas.openxmlformats.org/officeDocument/2006/relationships/video" Target="file:///C:\Users\Christovam\Desktop\PA%20VUX&#202;,%20DENISE\DSCN3420.MOV" TargetMode="Externa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4.png"/><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2780928"/>
            <a:ext cx="3886200" cy="1872208"/>
          </a:xfrm>
          <a:solidFill>
            <a:schemeClr val="bg2">
              <a:lumMod val="90000"/>
            </a:schemeClr>
          </a:solidFill>
        </p:spPr>
        <p:txBody>
          <a:bodyPr>
            <a:noAutofit/>
          </a:bodyPr>
          <a:lstStyle/>
          <a:p>
            <a:r>
              <a:rPr lang="en-US" sz="4000" dirty="0" smtClean="0"/>
              <a:t>Problem 02</a:t>
            </a:r>
            <a:br>
              <a:rPr lang="en-US" sz="4000" dirty="0" smtClean="0"/>
            </a:br>
            <a:r>
              <a:rPr lang="en-US" sz="4000" dirty="0" smtClean="0"/>
              <a:t>Elastic Space</a:t>
            </a:r>
            <a:endParaRPr lang="en-US" sz="4000" dirty="0"/>
          </a:p>
        </p:txBody>
      </p:sp>
      <p:sp>
        <p:nvSpPr>
          <p:cNvPr id="4" name="Subtítulo 2"/>
          <p:cNvSpPr txBox="1">
            <a:spLocks/>
          </p:cNvSpPr>
          <p:nvPr/>
        </p:nvSpPr>
        <p:spPr>
          <a:xfrm>
            <a:off x="467544" y="5157192"/>
            <a:ext cx="3888432" cy="936104"/>
          </a:xfrm>
          <a:prstGeom prst="rect">
            <a:avLst/>
          </a:prstGeom>
          <a:solidFill>
            <a:schemeClr val="bg1"/>
          </a:solidFill>
          <a:ln>
            <a:solidFill>
              <a:schemeClr val="bg1"/>
            </a:solidFill>
          </a:ln>
        </p:spPr>
        <p:txBody>
          <a:bodyPr vert="horz" lIns="91440" tIns="45720" rIns="91440" bIns="45720" rtlCol="0">
            <a:normAutofit/>
          </a:bodyPr>
          <a:lstStyle>
            <a:lvl1pPr marL="0" indent="0" algn="l">
              <a:buNone/>
              <a:defRPr i="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reporter: </a:t>
            </a:r>
          </a:p>
          <a:p>
            <a:pPr>
              <a:spcBef>
                <a:spcPct val="20000"/>
              </a:spcBef>
              <a:defRPr/>
            </a:pPr>
            <a:r>
              <a:rPr lang="en-US" sz="2200" dirty="0" smtClean="0"/>
              <a:t>Denise Sacramento Christovam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6" name="Imagem 5" descr="Foto 05-07-13 14 53 30.jpg"/>
          <p:cNvPicPr>
            <a:picLocks noChangeAspect="1"/>
          </p:cNvPicPr>
          <p:nvPr/>
        </p:nvPicPr>
        <p:blipFill>
          <a:blip r:embed="rId2" cstate="print"/>
          <a:srcRect l="13698" t="974" r="23821"/>
          <a:stretch>
            <a:fillRect/>
          </a:stretch>
        </p:blipFill>
        <p:spPr>
          <a:xfrm rot="5400000">
            <a:off x="5478213" y="2306763"/>
            <a:ext cx="2736306" cy="3252588"/>
          </a:xfrm>
          <a:prstGeom prst="roundRect">
            <a:avLst/>
          </a:prstGeom>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Motion Equation</a:t>
            </a:r>
            <a:endParaRPr lang="en-US" dirty="0"/>
          </a:p>
        </p:txBody>
      </p:sp>
      <p:sp>
        <p:nvSpPr>
          <p:cNvPr id="3" name="Espaço Reservado para Conteúdo 2"/>
          <p:cNvSpPr>
            <a:spLocks noGrp="1"/>
          </p:cNvSpPr>
          <p:nvPr>
            <p:ph idx="1"/>
          </p:nvPr>
        </p:nvSpPr>
        <p:spPr/>
        <p:txBody>
          <a:bodyPr/>
          <a:lstStyle/>
          <a:p>
            <a:r>
              <a:rPr lang="en-US" dirty="0" smtClean="0"/>
              <a:t>Rolling ball’s behavior:</a:t>
            </a:r>
          </a:p>
          <a:p>
            <a:pPr lvl="1"/>
            <a:r>
              <a:rPr lang="en-US" dirty="0" smtClean="0"/>
              <a:t>Close to the great mass (“singularity”)</a:t>
            </a:r>
          </a:p>
          <a:p>
            <a:pPr lvl="1"/>
            <a:r>
              <a:rPr lang="en-US" dirty="0" smtClean="0"/>
              <a:t>Far from singularity</a:t>
            </a:r>
          </a:p>
          <a:p>
            <a:pPr lvl="1"/>
            <a:r>
              <a:rPr lang="en-US" dirty="0" smtClean="0"/>
              <a:t>The closer to singularity, the greater deviation from parabola</a:t>
            </a:r>
          </a:p>
          <a:p>
            <a:pPr lvl="1">
              <a:buNone/>
            </a:pPr>
            <a:endParaRPr lang="en-US" dirty="0"/>
          </a:p>
        </p:txBody>
      </p:sp>
      <p:pic>
        <p:nvPicPr>
          <p:cNvPr id="4" name="Imagem 3" descr="orbits_gravity_well.en.gif"/>
          <p:cNvPicPr>
            <a:picLocks noChangeAspect="1"/>
          </p:cNvPicPr>
          <p:nvPr/>
        </p:nvPicPr>
        <p:blipFill>
          <a:blip r:embed="rId2" cstate="print"/>
          <a:stretch>
            <a:fillRect/>
          </a:stretch>
        </p:blipFill>
        <p:spPr>
          <a:xfrm>
            <a:off x="1619672" y="4077072"/>
            <a:ext cx="6048672" cy="1512168"/>
          </a:xfrm>
          <a:prstGeom prst="roundRect">
            <a:avLst/>
          </a:prstGeom>
        </p:spPr>
      </p:pic>
      <p:sp>
        <p:nvSpPr>
          <p:cNvPr id="5" name="Elipse 4"/>
          <p:cNvSpPr/>
          <p:nvPr/>
        </p:nvSpPr>
        <p:spPr>
          <a:xfrm rot="20605988">
            <a:off x="3705674" y="4287977"/>
            <a:ext cx="1584176" cy="720080"/>
          </a:xfrm>
          <a:prstGeom prst="ellipse">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p:cNvSpPr/>
          <p:nvPr/>
        </p:nvSpPr>
        <p:spPr>
          <a:xfrm>
            <a:off x="4067944" y="4581128"/>
            <a:ext cx="1152128" cy="576064"/>
          </a:xfrm>
          <a:prstGeom prst="ellipse">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Approach Movement</a:t>
            </a:r>
            <a:endParaRPr lang="en-US" dirty="0"/>
          </a:p>
        </p:txBody>
      </p:sp>
      <p:sp>
        <p:nvSpPr>
          <p:cNvPr id="3" name="Espaço Reservado para Conteúdo 2"/>
          <p:cNvSpPr>
            <a:spLocks noGrp="1"/>
          </p:cNvSpPr>
          <p:nvPr>
            <p:ph idx="1"/>
          </p:nvPr>
        </p:nvSpPr>
        <p:spPr/>
        <p:txBody>
          <a:bodyPr/>
          <a:lstStyle/>
          <a:p>
            <a:r>
              <a:rPr lang="en-US" dirty="0" smtClean="0"/>
              <a:t>Disregarding vertical motion (one-dimensional movement), the smaller ball’s acceleration towards the other is equivalent to the gravitational pull</a:t>
            </a:r>
            <a:endParaRPr lang="en-US" dirty="0"/>
          </a:p>
        </p:txBody>
      </p:sp>
      <p:sp>
        <p:nvSpPr>
          <p:cNvPr id="5" name="CaixaDeTexto 4"/>
          <p:cNvSpPr txBox="1"/>
          <p:nvPr/>
        </p:nvSpPr>
        <p:spPr>
          <a:xfrm>
            <a:off x="3563888" y="3573016"/>
            <a:ext cx="504056" cy="369332"/>
          </a:xfrm>
          <a:prstGeom prst="rect">
            <a:avLst/>
          </a:prstGeom>
          <a:noFill/>
        </p:spPr>
        <p:txBody>
          <a:bodyPr wrap="square" rtlCol="0">
            <a:spAutoFit/>
          </a:bodyPr>
          <a:lstStyle/>
          <a:p>
            <a:r>
              <a:rPr lang="pt-BR" dirty="0" err="1" smtClean="0"/>
              <a:t>Fg</a:t>
            </a:r>
            <a:endParaRPr lang="pt-BR" dirty="0"/>
          </a:p>
        </p:txBody>
      </p:sp>
      <p:sp>
        <p:nvSpPr>
          <p:cNvPr id="6" name="Forma livre 5"/>
          <p:cNvSpPr/>
          <p:nvPr/>
        </p:nvSpPr>
        <p:spPr>
          <a:xfrm>
            <a:off x="1043608" y="3861048"/>
            <a:ext cx="3240360" cy="792088"/>
          </a:xfrm>
          <a:custGeom>
            <a:avLst/>
            <a:gdLst>
              <a:gd name="connsiteX0" fmla="*/ 0 w 2700997"/>
              <a:gd name="connsiteY0" fmla="*/ 60960 h 431409"/>
              <a:gd name="connsiteX1" fmla="*/ 618978 w 2700997"/>
              <a:gd name="connsiteY1" fmla="*/ 60960 h 431409"/>
              <a:gd name="connsiteX2" fmla="*/ 1322363 w 2700997"/>
              <a:gd name="connsiteY2" fmla="*/ 426720 h 431409"/>
              <a:gd name="connsiteX3" fmla="*/ 2067950 w 2700997"/>
              <a:gd name="connsiteY3" fmla="*/ 89096 h 431409"/>
              <a:gd name="connsiteX4" fmla="*/ 2700997 w 2700997"/>
              <a:gd name="connsiteY4" fmla="*/ 46893 h 431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997" h="431409">
                <a:moveTo>
                  <a:pt x="0" y="60960"/>
                </a:moveTo>
                <a:cubicBezTo>
                  <a:pt x="199292" y="30480"/>
                  <a:pt x="398584" y="0"/>
                  <a:pt x="618978" y="60960"/>
                </a:cubicBezTo>
                <a:cubicBezTo>
                  <a:pt x="839372" y="121920"/>
                  <a:pt x="1080868" y="422031"/>
                  <a:pt x="1322363" y="426720"/>
                </a:cubicBezTo>
                <a:cubicBezTo>
                  <a:pt x="1563858" y="431409"/>
                  <a:pt x="1838178" y="152401"/>
                  <a:pt x="2067950" y="89096"/>
                </a:cubicBezTo>
                <a:cubicBezTo>
                  <a:pt x="2297722" y="25792"/>
                  <a:pt x="2499359" y="36342"/>
                  <a:pt x="2700997" y="46893"/>
                </a:cubicBezTo>
              </a:path>
            </a:pathLst>
          </a:cu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Elipse 6"/>
          <p:cNvSpPr/>
          <p:nvPr/>
        </p:nvSpPr>
        <p:spPr>
          <a:xfrm>
            <a:off x="2411760" y="4221088"/>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8" name="Elipse 7"/>
          <p:cNvSpPr/>
          <p:nvPr/>
        </p:nvSpPr>
        <p:spPr>
          <a:xfrm>
            <a:off x="3923928" y="378904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cxnSp>
        <p:nvCxnSpPr>
          <p:cNvPr id="9" name="Conector de seta reta 8"/>
          <p:cNvCxnSpPr/>
          <p:nvPr/>
        </p:nvCxnSpPr>
        <p:spPr>
          <a:xfrm flipH="1">
            <a:off x="3491880" y="3882140"/>
            <a:ext cx="453140" cy="509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2411760" y="4221088"/>
            <a:ext cx="360040" cy="400110"/>
          </a:xfrm>
          <a:prstGeom prst="rect">
            <a:avLst/>
          </a:prstGeom>
          <a:noFill/>
        </p:spPr>
        <p:txBody>
          <a:bodyPr wrap="square" rtlCol="0">
            <a:spAutoFit/>
          </a:bodyPr>
          <a:lstStyle/>
          <a:p>
            <a:r>
              <a:rPr lang="pt-BR" sz="2000" dirty="0" smtClean="0"/>
              <a:t>M</a:t>
            </a:r>
            <a:endParaRPr lang="pt-BR" sz="2000" dirty="0"/>
          </a:p>
        </p:txBody>
      </p:sp>
      <p:sp>
        <p:nvSpPr>
          <p:cNvPr id="11" name="Seta para a direita 10"/>
          <p:cNvSpPr/>
          <p:nvPr/>
        </p:nvSpPr>
        <p:spPr>
          <a:xfrm>
            <a:off x="4716016" y="3861048"/>
            <a:ext cx="504056"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Elipse 11"/>
          <p:cNvSpPr/>
          <p:nvPr/>
        </p:nvSpPr>
        <p:spPr>
          <a:xfrm>
            <a:off x="5940152" y="3068960"/>
            <a:ext cx="2160240" cy="2016224"/>
          </a:xfrm>
          <a:prstGeom prst="ellipse">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path path="circle">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Elipse 12"/>
          <p:cNvSpPr/>
          <p:nvPr/>
        </p:nvSpPr>
        <p:spPr>
          <a:xfrm>
            <a:off x="6804248" y="3861048"/>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Elipse 13"/>
          <p:cNvSpPr/>
          <p:nvPr/>
        </p:nvSpPr>
        <p:spPr>
          <a:xfrm>
            <a:off x="7956376" y="400506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35896" y="4941168"/>
            <a:ext cx="2209800" cy="1038225"/>
          </a:xfrm>
          <a:prstGeom prst="rect">
            <a:avLst/>
          </a:prstGeom>
          <a:noFill/>
          <a:ln w="12700">
            <a:noFill/>
          </a:ln>
        </p:spPr>
      </p:pic>
      <p:sp>
        <p:nvSpPr>
          <p:cNvPr id="16" name="Retângulo 15"/>
          <p:cNvSpPr/>
          <p:nvPr/>
        </p:nvSpPr>
        <p:spPr>
          <a:xfrm>
            <a:off x="3635896" y="4941168"/>
            <a:ext cx="223224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xit" presetSubtype="0" fill="hold" grpId="1" nodeType="after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par>
                          <p:cTn id="42" fill="hold">
                            <p:stCondLst>
                              <p:cond delay="1500"/>
                            </p:stCondLst>
                            <p:childTnLst>
                              <p:par>
                                <p:cTn id="43" presetID="0" presetClass="path" presetSubtype="0" accel="50000" fill="hold" grpId="1" nodeType="afterEffect">
                                  <p:stCondLst>
                                    <p:cond delay="0"/>
                                  </p:stCondLst>
                                  <p:childTnLst>
                                    <p:animMotion origin="layout" path="M 8.33333E-7 7.40741E-7 C -0.00781 0.00162 -0.03472 0.00347 -0.04705 0.00926 C -0.05938 0.01505 -0.06389 0.02292 -0.07413 0.03426 C -0.08438 0.0456 -0.10035 0.06736 -0.10851 0.07801 C -0.11667 0.08866 -0.11979 0.09375 -0.12274 0.09884 " pathEditMode="relative" rAng="0" ptsTypes="aaaaa">
                                      <p:cBhvr>
                                        <p:cTn id="44" dur="1000" fill="hold"/>
                                        <p:tgtEl>
                                          <p:spTgt spid="8"/>
                                        </p:tgtEl>
                                        <p:attrNameLst>
                                          <p:attrName>ppt_x</p:attrName>
                                          <p:attrName>ppt_y</p:attrName>
                                        </p:attrNameLst>
                                      </p:cBhvr>
                                      <p:rCtr x="-61" y="49"/>
                                    </p:animMotion>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42" presetClass="entr" presetSubtype="0" fill="hold" nodeType="withEffect">
                                  <p:stCondLst>
                                    <p:cond delay="0"/>
                                  </p:stCondLst>
                                  <p:childTnLst>
                                    <p:set>
                                      <p:cBhvr>
                                        <p:cTn id="50" dur="1" fill="hold">
                                          <p:stCondLst>
                                            <p:cond delay="0"/>
                                          </p:stCondLst>
                                        </p:cTn>
                                        <p:tgtEl>
                                          <p:spTgt spid="28673"/>
                                        </p:tgtEl>
                                        <p:attrNameLst>
                                          <p:attrName>style.visibility</p:attrName>
                                        </p:attrNameLst>
                                      </p:cBhvr>
                                      <p:to>
                                        <p:strVal val="visible"/>
                                      </p:to>
                                    </p:set>
                                    <p:animEffect transition="in" filter="fade">
                                      <p:cBhvr>
                                        <p:cTn id="51" dur="500"/>
                                        <p:tgtEl>
                                          <p:spTgt spid="28673"/>
                                        </p:tgtEl>
                                      </p:cBhvr>
                                    </p:animEffect>
                                    <p:anim calcmode="lin" valueType="num">
                                      <p:cBhvr>
                                        <p:cTn id="52" dur="500" fill="hold"/>
                                        <p:tgtEl>
                                          <p:spTgt spid="28673"/>
                                        </p:tgtEl>
                                        <p:attrNameLst>
                                          <p:attrName>ppt_x</p:attrName>
                                        </p:attrNameLst>
                                      </p:cBhvr>
                                      <p:tavLst>
                                        <p:tav tm="0">
                                          <p:val>
                                            <p:strVal val="#ppt_x"/>
                                          </p:val>
                                        </p:tav>
                                        <p:tav tm="100000">
                                          <p:val>
                                            <p:strVal val="#ppt_x"/>
                                          </p:val>
                                        </p:tav>
                                      </p:tavLst>
                                    </p:anim>
                                    <p:anim calcmode="lin" valueType="num">
                                      <p:cBhvr>
                                        <p:cTn id="53" dur="500" fill="hold"/>
                                        <p:tgtEl>
                                          <p:spTgt spid="2867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3500"/>
                            </p:stCondLst>
                            <p:childTnLst>
                              <p:par>
                                <p:cTn id="70" presetID="0" presetClass="path" presetSubtype="0" accel="50000" fill="hold" grpId="0" nodeType="afterEffect">
                                  <p:stCondLst>
                                    <p:cond delay="0"/>
                                  </p:stCondLst>
                                  <p:childTnLst>
                                    <p:animMotion origin="layout" path="M -1.38889E-6 -7.40741E-7 L -0.07864 -7.40741E-7 " pathEditMode="relative" ptsTypes="AA">
                                      <p:cBhvr>
                                        <p:cTn id="71"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8" grpId="0" animBg="1"/>
      <p:bldP spid="8" grpId="1" animBg="1"/>
      <p:bldP spid="10" grpId="0"/>
      <p:bldP spid="11" grpId="0" animBg="1"/>
      <p:bldP spid="12" grpId="0" animBg="1"/>
      <p:bldP spid="13" grpId="0" animBg="1"/>
      <p:bldP spid="14" grpId="0" animBg="1"/>
      <p:bldP spid="14" grpId="1"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Membranes</a:t>
            </a:r>
            <a:endParaRPr lang="en-US" dirty="0"/>
          </a:p>
        </p:txBody>
      </p:sp>
      <p:sp>
        <p:nvSpPr>
          <p:cNvPr id="3" name="Espaço Reservado para Conteúdo 2"/>
          <p:cNvSpPr>
            <a:spLocks noGrp="1"/>
          </p:cNvSpPr>
          <p:nvPr>
            <p:ph idx="1"/>
          </p:nvPr>
        </p:nvSpPr>
        <p:spPr>
          <a:xfrm>
            <a:off x="467544" y="1916832"/>
            <a:ext cx="8229600" cy="4209332"/>
          </a:xfrm>
        </p:spPr>
        <p:txBody>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graphicFrame>
        <p:nvGraphicFramePr>
          <p:cNvPr id="4" name="Espaço Reservado para Conteúdo 8"/>
          <p:cNvGraphicFramePr>
            <a:graphicFrameLocks/>
          </p:cNvGraphicFramePr>
          <p:nvPr/>
        </p:nvGraphicFramePr>
        <p:xfrm>
          <a:off x="1115616" y="1916832"/>
          <a:ext cx="6994525" cy="2881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de cantos arredondados 4"/>
          <p:cNvSpPr/>
          <p:nvPr/>
        </p:nvSpPr>
        <p:spPr>
          <a:xfrm>
            <a:off x="3347864" y="4869160"/>
            <a:ext cx="2520280"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Model applicability finds limitation</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20767DE-1118-499A-AF7D-CFEAE2B0C7B2}"/>
                                            </p:graphicEl>
                                          </p:spTgt>
                                        </p:tgtEl>
                                        <p:attrNameLst>
                                          <p:attrName>style.visibility</p:attrName>
                                        </p:attrNameLst>
                                      </p:cBhvr>
                                      <p:to>
                                        <p:strVal val="visible"/>
                                      </p:to>
                                    </p:set>
                                    <p:animEffect transition="in" filter="fade">
                                      <p:cBhvr>
                                        <p:cTn id="7" dur="500"/>
                                        <p:tgtEl>
                                          <p:spTgt spid="4">
                                            <p:graphicEl>
                                              <a:dgm id="{320767DE-1118-499A-AF7D-CFEAE2B0C7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E348F09-A2C6-49F2-920B-FE72F004AEBF}"/>
                                            </p:graphicEl>
                                          </p:spTgt>
                                        </p:tgtEl>
                                        <p:attrNameLst>
                                          <p:attrName>style.visibility</p:attrName>
                                        </p:attrNameLst>
                                      </p:cBhvr>
                                      <p:to>
                                        <p:strVal val="visible"/>
                                      </p:to>
                                    </p:set>
                                    <p:animEffect transition="in" filter="fade">
                                      <p:cBhvr>
                                        <p:cTn id="12" dur="500"/>
                                        <p:tgtEl>
                                          <p:spTgt spid="4">
                                            <p:graphicEl>
                                              <a:dgm id="{AE348F09-A2C6-49F2-920B-FE72F004AEB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05B9964-5C02-4268-93D7-EFA20D1F4E7E}"/>
                                            </p:graphicEl>
                                          </p:spTgt>
                                        </p:tgtEl>
                                        <p:attrNameLst>
                                          <p:attrName>style.visibility</p:attrName>
                                        </p:attrNameLst>
                                      </p:cBhvr>
                                      <p:to>
                                        <p:strVal val="visible"/>
                                      </p:to>
                                    </p:set>
                                    <p:animEffect transition="in" filter="fade">
                                      <p:cBhvr>
                                        <p:cTn id="15" dur="500"/>
                                        <p:tgtEl>
                                          <p:spTgt spid="4">
                                            <p:graphicEl>
                                              <a:dgm id="{505B9964-5C02-4268-93D7-EFA20D1F4E7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CEF9CAE-0374-48C5-87CF-F4E6960260D7}"/>
                                            </p:graphicEl>
                                          </p:spTgt>
                                        </p:tgtEl>
                                        <p:attrNameLst>
                                          <p:attrName>style.visibility</p:attrName>
                                        </p:attrNameLst>
                                      </p:cBhvr>
                                      <p:to>
                                        <p:strVal val="visible"/>
                                      </p:to>
                                    </p:set>
                                    <p:animEffect transition="in" filter="fade">
                                      <p:cBhvr>
                                        <p:cTn id="20" dur="500"/>
                                        <p:tgtEl>
                                          <p:spTgt spid="4">
                                            <p:graphicEl>
                                              <a:dgm id="{0CEF9CAE-0374-48C5-87CF-F4E6960260D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F8160E38-4F06-49E8-9D6C-8F37ECAA2424}"/>
                                            </p:graphicEl>
                                          </p:spTgt>
                                        </p:tgtEl>
                                        <p:attrNameLst>
                                          <p:attrName>style.visibility</p:attrName>
                                        </p:attrNameLst>
                                      </p:cBhvr>
                                      <p:to>
                                        <p:strVal val="visible"/>
                                      </p:to>
                                    </p:set>
                                    <p:animEffect transition="in" filter="fade">
                                      <p:cBhvr>
                                        <p:cTn id="23" dur="500"/>
                                        <p:tgtEl>
                                          <p:spTgt spid="4">
                                            <p:graphicEl>
                                              <a:dgm id="{F8160E38-4F06-49E8-9D6C-8F37ECAA24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BA924B5E-7F9B-4359-8EF4-CBF1A23C2F0B}"/>
                                            </p:graphicEl>
                                          </p:spTgt>
                                        </p:tgtEl>
                                        <p:attrNameLst>
                                          <p:attrName>style.visibility</p:attrName>
                                        </p:attrNameLst>
                                      </p:cBhvr>
                                      <p:to>
                                        <p:strVal val="visible"/>
                                      </p:to>
                                    </p:set>
                                    <p:animEffect transition="in" filter="fade">
                                      <p:cBhvr>
                                        <p:cTn id="28" dur="500"/>
                                        <p:tgtEl>
                                          <p:spTgt spid="4">
                                            <p:graphicEl>
                                              <a:dgm id="{BA924B5E-7F9B-4359-8EF4-CBF1A23C2F0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FDF6FDE2-07C0-459B-8CCF-757804D75091}"/>
                                            </p:graphicEl>
                                          </p:spTgt>
                                        </p:tgtEl>
                                        <p:attrNameLst>
                                          <p:attrName>style.visibility</p:attrName>
                                        </p:attrNameLst>
                                      </p:cBhvr>
                                      <p:to>
                                        <p:strVal val="visible"/>
                                      </p:to>
                                    </p:set>
                                    <p:animEffect transition="in" filter="fade">
                                      <p:cBhvr>
                                        <p:cTn id="31" dur="500"/>
                                        <p:tgtEl>
                                          <p:spTgt spid="4">
                                            <p:graphicEl>
                                              <a:dgm id="{FDF6FDE2-07C0-459B-8CCF-757804D7509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E63C4D8C-B59A-4380-8C67-D5F56F8A1808}"/>
                                            </p:graphicEl>
                                          </p:spTgt>
                                        </p:tgtEl>
                                        <p:attrNameLst>
                                          <p:attrName>style.visibility</p:attrName>
                                        </p:attrNameLst>
                                      </p:cBhvr>
                                      <p:to>
                                        <p:strVal val="visible"/>
                                      </p:to>
                                    </p:set>
                                    <p:animEffect transition="in" filter="fade">
                                      <p:cBhvr>
                                        <p:cTn id="36" dur="500"/>
                                        <p:tgtEl>
                                          <p:spTgt spid="4">
                                            <p:graphicEl>
                                              <a:dgm id="{E63C4D8C-B59A-4380-8C67-D5F56F8A180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E615AEEA-5273-4DBE-A258-8B8EA85401AC}"/>
                                            </p:graphicEl>
                                          </p:spTgt>
                                        </p:tgtEl>
                                        <p:attrNameLst>
                                          <p:attrName>style.visibility</p:attrName>
                                        </p:attrNameLst>
                                      </p:cBhvr>
                                      <p:to>
                                        <p:strVal val="visible"/>
                                      </p:to>
                                    </p:set>
                                    <p:animEffect transition="in" filter="fade">
                                      <p:cBhvr>
                                        <p:cTn id="39" dur="500"/>
                                        <p:tgtEl>
                                          <p:spTgt spid="4">
                                            <p:graphicEl>
                                              <a:dgm id="{E615AEEA-5273-4DBE-A258-8B8EA85401A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7536C76C-4CF1-4989-8EB7-04B7EC34199E}"/>
                                            </p:graphicEl>
                                          </p:spTgt>
                                        </p:tgtEl>
                                        <p:attrNameLst>
                                          <p:attrName>style.visibility</p:attrName>
                                        </p:attrNameLst>
                                      </p:cBhvr>
                                      <p:to>
                                        <p:strVal val="visible"/>
                                      </p:to>
                                    </p:set>
                                    <p:animEffect transition="in" filter="fade">
                                      <p:cBhvr>
                                        <p:cTn id="44" dur="500"/>
                                        <p:tgtEl>
                                          <p:spTgt spid="4">
                                            <p:graphicEl>
                                              <a:dgm id="{7536C76C-4CF1-4989-8EB7-04B7EC34199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4F77531-E94F-49C0-A4E9-99B45AFF8F80}"/>
                                            </p:graphicEl>
                                          </p:spTgt>
                                        </p:tgtEl>
                                        <p:attrNameLst>
                                          <p:attrName>style.visibility</p:attrName>
                                        </p:attrNameLst>
                                      </p:cBhvr>
                                      <p:to>
                                        <p:strVal val="visible"/>
                                      </p:to>
                                    </p:set>
                                    <p:animEffect transition="in" filter="fade">
                                      <p:cBhvr>
                                        <p:cTn id="47" dur="500"/>
                                        <p:tgtEl>
                                          <p:spTgt spid="4">
                                            <p:graphicEl>
                                              <a:dgm id="{E4F77531-E94F-49C0-A4E9-99B45AFF8F80}"/>
                                            </p:graphic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Gravitational Field’s Dimension</a:t>
            </a:r>
            <a:endParaRPr lang="en-US" dirty="0"/>
          </a:p>
        </p:txBody>
      </p:sp>
      <p:sp>
        <p:nvSpPr>
          <p:cNvPr id="3" name="Espaço Reservado para Conteúdo 2"/>
          <p:cNvSpPr>
            <a:spLocks noGrp="1"/>
          </p:cNvSpPr>
          <p:nvPr>
            <p:ph idx="1"/>
          </p:nvPr>
        </p:nvSpPr>
        <p:spPr/>
        <p:txBody>
          <a:bodyPr/>
          <a:lstStyle/>
          <a:p>
            <a:r>
              <a:rPr lang="en-US" dirty="0" smtClean="0"/>
              <a:t>Space-time: continuous</a:t>
            </a:r>
          </a:p>
          <a:p>
            <a:r>
              <a:rPr lang="en-US" dirty="0" smtClean="0"/>
              <a:t>Membrane: limited </a:t>
            </a:r>
          </a:p>
          <a:p>
            <a:pPr>
              <a:buNone/>
            </a:pPr>
            <a:endParaRPr lang="en-US" dirty="0"/>
          </a:p>
        </p:txBody>
      </p:sp>
      <p:grpSp>
        <p:nvGrpSpPr>
          <p:cNvPr id="11" name="Grupo 10"/>
          <p:cNvGrpSpPr/>
          <p:nvPr/>
        </p:nvGrpSpPr>
        <p:grpSpPr>
          <a:xfrm>
            <a:off x="1835696" y="2924944"/>
            <a:ext cx="5506572" cy="2745596"/>
            <a:chOff x="2123728" y="3140968"/>
            <a:chExt cx="5506572" cy="2745596"/>
          </a:xfrm>
        </p:grpSpPr>
        <p:grpSp>
          <p:nvGrpSpPr>
            <p:cNvPr id="4" name="Grupo 3"/>
            <p:cNvGrpSpPr/>
            <p:nvPr/>
          </p:nvGrpSpPr>
          <p:grpSpPr>
            <a:xfrm>
              <a:off x="2123728" y="3356992"/>
              <a:ext cx="2304256" cy="1800200"/>
              <a:chOff x="2123728" y="3284984"/>
              <a:chExt cx="2304256" cy="1800200"/>
            </a:xfrm>
          </p:grpSpPr>
          <p:sp>
            <p:nvSpPr>
              <p:cNvPr id="5" name="Elipse 4"/>
              <p:cNvSpPr/>
              <p:nvPr/>
            </p:nvSpPr>
            <p:spPr>
              <a:xfrm>
                <a:off x="2123728" y="3284984"/>
                <a:ext cx="2304256" cy="1800200"/>
              </a:xfrm>
              <a:prstGeom prst="ellipse">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a:p>
            </p:txBody>
          </p:sp>
          <p:sp>
            <p:nvSpPr>
              <p:cNvPr id="6" name="Elipse 5"/>
              <p:cNvSpPr/>
              <p:nvPr/>
            </p:nvSpPr>
            <p:spPr>
              <a:xfrm>
                <a:off x="3059832" y="3933056"/>
                <a:ext cx="360040"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grpSp>
        <p:sp>
          <p:nvSpPr>
            <p:cNvPr id="7" name="CaixaDeTexto 6"/>
            <p:cNvSpPr txBox="1"/>
            <p:nvPr/>
          </p:nvSpPr>
          <p:spPr>
            <a:xfrm>
              <a:off x="4139952" y="5517232"/>
              <a:ext cx="1872208" cy="369332"/>
            </a:xfrm>
            <a:prstGeom prst="rect">
              <a:avLst/>
            </a:prstGeom>
            <a:noFill/>
          </p:spPr>
          <p:txBody>
            <a:bodyPr wrap="square" rtlCol="0">
              <a:spAutoFit/>
            </a:bodyPr>
            <a:lstStyle/>
            <a:p>
              <a:r>
                <a:rPr lang="pt-BR" dirty="0" err="1" smtClean="0"/>
                <a:t>Limit</a:t>
              </a:r>
              <a:r>
                <a:rPr lang="pt-BR" dirty="0" smtClean="0"/>
                <a:t>= </a:t>
              </a:r>
              <a:r>
                <a:rPr lang="pt-BR" dirty="0" err="1" smtClean="0"/>
                <a:t>Borders</a:t>
              </a:r>
              <a:endParaRPr lang="pt-BR" dirty="0"/>
            </a:p>
          </p:txBody>
        </p:sp>
        <p:grpSp>
          <p:nvGrpSpPr>
            <p:cNvPr id="8" name="Grupo 7"/>
            <p:cNvGrpSpPr/>
            <p:nvPr/>
          </p:nvGrpSpPr>
          <p:grpSpPr>
            <a:xfrm>
              <a:off x="5580112" y="3140968"/>
              <a:ext cx="2050188" cy="1984252"/>
              <a:chOff x="5541676" y="3232230"/>
              <a:chExt cx="2050188" cy="1984252"/>
            </a:xfrm>
          </p:grpSpPr>
          <p:sp>
            <p:nvSpPr>
              <p:cNvPr id="9" name="Forma livre 8"/>
              <p:cNvSpPr/>
              <p:nvPr/>
            </p:nvSpPr>
            <p:spPr>
              <a:xfrm>
                <a:off x="5541676" y="3232230"/>
                <a:ext cx="2050188" cy="1984252"/>
              </a:xfrm>
              <a:custGeom>
                <a:avLst/>
                <a:gdLst>
                  <a:gd name="connsiteX0" fmla="*/ 128954 w 2009335"/>
                  <a:gd name="connsiteY0" fmla="*/ 180535 h 1999956"/>
                  <a:gd name="connsiteX1" fmla="*/ 1029286 w 2009335"/>
                  <a:gd name="connsiteY1" fmla="*/ 335280 h 1999956"/>
                  <a:gd name="connsiteX2" fmla="*/ 1859280 w 2009335"/>
                  <a:gd name="connsiteY2" fmla="*/ 166468 h 1999956"/>
                  <a:gd name="connsiteX3" fmla="*/ 1929619 w 2009335"/>
                  <a:gd name="connsiteY3" fmla="*/ 152400 h 1999956"/>
                  <a:gd name="connsiteX4" fmla="*/ 1774874 w 2009335"/>
                  <a:gd name="connsiteY4" fmla="*/ 1080868 h 1999956"/>
                  <a:gd name="connsiteX5" fmla="*/ 1985889 w 2009335"/>
                  <a:gd name="connsiteY5" fmla="*/ 1854591 h 1999956"/>
                  <a:gd name="connsiteX6" fmla="*/ 1985889 w 2009335"/>
                  <a:gd name="connsiteY6" fmla="*/ 1854591 h 1999956"/>
                  <a:gd name="connsiteX7" fmla="*/ 1015219 w 2009335"/>
                  <a:gd name="connsiteY7" fmla="*/ 1727981 h 1999956"/>
                  <a:gd name="connsiteX8" fmla="*/ 157089 w 2009335"/>
                  <a:gd name="connsiteY8" fmla="*/ 1882726 h 1999956"/>
                  <a:gd name="connsiteX9" fmla="*/ 72683 w 2009335"/>
                  <a:gd name="connsiteY9" fmla="*/ 1868658 h 1999956"/>
                  <a:gd name="connsiteX10" fmla="*/ 339969 w 2009335"/>
                  <a:gd name="connsiteY10" fmla="*/ 1094935 h 1999956"/>
                  <a:gd name="connsiteX11" fmla="*/ 128954 w 2009335"/>
                  <a:gd name="connsiteY11" fmla="*/ 180535 h 1999956"/>
                  <a:gd name="connsiteX0" fmla="*/ 141599 w 2009335"/>
                  <a:gd name="connsiteY0" fmla="*/ 191086 h 1999956"/>
                  <a:gd name="connsiteX1" fmla="*/ 1029286 w 2009335"/>
                  <a:gd name="connsiteY1" fmla="*/ 335280 h 1999956"/>
                  <a:gd name="connsiteX2" fmla="*/ 1859280 w 2009335"/>
                  <a:gd name="connsiteY2" fmla="*/ 166468 h 1999956"/>
                  <a:gd name="connsiteX3" fmla="*/ 1929619 w 2009335"/>
                  <a:gd name="connsiteY3" fmla="*/ 152400 h 1999956"/>
                  <a:gd name="connsiteX4" fmla="*/ 1774874 w 2009335"/>
                  <a:gd name="connsiteY4" fmla="*/ 1080868 h 1999956"/>
                  <a:gd name="connsiteX5" fmla="*/ 1985889 w 2009335"/>
                  <a:gd name="connsiteY5" fmla="*/ 1854591 h 1999956"/>
                  <a:gd name="connsiteX6" fmla="*/ 1985889 w 2009335"/>
                  <a:gd name="connsiteY6" fmla="*/ 1854591 h 1999956"/>
                  <a:gd name="connsiteX7" fmla="*/ 1015219 w 2009335"/>
                  <a:gd name="connsiteY7" fmla="*/ 1727981 h 1999956"/>
                  <a:gd name="connsiteX8" fmla="*/ 157089 w 2009335"/>
                  <a:gd name="connsiteY8" fmla="*/ 1882726 h 1999956"/>
                  <a:gd name="connsiteX9" fmla="*/ 72683 w 2009335"/>
                  <a:gd name="connsiteY9" fmla="*/ 1868658 h 1999956"/>
                  <a:gd name="connsiteX10" fmla="*/ 339969 w 2009335"/>
                  <a:gd name="connsiteY10" fmla="*/ 1094935 h 1999956"/>
                  <a:gd name="connsiteX11" fmla="*/ 141599 w 2009335"/>
                  <a:gd name="connsiteY11" fmla="*/ 191086 h 1999956"/>
                  <a:gd name="connsiteX0" fmla="*/ 182452 w 2050188"/>
                  <a:gd name="connsiteY0" fmla="*/ 191086 h 1999956"/>
                  <a:gd name="connsiteX1" fmla="*/ 1070139 w 2050188"/>
                  <a:gd name="connsiteY1" fmla="*/ 335280 h 1999956"/>
                  <a:gd name="connsiteX2" fmla="*/ 1900133 w 2050188"/>
                  <a:gd name="connsiteY2" fmla="*/ 166468 h 1999956"/>
                  <a:gd name="connsiteX3" fmla="*/ 1970472 w 2050188"/>
                  <a:gd name="connsiteY3" fmla="*/ 152400 h 1999956"/>
                  <a:gd name="connsiteX4" fmla="*/ 1815727 w 2050188"/>
                  <a:gd name="connsiteY4" fmla="*/ 1080868 h 1999956"/>
                  <a:gd name="connsiteX5" fmla="*/ 2026742 w 2050188"/>
                  <a:gd name="connsiteY5" fmla="*/ 1854591 h 1999956"/>
                  <a:gd name="connsiteX6" fmla="*/ 2026742 w 2050188"/>
                  <a:gd name="connsiteY6" fmla="*/ 1854591 h 1999956"/>
                  <a:gd name="connsiteX7" fmla="*/ 1056072 w 2050188"/>
                  <a:gd name="connsiteY7" fmla="*/ 1727981 h 1999956"/>
                  <a:gd name="connsiteX8" fmla="*/ 197942 w 2050188"/>
                  <a:gd name="connsiteY8" fmla="*/ 1882726 h 1999956"/>
                  <a:gd name="connsiteX9" fmla="*/ 113536 w 2050188"/>
                  <a:gd name="connsiteY9" fmla="*/ 1868658 h 1999956"/>
                  <a:gd name="connsiteX10" fmla="*/ 380822 w 2050188"/>
                  <a:gd name="connsiteY10" fmla="*/ 1094935 h 1999956"/>
                  <a:gd name="connsiteX11" fmla="*/ 182452 w 2050188"/>
                  <a:gd name="connsiteY11" fmla="*/ 191086 h 1999956"/>
                  <a:gd name="connsiteX0" fmla="*/ 182452 w 2050188"/>
                  <a:gd name="connsiteY0" fmla="*/ 196770 h 2005640"/>
                  <a:gd name="connsiteX1" fmla="*/ 1070139 w 2050188"/>
                  <a:gd name="connsiteY1" fmla="*/ 340964 h 2005640"/>
                  <a:gd name="connsiteX2" fmla="*/ 1900133 w 2050188"/>
                  <a:gd name="connsiteY2" fmla="*/ 172152 h 2005640"/>
                  <a:gd name="connsiteX3" fmla="*/ 1970472 w 2050188"/>
                  <a:gd name="connsiteY3" fmla="*/ 158084 h 2005640"/>
                  <a:gd name="connsiteX4" fmla="*/ 1815727 w 2050188"/>
                  <a:gd name="connsiteY4" fmla="*/ 1086552 h 2005640"/>
                  <a:gd name="connsiteX5" fmla="*/ 2026742 w 2050188"/>
                  <a:gd name="connsiteY5" fmla="*/ 1860275 h 2005640"/>
                  <a:gd name="connsiteX6" fmla="*/ 2026742 w 2050188"/>
                  <a:gd name="connsiteY6" fmla="*/ 1860275 h 2005640"/>
                  <a:gd name="connsiteX7" fmla="*/ 1056072 w 2050188"/>
                  <a:gd name="connsiteY7" fmla="*/ 1733665 h 2005640"/>
                  <a:gd name="connsiteX8" fmla="*/ 197942 w 2050188"/>
                  <a:gd name="connsiteY8" fmla="*/ 1888410 h 2005640"/>
                  <a:gd name="connsiteX9" fmla="*/ 113536 w 2050188"/>
                  <a:gd name="connsiteY9" fmla="*/ 1874342 h 2005640"/>
                  <a:gd name="connsiteX10" fmla="*/ 380822 w 2050188"/>
                  <a:gd name="connsiteY10" fmla="*/ 1100619 h 2005640"/>
                  <a:gd name="connsiteX11" fmla="*/ 182452 w 2050188"/>
                  <a:gd name="connsiteY11" fmla="*/ 196770 h 2005640"/>
                  <a:gd name="connsiteX0" fmla="*/ 182452 w 2050188"/>
                  <a:gd name="connsiteY0" fmla="*/ 196770 h 1984252"/>
                  <a:gd name="connsiteX1" fmla="*/ 1070139 w 2050188"/>
                  <a:gd name="connsiteY1" fmla="*/ 340964 h 1984252"/>
                  <a:gd name="connsiteX2" fmla="*/ 1900133 w 2050188"/>
                  <a:gd name="connsiteY2" fmla="*/ 172152 h 1984252"/>
                  <a:gd name="connsiteX3" fmla="*/ 1970472 w 2050188"/>
                  <a:gd name="connsiteY3" fmla="*/ 158084 h 1984252"/>
                  <a:gd name="connsiteX4" fmla="*/ 1815727 w 2050188"/>
                  <a:gd name="connsiteY4" fmla="*/ 1086552 h 1984252"/>
                  <a:gd name="connsiteX5" fmla="*/ 2026742 w 2050188"/>
                  <a:gd name="connsiteY5" fmla="*/ 1860275 h 1984252"/>
                  <a:gd name="connsiteX6" fmla="*/ 2026742 w 2050188"/>
                  <a:gd name="connsiteY6" fmla="*/ 1860275 h 1984252"/>
                  <a:gd name="connsiteX7" fmla="*/ 1056072 w 2050188"/>
                  <a:gd name="connsiteY7" fmla="*/ 1733665 h 1984252"/>
                  <a:gd name="connsiteX8" fmla="*/ 197942 w 2050188"/>
                  <a:gd name="connsiteY8" fmla="*/ 1888410 h 1984252"/>
                  <a:gd name="connsiteX9" fmla="*/ 182452 w 2050188"/>
                  <a:gd name="connsiteY9" fmla="*/ 1852954 h 1984252"/>
                  <a:gd name="connsiteX10" fmla="*/ 380822 w 2050188"/>
                  <a:gd name="connsiteY10" fmla="*/ 1100619 h 1984252"/>
                  <a:gd name="connsiteX11" fmla="*/ 182452 w 2050188"/>
                  <a:gd name="connsiteY11" fmla="*/ 196770 h 198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0188" h="1984252">
                    <a:moveTo>
                      <a:pt x="182452" y="196770"/>
                    </a:moveTo>
                    <a:cubicBezTo>
                      <a:pt x="0" y="48882"/>
                      <a:pt x="783859" y="345067"/>
                      <a:pt x="1070139" y="340964"/>
                    </a:cubicBezTo>
                    <a:cubicBezTo>
                      <a:pt x="1356419" y="336861"/>
                      <a:pt x="1900133" y="172152"/>
                      <a:pt x="1900133" y="172152"/>
                    </a:cubicBezTo>
                    <a:cubicBezTo>
                      <a:pt x="2050188" y="141672"/>
                      <a:pt x="1984540" y="5684"/>
                      <a:pt x="1970472" y="158084"/>
                    </a:cubicBezTo>
                    <a:cubicBezTo>
                      <a:pt x="1956404" y="310484"/>
                      <a:pt x="1806349" y="802854"/>
                      <a:pt x="1815727" y="1086552"/>
                    </a:cubicBezTo>
                    <a:cubicBezTo>
                      <a:pt x="1825105" y="1370250"/>
                      <a:pt x="2026742" y="1860275"/>
                      <a:pt x="2026742" y="1860275"/>
                    </a:cubicBezTo>
                    <a:lnTo>
                      <a:pt x="2026742" y="1860275"/>
                    </a:lnTo>
                    <a:cubicBezTo>
                      <a:pt x="1864964" y="1839173"/>
                      <a:pt x="1360872" y="1728976"/>
                      <a:pt x="1056072" y="1733665"/>
                    </a:cubicBezTo>
                    <a:cubicBezTo>
                      <a:pt x="751272" y="1738354"/>
                      <a:pt x="343545" y="1868529"/>
                      <a:pt x="197942" y="1888410"/>
                    </a:cubicBezTo>
                    <a:cubicBezTo>
                      <a:pt x="52339" y="1908291"/>
                      <a:pt x="151972" y="1984252"/>
                      <a:pt x="182452" y="1852954"/>
                    </a:cubicBezTo>
                    <a:cubicBezTo>
                      <a:pt x="212932" y="1721656"/>
                      <a:pt x="380822" y="1376650"/>
                      <a:pt x="380822" y="1100619"/>
                    </a:cubicBezTo>
                    <a:cubicBezTo>
                      <a:pt x="380822" y="824588"/>
                      <a:pt x="16057" y="0"/>
                      <a:pt x="182452" y="196770"/>
                    </a:cubicBezTo>
                    <a:close/>
                  </a:path>
                </a:pathLst>
              </a:cu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path path="circle">
                  <a:fillToRect l="50000" t="50000" r="50000" b="50000"/>
                </a:path>
                <a:tileRect/>
              </a:gradFill>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0" name="Elipse 9"/>
              <p:cNvSpPr/>
              <p:nvPr/>
            </p:nvSpPr>
            <p:spPr>
              <a:xfrm>
                <a:off x="6516216" y="4149080"/>
                <a:ext cx="288032" cy="2880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gr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Relativity and Membranes</a:t>
            </a:r>
            <a:endParaRPr lang="en-US" dirty="0"/>
          </a:p>
        </p:txBody>
      </p:sp>
      <p:sp>
        <p:nvSpPr>
          <p:cNvPr id="3" name="Espaço Reservado para Conteúdo 2"/>
          <p:cNvSpPr>
            <a:spLocks noGrp="1"/>
          </p:cNvSpPr>
          <p:nvPr>
            <p:ph idx="1"/>
          </p:nvPr>
        </p:nvSpPr>
        <p:spPr/>
        <p:txBody>
          <a:bodyPr/>
          <a:lstStyle/>
          <a:p>
            <a:r>
              <a:rPr lang="en-US" dirty="0" smtClean="0"/>
              <a:t>Basic concepts: </a:t>
            </a:r>
            <a:r>
              <a:rPr lang="en-US" dirty="0" smtClean="0">
                <a:solidFill>
                  <a:srgbClr val="FF0000"/>
                </a:solidFill>
              </a:rPr>
              <a:t>space-time</a:t>
            </a:r>
            <a:r>
              <a:rPr lang="en-US" dirty="0" smtClean="0"/>
              <a:t> and </a:t>
            </a:r>
            <a:r>
              <a:rPr lang="en-US" dirty="0" smtClean="0">
                <a:solidFill>
                  <a:srgbClr val="FF0000"/>
                </a:solidFill>
              </a:rPr>
              <a:t>gravity wells</a:t>
            </a:r>
          </a:p>
          <a:p>
            <a:r>
              <a:rPr lang="en-US" dirty="0" smtClean="0"/>
              <a:t>Fundamental differences:</a:t>
            </a:r>
          </a:p>
          <a:p>
            <a:pPr lvl="1"/>
            <a:r>
              <a:rPr lang="en-US" dirty="0" smtClean="0"/>
              <a:t>Time</a:t>
            </a:r>
          </a:p>
          <a:p>
            <a:pPr lvl="1"/>
            <a:r>
              <a:rPr lang="en-US" dirty="0" smtClean="0"/>
              <a:t>Friction </a:t>
            </a:r>
          </a:p>
          <a:p>
            <a:pPr lvl="1"/>
            <a:r>
              <a:rPr lang="en-US" dirty="0" smtClean="0"/>
              <a:t>Kinetic energy</a:t>
            </a:r>
          </a:p>
          <a:p>
            <a:pPr lvl="1"/>
            <a:r>
              <a:rPr lang="en-US" dirty="0" smtClean="0"/>
              <a:t>Gravitational potential</a:t>
            </a:r>
          </a:p>
          <a:p>
            <a:r>
              <a:rPr lang="en-US" dirty="0" smtClean="0"/>
              <a:t>Our model: Earth’s gravity causes deformation (great ball’s weight) (</a:t>
            </a:r>
            <a:r>
              <a:rPr lang="en-US" dirty="0" smtClean="0">
                <a:solidFill>
                  <a:srgbClr val="FF0000"/>
                </a:solidFill>
              </a:rPr>
              <a:t>Rubber-sheet model</a:t>
            </a:r>
            <a:r>
              <a:rPr lang="en-US" dirty="0" smtClean="0"/>
              <a:t>)</a:t>
            </a:r>
          </a:p>
          <a:p>
            <a:r>
              <a:rPr lang="en-US" dirty="0" smtClean="0">
                <a:solidFill>
                  <a:srgbClr val="FF0000"/>
                </a:solidFill>
              </a:rPr>
              <a:t>It’s not a classical gravitation model, but it’s possible to make an analogy.</a:t>
            </a:r>
          </a:p>
          <a:p>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descr="IMG_1244.JPG"/>
          <p:cNvPicPr>
            <a:picLocks noChangeAspect="1"/>
          </p:cNvPicPr>
          <p:nvPr/>
        </p:nvPicPr>
        <p:blipFill>
          <a:blip r:embed="rId2" cstate="print"/>
          <a:stretch>
            <a:fillRect/>
          </a:stretch>
        </p:blipFill>
        <p:spPr>
          <a:xfrm>
            <a:off x="6300192" y="4653136"/>
            <a:ext cx="2231740" cy="1487827"/>
          </a:xfrm>
          <a:prstGeom prst="roundRect">
            <a:avLst/>
          </a:prstGeom>
        </p:spPr>
      </p:pic>
      <p:sp>
        <p:nvSpPr>
          <p:cNvPr id="2" name="Título 1"/>
          <p:cNvSpPr>
            <a:spLocks noGrp="1"/>
          </p:cNvSpPr>
          <p:nvPr>
            <p:ph type="title"/>
          </p:nvPr>
        </p:nvSpPr>
        <p:spPr/>
        <p:txBody>
          <a:bodyPr/>
          <a:lstStyle/>
          <a:p>
            <a:r>
              <a:rPr lang="en-US" dirty="0" smtClean="0"/>
              <a:t>Material</a:t>
            </a:r>
            <a:endParaRPr lang="en-US" dirty="0"/>
          </a:p>
        </p:txBody>
      </p:sp>
      <p:sp>
        <p:nvSpPr>
          <p:cNvPr id="3" name="Espaço Reservado para Conteúdo 2"/>
          <p:cNvSpPr>
            <a:spLocks noGrp="1"/>
          </p:cNvSpPr>
          <p:nvPr>
            <p:ph idx="1"/>
          </p:nvPr>
        </p:nvSpPr>
        <p:spPr/>
        <p:txBody>
          <a:bodyPr>
            <a:normAutofit fontScale="85000" lnSpcReduction="20000"/>
          </a:bodyPr>
          <a:lstStyle/>
          <a:p>
            <a:pPr marL="514350" indent="-514350">
              <a:buFont typeface="+mj-lt"/>
              <a:buAutoNum type="arabicPeriod"/>
            </a:pPr>
            <a:r>
              <a:rPr lang="en-US" dirty="0" smtClean="0"/>
              <a:t>Strips of rubber balloon and </a:t>
            </a:r>
            <a:r>
              <a:rPr lang="en-US" dirty="0" err="1" smtClean="0"/>
              <a:t>lycra</a:t>
            </a:r>
            <a:endParaRPr lang="en-US" dirty="0" smtClean="0"/>
          </a:p>
          <a:p>
            <a:pPr marL="514350" indent="-514350">
              <a:buFont typeface="+mj-lt"/>
              <a:buAutoNum type="arabicPeriod"/>
            </a:pPr>
            <a:r>
              <a:rPr lang="en-US" dirty="0" smtClean="0"/>
              <a:t>Half of rubber balloon and </a:t>
            </a:r>
            <a:r>
              <a:rPr lang="en-US" dirty="0" err="1" smtClean="0"/>
              <a:t>lycra</a:t>
            </a:r>
            <a:r>
              <a:rPr lang="en-US" dirty="0" smtClean="0"/>
              <a:t> (sheet)</a:t>
            </a:r>
          </a:p>
          <a:p>
            <a:pPr marL="514350" indent="-514350">
              <a:buFont typeface="+mj-lt"/>
              <a:buAutoNum type="arabicPeriod"/>
            </a:pPr>
            <a:r>
              <a:rPr lang="en-US" dirty="0" smtClean="0"/>
              <a:t>Baste</a:t>
            </a:r>
          </a:p>
          <a:p>
            <a:pPr marL="514350" indent="-514350">
              <a:buFont typeface="+mj-lt"/>
              <a:buAutoNum type="arabicPeriod"/>
            </a:pPr>
            <a:r>
              <a:rPr lang="en-US" dirty="0" smtClean="0"/>
              <a:t>Styrofoam balls with lead inside</a:t>
            </a:r>
          </a:p>
          <a:p>
            <a:pPr marL="514350" indent="-514350">
              <a:buFont typeface="+mj-lt"/>
              <a:buAutoNum type="arabicPeriod"/>
            </a:pPr>
            <a:r>
              <a:rPr lang="en-US" dirty="0" smtClean="0"/>
              <a:t>Metal spheres, marbles and beads</a:t>
            </a:r>
          </a:p>
          <a:p>
            <a:pPr marL="514350" indent="-514350">
              <a:buFont typeface="+mj-lt"/>
              <a:buAutoNum type="arabicPeriod"/>
            </a:pPr>
            <a:r>
              <a:rPr lang="en-US" dirty="0" smtClean="0"/>
              <a:t>Two metal brackets</a:t>
            </a:r>
          </a:p>
          <a:p>
            <a:pPr marL="514350" lvl="0" indent="-514350">
              <a:buFont typeface="+mj-lt"/>
              <a:buAutoNum type="arabicPeriod"/>
            </a:pPr>
            <a:r>
              <a:rPr lang="en-US" dirty="0" smtClean="0"/>
              <a:t>Scale (±0.0001 g - measured)</a:t>
            </a:r>
          </a:p>
          <a:p>
            <a:pPr marL="514350" lvl="0" indent="-514350">
              <a:buFont typeface="+mj-lt"/>
              <a:buAutoNum type="arabicPeriod"/>
            </a:pPr>
            <a:r>
              <a:rPr lang="en-US" dirty="0" smtClean="0"/>
              <a:t>Sinkers</a:t>
            </a:r>
          </a:p>
          <a:p>
            <a:pPr marL="514350" lvl="0" indent="-514350">
              <a:buFont typeface="+mj-lt"/>
              <a:buAutoNum type="arabicPeriod"/>
            </a:pPr>
            <a:r>
              <a:rPr lang="en-US" dirty="0" smtClean="0"/>
              <a:t>Measuring tape (±0.05 cm)</a:t>
            </a:r>
          </a:p>
          <a:p>
            <a:pPr marL="514350" lvl="0" indent="-514350">
              <a:buFont typeface="+mj-lt"/>
              <a:buAutoNum type="arabicPeriod"/>
            </a:pPr>
            <a:r>
              <a:rPr lang="en-US" dirty="0" smtClean="0"/>
              <a:t>Plastic shovel with wooden </a:t>
            </a:r>
          </a:p>
          <a:p>
            <a:pPr marL="514350" lvl="0" indent="-514350">
              <a:buNone/>
            </a:pPr>
            <a:r>
              <a:rPr lang="en-US" dirty="0" smtClean="0"/>
              <a:t>	block (velocity control)</a:t>
            </a:r>
          </a:p>
          <a:p>
            <a:pPr marL="514350" lvl="0" indent="-514350"/>
            <a:r>
              <a:rPr lang="en-US" dirty="0" smtClean="0"/>
              <a:t>Adhesive tape</a:t>
            </a:r>
          </a:p>
          <a:p>
            <a:pPr marL="514350" indent="-514350"/>
            <a:r>
              <a:rPr lang="en-US" dirty="0" smtClean="0"/>
              <a:t>Camera</a:t>
            </a:r>
          </a:p>
          <a:p>
            <a:endParaRPr lang="en-US" dirty="0"/>
          </a:p>
        </p:txBody>
      </p:sp>
      <p:grpSp>
        <p:nvGrpSpPr>
          <p:cNvPr id="17" name="Grupo 16"/>
          <p:cNvGrpSpPr/>
          <p:nvPr/>
        </p:nvGrpSpPr>
        <p:grpSpPr>
          <a:xfrm>
            <a:off x="6084168" y="1916832"/>
            <a:ext cx="2664296" cy="3955868"/>
            <a:chOff x="5868144" y="1916832"/>
            <a:chExt cx="2736304" cy="6201090"/>
          </a:xfrm>
        </p:grpSpPr>
        <p:grpSp>
          <p:nvGrpSpPr>
            <p:cNvPr id="4" name="Grupo 3"/>
            <p:cNvGrpSpPr/>
            <p:nvPr/>
          </p:nvGrpSpPr>
          <p:grpSpPr>
            <a:xfrm>
              <a:off x="5868144" y="1916832"/>
              <a:ext cx="2736304" cy="6201090"/>
              <a:chOff x="5868144" y="1340768"/>
              <a:chExt cx="2892921" cy="6735666"/>
            </a:xfrm>
          </p:grpSpPr>
          <p:pic>
            <p:nvPicPr>
              <p:cNvPr id="5" name="Image 17" descr="DSCN1082.JPG"/>
              <p:cNvPicPr/>
              <p:nvPr/>
            </p:nvPicPr>
            <p:blipFill>
              <a:blip r:embed="rId3" cstate="print"/>
              <a:stretch>
                <a:fillRect/>
              </a:stretch>
            </p:blipFill>
            <p:spPr>
              <a:xfrm>
                <a:off x="5868144" y="1340768"/>
                <a:ext cx="2892921" cy="4536504"/>
              </a:xfrm>
              <a:prstGeom prst="roundRect">
                <a:avLst>
                  <a:gd name="adj" fmla="val 8594"/>
                </a:avLst>
              </a:prstGeom>
              <a:solidFill>
                <a:srgbClr val="FFFFFF">
                  <a:shade val="85000"/>
                </a:srgbClr>
              </a:solidFill>
              <a:ln>
                <a:noFill/>
              </a:ln>
              <a:effectLst/>
            </p:spPr>
          </p:pic>
          <p:sp>
            <p:nvSpPr>
              <p:cNvPr id="6" name="Text Box 19"/>
              <p:cNvSpPr txBox="1">
                <a:spLocks noChangeArrowheads="1"/>
              </p:cNvSpPr>
              <p:nvPr/>
            </p:nvSpPr>
            <p:spPr bwMode="auto">
              <a:xfrm>
                <a:off x="7092280" y="2204864"/>
                <a:ext cx="21602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rgbClr val="FFFFFF"/>
                    </a:solidFill>
                    <a:effectLst/>
                    <a:latin typeface="Calibri" pitchFamily="34" charset="0"/>
                    <a:cs typeface="Arial" pitchFamily="34" charset="0"/>
                  </a:rPr>
                  <a:t>1</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0"/>
              <p:cNvSpPr txBox="1">
                <a:spLocks noChangeArrowheads="1"/>
              </p:cNvSpPr>
              <p:nvPr/>
            </p:nvSpPr>
            <p:spPr bwMode="auto">
              <a:xfrm>
                <a:off x="7380312" y="2924944"/>
                <a:ext cx="247253" cy="413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6</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2"/>
              <p:cNvSpPr txBox="1">
                <a:spLocks noChangeArrowheads="1"/>
              </p:cNvSpPr>
              <p:nvPr/>
            </p:nvSpPr>
            <p:spPr bwMode="auto">
              <a:xfrm>
                <a:off x="6300192" y="4941168"/>
                <a:ext cx="21602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2</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3"/>
              <p:cNvSpPr txBox="1">
                <a:spLocks noChangeArrowheads="1"/>
              </p:cNvSpPr>
              <p:nvPr/>
            </p:nvSpPr>
            <p:spPr bwMode="auto">
              <a:xfrm>
                <a:off x="6732240" y="4941168"/>
                <a:ext cx="21602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rgbClr val="FFFFFF"/>
                    </a:solidFill>
                    <a:effectLst/>
                    <a:latin typeface="Calibri" pitchFamily="34" charset="0"/>
                    <a:cs typeface="Arial" pitchFamily="34" charset="0"/>
                  </a:rPr>
                  <a:t>3</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4"/>
              <p:cNvSpPr txBox="1">
                <a:spLocks noChangeArrowheads="1"/>
              </p:cNvSpPr>
              <p:nvPr/>
            </p:nvSpPr>
            <p:spPr bwMode="auto">
              <a:xfrm>
                <a:off x="7405008" y="5213393"/>
                <a:ext cx="288032" cy="288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1</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5"/>
              <p:cNvSpPr txBox="1">
                <a:spLocks noChangeArrowheads="1"/>
              </p:cNvSpPr>
              <p:nvPr/>
            </p:nvSpPr>
            <p:spPr bwMode="auto">
              <a:xfrm>
                <a:off x="7668344" y="4941168"/>
                <a:ext cx="288032"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2</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6"/>
              <p:cNvSpPr txBox="1">
                <a:spLocks noChangeArrowheads="1"/>
              </p:cNvSpPr>
              <p:nvPr/>
            </p:nvSpPr>
            <p:spPr bwMode="auto">
              <a:xfrm>
                <a:off x="7812360" y="4581128"/>
                <a:ext cx="292968" cy="336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rgbClr val="FFFFFF"/>
                    </a:solidFill>
                    <a:effectLst/>
                    <a:latin typeface="Calibri" pitchFamily="34" charset="0"/>
                    <a:cs typeface="Arial" pitchFamily="34" charset="0"/>
                  </a:rPr>
                  <a:t>9</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7"/>
              <p:cNvSpPr txBox="1">
                <a:spLocks noChangeArrowheads="1"/>
              </p:cNvSpPr>
              <p:nvPr/>
            </p:nvSpPr>
            <p:spPr bwMode="auto">
              <a:xfrm>
                <a:off x="7668344" y="4437112"/>
                <a:ext cx="20955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rgbClr val="FFFFFF"/>
                    </a:solidFill>
                    <a:effectLst/>
                    <a:latin typeface="Calibri" pitchFamily="34" charset="0"/>
                    <a:cs typeface="Arial" pitchFamily="34" charset="0"/>
                  </a:rPr>
                  <a:t>8</a:t>
                </a: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1"/>
              <p:cNvSpPr txBox="1">
                <a:spLocks noChangeArrowheads="1"/>
              </p:cNvSpPr>
              <p:nvPr/>
            </p:nvSpPr>
            <p:spPr bwMode="auto">
              <a:xfrm>
                <a:off x="7666446" y="7716394"/>
                <a:ext cx="288032"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bg1"/>
                    </a:solidFill>
                    <a:effectLst/>
                    <a:latin typeface="Calibri" pitchFamily="34" charset="0"/>
                    <a:cs typeface="Arial" pitchFamily="34" charset="0"/>
                  </a:rPr>
                  <a:t>7</a:t>
                </a:r>
                <a:endParaRPr kumimoji="0" lang="pt-BR"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5" name="CaixaDeTexto 14"/>
            <p:cNvSpPr txBox="1"/>
            <p:nvPr/>
          </p:nvSpPr>
          <p:spPr>
            <a:xfrm>
              <a:off x="6948264" y="4869160"/>
              <a:ext cx="144016"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050" b="0" i="0" u="none" strike="noStrike" kern="1200" cap="none" spc="0" normalizeH="0" baseline="0" noProof="0" dirty="0" smtClean="0">
                  <a:ln>
                    <a:noFill/>
                  </a:ln>
                  <a:effectLst/>
                  <a:uLnTx/>
                  <a:uFillTx/>
                  <a:latin typeface="+mn-lt"/>
                  <a:ea typeface="+mn-ea"/>
                  <a:cs typeface="+mn-cs"/>
                </a:rPr>
                <a:t>4</a:t>
              </a:r>
            </a:p>
          </p:txBody>
        </p:sp>
        <p:sp>
          <p:nvSpPr>
            <p:cNvPr id="16" name="CaixaDeTexto 15"/>
            <p:cNvSpPr txBox="1"/>
            <p:nvPr/>
          </p:nvSpPr>
          <p:spPr>
            <a:xfrm>
              <a:off x="7308304" y="4941168"/>
              <a:ext cx="216024"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050" b="0" i="0" u="none" strike="noStrike" kern="1200" cap="none" spc="0" normalizeH="0" baseline="0" noProof="0" dirty="0" smtClean="0">
                  <a:ln>
                    <a:noFill/>
                  </a:ln>
                  <a:effectLst/>
                  <a:uLnTx/>
                  <a:uFillTx/>
                  <a:latin typeface="+mn-lt"/>
                  <a:ea typeface="+mn-ea"/>
                  <a:cs typeface="+mn-cs"/>
                </a:rPr>
                <a:t>5</a:t>
              </a:r>
            </a:p>
          </p:txBody>
        </p:sp>
      </p:grpSp>
      <p:grpSp>
        <p:nvGrpSpPr>
          <p:cNvPr id="21" name="Grupo 20"/>
          <p:cNvGrpSpPr/>
          <p:nvPr/>
        </p:nvGrpSpPr>
        <p:grpSpPr>
          <a:xfrm>
            <a:off x="4067944" y="3645024"/>
            <a:ext cx="1872208" cy="2184242"/>
            <a:chOff x="4355976" y="3717034"/>
            <a:chExt cx="1854203" cy="2472272"/>
          </a:xfrm>
        </p:grpSpPr>
        <p:pic>
          <p:nvPicPr>
            <p:cNvPr id="18" name="Imagem 17" descr="Foto 05-07-13 14 53 30.jpg"/>
            <p:cNvPicPr>
              <a:picLocks noChangeAspect="1"/>
            </p:cNvPicPr>
            <p:nvPr/>
          </p:nvPicPr>
          <p:blipFill>
            <a:blip r:embed="rId4" cstate="print"/>
            <a:stretch>
              <a:fillRect/>
            </a:stretch>
          </p:blipFill>
          <p:spPr>
            <a:xfrm rot="5400000">
              <a:off x="4046942" y="4026068"/>
              <a:ext cx="2472272" cy="1854203"/>
            </a:xfrm>
            <a:prstGeom prst="roundRect">
              <a:avLst/>
            </a:prstGeom>
          </p:spPr>
        </p:pic>
        <p:sp>
          <p:nvSpPr>
            <p:cNvPr id="19" name="CaixaDeTexto 18"/>
            <p:cNvSpPr txBox="1"/>
            <p:nvPr/>
          </p:nvSpPr>
          <p:spPr>
            <a:xfrm>
              <a:off x="5508104" y="5589240"/>
              <a:ext cx="432048" cy="288032"/>
            </a:xfrm>
            <a:prstGeom prst="rect">
              <a:avLst/>
            </a:prstGeom>
            <a:noFill/>
          </p:spPr>
          <p:txBody>
            <a:bodyPr vert="horz" wrap="square" lIns="91440" tIns="45720" rIns="91440" bIns="45720" rtlCol="0">
              <a:normAutofit fontScale="4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10</a:t>
              </a:r>
            </a:p>
          </p:txBody>
        </p:sp>
        <p:sp>
          <p:nvSpPr>
            <p:cNvPr id="20" name="Text Box 22"/>
            <p:cNvSpPr txBox="1">
              <a:spLocks noChangeArrowheads="1"/>
            </p:cNvSpPr>
            <p:nvPr/>
          </p:nvSpPr>
          <p:spPr bwMode="auto">
            <a:xfrm>
              <a:off x="4572000" y="4653136"/>
              <a:ext cx="172066" cy="234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2</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Experimental Description</a:t>
            </a:r>
            <a:endParaRPr lang="en-US" dirty="0"/>
          </a:p>
        </p:txBody>
      </p:sp>
      <p:sp>
        <p:nvSpPr>
          <p:cNvPr id="4" name="Espaço Reservado para Conteúdo 2"/>
          <p:cNvSpPr>
            <a:spLocks noGrp="1"/>
          </p:cNvSpPr>
          <p:nvPr>
            <p:ph idx="1"/>
          </p:nvPr>
        </p:nvSpPr>
        <p:spPr>
          <a:xfrm>
            <a:off x="457200" y="2564904"/>
            <a:ext cx="8229600" cy="2736304"/>
          </a:xfrm>
        </p:spPr>
        <p:txBody>
          <a:bodyPr>
            <a:normAutofit/>
          </a:bodyPr>
          <a:lstStyle/>
          <a:p>
            <a:pPr lvl="0"/>
            <a:r>
              <a:rPr lang="en-US" b="1" dirty="0" smtClean="0"/>
              <a:t>Experiment 1:</a:t>
            </a:r>
            <a:r>
              <a:rPr lang="en-US" dirty="0" smtClean="0"/>
              <a:t> Validation of theoretical trajectory.</a:t>
            </a:r>
            <a:endParaRPr lang="en-US" b="1" dirty="0" smtClean="0"/>
          </a:p>
          <a:p>
            <a:pPr lvl="0"/>
            <a:r>
              <a:rPr lang="en-US" b="1" dirty="0" smtClean="0"/>
              <a:t>Experiment 2:</a:t>
            </a:r>
            <a:r>
              <a:rPr lang="en-US" dirty="0" smtClean="0"/>
              <a:t> Determination of rubbers’ spring constant. </a:t>
            </a:r>
            <a:endParaRPr lang="pt-BR" dirty="0" smtClean="0"/>
          </a:p>
          <a:p>
            <a:pPr lvl="0"/>
            <a:r>
              <a:rPr lang="en-US" b="1" dirty="0" smtClean="0"/>
              <a:t>Experiment 3:</a:t>
            </a:r>
            <a:r>
              <a:rPr lang="en-US" dirty="0" smtClean="0"/>
              <a:t> Same balls interacting, variation of rubber-sheet and dimensions.</a:t>
            </a:r>
            <a:endParaRPr lang="pt-BR" dirty="0" smtClean="0"/>
          </a:p>
          <a:p>
            <a:pPr lvl="0"/>
            <a:r>
              <a:rPr lang="en-US" b="1" dirty="0" smtClean="0"/>
              <a:t>Experiment 4: </a:t>
            </a:r>
            <a:r>
              <a:rPr lang="en-US" dirty="0" smtClean="0"/>
              <a:t>Same membrane and center ball (great mass), different approaching ball.</a:t>
            </a:r>
          </a:p>
        </p:txBody>
      </p:sp>
      <p:sp>
        <p:nvSpPr>
          <p:cNvPr id="5" name="Retângulo 4"/>
          <p:cNvSpPr/>
          <p:nvPr/>
        </p:nvSpPr>
        <p:spPr>
          <a:xfrm>
            <a:off x="9540552" y="0"/>
            <a:ext cx="1259632" cy="2585323"/>
          </a:xfrm>
          <a:prstGeom prst="rect">
            <a:avLst/>
          </a:prstGeom>
        </p:spPr>
        <p:txBody>
          <a:bodyPr wrap="square">
            <a:spAutoFit/>
          </a:bodyPr>
          <a:lstStyle/>
          <a:p>
            <a:pPr lvl="0"/>
            <a:r>
              <a:rPr lang="en-US" b="1" dirty="0" smtClean="0"/>
              <a:t>Experiment 4:</a:t>
            </a:r>
            <a:r>
              <a:rPr lang="en-US" dirty="0" smtClean="0"/>
              <a:t> System’s dimensions were varied.</a:t>
            </a:r>
          </a:p>
          <a:p>
            <a:pPr lvl="0"/>
            <a:r>
              <a:rPr lang="en-US" b="1" dirty="0" smtClean="0"/>
              <a:t>Experiment 5:</a:t>
            </a:r>
            <a:r>
              <a:rPr lang="en-US" dirty="0" smtClean="0"/>
              <a:t> Circular motion.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1: Trajectory</a:t>
            </a:r>
            <a:endParaRPr lang="en-US" dirty="0"/>
          </a:p>
        </p:txBody>
      </p:sp>
      <p:sp>
        <p:nvSpPr>
          <p:cNvPr id="3" name="Espaço Reservado para Conteúdo 2"/>
          <p:cNvSpPr>
            <a:spLocks noGrp="1"/>
          </p:cNvSpPr>
          <p:nvPr>
            <p:ph idx="1"/>
          </p:nvPr>
        </p:nvSpPr>
        <p:spPr>
          <a:xfrm>
            <a:off x="1619672" y="1916832"/>
            <a:ext cx="7067128" cy="4209332"/>
          </a:xfrm>
        </p:spPr>
        <p:txBody>
          <a:bodyPr/>
          <a:lstStyle/>
          <a:p>
            <a:r>
              <a:rPr lang="en-US" dirty="0" smtClean="0"/>
              <a:t>Using the shovel, we set the same initial velocity for all the repetitions.</a:t>
            </a:r>
            <a:endParaRPr lang="en-US" dirty="0"/>
          </a:p>
        </p:txBody>
      </p:sp>
      <p:pic>
        <p:nvPicPr>
          <p:cNvPr id="7" name="membrana gde.wmv">
            <a:hlinkClick r:id="" action="ppaction://media"/>
          </p:cNvPr>
          <p:cNvPicPr>
            <a:picLocks noRot="1" noChangeAspect="1"/>
          </p:cNvPicPr>
          <p:nvPr>
            <a:videoFile r:link="rId1"/>
          </p:nvPr>
        </p:nvPicPr>
        <p:blipFill>
          <a:blip r:embed="rId3" cstate="print"/>
          <a:stretch>
            <a:fillRect/>
          </a:stretch>
        </p:blipFill>
        <p:spPr>
          <a:xfrm>
            <a:off x="2267744" y="2708920"/>
            <a:ext cx="6016668" cy="3384376"/>
          </a:xfrm>
          <a:prstGeom prst="rect">
            <a:avLst/>
          </a:prstGeom>
        </p:spPr>
      </p:pic>
      <p:graphicFrame>
        <p:nvGraphicFramePr>
          <p:cNvPr id="8"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1: Trajectory</a:t>
            </a:r>
            <a:endParaRPr lang="en-US" dirty="0"/>
          </a:p>
        </p:txBody>
      </p:sp>
      <p:graphicFrame>
        <p:nvGraphicFramePr>
          <p:cNvPr id="4"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1835696" y="1772816"/>
            <a:ext cx="4032448" cy="4680520"/>
            <a:chOff x="5076053" y="1340768"/>
            <a:chExt cx="4298203" cy="5184576"/>
          </a:xfrm>
        </p:grpSpPr>
        <p:pic>
          <p:nvPicPr>
            <p:cNvPr id="6" name="Picture 3"/>
            <p:cNvPicPr>
              <a:picLocks noChangeAspect="1" noChangeArrowheads="1"/>
            </p:cNvPicPr>
            <p:nvPr/>
          </p:nvPicPr>
          <p:blipFill>
            <a:blip r:embed="rId7" cstate="print"/>
            <a:srcRect/>
            <a:stretch>
              <a:fillRect/>
            </a:stretch>
          </p:blipFill>
          <p:spPr bwMode="auto">
            <a:xfrm>
              <a:off x="5536575" y="1844824"/>
              <a:ext cx="3607423" cy="4248472"/>
            </a:xfrm>
            <a:prstGeom prst="rect">
              <a:avLst/>
            </a:prstGeom>
            <a:noFill/>
            <a:ln w="9525">
              <a:noFill/>
              <a:miter lim="800000"/>
              <a:headEnd/>
              <a:tailEnd/>
            </a:ln>
          </p:spPr>
        </p:pic>
        <p:graphicFrame>
          <p:nvGraphicFramePr>
            <p:cNvPr id="7" name="Gráfico 6"/>
            <p:cNvGraphicFramePr/>
            <p:nvPr/>
          </p:nvGraphicFramePr>
          <p:xfrm>
            <a:off x="5076053" y="1340768"/>
            <a:ext cx="4298203" cy="5184576"/>
          </p:xfrm>
          <a:graphic>
            <a:graphicData uri="http://schemas.openxmlformats.org/drawingml/2006/chart">
              <c:chart xmlns:c="http://schemas.openxmlformats.org/drawingml/2006/chart" xmlns:r="http://schemas.openxmlformats.org/officeDocument/2006/relationships" r:id="rId8"/>
            </a:graphicData>
          </a:graphic>
        </p:graphicFrame>
      </p:grpSp>
      <p:sp>
        <p:nvSpPr>
          <p:cNvPr id="8" name="Retângulo 7"/>
          <p:cNvSpPr/>
          <p:nvPr/>
        </p:nvSpPr>
        <p:spPr>
          <a:xfrm>
            <a:off x="6156176" y="2708920"/>
            <a:ext cx="2520280" cy="273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 obtained trajectory </a:t>
            </a:r>
            <a:r>
              <a:rPr lang="en-US" sz="2800" dirty="0" smtClean="0">
                <a:solidFill>
                  <a:srgbClr val="FF0000"/>
                </a:solidFill>
              </a:rPr>
              <a:t>fits</a:t>
            </a:r>
            <a:r>
              <a:rPr lang="en-US" sz="2800" dirty="0" smtClean="0">
                <a:solidFill>
                  <a:schemeClr val="tx1"/>
                </a:solidFill>
              </a:rPr>
              <a:t>  our model, thus, </a:t>
            </a:r>
            <a:r>
              <a:rPr lang="en-US" sz="2800" dirty="0" smtClean="0">
                <a:solidFill>
                  <a:srgbClr val="FF0000"/>
                </a:solidFill>
              </a:rPr>
              <a:t>validating</a:t>
            </a:r>
            <a:r>
              <a:rPr lang="en-US" sz="2800" dirty="0" smtClean="0">
                <a:solidFill>
                  <a:schemeClr val="tx1"/>
                </a:solidFill>
              </a:rPr>
              <a:t> the proposed equations.</a:t>
            </a:r>
            <a:endParaRPr lang="en-US" sz="28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2: Spring Constant</a:t>
            </a:r>
            <a:endParaRPr lang="en-US" dirty="0"/>
          </a:p>
        </p:txBody>
      </p:sp>
      <p:sp>
        <p:nvSpPr>
          <p:cNvPr id="3" name="Espaço Reservado para Conteúdo 2"/>
          <p:cNvSpPr>
            <a:spLocks noGrp="1"/>
          </p:cNvSpPr>
          <p:nvPr>
            <p:ph idx="1"/>
          </p:nvPr>
        </p:nvSpPr>
        <p:spPr>
          <a:xfrm>
            <a:off x="1619672" y="1916832"/>
            <a:ext cx="7067128" cy="4209332"/>
          </a:xfrm>
        </p:spPr>
        <p:txBody>
          <a:bodyPr/>
          <a:lstStyle/>
          <a:p>
            <a:r>
              <a:rPr lang="en-US" dirty="0" smtClean="0"/>
              <a:t>Experimental Setup:</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5 sinkers, added one at a time.</a:t>
            </a:r>
            <a:endParaRPr lang="en-US" dirty="0"/>
          </a:p>
        </p:txBody>
      </p:sp>
      <p:pic>
        <p:nvPicPr>
          <p:cNvPr id="5" name="Image 18" descr="DSCN1087.JPG"/>
          <p:cNvPicPr/>
          <p:nvPr/>
        </p:nvPicPr>
        <p:blipFill>
          <a:blip r:embed="rId2" cstate="print"/>
          <a:stretch>
            <a:fillRect/>
          </a:stretch>
        </p:blipFill>
        <p:spPr>
          <a:xfrm rot="16200000">
            <a:off x="2375756" y="2816932"/>
            <a:ext cx="2808312" cy="2160240"/>
          </a:xfrm>
          <a:prstGeom prst="roundRect">
            <a:avLst>
              <a:gd name="adj" fmla="val 8594"/>
            </a:avLst>
          </a:prstGeom>
          <a:solidFill>
            <a:srgbClr val="FFFFFF">
              <a:shade val="85000"/>
            </a:srgbClr>
          </a:solidFill>
          <a:ln>
            <a:noFill/>
          </a:ln>
          <a:effectLst/>
        </p:spPr>
      </p:pic>
      <p:pic>
        <p:nvPicPr>
          <p:cNvPr id="6" name="Image 19" descr="DSCN1088.JPG"/>
          <p:cNvPicPr/>
          <p:nvPr/>
        </p:nvPicPr>
        <p:blipFill>
          <a:blip r:embed="rId3" cstate="print"/>
          <a:stretch>
            <a:fillRect/>
          </a:stretch>
        </p:blipFill>
        <p:spPr>
          <a:xfrm rot="16200000">
            <a:off x="5472102" y="2816932"/>
            <a:ext cx="2808314" cy="2160243"/>
          </a:xfrm>
          <a:prstGeom prst="roundRect">
            <a:avLst>
              <a:gd name="adj" fmla="val 8594"/>
            </a:avLst>
          </a:prstGeom>
          <a:solidFill>
            <a:srgbClr val="FFFFFF">
              <a:shade val="85000"/>
            </a:srgbClr>
          </a:solidFill>
          <a:ln>
            <a:noFill/>
          </a:ln>
          <a:effectLst/>
        </p:spPr>
      </p:pic>
      <p:graphicFrame>
        <p:nvGraphicFramePr>
          <p:cNvPr id="9"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79512" y="2420888"/>
            <a:ext cx="3886200" cy="1872208"/>
          </a:xfrm>
          <a:prstGeom prst="rect">
            <a:avLst/>
          </a:prstGeom>
          <a:solidFill>
            <a:schemeClr val="bg2">
              <a:lumMod val="90000"/>
            </a:schemeClr>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dirty="0" smtClean="0">
                <a:ln>
                  <a:noFill/>
                </a:ln>
                <a:solidFill>
                  <a:schemeClr val="accent3">
                    <a:lumMod val="75000"/>
                  </a:schemeClr>
                </a:solidFill>
                <a:effectLst/>
                <a:uLnTx/>
                <a:uFillTx/>
                <a:latin typeface="+mj-lt"/>
                <a:ea typeface="+mj-ea"/>
                <a:cs typeface="+mj-cs"/>
              </a:rPr>
              <a:t>Problem 2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3">
                    <a:lumMod val="75000"/>
                  </a:schemeClr>
                </a:solidFill>
                <a:latin typeface="+mj-lt"/>
                <a:ea typeface="+mj-ea"/>
                <a:cs typeface="+mj-cs"/>
              </a:rPr>
              <a:t>Elastic Space</a:t>
            </a:r>
            <a:endParaRPr kumimoji="0" lang="en-US" sz="4400" b="0" i="0" u="none" strike="noStrike" kern="1200" cap="none" spc="0" normalizeH="0" baseline="0" dirty="0" smtClean="0">
              <a:ln>
                <a:noFill/>
              </a:ln>
              <a:solidFill>
                <a:schemeClr val="accent3">
                  <a:lumMod val="75000"/>
                </a:schemeClr>
              </a:solidFill>
              <a:effectLst/>
              <a:uLnTx/>
              <a:uFillTx/>
              <a:latin typeface="+mj-lt"/>
              <a:ea typeface="+mj-ea"/>
              <a:cs typeface="+mj-cs"/>
            </a:endParaRPr>
          </a:p>
        </p:txBody>
      </p:sp>
      <p:sp>
        <p:nvSpPr>
          <p:cNvPr id="7" name="Subtítulo 2"/>
          <p:cNvSpPr txBox="1">
            <a:spLocks/>
          </p:cNvSpPr>
          <p:nvPr/>
        </p:nvSpPr>
        <p:spPr>
          <a:xfrm>
            <a:off x="4067944" y="2420888"/>
            <a:ext cx="4896544" cy="1872208"/>
          </a:xfrm>
          <a:prstGeom prst="rect">
            <a:avLst/>
          </a:prstGeom>
          <a:solidFill>
            <a:schemeClr val="bg2"/>
          </a:solidFill>
        </p:spPr>
        <p:txBody>
          <a:bodyPr vert="horz" lIns="91440" tIns="45720" rIns="91440" bIns="45720" rtlCol="0" anchor="ctr">
            <a:noAutofit/>
          </a:bodyPr>
          <a:lstStyle/>
          <a:p>
            <a:r>
              <a:rPr lang="en-US" sz="1700" dirty="0" smtClean="0"/>
              <a:t>The dynamics and apparent interactions of massive balls rolling on a stretched horizontal </a:t>
            </a:r>
            <a:r>
              <a:rPr lang="en-US" sz="1700" dirty="0" smtClean="0">
                <a:solidFill>
                  <a:srgbClr val="FF0000"/>
                </a:solidFill>
              </a:rPr>
              <a:t>membrane</a:t>
            </a:r>
            <a:r>
              <a:rPr lang="en-US" sz="1700" dirty="0" smtClean="0"/>
              <a:t> are often used to illustrate </a:t>
            </a:r>
            <a:r>
              <a:rPr lang="en-US" sz="1700" dirty="0" smtClean="0">
                <a:solidFill>
                  <a:srgbClr val="FF0000"/>
                </a:solidFill>
              </a:rPr>
              <a:t>gravitation</a:t>
            </a:r>
            <a:r>
              <a:rPr lang="en-US" sz="1700" dirty="0" smtClean="0"/>
              <a:t>. </a:t>
            </a:r>
            <a:r>
              <a:rPr lang="en-US" sz="1700" dirty="0" smtClean="0">
                <a:solidFill>
                  <a:srgbClr val="FF0000"/>
                </a:solidFill>
              </a:rPr>
              <a:t>Investigate</a:t>
            </a:r>
            <a:r>
              <a:rPr lang="en-US" sz="1700" dirty="0" smtClean="0"/>
              <a:t> the system further. Is it possible to </a:t>
            </a:r>
            <a:r>
              <a:rPr lang="en-US" sz="1700" dirty="0" smtClean="0">
                <a:solidFill>
                  <a:srgbClr val="FF0000"/>
                </a:solidFill>
              </a:rPr>
              <a:t>define and measure </a:t>
            </a:r>
            <a:r>
              <a:rPr lang="en-US" sz="1700" dirty="0" smtClean="0"/>
              <a:t>the apparent “</a:t>
            </a:r>
            <a:r>
              <a:rPr lang="en-US" sz="1700" dirty="0" smtClean="0">
                <a:solidFill>
                  <a:srgbClr val="FF0000"/>
                </a:solidFill>
              </a:rPr>
              <a:t>gravitational constant</a:t>
            </a:r>
            <a:r>
              <a:rPr lang="en-US" sz="1700" dirty="0" smtClean="0"/>
              <a:t>” in such a “world”?</a:t>
            </a:r>
            <a:endParaRPr lang="en-US" sz="17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2: Spring Constant</a:t>
            </a:r>
            <a:endParaRPr lang="en-US" dirty="0"/>
          </a:p>
        </p:txBody>
      </p:sp>
      <p:graphicFrame>
        <p:nvGraphicFramePr>
          <p:cNvPr id="7" name="Chart 1"/>
          <p:cNvGraphicFramePr>
            <a:graphicFrameLocks noGrp="1"/>
          </p:cNvGraphicFramePr>
          <p:nvPr>
            <p:ph idx="1"/>
          </p:nvPr>
        </p:nvGraphicFramePr>
        <p:xfrm>
          <a:off x="1763688" y="1916832"/>
          <a:ext cx="6912768"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1691680" y="5157192"/>
            <a:ext cx="6984776" cy="1080120"/>
          </a:xfrm>
          <a:prstGeom prst="rect">
            <a:avLst/>
          </a:prstGeom>
          <a:noFill/>
          <a:ln>
            <a:noFill/>
          </a:ln>
        </p:spPr>
        <p:txBody>
          <a:bodyPr vert="horz" wrap="square" lIns="91440" tIns="45720" rIns="91440" bIns="45720" rtlCol="0">
            <a:normAutofit fontScale="62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lang="en-US" sz="2900" dirty="0" smtClean="0"/>
              <a:t>Yellow: k=0.82 N/cm</a:t>
            </a: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kumimoji="0" lang="en-US" sz="2900" b="0" i="0" u="none" strike="noStrike" kern="1200" cap="none" spc="0" normalizeH="0" baseline="0" noProof="0" dirty="0" smtClean="0">
                <a:ln>
                  <a:noFill/>
                </a:ln>
                <a:effectLst/>
                <a:uLnTx/>
                <a:uFillTx/>
                <a:latin typeface="+mn-lt"/>
                <a:ea typeface="+mn-ea"/>
                <a:cs typeface="+mn-cs"/>
              </a:rPr>
              <a:t> Orange: k=0.95 N/cm</a:t>
            </a:r>
          </a:p>
          <a:p>
            <a:pPr marL="0" marR="0" indent="0" algn="l" defTabSz="914400" rtl="0" eaLnBrk="1" fontAlgn="auto" latinLnBrk="0" hangingPunct="1">
              <a:lnSpc>
                <a:spcPct val="100000"/>
              </a:lnSpc>
              <a:spcBef>
                <a:spcPct val="20000"/>
              </a:spcBef>
              <a:spcAft>
                <a:spcPts val="0"/>
              </a:spcAft>
              <a:buClrTx/>
              <a:buSzTx/>
              <a:tabLst/>
            </a:pPr>
            <a:r>
              <a:rPr lang="en-US" sz="2900" dirty="0" smtClean="0">
                <a:solidFill>
                  <a:srgbClr val="002060"/>
                </a:solidFill>
              </a:rPr>
              <a:t>The yellow sheet will be the most deformed: higher gravitational constant.</a:t>
            </a:r>
            <a:endParaRPr kumimoji="0" lang="en-US" sz="2900" b="0" i="0" u="none" strike="noStrike" kern="1200" cap="none" spc="0" normalizeH="0" baseline="0" noProof="0" dirty="0" err="1" smtClean="0">
              <a:ln>
                <a:noFill/>
              </a:ln>
              <a:solidFill>
                <a:srgbClr val="002060"/>
              </a:solidFill>
              <a:effectLst/>
              <a:uLnTx/>
              <a:uFillTx/>
              <a:latin typeface="+mn-lt"/>
              <a:ea typeface="+mn-ea"/>
              <a:cs typeface="+mn-cs"/>
            </a:endParaRPr>
          </a:p>
        </p:txBody>
      </p:sp>
      <p:graphicFrame>
        <p:nvGraphicFramePr>
          <p:cNvPr id="10"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3: Different rubber-sheets</a:t>
            </a:r>
            <a:endParaRPr lang="en-US" dirty="0"/>
          </a:p>
        </p:txBody>
      </p:sp>
      <p:sp>
        <p:nvSpPr>
          <p:cNvPr id="8" name="CaixaDeTexto 7"/>
          <p:cNvSpPr txBox="1"/>
          <p:nvPr/>
        </p:nvSpPr>
        <p:spPr>
          <a:xfrm>
            <a:off x="1619672" y="5157192"/>
            <a:ext cx="7128792" cy="100811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13" name="CaixaDeTexto 12"/>
          <p:cNvSpPr txBox="1"/>
          <p:nvPr/>
        </p:nvSpPr>
        <p:spPr>
          <a:xfrm>
            <a:off x="1907704" y="1916832"/>
            <a:ext cx="6192688" cy="432048"/>
          </a:xfrm>
          <a:prstGeom prst="rect">
            <a:avLst/>
          </a:prstGeom>
          <a:noFill/>
        </p:spPr>
        <p:txBody>
          <a:bodyPr vert="horz" wrap="square" lIns="91440" tIns="45720" rIns="91440" bIns="45720" rtlCol="0">
            <a:normAutofit fontScale="92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lang="en-US" sz="2800" dirty="0" smtClean="0">
                <a:solidFill>
                  <a:schemeClr val="tx1">
                    <a:tint val="75000"/>
                  </a:schemeClr>
                </a:solidFill>
              </a:rPr>
              <a:t> </a:t>
            </a:r>
            <a:r>
              <a:rPr lang="en-US" sz="2800" dirty="0" smtClean="0"/>
              <a:t>Experimental procedure:</a:t>
            </a:r>
            <a:endParaRPr kumimoji="0" lang="en-US" sz="2800" b="0" i="0" u="none" strike="noStrike" kern="1200" cap="none" spc="0" normalizeH="0" baseline="0" noProof="0" dirty="0" err="1" smtClean="0">
              <a:ln>
                <a:noFill/>
              </a:ln>
              <a:effectLst/>
              <a:uLnTx/>
              <a:uFillTx/>
              <a:latin typeface="+mn-lt"/>
              <a:ea typeface="+mn-ea"/>
              <a:cs typeface="+mn-cs"/>
            </a:endParaRPr>
          </a:p>
        </p:txBody>
      </p:sp>
      <p:sp>
        <p:nvSpPr>
          <p:cNvPr id="14" name="CaixaDeTexto 13"/>
          <p:cNvSpPr txBox="1"/>
          <p:nvPr/>
        </p:nvSpPr>
        <p:spPr>
          <a:xfrm>
            <a:off x="2195736" y="5733256"/>
            <a:ext cx="5976664" cy="360040"/>
          </a:xfrm>
          <a:prstGeom prst="rect">
            <a:avLst/>
          </a:prstGeom>
          <a:noFill/>
        </p:spPr>
        <p:txBody>
          <a:bodyPr vert="horz" wrap="square" lIns="91440" tIns="45720" rIns="91440" bIns="45720" rtlCol="0">
            <a:normAutofit fontScale="7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Five repetitions for every ball/sheet combination</a:t>
            </a:r>
          </a:p>
        </p:txBody>
      </p:sp>
      <p:pic>
        <p:nvPicPr>
          <p:cNvPr id="11" name="Elastic space hd.wmv">
            <a:hlinkClick r:id="" action="ppaction://media"/>
          </p:cNvPr>
          <p:cNvPicPr>
            <a:picLocks noGrp="1" noRot="1" noChangeAspect="1"/>
          </p:cNvPicPr>
          <p:nvPr>
            <p:ph idx="1"/>
            <a:videoFile r:link="rId1"/>
          </p:nvPr>
        </p:nvPicPr>
        <p:blipFill>
          <a:blip r:embed="rId3" cstate="print"/>
          <a:stretch>
            <a:fillRect/>
          </a:stretch>
        </p:blipFill>
        <p:spPr>
          <a:xfrm>
            <a:off x="2195736" y="2276872"/>
            <a:ext cx="6156176" cy="3462849"/>
          </a:xfrm>
          <a:prstGeom prst="rect">
            <a:avLst/>
          </a:prstGeom>
        </p:spPr>
      </p:pic>
      <p:graphicFrame>
        <p:nvGraphicFramePr>
          <p:cNvPr id="10"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3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3: Different rubber-sheets</a:t>
            </a:r>
            <a:endParaRPr lang="en-US" dirty="0"/>
          </a:p>
        </p:txBody>
      </p:sp>
      <p:sp>
        <p:nvSpPr>
          <p:cNvPr id="8" name="CaixaDeTexto 7"/>
          <p:cNvSpPr txBox="1"/>
          <p:nvPr/>
        </p:nvSpPr>
        <p:spPr>
          <a:xfrm>
            <a:off x="1619672" y="5157192"/>
            <a:ext cx="7128792" cy="100811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9" name="CaixaDeTexto 8"/>
          <p:cNvSpPr txBox="1"/>
          <p:nvPr/>
        </p:nvSpPr>
        <p:spPr>
          <a:xfrm>
            <a:off x="1979712" y="5301208"/>
            <a:ext cx="6696744" cy="923330"/>
          </a:xfrm>
          <a:prstGeom prst="rect">
            <a:avLst/>
          </a:prstGeom>
          <a:noFill/>
        </p:spPr>
        <p:txBody>
          <a:bodyPr wrap="square" rtlCol="0">
            <a:spAutoFit/>
          </a:bodyPr>
          <a:lstStyle/>
          <a:p>
            <a:pPr>
              <a:buFont typeface="Arial" pitchFamily="34" charset="0"/>
              <a:buChar char="•"/>
            </a:pPr>
            <a:r>
              <a:rPr lang="pt-BR" dirty="0" smtClean="0"/>
              <a:t> </a:t>
            </a:r>
            <a:r>
              <a:rPr lang="pt-BR" dirty="0" err="1" smtClean="0"/>
              <a:t>G</a:t>
            </a:r>
            <a:r>
              <a:rPr lang="pt-BR" baseline="-25000" dirty="0" err="1" smtClean="0"/>
              <a:t>aO</a:t>
            </a:r>
            <a:r>
              <a:rPr lang="pt-BR" dirty="0" smtClean="0"/>
              <a:t>: 6,3.10</a:t>
            </a:r>
            <a:r>
              <a:rPr lang="pt-BR" baseline="30000" dirty="0" smtClean="0"/>
              <a:t>-12</a:t>
            </a:r>
            <a:r>
              <a:rPr lang="pt-BR" dirty="0" smtClean="0"/>
              <a:t> m</a:t>
            </a:r>
            <a:r>
              <a:rPr lang="pt-BR" baseline="30000" dirty="0" smtClean="0"/>
              <a:t>3</a:t>
            </a:r>
            <a:r>
              <a:rPr lang="pt-BR" dirty="0" smtClean="0"/>
              <a:t>/kg.s² </a:t>
            </a:r>
          </a:p>
          <a:p>
            <a:pPr>
              <a:buFont typeface="Arial" pitchFamily="34" charset="0"/>
              <a:buChar char="•"/>
            </a:pPr>
            <a:r>
              <a:rPr lang="pt-BR" dirty="0" smtClean="0"/>
              <a:t> </a:t>
            </a:r>
            <a:r>
              <a:rPr lang="pt-BR" dirty="0" err="1" smtClean="0"/>
              <a:t>G</a:t>
            </a:r>
            <a:r>
              <a:rPr lang="pt-BR" baseline="-25000" dirty="0" err="1" smtClean="0"/>
              <a:t>aY</a:t>
            </a:r>
            <a:r>
              <a:rPr lang="pt-BR" dirty="0" smtClean="0"/>
              <a:t>: 1,18.10</a:t>
            </a:r>
            <a:r>
              <a:rPr lang="pt-BR" baseline="30000" dirty="0" smtClean="0"/>
              <a:t>-11</a:t>
            </a:r>
            <a:r>
              <a:rPr lang="pt-BR" dirty="0" smtClean="0"/>
              <a:t> m</a:t>
            </a:r>
            <a:r>
              <a:rPr lang="pt-BR" baseline="30000" dirty="0" smtClean="0"/>
              <a:t>3</a:t>
            </a:r>
            <a:r>
              <a:rPr lang="pt-BR" dirty="0" smtClean="0"/>
              <a:t>/kg.s² </a:t>
            </a:r>
          </a:p>
          <a:p>
            <a:pPr>
              <a:buFont typeface="Arial" pitchFamily="34" charset="0"/>
              <a:buChar char="•"/>
            </a:pPr>
            <a:r>
              <a:rPr lang="pt-BR" dirty="0" smtClean="0"/>
              <a:t> M = 77,3 g</a:t>
            </a:r>
            <a:endParaRPr lang="pt-BR" dirty="0"/>
          </a:p>
        </p:txBody>
      </p:sp>
      <p:graphicFrame>
        <p:nvGraphicFramePr>
          <p:cNvPr id="11" name="Gráfico 10"/>
          <p:cNvGraphicFramePr/>
          <p:nvPr/>
        </p:nvGraphicFramePr>
        <p:xfrm>
          <a:off x="1691680" y="1916832"/>
          <a:ext cx="6912768"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3: Different rubber-sheets</a:t>
            </a:r>
            <a:endParaRPr lang="en-US" dirty="0"/>
          </a:p>
        </p:txBody>
      </p:sp>
      <p:graphicFrame>
        <p:nvGraphicFramePr>
          <p:cNvPr id="17" name="Espaço Reservado para Conteúdo 16"/>
          <p:cNvGraphicFramePr>
            <a:graphicFrameLocks noGrp="1"/>
          </p:cNvGraphicFramePr>
          <p:nvPr>
            <p:ph idx="1"/>
          </p:nvPr>
        </p:nvGraphicFramePr>
        <p:xfrm>
          <a:off x="1979712" y="1988840"/>
          <a:ext cx="6408711" cy="3312371"/>
        </p:xfrm>
        <a:graphic>
          <a:graphicData uri="http://schemas.openxmlformats.org/drawingml/2006/table">
            <a:tbl>
              <a:tblPr firstRow="1">
                <a:tableStyleId>{69CF1AB2-1976-4502-BF36-3FF5EA218861}</a:tableStyleId>
              </a:tblPr>
              <a:tblGrid>
                <a:gridCol w="2136237"/>
                <a:gridCol w="2136237"/>
                <a:gridCol w="2136237"/>
              </a:tblGrid>
              <a:tr h="398879">
                <a:tc gridSpan="3">
                  <a:txBody>
                    <a:bodyPr/>
                    <a:lstStyle/>
                    <a:p>
                      <a:pPr algn="ctr">
                        <a:lnSpc>
                          <a:spcPct val="115000"/>
                        </a:lnSpc>
                        <a:spcAft>
                          <a:spcPts val="0"/>
                        </a:spcAft>
                      </a:pPr>
                      <a:r>
                        <a:rPr lang="en-US" sz="1600" noProof="0" dirty="0" smtClean="0">
                          <a:solidFill>
                            <a:schemeClr val="bg1"/>
                          </a:solidFill>
                        </a:rPr>
                        <a:t>Comparison between formulas</a:t>
                      </a:r>
                      <a:endParaRPr lang="en-US" sz="1600" b="1" noProof="0" dirty="0">
                        <a:solidFill>
                          <a:schemeClr val="bg1"/>
                        </a:solidFill>
                        <a:latin typeface="Calibri"/>
                        <a:ea typeface="Calibri"/>
                        <a:cs typeface="Times New Roman"/>
                      </a:endParaRPr>
                    </a:p>
                  </a:txBody>
                  <a:tcPr marL="44450" marR="44450" marT="0" marB="0" anchor="ctr">
                    <a:solidFill>
                      <a:schemeClr val="tx2">
                        <a:lumMod val="60000"/>
                        <a:lumOff val="40000"/>
                      </a:schemeClr>
                    </a:solidFill>
                  </a:tcPr>
                </a:tc>
                <a:tc hMerge="1">
                  <a:txBody>
                    <a:bodyPr/>
                    <a:lstStyle/>
                    <a:p>
                      <a:pPr algn="ctr">
                        <a:lnSpc>
                          <a:spcPct val="115000"/>
                        </a:lnSpc>
                        <a:spcAft>
                          <a:spcPts val="0"/>
                        </a:spcAft>
                      </a:pPr>
                      <a:endParaRPr lang="pt-BR" sz="1600" b="1" dirty="0">
                        <a:latin typeface="Calibri"/>
                        <a:ea typeface="Calibri"/>
                        <a:cs typeface="Times New Roman"/>
                      </a:endParaRPr>
                    </a:p>
                  </a:txBody>
                  <a:tcPr marL="44450" marR="44450" marT="0" marB="0" anchor="b"/>
                </a:tc>
                <a:tc hMerge="1">
                  <a:txBody>
                    <a:bodyPr/>
                    <a:lstStyle/>
                    <a:p>
                      <a:pPr algn="ctr">
                        <a:lnSpc>
                          <a:spcPct val="115000"/>
                        </a:lnSpc>
                        <a:spcAft>
                          <a:spcPts val="0"/>
                        </a:spcAft>
                      </a:pPr>
                      <a:endParaRPr lang="pt-BR" sz="1600" b="1" dirty="0">
                        <a:latin typeface="Calibri"/>
                        <a:ea typeface="Calibri"/>
                        <a:cs typeface="Times New Roman"/>
                      </a:endParaRPr>
                    </a:p>
                  </a:txBody>
                  <a:tcPr marL="44450" marR="44450" marT="0" marB="0" anchor="b"/>
                </a:tc>
              </a:tr>
              <a:tr h="398879">
                <a:tc>
                  <a:txBody>
                    <a:bodyPr/>
                    <a:lstStyle/>
                    <a:p>
                      <a:pPr algn="ctr">
                        <a:lnSpc>
                          <a:spcPct val="115000"/>
                        </a:lnSpc>
                        <a:spcAft>
                          <a:spcPts val="0"/>
                        </a:spcAft>
                      </a:pPr>
                      <a:r>
                        <a:rPr lang="en-US" sz="1600" dirty="0"/>
                        <a:t> </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n-US" sz="1600" dirty="0" smtClean="0"/>
                        <a:t>Orange</a:t>
                      </a:r>
                      <a:endParaRPr lang="pt-BR" sz="1600" b="1" dirty="0">
                        <a:latin typeface="Calibri"/>
                        <a:ea typeface="Calibri"/>
                        <a:cs typeface="Times New Roman"/>
                      </a:endParaRPr>
                    </a:p>
                  </a:txBody>
                  <a:tcPr marL="44450" marR="44450" marT="0" marB="0" anchor="b"/>
                </a:tc>
                <a:tc>
                  <a:txBody>
                    <a:bodyPr/>
                    <a:lstStyle/>
                    <a:p>
                      <a:pPr algn="ctr">
                        <a:lnSpc>
                          <a:spcPct val="115000"/>
                        </a:lnSpc>
                        <a:spcAft>
                          <a:spcPts val="0"/>
                        </a:spcAft>
                      </a:pPr>
                      <a:r>
                        <a:rPr lang="en-US" sz="1600" dirty="0" smtClean="0"/>
                        <a:t>Yellow</a:t>
                      </a:r>
                      <a:endParaRPr lang="pt-BR" sz="1600" b="1" dirty="0">
                        <a:latin typeface="Calibri"/>
                        <a:ea typeface="Calibri"/>
                        <a:cs typeface="Times New Roman"/>
                      </a:endParaRPr>
                    </a:p>
                  </a:txBody>
                  <a:tcPr marL="44450" marR="44450" marT="0" marB="0" anchor="b"/>
                </a:tc>
              </a:tr>
              <a:tr h="398879">
                <a:tc>
                  <a:txBody>
                    <a:bodyPr/>
                    <a:lstStyle/>
                    <a:p>
                      <a:pPr algn="ctr">
                        <a:lnSpc>
                          <a:spcPct val="115000"/>
                        </a:lnSpc>
                        <a:spcAft>
                          <a:spcPts val="0"/>
                        </a:spcAft>
                      </a:pPr>
                      <a:r>
                        <a:rPr lang="en-US" sz="1600" dirty="0" smtClean="0"/>
                        <a:t>M (g)</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n-US" sz="1600" dirty="0" smtClean="0"/>
                        <a:t>77.3</a:t>
                      </a:r>
                      <a:endParaRPr lang="pt-BR" sz="16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600" dirty="0" smtClean="0"/>
                        <a:t>77.3</a:t>
                      </a:r>
                      <a:endParaRPr lang="pt-BR" sz="1600" dirty="0">
                        <a:latin typeface="Calibri"/>
                        <a:ea typeface="Calibri"/>
                        <a:cs typeface="Times New Roman"/>
                      </a:endParaRPr>
                    </a:p>
                  </a:txBody>
                  <a:tcPr marL="44450" marR="44450" marT="0" marB="0" anchor="ctr"/>
                </a:tc>
              </a:tr>
              <a:tr h="658988">
                <a:tc>
                  <a:txBody>
                    <a:bodyPr/>
                    <a:lstStyle/>
                    <a:p>
                      <a:pPr algn="ctr">
                        <a:lnSpc>
                          <a:spcPct val="115000"/>
                        </a:lnSpc>
                        <a:spcAft>
                          <a:spcPts val="0"/>
                        </a:spcAft>
                      </a:pPr>
                      <a:r>
                        <a:rPr lang="pt-BR" sz="1600" dirty="0" smtClean="0"/>
                        <a:t>G (Young </a:t>
                      </a:r>
                      <a:r>
                        <a:rPr lang="pt-BR" sz="1600" dirty="0" err="1" smtClean="0"/>
                        <a:t>Modulus</a:t>
                      </a:r>
                      <a:r>
                        <a:rPr lang="pt-BR" sz="1600" dirty="0" smtClean="0"/>
                        <a:t>) (mm³.kg</a:t>
                      </a:r>
                      <a:r>
                        <a:rPr lang="pt-BR" sz="1600" baseline="30000" dirty="0" smtClean="0"/>
                        <a:t>-1</a:t>
                      </a:r>
                      <a:r>
                        <a:rPr lang="pt-BR" sz="1600" dirty="0" smtClean="0"/>
                        <a:t>.s</a:t>
                      </a:r>
                      <a:r>
                        <a:rPr lang="pt-BR" sz="1600" baseline="30000" dirty="0" smtClean="0"/>
                        <a:t>-</a:t>
                      </a:r>
                      <a:r>
                        <a:rPr lang="pt-BR" sz="1600" dirty="0" smtClean="0"/>
                        <a:t>²)</a:t>
                      </a:r>
                      <a:endParaRPr lang="pt-BR" sz="1600" dirty="0">
                        <a:latin typeface="Calibri"/>
                        <a:ea typeface="Calibri"/>
                        <a:cs typeface="Times New Roman"/>
                      </a:endParaRPr>
                    </a:p>
                  </a:txBody>
                  <a:tcPr marL="44450" marR="4445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dirty="0" smtClean="0"/>
                        <a:t>1.16.10</a:t>
                      </a:r>
                      <a:r>
                        <a:rPr lang="pt-BR" sz="1600" baseline="30000" dirty="0" smtClean="0"/>
                        <a:t>-11</a:t>
                      </a:r>
                      <a:endParaRPr lang="pt-BR" sz="1600" dirty="0" smtClean="0">
                        <a:latin typeface="+mn-lt"/>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dirty="0" smtClean="0"/>
                        <a:t>6.29.10</a:t>
                      </a:r>
                      <a:r>
                        <a:rPr lang="pt-BR" sz="1600" baseline="30000" dirty="0" smtClean="0"/>
                        <a:t>-12</a:t>
                      </a:r>
                      <a:r>
                        <a:rPr lang="pt-BR" sz="1600" dirty="0" smtClean="0"/>
                        <a:t> </a:t>
                      </a:r>
                      <a:endParaRPr lang="pt-BR" sz="1600" dirty="0" smtClean="0">
                        <a:latin typeface="+mn-lt"/>
                        <a:ea typeface="Calibri"/>
                        <a:cs typeface="Times New Roman"/>
                      </a:endParaRPr>
                    </a:p>
                  </a:txBody>
                  <a:tcPr marL="44450" marR="44450" marT="0" marB="0" anchor="ctr"/>
                </a:tc>
              </a:tr>
              <a:tr h="658988">
                <a:tc>
                  <a:txBody>
                    <a:bodyPr/>
                    <a:lstStyle/>
                    <a:p>
                      <a:pPr algn="ctr">
                        <a:lnSpc>
                          <a:spcPct val="115000"/>
                        </a:lnSpc>
                        <a:spcAft>
                          <a:spcPts val="0"/>
                        </a:spcAft>
                      </a:pPr>
                      <a:r>
                        <a:rPr lang="pt-BR" sz="1600" dirty="0" smtClean="0"/>
                        <a:t>G (</a:t>
                      </a:r>
                      <a:r>
                        <a:rPr lang="pt-BR" sz="1600" dirty="0" err="1" smtClean="0"/>
                        <a:t>potential</a:t>
                      </a:r>
                      <a:r>
                        <a:rPr lang="pt-BR" sz="1600" dirty="0" smtClean="0"/>
                        <a:t>) </a:t>
                      </a:r>
                    </a:p>
                    <a:p>
                      <a:pPr algn="ctr">
                        <a:lnSpc>
                          <a:spcPct val="115000"/>
                        </a:lnSpc>
                        <a:spcAft>
                          <a:spcPts val="0"/>
                        </a:spcAft>
                      </a:pPr>
                      <a:r>
                        <a:rPr lang="pt-BR" sz="1600" dirty="0" smtClean="0"/>
                        <a:t>(mm³.kg</a:t>
                      </a:r>
                      <a:r>
                        <a:rPr lang="pt-BR" sz="1600" baseline="30000" dirty="0" smtClean="0"/>
                        <a:t>-1</a:t>
                      </a:r>
                      <a:r>
                        <a:rPr lang="pt-BR" sz="1600" dirty="0" smtClean="0"/>
                        <a:t>.s</a:t>
                      </a:r>
                      <a:r>
                        <a:rPr lang="pt-BR" sz="1600" baseline="30000" dirty="0" smtClean="0"/>
                        <a:t>-</a:t>
                      </a:r>
                      <a:r>
                        <a:rPr lang="pt-BR" sz="1600" dirty="0" smtClean="0"/>
                        <a:t>²)</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pt-BR" sz="1600" dirty="0" smtClean="0"/>
                        <a:t>1.18.10</a:t>
                      </a:r>
                      <a:r>
                        <a:rPr lang="pt-BR" sz="1600" baseline="30000" dirty="0" smtClean="0"/>
                        <a:t>-11</a:t>
                      </a:r>
                      <a:endParaRPr lang="pt-BR" sz="1600" dirty="0">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dirty="0" smtClean="0"/>
                        <a:t>6.30.10</a:t>
                      </a:r>
                      <a:r>
                        <a:rPr lang="pt-BR" sz="1600" baseline="30000" dirty="0" smtClean="0"/>
                        <a:t>-12</a:t>
                      </a:r>
                      <a:r>
                        <a:rPr lang="pt-BR" sz="1600" dirty="0" smtClean="0"/>
                        <a:t> </a:t>
                      </a:r>
                      <a:endParaRPr lang="pt-BR" sz="1600" dirty="0" smtClean="0">
                        <a:latin typeface="+mn-lt"/>
                        <a:ea typeface="Calibri"/>
                        <a:cs typeface="Times New Roman"/>
                      </a:endParaRPr>
                    </a:p>
                  </a:txBody>
                  <a:tcPr marL="44450" marR="44450" marT="0" marB="0" anchor="ctr"/>
                </a:tc>
              </a:tr>
              <a:tr h="398879">
                <a:tc>
                  <a:txBody>
                    <a:bodyPr/>
                    <a:lstStyle/>
                    <a:p>
                      <a:pPr algn="ctr">
                        <a:lnSpc>
                          <a:spcPct val="115000"/>
                        </a:lnSpc>
                        <a:spcAft>
                          <a:spcPts val="0"/>
                        </a:spcAft>
                      </a:pPr>
                      <a:r>
                        <a:rPr lang="en-US" sz="1600" b="1" noProof="0" dirty="0" smtClean="0">
                          <a:solidFill>
                            <a:schemeClr val="bg1"/>
                          </a:solidFill>
                        </a:rPr>
                        <a:t>Average</a:t>
                      </a:r>
                      <a:endParaRPr lang="en-US" sz="1600" b="1" noProof="0" dirty="0">
                        <a:solidFill>
                          <a:schemeClr val="bg1"/>
                        </a:solidFill>
                        <a:latin typeface="Calibri"/>
                        <a:ea typeface="Calibri"/>
                        <a:cs typeface="Times New Roman"/>
                      </a:endParaRPr>
                    </a:p>
                  </a:txBody>
                  <a:tcPr marL="44450" marR="44450" marT="0" marB="0" anchor="b">
                    <a:solidFill>
                      <a:schemeClr val="tx2">
                        <a:lumMod val="60000"/>
                        <a:lumOff val="40000"/>
                      </a:schemeClr>
                    </a:solidFill>
                  </a:tcPr>
                </a:tc>
                <a:tc>
                  <a:txBody>
                    <a:bodyPr/>
                    <a:lstStyle/>
                    <a:p>
                      <a:pPr algn="ctr">
                        <a:lnSpc>
                          <a:spcPct val="115000"/>
                        </a:lnSpc>
                        <a:spcAft>
                          <a:spcPts val="0"/>
                        </a:spcAft>
                      </a:pPr>
                      <a:r>
                        <a:rPr lang="pt-BR" sz="1600" b="1" dirty="0" smtClean="0">
                          <a:solidFill>
                            <a:schemeClr val="bg1"/>
                          </a:solidFill>
                        </a:rPr>
                        <a:t>1.17.10</a:t>
                      </a:r>
                      <a:r>
                        <a:rPr lang="pt-BR" sz="1600" b="1" baseline="30000" dirty="0" smtClean="0">
                          <a:solidFill>
                            <a:schemeClr val="bg1"/>
                          </a:solidFill>
                        </a:rPr>
                        <a:t>-11</a:t>
                      </a:r>
                      <a:endParaRPr lang="pt-BR" sz="1600" b="1" dirty="0">
                        <a:solidFill>
                          <a:schemeClr val="bg1"/>
                        </a:solidFill>
                        <a:latin typeface="+mn-lt"/>
                        <a:ea typeface="Calibri"/>
                        <a:cs typeface="Times New Roman"/>
                      </a:endParaRPr>
                    </a:p>
                  </a:txBody>
                  <a:tcPr marL="44450" marR="44450" marT="0" marB="0" anchor="b">
                    <a:solidFill>
                      <a:schemeClr val="tx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600" b="1" dirty="0" smtClean="0">
                          <a:solidFill>
                            <a:schemeClr val="bg1"/>
                          </a:solidFill>
                        </a:rPr>
                        <a:t>6.29.10</a:t>
                      </a:r>
                      <a:r>
                        <a:rPr lang="pt-BR" sz="1600" b="1" baseline="30000" dirty="0" smtClean="0">
                          <a:solidFill>
                            <a:schemeClr val="bg1"/>
                          </a:solidFill>
                        </a:rPr>
                        <a:t>-12</a:t>
                      </a:r>
                      <a:r>
                        <a:rPr lang="pt-BR" sz="1600" b="1" dirty="0" smtClean="0">
                          <a:solidFill>
                            <a:schemeClr val="bg1"/>
                          </a:solidFill>
                        </a:rPr>
                        <a:t> </a:t>
                      </a:r>
                      <a:endParaRPr lang="pt-BR" sz="1600" b="1" dirty="0" smtClean="0">
                        <a:solidFill>
                          <a:schemeClr val="bg1"/>
                        </a:solidFill>
                        <a:latin typeface="+mn-lt"/>
                        <a:ea typeface="Calibri"/>
                        <a:cs typeface="Times New Roman"/>
                      </a:endParaRPr>
                    </a:p>
                  </a:txBody>
                  <a:tcPr marL="44450" marR="44450" marT="0" marB="0" anchor="b">
                    <a:solidFill>
                      <a:schemeClr val="tx2">
                        <a:lumMod val="60000"/>
                        <a:lumOff val="40000"/>
                      </a:schemeClr>
                    </a:solidFill>
                  </a:tcPr>
                </a:tc>
              </a:tr>
              <a:tr h="398879">
                <a:tc>
                  <a:txBody>
                    <a:bodyPr/>
                    <a:lstStyle/>
                    <a:p>
                      <a:pPr algn="ctr">
                        <a:lnSpc>
                          <a:spcPct val="115000"/>
                        </a:lnSpc>
                        <a:spcAft>
                          <a:spcPts val="0"/>
                        </a:spcAft>
                      </a:pPr>
                      <a:r>
                        <a:rPr lang="en-US" sz="1600" dirty="0" smtClean="0">
                          <a:solidFill>
                            <a:schemeClr val="bg1"/>
                          </a:solidFill>
                        </a:rPr>
                        <a:t>Deviation (%)</a:t>
                      </a:r>
                      <a:endParaRPr lang="pt-BR" sz="1600" b="1" dirty="0">
                        <a:solidFill>
                          <a:schemeClr val="bg1"/>
                        </a:solidFill>
                        <a:latin typeface="Calibri"/>
                        <a:ea typeface="Calibri"/>
                        <a:cs typeface="Times New Roman"/>
                      </a:endParaRPr>
                    </a:p>
                  </a:txBody>
                  <a:tcPr marL="44450" marR="44450" marT="0" marB="0" anchor="b">
                    <a:solidFill>
                      <a:schemeClr val="tx2">
                        <a:lumMod val="60000"/>
                        <a:lumOff val="40000"/>
                      </a:schemeClr>
                    </a:solidFill>
                  </a:tcPr>
                </a:tc>
                <a:tc>
                  <a:txBody>
                    <a:bodyPr/>
                    <a:lstStyle/>
                    <a:p>
                      <a:pPr algn="ctr">
                        <a:lnSpc>
                          <a:spcPct val="115000"/>
                        </a:lnSpc>
                        <a:spcAft>
                          <a:spcPts val="0"/>
                        </a:spcAft>
                      </a:pPr>
                      <a:r>
                        <a:rPr lang="pt-BR" sz="1600" dirty="0" smtClean="0">
                          <a:solidFill>
                            <a:schemeClr val="bg1"/>
                          </a:solidFill>
                        </a:rPr>
                        <a:t>0.84</a:t>
                      </a:r>
                      <a:endParaRPr lang="pt-BR" sz="1600" b="1" dirty="0">
                        <a:solidFill>
                          <a:schemeClr val="bg1"/>
                        </a:solidFill>
                        <a:latin typeface="Calibri"/>
                        <a:ea typeface="Calibri"/>
                        <a:cs typeface="Times New Roman"/>
                      </a:endParaRPr>
                    </a:p>
                  </a:txBody>
                  <a:tcPr marL="44450" marR="44450" marT="0" marB="0" anchor="b">
                    <a:solidFill>
                      <a:schemeClr val="tx2">
                        <a:lumMod val="60000"/>
                        <a:lumOff val="40000"/>
                      </a:schemeClr>
                    </a:solidFill>
                  </a:tcPr>
                </a:tc>
                <a:tc>
                  <a:txBody>
                    <a:bodyPr/>
                    <a:lstStyle/>
                    <a:p>
                      <a:pPr algn="ctr">
                        <a:lnSpc>
                          <a:spcPct val="115000"/>
                        </a:lnSpc>
                        <a:spcAft>
                          <a:spcPts val="0"/>
                        </a:spcAft>
                      </a:pPr>
                      <a:r>
                        <a:rPr lang="pt-BR" sz="1600" dirty="0" smtClean="0">
                          <a:solidFill>
                            <a:schemeClr val="bg1"/>
                          </a:solidFill>
                        </a:rPr>
                        <a:t>0.11</a:t>
                      </a:r>
                      <a:endParaRPr lang="pt-BR" sz="1600" b="1" dirty="0">
                        <a:solidFill>
                          <a:schemeClr val="bg1"/>
                        </a:solidFill>
                        <a:latin typeface="Calibri"/>
                        <a:ea typeface="Calibri"/>
                        <a:cs typeface="Times New Roman"/>
                      </a:endParaRPr>
                    </a:p>
                  </a:txBody>
                  <a:tcPr marL="44450" marR="44450" marT="0" marB="0" anchor="b">
                    <a:solidFill>
                      <a:schemeClr val="tx2">
                        <a:lumMod val="60000"/>
                        <a:lumOff val="40000"/>
                      </a:schemeClr>
                    </a:solidFill>
                  </a:tcPr>
                </a:tc>
              </a:tr>
            </a:tbl>
          </a:graphicData>
        </a:graphic>
      </p:graphicFrame>
      <p:sp>
        <p:nvSpPr>
          <p:cNvPr id="18" name="CaixaDeTexto 17"/>
          <p:cNvSpPr txBox="1"/>
          <p:nvPr/>
        </p:nvSpPr>
        <p:spPr>
          <a:xfrm>
            <a:off x="6948264" y="5661248"/>
            <a:ext cx="2376264" cy="504056"/>
          </a:xfrm>
          <a:prstGeom prst="rect">
            <a:avLst/>
          </a:prstGeom>
          <a:noFill/>
        </p:spPr>
        <p:txBody>
          <a:bodyPr vert="horz" wrap="square" lIns="91440" tIns="45720" rIns="91440" bIns="45720" rtlCol="0">
            <a:normAutofit fontScale="550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Gravity (Earth): 9,8 m/s²</a:t>
            </a:r>
          </a:p>
          <a:p>
            <a:pPr>
              <a:spcBef>
                <a:spcPct val="20000"/>
              </a:spcBef>
              <a:buFont typeface="Arial" pitchFamily="34" charset="0"/>
              <a:buChar char="•"/>
            </a:pPr>
            <a:r>
              <a:rPr lang="en-US" sz="2800" dirty="0" smtClean="0">
                <a:solidFill>
                  <a:schemeClr val="tx1">
                    <a:tint val="75000"/>
                  </a:schemeClr>
                </a:solidFill>
              </a:rPr>
              <a:t> </a:t>
            </a:r>
            <a:r>
              <a:rPr lang="en-US" sz="2800" dirty="0" smtClean="0">
                <a:solidFill>
                  <a:schemeClr val="bg1">
                    <a:lumMod val="50000"/>
                  </a:schemeClr>
                </a:solidFill>
                <a:ea typeface="Calibri"/>
                <a:cs typeface="Times New Roman"/>
              </a:rPr>
              <a:t>∆L measured with tape</a:t>
            </a:r>
            <a:endParaRPr kumimoji="0" lang="en-US" sz="28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19" name="Forma livre 18"/>
          <p:cNvSpPr/>
          <p:nvPr/>
        </p:nvSpPr>
        <p:spPr>
          <a:xfrm>
            <a:off x="2664498" y="5356421"/>
            <a:ext cx="323326" cy="376835"/>
          </a:xfrm>
          <a:custGeom>
            <a:avLst/>
            <a:gdLst>
              <a:gd name="connsiteX0" fmla="*/ 0 w 222069"/>
              <a:gd name="connsiteY0" fmla="*/ 0 h 235131"/>
              <a:gd name="connsiteX1" fmla="*/ 65315 w 222069"/>
              <a:gd name="connsiteY1" fmla="*/ 130628 h 235131"/>
              <a:gd name="connsiteX2" fmla="*/ 222069 w 222069"/>
              <a:gd name="connsiteY2" fmla="*/ 235131 h 235131"/>
            </a:gdLst>
            <a:ahLst/>
            <a:cxnLst>
              <a:cxn ang="0">
                <a:pos x="connsiteX0" y="connsiteY0"/>
              </a:cxn>
              <a:cxn ang="0">
                <a:pos x="connsiteX1" y="connsiteY1"/>
              </a:cxn>
              <a:cxn ang="0">
                <a:pos x="connsiteX2" y="connsiteY2"/>
              </a:cxn>
            </a:cxnLst>
            <a:rect l="l" t="t" r="r" b="b"/>
            <a:pathLst>
              <a:path w="222069" h="235131">
                <a:moveTo>
                  <a:pt x="0" y="0"/>
                </a:moveTo>
                <a:cubicBezTo>
                  <a:pt x="14152" y="45720"/>
                  <a:pt x="28304" y="91440"/>
                  <a:pt x="65315" y="130628"/>
                </a:cubicBezTo>
                <a:cubicBezTo>
                  <a:pt x="102327" y="169817"/>
                  <a:pt x="162198" y="202474"/>
                  <a:pt x="222069" y="235131"/>
                </a:cubicBezTo>
              </a:path>
            </a:pathLst>
          </a:custGeom>
          <a:ln>
            <a:solidFill>
              <a:schemeClr val="tx2"/>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CaixaDeTexto 19"/>
          <p:cNvSpPr txBox="1"/>
          <p:nvPr/>
        </p:nvSpPr>
        <p:spPr>
          <a:xfrm>
            <a:off x="2987824" y="5445224"/>
            <a:ext cx="4104456" cy="648072"/>
          </a:xfrm>
          <a:prstGeom prst="rect">
            <a:avLst/>
          </a:prstGeom>
          <a:noFill/>
        </p:spPr>
        <p:txBody>
          <a:bodyPr vert="horz" wrap="square" lIns="91440" tIns="45720" rIns="91440" bIns="45720" rtlCol="0">
            <a:normAutofit fontScale="62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Both formulas agree (given</a:t>
            </a:r>
            <a:r>
              <a:rPr kumimoji="0" lang="en-US" sz="2800" b="0" i="0" u="none" strike="noStrike" kern="1200" cap="none" spc="0" normalizeH="0" noProof="0" dirty="0" smtClean="0">
                <a:ln>
                  <a:noFill/>
                </a:ln>
                <a:solidFill>
                  <a:schemeClr val="tx2"/>
                </a:solidFill>
                <a:effectLst/>
                <a:uLnTx/>
                <a:uFillTx/>
                <a:latin typeface="+mn-lt"/>
                <a:ea typeface="+mn-ea"/>
                <a:cs typeface="+mn-cs"/>
              </a:rPr>
              <a:t> the errors), based on experimental results.</a:t>
            </a:r>
            <a:endParaRPr kumimoji="0" lang="en-US" sz="2800" b="0" i="0" u="none" strike="noStrike" kern="1200" cap="none" spc="0" normalizeH="0" baseline="0" noProof="0" dirty="0" err="1" smtClean="0">
              <a:ln>
                <a:noFill/>
              </a:ln>
              <a:solidFill>
                <a:schemeClr val="tx2"/>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3: Different rubber-sheets</a:t>
            </a:r>
            <a:endParaRPr lang="en-US" dirty="0"/>
          </a:p>
        </p:txBody>
      </p:sp>
      <p:sp>
        <p:nvSpPr>
          <p:cNvPr id="8" name="CaixaDeTexto 7"/>
          <p:cNvSpPr txBox="1"/>
          <p:nvPr/>
        </p:nvSpPr>
        <p:spPr>
          <a:xfrm>
            <a:off x="1619672" y="5157192"/>
            <a:ext cx="7128792" cy="100811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graphicFrame>
        <p:nvGraphicFramePr>
          <p:cNvPr id="7" name="Diagrama 6"/>
          <p:cNvGraphicFramePr/>
          <p:nvPr/>
        </p:nvGraphicFramePr>
        <p:xfrm>
          <a:off x="1619672" y="2564904"/>
          <a:ext cx="727280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ela 8"/>
          <p:cNvGraphicFramePr>
            <a:graphicFrameLocks noGrp="1"/>
          </p:cNvGraphicFramePr>
          <p:nvPr/>
        </p:nvGraphicFramePr>
        <p:xfrm>
          <a:off x="2555776" y="1988840"/>
          <a:ext cx="5112568" cy="1800200"/>
        </p:xfrm>
        <a:graphic>
          <a:graphicData uri="http://schemas.openxmlformats.org/drawingml/2006/table">
            <a:tbl>
              <a:tblPr>
                <a:tableStyleId>{69CF1AB2-1976-4502-BF36-3FF5EA218861}</a:tableStyleId>
              </a:tblPr>
              <a:tblGrid>
                <a:gridCol w="2556284"/>
                <a:gridCol w="1278142"/>
                <a:gridCol w="1278142"/>
              </a:tblGrid>
              <a:tr h="450050">
                <a:tc gridSpan="3">
                  <a:txBody>
                    <a:bodyPr/>
                    <a:lstStyle/>
                    <a:p>
                      <a:pPr algn="ctr" fontAlgn="b"/>
                      <a:r>
                        <a:rPr lang="en-US" sz="1800" b="1" u="none" strike="noStrike" noProof="0" dirty="0" smtClean="0">
                          <a:solidFill>
                            <a:schemeClr val="bg1"/>
                          </a:solidFill>
                        </a:rPr>
                        <a:t>Gravitational Constant</a:t>
                      </a:r>
                      <a:endParaRPr lang="en-US" sz="1800" b="1" i="0" u="none" strike="noStrike" noProof="0" dirty="0">
                        <a:solidFill>
                          <a:schemeClr val="bg1"/>
                        </a:solidFill>
                        <a:latin typeface="Calibri"/>
                      </a:endParaRPr>
                    </a:p>
                  </a:txBody>
                  <a:tcPr marL="9525" marR="9525" marT="9525" marB="0" anchor="ctr">
                    <a:solidFill>
                      <a:schemeClr val="tx2">
                        <a:lumMod val="60000"/>
                        <a:lumOff val="40000"/>
                      </a:schemeClr>
                    </a:solidFill>
                  </a:tcPr>
                </a:tc>
                <a:tc hMerge="1">
                  <a:txBody>
                    <a:bodyPr/>
                    <a:lstStyle/>
                    <a:p>
                      <a:endParaRPr lang="en-US"/>
                    </a:p>
                  </a:txBody>
                  <a:tcPr/>
                </a:tc>
                <a:tc hMerge="1">
                  <a:txBody>
                    <a:bodyPr/>
                    <a:lstStyle/>
                    <a:p>
                      <a:endParaRPr lang="en-US"/>
                    </a:p>
                  </a:txBody>
                  <a:tcPr/>
                </a:tc>
              </a:tr>
              <a:tr h="450050">
                <a:tc>
                  <a:txBody>
                    <a:bodyPr/>
                    <a:lstStyle/>
                    <a:p>
                      <a:pPr algn="ctr" fontAlgn="b"/>
                      <a:r>
                        <a:rPr lang="en-US" sz="1800" i="1" u="none" strike="noStrike" noProof="0" smtClean="0"/>
                        <a:t>Theoretical</a:t>
                      </a:r>
                      <a:endParaRPr lang="en-US" sz="1800" b="0" i="1" u="none" strike="noStrike" noProof="0">
                        <a:solidFill>
                          <a:srgbClr val="000000"/>
                        </a:solidFill>
                        <a:latin typeface="Calibri"/>
                      </a:endParaRPr>
                    </a:p>
                  </a:txBody>
                  <a:tcPr marL="9525" marR="9525" marT="9525" marB="0" anchor="ctr"/>
                </a:tc>
                <a:tc>
                  <a:txBody>
                    <a:bodyPr/>
                    <a:lstStyle/>
                    <a:p>
                      <a:pPr algn="ctr" fontAlgn="b"/>
                      <a:r>
                        <a:rPr lang="en-US" sz="1800" i="1" u="none" strike="noStrike" noProof="0" smtClean="0"/>
                        <a:t>G</a:t>
                      </a:r>
                      <a:r>
                        <a:rPr lang="en-US" sz="1800" i="1" u="none" strike="noStrike" baseline="-25000" noProof="0" smtClean="0"/>
                        <a:t>y</a:t>
                      </a:r>
                      <a:endParaRPr lang="en-US" sz="1800" b="0" i="1" u="none" strike="noStrike" baseline="-25000" noProof="0">
                        <a:solidFill>
                          <a:srgbClr val="000000"/>
                        </a:solidFill>
                        <a:latin typeface="Calibri"/>
                      </a:endParaRPr>
                    </a:p>
                  </a:txBody>
                  <a:tcPr marL="9525" marR="9525" marT="9525" marB="0" anchor="ctr"/>
                </a:tc>
                <a:tc>
                  <a:txBody>
                    <a:bodyPr/>
                    <a:lstStyle/>
                    <a:p>
                      <a:pPr algn="ctr" fontAlgn="b"/>
                      <a:r>
                        <a:rPr lang="en-US" sz="1800" b="0" i="1" u="none" strike="noStrike" noProof="0" smtClean="0"/>
                        <a:t>G</a:t>
                      </a:r>
                      <a:r>
                        <a:rPr lang="en-US" sz="1800" b="0" i="1" u="none" strike="noStrike" baseline="-25000" noProof="0" smtClean="0"/>
                        <a:t>o</a:t>
                      </a:r>
                      <a:endParaRPr lang="en-US" sz="1800" b="0" i="1" u="none" strike="noStrike" baseline="-25000" noProof="0">
                        <a:solidFill>
                          <a:srgbClr val="000000"/>
                        </a:solidFill>
                        <a:latin typeface="Calibri"/>
                      </a:endParaRPr>
                    </a:p>
                  </a:txBody>
                  <a:tcPr marL="9525" marR="9525" marT="9525" marB="0" anchor="ctr"/>
                </a:tc>
              </a:tr>
              <a:tr h="450050">
                <a:tc>
                  <a:txBody>
                    <a:bodyPr/>
                    <a:lstStyle/>
                    <a:p>
                      <a:pPr algn="ctr" fontAlgn="b"/>
                      <a:r>
                        <a:rPr lang="en-US" sz="1800" u="none" strike="noStrike" noProof="0" smtClean="0"/>
                        <a:t>6,67E-11</a:t>
                      </a:r>
                      <a:endParaRPr lang="en-US" sz="1800" b="0" i="0" u="none" strike="noStrike" noProof="0">
                        <a:solidFill>
                          <a:srgbClr val="000000"/>
                        </a:solidFill>
                        <a:latin typeface="Calibri"/>
                      </a:endParaRPr>
                    </a:p>
                  </a:txBody>
                  <a:tcPr marL="9525" marR="9525" marT="9525" marB="0" anchor="ctr"/>
                </a:tc>
                <a:tc>
                  <a:txBody>
                    <a:bodyPr/>
                    <a:lstStyle/>
                    <a:p>
                      <a:pPr algn="ctr" fontAlgn="b"/>
                      <a:r>
                        <a:rPr lang="en-US" sz="1800" u="none" strike="noStrike" noProof="0" dirty="0" smtClean="0"/>
                        <a:t>6.29E-12</a:t>
                      </a:r>
                      <a:endParaRPr lang="en-US" sz="1800" b="0" i="0" u="none" strike="noStrike" noProof="0" dirty="0">
                        <a:solidFill>
                          <a:srgbClr val="000000"/>
                        </a:solidFill>
                        <a:latin typeface="Calibri"/>
                      </a:endParaRPr>
                    </a:p>
                  </a:txBody>
                  <a:tcPr marL="9525" marR="9525" marT="9525" marB="0" anchor="ctr"/>
                </a:tc>
                <a:tc>
                  <a:txBody>
                    <a:bodyPr/>
                    <a:lstStyle/>
                    <a:p>
                      <a:pPr algn="ctr" fontAlgn="b"/>
                      <a:r>
                        <a:rPr lang="en-US" sz="1800" u="none" strike="noStrike" noProof="0" dirty="0" smtClean="0"/>
                        <a:t>1.17E-11</a:t>
                      </a:r>
                      <a:endParaRPr lang="en-US" sz="1800" b="0" i="0" u="none" strike="noStrike" noProof="0" dirty="0">
                        <a:solidFill>
                          <a:srgbClr val="000000"/>
                        </a:solidFill>
                        <a:latin typeface="Calibri"/>
                      </a:endParaRPr>
                    </a:p>
                  </a:txBody>
                  <a:tcPr marL="9525" marR="9525" marT="9525" marB="0" anchor="ctr"/>
                </a:tc>
              </a:tr>
              <a:tr h="450050">
                <a:tc>
                  <a:txBody>
                    <a:bodyPr/>
                    <a:lstStyle/>
                    <a:p>
                      <a:pPr algn="ctr" fontAlgn="b"/>
                      <a:r>
                        <a:rPr lang="en-US" sz="1800" b="1" u="none" strike="noStrike" noProof="0" smtClean="0"/>
                        <a:t>Deviation</a:t>
                      </a:r>
                      <a:endParaRPr lang="en-US" sz="1800" b="1" i="0" u="none" strike="noStrike" noProof="0">
                        <a:solidFill>
                          <a:srgbClr val="000000"/>
                        </a:solidFill>
                        <a:latin typeface="Calibri"/>
                      </a:endParaRPr>
                    </a:p>
                  </a:txBody>
                  <a:tcPr marL="9525" marR="9525" marT="9525" marB="0" anchor="ctr"/>
                </a:tc>
                <a:tc>
                  <a:txBody>
                    <a:bodyPr/>
                    <a:lstStyle/>
                    <a:p>
                      <a:pPr algn="ctr" fontAlgn="b"/>
                      <a:r>
                        <a:rPr lang="en-US" sz="1800" b="1" u="none" strike="noStrike" noProof="0" dirty="0" smtClean="0"/>
                        <a:t>90.56</a:t>
                      </a:r>
                      <a:endParaRPr lang="en-US" sz="1800" b="1" i="0" u="none" strike="noStrike" noProof="0" dirty="0">
                        <a:solidFill>
                          <a:srgbClr val="000000"/>
                        </a:solidFill>
                        <a:latin typeface="Calibri"/>
                      </a:endParaRPr>
                    </a:p>
                  </a:txBody>
                  <a:tcPr marL="9525" marR="9525" marT="9525" marB="0" anchor="ctr"/>
                </a:tc>
                <a:tc>
                  <a:txBody>
                    <a:bodyPr/>
                    <a:lstStyle/>
                    <a:p>
                      <a:pPr algn="ctr" fontAlgn="b"/>
                      <a:r>
                        <a:rPr lang="en-US" sz="1800" b="1" u="none" strike="noStrike" noProof="0" dirty="0" smtClean="0"/>
                        <a:t>82.45</a:t>
                      </a:r>
                      <a:endParaRPr lang="en-US" sz="1800" b="1" i="0" u="none" strike="noStrike" noProof="0" dirty="0">
                        <a:solidFill>
                          <a:srgbClr val="000000"/>
                        </a:solidFill>
                        <a:latin typeface="Calibri"/>
                      </a:endParaRPr>
                    </a:p>
                  </a:txBody>
                  <a:tcPr marL="9525" marR="9525" marT="9525" marB="0" anchor="ctr"/>
                </a:tc>
              </a:tr>
            </a:tbl>
          </a:graphicData>
        </a:graphic>
      </p:graphicFrame>
      <p:graphicFrame>
        <p:nvGraphicFramePr>
          <p:cNvPr id="10"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8799D5B-8D44-4B9E-95C1-EC69C93D5874}"/>
                                            </p:graphicEl>
                                          </p:spTgt>
                                        </p:tgtEl>
                                        <p:attrNameLst>
                                          <p:attrName>style.visibility</p:attrName>
                                        </p:attrNameLst>
                                      </p:cBhvr>
                                      <p:to>
                                        <p:strVal val="visible"/>
                                      </p:to>
                                    </p:set>
                                    <p:animEffect transition="in" filter="fade">
                                      <p:cBhvr>
                                        <p:cTn id="7" dur="500"/>
                                        <p:tgtEl>
                                          <p:spTgt spid="7">
                                            <p:graphicEl>
                                              <a:dgm id="{F8799D5B-8D44-4B9E-95C1-EC69C93D587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A3FB611-5294-4985-A51C-0308F3FC93D1}"/>
                                            </p:graphicEl>
                                          </p:spTgt>
                                        </p:tgtEl>
                                        <p:attrNameLst>
                                          <p:attrName>style.visibility</p:attrName>
                                        </p:attrNameLst>
                                      </p:cBhvr>
                                      <p:to>
                                        <p:strVal val="visible"/>
                                      </p:to>
                                    </p:set>
                                    <p:animEffect transition="in" filter="fade">
                                      <p:cBhvr>
                                        <p:cTn id="12" dur="500"/>
                                        <p:tgtEl>
                                          <p:spTgt spid="7">
                                            <p:graphicEl>
                                              <a:dgm id="{7A3FB611-5294-4985-A51C-0308F3FC93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5CCC194-22B3-4D6E-80A5-D097B8F37DD6}"/>
                                            </p:graphicEl>
                                          </p:spTgt>
                                        </p:tgtEl>
                                        <p:attrNameLst>
                                          <p:attrName>style.visibility</p:attrName>
                                        </p:attrNameLst>
                                      </p:cBhvr>
                                      <p:to>
                                        <p:strVal val="visible"/>
                                      </p:to>
                                    </p:set>
                                    <p:animEffect transition="in" filter="fade">
                                      <p:cBhvr>
                                        <p:cTn id="15" dur="500"/>
                                        <p:tgtEl>
                                          <p:spTgt spid="7">
                                            <p:graphicEl>
                                              <a:dgm id="{35CCC194-22B3-4D6E-80A5-D097B8F37DD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711898A8-EEF3-4261-9B9A-CD0CDE422F5D}"/>
                                            </p:graphicEl>
                                          </p:spTgt>
                                        </p:tgtEl>
                                        <p:attrNameLst>
                                          <p:attrName>style.visibility</p:attrName>
                                        </p:attrNameLst>
                                      </p:cBhvr>
                                      <p:to>
                                        <p:strVal val="visible"/>
                                      </p:to>
                                    </p:set>
                                    <p:animEffect transition="in" filter="fade">
                                      <p:cBhvr>
                                        <p:cTn id="20" dur="500"/>
                                        <p:tgtEl>
                                          <p:spTgt spid="7">
                                            <p:graphicEl>
                                              <a:dgm id="{711898A8-EEF3-4261-9B9A-CD0CDE422F5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CDE4EC42-5F02-481A-BCE1-8F19E9C2C41B}"/>
                                            </p:graphicEl>
                                          </p:spTgt>
                                        </p:tgtEl>
                                        <p:attrNameLst>
                                          <p:attrName>style.visibility</p:attrName>
                                        </p:attrNameLst>
                                      </p:cBhvr>
                                      <p:to>
                                        <p:strVal val="visible"/>
                                      </p:to>
                                    </p:set>
                                    <p:animEffect transition="in" filter="fade">
                                      <p:cBhvr>
                                        <p:cTn id="23" dur="500"/>
                                        <p:tgtEl>
                                          <p:spTgt spid="7">
                                            <p:graphicEl>
                                              <a:dgm id="{CDE4EC42-5F02-481A-BCE1-8F19E9C2C4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3:</a:t>
            </a:r>
            <a:endParaRPr lang="en-US" dirty="0"/>
          </a:p>
        </p:txBody>
      </p:sp>
      <p:graphicFrame>
        <p:nvGraphicFramePr>
          <p:cNvPr id="4" name="Gráfico 3"/>
          <p:cNvGraphicFramePr/>
          <p:nvPr/>
        </p:nvGraphicFramePr>
        <p:xfrm>
          <a:off x="1835696" y="1988840"/>
          <a:ext cx="673224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ângulo 6"/>
          <p:cNvSpPr/>
          <p:nvPr/>
        </p:nvSpPr>
        <p:spPr>
          <a:xfrm>
            <a:off x="2195736" y="5373216"/>
            <a:ext cx="60486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“gravitational constant” </a:t>
            </a:r>
            <a:r>
              <a:rPr lang="en-US" dirty="0" smtClean="0">
                <a:solidFill>
                  <a:srgbClr val="FF0000"/>
                </a:solidFill>
              </a:rPr>
              <a:t>is dependent on the distance from the center</a:t>
            </a:r>
            <a:r>
              <a:rPr lang="en-US" dirty="0" smtClean="0">
                <a:solidFill>
                  <a:schemeClr val="tx1"/>
                </a:solidFill>
              </a:rPr>
              <a:t>, showing that, again, our </a:t>
            </a:r>
            <a:r>
              <a:rPr lang="en-US" dirty="0" smtClean="0">
                <a:solidFill>
                  <a:srgbClr val="FF0000"/>
                </a:solidFill>
              </a:rPr>
              <a:t>system is not gravitational</a:t>
            </a:r>
            <a:r>
              <a:rPr lang="en-US" dirty="0" smtClean="0">
                <a:solidFill>
                  <a:schemeClr val="tx1"/>
                </a:solidFill>
              </a:rPr>
              <a:t>.</a:t>
            </a: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4: Different rolling ball</a:t>
            </a:r>
            <a:endParaRPr lang="en-US" dirty="0"/>
          </a:p>
        </p:txBody>
      </p:sp>
      <p:sp>
        <p:nvSpPr>
          <p:cNvPr id="8" name="CaixaDeTexto 7"/>
          <p:cNvSpPr txBox="1"/>
          <p:nvPr/>
        </p:nvSpPr>
        <p:spPr>
          <a:xfrm>
            <a:off x="1619672" y="5157192"/>
            <a:ext cx="7128792" cy="100811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11" name="Espaço Reservado para Conteúdo 10"/>
          <p:cNvSpPr>
            <a:spLocks noGrp="1"/>
          </p:cNvSpPr>
          <p:nvPr>
            <p:ph idx="1"/>
          </p:nvPr>
        </p:nvSpPr>
        <p:spPr>
          <a:xfrm>
            <a:off x="1691680" y="1916832"/>
            <a:ext cx="6995120" cy="4209332"/>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Blue: marble</a:t>
            </a:r>
          </a:p>
          <a:p>
            <a:r>
              <a:rPr lang="en-US" dirty="0" smtClean="0"/>
              <a:t>Red: bead</a:t>
            </a:r>
            <a:endParaRPr lang="en-US" dirty="0"/>
          </a:p>
        </p:txBody>
      </p:sp>
      <p:graphicFrame>
        <p:nvGraphicFramePr>
          <p:cNvPr id="9" name="Gráfico 8"/>
          <p:cNvGraphicFramePr/>
          <p:nvPr/>
        </p:nvGraphicFramePr>
        <p:xfrm>
          <a:off x="1547664" y="1844824"/>
          <a:ext cx="7056784"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spaço Reservado para Conteúdo 5"/>
          <p:cNvGraphicFramePr>
            <a:graphicFrameLocks/>
          </p:cNvGraphicFramePr>
          <p:nvPr/>
        </p:nvGraphicFramePr>
        <p:xfrm>
          <a:off x="467544" y="1844824"/>
          <a:ext cx="1018456"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a:t>
            </a:r>
            <a:endParaRPr lang="en-US" dirty="0"/>
          </a:p>
        </p:txBody>
      </p:sp>
      <p:sp>
        <p:nvSpPr>
          <p:cNvPr id="3" name="Espaço Reservado para Conteúdo 2"/>
          <p:cNvSpPr>
            <a:spLocks noGrp="1"/>
          </p:cNvSpPr>
          <p:nvPr>
            <p:ph idx="1"/>
          </p:nvPr>
        </p:nvSpPr>
        <p:spPr/>
        <p:txBody>
          <a:bodyPr/>
          <a:lstStyle/>
          <a:p>
            <a:r>
              <a:rPr lang="en-US" dirty="0" smtClean="0"/>
              <a:t>The proposed system is </a:t>
            </a:r>
            <a:r>
              <a:rPr lang="en-US" dirty="0" smtClean="0">
                <a:solidFill>
                  <a:srgbClr val="FF0000"/>
                </a:solidFill>
              </a:rPr>
              <a:t>not a gravitational system</a:t>
            </a:r>
            <a:r>
              <a:rPr lang="en-US" dirty="0" smtClean="0"/>
              <a:t>;</a:t>
            </a:r>
          </a:p>
          <a:p>
            <a:r>
              <a:rPr lang="en-US" dirty="0" smtClean="0"/>
              <a:t>It </a:t>
            </a:r>
            <a:r>
              <a:rPr lang="en-US" dirty="0" smtClean="0">
                <a:solidFill>
                  <a:srgbClr val="FF0000"/>
                </a:solidFill>
              </a:rPr>
              <a:t>is possible</a:t>
            </a:r>
            <a:r>
              <a:rPr lang="en-US" dirty="0" smtClean="0"/>
              <a:t> to determine analogue </a:t>
            </a:r>
            <a:r>
              <a:rPr lang="en-US" dirty="0" err="1" smtClean="0">
                <a:solidFill>
                  <a:srgbClr val="FF0000"/>
                </a:solidFill>
              </a:rPr>
              <a:t>analogue</a:t>
            </a:r>
            <a:r>
              <a:rPr lang="en-US" dirty="0" smtClean="0"/>
              <a:t> gravitational constant </a:t>
            </a:r>
            <a:r>
              <a:rPr lang="en-US" dirty="0" smtClean="0">
                <a:solidFill>
                  <a:srgbClr val="FF0000"/>
                </a:solidFill>
              </a:rPr>
              <a:t>of the system</a:t>
            </a:r>
            <a:r>
              <a:rPr lang="en-US" dirty="0" smtClean="0"/>
              <a:t> (exp. 3);</a:t>
            </a:r>
          </a:p>
          <a:p>
            <a:r>
              <a:rPr lang="en-US" dirty="0" smtClean="0"/>
              <a:t>This G</a:t>
            </a:r>
            <a:r>
              <a:rPr lang="en-US" baseline="-25000" dirty="0" smtClean="0"/>
              <a:t>a </a:t>
            </a:r>
            <a:r>
              <a:rPr lang="en-US" dirty="0" smtClean="0"/>
              <a:t>is dependent on </a:t>
            </a:r>
            <a:r>
              <a:rPr lang="en-US" dirty="0" smtClean="0">
                <a:solidFill>
                  <a:srgbClr val="FF0000"/>
                </a:solidFill>
              </a:rPr>
              <a:t>geometric and elastic</a:t>
            </a:r>
            <a:r>
              <a:rPr lang="en-US" dirty="0" smtClean="0"/>
              <a:t> characteristics of the system;</a:t>
            </a:r>
          </a:p>
          <a:p>
            <a:r>
              <a:rPr lang="en-US" dirty="0" smtClean="0"/>
              <a:t>G</a:t>
            </a:r>
            <a:r>
              <a:rPr lang="en-US" baseline="-25000" dirty="0" smtClean="0"/>
              <a:t>a </a:t>
            </a:r>
            <a:r>
              <a:rPr lang="en-US" dirty="0" smtClean="0"/>
              <a:t>not equal to G, as the system’s not gravitational;</a:t>
            </a:r>
          </a:p>
          <a:p>
            <a:r>
              <a:rPr lang="en-US" dirty="0" smtClean="0"/>
              <a:t>The model’s approach is </a:t>
            </a:r>
            <a:r>
              <a:rPr lang="en-US" dirty="0" smtClean="0">
                <a:solidFill>
                  <a:srgbClr val="FF0000"/>
                </a:solidFill>
              </a:rPr>
              <a:t>limited to very different masses</a:t>
            </a:r>
            <a:r>
              <a:rPr lang="en-US" dirty="0" smtClean="0"/>
              <a:t> (exp.4). Otherwise, the model is </a:t>
            </a:r>
            <a:r>
              <a:rPr lang="en-US" dirty="0" smtClean="0">
                <a:solidFill>
                  <a:srgbClr val="FF0000"/>
                </a:solidFill>
              </a:rPr>
              <a:t>not</a:t>
            </a:r>
            <a:r>
              <a:rPr lang="en-US" dirty="0" smtClean="0"/>
              <a:t> applicable.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References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smtClean="0"/>
              <a:t>CARROLL ,Sean M. Lecture Notes on General Relativity. Institute for Theoretical Physics, University of California, 12/1997.</a:t>
            </a:r>
          </a:p>
          <a:p>
            <a:r>
              <a:rPr lang="en-US" dirty="0" err="1" smtClean="0"/>
              <a:t>MITOpenCourseWare</a:t>
            </a:r>
            <a:r>
              <a:rPr lang="en-US" dirty="0" smtClean="0"/>
              <a:t> – Physics 1: Classical Mechanics. 10 – Hooke’s Law, Simple Harmonic Oscillator. Prof. Walter </a:t>
            </a:r>
            <a:r>
              <a:rPr lang="en-US" dirty="0" err="1" smtClean="0"/>
              <a:t>Lewin</a:t>
            </a:r>
            <a:r>
              <a:rPr lang="en-US" dirty="0" smtClean="0"/>
              <a:t>, recorded on 10/01/99.</a:t>
            </a:r>
          </a:p>
          <a:p>
            <a:r>
              <a:rPr lang="en-US" dirty="0" smtClean="0"/>
              <a:t>HAWKING, Stephen, MLODINOW, Leonard. A Briefer History of Time, 1</a:t>
            </a:r>
            <a:r>
              <a:rPr lang="en-US" baseline="30000" dirty="0" smtClean="0"/>
              <a:t>st </a:t>
            </a:r>
            <a:r>
              <a:rPr lang="en-US" dirty="0" smtClean="0"/>
              <a:t>edition. </a:t>
            </a:r>
          </a:p>
          <a:p>
            <a:pPr lvl="0"/>
            <a:r>
              <a:rPr lang="en-US" dirty="0" smtClean="0"/>
              <a:t>HALLIDAY, David, RESNICK, Robert. Fundamentals of Physics, </a:t>
            </a:r>
            <a:r>
              <a:rPr lang="en-US" dirty="0" err="1" smtClean="0"/>
              <a:t>vol</a:t>
            </a:r>
            <a:r>
              <a:rPr lang="en-US" dirty="0" smtClean="0"/>
              <a:t> 2: Gravitation, Waves and Thermodynamics. 9</a:t>
            </a:r>
            <a:r>
              <a:rPr lang="en-US" baseline="30000" dirty="0" smtClean="0"/>
              <a:t>th</a:t>
            </a:r>
            <a:r>
              <a:rPr lang="en-US" dirty="0" smtClean="0"/>
              <a:t> edition.</a:t>
            </a:r>
          </a:p>
          <a:p>
            <a:pPr lvl="0"/>
            <a:r>
              <a:rPr lang="en-US" dirty="0" smtClean="0"/>
              <a:t>HAWKING, Stephen. The Universe in a Nutshell.</a:t>
            </a:r>
          </a:p>
          <a:p>
            <a:pPr lvl="0"/>
            <a:r>
              <a:rPr lang="en-US" dirty="0" smtClean="0"/>
              <a:t>POKORNY, </a:t>
            </a:r>
            <a:r>
              <a:rPr lang="en-US" dirty="0" err="1" smtClean="0"/>
              <a:t>Pavel</a:t>
            </a:r>
            <a:r>
              <a:rPr lang="en-US" dirty="0" smtClean="0"/>
              <a:t>. Geodesics Revisited. Prague Institute of Chemical Technology, Prague, Czech Republic.</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192286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Contents</a:t>
            </a:r>
            <a:endParaRPr lang="pt-BR" dirty="0"/>
          </a:p>
        </p:txBody>
      </p:sp>
      <p:graphicFrame>
        <p:nvGraphicFramePr>
          <p:cNvPr id="4" name="Espaço Reservado para Conteúdo 3"/>
          <p:cNvGraphicFramePr>
            <a:graphicFrameLocks noGrp="1"/>
          </p:cNvGraphicFramePr>
          <p:nvPr>
            <p:ph idx="1"/>
          </p:nvPr>
        </p:nvGraphicFramePr>
        <p:xfrm>
          <a:off x="457200" y="1916113"/>
          <a:ext cx="8229600"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034383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916832"/>
            <a:ext cx="8229600" cy="1296144"/>
          </a:xfrm>
        </p:spPr>
        <p:txBody>
          <a:bodyPr>
            <a:normAutofit lnSpcReduction="10000"/>
          </a:bodyPr>
          <a:lstStyle/>
          <a:p>
            <a:pPr marL="0" indent="0" algn="ctr">
              <a:buNone/>
            </a:pPr>
            <a:r>
              <a:rPr lang="pt-BR" sz="8000" dirty="0" smtClean="0">
                <a:solidFill>
                  <a:srgbClr val="00B050"/>
                </a:solidFill>
                <a:latin typeface="Arial Rounded MT Bold" panose="020F0704030504030204" pitchFamily="34" charset="0"/>
              </a:rPr>
              <a:t>THANK YOU!</a:t>
            </a:r>
            <a:endParaRPr lang="en-US" sz="8000" dirty="0">
              <a:solidFill>
                <a:srgbClr val="00B050"/>
              </a:solidFill>
              <a:latin typeface="Arial Rounded MT Bold" panose="020F0704030504030204" pitchFamily="34" charset="0"/>
            </a:endParaRPr>
          </a:p>
        </p:txBody>
      </p:sp>
      <p:pic>
        <p:nvPicPr>
          <p:cNvPr id="6" name="Imagem 5"/>
          <p:cNvPicPr>
            <a:picLocks noChangeAspect="1"/>
          </p:cNvPicPr>
          <p:nvPr/>
        </p:nvPicPr>
        <p:blipFill>
          <a:blip r:embed="rId2" cstate="print"/>
          <a:stretch>
            <a:fillRect/>
          </a:stretch>
        </p:blipFill>
        <p:spPr>
          <a:xfrm>
            <a:off x="2855876" y="3356992"/>
            <a:ext cx="3596952" cy="2248095"/>
          </a:xfrm>
          <a:prstGeom prst="rect">
            <a:avLst/>
          </a:prstGeom>
        </p:spPr>
      </p:pic>
    </p:spTree>
    <p:extLst>
      <p:ext uri="{BB962C8B-B14F-4D97-AF65-F5344CB8AC3E}">
        <p14:creationId xmlns="" xmlns:p14="http://schemas.microsoft.com/office/powerpoint/2010/main" val="20409891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http://upload.wikimedia.org/wikipedia/commons/thumb/1/1f/Geodesiques.png/300px-Geodesiques.png"/>
          <p:cNvPicPr/>
          <p:nvPr/>
        </p:nvPicPr>
        <p:blipFill>
          <a:blip r:embed="rId2" cstate="print"/>
          <a:srcRect/>
          <a:stretch>
            <a:fillRect/>
          </a:stretch>
        </p:blipFill>
        <p:spPr bwMode="auto">
          <a:xfrm>
            <a:off x="4355976" y="1988840"/>
            <a:ext cx="4320480" cy="3456384"/>
          </a:xfrm>
          <a:prstGeom prst="roundRect">
            <a:avLst/>
          </a:prstGeom>
          <a:noFill/>
          <a:ln w="9525">
            <a:noFill/>
            <a:miter lim="800000"/>
            <a:headEnd/>
            <a:tailEnd/>
          </a:ln>
        </p:spPr>
      </p:pic>
      <p:sp>
        <p:nvSpPr>
          <p:cNvPr id="2" name="Título 1"/>
          <p:cNvSpPr>
            <a:spLocks noGrp="1"/>
          </p:cNvSpPr>
          <p:nvPr>
            <p:ph type="title"/>
          </p:nvPr>
        </p:nvSpPr>
        <p:spPr/>
        <p:txBody>
          <a:bodyPr/>
          <a:lstStyle/>
          <a:p>
            <a:r>
              <a:rPr lang="en-US" dirty="0" smtClean="0"/>
              <a:t>Geodesics</a:t>
            </a:r>
            <a:endParaRPr lang="en-US" dirty="0"/>
          </a:p>
        </p:txBody>
      </p:sp>
      <p:sp>
        <p:nvSpPr>
          <p:cNvPr id="3" name="Espaço Reservado para Conteúdo 2"/>
          <p:cNvSpPr>
            <a:spLocks noGrp="1"/>
          </p:cNvSpPr>
          <p:nvPr>
            <p:ph idx="1"/>
          </p:nvPr>
        </p:nvSpPr>
        <p:spPr/>
        <p:txBody>
          <a:bodyPr>
            <a:normAutofit fontScale="92500" lnSpcReduction="20000"/>
          </a:bodyPr>
          <a:lstStyle/>
          <a:p>
            <a:r>
              <a:rPr lang="en-US" dirty="0" smtClean="0"/>
              <a:t>A geodesic is defined as </a:t>
            </a:r>
          </a:p>
          <a:p>
            <a:pPr>
              <a:buNone/>
            </a:pPr>
            <a:r>
              <a:rPr lang="en-US" dirty="0" smtClean="0"/>
              <a:t>	the shortest path between </a:t>
            </a:r>
          </a:p>
          <a:p>
            <a:pPr>
              <a:buNone/>
            </a:pPr>
            <a:r>
              <a:rPr lang="en-US" dirty="0" smtClean="0"/>
              <a:t>	two nearby points. In </a:t>
            </a:r>
          </a:p>
          <a:p>
            <a:pPr>
              <a:buNone/>
            </a:pPr>
            <a:r>
              <a:rPr lang="en-US" dirty="0" smtClean="0"/>
              <a:t>	general relativity, bodies </a:t>
            </a:r>
          </a:p>
          <a:p>
            <a:pPr>
              <a:buNone/>
            </a:pPr>
            <a:r>
              <a:rPr lang="en-US" dirty="0" smtClean="0"/>
              <a:t>	always follow geodesics in </a:t>
            </a:r>
          </a:p>
          <a:p>
            <a:pPr>
              <a:buNone/>
            </a:pPr>
            <a:r>
              <a:rPr lang="en-US" dirty="0" smtClean="0"/>
              <a:t>	four-dimensional space-</a:t>
            </a:r>
          </a:p>
          <a:p>
            <a:pPr>
              <a:buNone/>
            </a:pPr>
            <a:r>
              <a:rPr lang="en-US" dirty="0" smtClean="0"/>
              <a:t>	time. In absence of matter </a:t>
            </a:r>
          </a:p>
          <a:p>
            <a:pPr>
              <a:buNone/>
            </a:pPr>
            <a:r>
              <a:rPr lang="en-US" dirty="0" smtClean="0"/>
              <a:t>	or energy, they are straight;</a:t>
            </a:r>
          </a:p>
          <a:p>
            <a:pPr>
              <a:buNone/>
            </a:pPr>
            <a:r>
              <a:rPr lang="en-US" dirty="0" smtClean="0"/>
              <a:t>	in three dimensional space, </a:t>
            </a:r>
          </a:p>
          <a:p>
            <a:pPr>
              <a:buNone/>
            </a:pPr>
            <a:r>
              <a:rPr lang="en-US" dirty="0" smtClean="0"/>
              <a:t>	however, their presence in </a:t>
            </a:r>
          </a:p>
          <a:p>
            <a:pPr>
              <a:buNone/>
            </a:pPr>
            <a:r>
              <a:rPr lang="en-US" dirty="0" smtClean="0"/>
              <a:t>	space-time curves in a way the </a:t>
            </a:r>
          </a:p>
          <a:p>
            <a:pPr>
              <a:buNone/>
            </a:pPr>
            <a:r>
              <a:rPr lang="en-US" dirty="0" smtClean="0"/>
              <a:t>	trajectory of bodies or light becomes a curve.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Gravitational Constant (G)</a:t>
            </a:r>
            <a:endParaRPr lang="en-US" dirty="0"/>
          </a:p>
        </p:txBody>
      </p:sp>
      <p:sp>
        <p:nvSpPr>
          <p:cNvPr id="3" name="Espaço Reservado para Conteúdo 2"/>
          <p:cNvSpPr>
            <a:spLocks noGrp="1"/>
          </p:cNvSpPr>
          <p:nvPr>
            <p:ph idx="1"/>
          </p:nvPr>
        </p:nvSpPr>
        <p:spPr/>
        <p:txBody>
          <a:bodyPr/>
          <a:lstStyle/>
          <a:p>
            <a:r>
              <a:rPr lang="en-US" dirty="0" smtClean="0"/>
              <a:t>As the gravitational constant is universal, the gravitation constant acting in our experiment </a:t>
            </a:r>
            <a:r>
              <a:rPr lang="en-US" dirty="0" smtClean="0">
                <a:solidFill>
                  <a:srgbClr val="FF0000"/>
                </a:solidFill>
              </a:rPr>
              <a:t>must</a:t>
            </a:r>
            <a:r>
              <a:rPr lang="en-US" dirty="0" smtClean="0"/>
              <a:t> be 6,67.10</a:t>
            </a:r>
            <a:r>
              <a:rPr lang="en-US" baseline="30000" dirty="0" smtClean="0"/>
              <a:t>-11 </a:t>
            </a:r>
            <a:r>
              <a:rPr lang="en-US" dirty="0" smtClean="0"/>
              <a:t>m³kg</a:t>
            </a:r>
            <a:r>
              <a:rPr lang="en-US" baseline="30000" dirty="0" smtClean="0"/>
              <a:t>-1</a:t>
            </a:r>
            <a:r>
              <a:rPr lang="en-US" dirty="0" smtClean="0"/>
              <a:t>s</a:t>
            </a:r>
            <a:r>
              <a:rPr lang="en-US" baseline="30000" dirty="0" smtClean="0"/>
              <a:t>-2</a:t>
            </a:r>
            <a:r>
              <a:rPr lang="en-US" dirty="0" smtClean="0"/>
              <a:t>, in order to the model to be valid.</a:t>
            </a:r>
          </a:p>
          <a:p>
            <a:r>
              <a:rPr lang="en-US" dirty="0" smtClean="0"/>
              <a:t>To validate this Newtonian model, relative conditions have to be similar to space-time, in terms of system </a:t>
            </a:r>
            <a:r>
              <a:rPr lang="en-US" dirty="0" smtClean="0">
                <a:solidFill>
                  <a:srgbClr val="FF0000"/>
                </a:solidFill>
              </a:rPr>
              <a:t>dimensions.</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Gravity Wells</a:t>
            </a:r>
            <a:endParaRPr lang="en-US" dirty="0"/>
          </a:p>
        </p:txBody>
      </p:sp>
      <p:sp>
        <p:nvSpPr>
          <p:cNvPr id="3" name="Espaço Reservado para Conteúdo 2"/>
          <p:cNvSpPr>
            <a:spLocks noGrp="1"/>
          </p:cNvSpPr>
          <p:nvPr>
            <p:ph idx="1"/>
          </p:nvPr>
        </p:nvSpPr>
        <p:spPr/>
        <p:txBody>
          <a:bodyPr numCol="2">
            <a:normAutofit fontScale="77500" lnSpcReduction="20000"/>
          </a:bodyPr>
          <a:lstStyle/>
          <a:p>
            <a:pPr algn="just"/>
            <a:r>
              <a:rPr lang="en-US" dirty="0" smtClean="0"/>
              <a:t>A gravity well or gravitational well is a conceptual model of the gravitational field surrounding a body in space. The more massive the body the deeper and more extensive the gravity well associated with it. The Sun has a far-reaching and deep gravity well. Asteroids and small moons have much shallower gravity wells. Anything on the surface of a planet or moon is considered to be at the bottom of that celestial body's gravity well. Entering space from the surface of a planet or moon means climbing out of the gravity well. The deeper a planet or moon's gravity well is, the more energy it takes to achieve escape velocity.</a:t>
            </a:r>
          </a:p>
          <a:p>
            <a:pPr algn="just"/>
            <a:r>
              <a:rPr lang="en-US" dirty="0" smtClean="0"/>
              <a:t>In astrophysics, a gravity well is specifically the gravitational potential field around a massive body. Other types of potential wells include electrical and magnetic potential wells. Physical models of gravity wells are sometimes used to illustrate orbital mechanics. Gravity wells are frequently confused with general relativistic embedding diagrams, but the two concepts are unrelated.</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Escape Velocity</a:t>
            </a:r>
            <a:endParaRPr lang="en-US" dirty="0"/>
          </a:p>
        </p:txBody>
      </p:sp>
      <p:sp>
        <p:nvSpPr>
          <p:cNvPr id="3" name="Espaço Reservado para Conteúdo 2"/>
          <p:cNvSpPr>
            <a:spLocks noGrp="1"/>
          </p:cNvSpPr>
          <p:nvPr>
            <p:ph idx="1"/>
          </p:nvPr>
        </p:nvSpPr>
        <p:spPr/>
        <p:txBody>
          <a:bodyPr/>
          <a:lstStyle/>
          <a:p>
            <a:r>
              <a:rPr lang="en-US" b="1" dirty="0" smtClean="0"/>
              <a:t>In </a:t>
            </a:r>
            <a:r>
              <a:rPr lang="pt-BR" b="1" dirty="0" smtClean="0"/>
              <a:t>E</a:t>
            </a:r>
            <a:r>
              <a:rPr lang="pt-BR" b="1" baseline="-25000" dirty="0" smtClean="0"/>
              <a:t>m</a:t>
            </a:r>
            <a:r>
              <a:rPr lang="en-US" b="1" dirty="0" smtClean="0"/>
              <a:t>&gt; 0</a:t>
            </a:r>
            <a:r>
              <a:rPr lang="en-US" dirty="0" smtClean="0"/>
              <a:t>, the body is released from gravitational action and continues moving.</a:t>
            </a:r>
          </a:p>
          <a:p>
            <a:r>
              <a:rPr lang="en-US" b="1" dirty="0" smtClean="0"/>
              <a:t>In </a:t>
            </a:r>
            <a:r>
              <a:rPr lang="pt-BR" b="1" dirty="0" smtClean="0"/>
              <a:t>E</a:t>
            </a:r>
            <a:r>
              <a:rPr lang="pt-BR" b="1" baseline="-25000" dirty="0" smtClean="0"/>
              <a:t>m</a:t>
            </a:r>
            <a:r>
              <a:rPr lang="en-US" b="1" dirty="0" smtClean="0"/>
              <a:t>= 0</a:t>
            </a:r>
            <a:r>
              <a:rPr lang="en-US" dirty="0" smtClean="0"/>
              <a:t>, the body only has enough energy to break free of the gravitational field.</a:t>
            </a:r>
          </a:p>
          <a:p>
            <a:r>
              <a:rPr lang="en-US" b="1" dirty="0" smtClean="0"/>
              <a:t>In </a:t>
            </a:r>
            <a:r>
              <a:rPr lang="pt-BR" b="1" dirty="0" smtClean="0"/>
              <a:t>E</a:t>
            </a:r>
            <a:r>
              <a:rPr lang="pt-BR" b="1" baseline="-25000" dirty="0" smtClean="0"/>
              <a:t>m</a:t>
            </a:r>
            <a:r>
              <a:rPr lang="en-US" b="1" dirty="0" smtClean="0"/>
              <a:t>&lt;0</a:t>
            </a:r>
            <a:r>
              <a:rPr lang="en-US" dirty="0" smtClean="0"/>
              <a:t>, the body hasn’t enough energy to escape the field, enters orbit and collides with the massive body causing deformation/gravitational field.</a:t>
            </a: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99592" y="4725144"/>
            <a:ext cx="2827951" cy="648072"/>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Seta para a direita 8"/>
          <p:cNvSpPr/>
          <p:nvPr/>
        </p:nvSpPr>
        <p:spPr>
          <a:xfrm>
            <a:off x="3923928" y="5301208"/>
            <a:ext cx="360040" cy="1440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9992" y="5229200"/>
            <a:ext cx="1440160" cy="360040"/>
          </a:xfrm>
          <a:prstGeom prst="rect">
            <a:avLst/>
          </a:prstGeom>
          <a:noFill/>
        </p:spPr>
      </p:pic>
      <p:pic>
        <p:nvPicPr>
          <p:cNvPr id="1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5517232"/>
            <a:ext cx="1152128" cy="645192"/>
          </a:xfrm>
          <a:prstGeom prst="rect">
            <a:avLst/>
          </a:prstGeom>
          <a:noFill/>
        </p:spPr>
      </p:pic>
      <p:sp>
        <p:nvSpPr>
          <p:cNvPr id="13" name="Seta para a direita 12"/>
          <p:cNvSpPr/>
          <p:nvPr/>
        </p:nvSpPr>
        <p:spPr>
          <a:xfrm>
            <a:off x="6156176" y="5301208"/>
            <a:ext cx="360040" cy="1440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32240" y="5085184"/>
            <a:ext cx="1371581" cy="576064"/>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1:</a:t>
            </a:r>
            <a:endParaRPr lang="en-US" dirty="0"/>
          </a:p>
        </p:txBody>
      </p:sp>
      <p:graphicFrame>
        <p:nvGraphicFramePr>
          <p:cNvPr id="6" name="Tabela 5"/>
          <p:cNvGraphicFramePr>
            <a:graphicFrameLocks noGrp="1"/>
          </p:cNvGraphicFramePr>
          <p:nvPr/>
        </p:nvGraphicFramePr>
        <p:xfrm>
          <a:off x="1547664" y="2204864"/>
          <a:ext cx="6096000" cy="333756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gridSpan="3">
                  <a:txBody>
                    <a:bodyPr/>
                    <a:lstStyle/>
                    <a:p>
                      <a:pPr algn="ctr"/>
                      <a:r>
                        <a:rPr lang="en-US" dirty="0" smtClean="0"/>
                        <a:t>Yellow</a:t>
                      </a:r>
                      <a:endParaRPr lang="en-US" dirty="0"/>
                    </a:p>
                  </a:txBody>
                  <a:tcPr/>
                </a:tc>
                <a:tc hMerge="1">
                  <a:txBody>
                    <a:bodyPr/>
                    <a:lstStyle/>
                    <a:p>
                      <a:endParaRPr lang="en-US"/>
                    </a:p>
                  </a:txBody>
                  <a:tcPr/>
                </a:tc>
                <a:tc hMerge="1">
                  <a:txBody>
                    <a:bodyPr/>
                    <a:lstStyle/>
                    <a:p>
                      <a:endParaRPr lang="en-US"/>
                    </a:p>
                  </a:txBody>
                  <a:tcPr/>
                </a:tc>
                <a:tc gridSpan="3">
                  <a:txBody>
                    <a:bodyPr/>
                    <a:lstStyle/>
                    <a:p>
                      <a:pPr algn="ctr"/>
                      <a:r>
                        <a:rPr lang="en-US" dirty="0" smtClean="0"/>
                        <a:t>Orange</a:t>
                      </a:r>
                      <a:endParaRPr lang="en-US" dirty="0"/>
                    </a:p>
                  </a:txBody>
                  <a:tcPr/>
                </a:tc>
                <a:tc hMerge="1">
                  <a:txBody>
                    <a:bodyPr/>
                    <a:lstStyle/>
                    <a:p>
                      <a:endParaRPr lang="en-US"/>
                    </a:p>
                  </a:txBody>
                  <a:tcPr/>
                </a:tc>
                <a:tc hMerge="1">
                  <a:txBody>
                    <a:bodyPr/>
                    <a:lstStyle/>
                    <a:p>
                      <a:endParaRPr lang="en-US"/>
                    </a:p>
                  </a:txBody>
                  <a:tcPr/>
                </a:tc>
              </a:tr>
              <a:tr h="494453">
                <a:tc>
                  <a:txBody>
                    <a:bodyPr/>
                    <a:lstStyle/>
                    <a:p>
                      <a:pPr algn="ctr"/>
                      <a:r>
                        <a:rPr lang="en-US" dirty="0" smtClean="0"/>
                        <a:t>m</a:t>
                      </a:r>
                      <a:r>
                        <a:rPr lang="en-US" baseline="0" dirty="0" smtClean="0"/>
                        <a:t> (g)</a:t>
                      </a:r>
                      <a:endParaRPr lang="en-US" dirty="0"/>
                    </a:p>
                  </a:txBody>
                  <a:tcPr/>
                </a:tc>
                <a:tc>
                  <a:txBody>
                    <a:bodyPr/>
                    <a:lstStyle/>
                    <a:p>
                      <a:pPr algn="ctr"/>
                      <a:r>
                        <a:rPr lang="en-US" dirty="0" smtClean="0"/>
                        <a:t>P</a:t>
                      </a:r>
                      <a:r>
                        <a:rPr lang="en-US" baseline="0" dirty="0" smtClean="0"/>
                        <a:t> (N)</a:t>
                      </a:r>
                      <a:endParaRPr lang="en-US" dirty="0"/>
                    </a:p>
                  </a:txBody>
                  <a:tcPr/>
                </a:tc>
                <a:tc>
                  <a:txBody>
                    <a:bodyPr/>
                    <a:lstStyle/>
                    <a:p>
                      <a:pPr algn="ctr"/>
                      <a:r>
                        <a:rPr lang="pt-BR" dirty="0" smtClean="0"/>
                        <a:t>x (cm)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a:t>
                      </a:r>
                      <a:r>
                        <a:rPr lang="en-US" baseline="0" dirty="0" smtClean="0"/>
                        <a:t> (g)</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a:t>
                      </a:r>
                      <a:r>
                        <a:rPr lang="en-US" baseline="0" dirty="0" smtClean="0"/>
                        <a:t> (N)</a:t>
                      </a:r>
                      <a:endParaRPr lang="en-US" dirty="0" smtClean="0"/>
                    </a:p>
                  </a:txBody>
                  <a:tcPr/>
                </a:tc>
                <a:tc>
                  <a:txBody>
                    <a:bodyPr/>
                    <a:lstStyle/>
                    <a:p>
                      <a:pPr algn="ctr"/>
                      <a:r>
                        <a:rPr lang="pt-BR" dirty="0" smtClean="0"/>
                        <a:t>x (cm)</a:t>
                      </a:r>
                      <a:endParaRPr lang="en-US" dirty="0"/>
                    </a:p>
                  </a:txBody>
                  <a:tcPr/>
                </a:tc>
              </a:tr>
              <a:tr h="494454">
                <a:tc>
                  <a:txBody>
                    <a:bodyPr/>
                    <a:lstStyle/>
                    <a:p>
                      <a:pPr algn="ctr"/>
                      <a:r>
                        <a:rPr lang="en-US" dirty="0" smtClean="0"/>
                        <a:t>109</a:t>
                      </a:r>
                      <a:endParaRPr lang="en-US" dirty="0"/>
                    </a:p>
                  </a:txBody>
                  <a:tcPr/>
                </a:tc>
                <a:tc>
                  <a:txBody>
                    <a:bodyPr/>
                    <a:lstStyle/>
                    <a:p>
                      <a:pPr algn="ctr"/>
                      <a:r>
                        <a:rPr lang="en-US" dirty="0" smtClean="0"/>
                        <a:t>1.09</a:t>
                      </a:r>
                      <a:endParaRPr lang="en-US" dirty="0"/>
                    </a:p>
                  </a:txBody>
                  <a:tcPr/>
                </a:tc>
                <a:tc>
                  <a:txBody>
                    <a:bodyPr/>
                    <a:lstStyle/>
                    <a:p>
                      <a:pPr algn="ctr"/>
                      <a:r>
                        <a:rPr lang="en-US" dirty="0" smtClean="0"/>
                        <a:t>1.2</a:t>
                      </a:r>
                      <a:endParaRPr lang="en-US" dirty="0"/>
                    </a:p>
                  </a:txBody>
                  <a:tcPr/>
                </a:tc>
                <a:tc>
                  <a:txBody>
                    <a:bodyPr/>
                    <a:lstStyle/>
                    <a:p>
                      <a:pPr algn="ctr"/>
                      <a:r>
                        <a:rPr lang="en-US" dirty="0" smtClean="0"/>
                        <a:t>109</a:t>
                      </a:r>
                      <a:endParaRPr lang="en-US" dirty="0"/>
                    </a:p>
                  </a:txBody>
                  <a:tcPr/>
                </a:tc>
                <a:tc>
                  <a:txBody>
                    <a:bodyPr/>
                    <a:lstStyle/>
                    <a:p>
                      <a:pPr algn="ctr"/>
                      <a:r>
                        <a:rPr lang="en-US" dirty="0" smtClean="0"/>
                        <a:t>1.09</a:t>
                      </a:r>
                      <a:endParaRPr lang="en-US" dirty="0"/>
                    </a:p>
                  </a:txBody>
                  <a:tcPr/>
                </a:tc>
                <a:tc>
                  <a:txBody>
                    <a:bodyPr/>
                    <a:lstStyle/>
                    <a:p>
                      <a:pPr algn="ctr"/>
                      <a:r>
                        <a:rPr lang="en-US" dirty="0" smtClean="0"/>
                        <a:t>1.3</a:t>
                      </a:r>
                      <a:endParaRPr lang="en-US" dirty="0"/>
                    </a:p>
                  </a:txBody>
                  <a:tcPr/>
                </a:tc>
              </a:tr>
              <a:tr h="494453">
                <a:tc>
                  <a:txBody>
                    <a:bodyPr/>
                    <a:lstStyle/>
                    <a:p>
                      <a:pPr algn="ctr"/>
                      <a:r>
                        <a:rPr lang="en-US" dirty="0" smtClean="0"/>
                        <a:t>171</a:t>
                      </a:r>
                      <a:endParaRPr lang="en-US" dirty="0"/>
                    </a:p>
                  </a:txBody>
                  <a:tcPr/>
                </a:tc>
                <a:tc>
                  <a:txBody>
                    <a:bodyPr/>
                    <a:lstStyle/>
                    <a:p>
                      <a:pPr algn="ctr"/>
                      <a:r>
                        <a:rPr lang="en-US" dirty="0" smtClean="0"/>
                        <a:t>1.71</a:t>
                      </a:r>
                      <a:endParaRPr lang="en-US" dirty="0"/>
                    </a:p>
                  </a:txBody>
                  <a:tcPr/>
                </a:tc>
                <a:tc>
                  <a:txBody>
                    <a:bodyPr/>
                    <a:lstStyle/>
                    <a:p>
                      <a:pPr algn="ctr"/>
                      <a:r>
                        <a:rPr lang="en-US" dirty="0" smtClean="0"/>
                        <a:t>1.8</a:t>
                      </a:r>
                      <a:endParaRPr lang="en-US" dirty="0"/>
                    </a:p>
                  </a:txBody>
                  <a:tcPr/>
                </a:tc>
                <a:tc>
                  <a:txBody>
                    <a:bodyPr/>
                    <a:lstStyle/>
                    <a:p>
                      <a:pPr algn="ctr"/>
                      <a:r>
                        <a:rPr lang="en-US" dirty="0" smtClean="0"/>
                        <a:t>171</a:t>
                      </a:r>
                      <a:endParaRPr lang="en-US" dirty="0"/>
                    </a:p>
                  </a:txBody>
                  <a:tcPr/>
                </a:tc>
                <a:tc>
                  <a:txBody>
                    <a:bodyPr/>
                    <a:lstStyle/>
                    <a:p>
                      <a:pPr algn="ctr"/>
                      <a:r>
                        <a:rPr lang="en-US" dirty="0" smtClean="0"/>
                        <a:t>1.71</a:t>
                      </a:r>
                      <a:endParaRPr lang="en-US" dirty="0"/>
                    </a:p>
                  </a:txBody>
                  <a:tcPr/>
                </a:tc>
                <a:tc>
                  <a:txBody>
                    <a:bodyPr/>
                    <a:lstStyle/>
                    <a:p>
                      <a:pPr algn="ctr"/>
                      <a:r>
                        <a:rPr lang="en-US" dirty="0" smtClean="0"/>
                        <a:t>2.1</a:t>
                      </a:r>
                      <a:endParaRPr lang="en-US" dirty="0"/>
                    </a:p>
                  </a:txBody>
                  <a:tcPr/>
                </a:tc>
              </a:tr>
              <a:tr h="494453">
                <a:tc>
                  <a:txBody>
                    <a:bodyPr/>
                    <a:lstStyle/>
                    <a:p>
                      <a:pPr algn="ctr"/>
                      <a:r>
                        <a:rPr lang="en-US" dirty="0" smtClean="0"/>
                        <a:t>218</a:t>
                      </a:r>
                      <a:endParaRPr lang="en-US" dirty="0"/>
                    </a:p>
                  </a:txBody>
                  <a:tcPr/>
                </a:tc>
                <a:tc>
                  <a:txBody>
                    <a:bodyPr/>
                    <a:lstStyle/>
                    <a:p>
                      <a:pPr algn="ctr"/>
                      <a:r>
                        <a:rPr lang="en-US" dirty="0" smtClean="0"/>
                        <a:t>2.18</a:t>
                      </a:r>
                      <a:endParaRPr lang="en-US" dirty="0"/>
                    </a:p>
                  </a:txBody>
                  <a:tcPr/>
                </a:tc>
                <a:tc>
                  <a:txBody>
                    <a:bodyPr/>
                    <a:lstStyle/>
                    <a:p>
                      <a:pPr algn="ctr"/>
                      <a:r>
                        <a:rPr lang="en-US" dirty="0" smtClean="0"/>
                        <a:t>2.2</a:t>
                      </a:r>
                      <a:endParaRPr lang="en-US" dirty="0"/>
                    </a:p>
                  </a:txBody>
                  <a:tcPr/>
                </a:tc>
                <a:tc>
                  <a:txBody>
                    <a:bodyPr/>
                    <a:lstStyle/>
                    <a:p>
                      <a:pPr algn="ctr"/>
                      <a:r>
                        <a:rPr lang="en-US" dirty="0" smtClean="0"/>
                        <a:t>218</a:t>
                      </a:r>
                      <a:endParaRPr lang="en-US" dirty="0"/>
                    </a:p>
                  </a:txBody>
                  <a:tcPr/>
                </a:tc>
                <a:tc>
                  <a:txBody>
                    <a:bodyPr/>
                    <a:lstStyle/>
                    <a:p>
                      <a:pPr algn="ctr"/>
                      <a:r>
                        <a:rPr lang="en-US" dirty="0" smtClean="0"/>
                        <a:t>2.18</a:t>
                      </a:r>
                      <a:endParaRPr lang="en-US" dirty="0"/>
                    </a:p>
                  </a:txBody>
                  <a:tcPr/>
                </a:tc>
                <a:tc>
                  <a:txBody>
                    <a:bodyPr/>
                    <a:lstStyle/>
                    <a:p>
                      <a:pPr algn="ctr"/>
                      <a:r>
                        <a:rPr lang="en-US" dirty="0" smtClean="0"/>
                        <a:t>2.7</a:t>
                      </a:r>
                      <a:endParaRPr lang="en-US" dirty="0"/>
                    </a:p>
                  </a:txBody>
                  <a:tcPr/>
                </a:tc>
              </a:tr>
              <a:tr h="494454">
                <a:tc>
                  <a:txBody>
                    <a:bodyPr/>
                    <a:lstStyle/>
                    <a:p>
                      <a:pPr algn="ctr"/>
                      <a:r>
                        <a:rPr lang="en-US" dirty="0" smtClean="0"/>
                        <a:t>265</a:t>
                      </a:r>
                      <a:endParaRPr lang="en-US" dirty="0"/>
                    </a:p>
                  </a:txBody>
                  <a:tcPr/>
                </a:tc>
                <a:tc>
                  <a:txBody>
                    <a:bodyPr/>
                    <a:lstStyle/>
                    <a:p>
                      <a:pPr algn="ctr"/>
                      <a:r>
                        <a:rPr lang="en-US" dirty="0" smtClean="0"/>
                        <a:t>2.65</a:t>
                      </a:r>
                      <a:endParaRPr lang="en-US" dirty="0"/>
                    </a:p>
                  </a:txBody>
                  <a:tcPr/>
                </a:tc>
                <a:tc>
                  <a:txBody>
                    <a:bodyPr/>
                    <a:lstStyle/>
                    <a:p>
                      <a:pPr algn="ctr"/>
                      <a:r>
                        <a:rPr lang="en-US" dirty="0" smtClean="0"/>
                        <a:t>2.8</a:t>
                      </a:r>
                      <a:endParaRPr lang="en-US" dirty="0"/>
                    </a:p>
                  </a:txBody>
                  <a:tcPr/>
                </a:tc>
                <a:tc>
                  <a:txBody>
                    <a:bodyPr/>
                    <a:lstStyle/>
                    <a:p>
                      <a:pPr algn="ctr"/>
                      <a:r>
                        <a:rPr lang="en-US" dirty="0" smtClean="0"/>
                        <a:t>265</a:t>
                      </a:r>
                      <a:endParaRPr lang="en-US" dirty="0"/>
                    </a:p>
                  </a:txBody>
                  <a:tcPr/>
                </a:tc>
                <a:tc>
                  <a:txBody>
                    <a:bodyPr/>
                    <a:lstStyle/>
                    <a:p>
                      <a:pPr algn="ctr"/>
                      <a:r>
                        <a:rPr lang="en-US" dirty="0" smtClean="0"/>
                        <a:t>2.65</a:t>
                      </a:r>
                      <a:endParaRPr lang="en-US" dirty="0"/>
                    </a:p>
                  </a:txBody>
                  <a:tcPr/>
                </a:tc>
                <a:tc>
                  <a:txBody>
                    <a:bodyPr/>
                    <a:lstStyle/>
                    <a:p>
                      <a:pPr algn="ctr"/>
                      <a:r>
                        <a:rPr lang="en-US" dirty="0" smtClean="0"/>
                        <a:t>3.2</a:t>
                      </a:r>
                      <a:endParaRPr lang="en-US" dirty="0"/>
                    </a:p>
                  </a:txBody>
                  <a:tcPr/>
                </a:tc>
              </a:tr>
              <a:tr h="494453">
                <a:tc>
                  <a:txBody>
                    <a:bodyPr/>
                    <a:lstStyle/>
                    <a:p>
                      <a:pPr algn="ctr"/>
                      <a:r>
                        <a:rPr lang="en-US" dirty="0" smtClean="0"/>
                        <a:t>328</a:t>
                      </a:r>
                      <a:endParaRPr lang="en-US" dirty="0"/>
                    </a:p>
                  </a:txBody>
                  <a:tcPr/>
                </a:tc>
                <a:tc>
                  <a:txBody>
                    <a:bodyPr/>
                    <a:lstStyle/>
                    <a:p>
                      <a:pPr algn="ctr"/>
                      <a:r>
                        <a:rPr lang="en-US" dirty="0" smtClean="0"/>
                        <a:t>3.28</a:t>
                      </a:r>
                      <a:endParaRPr lang="en-US" dirty="0"/>
                    </a:p>
                  </a:txBody>
                  <a:tcPr/>
                </a:tc>
                <a:tc>
                  <a:txBody>
                    <a:bodyPr/>
                    <a:lstStyle/>
                    <a:p>
                      <a:pPr algn="ctr"/>
                      <a:r>
                        <a:rPr lang="en-US" dirty="0" smtClean="0"/>
                        <a:t>3.5</a:t>
                      </a:r>
                      <a:endParaRPr lang="en-US" dirty="0"/>
                    </a:p>
                  </a:txBody>
                  <a:tcPr/>
                </a:tc>
                <a:tc>
                  <a:txBody>
                    <a:bodyPr/>
                    <a:lstStyle/>
                    <a:p>
                      <a:pPr algn="ctr"/>
                      <a:r>
                        <a:rPr lang="en-US" dirty="0" smtClean="0"/>
                        <a:t>328</a:t>
                      </a:r>
                      <a:endParaRPr lang="en-US" dirty="0"/>
                    </a:p>
                  </a:txBody>
                  <a:tcPr/>
                </a:tc>
                <a:tc>
                  <a:txBody>
                    <a:bodyPr/>
                    <a:lstStyle/>
                    <a:p>
                      <a:pPr algn="ctr"/>
                      <a:r>
                        <a:rPr lang="en-US" dirty="0" smtClean="0"/>
                        <a:t>3.28</a:t>
                      </a:r>
                      <a:endParaRPr lang="en-US" dirty="0"/>
                    </a:p>
                  </a:txBody>
                  <a:tcPr/>
                </a:tc>
                <a:tc>
                  <a:txBody>
                    <a:bodyPr/>
                    <a:lstStyle/>
                    <a:p>
                      <a:pPr algn="ctr"/>
                      <a:r>
                        <a:rPr lang="en-US" dirty="0" smtClean="0"/>
                        <a:t>4.0</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2: Fitting</a:t>
            </a:r>
            <a:endParaRPr lang="en-US" dirty="0"/>
          </a:p>
        </p:txBody>
      </p:sp>
      <p:sp>
        <p:nvSpPr>
          <p:cNvPr id="3" name="Espaço Reservado para Conteúdo 2"/>
          <p:cNvSpPr>
            <a:spLocks noGrp="1"/>
          </p:cNvSpPr>
          <p:nvPr>
            <p:ph idx="1"/>
          </p:nvPr>
        </p:nvSpPr>
        <p:spPr/>
        <p:txBody>
          <a:bodyPr/>
          <a:lstStyle/>
          <a:p>
            <a:r>
              <a:rPr lang="en-US" dirty="0" smtClean="0"/>
              <a:t>Fitting to a polynomial of third degree:</a:t>
            </a:r>
          </a:p>
          <a:p>
            <a:endParaRPr lang="en-US" dirty="0" smtClean="0"/>
          </a:p>
          <a:p>
            <a:endParaRPr lang="en-US" dirty="0" smtClean="0"/>
          </a:p>
          <a:p>
            <a:endParaRPr lang="en-US" dirty="0" smtClean="0"/>
          </a:p>
          <a:p>
            <a:pPr lvl="1"/>
            <a:r>
              <a:rPr lang="pt-BR" dirty="0" smtClean="0"/>
              <a:t>s</a:t>
            </a:r>
            <a:r>
              <a:rPr lang="pt-BR" baseline="-25000" dirty="0" smtClean="0"/>
              <a:t>0</a:t>
            </a:r>
            <a:r>
              <a:rPr lang="pt-BR" dirty="0" smtClean="0"/>
              <a:t>= 4.99654 +/- 0.8014 (16.04%)</a:t>
            </a:r>
          </a:p>
          <a:p>
            <a:pPr lvl="1"/>
            <a:r>
              <a:rPr lang="pt-BR" dirty="0" smtClean="0"/>
              <a:t>v</a:t>
            </a:r>
            <a:r>
              <a:rPr lang="pt-BR" baseline="-25000" dirty="0" smtClean="0"/>
              <a:t>0</a:t>
            </a:r>
            <a:r>
              <a:rPr lang="pt-BR" dirty="0" smtClean="0"/>
              <a:t> = -0.496198 +/- 0.07466 (15.05%)</a:t>
            </a:r>
          </a:p>
          <a:p>
            <a:pPr lvl="1"/>
            <a:r>
              <a:rPr lang="pt-BR" dirty="0" smtClean="0"/>
              <a:t>a = 0.035475 +/- 0.004634 (13.06%)</a:t>
            </a:r>
          </a:p>
          <a:p>
            <a:pPr lvl="1"/>
            <a:r>
              <a:rPr lang="pt-BR" dirty="0" smtClean="0">
                <a:solidFill>
                  <a:srgbClr val="FF0000"/>
                </a:solidFill>
              </a:rPr>
              <a:t>c = -0.000212467 +/- 2.395e-05 (11.27%)</a:t>
            </a:r>
          </a:p>
          <a:p>
            <a:r>
              <a:rPr lang="pt-BR" dirty="0" err="1" smtClean="0"/>
              <a:t>Thus</a:t>
            </a:r>
            <a:r>
              <a:rPr lang="pt-BR" dirty="0" smtClean="0"/>
              <a:t>, </a:t>
            </a:r>
            <a:r>
              <a:rPr lang="pt-BR" dirty="0" err="1" smtClean="0"/>
              <a:t>parabolic</a:t>
            </a:r>
            <a:r>
              <a:rPr lang="pt-BR" dirty="0" smtClean="0"/>
              <a:t> </a:t>
            </a:r>
            <a:r>
              <a:rPr lang="pt-BR" dirty="0" err="1" smtClean="0"/>
              <a:t>fitting</a:t>
            </a:r>
            <a:r>
              <a:rPr lang="pt-BR" dirty="0" smtClean="0"/>
              <a:t> is </a:t>
            </a:r>
            <a:r>
              <a:rPr lang="pt-BR" dirty="0" err="1" smtClean="0"/>
              <a:t>valid</a:t>
            </a:r>
            <a:r>
              <a:rPr lang="pt-BR" dirty="0" smtClean="0"/>
              <a:t>.</a:t>
            </a:r>
          </a:p>
          <a:p>
            <a:pPr lvl="1"/>
            <a:endParaRPr lang="en-US" dirty="0" smtClean="0"/>
          </a:p>
          <a:p>
            <a:pPr>
              <a:buNone/>
            </a:pPr>
            <a:endParaRPr lang="en-US"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86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688" y="2780928"/>
            <a:ext cx="5698633" cy="504056"/>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2: Variation of Acceleration</a:t>
            </a:r>
            <a:endParaRPr lang="en-US" dirty="0"/>
          </a:p>
        </p:txBody>
      </p:sp>
      <p:graphicFrame>
        <p:nvGraphicFramePr>
          <p:cNvPr id="4" name="Espaço Reservado para Conteúdo 3"/>
          <p:cNvGraphicFramePr>
            <a:graphicFrameLocks noGrp="1"/>
          </p:cNvGraphicFramePr>
          <p:nvPr>
            <p:ph idx="1"/>
          </p:nvPr>
        </p:nvGraphicFramePr>
        <p:xfrm>
          <a:off x="457200" y="1916113"/>
          <a:ext cx="8229600" cy="4210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1: Friction</a:t>
            </a:r>
            <a:endParaRPr lang="en-US" dirty="0"/>
          </a:p>
        </p:txBody>
      </p:sp>
      <p:graphicFrame>
        <p:nvGraphicFramePr>
          <p:cNvPr id="4" name="Espaço Reservado para Conteúdo 5"/>
          <p:cNvGraphicFramePr>
            <a:graphicFrameLocks/>
          </p:cNvGraphicFramePr>
          <p:nvPr/>
        </p:nvGraphicFramePr>
        <p:xfrm>
          <a:off x="457200" y="1916113"/>
          <a:ext cx="1018456"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1907704" y="1916832"/>
            <a:ext cx="6192688" cy="432048"/>
          </a:xfrm>
          <a:prstGeom prst="rect">
            <a:avLst/>
          </a:prstGeom>
          <a:noFill/>
        </p:spPr>
        <p:txBody>
          <a:bodyPr vert="horz" wrap="square" lIns="91440" tIns="45720" rIns="91440" bIns="45720" rtlCol="0">
            <a:normAutofit fontScale="92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lang="en-US" sz="2800" dirty="0" smtClean="0">
                <a:solidFill>
                  <a:schemeClr val="tx1">
                    <a:tint val="75000"/>
                  </a:schemeClr>
                </a:solidFill>
              </a:rPr>
              <a:t> </a:t>
            </a:r>
            <a:r>
              <a:rPr lang="en-US" sz="2800" dirty="0" smtClean="0"/>
              <a:t>Experimental procedure:</a:t>
            </a:r>
            <a:endParaRPr kumimoji="0" lang="en-US" sz="2800" b="0" i="0" u="none" strike="noStrike" kern="1200" cap="none" spc="0" normalizeH="0" baseline="0" noProof="0" dirty="0" err="1" smtClean="0">
              <a:ln>
                <a:noFill/>
              </a:ln>
              <a:effectLst/>
              <a:uLnTx/>
              <a:uFillTx/>
              <a:latin typeface="+mn-lt"/>
              <a:ea typeface="+mn-ea"/>
              <a:cs typeface="+mn-cs"/>
            </a:endParaRPr>
          </a:p>
        </p:txBody>
      </p:sp>
      <p:pic>
        <p:nvPicPr>
          <p:cNvPr id="6" name="DSCN3420.MOV">
            <a:hlinkClick r:id="" action="ppaction://media"/>
          </p:cNvPr>
          <p:cNvPicPr>
            <a:picLocks noGrp="1" noRot="1" noChangeAspect="1"/>
          </p:cNvPicPr>
          <p:nvPr>
            <p:ph idx="1"/>
            <a:videoFile r:link="rId1"/>
          </p:nvPr>
        </p:nvPicPr>
        <p:blipFill>
          <a:blip r:embed="rId8" cstate="print"/>
          <a:stretch>
            <a:fillRect/>
          </a:stretch>
        </p:blipFill>
        <p:spPr>
          <a:xfrm>
            <a:off x="2699792" y="2348880"/>
            <a:ext cx="5040559" cy="37804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Measuring the balls’ masses</a:t>
            </a:r>
            <a:endParaRPr lang="en-US" dirty="0"/>
          </a:p>
        </p:txBody>
      </p:sp>
      <p:pic>
        <p:nvPicPr>
          <p:cNvPr id="4" name="Espaço Reservado para Conteúdo 3" descr="IMG_1267.JPG"/>
          <p:cNvPicPr>
            <a:picLocks noGrp="1" noChangeAspect="1"/>
          </p:cNvPicPr>
          <p:nvPr>
            <p:ph idx="1"/>
          </p:nvPr>
        </p:nvPicPr>
        <p:blipFill>
          <a:blip r:embed="rId2" cstate="print"/>
          <a:stretch>
            <a:fillRect/>
          </a:stretch>
        </p:blipFill>
        <p:spPr>
          <a:xfrm>
            <a:off x="1475656" y="1844824"/>
            <a:ext cx="2592288" cy="1728192"/>
          </a:xfrm>
          <a:prstGeom prst="roundRect">
            <a:avLst/>
          </a:prstGeom>
        </p:spPr>
      </p:pic>
      <p:pic>
        <p:nvPicPr>
          <p:cNvPr id="5" name="Imagem 4" descr="IMG_1259.JPG"/>
          <p:cNvPicPr>
            <a:picLocks noChangeAspect="1"/>
          </p:cNvPicPr>
          <p:nvPr/>
        </p:nvPicPr>
        <p:blipFill>
          <a:blip r:embed="rId3" cstate="print"/>
          <a:stretch>
            <a:fillRect/>
          </a:stretch>
        </p:blipFill>
        <p:spPr>
          <a:xfrm>
            <a:off x="5796136" y="1844824"/>
            <a:ext cx="2880320" cy="4320480"/>
          </a:xfrm>
          <a:prstGeom prst="roundRect">
            <a:avLst/>
          </a:prstGeom>
        </p:spPr>
      </p:pic>
      <p:pic>
        <p:nvPicPr>
          <p:cNvPr id="6" name="Imagem 5" descr="IMG_1245.JPG"/>
          <p:cNvPicPr>
            <a:picLocks noChangeAspect="1"/>
          </p:cNvPicPr>
          <p:nvPr/>
        </p:nvPicPr>
        <p:blipFill>
          <a:blip r:embed="rId4" cstate="print"/>
          <a:srcRect l="27163" t="32281" r="25588" b="9838"/>
          <a:stretch>
            <a:fillRect/>
          </a:stretch>
        </p:blipFill>
        <p:spPr>
          <a:xfrm>
            <a:off x="1331640" y="3789040"/>
            <a:ext cx="2952328" cy="2411068"/>
          </a:xfrm>
          <a:prstGeom prst="round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Deformation</a:t>
            </a:r>
            <a:endParaRPr lang="en-US" dirty="0"/>
          </a:p>
        </p:txBody>
      </p:sp>
      <p:sp>
        <p:nvSpPr>
          <p:cNvPr id="3" name="Espaço Reservado para Conteúdo 2"/>
          <p:cNvSpPr>
            <a:spLocks noGrp="1"/>
          </p:cNvSpPr>
          <p:nvPr>
            <p:ph idx="1"/>
          </p:nvPr>
        </p:nvSpPr>
        <p:spPr/>
        <p:txBody>
          <a:bodyPr/>
          <a:lstStyle/>
          <a:p>
            <a:r>
              <a:rPr lang="en-US" dirty="0" smtClean="0"/>
              <a:t>Vertical displacement of the membrane:</a:t>
            </a:r>
          </a:p>
          <a:p>
            <a:pPr lvl="1"/>
            <a:r>
              <a:rPr lang="en-US" dirty="0" smtClean="0"/>
              <a:t>Continuous isotropic membrane</a:t>
            </a:r>
          </a:p>
          <a:p>
            <a:pPr lvl="1"/>
            <a:r>
              <a:rPr lang="en-US" dirty="0" smtClean="0"/>
              <a:t>Discrete system</a:t>
            </a:r>
          </a:p>
          <a:p>
            <a:pPr lvl="1"/>
            <a:r>
              <a:rPr lang="en-US" dirty="0" smtClean="0"/>
              <a:t>Using Hooke’s Law: </a:t>
            </a:r>
          </a:p>
        </p:txBody>
      </p:sp>
      <p:pic>
        <p:nvPicPr>
          <p:cNvPr id="1027" name="Picture 3"/>
          <p:cNvPicPr>
            <a:picLocks noChangeAspect="1" noChangeArrowheads="1"/>
          </p:cNvPicPr>
          <p:nvPr/>
        </p:nvPicPr>
        <p:blipFill>
          <a:blip r:embed="rId2" cstate="print"/>
          <a:srcRect l="12367" t="20469" r="9599" b="70672"/>
          <a:stretch>
            <a:fillRect/>
          </a:stretch>
        </p:blipFill>
        <p:spPr bwMode="auto">
          <a:xfrm>
            <a:off x="179512" y="3501008"/>
            <a:ext cx="8784975" cy="576064"/>
          </a:xfrm>
          <a:prstGeom prst="rect">
            <a:avLst/>
          </a:prstGeom>
          <a:noFill/>
          <a:ln w="9525">
            <a:noFill/>
            <a:miter lim="800000"/>
            <a:headEnd/>
            <a:tailEnd/>
          </a:ln>
        </p:spPr>
      </p:pic>
      <p:pic>
        <p:nvPicPr>
          <p:cNvPr id="1028" name="Picture 4"/>
          <p:cNvPicPr>
            <a:picLocks noChangeAspect="1" noChangeArrowheads="1"/>
          </p:cNvPicPr>
          <p:nvPr/>
        </p:nvPicPr>
        <p:blipFill>
          <a:blip r:embed="rId2" cstate="print"/>
          <a:srcRect l="54428" t="42125" r="37271" b="52953"/>
          <a:stretch>
            <a:fillRect/>
          </a:stretch>
        </p:blipFill>
        <p:spPr bwMode="auto">
          <a:xfrm>
            <a:off x="7164288" y="2708920"/>
            <a:ext cx="1080120" cy="36004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1699" t="42125" r="50553" b="52953"/>
          <a:stretch>
            <a:fillRect/>
          </a:stretch>
        </p:blipFill>
        <p:spPr bwMode="auto">
          <a:xfrm>
            <a:off x="5724128" y="2708920"/>
            <a:ext cx="1008112" cy="36004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915816" y="4077072"/>
            <a:ext cx="3412328" cy="208823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Experiment 1: Friction</a:t>
            </a:r>
            <a:endParaRPr lang="en-US" dirty="0"/>
          </a:p>
        </p:txBody>
      </p:sp>
      <p:graphicFrame>
        <p:nvGraphicFramePr>
          <p:cNvPr id="4" name="Espaço Reservado para Conteúdo 5"/>
          <p:cNvGraphicFramePr>
            <a:graphicFrameLocks/>
          </p:cNvGraphicFramePr>
          <p:nvPr/>
        </p:nvGraphicFramePr>
        <p:xfrm>
          <a:off x="457200" y="1916113"/>
          <a:ext cx="1018456"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l="19089" t="16360" r="18373" b="15719"/>
          <a:stretch>
            <a:fillRect/>
          </a:stretch>
        </p:blipFill>
        <p:spPr bwMode="auto">
          <a:xfrm>
            <a:off x="1691680" y="1916832"/>
            <a:ext cx="6840760" cy="4177102"/>
          </a:xfrm>
          <a:prstGeom prst="rect">
            <a:avLst/>
          </a:prstGeom>
          <a:noFill/>
          <a:ln w="9525">
            <a:noFill/>
            <a:miter lim="800000"/>
            <a:headEnd/>
            <a:tailEnd/>
          </a:ln>
        </p:spPr>
      </p:pic>
      <p:sp>
        <p:nvSpPr>
          <p:cNvPr id="6" name="CaixaDeTexto 5"/>
          <p:cNvSpPr txBox="1"/>
          <p:nvPr/>
        </p:nvSpPr>
        <p:spPr>
          <a:xfrm>
            <a:off x="3419872" y="2636912"/>
            <a:ext cx="2592288" cy="576064"/>
          </a:xfrm>
          <a:prstGeom prst="rect">
            <a:avLst/>
          </a:prstGeom>
          <a:solidFill>
            <a:schemeClr val="bg2">
              <a:lumMod val="90000"/>
            </a:schemeClr>
          </a:solid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rPr>
              <a:t>Erro</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32,4%</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Movement Equations</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688" y="4149080"/>
            <a:ext cx="5940660" cy="936104"/>
          </a:xfrm>
          <a:prstGeom prst="rect">
            <a:avLst/>
          </a:prstGeom>
          <a:noFill/>
        </p:spPr>
      </p:pic>
      <p:sp>
        <p:nvSpPr>
          <p:cNvPr id="1027"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95936" y="2852936"/>
            <a:ext cx="1664557" cy="504056"/>
          </a:xfrm>
          <a:prstGeom prst="rect">
            <a:avLst/>
          </a:prstGeom>
          <a:noFill/>
        </p:spPr>
      </p:pic>
      <p:sp>
        <p:nvSpPr>
          <p:cNvPr id="1030"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Motion Equation </a:t>
            </a:r>
            <a:endParaRPr lang="en-US" dirty="0"/>
          </a:p>
        </p:txBody>
      </p:sp>
      <p:sp>
        <p:nvSpPr>
          <p:cNvPr id="3" name="Espaço Reservado para Conteúdo 2"/>
          <p:cNvSpPr>
            <a:spLocks noGrp="1"/>
          </p:cNvSpPr>
          <p:nvPr>
            <p:ph idx="1"/>
          </p:nvPr>
        </p:nvSpPr>
        <p:spPr/>
        <p:txBody>
          <a:bodyPr/>
          <a:lstStyle/>
          <a:p>
            <a:r>
              <a:rPr lang="en-US" dirty="0" smtClean="0"/>
              <a:t>Newton’s second law (differential form):</a:t>
            </a:r>
          </a:p>
          <a:p>
            <a:endParaRPr lang="en-US" dirty="0" smtClean="0"/>
          </a:p>
          <a:p>
            <a:endParaRPr lang="en-US" dirty="0" smtClean="0"/>
          </a:p>
          <a:p>
            <a:pPr>
              <a:buNone/>
            </a:pPr>
            <a:endParaRPr lang="en-US" dirty="0"/>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7" name="Rectangle 3"/>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5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0"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5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7594" name="Picture 10"/>
          <p:cNvPicPr>
            <a:picLocks noChangeAspect="1" noChangeArrowheads="1"/>
          </p:cNvPicPr>
          <p:nvPr/>
        </p:nvPicPr>
        <p:blipFill>
          <a:blip r:embed="rId2" cstate="print"/>
          <a:srcRect l="28225" t="44906" r="44657" b="37375"/>
          <a:stretch>
            <a:fillRect/>
          </a:stretch>
        </p:blipFill>
        <p:spPr bwMode="auto">
          <a:xfrm>
            <a:off x="5292080" y="2636912"/>
            <a:ext cx="3528392" cy="1296144"/>
          </a:xfrm>
          <a:prstGeom prst="rect">
            <a:avLst/>
          </a:prstGeom>
          <a:noFill/>
          <a:ln w="9525">
            <a:noFill/>
            <a:miter lim="800000"/>
            <a:headEnd/>
            <a:tailEnd/>
          </a:ln>
        </p:spPr>
      </p:pic>
      <p:grpSp>
        <p:nvGrpSpPr>
          <p:cNvPr id="4" name="Grupo 40"/>
          <p:cNvGrpSpPr/>
          <p:nvPr/>
        </p:nvGrpSpPr>
        <p:grpSpPr>
          <a:xfrm>
            <a:off x="1475656" y="3717032"/>
            <a:ext cx="720080" cy="720080"/>
            <a:chOff x="1475656" y="3717032"/>
            <a:chExt cx="720080" cy="720080"/>
          </a:xfrm>
        </p:grpSpPr>
        <p:sp>
          <p:nvSpPr>
            <p:cNvPr id="15" name="Retângulo 14"/>
            <p:cNvSpPr/>
            <p:nvPr/>
          </p:nvSpPr>
          <p:spPr>
            <a:xfrm>
              <a:off x="1763688" y="3717032"/>
              <a:ext cx="144016"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etângulo 15"/>
            <p:cNvSpPr/>
            <p:nvPr/>
          </p:nvSpPr>
          <p:spPr>
            <a:xfrm rot="16200000">
              <a:off x="1763688" y="3717032"/>
              <a:ext cx="144016" cy="720080"/>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6759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7595"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8150" y="2996952"/>
            <a:ext cx="876300" cy="657225"/>
          </a:xfrm>
          <a:prstGeom prst="rect">
            <a:avLst/>
          </a:prstGeom>
          <a:noFill/>
        </p:spPr>
      </p:pic>
      <p:sp>
        <p:nvSpPr>
          <p:cNvPr id="6760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607"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2780928"/>
            <a:ext cx="2257425" cy="657225"/>
          </a:xfrm>
          <a:prstGeom prst="rect">
            <a:avLst/>
          </a:prstGeom>
          <a:noFill/>
        </p:spPr>
      </p:pic>
      <p:sp>
        <p:nvSpPr>
          <p:cNvPr id="67609" name="Rectangle 25"/>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61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610" name="Picture 2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4725144"/>
            <a:ext cx="879605" cy="866278"/>
          </a:xfrm>
          <a:prstGeom prst="rect">
            <a:avLst/>
          </a:prstGeom>
          <a:noFill/>
        </p:spPr>
      </p:pic>
      <p:sp>
        <p:nvSpPr>
          <p:cNvPr id="67612" name="Rectangle 2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61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61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1880" y="2924944"/>
            <a:ext cx="876300" cy="657225"/>
          </a:xfrm>
          <a:prstGeom prst="rect">
            <a:avLst/>
          </a:prstGeom>
          <a:noFill/>
        </p:spPr>
      </p:pic>
      <p:sp>
        <p:nvSpPr>
          <p:cNvPr id="67615" name="Rectangle 3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Chave direita 38"/>
          <p:cNvSpPr/>
          <p:nvPr/>
        </p:nvSpPr>
        <p:spPr>
          <a:xfrm>
            <a:off x="3059832" y="2996952"/>
            <a:ext cx="288032" cy="2304256"/>
          </a:xfrm>
          <a:prstGeom prst="rightBrace">
            <a:avLst>
              <a:gd name="adj1" fmla="val 8333"/>
              <a:gd name="adj2" fmla="val 10695"/>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0" name="Seta para a direita 39"/>
          <p:cNvSpPr/>
          <p:nvPr/>
        </p:nvSpPr>
        <p:spPr>
          <a:xfrm>
            <a:off x="4572000" y="3140968"/>
            <a:ext cx="504056"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5" name="Grupo 29"/>
          <p:cNvGrpSpPr/>
          <p:nvPr/>
        </p:nvGrpSpPr>
        <p:grpSpPr>
          <a:xfrm>
            <a:off x="3995936" y="4221088"/>
            <a:ext cx="4320480" cy="1728192"/>
            <a:chOff x="3995936" y="4221088"/>
            <a:chExt cx="4320480" cy="1728192"/>
          </a:xfrm>
        </p:grpSpPr>
        <p:sp>
          <p:nvSpPr>
            <p:cNvPr id="29" name="Retângulo de cantos arredondados 28"/>
            <p:cNvSpPr/>
            <p:nvPr/>
          </p:nvSpPr>
          <p:spPr>
            <a:xfrm>
              <a:off x="3995936" y="4221088"/>
              <a:ext cx="4104456" cy="165618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CaixaDeTexto 27"/>
            <p:cNvSpPr txBox="1"/>
            <p:nvPr/>
          </p:nvSpPr>
          <p:spPr>
            <a:xfrm>
              <a:off x="3995936" y="4221088"/>
              <a:ext cx="4320480" cy="1728192"/>
            </a:xfrm>
            <a:prstGeom prst="rect">
              <a:avLst/>
            </a:prstGeom>
            <a:noFill/>
          </p:spPr>
          <p:txBody>
            <a:bodyPr vert="horz" wrap="square" lIns="91440" tIns="45720" rIns="91440" bIns="45720" rtlCol="0">
              <a:normAutofit fontScale="92500" lnSpcReduction="20000"/>
            </a:bodyPr>
            <a:lstStyle/>
            <a:p>
              <a:pPr>
                <a:buFont typeface="Arial" pitchFamily="34" charset="0"/>
                <a:buChar cha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 </a:t>
              </a:r>
              <a:r>
                <a:rPr lang="en-US" sz="2800" dirty="0" smtClean="0">
                  <a:solidFill>
                    <a:schemeClr val="bg1"/>
                  </a:solidFill>
                </a:rPr>
                <a:t>Taylor series of x leads to a polynomial function x = a</a:t>
              </a:r>
              <a:r>
                <a:rPr lang="en-US" sz="2800" baseline="-25000" dirty="0" smtClean="0">
                  <a:solidFill>
                    <a:schemeClr val="bg1"/>
                  </a:solidFill>
                </a:rPr>
                <a:t>0</a:t>
              </a:r>
              <a:r>
                <a:rPr lang="en-US" sz="2800" dirty="0" smtClean="0">
                  <a:solidFill>
                    <a:schemeClr val="bg1"/>
                  </a:solidFill>
                </a:rPr>
                <a:t> + a</a:t>
              </a:r>
              <a:r>
                <a:rPr lang="en-US" sz="2800" baseline="-25000" dirty="0" smtClean="0">
                  <a:solidFill>
                    <a:schemeClr val="bg1"/>
                  </a:solidFill>
                </a:rPr>
                <a:t>1</a:t>
              </a:r>
              <a:r>
                <a:rPr lang="en-US" sz="2800" dirty="0" smtClean="0">
                  <a:solidFill>
                    <a:schemeClr val="bg1"/>
                  </a:solidFill>
                </a:rPr>
                <a:t>t + a</a:t>
              </a:r>
              <a:r>
                <a:rPr lang="en-US" sz="2800" baseline="-25000" dirty="0" smtClean="0">
                  <a:solidFill>
                    <a:schemeClr val="bg1"/>
                  </a:solidFill>
                </a:rPr>
                <a:t>2</a:t>
              </a:r>
              <a:r>
                <a:rPr lang="en-US" sz="2800" dirty="0" smtClean="0">
                  <a:solidFill>
                    <a:schemeClr val="bg1"/>
                  </a:solidFill>
                </a:rPr>
                <a:t>t² + a</a:t>
              </a:r>
              <a:r>
                <a:rPr lang="en-US" sz="2800" baseline="-25000" dirty="0" smtClean="0">
                  <a:solidFill>
                    <a:schemeClr val="bg1"/>
                  </a:solidFill>
                </a:rPr>
                <a:t>3</a:t>
              </a:r>
              <a:r>
                <a:rPr lang="en-US" sz="2800" dirty="0" smtClean="0">
                  <a:solidFill>
                    <a:schemeClr val="bg1"/>
                  </a:solidFill>
                </a:rPr>
                <a:t>t³+...+ a</a:t>
              </a:r>
              <a:r>
                <a:rPr lang="en-US" sz="2800" baseline="-25000" dirty="0" smtClean="0">
                  <a:solidFill>
                    <a:schemeClr val="bg1"/>
                  </a:solidFill>
                </a:rPr>
                <a:t>n</a:t>
              </a:r>
              <a:r>
                <a:rPr lang="en-US" sz="2800" dirty="0" smtClean="0">
                  <a:solidFill>
                    <a:schemeClr val="bg1"/>
                  </a:solidFill>
                </a:rPr>
                <a:t>t</a:t>
              </a:r>
              <a:r>
                <a:rPr lang="en-US" sz="2800" baseline="30000" dirty="0" smtClean="0">
                  <a:solidFill>
                    <a:schemeClr val="bg1"/>
                  </a:solidFill>
                </a:rPr>
                <a:t>n</a:t>
              </a:r>
            </a:p>
            <a:p>
              <a:pPr>
                <a:buFont typeface="Arial" pitchFamily="34" charset="0"/>
                <a:buChar char="•"/>
              </a:pPr>
              <a:r>
                <a:rPr lang="en-US" sz="2800" smtClean="0">
                  <a:solidFill>
                    <a:schemeClr val="bg1"/>
                  </a:solidFill>
                </a:rPr>
                <a:t> n≥3 </a:t>
              </a:r>
              <a:r>
                <a:rPr lang="en-US" sz="2800" dirty="0" smtClean="0">
                  <a:solidFill>
                    <a:schemeClr val="bg1"/>
                  </a:solidFill>
                </a:rPr>
                <a:t>are negligible, as a</a:t>
              </a:r>
              <a:r>
                <a:rPr lang="en-US" sz="2800" baseline="-25000" dirty="0" smtClean="0">
                  <a:solidFill>
                    <a:schemeClr val="bg1"/>
                  </a:solidFill>
                </a:rPr>
                <a:t>2 </a:t>
              </a:r>
              <a:r>
                <a:rPr lang="en-US" sz="2800" dirty="0" smtClean="0">
                  <a:solidFill>
                    <a:schemeClr val="bg1"/>
                  </a:solidFill>
                </a:rPr>
                <a:t>&gt;&gt;a</a:t>
              </a:r>
              <a:r>
                <a:rPr lang="en-US" sz="2800" baseline="-25000" dirty="0" smtClean="0">
                  <a:solidFill>
                    <a:schemeClr val="bg1"/>
                  </a:solidFill>
                </a:rPr>
                <a:t>3</a:t>
              </a:r>
            </a:p>
            <a:p>
              <a:pPr>
                <a:buFont typeface="Arial" pitchFamily="34" charset="0"/>
                <a:buChar char="•"/>
              </a:pPr>
              <a:r>
                <a:rPr lang="en-US" sz="2800" baseline="-25000" dirty="0" smtClean="0">
                  <a:solidFill>
                    <a:srgbClr val="C00000"/>
                  </a:solidFill>
                </a:rPr>
                <a:t> </a:t>
              </a:r>
              <a:r>
                <a:rPr lang="en-US" sz="2800" dirty="0" smtClean="0">
                  <a:solidFill>
                    <a:srgbClr val="C00000"/>
                  </a:solidFill>
                </a:rPr>
                <a:t>x(t)</a:t>
              </a:r>
              <a:r>
                <a:rPr lang="pt-BR" sz="2800" dirty="0" err="1" smtClean="0">
                  <a:solidFill>
                    <a:srgbClr val="C00000"/>
                  </a:solidFill>
                  <a:latin typeface="Cambria Math"/>
                  <a:ea typeface="Cambria Math"/>
                </a:rPr>
                <a:t>∼</a:t>
              </a:r>
              <a:r>
                <a:rPr lang="pt-BR" sz="2800" dirty="0" err="1" smtClean="0">
                  <a:solidFill>
                    <a:srgbClr val="C00000"/>
                  </a:solidFill>
                  <a:ea typeface="Cambria Math"/>
                </a:rPr>
                <a:t>parabolic</a:t>
              </a:r>
              <a:endParaRPr lang="en-US" sz="2800" dirty="0" smtClean="0">
                <a:solidFill>
                  <a:srgbClr val="C00000"/>
                </a:solidFill>
              </a:endParaRP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endParaRPr kumimoji="0" lang="en-US" sz="2800" b="0" i="0" u="none" strike="noStrike" kern="1200" cap="none" spc="0" normalizeH="0" baseline="0" noProof="0" dirty="0" smtClean="0">
                <a:ln>
                  <a:noFill/>
                </a:ln>
                <a:effectLst/>
                <a:uLnTx/>
                <a:uFillTx/>
                <a:latin typeface="+mn-lt"/>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07"/>
                                        </p:tgtEl>
                                        <p:attrNameLst>
                                          <p:attrName>style.visibility</p:attrName>
                                        </p:attrNameLst>
                                      </p:cBhvr>
                                      <p:to>
                                        <p:strVal val="visible"/>
                                      </p:to>
                                    </p:set>
                                    <p:animEffect transition="in" filter="fade">
                                      <p:cBhvr>
                                        <p:cTn id="7" dur="500"/>
                                        <p:tgtEl>
                                          <p:spTgt spid="67607"/>
                                        </p:tgtEl>
                                      </p:cBhvr>
                                    </p:animEffect>
                                  </p:childTnLst>
                                </p:cTn>
                              </p:par>
                              <p:par>
                                <p:cTn id="8" presetID="10" presetClass="entr" presetSubtype="0" fill="hold" nodeType="withEffect">
                                  <p:stCondLst>
                                    <p:cond delay="0"/>
                                  </p:stCondLst>
                                  <p:childTnLst>
                                    <p:set>
                                      <p:cBhvr>
                                        <p:cTn id="9" dur="1" fill="hold">
                                          <p:stCondLst>
                                            <p:cond delay="0"/>
                                          </p:stCondLst>
                                        </p:cTn>
                                        <p:tgtEl>
                                          <p:spTgt spid="67610"/>
                                        </p:tgtEl>
                                        <p:attrNameLst>
                                          <p:attrName>style.visibility</p:attrName>
                                        </p:attrNameLst>
                                      </p:cBhvr>
                                      <p:to>
                                        <p:strVal val="visible"/>
                                      </p:to>
                                    </p:set>
                                    <p:animEffect transition="in" filter="fade">
                                      <p:cBhvr>
                                        <p:cTn id="10" dur="500"/>
                                        <p:tgtEl>
                                          <p:spTgt spid="67610"/>
                                        </p:tgtEl>
                                      </p:cBhvr>
                                    </p:animEffect>
                                  </p:childTnLst>
                                </p:cTn>
                              </p:par>
                              <p:par>
                                <p:cTn id="11" presetID="13"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ou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Horizontal)">
                                      <p:cBhvr>
                                        <p:cTn id="18" dur="500"/>
                                        <p:tgtEl>
                                          <p:spTgt spid="3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7613"/>
                                        </p:tgtEl>
                                        <p:attrNameLst>
                                          <p:attrName>style.visibility</p:attrName>
                                        </p:attrNameLst>
                                      </p:cBhvr>
                                      <p:to>
                                        <p:strVal val="visible"/>
                                      </p:to>
                                    </p:set>
                                    <p:animEffect transition="in" filter="fade">
                                      <p:cBhvr>
                                        <p:cTn id="22" dur="500"/>
                                        <p:tgtEl>
                                          <p:spTgt spid="676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7594"/>
                                        </p:tgtEl>
                                        <p:attrNameLst>
                                          <p:attrName>style.visibility</p:attrName>
                                        </p:attrNameLst>
                                      </p:cBhvr>
                                      <p:to>
                                        <p:strVal val="visible"/>
                                      </p:to>
                                    </p:set>
                                    <p:animEffect transition="in" filter="fade">
                                      <p:cBhvr>
                                        <p:cTn id="31" dur="500"/>
                                        <p:tgtEl>
                                          <p:spTgt spid="6759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Membranes and Deformation</a:t>
            </a:r>
            <a:endParaRPr lang="en-US" dirty="0"/>
          </a:p>
        </p:txBody>
      </p:sp>
      <p:sp>
        <p:nvSpPr>
          <p:cNvPr id="3" name="Espaço Reservado para Conteúdo 2"/>
          <p:cNvSpPr>
            <a:spLocks noGrp="1"/>
          </p:cNvSpPr>
          <p:nvPr>
            <p:ph idx="1"/>
          </p:nvPr>
        </p:nvSpPr>
        <p:spPr/>
        <p:txBody>
          <a:bodyPr/>
          <a:lstStyle/>
          <a:p>
            <a:r>
              <a:rPr lang="en-US" dirty="0" smtClean="0"/>
              <a:t>Young Modulus is applicable in rubber-sheets:</a:t>
            </a:r>
            <a:endParaRPr lang="en-US"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7904" y="2492896"/>
            <a:ext cx="1848205" cy="792088"/>
          </a:xfrm>
          <a:prstGeom prst="rect">
            <a:avLst/>
          </a:prstGeom>
          <a:noFill/>
        </p:spPr>
      </p:pic>
      <p:pic>
        <p:nvPicPr>
          <p:cNvPr id="5"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3356992"/>
            <a:ext cx="1800200" cy="810090"/>
          </a:xfrm>
          <a:prstGeom prst="rect">
            <a:avLst/>
          </a:prstGeom>
          <a:noFill/>
        </p:spPr>
      </p:pic>
      <p:pic>
        <p:nvPicPr>
          <p:cNvPr id="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2080" y="3284984"/>
            <a:ext cx="1374903" cy="936104"/>
          </a:xfrm>
          <a:prstGeom prst="rect">
            <a:avLst/>
          </a:prstGeom>
          <a:noFill/>
        </p:spPr>
      </p:pic>
      <p:sp>
        <p:nvSpPr>
          <p:cNvPr id="8" name="Retângulo 7"/>
          <p:cNvSpPr/>
          <p:nvPr/>
        </p:nvSpPr>
        <p:spPr>
          <a:xfrm>
            <a:off x="3635896" y="5085184"/>
            <a:ext cx="2160240" cy="1008112"/>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4499992" y="4293096"/>
            <a:ext cx="504056" cy="5760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1" name="Conector em curva 10"/>
          <p:cNvCxnSpPr>
            <a:stCxn id="8" idx="3"/>
          </p:cNvCxnSpPr>
          <p:nvPr/>
        </p:nvCxnSpPr>
        <p:spPr>
          <a:xfrm flipV="1">
            <a:off x="5796136" y="5085184"/>
            <a:ext cx="648072" cy="504056"/>
          </a:xfrm>
          <a:prstGeom prst="curvedConnector3">
            <a:avLst>
              <a:gd name="adj1" fmla="val 5403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Retângulo de cantos arredondados 14"/>
          <p:cNvSpPr/>
          <p:nvPr/>
        </p:nvSpPr>
        <p:spPr>
          <a:xfrm>
            <a:off x="6516216" y="4437112"/>
            <a:ext cx="2160240" cy="151216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This is just a first approximation, to show the relation between G</a:t>
            </a:r>
            <a:r>
              <a:rPr lang="en-US" baseline="-25000" dirty="0" smtClean="0"/>
              <a:t>a</a:t>
            </a:r>
            <a:r>
              <a:rPr lang="en-US" dirty="0" smtClean="0"/>
              <a:t> and k!</a:t>
            </a:r>
            <a:endParaRPr lang="en-US" dirty="0"/>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 name="Rectangle 3"/>
          <p:cNvSpPr>
            <a:spLocks noChangeArrowheads="1"/>
          </p:cNvSpPr>
          <p:nvPr/>
        </p:nvSpPr>
        <p:spPr bwMode="auto">
          <a:xfrm>
            <a:off x="2286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6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5085184"/>
            <a:ext cx="1872111" cy="997548"/>
          </a:xfrm>
          <a:prstGeom prst="rect">
            <a:avLst/>
          </a:prstGeom>
          <a:noFill/>
        </p:spPr>
      </p:pic>
      <p:sp>
        <p:nvSpPr>
          <p:cNvPr id="19462" name="Rectangle 6"/>
          <p:cNvSpPr>
            <a:spLocks noChangeArrowheads="1"/>
          </p:cNvSpPr>
          <p:nvPr/>
        </p:nvSpPr>
        <p:spPr bwMode="auto">
          <a:xfrm>
            <a:off x="22860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CaixaDeTexto 15"/>
          <p:cNvSpPr txBox="1"/>
          <p:nvPr/>
        </p:nvSpPr>
        <p:spPr>
          <a:xfrm>
            <a:off x="755576" y="4725144"/>
            <a:ext cx="1701903" cy="100811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smtClean="0">
                <a:ln>
                  <a:noFill/>
                </a:ln>
                <a:effectLst/>
                <a:uLnTx/>
                <a:uFillTx/>
                <a:latin typeface="+mn-lt"/>
                <a:ea typeface="+mn-ea"/>
                <a:cs typeface="+mn-cs"/>
              </a:rPr>
              <a:t>A</a:t>
            </a:r>
            <a:r>
              <a:rPr kumimoji="0" lang="en-US" sz="1200" b="0" i="0" u="none" strike="noStrike" kern="1200" cap="none" spc="0" normalizeH="0" baseline="-25000" noProof="0" dirty="0" smtClean="0">
                <a:ln>
                  <a:noFill/>
                </a:ln>
                <a:effectLst/>
                <a:uLnTx/>
                <a:uFillTx/>
                <a:latin typeface="+mn-lt"/>
                <a:ea typeface="+mn-ea"/>
                <a:cs typeface="+mn-cs"/>
              </a:rPr>
              <a:t>0</a:t>
            </a:r>
            <a:r>
              <a:rPr kumimoji="0" lang="en-US" sz="1200" b="0" i="0" u="none" strike="noStrike" kern="1200" cap="none" spc="0" normalizeH="0" noProof="0" dirty="0" smtClean="0">
                <a:ln>
                  <a:noFill/>
                </a:ln>
                <a:effectLst/>
                <a:uLnTx/>
                <a:uFillTx/>
                <a:latin typeface="+mn-lt"/>
                <a:ea typeface="+mn-ea"/>
                <a:cs typeface="+mn-cs"/>
              </a:rPr>
              <a:t>: cross sectional area</a:t>
            </a:r>
          </a:p>
          <a:p>
            <a:pPr>
              <a:spcBef>
                <a:spcPct val="20000"/>
              </a:spcBef>
            </a:pPr>
            <a:r>
              <a:rPr lang="en-US" sz="1200" dirty="0" smtClean="0"/>
              <a:t>L</a:t>
            </a:r>
            <a:r>
              <a:rPr lang="en-US" sz="1200" baseline="-25000" dirty="0" smtClean="0"/>
              <a:t>0</a:t>
            </a:r>
            <a:r>
              <a:rPr lang="en-US" sz="1200" dirty="0" smtClean="0"/>
              <a:t>: initial length</a:t>
            </a:r>
          </a:p>
          <a:p>
            <a:pPr>
              <a:spcBef>
                <a:spcPct val="20000"/>
              </a:spcBef>
            </a:pPr>
            <a:r>
              <a:rPr kumimoji="0" lang="en-US" sz="1200" b="0" i="0" u="none" strike="noStrike" kern="1200" cap="none" spc="0" normalizeH="0" noProof="0" dirty="0" smtClean="0">
                <a:ln>
                  <a:noFill/>
                </a:ln>
                <a:effectLst/>
                <a:uLnTx/>
                <a:uFillTx/>
                <a:latin typeface="+mn-lt"/>
                <a:ea typeface="+mn-ea"/>
                <a:cs typeface="+mn-cs"/>
              </a:rPr>
              <a:t>E: Young Modulus</a:t>
            </a:r>
          </a:p>
          <a:p>
            <a:pPr>
              <a:spcBef>
                <a:spcPct val="20000"/>
              </a:spcBef>
            </a:pPr>
            <a:r>
              <a:rPr lang="en-US" sz="1200" dirty="0" smtClean="0"/>
              <a:t>k: spring constant</a:t>
            </a:r>
            <a:endParaRPr kumimoji="0" lang="en-US" sz="1200" b="0" i="0" u="none" strike="noStrike" kern="1200" cap="none" spc="0" normalizeH="0" noProof="0" dirty="0" smtClean="0">
              <a:ln>
                <a:noFill/>
              </a:ln>
              <a:effectLst/>
              <a:uLnTx/>
              <a:uFillTx/>
              <a:latin typeface="+mn-lt"/>
              <a:ea typeface="+mn-ea"/>
              <a:cs typeface="+mn-cs"/>
            </a:endParaRPr>
          </a:p>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200" b="0" i="0" u="none" strike="noStrike" kern="1200" cap="none" spc="0" normalizeH="0" noProof="0" dirty="0" smtClean="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500"/>
                                        <p:tgtEl>
                                          <p:spTgt spid="194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Deformation</a:t>
            </a:r>
            <a:endParaRPr lang="en-US" dirty="0"/>
          </a:p>
        </p:txBody>
      </p:sp>
      <p:graphicFrame>
        <p:nvGraphicFramePr>
          <p:cNvPr id="4" name="Espaço Reservado para Conteúdo 3"/>
          <p:cNvGraphicFramePr>
            <a:graphicFrameLocks noGrp="1"/>
          </p:cNvGraphicFramePr>
          <p:nvPr>
            <p:ph idx="1"/>
          </p:nvPr>
        </p:nvGraphicFramePr>
        <p:xfrm>
          <a:off x="4932040" y="1916113"/>
          <a:ext cx="3754760" cy="2593007"/>
        </p:xfrm>
        <a:graphic>
          <a:graphicData uri="http://schemas.openxmlformats.org/drawingml/2006/chart">
            <c:chart xmlns:c="http://schemas.openxmlformats.org/drawingml/2006/chart" xmlns:r="http://schemas.openxmlformats.org/officeDocument/2006/relationships" r:id="rId2"/>
          </a:graphicData>
        </a:graphic>
      </p:graphicFrame>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3284984"/>
            <a:ext cx="733425" cy="571500"/>
          </a:xfrm>
          <a:prstGeom prst="rect">
            <a:avLst/>
          </a:prstGeom>
          <a:noFill/>
        </p:spPr>
      </p:pic>
      <p:sp>
        <p:nvSpPr>
          <p:cNvPr id="2054" name="Rectangle 6"/>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Conector de seta reta 9"/>
          <p:cNvCxnSpPr/>
          <p:nvPr/>
        </p:nvCxnSpPr>
        <p:spPr>
          <a:xfrm>
            <a:off x="2699792" y="3573016"/>
            <a:ext cx="346695" cy="228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059832" y="3356992"/>
            <a:ext cx="1944216" cy="432048"/>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0" u="none" strike="noStrike" kern="1200" cap="none" spc="0" normalizeH="0" baseline="0" noProof="0" dirty="0" smtClean="0">
                <a:ln>
                  <a:noFill/>
                </a:ln>
                <a:effectLst/>
                <a:uLnTx/>
                <a:uFillTx/>
                <a:latin typeface="+mn-lt"/>
                <a:ea typeface="+mn-ea"/>
                <a:cs typeface="+mn-cs"/>
              </a:rPr>
              <a:t>Massic density (constant)</a:t>
            </a:r>
            <a:r>
              <a:rPr kumimoji="0" lang="en-US" sz="1400" b="1" i="0" u="none" strike="noStrike" kern="1200" cap="none" spc="0" normalizeH="0" noProof="0" dirty="0" smtClean="0">
                <a:ln>
                  <a:noFill/>
                </a:ln>
                <a:effectLst/>
                <a:uLnTx/>
                <a:uFillTx/>
                <a:latin typeface="+mn-lt"/>
                <a:ea typeface="+mn-ea"/>
                <a:cs typeface="+mn-cs"/>
              </a:rPr>
              <a:t> </a:t>
            </a:r>
            <a:endParaRPr kumimoji="0" lang="en-US" sz="1400" b="1" i="0" u="none" strike="noStrike" kern="1200" cap="none" spc="0" normalizeH="0" baseline="0" noProof="0" dirty="0" smtClean="0">
              <a:ln>
                <a:noFill/>
              </a:ln>
              <a:effectLst/>
              <a:uLnTx/>
              <a:uFillTx/>
              <a:latin typeface="+mn-lt"/>
              <a:ea typeface="+mn-ea"/>
              <a:cs typeface="+mn-cs"/>
            </a:endParaRPr>
          </a:p>
        </p:txBody>
      </p:sp>
      <p:pic>
        <p:nvPicPr>
          <p:cNvPr id="2055" name="Picture 7"/>
          <p:cNvPicPr>
            <a:picLocks noChangeAspect="1" noChangeArrowheads="1"/>
          </p:cNvPicPr>
          <p:nvPr/>
        </p:nvPicPr>
        <p:blipFill>
          <a:blip r:embed="rId4" cstate="print"/>
          <a:srcRect l="46903" t="54922" r="42720" b="36219"/>
          <a:stretch>
            <a:fillRect/>
          </a:stretch>
        </p:blipFill>
        <p:spPr bwMode="auto">
          <a:xfrm>
            <a:off x="1691680" y="4653136"/>
            <a:ext cx="1800200" cy="864096"/>
          </a:xfrm>
          <a:prstGeom prst="rect">
            <a:avLst/>
          </a:prstGeom>
          <a:noFill/>
          <a:ln w="28575">
            <a:solidFill>
              <a:schemeClr val="tx2"/>
            </a:solidFill>
            <a:miter lim="800000"/>
            <a:headEnd/>
            <a:tailEnd/>
          </a:ln>
        </p:spPr>
      </p:pic>
      <p:pic>
        <p:nvPicPr>
          <p:cNvPr id="2056" name="Picture 8"/>
          <p:cNvPicPr>
            <a:picLocks noChangeAspect="1" noChangeArrowheads="1"/>
          </p:cNvPicPr>
          <p:nvPr/>
        </p:nvPicPr>
        <p:blipFill>
          <a:blip r:embed="rId4" cstate="print"/>
          <a:srcRect l="15496" t="64765" r="67901" b="30313"/>
          <a:stretch>
            <a:fillRect/>
          </a:stretch>
        </p:blipFill>
        <p:spPr bwMode="auto">
          <a:xfrm>
            <a:off x="4499992" y="4869160"/>
            <a:ext cx="2592288" cy="432048"/>
          </a:xfrm>
          <a:prstGeom prst="rect">
            <a:avLst/>
          </a:prstGeom>
          <a:noFill/>
          <a:ln w="9525">
            <a:noFill/>
            <a:miter lim="800000"/>
            <a:headEnd/>
            <a:tailEnd/>
          </a:ln>
        </p:spPr>
      </p:pic>
      <p:cxnSp>
        <p:nvCxnSpPr>
          <p:cNvPr id="16" name="Conector de seta reta 15"/>
          <p:cNvCxnSpPr/>
          <p:nvPr/>
        </p:nvCxnSpPr>
        <p:spPr>
          <a:xfrm>
            <a:off x="3851920" y="5085184"/>
            <a:ext cx="346695" cy="228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5" name="Grupo 24"/>
          <p:cNvGrpSpPr/>
          <p:nvPr/>
        </p:nvGrpSpPr>
        <p:grpSpPr>
          <a:xfrm>
            <a:off x="611560" y="2132856"/>
            <a:ext cx="3744416" cy="792088"/>
            <a:chOff x="611560" y="2132856"/>
            <a:chExt cx="3744416" cy="792088"/>
          </a:xfrm>
        </p:grpSpPr>
        <p:pic>
          <p:nvPicPr>
            <p:cNvPr id="2050" name="Picture 2"/>
            <p:cNvPicPr>
              <a:picLocks noChangeAspect="1" noChangeArrowheads="1"/>
            </p:cNvPicPr>
            <p:nvPr/>
          </p:nvPicPr>
          <p:blipFill>
            <a:blip r:embed="rId5" cstate="print"/>
            <a:srcRect l="37080" t="41953" r="34141" b="47219"/>
            <a:stretch>
              <a:fillRect/>
            </a:stretch>
          </p:blipFill>
          <p:spPr bwMode="auto">
            <a:xfrm>
              <a:off x="611560" y="2132856"/>
              <a:ext cx="3744416" cy="792088"/>
            </a:xfrm>
            <a:prstGeom prst="rect">
              <a:avLst/>
            </a:prstGeom>
            <a:noFill/>
            <a:ln w="9525">
              <a:noFill/>
              <a:miter lim="800000"/>
              <a:headEnd/>
              <a:tailEnd/>
            </a:ln>
          </p:spPr>
        </p:pic>
        <p:sp>
          <p:nvSpPr>
            <p:cNvPr id="17" name="Retângulo 16"/>
            <p:cNvSpPr/>
            <p:nvPr/>
          </p:nvSpPr>
          <p:spPr>
            <a:xfrm>
              <a:off x="3779912" y="2492896"/>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tângulo 17"/>
            <p:cNvSpPr/>
            <p:nvPr/>
          </p:nvSpPr>
          <p:spPr>
            <a:xfrm>
              <a:off x="1835696" y="2492896"/>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tângulo 18"/>
            <p:cNvSpPr/>
            <p:nvPr/>
          </p:nvSpPr>
          <p:spPr>
            <a:xfrm>
              <a:off x="2267744" y="2492896"/>
              <a:ext cx="14401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tângulo 19"/>
            <p:cNvSpPr/>
            <p:nvPr/>
          </p:nvSpPr>
          <p:spPr>
            <a:xfrm>
              <a:off x="3347864" y="2492896"/>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ixaDeTexto 20"/>
            <p:cNvSpPr txBox="1"/>
            <p:nvPr/>
          </p:nvSpPr>
          <p:spPr>
            <a:xfrm>
              <a:off x="1763688" y="2348880"/>
              <a:ext cx="360040" cy="360040"/>
            </a:xfrm>
            <a:prstGeom prst="rect">
              <a:avLst/>
            </a:prstGeom>
            <a:noFill/>
          </p:spPr>
          <p:txBody>
            <a:bodyPr vert="horz" wrap="square" lIns="91440" tIns="45720" rIns="91440" bIns="45720" rtlCol="0">
              <a:normAutofit fontScale="7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22" name="CaixaDeTexto 21"/>
            <p:cNvSpPr txBox="1"/>
            <p:nvPr/>
          </p:nvSpPr>
          <p:spPr>
            <a:xfrm>
              <a:off x="2123728" y="2348880"/>
              <a:ext cx="360040" cy="360040"/>
            </a:xfrm>
            <a:prstGeom prst="rect">
              <a:avLst/>
            </a:prstGeom>
            <a:noFill/>
          </p:spPr>
          <p:txBody>
            <a:bodyPr vert="horz" wrap="square" lIns="91440" tIns="45720" rIns="91440" bIns="45720" rtlCol="0">
              <a:normAutofit fontScale="7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23" name="CaixaDeTexto 22"/>
            <p:cNvSpPr txBox="1"/>
            <p:nvPr/>
          </p:nvSpPr>
          <p:spPr>
            <a:xfrm>
              <a:off x="3275856" y="2348880"/>
              <a:ext cx="360040" cy="360040"/>
            </a:xfrm>
            <a:prstGeom prst="rect">
              <a:avLst/>
            </a:prstGeom>
            <a:noFill/>
          </p:spPr>
          <p:txBody>
            <a:bodyPr vert="horz" wrap="square" lIns="91440" tIns="45720" rIns="91440" bIns="45720" rtlCol="0">
              <a:normAutofit fontScale="7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sp>
          <p:nvSpPr>
            <p:cNvPr id="24" name="CaixaDeTexto 23"/>
            <p:cNvSpPr txBox="1"/>
            <p:nvPr/>
          </p:nvSpPr>
          <p:spPr>
            <a:xfrm>
              <a:off x="3635896" y="2348880"/>
              <a:ext cx="360040" cy="360040"/>
            </a:xfrm>
            <a:prstGeom prst="rect">
              <a:avLst/>
            </a:prstGeom>
            <a:noFill/>
          </p:spPr>
          <p:txBody>
            <a:bodyPr vert="horz" wrap="square" lIns="91440" tIns="45720" rIns="91440" bIns="45720" rtlCol="0">
              <a:normAutofit fontScale="77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dirty="0" err="1" smtClean="0">
                <a:ln>
                  <a:noFill/>
                </a:ln>
                <a:solidFill>
                  <a:schemeClr val="tx1">
                    <a:tint val="75000"/>
                  </a:schemeClr>
                </a:solidFill>
                <a:effectLst/>
                <a:uLnTx/>
                <a:uFillTx/>
                <a:latin typeface="+mn-lt"/>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xit" presetSubtype="0" fill="hold" nodeType="clickEffect">
                                  <p:stCondLst>
                                    <p:cond delay="0"/>
                                  </p:stCondLst>
                                  <p:childTnLst>
                                    <p:animEffect transition="out" filter="fade">
                                      <p:cBhvr>
                                        <p:cTn id="15" dur="500"/>
                                        <p:tgtEl>
                                          <p:spTgt spid="10"/>
                                        </p:tgtEl>
                                      </p:cBhvr>
                                    </p:animEffect>
                                    <p:anim calcmode="lin" valueType="num">
                                      <p:cBhvr>
                                        <p:cTn id="16" dur="500"/>
                                        <p:tgtEl>
                                          <p:spTgt spid="10"/>
                                        </p:tgtEl>
                                        <p:attrNameLst>
                                          <p:attrName>ppt_x</p:attrName>
                                        </p:attrNameLst>
                                      </p:cBhvr>
                                      <p:tavLst>
                                        <p:tav tm="0">
                                          <p:val>
                                            <p:strVal val="ppt_x"/>
                                          </p:val>
                                        </p:tav>
                                        <p:tav tm="100000">
                                          <p:val>
                                            <p:strVal val="ppt_x"/>
                                          </p:val>
                                        </p:tav>
                                      </p:tavLst>
                                    </p:anim>
                                    <p:anim calcmode="lin" valueType="num">
                                      <p:cBhvr>
                                        <p:cTn id="17" dur="500"/>
                                        <p:tgtEl>
                                          <p:spTgt spid="10"/>
                                        </p:tgtEl>
                                        <p:attrNameLst>
                                          <p:attrName>ppt_y</p:attrName>
                                        </p:attrNameLst>
                                      </p:cBhvr>
                                      <p:tavLst>
                                        <p:tav tm="0">
                                          <p:val>
                                            <p:strVal val="ppt_y"/>
                                          </p:val>
                                        </p:tav>
                                        <p:tav tm="100000">
                                          <p:val>
                                            <p:strVal val="ppt_y-.1"/>
                                          </p:val>
                                        </p:tav>
                                      </p:tavLst>
                                    </p:anim>
                                    <p:set>
                                      <p:cBhvr>
                                        <p:cTn id="18" dur="1" fill="hold">
                                          <p:stCondLst>
                                            <p:cond delay="499"/>
                                          </p:stCondLst>
                                        </p:cTn>
                                        <p:tgtEl>
                                          <p:spTgt spid="10"/>
                                        </p:tgtEl>
                                        <p:attrNameLst>
                                          <p:attrName>style.visibility</p:attrName>
                                        </p:attrNameLst>
                                      </p:cBhvr>
                                      <p:to>
                                        <p:strVal val="hidden"/>
                                      </p:to>
                                    </p:set>
                                  </p:childTnLst>
                                </p:cTn>
                              </p:par>
                              <p:par>
                                <p:cTn id="19" presetID="47" presetClass="exit" presetSubtype="0" fill="hold" grpId="1" nodeType="withEffect">
                                  <p:stCondLst>
                                    <p:cond delay="0"/>
                                  </p:stCondLst>
                                  <p:childTnLst>
                                    <p:animEffect transition="out" filter="fade">
                                      <p:cBhvr>
                                        <p:cTn id="20" dur="500"/>
                                        <p:tgtEl>
                                          <p:spTgt spid="11">
                                            <p:txEl>
                                              <p:pRg st="0" end="0"/>
                                            </p:txEl>
                                          </p:spTgt>
                                        </p:tgtEl>
                                      </p:cBhvr>
                                    </p:animEffect>
                                    <p:anim calcmode="lin" valueType="num">
                                      <p:cBhvr>
                                        <p:cTn id="21" dur="500"/>
                                        <p:tgtEl>
                                          <p:spTgt spid="11">
                                            <p:txEl>
                                              <p:pRg st="0" end="0"/>
                                            </p:txEl>
                                          </p:spTgt>
                                        </p:tgtEl>
                                        <p:attrNameLst>
                                          <p:attrName>ppt_x</p:attrName>
                                        </p:attrNameLst>
                                      </p:cBhvr>
                                      <p:tavLst>
                                        <p:tav tm="0">
                                          <p:val>
                                            <p:strVal val="ppt_x"/>
                                          </p:val>
                                        </p:tav>
                                        <p:tav tm="100000">
                                          <p:val>
                                            <p:strVal val="ppt_x"/>
                                          </p:val>
                                        </p:tav>
                                      </p:tavLst>
                                    </p:anim>
                                    <p:anim calcmode="lin" valueType="num">
                                      <p:cBhvr>
                                        <p:cTn id="22" dur="500"/>
                                        <p:tgtEl>
                                          <p:spTgt spid="11">
                                            <p:txEl>
                                              <p:pRg st="0" end="0"/>
                                            </p:txEl>
                                          </p:spTgt>
                                        </p:tgtEl>
                                        <p:attrNameLst>
                                          <p:attrName>ppt_y</p:attrName>
                                        </p:attrNameLst>
                                      </p:cBhvr>
                                      <p:tavLst>
                                        <p:tav tm="0">
                                          <p:val>
                                            <p:strVal val="ppt_y"/>
                                          </p:val>
                                        </p:tav>
                                        <p:tav tm="100000">
                                          <p:val>
                                            <p:strVal val="ppt_y-.1"/>
                                          </p:val>
                                        </p:tav>
                                      </p:tavLst>
                                    </p:anim>
                                    <p:set>
                                      <p:cBhvr>
                                        <p:cTn id="23"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fade">
                                      <p:cBhvr>
                                        <p:cTn id="28" dur="500"/>
                                        <p:tgtEl>
                                          <p:spTgt spid="20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63" presetClass="path" presetSubtype="0" accel="50000" decel="50000" fill="hold" nodeType="withEffect">
                                  <p:stCondLst>
                                    <p:cond delay="0"/>
                                  </p:stCondLst>
                                  <p:childTnLst>
                                    <p:animMotion origin="layout" path="M -0.05816 -0.00023 L -4.16667E-6 3.33333E-6 " pathEditMode="relative" rAng="0" ptsTypes="AA">
                                      <p:cBhvr>
                                        <p:cTn id="35" dur="1000" fill="hold"/>
                                        <p:tgtEl>
                                          <p:spTgt spid="16"/>
                                        </p:tgtEl>
                                        <p:attrNameLst>
                                          <p:attrName>ppt_x</p:attrName>
                                          <p:attrName>ppt_y</p:attrName>
                                        </p:attrNameLst>
                                      </p:cBhvr>
                                      <p:rCtr x="29" y="0"/>
                                    </p:animMotion>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1"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Potential</a:t>
            </a:r>
            <a:endParaRPr lang="en-US" dirty="0"/>
          </a:p>
        </p:txBody>
      </p:sp>
      <p:sp>
        <p:nvSpPr>
          <p:cNvPr id="3" name="Espaço Reservado para Conteúdo 2"/>
          <p:cNvSpPr>
            <a:spLocks noGrp="1"/>
          </p:cNvSpPr>
          <p:nvPr>
            <p:ph idx="1"/>
          </p:nvPr>
        </p:nvSpPr>
        <p:spPr/>
        <p:txBody>
          <a:bodyPr/>
          <a:lstStyle/>
          <a:p>
            <a:r>
              <a:rPr lang="en-US" dirty="0" smtClean="0"/>
              <a:t>Membrane obeys wave equation:</a:t>
            </a:r>
          </a:p>
          <a:p>
            <a:endParaRPr lang="en-US" dirty="0" smtClean="0"/>
          </a:p>
          <a:p>
            <a:endParaRPr lang="en-US" dirty="0" smtClean="0"/>
          </a:p>
          <a:p>
            <a:r>
              <a:rPr lang="en-US" dirty="0" smtClean="0"/>
              <a:t>Stationary form:</a:t>
            </a:r>
          </a:p>
          <a:p>
            <a:endParaRPr lang="en-US" dirty="0" smtClean="0"/>
          </a:p>
          <a:p>
            <a:endParaRPr lang="en-US" dirty="0" smtClean="0"/>
          </a:p>
          <a:p>
            <a:pPr>
              <a:buNone/>
            </a:pPr>
            <a:endParaRPr lang="en-US" dirty="0"/>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51920" y="2492896"/>
            <a:ext cx="1847850" cy="657225"/>
          </a:xfrm>
          <a:prstGeom prst="rect">
            <a:avLst/>
          </a:prstGeom>
          <a:noFill/>
        </p:spPr>
      </p:pic>
      <p:sp>
        <p:nvSpPr>
          <p:cNvPr id="65539" name="Rectangle 3"/>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3933056"/>
            <a:ext cx="1104123" cy="432048"/>
          </a:xfrm>
          <a:prstGeom prst="rect">
            <a:avLst/>
          </a:prstGeom>
          <a:noFill/>
        </p:spPr>
      </p:pic>
      <p:sp>
        <p:nvSpPr>
          <p:cNvPr id="6554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55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4941168"/>
            <a:ext cx="3120347" cy="576064"/>
          </a:xfrm>
          <a:prstGeom prst="rect">
            <a:avLst/>
          </a:prstGeom>
          <a:noFill/>
        </p:spPr>
      </p:pic>
      <p:sp>
        <p:nvSpPr>
          <p:cNvPr id="65545"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Imagem 12" descr="membrane plot.jpg"/>
          <p:cNvPicPr>
            <a:picLocks noChangeAspect="1"/>
          </p:cNvPicPr>
          <p:nvPr/>
        </p:nvPicPr>
        <p:blipFill>
          <a:blip r:embed="rId5" cstate="print"/>
          <a:stretch>
            <a:fillRect/>
          </a:stretch>
        </p:blipFill>
        <p:spPr>
          <a:xfrm>
            <a:off x="5159896" y="2996952"/>
            <a:ext cx="3984104" cy="2988078"/>
          </a:xfrm>
          <a:prstGeom prst="rect">
            <a:avLst/>
          </a:prstGeom>
        </p:spPr>
      </p:pic>
      <p:cxnSp>
        <p:nvCxnSpPr>
          <p:cNvPr id="15" name="Conector de seta reta 14"/>
          <p:cNvCxnSpPr/>
          <p:nvPr/>
        </p:nvCxnSpPr>
        <p:spPr>
          <a:xfrm flipV="1">
            <a:off x="1259632" y="4869160"/>
            <a:ext cx="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Conector de seta reta 16"/>
          <p:cNvCxnSpPr/>
          <p:nvPr/>
        </p:nvCxnSpPr>
        <p:spPr>
          <a:xfrm flipV="1">
            <a:off x="3203848" y="4869160"/>
            <a:ext cx="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CaixaDeTexto 19"/>
          <p:cNvSpPr txBox="1"/>
          <p:nvPr/>
        </p:nvSpPr>
        <p:spPr>
          <a:xfrm>
            <a:off x="611560" y="4581128"/>
            <a:ext cx="1728192"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smtClean="0">
                <a:ln>
                  <a:noFill/>
                </a:ln>
                <a:effectLst/>
                <a:uLnTx/>
                <a:uFillTx/>
                <a:latin typeface="+mn-lt"/>
                <a:ea typeface="+mn-ea"/>
                <a:cs typeface="+mn-cs"/>
              </a:rPr>
              <a:t>Vertical displacement</a:t>
            </a:r>
          </a:p>
        </p:txBody>
      </p:sp>
      <p:sp>
        <p:nvSpPr>
          <p:cNvPr id="21" name="CaixaDeTexto 20"/>
          <p:cNvSpPr txBox="1"/>
          <p:nvPr/>
        </p:nvSpPr>
        <p:spPr>
          <a:xfrm>
            <a:off x="4067944" y="5589240"/>
            <a:ext cx="1224136"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smtClean="0">
                <a:ln>
                  <a:noFill/>
                </a:ln>
                <a:effectLst/>
                <a:uLnTx/>
                <a:uFillTx/>
                <a:latin typeface="+mn-lt"/>
                <a:ea typeface="+mn-ea"/>
                <a:cs typeface="+mn-cs"/>
              </a:rPr>
              <a:t>Adjustment constant</a:t>
            </a:r>
          </a:p>
        </p:txBody>
      </p:sp>
      <p:sp>
        <p:nvSpPr>
          <p:cNvPr id="22" name="CaixaDeTexto 21"/>
          <p:cNvSpPr txBox="1"/>
          <p:nvPr/>
        </p:nvSpPr>
        <p:spPr>
          <a:xfrm>
            <a:off x="2411760" y="4437112"/>
            <a:ext cx="2592288" cy="288032"/>
          </a:xfrm>
          <a:prstGeom prst="rect">
            <a:avLst/>
          </a:prstGeom>
          <a:noFill/>
        </p:spPr>
        <p:txBody>
          <a:bodyPr vert="horz" wrap="square" lIns="91440" tIns="45720" rIns="91440" bIns="45720" rtlCol="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sz="1200" dirty="0" smtClean="0"/>
              <a:t>Distance from the center to any other position (radial coordinates)</a:t>
            </a:r>
            <a:endParaRPr kumimoji="0" lang="en-US" sz="1200" b="0" i="0" u="none" strike="noStrike" kern="1200" cap="none" spc="0" normalizeH="0" baseline="0" noProof="0" dirty="0" smtClean="0">
              <a:ln>
                <a:noFill/>
              </a:ln>
              <a:effectLst/>
              <a:uLnTx/>
              <a:uFillTx/>
              <a:latin typeface="+mn-lt"/>
              <a:ea typeface="+mn-ea"/>
              <a:cs typeface="+mn-cs"/>
            </a:endParaRPr>
          </a:p>
        </p:txBody>
      </p:sp>
      <p:cxnSp>
        <p:nvCxnSpPr>
          <p:cNvPr id="23" name="Conector de seta reta 22"/>
          <p:cNvCxnSpPr/>
          <p:nvPr/>
        </p:nvCxnSpPr>
        <p:spPr>
          <a:xfrm>
            <a:off x="4211960" y="5445224"/>
            <a:ext cx="144016"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Potential</a:t>
            </a:r>
            <a:endParaRPr lang="en-US" dirty="0"/>
          </a:p>
        </p:txBody>
      </p:sp>
      <p:sp>
        <p:nvSpPr>
          <p:cNvPr id="3" name="Espaço Reservado para Conteúdo 2"/>
          <p:cNvSpPr>
            <a:spLocks noGrp="1"/>
          </p:cNvSpPr>
          <p:nvPr>
            <p:ph idx="1"/>
          </p:nvPr>
        </p:nvSpPr>
        <p:spPr>
          <a:xfrm>
            <a:off x="467544" y="2924944"/>
            <a:ext cx="8229600" cy="504056"/>
          </a:xfrm>
        </p:spPr>
        <p:txBody>
          <a:bodyPr/>
          <a:lstStyle/>
          <a:p>
            <a:r>
              <a:rPr lang="en-US" dirty="0" smtClean="0"/>
              <a:t>Ball is constrained to ride on the membrane.</a:t>
            </a:r>
          </a:p>
          <a:p>
            <a:pPr>
              <a:buNone/>
            </a:pPr>
            <a:endParaRPr lang="en-US" dirty="0"/>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3"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2132856"/>
            <a:ext cx="3124039" cy="648072"/>
          </a:xfrm>
          <a:prstGeom prst="rect">
            <a:avLst/>
          </a:prstGeom>
          <a:noFill/>
        </p:spPr>
      </p:pic>
      <p:sp>
        <p:nvSpPr>
          <p:cNvPr id="66566"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3645024"/>
            <a:ext cx="3393104" cy="720080"/>
          </a:xfrm>
          <a:prstGeom prst="rect">
            <a:avLst/>
          </a:prstGeom>
          <a:noFill/>
        </p:spPr>
      </p:pic>
      <p:sp>
        <p:nvSpPr>
          <p:cNvPr id="66569" name="Rectangle 9"/>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2" name="Rectangle 12"/>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657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73"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5085184"/>
            <a:ext cx="1355973" cy="824767"/>
          </a:xfrm>
          <a:prstGeom prst="rect">
            <a:avLst/>
          </a:prstGeom>
          <a:noFill/>
          <a:ln w="28575">
            <a:solidFill>
              <a:schemeClr val="tx2"/>
            </a:solidFill>
          </a:ln>
        </p:spPr>
      </p:pic>
      <p:sp>
        <p:nvSpPr>
          <p:cNvPr id="66575" name="Rectangle 15"/>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 name="Conector de seta reta 16"/>
          <p:cNvCxnSpPr>
            <a:stCxn id="66573" idx="1"/>
          </p:cNvCxnSpPr>
          <p:nvPr/>
        </p:nvCxnSpPr>
        <p:spPr>
          <a:xfrm flipH="1" flipV="1">
            <a:off x="2123728" y="5301208"/>
            <a:ext cx="216024" cy="1963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CaixaDeTexto 17"/>
          <p:cNvSpPr txBox="1"/>
          <p:nvPr/>
        </p:nvSpPr>
        <p:spPr>
          <a:xfrm>
            <a:off x="539552" y="4869160"/>
            <a:ext cx="1728192" cy="288032"/>
          </a:xfrm>
          <a:prstGeom prst="rect">
            <a:avLst/>
          </a:prstGeom>
          <a:noFill/>
        </p:spPr>
        <p:txBody>
          <a:bodyPr vert="horz" wrap="square" lIns="91440" tIns="45720" rIns="91440" bIns="45720" rtlCol="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smtClean="0">
                <a:ln>
                  <a:noFill/>
                </a:ln>
                <a:effectLst/>
                <a:uLnTx/>
                <a:uFillTx/>
                <a:latin typeface="+mn-lt"/>
                <a:ea typeface="+mn-ea"/>
                <a:cs typeface="+mn-cs"/>
              </a:rPr>
              <a:t>Force due to membrane’s potential</a:t>
            </a:r>
          </a:p>
        </p:txBody>
      </p:sp>
      <p:cxnSp>
        <p:nvCxnSpPr>
          <p:cNvPr id="21" name="Conector de seta reta 20"/>
          <p:cNvCxnSpPr/>
          <p:nvPr/>
        </p:nvCxnSpPr>
        <p:spPr>
          <a:xfrm flipV="1">
            <a:off x="3707904" y="5157192"/>
            <a:ext cx="144016"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2" name="CaixaDeTexto 21"/>
          <p:cNvSpPr txBox="1"/>
          <p:nvPr/>
        </p:nvSpPr>
        <p:spPr>
          <a:xfrm>
            <a:off x="3779912" y="4941168"/>
            <a:ext cx="1728192"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lang="en-US" sz="1200" dirty="0" smtClean="0"/>
              <a:t>Earth’s Gravity</a:t>
            </a:r>
            <a:endParaRPr kumimoji="0" lang="en-US" sz="1200" b="0" i="0" u="none" strike="noStrike" kern="1200" cap="none" spc="0" normalizeH="0" baseline="0" noProof="0" dirty="0" smtClean="0">
              <a:ln>
                <a:noFill/>
              </a:ln>
              <a:effectLst/>
              <a:uLnTx/>
              <a:uFillTx/>
              <a:latin typeface="+mn-lt"/>
              <a:ea typeface="+mn-ea"/>
              <a:cs typeface="+mn-cs"/>
            </a:endParaRPr>
          </a:p>
        </p:txBody>
      </p:sp>
      <p:cxnSp>
        <p:nvCxnSpPr>
          <p:cNvPr id="24" name="Conector de seta reta 23"/>
          <p:cNvCxnSpPr/>
          <p:nvPr/>
        </p:nvCxnSpPr>
        <p:spPr>
          <a:xfrm flipV="1">
            <a:off x="3275856" y="4869160"/>
            <a:ext cx="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2627784" y="4581128"/>
            <a:ext cx="1728192"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0" i="0" u="none" strike="noStrike" kern="1200" cap="none" spc="0" normalizeH="0" baseline="0" noProof="0" dirty="0" smtClean="0">
                <a:ln>
                  <a:noFill/>
                </a:ln>
                <a:effectLst/>
                <a:uLnTx/>
                <a:uFillTx/>
                <a:latin typeface="+mn-lt"/>
                <a:ea typeface="+mn-ea"/>
                <a:cs typeface="+mn-cs"/>
              </a:rPr>
              <a:t>Mass of the particle</a:t>
            </a:r>
          </a:p>
        </p:txBody>
      </p:sp>
      <p:sp>
        <p:nvSpPr>
          <p:cNvPr id="23" name="Retângulo 22"/>
          <p:cNvSpPr/>
          <p:nvPr/>
        </p:nvSpPr>
        <p:spPr>
          <a:xfrm>
            <a:off x="5148064" y="4653136"/>
            <a:ext cx="360040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As the force </a:t>
            </a:r>
            <a:r>
              <a:rPr lang="en-US" sz="2000" dirty="0" smtClean="0">
                <a:solidFill>
                  <a:srgbClr val="FF0000"/>
                </a:solidFill>
              </a:rPr>
              <a:t>does not vary with 1/r²</a:t>
            </a:r>
            <a:r>
              <a:rPr lang="en-US" sz="2000" dirty="0" smtClean="0">
                <a:solidFill>
                  <a:schemeClr val="tx1"/>
                </a:solidFill>
              </a:rPr>
              <a:t>, our system </a:t>
            </a:r>
            <a:r>
              <a:rPr lang="en-US" sz="2000" dirty="0" smtClean="0">
                <a:solidFill>
                  <a:srgbClr val="FF0000"/>
                </a:solidFill>
              </a:rPr>
              <a:t>is not  gravitational.</a:t>
            </a:r>
          </a:p>
          <a:p>
            <a:pPr algn="ctr"/>
            <a:r>
              <a:rPr lang="en-US" sz="2000" dirty="0" smtClean="0">
                <a:solidFill>
                  <a:schemeClr val="tx1"/>
                </a:solidFill>
              </a:rPr>
              <a:t>We find, then, an </a:t>
            </a:r>
            <a:r>
              <a:rPr lang="en-US" sz="2000" dirty="0" smtClean="0">
                <a:solidFill>
                  <a:srgbClr val="FF0000"/>
                </a:solidFill>
              </a:rPr>
              <a:t>analogue G</a:t>
            </a:r>
            <a:r>
              <a:rPr lang="en-US" sz="2000" dirty="0" smtClean="0">
                <a:solidFill>
                  <a:schemeClr val="tx1"/>
                </a:solidFill>
              </a:rPr>
              <a:t>.</a:t>
            </a:r>
            <a:endParaRPr lang="en-US" sz="20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fade">
                                      <p:cBhvr>
                                        <p:cTn id="7" dur="500"/>
                                        <p:tgtEl>
                                          <p:spTgt spid="665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573"/>
                                        </p:tgtEl>
                                        <p:attrNameLst>
                                          <p:attrName>style.visibility</p:attrName>
                                        </p:attrNameLst>
                                      </p:cBhvr>
                                      <p:to>
                                        <p:strVal val="visible"/>
                                      </p:to>
                                    </p:set>
                                    <p:animEffect transition="in" filter="fade">
                                      <p:cBhvr>
                                        <p:cTn id="11" dur="500"/>
                                        <p:tgtEl>
                                          <p:spTgt spid="6657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5"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C</a:t>
            </a:r>
            <a:r>
              <a:rPr lang="en-US" baseline="-25000" dirty="0" smtClean="0"/>
              <a:t>1 </a:t>
            </a:r>
            <a:r>
              <a:rPr lang="en-US" dirty="0" smtClean="0"/>
              <a:t>(and analog G) definition</a:t>
            </a:r>
            <a:endParaRPr lang="en-US" baseline="-25000" dirty="0"/>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2348880"/>
            <a:ext cx="2160240" cy="1361076"/>
          </a:xfrm>
          <a:prstGeom prst="rect">
            <a:avLst/>
          </a:prstGeom>
          <a:noFill/>
        </p:spPr>
      </p:pic>
      <p:sp>
        <p:nvSpPr>
          <p:cNvPr id="74755" name="Rectangle 3"/>
          <p:cNvSpPr>
            <a:spLocks noChangeArrowheads="1"/>
          </p:cNvSpPr>
          <p:nvPr/>
        </p:nvSpPr>
        <p:spPr bwMode="auto">
          <a:xfrm>
            <a:off x="0" y="1495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747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4005064"/>
            <a:ext cx="1296144" cy="1087089"/>
          </a:xfrm>
          <a:prstGeom prst="rect">
            <a:avLst/>
          </a:prstGeom>
          <a:noFill/>
        </p:spPr>
      </p:pic>
      <p:sp>
        <p:nvSpPr>
          <p:cNvPr id="7475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747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3212976"/>
            <a:ext cx="2908727" cy="1224136"/>
          </a:xfrm>
          <a:prstGeom prst="rect">
            <a:avLst/>
          </a:prstGeom>
          <a:noFill/>
        </p:spPr>
      </p:pic>
      <p:sp>
        <p:nvSpPr>
          <p:cNvPr id="74761" name="Rectangle 9"/>
          <p:cNvSpPr>
            <a:spLocks noChangeArrowheads="1"/>
          </p:cNvSpPr>
          <p:nvPr/>
        </p:nvSpPr>
        <p:spPr bwMode="auto">
          <a:xfrm>
            <a:off x="0" y="1495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have direita 12"/>
          <p:cNvSpPr/>
          <p:nvPr/>
        </p:nvSpPr>
        <p:spPr>
          <a:xfrm>
            <a:off x="3779912" y="2276872"/>
            <a:ext cx="360040" cy="2952328"/>
          </a:xfrm>
          <a:prstGeom prst="rightBrace">
            <a:avLst>
              <a:gd name="adj1" fmla="val 8815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4" name="Elipse 13"/>
          <p:cNvSpPr/>
          <p:nvPr/>
        </p:nvSpPr>
        <p:spPr>
          <a:xfrm>
            <a:off x="5220072" y="3121212"/>
            <a:ext cx="1682310" cy="1525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rma livre 14"/>
          <p:cNvSpPr/>
          <p:nvPr/>
        </p:nvSpPr>
        <p:spPr>
          <a:xfrm>
            <a:off x="6000205" y="4657396"/>
            <a:ext cx="544286" cy="655320"/>
          </a:xfrm>
          <a:custGeom>
            <a:avLst/>
            <a:gdLst>
              <a:gd name="connsiteX0" fmla="*/ 21772 w 544286"/>
              <a:gd name="connsiteY0" fmla="*/ 0 h 655320"/>
              <a:gd name="connsiteX1" fmla="*/ 87086 w 544286"/>
              <a:gd name="connsiteY1" fmla="*/ 548640 h 655320"/>
              <a:gd name="connsiteX2" fmla="*/ 544286 w 544286"/>
              <a:gd name="connsiteY2" fmla="*/ 640080 h 655320"/>
            </a:gdLst>
            <a:ahLst/>
            <a:cxnLst>
              <a:cxn ang="0">
                <a:pos x="connsiteX0" y="connsiteY0"/>
              </a:cxn>
              <a:cxn ang="0">
                <a:pos x="connsiteX1" y="connsiteY1"/>
              </a:cxn>
              <a:cxn ang="0">
                <a:pos x="connsiteX2" y="connsiteY2"/>
              </a:cxn>
            </a:cxnLst>
            <a:rect l="l" t="t" r="r" b="b"/>
            <a:pathLst>
              <a:path w="544286" h="655320">
                <a:moveTo>
                  <a:pt x="21772" y="0"/>
                </a:moveTo>
                <a:cubicBezTo>
                  <a:pt x="10886" y="220980"/>
                  <a:pt x="0" y="441960"/>
                  <a:pt x="87086" y="548640"/>
                </a:cubicBezTo>
                <a:cubicBezTo>
                  <a:pt x="174172" y="655320"/>
                  <a:pt x="359229" y="647700"/>
                  <a:pt x="544286" y="640080"/>
                </a:cubicBezTo>
              </a:path>
            </a:pathLst>
          </a:custGeom>
          <a:ln>
            <a:solidFill>
              <a:srgbClr val="FF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CaixaDeTexto 15"/>
          <p:cNvSpPr txBox="1"/>
          <p:nvPr/>
        </p:nvSpPr>
        <p:spPr>
          <a:xfrm>
            <a:off x="6660232" y="5065428"/>
            <a:ext cx="2160240" cy="648072"/>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pt-BR" sz="2800" b="0" i="0" u="none" strike="noStrike" kern="1200" cap="none" spc="0" normalizeH="0" baseline="0" noProof="0" dirty="0" err="1" smtClean="0">
                <a:ln>
                  <a:noFill/>
                </a:ln>
                <a:solidFill>
                  <a:srgbClr val="FF0000"/>
                </a:solidFill>
                <a:effectLst/>
                <a:uLnTx/>
                <a:uFillTx/>
                <a:latin typeface="+mn-lt"/>
                <a:ea typeface="+mn-ea"/>
                <a:cs typeface="+mn-cs"/>
              </a:rPr>
              <a:t>Analog</a:t>
            </a:r>
            <a:r>
              <a:rPr kumimoji="0" lang="pt-BR" sz="2800" b="0" i="0" u="none" strike="noStrike" kern="1200" cap="none" spc="0" normalizeH="0" baseline="0" noProof="0" dirty="0" smtClean="0">
                <a:ln>
                  <a:noFill/>
                </a:ln>
                <a:solidFill>
                  <a:srgbClr val="FF0000"/>
                </a:solidFill>
                <a:effectLst/>
                <a:uLnTx/>
                <a:uFillTx/>
                <a:latin typeface="+mn-lt"/>
                <a:ea typeface="+mn-ea"/>
                <a:cs typeface="+mn-cs"/>
              </a:rPr>
              <a:t> G</a:t>
            </a:r>
            <a:endParaRPr kumimoji="0" lang="en-US" sz="2800" b="0" i="0" u="none" strike="noStrike" kern="1200" cap="none" spc="0" normalizeH="0" baseline="0" noProof="0" dirty="0" err="1" smtClean="0">
              <a:ln>
                <a:noFill/>
              </a:ln>
              <a:solidFill>
                <a:srgbClr val="FF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Elastic Membrane – Motion Equation </a:t>
            </a:r>
            <a:endParaRPr lang="en-US" dirty="0"/>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7" name="Rectangle 3"/>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5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0"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5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59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7595"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8150" y="2996952"/>
            <a:ext cx="876300" cy="657225"/>
          </a:xfrm>
          <a:prstGeom prst="rect">
            <a:avLst/>
          </a:prstGeom>
          <a:noFill/>
        </p:spPr>
      </p:pic>
      <p:sp>
        <p:nvSpPr>
          <p:cNvPr id="6760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9" name="Rectangle 25"/>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61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12" name="Rectangle 2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7614"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15" name="Rectangle 3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0" name="Grupo 49"/>
          <p:cNvGrpSpPr/>
          <p:nvPr/>
        </p:nvGrpSpPr>
        <p:grpSpPr>
          <a:xfrm>
            <a:off x="1403648" y="1988840"/>
            <a:ext cx="2016224" cy="2088232"/>
            <a:chOff x="395536" y="2276872"/>
            <a:chExt cx="2880320" cy="2808312"/>
          </a:xfrm>
        </p:grpSpPr>
        <p:grpSp>
          <p:nvGrpSpPr>
            <p:cNvPr id="35" name="Grupo 34"/>
            <p:cNvGrpSpPr/>
            <p:nvPr/>
          </p:nvGrpSpPr>
          <p:grpSpPr>
            <a:xfrm>
              <a:off x="611560" y="2780928"/>
              <a:ext cx="2160240" cy="2016224"/>
              <a:chOff x="611560" y="2132856"/>
              <a:chExt cx="2160240" cy="2016224"/>
            </a:xfrm>
          </p:grpSpPr>
          <p:sp>
            <p:nvSpPr>
              <p:cNvPr id="32" name="Elipse 31"/>
              <p:cNvSpPr/>
              <p:nvPr/>
            </p:nvSpPr>
            <p:spPr>
              <a:xfrm>
                <a:off x="611560" y="2132856"/>
                <a:ext cx="2160240" cy="2016224"/>
              </a:xfrm>
              <a:prstGeom prst="ellipse">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path path="circle">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Elipse 32"/>
              <p:cNvSpPr/>
              <p:nvPr/>
            </p:nvSpPr>
            <p:spPr>
              <a:xfrm>
                <a:off x="1475656" y="2924944"/>
                <a:ext cx="432048"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cxnSp>
          <p:nvCxnSpPr>
            <p:cNvPr id="37" name="Conector de seta reta 36"/>
            <p:cNvCxnSpPr/>
            <p:nvPr/>
          </p:nvCxnSpPr>
          <p:spPr>
            <a:xfrm flipV="1">
              <a:off x="1691680" y="2348880"/>
              <a:ext cx="0" cy="2736304"/>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Conector de seta reta 46"/>
            <p:cNvCxnSpPr/>
            <p:nvPr/>
          </p:nvCxnSpPr>
          <p:spPr>
            <a:xfrm rot="5400000" flipV="1">
              <a:off x="1763688" y="2420888"/>
              <a:ext cx="0" cy="2736304"/>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8" name="CaixaDeTexto 47"/>
            <p:cNvSpPr txBox="1"/>
            <p:nvPr/>
          </p:nvSpPr>
          <p:spPr>
            <a:xfrm>
              <a:off x="1691679" y="2276872"/>
              <a:ext cx="452623" cy="387353"/>
            </a:xfrm>
            <a:prstGeom prst="rect">
              <a:avLst/>
            </a:prstGeom>
            <a:noFill/>
          </p:spPr>
          <p:txBody>
            <a:bodyPr vert="horz" wrap="square" lIns="91440" tIns="45720" rIns="91440" bIns="45720" rtlCol="0">
              <a:normAutofit fontScale="550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effectLst/>
                  <a:uLnTx/>
                  <a:uFillTx/>
                  <a:latin typeface="+mn-lt"/>
                  <a:ea typeface="+mn-ea"/>
                  <a:cs typeface="+mn-cs"/>
                </a:rPr>
                <a:t>y</a:t>
              </a:r>
            </a:p>
          </p:txBody>
        </p:sp>
        <p:sp>
          <p:nvSpPr>
            <p:cNvPr id="49" name="CaixaDeTexto 48"/>
            <p:cNvSpPr txBox="1"/>
            <p:nvPr/>
          </p:nvSpPr>
          <p:spPr>
            <a:xfrm>
              <a:off x="2864382" y="3342094"/>
              <a:ext cx="411474" cy="446947"/>
            </a:xfrm>
            <a:prstGeom prst="rect">
              <a:avLst/>
            </a:prstGeom>
            <a:noFill/>
          </p:spPr>
          <p:txBody>
            <a:bodyPr vert="horz" wrap="square" lIns="91440" tIns="45720" rIns="91440" bIns="45720" rtlCol="0">
              <a:normAutofit fontScale="62500" lnSpcReduction="20000"/>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smtClean="0">
                  <a:ln>
                    <a:noFill/>
                  </a:ln>
                  <a:effectLst/>
                  <a:uLnTx/>
                  <a:uFillTx/>
                  <a:latin typeface="+mn-lt"/>
                  <a:ea typeface="+mn-ea"/>
                  <a:cs typeface="+mn-cs"/>
                </a:rPr>
                <a:t>x</a:t>
              </a:r>
            </a:p>
          </p:txBody>
        </p:sp>
      </p:gr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4365104"/>
            <a:ext cx="3057525" cy="742950"/>
          </a:xfrm>
          <a:prstGeom prst="rect">
            <a:avLst/>
          </a:prstGeom>
          <a:noFill/>
        </p:spPr>
      </p:pic>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5301208"/>
            <a:ext cx="3076575" cy="742950"/>
          </a:xfrm>
          <a:prstGeom prst="rect">
            <a:avLst/>
          </a:prstGeom>
          <a:noFill/>
        </p:spPr>
      </p:pic>
      <p:sp>
        <p:nvSpPr>
          <p:cNvPr id="52" name="Forma livre 51"/>
          <p:cNvSpPr/>
          <p:nvPr/>
        </p:nvSpPr>
        <p:spPr>
          <a:xfrm>
            <a:off x="2411760" y="3861048"/>
            <a:ext cx="1296144" cy="442122"/>
          </a:xfrm>
          <a:custGeom>
            <a:avLst/>
            <a:gdLst>
              <a:gd name="connsiteX0" fmla="*/ 0 w 1201783"/>
              <a:gd name="connsiteY0" fmla="*/ 370114 h 370114"/>
              <a:gd name="connsiteX1" fmla="*/ 731520 w 1201783"/>
              <a:gd name="connsiteY1" fmla="*/ 56606 h 370114"/>
              <a:gd name="connsiteX2" fmla="*/ 1201783 w 1201783"/>
              <a:gd name="connsiteY2" fmla="*/ 30480 h 370114"/>
            </a:gdLst>
            <a:ahLst/>
            <a:cxnLst>
              <a:cxn ang="0">
                <a:pos x="connsiteX0" y="connsiteY0"/>
              </a:cxn>
              <a:cxn ang="0">
                <a:pos x="connsiteX1" y="connsiteY1"/>
              </a:cxn>
              <a:cxn ang="0">
                <a:pos x="connsiteX2" y="connsiteY2"/>
              </a:cxn>
            </a:cxnLst>
            <a:rect l="l" t="t" r="r" b="b"/>
            <a:pathLst>
              <a:path w="1201783" h="370114">
                <a:moveTo>
                  <a:pt x="0" y="370114"/>
                </a:moveTo>
                <a:cubicBezTo>
                  <a:pt x="265611" y="241663"/>
                  <a:pt x="531223" y="113212"/>
                  <a:pt x="731520" y="56606"/>
                </a:cubicBezTo>
                <a:cubicBezTo>
                  <a:pt x="931817" y="0"/>
                  <a:pt x="1066800" y="15240"/>
                  <a:pt x="1201783" y="3048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orma livre 52"/>
          <p:cNvSpPr/>
          <p:nvPr/>
        </p:nvSpPr>
        <p:spPr>
          <a:xfrm>
            <a:off x="3435531" y="5799909"/>
            <a:ext cx="704421" cy="293387"/>
          </a:xfrm>
          <a:custGeom>
            <a:avLst/>
            <a:gdLst>
              <a:gd name="connsiteX0" fmla="*/ 0 w 940526"/>
              <a:gd name="connsiteY0" fmla="*/ 0 h 315686"/>
              <a:gd name="connsiteX1" fmla="*/ 444138 w 940526"/>
              <a:gd name="connsiteY1" fmla="*/ 274320 h 315686"/>
              <a:gd name="connsiteX2" fmla="*/ 940526 w 940526"/>
              <a:gd name="connsiteY2" fmla="*/ 248194 h 315686"/>
            </a:gdLst>
            <a:ahLst/>
            <a:cxnLst>
              <a:cxn ang="0">
                <a:pos x="connsiteX0" y="connsiteY0"/>
              </a:cxn>
              <a:cxn ang="0">
                <a:pos x="connsiteX1" y="connsiteY1"/>
              </a:cxn>
              <a:cxn ang="0">
                <a:pos x="connsiteX2" y="connsiteY2"/>
              </a:cxn>
            </a:cxnLst>
            <a:rect l="l" t="t" r="r" b="b"/>
            <a:pathLst>
              <a:path w="940526" h="315686">
                <a:moveTo>
                  <a:pt x="0" y="0"/>
                </a:moveTo>
                <a:cubicBezTo>
                  <a:pt x="143692" y="116477"/>
                  <a:pt x="287384" y="232954"/>
                  <a:pt x="444138" y="274320"/>
                </a:cubicBezTo>
                <a:cubicBezTo>
                  <a:pt x="600892" y="315686"/>
                  <a:pt x="770709" y="281940"/>
                  <a:pt x="940526" y="248194"/>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Elipse 53"/>
          <p:cNvSpPr/>
          <p:nvPr/>
        </p:nvSpPr>
        <p:spPr>
          <a:xfrm>
            <a:off x="2195736" y="4293096"/>
            <a:ext cx="288032"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ipse 54"/>
          <p:cNvSpPr/>
          <p:nvPr/>
        </p:nvSpPr>
        <p:spPr>
          <a:xfrm>
            <a:off x="3347864" y="5445224"/>
            <a:ext cx="288032"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ixaDeTexto 55"/>
          <p:cNvSpPr txBox="1"/>
          <p:nvPr/>
        </p:nvSpPr>
        <p:spPr>
          <a:xfrm>
            <a:off x="3995936" y="3429000"/>
            <a:ext cx="936104" cy="1440160"/>
          </a:xfrm>
          <a:prstGeom prst="rect">
            <a:avLst/>
          </a:prstGeom>
          <a:noFill/>
        </p:spPr>
        <p:txBody>
          <a:bodyPr vert="horz" wrap="square" lIns="91440" tIns="4572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kumimoji="0" lang="en-US" sz="1400" b="0" i="0" u="none" strike="noStrike" kern="1200" cap="none" spc="0" normalizeH="0" baseline="0" dirty="0" smtClean="0">
                <a:ln>
                  <a:noFill/>
                </a:ln>
                <a:effectLst/>
                <a:uLnTx/>
                <a:uFillTx/>
                <a:latin typeface="+mn-lt"/>
                <a:ea typeface="+mn-ea"/>
                <a:cs typeface="+mn-cs"/>
              </a:rPr>
              <a:t>Gravity</a:t>
            </a: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lang="en-US" sz="1400" dirty="0" smtClean="0"/>
              <a:t>Masses</a:t>
            </a: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kumimoji="0" lang="en-US" sz="1400" b="0" i="0" u="none" strike="noStrike" kern="1200" cap="none" spc="0" normalizeH="0" baseline="0" dirty="0" smtClean="0">
                <a:ln>
                  <a:noFill/>
                </a:ln>
                <a:effectLst/>
                <a:uLnTx/>
                <a:uFillTx/>
                <a:latin typeface="+mn-lt"/>
                <a:ea typeface="+mn-ea"/>
                <a:cs typeface="+mn-cs"/>
              </a:rPr>
              <a:t>Radii</a:t>
            </a:r>
          </a:p>
          <a:p>
            <a:pPr marL="0" marR="0" indent="0" algn="l" defTabSz="914400" rtl="0" eaLnBrk="1" fontAlgn="auto" latinLnBrk="0" hangingPunct="1">
              <a:lnSpc>
                <a:spcPct val="100000"/>
              </a:lnSpc>
              <a:spcBef>
                <a:spcPct val="20000"/>
              </a:spcBef>
              <a:spcAft>
                <a:spcPts val="0"/>
              </a:spcAft>
              <a:buClrTx/>
              <a:buSzTx/>
              <a:buFont typeface="Arial" pitchFamily="34" charset="0"/>
              <a:buChar char="•"/>
              <a:tabLst/>
            </a:pPr>
            <a:r>
              <a:rPr lang="en-US" sz="1400" dirty="0" smtClean="0"/>
              <a:t>Elastic constants</a:t>
            </a:r>
            <a:endParaRPr kumimoji="0" lang="en-US" sz="1400" b="0" i="0" u="none" strike="noStrike" kern="1200" cap="none" spc="0" normalizeH="0" baseline="0" dirty="0" smtClean="0">
              <a:ln>
                <a:noFill/>
              </a:ln>
              <a:effectLst/>
              <a:uLnTx/>
              <a:uFillTx/>
              <a:latin typeface="+mn-lt"/>
              <a:ea typeface="+mn-ea"/>
              <a:cs typeface="+mn-cs"/>
            </a:endParaRPr>
          </a:p>
        </p:txBody>
      </p:sp>
      <p:sp>
        <p:nvSpPr>
          <p:cNvPr id="57" name="Chave esquerda 56"/>
          <p:cNvSpPr/>
          <p:nvPr/>
        </p:nvSpPr>
        <p:spPr>
          <a:xfrm>
            <a:off x="3779912" y="3429000"/>
            <a:ext cx="360040" cy="1296144"/>
          </a:xfrm>
          <a:prstGeom prst="leftBrace">
            <a:avLst>
              <a:gd name="adj1" fmla="val 14380"/>
              <a:gd name="adj2" fmla="val 3683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CaixaDeTexto 57"/>
          <p:cNvSpPr txBox="1"/>
          <p:nvPr/>
        </p:nvSpPr>
        <p:spPr>
          <a:xfrm>
            <a:off x="4067944" y="5517232"/>
            <a:ext cx="2664296" cy="288032"/>
          </a:xfrm>
          <a:prstGeom prst="rect">
            <a:avLst/>
          </a:prstGeom>
          <a:noFill/>
        </p:spPr>
        <p:txBody>
          <a:bodyPr vert="horz" wrap="square" lIns="91440" tIns="45720" rIns="91440" bIns="45720" rtlCol="0">
            <a:noAutofit/>
          </a:bodyPr>
          <a:lstStyle/>
          <a:p>
            <a:pPr marL="0" marR="0" indent="0" algn="l" defTabSz="914400" rtl="0" eaLnBrk="1" fontAlgn="auto" latinLnBrk="0" hangingPunct="1">
              <a:lnSpc>
                <a:spcPct val="100000"/>
              </a:lnSpc>
              <a:spcBef>
                <a:spcPct val="20000"/>
              </a:spcBef>
              <a:spcAft>
                <a:spcPts val="0"/>
              </a:spcAft>
              <a:buClrTx/>
              <a:buSzTx/>
              <a:tabLst/>
            </a:pPr>
            <a:r>
              <a:rPr kumimoji="0" lang="pt-BR" b="0" i="0" u="none" strike="noStrike" kern="1200" cap="none" spc="0" normalizeH="0" baseline="0" dirty="0" err="1" smtClean="0">
                <a:ln>
                  <a:noFill/>
                </a:ln>
                <a:effectLst/>
                <a:uLnTx/>
                <a:uFillTx/>
                <a:latin typeface="+mn-lt"/>
                <a:ea typeface="+mn-ea"/>
                <a:cs typeface="+mn-cs"/>
              </a:rPr>
              <a:t>Damping</a:t>
            </a:r>
            <a:r>
              <a:rPr kumimoji="0" lang="pt-BR" b="0" i="0" u="none" strike="noStrike" kern="1200" cap="none" spc="0" normalizeH="0" dirty="0" smtClean="0">
                <a:ln>
                  <a:noFill/>
                </a:ln>
                <a:effectLst/>
                <a:uLnTx/>
                <a:uFillTx/>
                <a:latin typeface="+mn-lt"/>
                <a:ea typeface="+mn-ea"/>
                <a:cs typeface="+mn-cs"/>
              </a:rPr>
              <a:t> </a:t>
            </a:r>
            <a:r>
              <a:rPr kumimoji="0" lang="pt-BR" b="0" i="0" u="none" strike="noStrike" kern="1200" cap="none" spc="0" normalizeH="0" dirty="0" err="1" smtClean="0">
                <a:ln>
                  <a:noFill/>
                </a:ln>
                <a:effectLst/>
                <a:uLnTx/>
                <a:uFillTx/>
                <a:latin typeface="+mn-lt"/>
                <a:ea typeface="+mn-ea"/>
                <a:cs typeface="+mn-cs"/>
              </a:rPr>
              <a:t>constant</a:t>
            </a:r>
            <a:r>
              <a:rPr kumimoji="0" lang="pt-BR" b="0" i="0" u="none" strike="noStrike" kern="1200" cap="none" spc="0" normalizeH="0" dirty="0" smtClean="0">
                <a:ln>
                  <a:noFill/>
                </a:ln>
                <a:effectLst/>
                <a:uLnTx/>
                <a:uFillTx/>
                <a:latin typeface="+mn-lt"/>
                <a:ea typeface="+mn-ea"/>
                <a:cs typeface="+mn-cs"/>
              </a:rPr>
              <a:t> (</a:t>
            </a:r>
            <a:r>
              <a:rPr kumimoji="0" lang="pt-BR" b="0" i="0" u="none" strike="noStrike" kern="1200" cap="none" spc="0" normalizeH="0" dirty="0" err="1" smtClean="0">
                <a:ln>
                  <a:noFill/>
                </a:ln>
                <a:effectLst/>
                <a:uLnTx/>
                <a:uFillTx/>
                <a:latin typeface="+mn-lt"/>
                <a:ea typeface="+mn-ea"/>
                <a:cs typeface="+mn-cs"/>
              </a:rPr>
              <a:t>dissipative</a:t>
            </a:r>
            <a:r>
              <a:rPr kumimoji="0" lang="pt-BR" b="0" i="0" u="none" strike="noStrike" kern="1200" cap="none" spc="0" normalizeH="0" dirty="0" smtClean="0">
                <a:ln>
                  <a:noFill/>
                </a:ln>
                <a:effectLst/>
                <a:uLnTx/>
                <a:uFillTx/>
                <a:latin typeface="+mn-lt"/>
                <a:ea typeface="+mn-ea"/>
                <a:cs typeface="+mn-cs"/>
              </a:rPr>
              <a:t> forces)</a:t>
            </a:r>
            <a:endParaRPr kumimoji="0" lang="en-US" b="0" i="0" u="none" strike="noStrike" kern="1200" cap="none" spc="0" normalizeH="0" baseline="0" dirty="0" smtClean="0">
              <a:ln>
                <a:noFill/>
              </a:ln>
              <a:effectLst/>
              <a:uLnTx/>
              <a:uFillTx/>
              <a:latin typeface="+mn-lt"/>
              <a:ea typeface="+mn-ea"/>
              <a:cs typeface="+mn-cs"/>
            </a:endParaRPr>
          </a:p>
        </p:txBody>
      </p:sp>
      <p:pic>
        <p:nvPicPr>
          <p:cNvPr id="59" name="Imagem 58" descr="IMAGEM.png"/>
          <p:cNvPicPr>
            <a:picLocks noChangeAspect="1"/>
          </p:cNvPicPr>
          <p:nvPr/>
        </p:nvPicPr>
        <p:blipFill>
          <a:blip r:embed="rId5" cstate="print"/>
          <a:stretch>
            <a:fillRect/>
          </a:stretch>
        </p:blipFill>
        <p:spPr>
          <a:xfrm>
            <a:off x="5076056" y="1844824"/>
            <a:ext cx="4068962" cy="3051722"/>
          </a:xfrm>
          <a:prstGeom prst="rect">
            <a:avLst/>
          </a:prstGeom>
        </p:spPr>
      </p:pic>
      <p:sp>
        <p:nvSpPr>
          <p:cNvPr id="60" name="Retângulo 59"/>
          <p:cNvSpPr/>
          <p:nvPr/>
        </p:nvSpPr>
        <p:spPr>
          <a:xfrm>
            <a:off x="6012160" y="4941168"/>
            <a:ext cx="259228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err="1" smtClean="0">
                <a:solidFill>
                  <a:schemeClr val="tx1"/>
                </a:solidFill>
              </a:rPr>
              <a:t>The</a:t>
            </a:r>
            <a:r>
              <a:rPr lang="pt-BR" sz="2000" dirty="0" smtClean="0">
                <a:solidFill>
                  <a:schemeClr val="tx1"/>
                </a:solidFill>
              </a:rPr>
              <a:t> </a:t>
            </a:r>
            <a:r>
              <a:rPr lang="pt-BR" sz="2000" dirty="0" err="1" smtClean="0">
                <a:solidFill>
                  <a:schemeClr val="tx1"/>
                </a:solidFill>
              </a:rPr>
              <a:t>validity</a:t>
            </a:r>
            <a:r>
              <a:rPr lang="pt-BR" sz="2000" dirty="0" smtClean="0">
                <a:solidFill>
                  <a:schemeClr val="tx1"/>
                </a:solidFill>
              </a:rPr>
              <a:t> </a:t>
            </a:r>
            <a:r>
              <a:rPr lang="pt-BR" sz="2000" dirty="0" err="1" smtClean="0">
                <a:solidFill>
                  <a:schemeClr val="tx1"/>
                </a:solidFill>
              </a:rPr>
              <a:t>of</a:t>
            </a:r>
            <a:r>
              <a:rPr lang="pt-BR" sz="2000" dirty="0" smtClean="0">
                <a:solidFill>
                  <a:schemeClr val="tx1"/>
                </a:solidFill>
              </a:rPr>
              <a:t> </a:t>
            </a:r>
            <a:r>
              <a:rPr lang="pt-BR" sz="2000" dirty="0" err="1" smtClean="0">
                <a:solidFill>
                  <a:schemeClr val="tx1"/>
                </a:solidFill>
              </a:rPr>
              <a:t>this</a:t>
            </a:r>
            <a:r>
              <a:rPr lang="pt-BR" sz="2000" dirty="0" smtClean="0">
                <a:solidFill>
                  <a:schemeClr val="tx1"/>
                </a:solidFill>
              </a:rPr>
              <a:t> </a:t>
            </a:r>
            <a:r>
              <a:rPr lang="pt-BR" sz="2000" dirty="0" err="1" smtClean="0">
                <a:solidFill>
                  <a:schemeClr val="tx1"/>
                </a:solidFill>
              </a:rPr>
              <a:t>trajectory</a:t>
            </a:r>
            <a:r>
              <a:rPr lang="pt-BR" sz="2000" dirty="0" smtClean="0">
                <a:solidFill>
                  <a:schemeClr val="tx1"/>
                </a:solidFill>
              </a:rPr>
              <a:t> </a:t>
            </a:r>
            <a:r>
              <a:rPr lang="pt-BR" sz="2000" dirty="0" err="1" smtClean="0">
                <a:solidFill>
                  <a:schemeClr val="tx1"/>
                </a:solidFill>
              </a:rPr>
              <a:t>will</a:t>
            </a:r>
            <a:r>
              <a:rPr lang="pt-BR" sz="2000" dirty="0" smtClean="0">
                <a:solidFill>
                  <a:schemeClr val="tx1"/>
                </a:solidFill>
              </a:rPr>
              <a:t> </a:t>
            </a:r>
            <a:r>
              <a:rPr lang="pt-BR" sz="2000" dirty="0" err="1" smtClean="0">
                <a:solidFill>
                  <a:schemeClr val="tx1"/>
                </a:solidFill>
              </a:rPr>
              <a:t>be</a:t>
            </a:r>
            <a:r>
              <a:rPr lang="pt-BR" sz="2000" dirty="0" smtClean="0">
                <a:solidFill>
                  <a:schemeClr val="tx1"/>
                </a:solidFill>
              </a:rPr>
              <a:t> </a:t>
            </a:r>
            <a:r>
              <a:rPr lang="pt-BR" sz="2000" dirty="0" err="1" smtClean="0">
                <a:solidFill>
                  <a:schemeClr val="tx1"/>
                </a:solidFill>
              </a:rPr>
              <a:t>shown</a:t>
            </a:r>
            <a:r>
              <a:rPr lang="pt-BR" sz="2000" dirty="0" smtClean="0">
                <a:solidFill>
                  <a:schemeClr val="tx1"/>
                </a:solidFill>
              </a:rPr>
              <a:t> </a:t>
            </a:r>
            <a:r>
              <a:rPr lang="pt-BR" sz="2000" dirty="0" err="1" smtClean="0">
                <a:solidFill>
                  <a:schemeClr val="tx1"/>
                </a:solidFill>
              </a:rPr>
              <a:t>qualitatively</a:t>
            </a:r>
            <a:r>
              <a:rPr lang="pt-BR" sz="2000" dirty="0" smtClean="0">
                <a:solidFill>
                  <a:schemeClr val="tx1"/>
                </a:solidFill>
              </a:rPr>
              <a:t> in </a:t>
            </a:r>
            <a:r>
              <a:rPr lang="pt-BR" sz="2000" dirty="0" err="1" smtClean="0">
                <a:solidFill>
                  <a:schemeClr val="tx1"/>
                </a:solidFill>
              </a:rPr>
              <a:t>experiment</a:t>
            </a:r>
            <a:r>
              <a:rPr lang="pt-BR" sz="2000" dirty="0" smtClean="0">
                <a:solidFill>
                  <a:schemeClr val="tx1"/>
                </a:solidFill>
              </a:rPr>
              <a:t>.</a:t>
            </a:r>
            <a:endParaRPr lang="en-US" sz="20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500"/>
                                        <p:tgtEl>
                                          <p:spTgt spid="5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500"/>
                                        <p:tgtEl>
                                          <p:spTgt spid="5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outHorizontal)">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p:bldP spid="57" grpId="0" animBg="1"/>
      <p:bldP spid="58"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 Brazil 2011">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lumMod val="90000"/>
          </a:schemeClr>
        </a:solidFill>
      </a:spPr>
      <a:bodyPr vert="horz" lIns="91440" tIns="45720" rIns="91440" bIns="45720" rtlCol="0">
        <a:normAutofit/>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800" b="0" i="0" u="none" strike="noStrike" kern="1200" cap="none" spc="0" normalizeH="0" baseline="0" noProof="0" dirty="0" err="1" smtClean="0">
            <a:ln>
              <a:noFill/>
            </a:ln>
            <a:solidFill>
              <a:schemeClr val="tx1">
                <a:tint val="75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Team Brazil 2011</Template>
  <TotalTime>41014</TotalTime>
  <Words>1477</Words>
  <Application>Microsoft Office PowerPoint</Application>
  <PresentationFormat>Apresentação na tela (4:3)</PresentationFormat>
  <Paragraphs>378</Paragraphs>
  <Slides>43</Slides>
  <Notes>1</Notes>
  <HiddenSlides>15</HiddenSlides>
  <MMClips>3</MMClips>
  <ScaleCrop>false</ScaleCrop>
  <HeadingPairs>
    <vt:vector size="4" baseType="variant">
      <vt:variant>
        <vt:lpstr>Tema</vt:lpstr>
      </vt:variant>
      <vt:variant>
        <vt:i4>2</vt:i4>
      </vt:variant>
      <vt:variant>
        <vt:lpstr>Títulos de slides</vt:lpstr>
      </vt:variant>
      <vt:variant>
        <vt:i4>43</vt:i4>
      </vt:variant>
    </vt:vector>
  </HeadingPairs>
  <TitlesOfParts>
    <vt:vector size="45" baseType="lpstr">
      <vt:lpstr>Tema do Office</vt:lpstr>
      <vt:lpstr>Team Brazil 2011</vt:lpstr>
      <vt:lpstr>Problem 02 Elastic Space</vt:lpstr>
      <vt:lpstr>Slide 2</vt:lpstr>
      <vt:lpstr>Contents</vt:lpstr>
      <vt:lpstr>Elastic Membrane - Deformation</vt:lpstr>
      <vt:lpstr>Elastic Membrane - Deformation</vt:lpstr>
      <vt:lpstr>Elastic Membrane - Potential</vt:lpstr>
      <vt:lpstr>Elastic Membrane - Potential</vt:lpstr>
      <vt:lpstr>Elastic Membrane - C1 (and analog G) definition</vt:lpstr>
      <vt:lpstr>Elastic Membrane – Motion Equation </vt:lpstr>
      <vt:lpstr>Elastic Membrane – Motion Equation</vt:lpstr>
      <vt:lpstr>Approach Movement</vt:lpstr>
      <vt:lpstr>Elastic Membranes</vt:lpstr>
      <vt:lpstr>Gravitational Field’s Dimension</vt:lpstr>
      <vt:lpstr>Relativity and Membranes</vt:lpstr>
      <vt:lpstr>Material</vt:lpstr>
      <vt:lpstr>Experimental Description</vt:lpstr>
      <vt:lpstr>Experiment 1: Trajectory</vt:lpstr>
      <vt:lpstr>Experiment 1: Trajectory</vt:lpstr>
      <vt:lpstr>Experiment 2: Spring Constant</vt:lpstr>
      <vt:lpstr>Experiment 2: Spring Constant</vt:lpstr>
      <vt:lpstr>Experiment 3: Different rubber-sheets</vt:lpstr>
      <vt:lpstr>Experiment 3: Different rubber-sheets</vt:lpstr>
      <vt:lpstr>Experiment 3: Different rubber-sheets</vt:lpstr>
      <vt:lpstr>Experiment 3: Different rubber-sheets</vt:lpstr>
      <vt:lpstr>Experiment 3:</vt:lpstr>
      <vt:lpstr>Experiment 4: Different rolling ball</vt:lpstr>
      <vt:lpstr>Conclusion</vt:lpstr>
      <vt:lpstr>References</vt:lpstr>
      <vt:lpstr>Slide 29</vt:lpstr>
      <vt:lpstr>Slide 30</vt:lpstr>
      <vt:lpstr>Geodesics</vt:lpstr>
      <vt:lpstr>Gravitational Constant (G)</vt:lpstr>
      <vt:lpstr>Gravity Wells</vt:lpstr>
      <vt:lpstr>Escape Velocity</vt:lpstr>
      <vt:lpstr>Experiment 1:</vt:lpstr>
      <vt:lpstr>Experiment 2: Fitting</vt:lpstr>
      <vt:lpstr>Experiment 2: Variation of Acceleration</vt:lpstr>
      <vt:lpstr>Experiment 1: Friction</vt:lpstr>
      <vt:lpstr>Measuring the balls’ masses</vt:lpstr>
      <vt:lpstr>Experiment 1: Friction</vt:lpstr>
      <vt:lpstr>Movement Equations</vt:lpstr>
      <vt:lpstr>Elastic Membrane – Motion Equation </vt:lpstr>
      <vt:lpstr>Elastic Membranes and Deformation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05 Car</dc:title>
  <dc:creator>Barbara</dc:creator>
  <cp:lastModifiedBy>Denise</cp:lastModifiedBy>
  <cp:revision>386</cp:revision>
  <dcterms:created xsi:type="dcterms:W3CDTF">2011-07-07T18:32:21Z</dcterms:created>
  <dcterms:modified xsi:type="dcterms:W3CDTF">2013-07-24T13:41:50Z</dcterms:modified>
</cp:coreProperties>
</file>