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86" r:id="rId4"/>
    <p:sldId id="287" r:id="rId5"/>
    <p:sldId id="259" r:id="rId6"/>
    <p:sldId id="260" r:id="rId7"/>
    <p:sldId id="262" r:id="rId8"/>
    <p:sldId id="284" r:id="rId9"/>
    <p:sldId id="303" r:id="rId10"/>
    <p:sldId id="263" r:id="rId11"/>
    <p:sldId id="267" r:id="rId12"/>
    <p:sldId id="264" r:id="rId13"/>
    <p:sldId id="265" r:id="rId14"/>
    <p:sldId id="266" r:id="rId15"/>
    <p:sldId id="268" r:id="rId16"/>
    <p:sldId id="288" r:id="rId17"/>
    <p:sldId id="289" r:id="rId18"/>
    <p:sldId id="300" r:id="rId19"/>
    <p:sldId id="290" r:id="rId20"/>
    <p:sldId id="292" r:id="rId21"/>
    <p:sldId id="293" r:id="rId22"/>
    <p:sldId id="294" r:id="rId23"/>
    <p:sldId id="296" r:id="rId24"/>
    <p:sldId id="301" r:id="rId25"/>
    <p:sldId id="302" r:id="rId26"/>
    <p:sldId id="297" r:id="rId27"/>
    <p:sldId id="304" r:id="rId28"/>
    <p:sldId id="299" r:id="rId29"/>
    <p:sldId id="305" r:id="rId30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0F3B94F-AF09-4E73-985B-F99C63FFEAA7}">
          <p14:sldIdLst>
            <p14:sldId id="256"/>
            <p14:sldId id="257"/>
            <p14:sldId id="286"/>
            <p14:sldId id="287"/>
            <p14:sldId id="259"/>
            <p14:sldId id="260"/>
            <p14:sldId id="262"/>
            <p14:sldId id="284"/>
            <p14:sldId id="303"/>
            <p14:sldId id="263"/>
            <p14:sldId id="267"/>
            <p14:sldId id="264"/>
            <p14:sldId id="265"/>
            <p14:sldId id="266"/>
            <p14:sldId id="268"/>
            <p14:sldId id="288"/>
            <p14:sldId id="289"/>
            <p14:sldId id="300"/>
            <p14:sldId id="290"/>
            <p14:sldId id="292"/>
            <p14:sldId id="293"/>
            <p14:sldId id="294"/>
            <p14:sldId id="296"/>
            <p14:sldId id="301"/>
            <p14:sldId id="302"/>
            <p14:sldId id="297"/>
            <p14:sldId id="304"/>
            <p14:sldId id="299"/>
            <p14:sldId id="30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15" autoAdjust="0"/>
  </p:normalViewPr>
  <p:slideViewPr>
    <p:cSldViewPr>
      <p:cViewPr>
        <p:scale>
          <a:sx n="70" d="100"/>
          <a:sy n="70" d="100"/>
        </p:scale>
        <p:origin x="-1810" y="-3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44C5A-ECB8-46DE-A630-F4338E0FC468}" type="datetimeFigureOut">
              <a:rPr lang="hr-HR" smtClean="0"/>
              <a:t>18.7.2014.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C1FCF-9AA4-4DCA-8F2F-1BEF8AFED2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92518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2747A-CF0F-41DC-9A80-F558C568DF0A}" type="datetimeFigureOut">
              <a:rPr lang="hr-HR" smtClean="0"/>
              <a:t>18.7.2014.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3BE0B-0923-40E5-A275-184F801ECC0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59682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3BE0B-0923-40E5-A275-184F801ECC0A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5442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3BE0B-0923-40E5-A275-184F801ECC0A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6129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3BE0B-0923-40E5-A275-184F801ECC0A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43237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3BE0B-0923-40E5-A275-184F801ECC0A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56537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3BE0B-0923-40E5-A275-184F801ECC0A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723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3BE0B-0923-40E5-A275-184F801ECC0A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1413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3BE0B-0923-40E5-A275-184F801ECC0A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5932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3BE0B-0923-40E5-A275-184F801ECC0A}" type="slidenum">
              <a:rPr lang="hr-HR" smtClean="0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60285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3BE0B-0923-40E5-A275-184F801ECC0A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90323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3BE0B-0923-40E5-A275-184F801ECC0A}" type="slidenum">
              <a:rPr lang="hr-HR" smtClean="0"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99931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3BE0B-0923-40E5-A275-184F801ECC0A}" type="slidenum">
              <a:rPr lang="hr-HR" smtClean="0"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8157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3BE0B-0923-40E5-A275-184F801ECC0A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013179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3BE0B-0923-40E5-A275-184F801ECC0A}" type="slidenum">
              <a:rPr lang="hr-HR" smtClean="0"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48913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3BE0B-0923-40E5-A275-184F801ECC0A}" type="slidenum">
              <a:rPr lang="hr-HR" smtClean="0"/>
              <a:t>26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985455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3BE0B-0923-40E5-A275-184F801ECC0A}" type="slidenum">
              <a:rPr lang="hr-HR" smtClean="0"/>
              <a:t>28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22793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3BE0B-0923-40E5-A275-184F801ECC0A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455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3BE0B-0923-40E5-A275-184F801ECC0A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1268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3BE0B-0923-40E5-A275-184F801ECC0A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31313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3BE0B-0923-40E5-A275-184F801ECC0A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16778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3BE0B-0923-40E5-A275-184F801ECC0A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2953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3BE0B-0923-40E5-A275-184F801ECC0A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13977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3BE0B-0923-40E5-A275-184F801ECC0A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13973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66EA7-7752-42AA-AA13-FCCB877855F3}" type="datetime1">
              <a:rPr lang="hr-HR" smtClean="0"/>
              <a:t>18.7.2014.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 Elastic space  Croatia team  Domagoj Pluscec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98283-64A9-4376-BA31-4492BDC3F3E4}" type="slidenum">
              <a:rPr lang="hr-HR" smtClean="0"/>
              <a:t>‹#›</a:t>
            </a:fld>
            <a:endParaRPr lang="hr-HR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BEA4-B98D-4304-B16E-9553A8F50537}" type="datetime1">
              <a:rPr lang="hr-HR" smtClean="0"/>
              <a:t>18.7.2014.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 Elastic space  Croatia team  Domagoj Pluscec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98283-64A9-4376-BA31-4492BDC3F3E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0AF0C-4CCF-4AEA-823F-3446F0DB40E3}" type="datetime1">
              <a:rPr lang="hr-HR" smtClean="0"/>
              <a:t>18.7.2014.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 Elastic space  Croatia team  Domagoj Pluscec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98283-64A9-4376-BA31-4492BDC3F3E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72A69-5169-4744-9E2C-2886B026D361}" type="datetime1">
              <a:rPr lang="hr-HR" smtClean="0"/>
              <a:t>18.7.2014.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 Elastic space  Croatia team  Domagoj Pluscec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98283-64A9-4376-BA31-4492BDC3F3E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0672-DCB5-406A-94E4-C8738DE5C134}" type="datetime1">
              <a:rPr lang="hr-HR" smtClean="0"/>
              <a:t>18.7.2014.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 Elastic space  Croatia team  Domagoj Pluscec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98283-64A9-4376-BA31-4492BDC3F3E4}" type="slidenum">
              <a:rPr lang="hr-HR" smtClean="0"/>
              <a:t>‹#›</a:t>
            </a:fld>
            <a:endParaRPr lang="hr-HR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A2DFA-55C2-4459-9E56-E6FA97BBA1DC}" type="datetime1">
              <a:rPr lang="hr-HR" smtClean="0"/>
              <a:t>18.7.2014.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 Elastic space  Croatia team  Domagoj Pluscec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98283-64A9-4376-BA31-4492BDC3F3E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8CB1B-E725-4B33-9D8C-AA4318B9AC27}" type="datetime1">
              <a:rPr lang="hr-HR" smtClean="0"/>
              <a:t>18.7.2014.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 Elastic space  Croatia team  Domagoj Pluscec</a:t>
            </a:r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98283-64A9-4376-BA31-4492BDC3F3E4}" type="slidenum">
              <a:rPr lang="hr-HR" smtClean="0"/>
              <a:t>‹#›</a:t>
            </a:fld>
            <a:endParaRPr lang="hr-HR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80730-2EB1-4005-BC40-9ED52CC85062}" type="datetime1">
              <a:rPr lang="hr-HR" smtClean="0"/>
              <a:t>18.7.2014.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 Elastic space  Croatia team  Domagoj Pluscec</a:t>
            </a: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98283-64A9-4376-BA31-4492BDC3F3E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877D7-2942-41AA-863E-C8262547BA68}" type="datetime1">
              <a:rPr lang="hr-HR" smtClean="0"/>
              <a:t>18.7.2014.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 Elastic space  Croatia team  Domagoj Pluscec</a:t>
            </a:r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98283-64A9-4376-BA31-4492BDC3F3E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F4A-FB13-4E75-9AE4-F6E9E43C4B68}" type="datetime1">
              <a:rPr lang="hr-HR" smtClean="0"/>
              <a:t>18.7.2014.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 Elastic space  Croatia team  Domagoj Pluscec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98283-64A9-4376-BA31-4492BDC3F3E4}" type="slidenum">
              <a:rPr lang="hr-HR" smtClean="0"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9636E-94A8-49B6-965F-56E43B926239}" type="datetime1">
              <a:rPr lang="hr-HR" smtClean="0"/>
              <a:t>18.7.2014.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 Elastic space  Croatia team  Domagoj Pluscec</a:t>
            </a: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98283-64A9-4376-BA31-4492BDC3F3E4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4F41409-B34E-4372-BF9B-8D0B54EA494A}" type="datetime1">
              <a:rPr lang="hr-HR" smtClean="0"/>
              <a:t>18.7.2014.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hr-HR" smtClean="0"/>
              <a:t> Elastic space  Croatia team  Domagoj Pluscec</a:t>
            </a: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8198283-64A9-4376-BA31-4492BDC3F3E4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60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image" Target="../media/image9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5" Type="http://schemas.openxmlformats.org/officeDocument/2006/relationships/image" Target="../media/image10.w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png"/><Relationship Id="rId5" Type="http://schemas.openxmlformats.org/officeDocument/2006/relationships/image" Target="../media/image19.wmf"/><Relationship Id="rId4" Type="http://schemas.openxmlformats.org/officeDocument/2006/relationships/oleObject" Target="../embeddings/oleObject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1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png"/><Relationship Id="rId5" Type="http://schemas.openxmlformats.org/officeDocument/2006/relationships/image" Target="../media/image21.emf"/><Relationship Id="rId4" Type="http://schemas.openxmlformats.org/officeDocument/2006/relationships/oleObject" Target="../embeddings/oleObject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5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png"/><Relationship Id="rId5" Type="http://schemas.openxmlformats.org/officeDocument/2006/relationships/image" Target="../media/image24.wmf"/><Relationship Id="rId10" Type="http://schemas.openxmlformats.org/officeDocument/2006/relationships/image" Target="../media/image37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2. Elastic space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smtClean="0"/>
              <a:t>Reporter: </a:t>
            </a:r>
            <a:r>
              <a:rPr lang="hr-HR" dirty="0" smtClean="0"/>
              <a:t>Domagoj Pluščec</a:t>
            </a: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89040"/>
            <a:ext cx="3587189" cy="2852936"/>
          </a:xfrm>
          <a:prstGeom prst="rect">
            <a:avLst/>
          </a:prstGeom>
        </p:spPr>
      </p:pic>
      <p:sp>
        <p:nvSpPr>
          <p:cNvPr id="6" name="TekstniOkvir 13"/>
          <p:cNvSpPr txBox="1"/>
          <p:nvPr/>
        </p:nvSpPr>
        <p:spPr>
          <a:xfrm>
            <a:off x="107504" y="476672"/>
            <a:ext cx="6912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cap="all" spc="-1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IYPT 2013 </a:t>
            </a:r>
            <a:r>
              <a:rPr lang="hr-HR" sz="2800" cap="all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hr-HR" sz="2800" cap="all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hr-HR" sz="2800" cap="all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team </a:t>
            </a:r>
            <a:r>
              <a:rPr lang="hr-HR" sz="2800" cap="all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of </a:t>
            </a:r>
            <a:r>
              <a:rPr lang="hr-HR" sz="2800" cap="all" spc="-1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Croatia</a:t>
            </a:r>
          </a:p>
        </p:txBody>
      </p:sp>
    </p:spTree>
    <p:extLst>
      <p:ext uri="{BB962C8B-B14F-4D97-AF65-F5344CB8AC3E}">
        <p14:creationId xmlns:p14="http://schemas.microsoft.com/office/powerpoint/2010/main" val="169003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Kepler’s laws</a:t>
            </a:r>
            <a:endParaRPr lang="hr-H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731520" lvl="1" indent="-457200">
                  <a:buFont typeface="+mj-lt"/>
                  <a:buAutoNum type="arabicPeriod"/>
                </a:pPr>
                <a:r>
                  <a:rPr lang="en-US" sz="2400" dirty="0" smtClean="0"/>
                  <a:t>The orbit of every planet is an ellipse with the Sun at one of the two foci</a:t>
                </a:r>
                <a:r>
                  <a:rPr lang="hr-HR" sz="2400" dirty="0" smtClean="0"/>
                  <a:t>.</a:t>
                </a:r>
                <a:endParaRPr lang="en-US" sz="2400" dirty="0" smtClean="0"/>
              </a:p>
              <a:p>
                <a:pPr marL="731520" lvl="1" indent="-457200">
                  <a:buFont typeface="+mj-lt"/>
                  <a:buAutoNum type="arabicPeriod"/>
                </a:pPr>
                <a:r>
                  <a:rPr lang="en-US" sz="2400" dirty="0" smtClean="0"/>
                  <a:t>A line joining a planet and the Sun sweeps out equal areas</a:t>
                </a:r>
                <a:r>
                  <a:rPr lang="hr-HR" sz="2400" dirty="0" smtClean="0"/>
                  <a:t> </a:t>
                </a:r>
                <a:r>
                  <a:rPr lang="en-US" sz="2400" dirty="0" smtClean="0"/>
                  <a:t>during equal intervals of time</a:t>
                </a:r>
                <a:r>
                  <a:rPr lang="hr-HR" sz="2400" dirty="0" smtClean="0"/>
                  <a:t>.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hr-HR" sz="24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hr-HR" sz="2400" b="0" i="1" smtClean="0">
                            <a:latin typeface="Cambria Math"/>
                          </a:rPr>
                          <m:t>𝐿</m:t>
                        </m:r>
                      </m:e>
                    </m:acc>
                    <m:r>
                      <a:rPr lang="hr-HR" sz="2400" b="0" i="1" smtClean="0">
                        <a:latin typeface="Cambria Math"/>
                      </a:rPr>
                      <m:t>=</m:t>
                    </m:r>
                    <m:r>
                      <a:rPr lang="hr-HR" sz="2400" b="0" i="1" smtClean="0">
                        <a:latin typeface="Cambria Math"/>
                      </a:rPr>
                      <m:t>𝑐𝑜𝑛𝑠𝑡</m:t>
                    </m:r>
                  </m:oMath>
                </a14:m>
                <a:r>
                  <a:rPr lang="hr-HR" sz="2400" dirty="0" smtClean="0"/>
                  <a:t>)</a:t>
                </a:r>
                <a:endParaRPr lang="en-US" sz="2400" dirty="0" smtClean="0"/>
              </a:p>
              <a:p>
                <a:pPr marL="731520" lvl="1" indent="-457200">
                  <a:buFont typeface="+mj-lt"/>
                  <a:buAutoNum type="arabicPeriod"/>
                </a:pPr>
                <a:r>
                  <a:rPr lang="en-US" sz="2400" dirty="0"/>
                  <a:t>The square of the orbital period of a planet is proportional to the cube of </a:t>
                </a:r>
                <a:r>
                  <a:rPr lang="en-US" sz="2400" dirty="0" smtClean="0"/>
                  <a:t>average distance </a:t>
                </a:r>
                <a:r>
                  <a:rPr lang="en-US" sz="2400" dirty="0"/>
                  <a:t>from the </a:t>
                </a:r>
                <a:r>
                  <a:rPr lang="en-US" sz="2400" dirty="0" smtClean="0"/>
                  <a:t>sun</a:t>
                </a:r>
                <a:r>
                  <a:rPr lang="hr-HR" sz="2400" dirty="0" smtClean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t="-875" r="-51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95028845"/>
                  </p:ext>
                </p:extLst>
              </p:nvPr>
            </p:nvGraphicFramePr>
            <p:xfrm>
              <a:off x="1691680" y="4437112"/>
              <a:ext cx="6016786" cy="189998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008393"/>
                    <a:gridCol w="3008393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Universe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Elastic</a:t>
                          </a:r>
                          <a:r>
                            <a:rPr lang="hr-HR" baseline="0" dirty="0" smtClean="0"/>
                            <a:t> membrane</a:t>
                          </a:r>
                          <a:endParaRPr lang="hr-H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hr-HR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hr-HR" b="0" i="1" smtClean="0"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hr-HR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4</m:t>
                                    </m:r>
                                    <m:sSup>
                                      <m:sSupPr>
                                        <m:ctrlPr>
                                          <a:rPr lang="hr-HR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hr-HR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hr-HR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hr-HR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hr-HR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𝜌</m:t>
                                        </m:r>
                                      </m:e>
                                      <m:sup>
                                        <m:r>
                                          <a:rPr lang="hr-HR" b="0" i="1" smtClean="0">
                                            <a:latin typeface="Cambria Math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hr-HR" b="0" i="1" smtClean="0">
                                        <a:latin typeface="Cambria Math"/>
                                        <a:ea typeface="Cambria Math"/>
                                      </a:rPr>
                                      <m:t>𝛾</m:t>
                                    </m:r>
                                    <m:r>
                                      <a:rPr lang="hr-HR" b="0" i="1" smtClean="0">
                                        <a:latin typeface="Cambria Math"/>
                                        <a:ea typeface="Cambria Math"/>
                                      </a:rPr>
                                      <m:t>𝑀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hr-HR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hr-HR" b="0" i="1" smtClean="0"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hr-HR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4</m:t>
                                    </m:r>
                                    <m:sSup>
                                      <m:sSupPr>
                                        <m:ctrlPr>
                                          <a:rPr lang="hr-HR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hr-HR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hr-HR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hr-HR" b="0" i="1" smtClean="0">
                                        <a:latin typeface="Cambria Math"/>
                                        <a:ea typeface="Cambria Math"/>
                                      </a:rPr>
                                      <m:t>𝜌</m:t>
                                    </m:r>
                                  </m:num>
                                  <m:den>
                                    <m:r>
                                      <a:rPr lang="hr-HR" b="0" i="1" smtClean="0">
                                        <a:latin typeface="Cambria Math"/>
                                        <a:ea typeface="Cambria Math"/>
                                      </a:rPr>
                                      <m:t>𝑔</m:t>
                                    </m:r>
                                    <m:f>
                                      <m:fPr>
                                        <m:ctrlPr>
                                          <a:rPr lang="hr-HR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hr-HR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𝑑𝑧</m:t>
                                        </m:r>
                                      </m:num>
                                      <m:den>
                                        <m:r>
                                          <a:rPr lang="hr-HR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𝑑</m:t>
                                        </m:r>
                                        <m:r>
                                          <a:rPr lang="hr-HR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𝜌</m:t>
                                        </m:r>
                                      </m:den>
                                    </m:f>
                                  </m:den>
                                </m:f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hr-HR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𝑑𝐿</m:t>
                                    </m:r>
                                  </m:num>
                                  <m:den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𝑑𝑡</m:t>
                                    </m:r>
                                  </m:den>
                                </m:f>
                                <m:r>
                                  <a:rPr lang="hr-HR" b="0" i="1" smtClean="0">
                                    <a:latin typeface="Cambria Math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hr-HR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𝑑𝐿</m:t>
                                    </m:r>
                                  </m:num>
                                  <m:den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𝑑𝑡</m:t>
                                    </m:r>
                                  </m:den>
                                </m:f>
                                <m:r>
                                  <a:rPr lang="hr-HR" b="0" i="1" smtClean="0">
                                    <a:latin typeface="Cambria Math"/>
                                  </a:rPr>
                                  <m:t>=−</m:t>
                                </m:r>
                                <m:r>
                                  <a:rPr lang="hr-HR" b="0" i="1" smtClean="0">
                                    <a:latin typeface="Cambria Math"/>
                                    <a:ea typeface="Cambria Math"/>
                                  </a:rPr>
                                  <m:t>𝜇</m:t>
                                </m:r>
                                <m:r>
                                  <a:rPr lang="hr-HR" b="0" i="1" smtClean="0">
                                    <a:latin typeface="Cambria Math"/>
                                    <a:ea typeface="Cambria Math"/>
                                  </a:rPr>
                                  <m:t>𝑔</m:t>
                                </m:r>
                                <m:f>
                                  <m:fPr>
                                    <m:ctrlPr>
                                      <a:rPr lang="hr-HR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hr-HR" b="0" i="1" smtClean="0">
                                        <a:latin typeface="Cambria Math"/>
                                        <a:ea typeface="Cambria Math"/>
                                      </a:rPr>
                                      <m:t>𝐿</m:t>
                                    </m:r>
                                  </m:num>
                                  <m:den>
                                    <m:r>
                                      <a:rPr lang="hr-HR" b="0" i="1" smtClean="0">
                                        <a:latin typeface="Cambria Math"/>
                                        <a:ea typeface="Cambria Math"/>
                                      </a:rPr>
                                      <m:t>𝑣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95028845"/>
                  </p:ext>
                </p:extLst>
              </p:nvPr>
            </p:nvGraphicFramePr>
            <p:xfrm>
              <a:off x="1691680" y="4437112"/>
              <a:ext cx="6016786" cy="189998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008393"/>
                    <a:gridCol w="3008393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Universe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Elastic</a:t>
                          </a:r>
                          <a:r>
                            <a:rPr lang="hr-HR" baseline="0" dirty="0" smtClean="0"/>
                            <a:t> membrane</a:t>
                          </a:r>
                          <a:endParaRPr lang="hr-HR" dirty="0"/>
                        </a:p>
                      </a:txBody>
                      <a:tcPr/>
                    </a:tc>
                  </a:tr>
                  <a:tr h="916750"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202" t="-44000" r="-99798" b="-67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100406" t="-44000" b="-67333"/>
                          </a:stretch>
                        </a:blipFill>
                      </a:tcPr>
                    </a:tc>
                  </a:tr>
                  <a:tr h="612394"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202" t="-213861" r="-997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100406" t="-213861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65" y="5721914"/>
            <a:ext cx="1426949" cy="1134870"/>
          </a:xfrm>
          <a:prstGeom prst="rect">
            <a:avLst/>
          </a:prstGeom>
        </p:spPr>
      </p:pic>
      <p:sp>
        <p:nvSpPr>
          <p:cNvPr id="8" name="Slide Number Placeholder 3"/>
          <p:cNvSpPr txBox="1">
            <a:spLocks/>
          </p:cNvSpPr>
          <p:nvPr/>
        </p:nvSpPr>
        <p:spPr>
          <a:xfrm>
            <a:off x="8244408" y="6381328"/>
            <a:ext cx="432048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10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Elastic space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44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Apparatus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4784"/>
            <a:ext cx="3737846" cy="2802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97152"/>
            <a:ext cx="4572000" cy="12573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364088" y="1167874"/>
                <a:ext cx="3600400" cy="4801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hr-HR" sz="2400" dirty="0" smtClean="0"/>
                  <a:t>Bicycle wheel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hr-HR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hr-HR" b="0" i="1" smtClean="0">
                            <a:latin typeface="Cambria Math"/>
                          </a:rPr>
                          <m:t>𝑅</m:t>
                        </m:r>
                        <m:r>
                          <a:rPr lang="hr-HR" b="0" i="1" smtClean="0">
                            <a:latin typeface="Cambria Math"/>
                          </a:rPr>
                          <m:t>=32.2 </m:t>
                        </m:r>
                        <m:r>
                          <a:rPr lang="hr-HR" b="0" i="1" smtClean="0">
                            <a:latin typeface="Cambria Math"/>
                          </a:rPr>
                          <m:t>𝑐𝑚</m:t>
                        </m:r>
                      </m:e>
                    </m:d>
                  </m:oMath>
                </a14:m>
                <a:endParaRPr lang="hr-HR" sz="2400" dirty="0" smtClean="0"/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hr-HR" sz="2400" dirty="0" smtClean="0"/>
                  <a:t>Elastic fabric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hr-HR" sz="2400" dirty="0" smtClean="0"/>
                  <a:t>Stands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hr-HR" sz="2400" dirty="0" smtClean="0"/>
                  <a:t>Tubular </a:t>
                </a:r>
                <a:r>
                  <a:rPr lang="hr-HR" sz="2400" dirty="0"/>
                  <a:t>spirit level</a:t>
                </a:r>
                <a:endParaRPr lang="hr-HR" sz="2400" dirty="0" smtClean="0"/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hr-HR" sz="2400" dirty="0" smtClean="0"/>
                  <a:t>Meter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hr-HR" sz="2400" dirty="0" smtClean="0"/>
                  <a:t>Camera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hr-HR" sz="2400" dirty="0" smtClean="0"/>
                  <a:t>Balance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hr-HR" sz="2400" dirty="0" smtClean="0"/>
                  <a:t>Computer </a:t>
                </a:r>
                <a:r>
                  <a:rPr lang="hr-HR" sz="2400" dirty="0"/>
                  <a:t>software (ImageJ, IrfanView, self-made programs for numerical analysis)</a:t>
                </a:r>
                <a:r>
                  <a:rPr lang="hr-HR" sz="2400" dirty="0" smtClean="0"/>
                  <a:t/>
                </a:r>
                <a:br>
                  <a:rPr lang="hr-HR" sz="2400" dirty="0" smtClean="0"/>
                </a:br>
                <a:endParaRPr lang="hr-HR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1167874"/>
                <a:ext cx="3600400" cy="4801314"/>
              </a:xfrm>
              <a:prstGeom prst="rect">
                <a:avLst/>
              </a:prstGeom>
              <a:blipFill rotWithShape="1">
                <a:blip r:embed="rId5"/>
                <a:stretch>
                  <a:fillRect l="-2369" t="-889" r="-677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>
            <a:off x="1259632" y="5425837"/>
            <a:ext cx="936104" cy="95528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059832" y="5486460"/>
            <a:ext cx="720080" cy="89486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779912" y="5661248"/>
            <a:ext cx="1224136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27684" y="6381126"/>
            <a:ext cx="2052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Balls that we used</a:t>
            </a:r>
            <a:endParaRPr lang="hr-HR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51" y="5674199"/>
            <a:ext cx="1426949" cy="1134870"/>
          </a:xfrm>
          <a:prstGeom prst="rect">
            <a:avLst/>
          </a:prstGeom>
        </p:spPr>
      </p:pic>
      <p:sp>
        <p:nvSpPr>
          <p:cNvPr id="14" name="Slide Number Placeholder 3"/>
          <p:cNvSpPr txBox="1">
            <a:spLocks/>
          </p:cNvSpPr>
          <p:nvPr/>
        </p:nvSpPr>
        <p:spPr>
          <a:xfrm>
            <a:off x="8244408" y="6403297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11</a:t>
            </a:fld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50" y="5661248"/>
            <a:ext cx="1426949" cy="1134870"/>
          </a:xfrm>
          <a:prstGeom prst="rect">
            <a:avLst/>
          </a:prstGeom>
        </p:spPr>
      </p:pic>
      <p:sp>
        <p:nvSpPr>
          <p:cNvPr id="16" name="Slide Number Placeholder 3"/>
          <p:cNvSpPr txBox="1">
            <a:spLocks/>
          </p:cNvSpPr>
          <p:nvPr/>
        </p:nvSpPr>
        <p:spPr>
          <a:xfrm>
            <a:off x="8244407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11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Elastic space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6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Method – fabric shape </a:t>
            </a:r>
            <a:endParaRPr lang="hr-HR" dirty="0"/>
          </a:p>
        </p:txBody>
      </p:sp>
      <p:grpSp>
        <p:nvGrpSpPr>
          <p:cNvPr id="13" name="Group 12"/>
          <p:cNvGrpSpPr/>
          <p:nvPr/>
        </p:nvGrpSpPr>
        <p:grpSpPr>
          <a:xfrm>
            <a:off x="899592" y="2488560"/>
            <a:ext cx="2926039" cy="1656184"/>
            <a:chOff x="1370147" y="2852936"/>
            <a:chExt cx="2926039" cy="1656184"/>
          </a:xfrm>
        </p:grpSpPr>
        <p:grpSp>
          <p:nvGrpSpPr>
            <p:cNvPr id="4" name="Group 3"/>
            <p:cNvGrpSpPr/>
            <p:nvPr/>
          </p:nvGrpSpPr>
          <p:grpSpPr>
            <a:xfrm>
              <a:off x="1370147" y="2852936"/>
              <a:ext cx="2926039" cy="1656184"/>
              <a:chOff x="1357929" y="1624135"/>
              <a:chExt cx="3835854" cy="1656184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1403648" y="1988840"/>
                <a:ext cx="3744416" cy="463387"/>
                <a:chOff x="1403648" y="1412776"/>
                <a:chExt cx="6480720" cy="1039451"/>
              </a:xfrm>
            </p:grpSpPr>
            <p:sp>
              <p:nvSpPr>
                <p:cNvPr id="8" name="Freeform 7"/>
                <p:cNvSpPr/>
                <p:nvPr/>
              </p:nvSpPr>
              <p:spPr>
                <a:xfrm>
                  <a:off x="1491233" y="1768279"/>
                  <a:ext cx="6305550" cy="683948"/>
                </a:xfrm>
                <a:custGeom>
                  <a:avLst/>
                  <a:gdLst>
                    <a:gd name="connsiteX0" fmla="*/ 0 w 6305550"/>
                    <a:gd name="connsiteY0" fmla="*/ 0 h 683948"/>
                    <a:gd name="connsiteX1" fmla="*/ 1917700 w 6305550"/>
                    <a:gd name="connsiteY1" fmla="*/ 247650 h 683948"/>
                    <a:gd name="connsiteX2" fmla="*/ 2641600 w 6305550"/>
                    <a:gd name="connsiteY2" fmla="*/ 412750 h 683948"/>
                    <a:gd name="connsiteX3" fmla="*/ 2940050 w 6305550"/>
                    <a:gd name="connsiteY3" fmla="*/ 539750 h 683948"/>
                    <a:gd name="connsiteX4" fmla="*/ 3086100 w 6305550"/>
                    <a:gd name="connsiteY4" fmla="*/ 635000 h 683948"/>
                    <a:gd name="connsiteX5" fmla="*/ 3162300 w 6305550"/>
                    <a:gd name="connsiteY5" fmla="*/ 679450 h 683948"/>
                    <a:gd name="connsiteX6" fmla="*/ 3251200 w 6305550"/>
                    <a:gd name="connsiteY6" fmla="*/ 673100 h 683948"/>
                    <a:gd name="connsiteX7" fmla="*/ 3340100 w 6305550"/>
                    <a:gd name="connsiteY7" fmla="*/ 596900 h 683948"/>
                    <a:gd name="connsiteX8" fmla="*/ 3441700 w 6305550"/>
                    <a:gd name="connsiteY8" fmla="*/ 533400 h 683948"/>
                    <a:gd name="connsiteX9" fmla="*/ 3663950 w 6305550"/>
                    <a:gd name="connsiteY9" fmla="*/ 438150 h 683948"/>
                    <a:gd name="connsiteX10" fmla="*/ 4298950 w 6305550"/>
                    <a:gd name="connsiteY10" fmla="*/ 285750 h 683948"/>
                    <a:gd name="connsiteX11" fmla="*/ 6305550 w 6305550"/>
                    <a:gd name="connsiteY11" fmla="*/ 31750 h 683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305550" h="683948">
                      <a:moveTo>
                        <a:pt x="0" y="0"/>
                      </a:moveTo>
                      <a:lnTo>
                        <a:pt x="1917700" y="247650"/>
                      </a:lnTo>
                      <a:cubicBezTo>
                        <a:pt x="2357967" y="316442"/>
                        <a:pt x="2471208" y="364067"/>
                        <a:pt x="2641600" y="412750"/>
                      </a:cubicBezTo>
                      <a:cubicBezTo>
                        <a:pt x="2811992" y="461433"/>
                        <a:pt x="2865967" y="502708"/>
                        <a:pt x="2940050" y="539750"/>
                      </a:cubicBezTo>
                      <a:cubicBezTo>
                        <a:pt x="3014133" y="576792"/>
                        <a:pt x="3049058" y="611717"/>
                        <a:pt x="3086100" y="635000"/>
                      </a:cubicBezTo>
                      <a:cubicBezTo>
                        <a:pt x="3123142" y="658283"/>
                        <a:pt x="3134783" y="673100"/>
                        <a:pt x="3162300" y="679450"/>
                      </a:cubicBezTo>
                      <a:cubicBezTo>
                        <a:pt x="3189817" y="685800"/>
                        <a:pt x="3221567" y="686858"/>
                        <a:pt x="3251200" y="673100"/>
                      </a:cubicBezTo>
                      <a:cubicBezTo>
                        <a:pt x="3280833" y="659342"/>
                        <a:pt x="3308350" y="620183"/>
                        <a:pt x="3340100" y="596900"/>
                      </a:cubicBezTo>
                      <a:cubicBezTo>
                        <a:pt x="3371850" y="573617"/>
                        <a:pt x="3387725" y="559858"/>
                        <a:pt x="3441700" y="533400"/>
                      </a:cubicBezTo>
                      <a:cubicBezTo>
                        <a:pt x="3495675" y="506942"/>
                        <a:pt x="3521075" y="479425"/>
                        <a:pt x="3663950" y="438150"/>
                      </a:cubicBezTo>
                      <a:cubicBezTo>
                        <a:pt x="3806825" y="396875"/>
                        <a:pt x="3858683" y="353483"/>
                        <a:pt x="4298950" y="285750"/>
                      </a:cubicBezTo>
                      <a:cubicBezTo>
                        <a:pt x="4739217" y="218017"/>
                        <a:pt x="5972175" y="66675"/>
                        <a:pt x="6305550" y="31750"/>
                      </a:cubicBezTo>
                    </a:path>
                  </a:pathLst>
                </a:custGeom>
                <a:noFill/>
                <a:ln w="158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9" name="Can 8"/>
                <p:cNvSpPr/>
                <p:nvPr/>
              </p:nvSpPr>
              <p:spPr>
                <a:xfrm>
                  <a:off x="1403648" y="1412776"/>
                  <a:ext cx="6480720" cy="432048"/>
                </a:xfrm>
                <a:prstGeom prst="can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</p:grpSp>
          <p:sp>
            <p:nvSpPr>
              <p:cNvPr id="6" name="Can 5"/>
              <p:cNvSpPr/>
              <p:nvPr/>
            </p:nvSpPr>
            <p:spPr>
              <a:xfrm>
                <a:off x="1357929" y="1624135"/>
                <a:ext cx="45719" cy="1656184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7" name="Can 6"/>
              <p:cNvSpPr/>
              <p:nvPr/>
            </p:nvSpPr>
            <p:spPr>
              <a:xfrm>
                <a:off x="5148064" y="1624135"/>
                <a:ext cx="45719" cy="1656184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sp>
          <p:nvSpPr>
            <p:cNvPr id="11" name="Flowchart: Summing Junction 10"/>
            <p:cNvSpPr/>
            <p:nvPr/>
          </p:nvSpPr>
          <p:spPr>
            <a:xfrm>
              <a:off x="2666291" y="3516677"/>
              <a:ext cx="360040" cy="328701"/>
            </a:xfrm>
            <a:prstGeom prst="flowChartSummingJunction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50" y="5661248"/>
            <a:ext cx="1426949" cy="11348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51649" y="2022790"/>
            <a:ext cx="44999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hr-HR" sz="2400" dirty="0" smtClean="0"/>
              <a:t>Massive ball was placed in the middle of the wheel</a:t>
            </a:r>
          </a:p>
          <a:p>
            <a:pPr marL="457200" indent="-457200">
              <a:buFont typeface="+mj-lt"/>
              <a:buAutoNum type="arabicParenR"/>
            </a:pPr>
            <a:endParaRPr lang="hr-HR" sz="2400" dirty="0" smtClean="0"/>
          </a:p>
          <a:p>
            <a:pPr marL="457200" indent="-457200">
              <a:buFont typeface="+mj-lt"/>
              <a:buAutoNum type="arabicParenR"/>
            </a:pPr>
            <a:r>
              <a:rPr lang="hr-HR" sz="2400" dirty="0" smtClean="0"/>
              <a:t>Camera was perpendicular to the lowest point of elastic membrane</a:t>
            </a:r>
          </a:p>
          <a:p>
            <a:pPr marL="457200" indent="-457200">
              <a:buFont typeface="+mj-lt"/>
              <a:buAutoNum type="arabicParenR"/>
            </a:pPr>
            <a:endParaRPr lang="hr-HR" sz="2400" dirty="0" smtClean="0"/>
          </a:p>
          <a:p>
            <a:pPr marL="457200" indent="-457200">
              <a:buFont typeface="+mj-lt"/>
              <a:buAutoNum type="arabicParenR"/>
            </a:pPr>
            <a:r>
              <a:rPr lang="hr-HR" sz="2400" dirty="0" smtClean="0"/>
              <a:t>Coordinates of the fabric ends were determined by computer program ImageJ</a:t>
            </a:r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>
          <a:xfrm>
            <a:off x="8244407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12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Elastic space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168497" y="5208703"/>
            <a:ext cx="1813384" cy="422612"/>
          </a:xfrm>
          <a:custGeom>
            <a:avLst/>
            <a:gdLst>
              <a:gd name="connsiteX0" fmla="*/ 0 w 6305550"/>
              <a:gd name="connsiteY0" fmla="*/ 0 h 683948"/>
              <a:gd name="connsiteX1" fmla="*/ 1917700 w 6305550"/>
              <a:gd name="connsiteY1" fmla="*/ 247650 h 683948"/>
              <a:gd name="connsiteX2" fmla="*/ 2641600 w 6305550"/>
              <a:gd name="connsiteY2" fmla="*/ 412750 h 683948"/>
              <a:gd name="connsiteX3" fmla="*/ 2940050 w 6305550"/>
              <a:gd name="connsiteY3" fmla="*/ 539750 h 683948"/>
              <a:gd name="connsiteX4" fmla="*/ 3086100 w 6305550"/>
              <a:gd name="connsiteY4" fmla="*/ 635000 h 683948"/>
              <a:gd name="connsiteX5" fmla="*/ 3162300 w 6305550"/>
              <a:gd name="connsiteY5" fmla="*/ 679450 h 683948"/>
              <a:gd name="connsiteX6" fmla="*/ 3251200 w 6305550"/>
              <a:gd name="connsiteY6" fmla="*/ 673100 h 683948"/>
              <a:gd name="connsiteX7" fmla="*/ 3340100 w 6305550"/>
              <a:gd name="connsiteY7" fmla="*/ 596900 h 683948"/>
              <a:gd name="connsiteX8" fmla="*/ 3441700 w 6305550"/>
              <a:gd name="connsiteY8" fmla="*/ 533400 h 683948"/>
              <a:gd name="connsiteX9" fmla="*/ 3663950 w 6305550"/>
              <a:gd name="connsiteY9" fmla="*/ 438150 h 683948"/>
              <a:gd name="connsiteX10" fmla="*/ 4298950 w 6305550"/>
              <a:gd name="connsiteY10" fmla="*/ 285750 h 683948"/>
              <a:gd name="connsiteX11" fmla="*/ 6305550 w 6305550"/>
              <a:gd name="connsiteY11" fmla="*/ 31750 h 68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305550" h="683948">
                <a:moveTo>
                  <a:pt x="0" y="0"/>
                </a:moveTo>
                <a:lnTo>
                  <a:pt x="1917700" y="247650"/>
                </a:lnTo>
                <a:cubicBezTo>
                  <a:pt x="2357967" y="316442"/>
                  <a:pt x="2471208" y="364067"/>
                  <a:pt x="2641600" y="412750"/>
                </a:cubicBezTo>
                <a:cubicBezTo>
                  <a:pt x="2811992" y="461433"/>
                  <a:pt x="2865967" y="502708"/>
                  <a:pt x="2940050" y="539750"/>
                </a:cubicBezTo>
                <a:cubicBezTo>
                  <a:pt x="3014133" y="576792"/>
                  <a:pt x="3049058" y="611717"/>
                  <a:pt x="3086100" y="635000"/>
                </a:cubicBezTo>
                <a:cubicBezTo>
                  <a:pt x="3123142" y="658283"/>
                  <a:pt x="3134783" y="673100"/>
                  <a:pt x="3162300" y="679450"/>
                </a:cubicBezTo>
                <a:cubicBezTo>
                  <a:pt x="3189817" y="685800"/>
                  <a:pt x="3221567" y="686858"/>
                  <a:pt x="3251200" y="673100"/>
                </a:cubicBezTo>
                <a:cubicBezTo>
                  <a:pt x="3280833" y="659342"/>
                  <a:pt x="3308350" y="620183"/>
                  <a:pt x="3340100" y="596900"/>
                </a:cubicBezTo>
                <a:cubicBezTo>
                  <a:pt x="3371850" y="573617"/>
                  <a:pt x="3387725" y="559858"/>
                  <a:pt x="3441700" y="533400"/>
                </a:cubicBezTo>
                <a:cubicBezTo>
                  <a:pt x="3495675" y="506942"/>
                  <a:pt x="3521075" y="479425"/>
                  <a:pt x="3663950" y="438150"/>
                </a:cubicBezTo>
                <a:cubicBezTo>
                  <a:pt x="3806825" y="396875"/>
                  <a:pt x="3858683" y="353483"/>
                  <a:pt x="4298950" y="285750"/>
                </a:cubicBezTo>
                <a:cubicBezTo>
                  <a:pt x="4739217" y="218017"/>
                  <a:pt x="5972175" y="66675"/>
                  <a:pt x="6305550" y="31750"/>
                </a:cubicBezTo>
              </a:path>
            </a:pathLst>
          </a:cu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Flowchart: Magnetic Disk 23"/>
          <p:cNvSpPr/>
          <p:nvPr/>
        </p:nvSpPr>
        <p:spPr>
          <a:xfrm>
            <a:off x="107504" y="5053607"/>
            <a:ext cx="1895067" cy="224878"/>
          </a:xfrm>
          <a:prstGeom prst="flowChartMagneticDisk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21" name="Straight Connector 20"/>
          <p:cNvCxnSpPr/>
          <p:nvPr/>
        </p:nvCxnSpPr>
        <p:spPr>
          <a:xfrm>
            <a:off x="1076817" y="5166046"/>
            <a:ext cx="0" cy="1449014"/>
          </a:xfrm>
          <a:prstGeom prst="line">
            <a:avLst/>
          </a:prstGeom>
          <a:ln w="444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be 25"/>
          <p:cNvSpPr/>
          <p:nvPr/>
        </p:nvSpPr>
        <p:spPr>
          <a:xfrm>
            <a:off x="2241228" y="5711097"/>
            <a:ext cx="792088" cy="567435"/>
          </a:xfrm>
          <a:prstGeom prst="cub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2" name="Flowchart: Direct Access Storage 31"/>
          <p:cNvSpPr/>
          <p:nvPr/>
        </p:nvSpPr>
        <p:spPr>
          <a:xfrm>
            <a:off x="2429238" y="5525464"/>
            <a:ext cx="198546" cy="189634"/>
          </a:xfrm>
          <a:prstGeom prst="flowChartMagneticDrum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0" name="Cube 29"/>
          <p:cNvSpPr/>
          <p:nvPr/>
        </p:nvSpPr>
        <p:spPr>
          <a:xfrm>
            <a:off x="2546513" y="5432120"/>
            <a:ext cx="162542" cy="376322"/>
          </a:xfrm>
          <a:prstGeom prst="cub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1763913" y="5608267"/>
            <a:ext cx="47731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80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Example of shape’s photography</a:t>
            </a:r>
            <a:endParaRPr lang="hr-H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4" b="19995"/>
          <a:stretch/>
        </p:blipFill>
        <p:spPr>
          <a:xfrm>
            <a:off x="726442" y="1700808"/>
            <a:ext cx="7691116" cy="36909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50" y="5661248"/>
            <a:ext cx="1426949" cy="1134870"/>
          </a:xfrm>
          <a:prstGeom prst="rect">
            <a:avLst/>
          </a:prstGeom>
        </p:spPr>
      </p:pic>
      <p:sp>
        <p:nvSpPr>
          <p:cNvPr id="9" name="Slide Number Placeholder 3"/>
          <p:cNvSpPr txBox="1">
            <a:spLocks/>
          </p:cNvSpPr>
          <p:nvPr/>
        </p:nvSpPr>
        <p:spPr>
          <a:xfrm>
            <a:off x="8244407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13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2" name="Footer Placeholder 7"/>
          <p:cNvSpPr txBox="1">
            <a:spLocks/>
          </p:cNvSpPr>
          <p:nvPr/>
        </p:nvSpPr>
        <p:spPr>
          <a:xfrm>
            <a:off x="497295" y="44624"/>
            <a:ext cx="8251168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dirty="0" smtClean="0">
                <a:solidFill>
                  <a:schemeClr val="bg1"/>
                </a:solidFill>
              </a:rPr>
              <a:t> Elastic space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44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Method – motion of the balls</a:t>
            </a:r>
            <a:endParaRPr lang="hr-H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83"/>
          <a:stretch/>
        </p:blipFill>
        <p:spPr>
          <a:xfrm>
            <a:off x="899592" y="1543218"/>
            <a:ext cx="3240360" cy="32181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32040" y="2708920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/>
            </a:r>
            <a:br>
              <a:rPr lang="vi-VN" dirty="0"/>
            </a:br>
            <a:endParaRPr lang="hr-HR" dirty="0"/>
          </a:p>
        </p:txBody>
      </p:sp>
      <p:grpSp>
        <p:nvGrpSpPr>
          <p:cNvPr id="11" name="Group 10"/>
          <p:cNvGrpSpPr/>
          <p:nvPr/>
        </p:nvGrpSpPr>
        <p:grpSpPr>
          <a:xfrm>
            <a:off x="856471" y="5300716"/>
            <a:ext cx="2936883" cy="1373309"/>
            <a:chOff x="1357929" y="1624135"/>
            <a:chExt cx="3850070" cy="1373309"/>
          </a:xfrm>
        </p:grpSpPr>
        <p:grpSp>
          <p:nvGrpSpPr>
            <p:cNvPr id="13" name="Group 12"/>
            <p:cNvGrpSpPr/>
            <p:nvPr/>
          </p:nvGrpSpPr>
          <p:grpSpPr>
            <a:xfrm>
              <a:off x="1403648" y="1988840"/>
              <a:ext cx="3744416" cy="463387"/>
              <a:chOff x="1403648" y="1412776"/>
              <a:chExt cx="6480720" cy="1039451"/>
            </a:xfrm>
          </p:grpSpPr>
          <p:sp>
            <p:nvSpPr>
              <p:cNvPr id="16" name="Freeform 15"/>
              <p:cNvSpPr/>
              <p:nvPr/>
            </p:nvSpPr>
            <p:spPr>
              <a:xfrm>
                <a:off x="1491233" y="1768279"/>
                <a:ext cx="6305550" cy="683948"/>
              </a:xfrm>
              <a:custGeom>
                <a:avLst/>
                <a:gdLst>
                  <a:gd name="connsiteX0" fmla="*/ 0 w 6305550"/>
                  <a:gd name="connsiteY0" fmla="*/ 0 h 683948"/>
                  <a:gd name="connsiteX1" fmla="*/ 1917700 w 6305550"/>
                  <a:gd name="connsiteY1" fmla="*/ 247650 h 683948"/>
                  <a:gd name="connsiteX2" fmla="*/ 2641600 w 6305550"/>
                  <a:gd name="connsiteY2" fmla="*/ 412750 h 683948"/>
                  <a:gd name="connsiteX3" fmla="*/ 2940050 w 6305550"/>
                  <a:gd name="connsiteY3" fmla="*/ 539750 h 683948"/>
                  <a:gd name="connsiteX4" fmla="*/ 3086100 w 6305550"/>
                  <a:gd name="connsiteY4" fmla="*/ 635000 h 683948"/>
                  <a:gd name="connsiteX5" fmla="*/ 3162300 w 6305550"/>
                  <a:gd name="connsiteY5" fmla="*/ 679450 h 683948"/>
                  <a:gd name="connsiteX6" fmla="*/ 3251200 w 6305550"/>
                  <a:gd name="connsiteY6" fmla="*/ 673100 h 683948"/>
                  <a:gd name="connsiteX7" fmla="*/ 3340100 w 6305550"/>
                  <a:gd name="connsiteY7" fmla="*/ 596900 h 683948"/>
                  <a:gd name="connsiteX8" fmla="*/ 3441700 w 6305550"/>
                  <a:gd name="connsiteY8" fmla="*/ 533400 h 683948"/>
                  <a:gd name="connsiteX9" fmla="*/ 3663950 w 6305550"/>
                  <a:gd name="connsiteY9" fmla="*/ 438150 h 683948"/>
                  <a:gd name="connsiteX10" fmla="*/ 4298950 w 6305550"/>
                  <a:gd name="connsiteY10" fmla="*/ 285750 h 683948"/>
                  <a:gd name="connsiteX11" fmla="*/ 6305550 w 6305550"/>
                  <a:gd name="connsiteY11" fmla="*/ 31750 h 683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305550" h="683948">
                    <a:moveTo>
                      <a:pt x="0" y="0"/>
                    </a:moveTo>
                    <a:lnTo>
                      <a:pt x="1917700" y="247650"/>
                    </a:lnTo>
                    <a:cubicBezTo>
                      <a:pt x="2357967" y="316442"/>
                      <a:pt x="2471208" y="364067"/>
                      <a:pt x="2641600" y="412750"/>
                    </a:cubicBezTo>
                    <a:cubicBezTo>
                      <a:pt x="2811992" y="461433"/>
                      <a:pt x="2865967" y="502708"/>
                      <a:pt x="2940050" y="539750"/>
                    </a:cubicBezTo>
                    <a:cubicBezTo>
                      <a:pt x="3014133" y="576792"/>
                      <a:pt x="3049058" y="611717"/>
                      <a:pt x="3086100" y="635000"/>
                    </a:cubicBezTo>
                    <a:cubicBezTo>
                      <a:pt x="3123142" y="658283"/>
                      <a:pt x="3134783" y="673100"/>
                      <a:pt x="3162300" y="679450"/>
                    </a:cubicBezTo>
                    <a:cubicBezTo>
                      <a:pt x="3189817" y="685800"/>
                      <a:pt x="3221567" y="686858"/>
                      <a:pt x="3251200" y="673100"/>
                    </a:cubicBezTo>
                    <a:cubicBezTo>
                      <a:pt x="3280833" y="659342"/>
                      <a:pt x="3308350" y="620183"/>
                      <a:pt x="3340100" y="596900"/>
                    </a:cubicBezTo>
                    <a:cubicBezTo>
                      <a:pt x="3371850" y="573617"/>
                      <a:pt x="3387725" y="559858"/>
                      <a:pt x="3441700" y="533400"/>
                    </a:cubicBezTo>
                    <a:cubicBezTo>
                      <a:pt x="3495675" y="506942"/>
                      <a:pt x="3521075" y="479425"/>
                      <a:pt x="3663950" y="438150"/>
                    </a:cubicBezTo>
                    <a:cubicBezTo>
                      <a:pt x="3806825" y="396875"/>
                      <a:pt x="3858683" y="353483"/>
                      <a:pt x="4298950" y="285750"/>
                    </a:cubicBezTo>
                    <a:cubicBezTo>
                      <a:pt x="4739217" y="218017"/>
                      <a:pt x="5972175" y="66675"/>
                      <a:pt x="6305550" y="31750"/>
                    </a:cubicBezTo>
                  </a:path>
                </a:pathLst>
              </a:cu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7" name="Can 16"/>
              <p:cNvSpPr/>
              <p:nvPr/>
            </p:nvSpPr>
            <p:spPr>
              <a:xfrm>
                <a:off x="1403648" y="1412776"/>
                <a:ext cx="6480720" cy="432048"/>
              </a:xfrm>
              <a:prstGeom prst="can">
                <a:avLst/>
              </a:prstGeom>
              <a:solidFill>
                <a:schemeClr val="bg1">
                  <a:lumMod val="7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sp>
          <p:nvSpPr>
            <p:cNvPr id="14" name="Can 13"/>
            <p:cNvSpPr/>
            <p:nvPr/>
          </p:nvSpPr>
          <p:spPr>
            <a:xfrm>
              <a:off x="1357929" y="1624135"/>
              <a:ext cx="59935" cy="1373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5" name="Can 14"/>
            <p:cNvSpPr/>
            <p:nvPr/>
          </p:nvSpPr>
          <p:spPr>
            <a:xfrm>
              <a:off x="5148064" y="1624135"/>
              <a:ext cx="59935" cy="1373309"/>
            </a:xfrm>
            <a:prstGeom prst="ca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cxnSp>
        <p:nvCxnSpPr>
          <p:cNvPr id="3" name="Straight Arrow Connector 2"/>
          <p:cNvCxnSpPr/>
          <p:nvPr/>
        </p:nvCxnSpPr>
        <p:spPr>
          <a:xfrm>
            <a:off x="2319490" y="5300716"/>
            <a:ext cx="0" cy="2885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50" y="5661248"/>
            <a:ext cx="1426949" cy="1134870"/>
          </a:xfrm>
          <a:prstGeom prst="rect">
            <a:avLst/>
          </a:prstGeom>
        </p:spPr>
      </p:pic>
      <p:sp>
        <p:nvSpPr>
          <p:cNvPr id="21" name="Slide Number Placeholder 3"/>
          <p:cNvSpPr txBox="1">
            <a:spLocks/>
          </p:cNvSpPr>
          <p:nvPr/>
        </p:nvSpPr>
        <p:spPr>
          <a:xfrm>
            <a:off x="8244407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14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2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Elastic space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9992" y="1560110"/>
            <a:ext cx="43924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r-HR" sz="2400" dirty="0" smtClean="0"/>
              <a:t>Massive ball – center of the wheel</a:t>
            </a:r>
          </a:p>
          <a:p>
            <a:pPr marL="342900" indent="-342900">
              <a:buFont typeface="Arial" pitchFamily="34" charset="0"/>
              <a:buChar char="•"/>
            </a:pPr>
            <a:endParaRPr lang="hr-HR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hr-HR" sz="2400" dirty="0" smtClean="0"/>
              <a:t>Small ball ejected from the channel with initial speed</a:t>
            </a:r>
          </a:p>
          <a:p>
            <a:pPr marL="342900" indent="-342900">
              <a:buFont typeface="Arial" pitchFamily="34" charset="0"/>
              <a:buChar char="•"/>
            </a:pPr>
            <a:endParaRPr lang="hr-HR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hr-HR" sz="2400" dirty="0" smtClean="0"/>
              <a:t>Camera was perpendicular to the plane of the wheel</a:t>
            </a:r>
          </a:p>
          <a:p>
            <a:pPr marL="342900" indent="-342900">
              <a:buFont typeface="Arial" pitchFamily="34" charset="0"/>
              <a:buChar char="•"/>
            </a:pPr>
            <a:endParaRPr lang="hr-HR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hr-HR" sz="2400" dirty="0" smtClean="0"/>
              <a:t>Coordinates of the balls were obtained by video analysis (120-240)fps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144122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4327614"/>
              </p:ext>
            </p:extLst>
          </p:nvPr>
        </p:nvGraphicFramePr>
        <p:xfrm>
          <a:off x="449263" y="1925638"/>
          <a:ext cx="8245475" cy="330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0" name="SPW 11.0 Graph" r:id="rId3" imgW="5704920" imgH="4614840" progId="SigmaPlotGraphicObject.10">
                  <p:embed/>
                </p:oleObj>
              </mc:Choice>
              <mc:Fallback>
                <p:oleObj name="SPW 11.0 Graph" r:id="rId3" imgW="5704920" imgH="461484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9263" y="1925638"/>
                        <a:ext cx="8245475" cy="3303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Fabric shape</a:t>
            </a:r>
            <a:endParaRPr lang="hr-HR" dirty="0"/>
          </a:p>
        </p:txBody>
      </p:sp>
      <p:sp>
        <p:nvSpPr>
          <p:cNvPr id="5" name="Rectangle 4"/>
          <p:cNvSpPr/>
          <p:nvPr/>
        </p:nvSpPr>
        <p:spPr>
          <a:xfrm>
            <a:off x="395536" y="6042407"/>
            <a:ext cx="3059832" cy="648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Ball: </a:t>
            </a:r>
            <a:r>
              <a:rPr lang="en-US" dirty="0" smtClean="0"/>
              <a:t>m</a:t>
            </a:r>
            <a:r>
              <a:rPr lang="en-US" baseline="-25000" dirty="0" smtClean="0"/>
              <a:t>1</a:t>
            </a:r>
            <a:r>
              <a:rPr lang="en-US" dirty="0" smtClean="0"/>
              <a:t>=109g</a:t>
            </a:r>
            <a:r>
              <a:rPr lang="en-US" dirty="0"/>
              <a:t>; r</a:t>
            </a:r>
            <a:r>
              <a:rPr lang="en-US" baseline="-25000" dirty="0"/>
              <a:t>1</a:t>
            </a:r>
            <a:r>
              <a:rPr lang="en-US" dirty="0"/>
              <a:t>=1.5 cm</a:t>
            </a:r>
            <a:endParaRPr lang="hr-HR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8316416" y="6381328"/>
            <a:ext cx="36004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50" y="5661248"/>
            <a:ext cx="1426949" cy="1134870"/>
          </a:xfrm>
          <a:prstGeom prst="rect">
            <a:avLst/>
          </a:prstGeom>
        </p:spPr>
      </p:pic>
      <p:sp>
        <p:nvSpPr>
          <p:cNvPr id="9" name="Slide Number Placeholder 3"/>
          <p:cNvSpPr txBox="1">
            <a:spLocks/>
          </p:cNvSpPr>
          <p:nvPr/>
        </p:nvSpPr>
        <p:spPr>
          <a:xfrm>
            <a:off x="8244407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15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Elastic space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23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0518976"/>
              </p:ext>
            </p:extLst>
          </p:nvPr>
        </p:nvGraphicFramePr>
        <p:xfrm>
          <a:off x="94805" y="1628800"/>
          <a:ext cx="6898931" cy="542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" name="SPW 11.0 Graph" r:id="rId4" imgW="5554800" imgH="4820400" progId="SigmaPlotGraphicObject.10">
                  <p:embed/>
                </p:oleObj>
              </mc:Choice>
              <mc:Fallback>
                <p:oleObj name="SPW 11.0 Graph" r:id="rId4" imgW="5554800" imgH="4820400" progId="SigmaPlotGraphicObject.1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805" y="1628800"/>
                        <a:ext cx="6898931" cy="542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229600" cy="990600"/>
          </a:xfrm>
        </p:spPr>
        <p:txBody>
          <a:bodyPr>
            <a:normAutofit/>
          </a:bodyPr>
          <a:lstStyle/>
          <a:p>
            <a:r>
              <a:rPr lang="hr-HR" dirty="0" smtClean="0"/>
              <a:t>Fabric shape</a:t>
            </a:r>
            <a:endParaRPr lang="hr-H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661248"/>
            <a:ext cx="1331639" cy="1134870"/>
          </a:xfrm>
          <a:prstGeom prst="rect">
            <a:avLst/>
          </a:prstGeom>
        </p:spPr>
      </p:pic>
      <p:sp>
        <p:nvSpPr>
          <p:cNvPr id="8" name="Slide Number Placeholder 3"/>
          <p:cNvSpPr txBox="1">
            <a:spLocks/>
          </p:cNvSpPr>
          <p:nvPr/>
        </p:nvSpPr>
        <p:spPr>
          <a:xfrm>
            <a:off x="8244407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16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Elastic space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364088" y="637078"/>
            <a:ext cx="3706457" cy="1260686"/>
            <a:chOff x="6698191" y="182068"/>
            <a:chExt cx="2228338" cy="1799406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09728867"/>
                </p:ext>
              </p:extLst>
            </p:nvPr>
          </p:nvGraphicFramePr>
          <p:xfrm>
            <a:off x="6698191" y="182068"/>
            <a:ext cx="2228338" cy="17994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3" name="SPW 11.0 Graph" r:id="rId7" imgW="5704920" imgH="4614840" progId="SigmaPlotGraphicObject.10">
                    <p:embed/>
                  </p:oleObj>
                </mc:Choice>
                <mc:Fallback>
                  <p:oleObj name="SPW 11.0 Graph" r:id="rId7" imgW="5704920" imgH="4614840" progId="SigmaPlotGraphicObject.1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698191" y="182068"/>
                          <a:ext cx="2228338" cy="179940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Oval 5"/>
            <p:cNvSpPr/>
            <p:nvPr/>
          </p:nvSpPr>
          <p:spPr>
            <a:xfrm rot="3666556">
              <a:off x="7976904" y="434327"/>
              <a:ext cx="709224" cy="99499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H="1">
            <a:off x="6372200" y="1628800"/>
            <a:ext cx="1152128" cy="93610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83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50" y="5661248"/>
            <a:ext cx="1426949" cy="1134870"/>
          </a:xfrm>
          <a:prstGeom prst="rect">
            <a:avLst/>
          </a:prstGeom>
        </p:spPr>
      </p:pic>
      <p:sp>
        <p:nvSpPr>
          <p:cNvPr id="10" name="Slide Number Placeholder 3"/>
          <p:cNvSpPr txBox="1">
            <a:spLocks/>
          </p:cNvSpPr>
          <p:nvPr/>
        </p:nvSpPr>
        <p:spPr>
          <a:xfrm>
            <a:off x="8244407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17</a:t>
            </a:fld>
            <a:endParaRPr lang="hr-HR" dirty="0">
              <a:solidFill>
                <a:schemeClr val="tx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51520" y="1318181"/>
            <a:ext cx="7200800" cy="5236757"/>
            <a:chOff x="251520" y="1318181"/>
            <a:chExt cx="7200800" cy="5236757"/>
          </a:xfrm>
        </p:grpSpPr>
        <p:grpSp>
          <p:nvGrpSpPr>
            <p:cNvPr id="22" name="Group 21"/>
            <p:cNvGrpSpPr/>
            <p:nvPr/>
          </p:nvGrpSpPr>
          <p:grpSpPr>
            <a:xfrm>
              <a:off x="251520" y="1318181"/>
              <a:ext cx="6735175" cy="5236757"/>
              <a:chOff x="251520" y="1318181"/>
              <a:chExt cx="6735175" cy="5236757"/>
            </a:xfrm>
          </p:grpSpPr>
          <p:graphicFrame>
            <p:nvGraphicFramePr>
              <p:cNvPr id="3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29671062"/>
                  </p:ext>
                </p:extLst>
              </p:nvPr>
            </p:nvGraphicFramePr>
            <p:xfrm>
              <a:off x="251520" y="1318181"/>
              <a:ext cx="6735175" cy="523675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55" name="SPW 11.0 Graph" r:id="rId5" imgW="5550120" imgH="4323240" progId="SigmaPlotGraphicObject.10">
                      <p:embed/>
                    </p:oleObj>
                  </mc:Choice>
                  <mc:Fallback>
                    <p:oleObj name="SPW 11.0 Graph" r:id="rId5" imgW="5550120" imgH="4323240" progId="SigmaPlotGraphicObject.10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251520" y="1318181"/>
                            <a:ext cx="6735175" cy="523675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6" name="Straight Connector 5"/>
              <p:cNvCxnSpPr/>
              <p:nvPr/>
            </p:nvCxnSpPr>
            <p:spPr>
              <a:xfrm flipH="1" flipV="1">
                <a:off x="1043608" y="2376091"/>
                <a:ext cx="5040560" cy="328515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Arrow Connector 18"/>
            <p:cNvCxnSpPr/>
            <p:nvPr/>
          </p:nvCxnSpPr>
          <p:spPr>
            <a:xfrm flipV="1">
              <a:off x="5148064" y="4782818"/>
              <a:ext cx="432048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436096" y="4365104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Our hypothesis</a:t>
              </a:r>
              <a:endParaRPr lang="hr-HR" dirty="0"/>
            </a:p>
          </p:txBody>
        </p:sp>
      </p:grp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Elastic space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732240" y="1844824"/>
                <a:ext cx="2160240" cy="1062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/>
                  <a:t>Plot of our fabric shape dots on </a:t>
                </a:r>
                <a14:m>
                  <m:oMath xmlns:m="http://schemas.openxmlformats.org/officeDocument/2006/math">
                    <m:r>
                      <a:rPr lang="hr-HR" b="0" i="1" smtClean="0">
                        <a:latin typeface="Cambria Math"/>
                      </a:rPr>
                      <m:t>𝑧</m:t>
                    </m:r>
                    <m:r>
                      <a:rPr lang="hr-HR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hr-HR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hr-HR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hr-HR" b="0" i="1" smtClean="0">
                            <a:latin typeface="Cambria Math"/>
                            <a:ea typeface="Cambria Math"/>
                          </a:rPr>
                          <m:t>𝜌</m:t>
                        </m:r>
                      </m:den>
                    </m:f>
                  </m:oMath>
                </a14:m>
                <a:r>
                  <a:rPr lang="hr-HR" dirty="0" smtClean="0"/>
                  <a:t> graph </a:t>
                </a:r>
                <a:endParaRPr lang="hr-HR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240" y="1844824"/>
                <a:ext cx="2160240" cy="1062535"/>
              </a:xfrm>
              <a:prstGeom prst="rect">
                <a:avLst/>
              </a:prstGeom>
              <a:blipFill rotWithShape="1">
                <a:blip r:embed="rId7"/>
                <a:stretch>
                  <a:fillRect l="-2254" t="-2874" b="-229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/>
          <p:cNvCxnSpPr/>
          <p:nvPr/>
        </p:nvCxnSpPr>
        <p:spPr>
          <a:xfrm>
            <a:off x="3419872" y="5203845"/>
            <a:ext cx="504056" cy="3743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1" y="404664"/>
            <a:ext cx="7704856" cy="1143000"/>
          </a:xfrm>
        </p:spPr>
        <p:txBody>
          <a:bodyPr>
            <a:normAutofit/>
          </a:bodyPr>
          <a:lstStyle/>
          <a:p>
            <a:pPr algn="ctr"/>
            <a:r>
              <a:rPr lang="hr-HR" sz="3200" dirty="0" smtClean="0"/>
              <a:t>Test – is our potential proportional to Kepler’s potential ?</a:t>
            </a:r>
            <a:endParaRPr lang="hr-HR" sz="3200" dirty="0"/>
          </a:p>
        </p:txBody>
      </p:sp>
      <p:sp>
        <p:nvSpPr>
          <p:cNvPr id="26" name="TextBox 25"/>
          <p:cNvSpPr txBox="1"/>
          <p:nvPr/>
        </p:nvSpPr>
        <p:spPr>
          <a:xfrm>
            <a:off x="3923928" y="544522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Our shape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4694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1740805"/>
              </p:ext>
            </p:extLst>
          </p:nvPr>
        </p:nvGraphicFramePr>
        <p:xfrm>
          <a:off x="0" y="1050568"/>
          <a:ext cx="7273925" cy="566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7" name="SPW 11.0 Graph" r:id="rId4" imgW="5550120" imgH="4334040" progId="SigmaPlotGraphicObject.10">
                  <p:embed/>
                </p:oleObj>
              </mc:Choice>
              <mc:Fallback>
                <p:oleObj name="SPW 11.0 Graph" r:id="rId4" imgW="5550120" imgH="433404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050568"/>
                        <a:ext cx="7273925" cy="566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990600"/>
          </a:xfrm>
        </p:spPr>
        <p:txBody>
          <a:bodyPr/>
          <a:lstStyle/>
          <a:p>
            <a:r>
              <a:rPr lang="hr-HR" dirty="0" smtClean="0"/>
              <a:t>Function of our shape </a:t>
            </a:r>
            <a:endParaRPr lang="hr-H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50" y="5661248"/>
            <a:ext cx="1426949" cy="1134870"/>
          </a:xfrm>
          <a:prstGeom prst="rect">
            <a:avLst/>
          </a:prstGeom>
        </p:spPr>
      </p:pic>
      <p:sp>
        <p:nvSpPr>
          <p:cNvPr id="8" name="Slide Number Placeholder 3"/>
          <p:cNvSpPr txBox="1">
            <a:spLocks/>
          </p:cNvSpPr>
          <p:nvPr/>
        </p:nvSpPr>
        <p:spPr>
          <a:xfrm>
            <a:off x="8244407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18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Elastic space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800597" y="1484784"/>
                <a:ext cx="2123727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/>
                  <a:t>Function that describes fabric shape in form: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/>
                        </a:rPr>
                        <m:t>𝑧</m:t>
                      </m:r>
                      <m:d>
                        <m:d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</m:d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𝐴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𝐵</m:t>
                      </m:r>
                      <m:sSup>
                        <m:sSupPr>
                          <m:ctrlPr>
                            <a:rPr lang="hr-HR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  <m:sup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sup>
                      </m:sSup>
                    </m:oMath>
                  </m:oMathPara>
                </a14:m>
                <a:endParaRPr lang="hr-HR" b="0" dirty="0" smtClean="0">
                  <a:ea typeface="Cambria Math"/>
                </a:endParaRPr>
              </a:p>
              <a:p>
                <a:endParaRPr lang="hr-HR" dirty="0">
                  <a:ea typeface="Cambria Math"/>
                </a:endParaRPr>
              </a:p>
              <a:p>
                <a:r>
                  <a:rPr lang="hr-HR" b="0" dirty="0" smtClean="0">
                    <a:ea typeface="Cambria Math"/>
                  </a:rPr>
                  <a:t>Numerically calculated A, B, p so that they best fit to measured data</a:t>
                </a:r>
                <a:endParaRPr lang="hr-HR" dirty="0" smtClean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597" y="1484784"/>
                <a:ext cx="2123727" cy="2585323"/>
              </a:xfrm>
              <a:prstGeom prst="rect">
                <a:avLst/>
              </a:prstGeom>
              <a:blipFill rotWithShape="1">
                <a:blip r:embed="rId7"/>
                <a:stretch>
                  <a:fillRect l="-2586" t="-1179" r="-4310" b="-2830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924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„Gravitational constant”</a:t>
            </a:r>
            <a:endParaRPr lang="hr-H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Elastic membrane</a:t>
            </a:r>
            <a:endParaRPr lang="hr-H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24341" y="2390555"/>
                <a:ext cx="4536504" cy="4014936"/>
              </a:xfrm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r-HR" sz="2100" b="0" i="1" smtClean="0">
                          <a:latin typeface="Cambria Math"/>
                        </a:rPr>
                        <m:t>𝑧</m:t>
                      </m:r>
                      <m:d>
                        <m:dPr>
                          <m:ctrlPr>
                            <a:rPr lang="hr-HR" sz="21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hr-HR" sz="2100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</m:d>
                      <m:r>
                        <a:rPr lang="hr-HR" sz="21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hr-HR" sz="2100" b="0" i="1" smtClean="0">
                          <a:latin typeface="Cambria Math"/>
                          <a:ea typeface="Cambria Math"/>
                        </a:rPr>
                        <m:t>𝐴</m:t>
                      </m:r>
                      <m:r>
                        <a:rPr lang="hr-HR" sz="2100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hr-HR" sz="2100" b="0" i="1" smtClean="0">
                          <a:latin typeface="Cambria Math"/>
                          <a:ea typeface="Cambria Math"/>
                        </a:rPr>
                        <m:t>𝐵</m:t>
                      </m:r>
                      <m:sSup>
                        <m:sSupPr>
                          <m:ctrlPr>
                            <a:rPr lang="hr-HR" sz="21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hr-HR" sz="2100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  <m:sup>
                          <m:r>
                            <a:rPr lang="hr-HR" sz="21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hr-HR" sz="2100" b="0" i="1" smtClean="0">
                          <a:latin typeface="Cambria Math"/>
                          <a:ea typeface="Cambria Math"/>
                        </a:rPr>
                        <m:t>𝑈</m:t>
                      </m:r>
                      <m:d>
                        <m:dPr>
                          <m:ctrlPr>
                            <a:rPr lang="hr-HR" sz="21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hr-HR" sz="2100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</m:d>
                      <m:r>
                        <a:rPr lang="hr-HR" sz="21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hr-HR" sz="21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hr-HR" sz="2100" b="0" i="1" smtClean="0">
                              <a:latin typeface="Cambria Math"/>
                              <a:ea typeface="Cambria Math"/>
                            </a:rPr>
                            <m:t>𝑈</m:t>
                          </m:r>
                        </m:e>
                        <m:sub>
                          <m:r>
                            <a:rPr lang="hr-HR" sz="21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hr-HR" sz="2100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hr-HR" sz="2100" b="0" i="1" smtClean="0">
                          <a:latin typeface="Cambria Math"/>
                          <a:ea typeface="Cambria Math"/>
                        </a:rPr>
                        <m:t>𝑚𝑔𝐵</m:t>
                      </m:r>
                      <m:sSup>
                        <m:sSupPr>
                          <m:ctrlPr>
                            <a:rPr lang="hr-HR" sz="21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hr-HR" sz="2100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  <m:sup>
                          <m:r>
                            <a:rPr lang="hr-HR" sz="21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sup>
                      </m:sSup>
                    </m:oMath>
                  </m:oMathPara>
                </a14:m>
                <a:endParaRPr lang="hr-HR" sz="2100" b="0" i="1" dirty="0" smtClean="0">
                  <a:latin typeface="Cambria Math"/>
                  <a:ea typeface="Cambria Math"/>
                </a:endParaRPr>
              </a:p>
              <a:p>
                <a:pPr marL="0" indent="0" algn="ctr">
                  <a:buNone/>
                </a:pPr>
                <a:r>
                  <a:rPr lang="hr-HR" sz="2100" b="0" i="1" dirty="0" smtClean="0">
                    <a:latin typeface="Cambria Math"/>
                    <a:ea typeface="Cambria Math"/>
                  </a:rPr>
                  <a:t/>
                </a:r>
                <a:br>
                  <a:rPr lang="hr-HR" sz="2100" b="0" i="1" dirty="0" smtClean="0">
                    <a:latin typeface="Cambria Math"/>
                    <a:ea typeface="Cambria Math"/>
                  </a:rPr>
                </a:b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r-HR" sz="2100" b="0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hr-HR" sz="2100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hr-HR" sz="2100" b="0" i="1" smtClean="0"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hr-HR" sz="2100" b="0" i="1" smtClean="0">
                          <a:latin typeface="Cambria Math"/>
                          <a:ea typeface="Cambria Math"/>
                        </a:rPr>
                        <m:t>𝑈</m:t>
                      </m:r>
                      <m:r>
                        <a:rPr lang="hr-HR" sz="2100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hr-HR" sz="2100" b="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hr-HR" sz="2100" b="0" i="1" smtClean="0">
                          <a:latin typeface="Cambria Math"/>
                          <a:ea typeface="Cambria Math"/>
                        </a:rPr>
                        <m:t>)=−</m:t>
                      </m:r>
                      <m:r>
                        <a:rPr lang="hr-HR" sz="2100" b="0" i="1" smtClean="0">
                          <a:latin typeface="Cambria Math"/>
                          <a:ea typeface="Cambria Math"/>
                        </a:rPr>
                        <m:t>𝑚𝑔</m:t>
                      </m:r>
                      <m:f>
                        <m:fPr>
                          <m:ctrlPr>
                            <a:rPr lang="hr-HR" sz="21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hr-HR" sz="2100" b="0" i="1" smtClean="0">
                              <a:latin typeface="Cambria Math"/>
                              <a:ea typeface="Cambria Math"/>
                            </a:rPr>
                            <m:t>𝑑𝑧</m:t>
                          </m:r>
                        </m:num>
                        <m:den>
                          <m:r>
                            <a:rPr lang="hr-HR" sz="21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hr-HR" sz="2100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den>
                      </m:f>
                      <m:r>
                        <a:rPr lang="hr-HR" sz="2100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hr-HR" sz="2100" b="0" i="1" smtClean="0">
                          <a:latin typeface="Cambria Math"/>
                          <a:ea typeface="Cambria Math"/>
                        </a:rPr>
                        <m:t>𝑚𝑔</m:t>
                      </m:r>
                      <m:f>
                        <m:fPr>
                          <m:ctrlPr>
                            <a:rPr lang="hr-HR" sz="21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hr-HR" sz="2100" b="0" i="1" smtClean="0">
                              <a:latin typeface="Cambria Math"/>
                              <a:ea typeface="Cambria Math"/>
                            </a:rPr>
                            <m:t>𝑝𝐵</m:t>
                          </m:r>
                        </m:num>
                        <m:den>
                          <m:sSup>
                            <m:sSupPr>
                              <m:ctrlPr>
                                <a:rPr lang="hr-HR" sz="21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hr-HR" sz="2100" b="0" i="1" smtClean="0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hr-HR" sz="2100" b="0" i="1" smtClean="0">
                                  <a:latin typeface="Cambria Math"/>
                                  <a:ea typeface="Cambria Math"/>
                                </a:rPr>
                                <m:t>1−</m:t>
                              </m:r>
                              <m:r>
                                <a:rPr lang="hr-HR" sz="2100" b="0" i="1" smtClean="0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sup>
                          </m:sSup>
                        </m:den>
                      </m:f>
                      <m:r>
                        <a:rPr lang="hr-HR" sz="2100" b="0" i="1" smtClean="0">
                          <a:latin typeface="Cambria Math"/>
                          <a:ea typeface="Cambria Math"/>
                        </a:rPr>
                        <m:t> </m:t>
                      </m:r>
                    </m:oMath>
                  </m:oMathPara>
                </a14:m>
                <a:r>
                  <a:rPr lang="hr-HR" sz="2100" b="0" i="1" dirty="0" smtClean="0">
                    <a:latin typeface="Cambria Math"/>
                    <a:ea typeface="Cambria Math"/>
                  </a:rPr>
                  <a:t/>
                </a:r>
                <a:br>
                  <a:rPr lang="hr-HR" sz="2100" b="0" i="1" dirty="0" smtClean="0">
                    <a:latin typeface="Cambria Math"/>
                    <a:ea typeface="Cambria Math"/>
                  </a:rPr>
                </a:br>
                <a:r>
                  <a:rPr lang="hr-HR" sz="2100" b="0" dirty="0" smtClean="0">
                    <a:sym typeface="Wingdings" pitchFamily="2" charset="2"/>
                  </a:rPr>
                  <a:t> constant in our system: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100" i="1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hr-HR" sz="2100" i="1">
                          <a:latin typeface="Cambria Math"/>
                        </a:rPr>
                        <m:t>=</m:t>
                      </m:r>
                      <m:r>
                        <a:rPr lang="hr-HR" sz="2100" i="1">
                          <a:latin typeface="Cambria Math"/>
                        </a:rPr>
                        <m:t>𝑝𝑔𝐵</m:t>
                      </m:r>
                    </m:oMath>
                  </m:oMathPara>
                </a14:m>
                <a:endParaRPr lang="hr-HR" sz="2100" b="0" dirty="0" smtClean="0"/>
              </a:p>
              <a:p>
                <a:pPr marL="0" indent="0" algn="ctr">
                  <a:buNone/>
                </a:pPr>
                <a:r>
                  <a:rPr lang="hr-HR" sz="2100" b="0" dirty="0" smtClean="0"/>
                  <a:t/>
                </a:r>
                <a:br>
                  <a:rPr lang="hr-HR" sz="2100" b="0" dirty="0" smtClean="0"/>
                </a:b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r-HR" sz="2100" b="0" i="1" smtClean="0">
                          <a:latin typeface="Cambria Math"/>
                        </a:rPr>
                        <m:t>𝑧</m:t>
                      </m:r>
                      <m:d>
                        <m:dPr>
                          <m:ctrlPr>
                            <a:rPr lang="hr-HR" sz="21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hr-HR" sz="2100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</m:d>
                      <m:r>
                        <a:rPr lang="hr-HR" sz="2100" b="0" i="1" smtClean="0">
                          <a:latin typeface="Cambria Math"/>
                          <a:ea typeface="Cambria Math"/>
                        </a:rPr>
                        <m:t>=−32.16702+4.214</m:t>
                      </m:r>
                      <m:sSup>
                        <m:sSupPr>
                          <m:ctrlPr>
                            <a:rPr lang="hr-HR" sz="21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hr-HR" sz="2100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  <m:sup>
                          <m:r>
                            <a:rPr lang="hr-HR" sz="2100" b="0" i="1" smtClean="0">
                              <a:latin typeface="Cambria Math"/>
                              <a:ea typeface="Cambria Math"/>
                            </a:rPr>
                            <m:t>0.285</m:t>
                          </m:r>
                        </m:sup>
                      </m:sSup>
                    </m:oMath>
                  </m:oMathPara>
                </a14:m>
                <a:r>
                  <a:rPr lang="hr-HR" sz="2100" b="0" i="1" dirty="0" smtClean="0">
                    <a:latin typeface="Cambria Math"/>
                    <a:ea typeface="Cambria Math"/>
                  </a:rPr>
                  <a:t/>
                </a:r>
                <a:br>
                  <a:rPr lang="hr-HR" sz="2100" b="0" i="1" dirty="0" smtClean="0">
                    <a:latin typeface="Cambria Math"/>
                    <a:ea typeface="Cambria Math"/>
                  </a:rPr>
                </a:br>
                <a:r>
                  <a:rPr lang="hr-HR" sz="2100" b="0" i="1" dirty="0" smtClean="0">
                    <a:latin typeface="Cambria Math"/>
                    <a:ea typeface="Cambria Math"/>
                  </a:rPr>
                  <a:t/>
                </a:r>
                <a:br>
                  <a:rPr lang="hr-HR" sz="2100" b="0" i="1" dirty="0" smtClean="0">
                    <a:latin typeface="Cambria Math"/>
                    <a:ea typeface="Cambria Math"/>
                  </a:rPr>
                </a:b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100" b="0" i="1" smtClean="0">
                          <a:latin typeface="Cambria Math"/>
                          <a:ea typeface="Cambria Math"/>
                        </a:rPr>
                        <m:t>Γ</m:t>
                      </m:r>
                      <m:r>
                        <a:rPr lang="hr-HR" sz="2100" b="0" i="1" smtClean="0">
                          <a:latin typeface="Cambria Math"/>
                        </a:rPr>
                        <m:t>=11.782 </m:t>
                      </m:r>
                      <m:sSup>
                        <m:sSupPr>
                          <m:ctrlPr>
                            <a:rPr lang="hr-HR" sz="21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hr-HR" sz="2100" b="0" i="1" smtClean="0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hr-HR" sz="2100" b="0" i="1" smtClean="0">
                              <a:latin typeface="Cambria Math"/>
                            </a:rPr>
                            <m:t>1.715</m:t>
                          </m:r>
                        </m:sup>
                      </m:sSup>
                      <m:sSup>
                        <m:sSupPr>
                          <m:ctrlPr>
                            <a:rPr lang="hr-HR" sz="21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hr-HR" sz="2100" b="0" i="1" smtClean="0">
                              <a:latin typeface="Cambria Math"/>
                            </a:rPr>
                            <m:t>𝑠</m:t>
                          </m:r>
                        </m:e>
                        <m:sup>
                          <m:r>
                            <a:rPr lang="hr-HR" sz="2100" b="0" i="1" smtClean="0">
                              <a:latin typeface="Cambria Math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r>
                  <a:rPr lang="hr-HR" sz="700" b="0" dirty="0" smtClean="0"/>
                  <a:t/>
                </a:r>
                <a:br>
                  <a:rPr lang="hr-HR" sz="700" b="0" dirty="0" smtClean="0"/>
                </a:br>
                <a:endParaRPr lang="hr-HR" sz="700" dirty="0" smtClean="0"/>
              </a:p>
              <a:p>
                <a:pPr marL="0" indent="0">
                  <a:buNone/>
                </a:pPr>
                <a:r>
                  <a:rPr lang="hr-HR" sz="700" dirty="0" smtClean="0"/>
                  <a:t/>
                </a:r>
                <a:br>
                  <a:rPr lang="hr-HR" sz="700" dirty="0" smtClean="0"/>
                </a:br>
                <a:endParaRPr lang="hr-HR" sz="7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24341" y="2390555"/>
                <a:ext cx="4536504" cy="4014936"/>
              </a:xfr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dirty="0" smtClean="0"/>
              <a:t>Universe</a:t>
            </a:r>
            <a:endParaRPr lang="hr-H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4211960" y="2438400"/>
                <a:ext cx="4824536" cy="395128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100" b="0" i="1" smtClean="0">
                          <a:latin typeface="Cambria Math"/>
                        </a:rPr>
                        <m:t>𝑈</m:t>
                      </m:r>
                      <m:d>
                        <m:dPr>
                          <m:ctrlPr>
                            <a:rPr lang="hr-HR" sz="21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hr-HR" sz="2100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</m:d>
                      <m:r>
                        <a:rPr lang="hr-HR" sz="21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hr-HR" sz="21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hr-HR" sz="2100" i="1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hr-HR" sz="2100" b="0" i="1" smtClean="0">
                              <a:latin typeface="Cambria Math"/>
                              <a:ea typeface="Cambria Math"/>
                            </a:rPr>
                            <m:t>𝑀</m:t>
                          </m:r>
                        </m:num>
                        <m:den>
                          <m:r>
                            <a:rPr lang="hr-HR" sz="2100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den>
                      </m:f>
                    </m:oMath>
                    <m:oMath xmlns:m="http://schemas.openxmlformats.org/officeDocument/2006/math">
                      <m:r>
                        <a:rPr lang="hr-HR" sz="2100" b="0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hr-HR" sz="2100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hr-HR" sz="2100" b="0" i="1" smtClean="0">
                          <a:latin typeface="Cambria Math"/>
                          <a:ea typeface="Cambria Math"/>
                        </a:rPr>
                        <m:t>𝛾</m:t>
                      </m:r>
                      <m:f>
                        <m:fPr>
                          <m:ctrlPr>
                            <a:rPr lang="hr-HR" sz="21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hr-HR" sz="2100" b="0" i="1" smtClean="0">
                              <a:latin typeface="Cambria Math"/>
                              <a:ea typeface="Cambria Math"/>
                            </a:rPr>
                            <m:t>𝑚𝑀</m:t>
                          </m:r>
                        </m:num>
                        <m:den>
                          <m:sSup>
                            <m:sSupPr>
                              <m:ctrlPr>
                                <a:rPr lang="hr-HR" sz="21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hr-HR" sz="2100" b="0" i="1" smtClean="0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hr-HR" sz="21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hr-HR" sz="2100" b="0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hr-HR" sz="2100" b="0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hr-HR" sz="2100" b="0" dirty="0" smtClean="0">
                  <a:ea typeface="Cambria Math"/>
                </a:endParaRPr>
              </a:p>
              <a:p>
                <a:pPr marL="0" indent="0" algn="ctr">
                  <a:buNone/>
                </a:pPr>
                <a:r>
                  <a:rPr lang="hr-HR" sz="2100" dirty="0">
                    <a:ea typeface="Cambria Math"/>
                  </a:rPr>
                  <a:t>	</a:t>
                </a:r>
                <a14:m>
                  <m:oMath xmlns:m="http://schemas.openxmlformats.org/officeDocument/2006/math">
                    <m:r>
                      <a:rPr lang="hr-HR" sz="2100" i="1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hr-HR" sz="2100" b="0" i="1" smtClean="0">
                        <a:latin typeface="Cambria Math"/>
                        <a:ea typeface="Cambria Math"/>
                      </a:rPr>
                      <m:t>=6.6742∗</m:t>
                    </m:r>
                    <m:sSup>
                      <m:sSupPr>
                        <m:ctrlPr>
                          <a:rPr lang="hr-HR" sz="21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hr-HR" sz="21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hr-HR" sz="2100" b="0" i="1" smtClean="0">
                            <a:latin typeface="Cambria Math"/>
                            <a:ea typeface="Cambria Math"/>
                          </a:rPr>
                          <m:t>−11</m:t>
                        </m:r>
                      </m:sup>
                    </m:sSup>
                    <m:sSup>
                      <m:sSupPr>
                        <m:ctrlPr>
                          <a:rPr lang="hr-HR" sz="21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hr-HR" sz="2100" b="0" i="1" smtClean="0"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p>
                        <m:r>
                          <a:rPr lang="hr-HR" sz="21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hr-HR" sz="21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hr-HR" sz="2100" b="0" i="1" smtClean="0">
                            <a:latin typeface="Cambria Math"/>
                            <a:ea typeface="Cambria Math"/>
                          </a:rPr>
                          <m:t>𝑘𝑔</m:t>
                        </m:r>
                      </m:e>
                      <m:sup>
                        <m:r>
                          <a:rPr lang="hr-HR" sz="2100" b="0" i="1" smtClean="0">
                            <a:latin typeface="Cambria Math"/>
                            <a:ea typeface="Cambria Math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hr-HR" sz="21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hr-HR" sz="2100" b="0" i="1" smtClean="0">
                            <a:latin typeface="Cambria Math"/>
                            <a:ea typeface="Cambria Math"/>
                          </a:rPr>
                          <m:t>𝑠</m:t>
                        </m:r>
                      </m:e>
                      <m:sup>
                        <m:r>
                          <a:rPr lang="hr-HR" sz="2100" b="0" i="1" smtClean="0">
                            <a:latin typeface="Cambria Math"/>
                            <a:ea typeface="Cambria Math"/>
                          </a:rPr>
                          <m:t>−2</m:t>
                        </m:r>
                      </m:sup>
                    </m:sSup>
                  </m:oMath>
                </a14:m>
                <a:endParaRPr lang="hr-HR" sz="2100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4211960" y="2438400"/>
                <a:ext cx="4824536" cy="3951288"/>
              </a:xfr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50" y="5661248"/>
            <a:ext cx="1426949" cy="1134870"/>
          </a:xfrm>
          <a:prstGeom prst="rect">
            <a:avLst/>
          </a:prstGeom>
        </p:spPr>
      </p:pic>
      <p:sp>
        <p:nvSpPr>
          <p:cNvPr id="12" name="Slide Number Placeholder 3"/>
          <p:cNvSpPr txBox="1">
            <a:spLocks/>
          </p:cNvSpPr>
          <p:nvPr/>
        </p:nvSpPr>
        <p:spPr>
          <a:xfrm>
            <a:off x="8244407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19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Elastic space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331977" y="5121188"/>
            <a:ext cx="1368152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Oval 4"/>
          <p:cNvSpPr/>
          <p:nvPr/>
        </p:nvSpPr>
        <p:spPr>
          <a:xfrm>
            <a:off x="2843808" y="5157192"/>
            <a:ext cx="720080" cy="432048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Oval 8"/>
          <p:cNvSpPr/>
          <p:nvPr/>
        </p:nvSpPr>
        <p:spPr>
          <a:xfrm>
            <a:off x="3707904" y="5106821"/>
            <a:ext cx="504056" cy="36004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TextBox 9"/>
          <p:cNvSpPr txBox="1"/>
          <p:nvPr/>
        </p:nvSpPr>
        <p:spPr>
          <a:xfrm>
            <a:off x="1782281" y="478786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A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13649" y="4787860"/>
            <a:ext cx="380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B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79912" y="478786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00B050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27143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863" y="692696"/>
            <a:ext cx="8229600" cy="990600"/>
          </a:xfrm>
        </p:spPr>
        <p:txBody>
          <a:bodyPr/>
          <a:lstStyle/>
          <a:p>
            <a:r>
              <a:rPr lang="hr-HR" dirty="0" smtClean="0"/>
              <a:t>Problem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hr-HR" dirty="0" smtClean="0"/>
          </a:p>
          <a:p>
            <a:pPr marL="0" indent="0" algn="ctr">
              <a:buNone/>
            </a:pPr>
            <a:r>
              <a:rPr lang="hr-HR" dirty="0" smtClean="0"/>
              <a:t/>
            </a:r>
            <a:br>
              <a:rPr lang="hr-HR" dirty="0" smtClean="0"/>
            </a:br>
            <a:r>
              <a:rPr lang="en-US" dirty="0" smtClean="0"/>
              <a:t>The dynamics and apparent interactions of massive balls rolling on a stretched horizontal membrane are often used to illustrate gravitation. Investigate the system further. Is it possible to define and measure the apparent “gravitational constant” in such a “world”?</a:t>
            </a:r>
            <a:endParaRPr lang="hr-H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50" y="5661248"/>
            <a:ext cx="1426949" cy="1134870"/>
          </a:xfrm>
          <a:prstGeom prst="rect">
            <a:avLst/>
          </a:prstGeom>
        </p:spPr>
      </p:pic>
      <p:sp>
        <p:nvSpPr>
          <p:cNvPr id="10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2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Elastic space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8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a prez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7423" t="8023" r="18247" b="5550"/>
          <a:stretch/>
        </p:blipFill>
        <p:spPr>
          <a:xfrm>
            <a:off x="1379307" y="1572587"/>
            <a:ext cx="5688631" cy="46520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Trajectory animation</a:t>
            </a:r>
            <a:endParaRPr lang="hr-H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50" y="5661248"/>
            <a:ext cx="1426949" cy="1134870"/>
          </a:xfrm>
          <a:prstGeom prst="rect">
            <a:avLst/>
          </a:prstGeom>
        </p:spPr>
      </p:pic>
      <p:sp>
        <p:nvSpPr>
          <p:cNvPr id="9" name="Slide Number Placeholder 3"/>
          <p:cNvSpPr txBox="1">
            <a:spLocks/>
          </p:cNvSpPr>
          <p:nvPr/>
        </p:nvSpPr>
        <p:spPr>
          <a:xfrm>
            <a:off x="8244407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20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Elastic space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81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5623633"/>
              </p:ext>
            </p:extLst>
          </p:nvPr>
        </p:nvGraphicFramePr>
        <p:xfrm>
          <a:off x="971600" y="1052736"/>
          <a:ext cx="6920234" cy="5520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3" name="SPW 11.0 Graph" r:id="rId4" imgW="5344200" imgH="4261680" progId="SigmaPlotGraphicObject.10">
                  <p:embed/>
                </p:oleObj>
              </mc:Choice>
              <mc:Fallback>
                <p:oleObj name="SPW 11.0 Graph" r:id="rId4" imgW="5344200" imgH="426168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1600" y="1052736"/>
                        <a:ext cx="6920234" cy="5520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406" y="476672"/>
            <a:ext cx="8229600" cy="990600"/>
          </a:xfrm>
        </p:spPr>
        <p:txBody>
          <a:bodyPr/>
          <a:lstStyle/>
          <a:p>
            <a:r>
              <a:rPr lang="hr-HR" dirty="0" smtClean="0"/>
              <a:t>Trajectory</a:t>
            </a:r>
            <a:endParaRPr lang="hr-H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50" y="5661248"/>
            <a:ext cx="1426949" cy="1134870"/>
          </a:xfrm>
          <a:prstGeom prst="rect">
            <a:avLst/>
          </a:prstGeom>
        </p:spPr>
      </p:pic>
      <p:sp>
        <p:nvSpPr>
          <p:cNvPr id="9" name="Slide Number Placeholder 3"/>
          <p:cNvSpPr txBox="1">
            <a:spLocks/>
          </p:cNvSpPr>
          <p:nvPr/>
        </p:nvSpPr>
        <p:spPr>
          <a:xfrm>
            <a:off x="8244407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21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Elastic space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42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50" y="5661248"/>
            <a:ext cx="1426949" cy="1134870"/>
          </a:xfrm>
          <a:prstGeom prst="rect">
            <a:avLst/>
          </a:prstGeom>
        </p:spPr>
      </p:pic>
      <p:sp>
        <p:nvSpPr>
          <p:cNvPr id="8" name="Slide Number Placeholder 3"/>
          <p:cNvSpPr txBox="1">
            <a:spLocks/>
          </p:cNvSpPr>
          <p:nvPr/>
        </p:nvSpPr>
        <p:spPr>
          <a:xfrm>
            <a:off x="8244407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22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Elastic space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646891" y="1121544"/>
            <a:ext cx="3403319" cy="2810893"/>
            <a:chOff x="4651952" y="980728"/>
            <a:chExt cx="3778572" cy="3026917"/>
          </a:xfrm>
        </p:grpSpPr>
        <p:pic>
          <p:nvPicPr>
            <p:cNvPr id="1091" name="Picture 67" descr="C:\Users\domagoj\Desktop\TURNIR\Elastic space\Elastic space\Materijali za prezentaciju\Clipboard0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952" y="980728"/>
              <a:ext cx="3778572" cy="3026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H="1" flipV="1">
              <a:off x="6300192" y="1556792"/>
              <a:ext cx="576064" cy="93739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373728" y="1556792"/>
              <a:ext cx="3350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ρ</a:t>
              </a:r>
              <a:endParaRPr lang="hr-HR" dirty="0"/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278793"/>
              </p:ext>
            </p:extLst>
          </p:nvPr>
        </p:nvGraphicFramePr>
        <p:xfrm>
          <a:off x="34280" y="2091743"/>
          <a:ext cx="6444209" cy="470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name="SPW 11.0 Graph" r:id="rId6" imgW="5336280" imgH="4303800" progId="SigmaPlotGraphicObject.10">
                  <p:embed/>
                </p:oleObj>
              </mc:Choice>
              <mc:Fallback>
                <p:oleObj name="SPW 11.0 Graph" r:id="rId6" imgW="5336280" imgH="430380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280" y="2091743"/>
                        <a:ext cx="6444209" cy="470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Ball distance from center vs time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4246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7890378"/>
              </p:ext>
            </p:extLst>
          </p:nvPr>
        </p:nvGraphicFramePr>
        <p:xfrm>
          <a:off x="179512" y="1558182"/>
          <a:ext cx="6287671" cy="4832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7" name="SPW 11.0 Graph" r:id="rId4" imgW="6643080" imgH="5113080" progId="SigmaPlotGraphicObject.10">
                  <p:embed/>
                </p:oleObj>
              </mc:Choice>
              <mc:Fallback>
                <p:oleObj name="SPW 11.0 Graph" r:id="rId4" imgW="6643080" imgH="511308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9512" y="1558182"/>
                        <a:ext cx="6287671" cy="48321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549" y="550288"/>
            <a:ext cx="8229600" cy="990600"/>
          </a:xfrm>
        </p:spPr>
        <p:txBody>
          <a:bodyPr/>
          <a:lstStyle/>
          <a:p>
            <a:r>
              <a:rPr lang="hr-HR" dirty="0" smtClean="0"/>
              <a:t>Second Kepler’s law</a:t>
            </a:r>
            <a:endParaRPr lang="hr-H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50" y="5661248"/>
            <a:ext cx="1426949" cy="1134870"/>
          </a:xfrm>
          <a:prstGeom prst="rect">
            <a:avLst/>
          </a:prstGeom>
        </p:spPr>
      </p:pic>
      <p:sp>
        <p:nvSpPr>
          <p:cNvPr id="8" name="Slide Number Placeholder 3"/>
          <p:cNvSpPr txBox="1">
            <a:spLocks/>
          </p:cNvSpPr>
          <p:nvPr/>
        </p:nvSpPr>
        <p:spPr>
          <a:xfrm>
            <a:off x="8244407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23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Elastic space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43779" y="2763483"/>
            <a:ext cx="86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dA</a:t>
            </a:r>
            <a:endParaRPr lang="hr-HR" dirty="0"/>
          </a:p>
        </p:txBody>
      </p:sp>
      <p:grpSp>
        <p:nvGrpSpPr>
          <p:cNvPr id="28" name="Group 27"/>
          <p:cNvGrpSpPr/>
          <p:nvPr/>
        </p:nvGrpSpPr>
        <p:grpSpPr>
          <a:xfrm>
            <a:off x="6306799" y="1540888"/>
            <a:ext cx="2569028" cy="1250398"/>
            <a:chOff x="5861496" y="1611086"/>
            <a:chExt cx="2569028" cy="125039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65" t="16864" r="33802" b="64089"/>
            <a:stretch/>
          </p:blipFill>
          <p:spPr>
            <a:xfrm>
              <a:off x="5861496" y="1611086"/>
              <a:ext cx="2569028" cy="1045028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>
            <a:xfrm flipH="1" flipV="1">
              <a:off x="8073346" y="2214156"/>
              <a:ext cx="144016" cy="64732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7236296" y="1772816"/>
              <a:ext cx="480754" cy="360784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7236296" y="1844824"/>
              <a:ext cx="792088" cy="288776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6885118" y="1660158"/>
                  <a:ext cx="70235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r-HR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r-HR" i="1" smtClean="0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hr-HR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hr-HR" b="0" i="0" smtClean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hr-HR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r-HR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hr-HR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hr-HR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5118" y="1660158"/>
                  <a:ext cx="702355" cy="369332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hr-H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7653390" y="1772816"/>
                  <a:ext cx="6901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r-HR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r-HR" i="1" smtClean="0"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  <m:sub>
                            <m:r>
                              <a:rPr lang="hr-HR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hr-HR" b="0" i="1" smtClean="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hr-HR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r-HR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hr-HR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hr-HR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3390" y="1772816"/>
                  <a:ext cx="690171" cy="36933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hr-H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084168" y="3132815"/>
                <a:ext cx="2791658" cy="2272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hr-HR" dirty="0" smtClean="0"/>
                  <a:t>Calculated from coordinates of the ball</a:t>
                </a:r>
                <a:br>
                  <a:rPr lang="hr-HR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/>
                        </a:rPr>
                        <m:t>𝑑𝐴</m:t>
                      </m:r>
                      <m:r>
                        <a:rPr lang="hr-HR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hr-HR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func>
                        <m:func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r-HR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hr-HR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  <m:t>∡</m:t>
                              </m:r>
                              <m:d>
                                <m:dPr>
                                  <m:ctrlPr>
                                    <a:rPr lang="hr-HR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hr-HR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r-HR" b="0" i="1" smtClean="0">
                                          <a:latin typeface="Cambria Math"/>
                                          <a:ea typeface="Cambria Math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hr-HR" b="0" i="1" smtClean="0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hr-HR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r-HR" b="0" i="1" smtClean="0">
                                          <a:latin typeface="Cambria Math"/>
                                          <a:ea typeface="Cambria Math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hr-HR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</m:oMath>
                    <m:oMath xmlns:m="http://schemas.openxmlformats.org/officeDocument/2006/math"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𝑡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hr-HR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hr-HR" dirty="0" smtClean="0"/>
              </a:p>
              <a:p>
                <a:endParaRPr lang="hr-HR" dirty="0"/>
              </a:p>
              <a:p>
                <a:r>
                  <a:rPr lang="hr-HR" dirty="0" smtClean="0"/>
                  <a:t>dA – sweeped area in time interval dt (0.03 s) </a:t>
                </a:r>
                <a:endParaRPr lang="hr-HR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3132815"/>
                <a:ext cx="2791658" cy="2272930"/>
              </a:xfrm>
              <a:prstGeom prst="rect">
                <a:avLst/>
              </a:prstGeom>
              <a:blipFill rotWithShape="1">
                <a:blip r:embed="rId10"/>
                <a:stretch>
                  <a:fillRect l="-1747" t="-1340" b="-3485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629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5" t="7589" r="10882" b="3348"/>
          <a:stretch/>
        </p:blipFill>
        <p:spPr>
          <a:xfrm>
            <a:off x="107504" y="1552872"/>
            <a:ext cx="6912768" cy="519241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229600" cy="990600"/>
          </a:xfrm>
        </p:spPr>
        <p:txBody>
          <a:bodyPr/>
          <a:lstStyle/>
          <a:p>
            <a:r>
              <a:rPr lang="hr-HR" dirty="0" smtClean="0"/>
              <a:t>Energy</a:t>
            </a:r>
            <a:endParaRPr lang="hr-H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31640" y="4149080"/>
                <a:ext cx="2659190" cy="1611082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hr-HR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hr-HR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hr-HR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hr-HR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hr-HR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hr-HR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hr-HR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hr-HR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5</m:t>
                              </m:r>
                            </m:den>
                          </m:f>
                          <m:r>
                            <a:rPr lang="hr-HR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hr-HR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hr-HR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hr-HR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hr-HR" b="0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hr-HR" b="0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U</m:t>
                      </m:r>
                      <m:r>
                        <a:rPr lang="hr-HR" b="0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hr-HR" b="0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W</m:t>
                      </m:r>
                    </m:oMath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𝐸</m:t>
                      </m:r>
                      <m:d>
                        <m:dPr>
                          <m:ctrlPr>
                            <a:rPr lang="hr-HR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hr-HR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hr-HR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hr-HR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hr-HR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hr-HR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hr-HR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𝑊</m:t>
                      </m:r>
                      <m:r>
                        <a:rPr lang="hr-HR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hr-HR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𝑡</m:t>
                      </m:r>
                      <m:r>
                        <a:rPr lang="hr-HR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𝑊</m:t>
                      </m:r>
                      <m:d>
                        <m:dPr>
                          <m:ctrlPr>
                            <a:rPr lang="hr-HR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hr-HR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hr-HR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hr-HR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hr-HR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𝑚𝑔</m:t>
                      </m:r>
                      <m:nary>
                        <m:naryPr>
                          <m:ctrlPr>
                            <a:rPr lang="hr-HR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hr-HR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hr-HR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sup>
                        <m:e>
                          <m:r>
                            <a:rPr lang="hr-HR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𝑣</m:t>
                          </m:r>
                          <m:d>
                            <m:dPr>
                              <m:ctrlPr>
                                <a:rPr lang="hr-HR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hr-HR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hr-HR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e>
                          </m:d>
                          <m:r>
                            <a:rPr lang="hr-HR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hr-HR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4149080"/>
                <a:ext cx="2659190" cy="161108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50" y="5661248"/>
            <a:ext cx="1426949" cy="1134870"/>
          </a:xfrm>
          <a:prstGeom prst="rect">
            <a:avLst/>
          </a:prstGeom>
        </p:spPr>
      </p:pic>
      <p:sp>
        <p:nvSpPr>
          <p:cNvPr id="9" name="Slide Number Placeholder 3"/>
          <p:cNvSpPr txBox="1">
            <a:spLocks/>
          </p:cNvSpPr>
          <p:nvPr/>
        </p:nvSpPr>
        <p:spPr>
          <a:xfrm>
            <a:off x="8244407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24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Elastic space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652120" y="4509120"/>
            <a:ext cx="576064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286534" y="4149080"/>
            <a:ext cx="2808312" cy="646331"/>
          </a:xfrm>
          <a:prstGeom prst="rect">
            <a:avLst/>
          </a:prstGeom>
          <a:solidFill>
            <a:schemeClr val="accent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dirty="0" smtClean="0"/>
              <a:t>E(t) numerically calculated from a video</a:t>
            </a:r>
            <a:endParaRPr lang="hr-HR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527356" y="1628800"/>
            <a:ext cx="396044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984268" y="1410742"/>
                <a:ext cx="2081402" cy="2585323"/>
              </a:xfrm>
              <a:prstGeom prst="rect">
                <a:avLst/>
              </a:prstGeom>
              <a:solidFill>
                <a:schemeClr val="accent1">
                  <a:alpha val="38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/>
                  <a:t>Numerically adjusting </a:t>
                </a:r>
                <a14:m>
                  <m:oMath xmlns:m="http://schemas.openxmlformats.org/officeDocument/2006/math">
                    <m:r>
                      <a:rPr lang="hr-HR" i="1" smtClean="0">
                        <a:latin typeface="Cambria Math"/>
                        <a:ea typeface="Cambria Math"/>
                      </a:rPr>
                      <m:t>𝜇</m:t>
                    </m:r>
                  </m:oMath>
                </a14:m>
                <a:r>
                  <a:rPr lang="hr-HR" dirty="0" smtClean="0"/>
                  <a:t> </a:t>
                </a:r>
                <a:r>
                  <a:rPr lang="hr-HR" dirty="0"/>
                  <a:t> </a:t>
                </a:r>
                <a:r>
                  <a:rPr lang="hr-HR" dirty="0" smtClean="0">
                    <a:sym typeface="Wingdings" pitchFamily="2" charset="2"/>
                  </a:rPr>
                  <a:t></a:t>
                </a:r>
                <a:r>
                  <a:rPr lang="hr-HR" dirty="0" smtClean="0"/>
                  <a:t>show’s that if there weren’t friction the ball would have the same energy  (maximal deviation 8%)</a:t>
                </a:r>
                <a:endParaRPr lang="hr-HR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4268" y="1410742"/>
                <a:ext cx="2081402" cy="2585323"/>
              </a:xfrm>
              <a:prstGeom prst="rect">
                <a:avLst/>
              </a:prstGeom>
              <a:blipFill rotWithShape="1">
                <a:blip r:embed="rId6"/>
                <a:stretch>
                  <a:fillRect l="-2639" t="-1176" b="-2588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5508104" y="2060848"/>
            <a:ext cx="144016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548199" y="1781142"/>
                <a:ext cx="5040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199" y="1781142"/>
                <a:ext cx="504056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05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" t="8553" r="10438" b="3055"/>
          <a:stretch/>
        </p:blipFill>
        <p:spPr>
          <a:xfrm>
            <a:off x="-108520" y="1628800"/>
            <a:ext cx="7537922" cy="516731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771" y="404664"/>
            <a:ext cx="8229600" cy="990600"/>
          </a:xfrm>
        </p:spPr>
        <p:txBody>
          <a:bodyPr/>
          <a:lstStyle/>
          <a:p>
            <a:r>
              <a:rPr lang="hr-HR" dirty="0" smtClean="0"/>
              <a:t>Angular momentum</a:t>
            </a:r>
            <a:endParaRPr lang="hr-H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31640" y="4826431"/>
                <a:ext cx="3131840" cy="1012778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𝐿</m:t>
                      </m:r>
                      <m:r>
                        <a:rPr lang="hr-HR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hr-HR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hr-HR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hr-HR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  <m:sup>
                          <m:r>
                            <a:rPr lang="hr-HR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hr-HR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hr-HR" b="0" i="1" dirty="0" smtClean="0">
                  <a:solidFill>
                    <a:schemeClr val="bg1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𝐿</m:t>
                      </m:r>
                      <m:d>
                        <m:dPr>
                          <m:ctrlPr>
                            <a:rPr lang="hr-HR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hr-HR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hr-HR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hr-HR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hr-HR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hr-HR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−</m:t>
                      </m:r>
                      <m:r>
                        <a:rPr lang="hr-HR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hr-HR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𝑚𝑔</m:t>
                      </m:r>
                      <m:nary>
                        <m:naryPr>
                          <m:ctrlPr>
                            <a:rPr lang="hr-HR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hr-HR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hr-HR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</m:sup>
                        <m:e>
                          <m:f>
                            <m:fPr>
                              <m:ctrlPr>
                                <a:rPr lang="hr-HR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hr-HR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hr-HR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hr-HR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hr-HR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hr-HR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den>
                          </m:f>
                        </m:e>
                      </m:nary>
                      <m:r>
                        <a:rPr lang="hr-HR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𝑑𝑡</m:t>
                      </m:r>
                    </m:oMath>
                  </m:oMathPara>
                </a14:m>
                <a:endParaRPr lang="hr-H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4826431"/>
                <a:ext cx="3131840" cy="101277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Elastic space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9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25</a:t>
            </a:fld>
            <a:endParaRPr lang="hr-HR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229689" y="1196752"/>
                <a:ext cx="1980220" cy="2862322"/>
              </a:xfrm>
              <a:prstGeom prst="rect">
                <a:avLst/>
              </a:prstGeom>
              <a:solidFill>
                <a:schemeClr val="accent1">
                  <a:alpha val="38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/>
                  <a:t>Numerically adjusting </a:t>
                </a:r>
                <a14:m>
                  <m:oMath xmlns:m="http://schemas.openxmlformats.org/officeDocument/2006/math">
                    <m:r>
                      <a:rPr lang="hr-HR" i="1" smtClean="0">
                        <a:latin typeface="Cambria Math"/>
                        <a:ea typeface="Cambria Math"/>
                      </a:rPr>
                      <m:t>𝜇</m:t>
                    </m:r>
                  </m:oMath>
                </a14:m>
                <a:r>
                  <a:rPr lang="hr-HR" dirty="0" smtClean="0"/>
                  <a:t> </a:t>
                </a:r>
                <a:r>
                  <a:rPr lang="hr-HR" dirty="0"/>
                  <a:t> </a:t>
                </a:r>
                <a:r>
                  <a:rPr lang="hr-HR" dirty="0" smtClean="0">
                    <a:sym typeface="Wingdings" pitchFamily="2" charset="2"/>
                  </a:rPr>
                  <a:t></a:t>
                </a:r>
                <a:r>
                  <a:rPr lang="hr-HR" dirty="0" smtClean="0"/>
                  <a:t>show’s that if there weren’t friction the ball would have same angular momentum  (maximal deviation 12%)</a:t>
                </a:r>
                <a:endParaRPr lang="hr-HR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9689" y="1196752"/>
                <a:ext cx="1980220" cy="2862322"/>
              </a:xfrm>
              <a:prstGeom prst="rect">
                <a:avLst/>
              </a:prstGeom>
              <a:blipFill rotWithShape="1">
                <a:blip r:embed="rId5"/>
                <a:stretch>
                  <a:fillRect l="-2769" t="-1064" r="-4615" b="-2340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/>
          <p:nvPr/>
        </p:nvCxnSpPr>
        <p:spPr>
          <a:xfrm flipV="1">
            <a:off x="6372200" y="1412776"/>
            <a:ext cx="857489" cy="11136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463480" y="2420888"/>
            <a:ext cx="180528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644008" y="2132856"/>
                <a:ext cx="360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8" y="2132856"/>
                <a:ext cx="360040" cy="369332"/>
              </a:xfrm>
              <a:prstGeom prst="rect">
                <a:avLst/>
              </a:prstGeom>
              <a:blipFill rotWithShape="1">
                <a:blip r:embed="rId6"/>
                <a:stretch>
                  <a:fillRect r="-1695" b="-1667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/>
          <p:cNvCxnSpPr/>
          <p:nvPr/>
        </p:nvCxnSpPr>
        <p:spPr>
          <a:xfrm flipH="1">
            <a:off x="5868144" y="4941168"/>
            <a:ext cx="1361545" cy="5102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229689" y="4725144"/>
            <a:ext cx="1914311" cy="923330"/>
          </a:xfrm>
          <a:prstGeom prst="rect">
            <a:avLst/>
          </a:prstGeom>
          <a:solidFill>
            <a:schemeClr val="accent1">
              <a:alpha val="39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dirty="0" smtClean="0"/>
              <a:t>L(t) numerically calculated from video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0370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Conclusion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 smtClean="0"/>
              <a:t>We </a:t>
            </a:r>
            <a:r>
              <a:rPr lang="hr-HR" dirty="0"/>
              <a:t>have determined </a:t>
            </a:r>
            <a:r>
              <a:rPr lang="hr-HR" dirty="0" smtClean="0"/>
              <a:t>the potential </a:t>
            </a:r>
            <a:r>
              <a:rPr lang="hr-HR" dirty="0"/>
              <a:t>of the </a:t>
            </a:r>
            <a:r>
              <a:rPr lang="hr-HR" dirty="0" smtClean="0"/>
              <a:t>system by experimentaly determing shape of our membrane </a:t>
            </a:r>
          </a:p>
          <a:p>
            <a:endParaRPr lang="hr-HR" dirty="0" smtClean="0"/>
          </a:p>
          <a:p>
            <a:r>
              <a:rPr lang="hr-HR" dirty="0" smtClean="0"/>
              <a:t>Potential in our system isn’t proportional to Kepler’s potential </a:t>
            </a:r>
          </a:p>
          <a:p>
            <a:endParaRPr lang="hr-HR" dirty="0" smtClean="0"/>
          </a:p>
          <a:p>
            <a:r>
              <a:rPr lang="hr-HR" dirty="0" smtClean="0"/>
              <a:t>We have calculated </a:t>
            </a:r>
            <a:r>
              <a:rPr lang="hr-HR" dirty="0"/>
              <a:t>constant of our </a:t>
            </a:r>
            <a:r>
              <a:rPr lang="hr-HR" dirty="0" smtClean="0"/>
              <a:t>system which is not analogous to the gravitational constant because we couldn’t determine dependence of deformation to the mass</a:t>
            </a:r>
          </a:p>
          <a:p>
            <a:endParaRPr lang="hr-HR" dirty="0" smtClean="0"/>
          </a:p>
          <a:p>
            <a:r>
              <a:rPr lang="hr-HR" dirty="0" smtClean="0"/>
              <a:t>We have a non-central force (friction) in system</a:t>
            </a:r>
          </a:p>
          <a:p>
            <a:pPr lvl="1"/>
            <a:r>
              <a:rPr lang="hr-HR" dirty="0" smtClean="0"/>
              <a:t>Second Kepler’s law isn’t valid in our case</a:t>
            </a:r>
          </a:p>
          <a:p>
            <a:pPr marL="274320" lvl="1" indent="0">
              <a:buNone/>
            </a:pP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65" y="5721914"/>
            <a:ext cx="1426949" cy="113487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244408" y="6381328"/>
            <a:ext cx="432048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26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Elastic space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21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Conclusion – comparison between universe and elastic membrane</a:t>
            </a:r>
            <a:endParaRPr lang="hr-H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Content Placeholder 4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996490733"/>
                  </p:ext>
                </p:extLst>
              </p:nvPr>
            </p:nvGraphicFramePr>
            <p:xfrm>
              <a:off x="251521" y="1628800"/>
              <a:ext cx="8712967" cy="491775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36214"/>
                    <a:gridCol w="2024225"/>
                    <a:gridCol w="4752528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hr-HR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Universe</a:t>
                          </a:r>
                          <a:endParaRPr lang="hr-H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Elastic membrane</a:t>
                          </a:r>
                          <a:endParaRPr lang="hr-HR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Potential</a:t>
                          </a:r>
                          <a:endParaRPr lang="hr-H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sz="1800" b="0" i="1" smtClean="0">
                                    <a:latin typeface="Cambria Math"/>
                                  </a:rPr>
                                  <m:t>𝑈</m:t>
                                </m:r>
                                <m:d>
                                  <m:dPr>
                                    <m:ctrlPr>
                                      <a:rPr lang="hr-HR" sz="1800" b="0" i="1" smtClean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hr-HR" sz="1800" b="0" i="1" smtClean="0">
                                        <a:latin typeface="Cambria Math"/>
                                        <a:ea typeface="Cambria Math"/>
                                      </a:rPr>
                                      <m:t>𝜌</m:t>
                                    </m:r>
                                  </m:e>
                                </m:d>
                                <m:r>
                                  <a:rPr lang="hr-HR" sz="1800" b="0" i="1" smtClean="0">
                                    <a:latin typeface="Cambria Math"/>
                                    <a:ea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hr-HR" sz="18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hr-HR" sz="1800" i="1">
                                        <a:latin typeface="Cambria Math"/>
                                        <a:ea typeface="Cambria Math"/>
                                      </a:rPr>
                                      <m:t>𝛾</m:t>
                                    </m:r>
                                    <m:r>
                                      <a:rPr lang="hr-HR" sz="1800" b="0" i="1" smtClean="0">
                                        <a:latin typeface="Cambria Math"/>
                                        <a:ea typeface="Cambria Math"/>
                                      </a:rPr>
                                      <m:t>𝑀</m:t>
                                    </m:r>
                                  </m:num>
                                  <m:den>
                                    <m:r>
                                      <a:rPr lang="hr-HR" sz="1800" b="0" i="1" smtClean="0">
                                        <a:latin typeface="Cambria Math"/>
                                        <a:ea typeface="Cambria Math"/>
                                      </a:rPr>
                                      <m:t>𝜌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sz="1800" b="0" i="1" smtClean="0">
                                    <a:latin typeface="Cambria Math"/>
                                    <a:ea typeface="Cambria Math"/>
                                  </a:rPr>
                                  <m:t>𝑈</m:t>
                                </m:r>
                                <m:d>
                                  <m:dPr>
                                    <m:ctrlPr>
                                      <a:rPr lang="hr-HR" sz="18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hr-HR" sz="1800" b="0" i="1" smtClean="0">
                                        <a:latin typeface="Cambria Math"/>
                                        <a:ea typeface="Cambria Math"/>
                                      </a:rPr>
                                      <m:t>𝜌</m:t>
                                    </m:r>
                                  </m:e>
                                </m:d>
                                <m:r>
                                  <a:rPr lang="hr-HR" sz="1800" b="0" i="1" smtClean="0">
                                    <a:latin typeface="Cambria Math"/>
                                    <a:ea typeface="Cambria Math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hr-HR" sz="18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hr-HR" sz="1800" b="0" i="1" smtClean="0">
                                        <a:latin typeface="Cambria Math"/>
                                        <a:ea typeface="Cambria Math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hr-HR" sz="1800" b="0" i="1" smtClean="0">
                                        <a:latin typeface="Cambria Math"/>
                                        <a:ea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hr-HR" sz="1800" b="0" i="1" smtClean="0"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  <m:r>
                                  <a:rPr lang="hr-HR" sz="1800" b="0" i="1" smtClean="0">
                                    <a:latin typeface="Cambria Math"/>
                                    <a:ea typeface="Cambria Math"/>
                                  </a:rPr>
                                  <m:t>𝑚𝑔𝐵</m:t>
                                </m:r>
                                <m:sSup>
                                  <m:sSupPr>
                                    <m:ctrlPr>
                                      <a:rPr lang="hr-HR" sz="18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hr-HR" sz="1800" b="0" i="1" smtClean="0">
                                        <a:latin typeface="Cambria Math"/>
                                        <a:ea typeface="Cambria Math"/>
                                      </a:rPr>
                                      <m:t>𝜌</m:t>
                                    </m:r>
                                  </m:e>
                                  <m:sup>
                                    <m:r>
                                      <a:rPr lang="hr-HR" sz="1800" b="0" i="1" smtClean="0">
                                        <a:latin typeface="Cambria Math"/>
                                        <a:ea typeface="Cambria Math"/>
                                      </a:rPr>
                                      <m:t>𝑝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Force</a:t>
                          </a:r>
                          <a:endParaRPr lang="hr-H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b="0" i="1" smtClean="0">
                                    <a:latin typeface="Cambria Math"/>
                                  </a:rPr>
                                  <m:t>𝐹</m:t>
                                </m:r>
                                <m:r>
                                  <a:rPr lang="hr-HR" b="0" i="1" smtClean="0">
                                    <a:latin typeface="Cambria Math"/>
                                  </a:rPr>
                                  <m:t>=−</m:t>
                                </m:r>
                                <m:r>
                                  <a:rPr lang="hr-HR" b="0" i="1" smtClean="0">
                                    <a:latin typeface="Cambria Math"/>
                                  </a:rPr>
                                  <m:t>𝑚</m:t>
                                </m:r>
                                <m:f>
                                  <m:fPr>
                                    <m:ctrlPr>
                                      <a:rPr lang="hr-HR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hr-HR" b="0" i="1" smtClean="0">
                                        <a:latin typeface="Cambria Math"/>
                                        <a:ea typeface="Cambria Math"/>
                                      </a:rPr>
                                      <m:t>𝛾</m:t>
                                    </m:r>
                                    <m:r>
                                      <a:rPr lang="hr-HR" b="0" i="1" smtClean="0">
                                        <a:latin typeface="Cambria Math"/>
                                        <a:ea typeface="Cambria Math"/>
                                      </a:rPr>
                                      <m:t>𝑀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hr-HR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hr-HR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𝜌</m:t>
                                        </m:r>
                                      </m:e>
                                      <m:sup>
                                        <m:r>
                                          <a:rPr lang="hr-HR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b="0" i="1" smtClean="0">
                                    <a:latin typeface="Cambria Math"/>
                                  </a:rPr>
                                  <m:t>𝐹</m:t>
                                </m:r>
                                <m:r>
                                  <a:rPr lang="hr-HR" b="0" i="1" smtClean="0">
                                    <a:latin typeface="Cambria Math"/>
                                  </a:rPr>
                                  <m:t>=−</m:t>
                                </m:r>
                                <m:r>
                                  <a:rPr lang="hr-HR" b="0" i="1" smtClean="0">
                                    <a:latin typeface="Cambria Math"/>
                                  </a:rPr>
                                  <m:t>𝑚𝑔</m:t>
                                </m:r>
                                <m:f>
                                  <m:fPr>
                                    <m:ctrlPr>
                                      <a:rPr lang="hr-HR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𝑑𝑧</m:t>
                                    </m:r>
                                  </m:num>
                                  <m:den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  <m:r>
                                      <a:rPr lang="hr-HR" b="0" i="1" smtClean="0">
                                        <a:latin typeface="Cambria Math"/>
                                        <a:ea typeface="Cambria Math"/>
                                      </a:rPr>
                                      <m:t>𝜌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Circular</a:t>
                          </a:r>
                          <a:r>
                            <a:rPr lang="hr-HR" baseline="0" dirty="0" smtClean="0"/>
                            <a:t> orbit speed</a:t>
                          </a:r>
                          <a:endParaRPr lang="hr-H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b="0" i="1" smtClean="0">
                                    <a:latin typeface="Cambria Math"/>
                                  </a:rPr>
                                  <m:t>𝑣</m:t>
                                </m:r>
                                <m:r>
                                  <a:rPr lang="hr-HR" b="0" i="1" smtClean="0">
                                    <a:latin typeface="Cambria Math"/>
                                  </a:rPr>
                                  <m:t>=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hr-HR" b="0" i="1" smtClean="0">
                                        <a:latin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𝑔</m:t>
                                    </m:r>
                                    <m:r>
                                      <a:rPr lang="hr-HR" b="0" i="1" smtClean="0">
                                        <a:latin typeface="Cambria Math"/>
                                        <a:ea typeface="Cambria Math"/>
                                      </a:rPr>
                                      <m:t>𝜌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b="0" i="1" smtClean="0">
                                    <a:latin typeface="Cambria Math"/>
                                  </a:rPr>
                                  <m:t>𝑣</m:t>
                                </m:r>
                                <m:r>
                                  <a:rPr lang="hr-HR" b="0" i="1" smtClean="0">
                                    <a:latin typeface="Cambria Math"/>
                                  </a:rPr>
                                  <m:t>=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hr-HR" b="0" i="1" smtClean="0">
                                        <a:latin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𝑔</m:t>
                                    </m:r>
                                    <m:r>
                                      <a:rPr lang="hr-HR" b="0" i="1" smtClean="0">
                                        <a:latin typeface="Cambria Math"/>
                                        <a:ea typeface="Cambria Math"/>
                                      </a:rPr>
                                      <m:t>𝜌</m:t>
                                    </m:r>
                                    <m:f>
                                      <m:fPr>
                                        <m:ctrlPr>
                                          <a:rPr lang="hr-HR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hr-HR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𝑑𝑧</m:t>
                                        </m:r>
                                      </m:num>
                                      <m:den>
                                        <m:r>
                                          <a:rPr lang="hr-HR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𝑑</m:t>
                                        </m:r>
                                        <m:r>
                                          <a:rPr lang="hr-HR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𝜌</m:t>
                                        </m:r>
                                      </m:den>
                                    </m:f>
                                  </m:e>
                                </m:rad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Period of an orbit</a:t>
                          </a:r>
                          <a:endParaRPr lang="hr-H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hr-HR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hr-HR" b="0" i="1" smtClean="0"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hr-HR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4</m:t>
                                    </m:r>
                                    <m:sSup>
                                      <m:sSupPr>
                                        <m:ctrlPr>
                                          <a:rPr lang="hr-HR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hr-HR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hr-HR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sSup>
                                      <m:sSupPr>
                                        <m:ctrlPr>
                                          <a:rPr lang="hr-HR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hr-HR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𝜌</m:t>
                                        </m:r>
                                      </m:e>
                                      <m:sup>
                                        <m:r>
                                          <a:rPr lang="hr-HR" b="0" i="1" smtClean="0">
                                            <a:latin typeface="Cambria Math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hr-HR" b="0" i="1" smtClean="0">
                                        <a:latin typeface="Cambria Math"/>
                                        <a:ea typeface="Cambria Math"/>
                                      </a:rPr>
                                      <m:t>𝛾</m:t>
                                    </m:r>
                                    <m:r>
                                      <a:rPr lang="hr-HR" b="0" i="1" smtClean="0">
                                        <a:latin typeface="Cambria Math"/>
                                        <a:ea typeface="Cambria Math"/>
                                      </a:rPr>
                                      <m:t>𝑀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hr-HR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𝑇</m:t>
                                    </m:r>
                                  </m:e>
                                  <m:sup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hr-HR" b="0" i="1" smtClean="0"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hr-HR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4</m:t>
                                    </m:r>
                                    <m:sSup>
                                      <m:sSupPr>
                                        <m:ctrlPr>
                                          <a:rPr lang="hr-HR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hr-HR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hr-HR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hr-HR" b="0" i="1" smtClean="0">
                                        <a:latin typeface="Cambria Math"/>
                                        <a:ea typeface="Cambria Math"/>
                                      </a:rPr>
                                      <m:t>𝜌</m:t>
                                    </m:r>
                                  </m:num>
                                  <m:den>
                                    <m:r>
                                      <a:rPr lang="hr-HR" b="0" i="1" smtClean="0">
                                        <a:latin typeface="Cambria Math"/>
                                        <a:ea typeface="Cambria Math"/>
                                      </a:rPr>
                                      <m:t>𝑔</m:t>
                                    </m:r>
                                    <m:f>
                                      <m:fPr>
                                        <m:ctrlPr>
                                          <a:rPr lang="hr-HR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hr-HR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𝑑𝑧</m:t>
                                        </m:r>
                                      </m:num>
                                      <m:den>
                                        <m:r>
                                          <a:rPr lang="hr-HR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𝑑</m:t>
                                        </m:r>
                                        <m:r>
                                          <a:rPr lang="hr-HR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𝜌</m:t>
                                        </m:r>
                                      </m:den>
                                    </m:f>
                                  </m:den>
                                </m:f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Angular</a:t>
                          </a:r>
                          <a:r>
                            <a:rPr lang="hr-HR" baseline="0" dirty="0" smtClean="0"/>
                            <a:t> momentum</a:t>
                          </a:r>
                          <a:endParaRPr lang="hr-H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b="0" i="1" smtClean="0">
                                    <a:latin typeface="Cambria Math"/>
                                  </a:rPr>
                                  <m:t>𝐿</m:t>
                                </m:r>
                                <m:r>
                                  <a:rPr lang="hr-HR" b="0" i="1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hr-HR" i="1" smtClean="0">
                                    <a:latin typeface="Cambria Math"/>
                                  </a:rPr>
                                  <m:t>𝑚</m:t>
                                </m:r>
                                <m:sSup>
                                  <m:sSupPr>
                                    <m:ctrlPr>
                                      <a:rPr lang="hr-HR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hr-HR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r-HR" i="1">
                                            <a:latin typeface="Cambria Math"/>
                                            <a:ea typeface="Cambria Math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hr-HR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hr-HR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hr-HR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hr-HR" i="1">
                                        <a:latin typeface="Cambria Math"/>
                                        <a:ea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hr-HR" i="1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  <m:oMath xmlns:m="http://schemas.openxmlformats.org/officeDocument/2006/math">
                                <m:r>
                                  <a:rPr lang="hr-HR" b="0" i="1" smtClean="0">
                                    <a:latin typeface="Cambria Math"/>
                                  </a:rPr>
                                  <m:t>𝐿</m:t>
                                </m:r>
                                <m:r>
                                  <a:rPr lang="hr-HR" b="0" i="1" smtClean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hr-HR" b="0" i="1" smtClean="0">
                                    <a:latin typeface="Cambria Math"/>
                                  </a:rPr>
                                  <m:t>𝑐𝑜𝑛𝑠𝑡</m:t>
                                </m:r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b="0" i="1" smtClean="0">
                                    <a:latin typeface="Cambria Math"/>
                                    <a:ea typeface="Cambria Math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hr-HR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hr-HR" b="0" i="1" smtClean="0">
                                        <a:latin typeface="Cambria Math"/>
                                        <a:ea typeface="Cambria Math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hr-HR" b="0" i="1" smtClean="0">
                                    <a:latin typeface="Cambria Math"/>
                                    <a:ea typeface="Cambria Math"/>
                                  </a:rPr>
                                  <m:t>=</m:t>
                                </m:r>
                                <m:r>
                                  <a:rPr lang="hr-HR" i="1">
                                    <a:latin typeface="Cambria Math"/>
                                  </a:rPr>
                                  <m:t>𝑚</m:t>
                                </m:r>
                                <m:sSup>
                                  <m:sSupPr>
                                    <m:ctrlPr>
                                      <a:rPr lang="hr-HR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hr-HR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r-HR" i="1">
                                            <a:latin typeface="Cambria Math"/>
                                            <a:ea typeface="Cambria Math"/>
                                          </a:rPr>
                                          <m:t>𝜌</m:t>
                                        </m:r>
                                      </m:e>
                                      <m:sub>
                                        <m:r>
                                          <a:rPr lang="hr-HR" i="1">
                                            <a:latin typeface="Cambria Math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hr-HR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hr-HR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hr-HR" i="1">
                                        <a:latin typeface="Cambria Math"/>
                                        <a:ea typeface="Cambria Math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hr-HR" i="1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hr-HR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hr-HR" i="1">
                                    <a:latin typeface="Cambria Math"/>
                                    <a:ea typeface="Cambria Math"/>
                                  </a:rPr>
                                  <m:t>𝜇</m:t>
                                </m:r>
                                <m:r>
                                  <a:rPr lang="hr-HR" i="1">
                                    <a:latin typeface="Cambria Math"/>
                                    <a:ea typeface="Cambria Math"/>
                                  </a:rPr>
                                  <m:t>𝑚𝑔</m:t>
                                </m:r>
                                <m:nary>
                                  <m:naryPr>
                                    <m:ctrlPr>
                                      <a:rPr lang="hr-HR" i="1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hr-HR" i="1">
                                        <a:latin typeface="Cambria Math"/>
                                        <a:ea typeface="Cambria Math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hr-HR" i="1">
                                        <a:latin typeface="Cambria Math"/>
                                        <a:ea typeface="Cambria Math"/>
                                      </a:rPr>
                                      <m:t>𝑡</m:t>
                                    </m:r>
                                  </m:sup>
                                  <m:e>
                                    <m:f>
                                      <m:fPr>
                                        <m:ctrlPr>
                                          <a:rPr lang="hr-HR" i="1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hr-HR" i="1">
                                                <a:latin typeface="Cambria Math"/>
                                                <a:ea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hr-HR" i="1">
                                                <a:latin typeface="Cambria Math"/>
                                                <a:ea typeface="Cambria Math"/>
                                              </a:rPr>
                                              <m:t>𝜌</m:t>
                                            </m:r>
                                          </m:e>
                                          <m:sup>
                                            <m:r>
                                              <a:rPr lang="hr-HR" i="1">
                                                <a:latin typeface="Cambria Math"/>
                                                <a:ea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hr-HR" i="1">
                                            <a:latin typeface="Cambria Math"/>
                                            <a:ea typeface="Cambria Math"/>
                                          </a:rPr>
                                          <m:t>𝜔</m:t>
                                        </m:r>
                                      </m:num>
                                      <m:den>
                                        <m:r>
                                          <a:rPr lang="hr-HR" i="1">
                                            <a:latin typeface="Cambria Math"/>
                                            <a:ea typeface="Cambria Math"/>
                                          </a:rPr>
                                          <m:t>𝑣</m:t>
                                        </m:r>
                                      </m:den>
                                    </m:f>
                                    <m:r>
                                      <a:rPr lang="hr-HR" i="1">
                                        <a:latin typeface="Cambria Math"/>
                                        <a:ea typeface="Cambria Math"/>
                                      </a:rPr>
                                      <m:t>𝑑𝑡</m:t>
                                    </m:r>
                                  </m:e>
                                </m:nary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Energy</a:t>
                          </a:r>
                          <a:endParaRPr lang="hr-H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hr-HR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𝑡𝑜𝑡</m:t>
                                    </m:r>
                                  </m:sub>
                                </m:sSub>
                                <m:r>
                                  <a:rPr lang="hr-HR" b="0" i="1" smtClean="0">
                                    <a:latin typeface="Cambria Math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hr-HR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a:rPr lang="hr-HR" b="0" i="1" smtClean="0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hr-HR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𝐸</m:t>
                                </m:r>
                                <m:r>
                                  <a:rPr lang="hr-HR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hr-HR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hr-HR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hr-HR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  <m:d>
                                  <m:dPr>
                                    <m:ctrlPr>
                                      <a:rPr lang="hr-HR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hr-HR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hr-HR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7</m:t>
                                        </m:r>
                                      </m:num>
                                      <m:den>
                                        <m:r>
                                          <a:rPr lang="hr-HR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5</m:t>
                                        </m:r>
                                      </m:den>
                                    </m:f>
                                    <m:r>
                                      <a:rPr lang="hr-HR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𝑚</m:t>
                                    </m:r>
                                    <m:sSup>
                                      <m:sSupPr>
                                        <m:ctrlPr>
                                          <a:rPr lang="hr-HR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hr-HR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𝑣</m:t>
                                        </m:r>
                                      </m:e>
                                      <m:sup>
                                        <m:r>
                                          <a:rPr lang="hr-HR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hr-HR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hr-HR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mgz</m:t>
                                </m:r>
                                <m:r>
                                  <a:rPr lang="hr-HR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l-GR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ρ</m:t>
                                </m:r>
                                <m:r>
                                  <a:rPr lang="hr-HR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)</m:t>
                                </m:r>
                                <m:r>
                                  <a:rPr lang="hr-HR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  <m:r>
                                  <a:rPr lang="hr-HR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𝜇</m:t>
                                </m:r>
                                <m:r>
                                  <a:rPr lang="hr-HR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𝑚𝑔</m:t>
                                </m:r>
                                <m:nary>
                                  <m:naryPr>
                                    <m:ctrlPr>
                                      <a:rPr lang="hr-HR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hr-HR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hr-HR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𝑡</m:t>
                                    </m:r>
                                  </m:sup>
                                  <m:e>
                                    <m:r>
                                      <a:rPr lang="hr-HR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𝑣</m:t>
                                    </m:r>
                                    <m:d>
                                      <m:dPr>
                                        <m:ctrlPr>
                                          <a:rPr lang="hr-HR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hr-HR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𝑡</m:t>
                                        </m:r>
                                        <m:r>
                                          <a:rPr lang="hr-HR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′</m:t>
                                        </m:r>
                                      </m:e>
                                    </m:d>
                                    <m:r>
                                      <a:rPr lang="hr-HR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𝑑𝑡</m:t>
                                    </m:r>
                                  </m:e>
                                </m:nary>
                              </m:oMath>
                            </m:oMathPara>
                          </a14:m>
                          <a:endParaRPr lang="hr-H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Content Placeholder 4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996490733"/>
                  </p:ext>
                </p:extLst>
              </p:nvPr>
            </p:nvGraphicFramePr>
            <p:xfrm>
              <a:off x="251521" y="1628800"/>
              <a:ext cx="8712967" cy="491775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36214"/>
                    <a:gridCol w="2024225"/>
                    <a:gridCol w="4752528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hr-HR" dirty="0"/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Universe</a:t>
                          </a:r>
                          <a:endParaRPr lang="hr-H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Elastic membrane</a:t>
                          </a:r>
                          <a:endParaRPr lang="hr-HR" dirty="0"/>
                        </a:p>
                      </a:txBody>
                      <a:tcPr anchor="ctr"/>
                    </a:tc>
                  </a:tr>
                  <a:tr h="6513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Potential</a:t>
                          </a:r>
                          <a:endParaRPr lang="hr-H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95783" t="-60748" r="-234940" b="-5971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83333" t="-60748" b="-597196"/>
                          </a:stretch>
                        </a:blipFill>
                      </a:tcPr>
                    </a:tc>
                  </a:tr>
                  <a:tr h="6586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Force</a:t>
                          </a:r>
                          <a:endParaRPr lang="hr-H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95783" t="-159259" r="-234940" b="-49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83333" t="-159259" b="-491667"/>
                          </a:stretch>
                        </a:blipFill>
                      </a:tcPr>
                    </a:tc>
                  </a:tr>
                  <a:tr h="9018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Circular</a:t>
                          </a:r>
                          <a:r>
                            <a:rPr lang="hr-HR" baseline="0" dirty="0" smtClean="0"/>
                            <a:t> orbit speed</a:t>
                          </a:r>
                          <a:endParaRPr lang="hr-H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95783" t="-189189" r="-234940" b="-2587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83333" t="-189189" b="-258784"/>
                          </a:stretch>
                        </a:blipFill>
                      </a:tcPr>
                    </a:tc>
                  </a:tr>
                  <a:tr h="91675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Period of an orbit</a:t>
                          </a:r>
                          <a:endParaRPr lang="hr-H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95783" t="-285333" r="-234940" b="-155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83333" t="-285333" b="-155333"/>
                          </a:stretch>
                        </a:blipFill>
                      </a:tcPr>
                    </a:tc>
                  </a:tr>
                  <a:tr h="70523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Angular</a:t>
                          </a:r>
                          <a:r>
                            <a:rPr lang="hr-HR" baseline="0" dirty="0" smtClean="0"/>
                            <a:t> momentum</a:t>
                          </a:r>
                          <a:endParaRPr lang="hr-H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95783" t="-498276" r="-234940" b="-1008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83333" t="-498276" b="-100862"/>
                          </a:stretch>
                        </a:blipFill>
                      </a:tcPr>
                    </a:tc>
                  </a:tr>
                  <a:tr h="71297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Energy</a:t>
                          </a:r>
                          <a:endParaRPr lang="hr-H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95783" t="-593162" r="-2349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anchor="ctr">
                        <a:blipFill rotWithShape="1">
                          <a:blip r:embed="rId2"/>
                          <a:stretch>
                            <a:fillRect l="-83333" t="-593162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6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Elastic space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83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Thank you</a:t>
            </a:r>
            <a:endParaRPr lang="hr-H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17031"/>
            <a:ext cx="3398427" cy="2829473"/>
          </a:xfrm>
          <a:prstGeom prst="rect">
            <a:avLst/>
          </a:prstGeom>
        </p:spPr>
      </p:pic>
      <p:sp>
        <p:nvSpPr>
          <p:cNvPr id="5" name="TekstniOkvir 13"/>
          <p:cNvSpPr txBox="1"/>
          <p:nvPr/>
        </p:nvSpPr>
        <p:spPr>
          <a:xfrm>
            <a:off x="107504" y="476672"/>
            <a:ext cx="6912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cap="all" spc="-1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IYPT 2013 </a:t>
            </a:r>
            <a:r>
              <a:rPr lang="hr-HR" sz="2800" cap="all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hr-HR" sz="2800" cap="all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hr-HR" sz="2800" cap="all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team </a:t>
            </a:r>
            <a:r>
              <a:rPr lang="hr-HR" sz="2800" cap="all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of </a:t>
            </a:r>
            <a:r>
              <a:rPr lang="hr-HR" sz="2800" cap="all" spc="-1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Croatia</a:t>
            </a:r>
          </a:p>
        </p:txBody>
      </p:sp>
    </p:spTree>
    <p:extLst>
      <p:ext uri="{BB962C8B-B14F-4D97-AF65-F5344CB8AC3E}">
        <p14:creationId xmlns:p14="http://schemas.microsoft.com/office/powerpoint/2010/main" val="266206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Period of an orbit</a:t>
            </a:r>
            <a:endParaRPr lang="hr-H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hr-HR" b="0" i="1" smtClean="0">
                          <a:latin typeface="Cambria Math"/>
                        </a:rPr>
                        <m:t>=−</m:t>
                      </m:r>
                      <m:sSub>
                        <m:sSub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𝑐𝑝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hr-HR" i="1">
                          <a:latin typeface="Cambria Math"/>
                        </a:rPr>
                        <m:t>𝑚𝑔</m:t>
                      </m:r>
                      <m:f>
                        <m:fPr>
                          <m:ctrlPr>
                            <a:rPr lang="hr-HR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r-HR" i="1">
                              <a:latin typeface="Cambria Math"/>
                            </a:rPr>
                            <m:t>𝑑𝑧</m:t>
                          </m:r>
                        </m:num>
                        <m:den>
                          <m:r>
                            <a:rPr lang="hr-HR" i="1">
                              <a:latin typeface="Cambria Math"/>
                            </a:rPr>
                            <m:t>𝑑</m:t>
                          </m:r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𝜌</m:t>
                          </m:r>
                        </m:den>
                      </m:f>
                      <m:r>
                        <a:rPr lang="hr-HR" i="1">
                          <a:latin typeface="Cambria Math"/>
                        </a:rPr>
                        <m:t>=</m:t>
                      </m:r>
                      <m:r>
                        <a:rPr lang="hr-HR" b="0" i="1" smtClean="0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p>
                          <m:r>
                            <a:rPr lang="hr-HR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𝜌</m:t>
                      </m:r>
                    </m:oMath>
                    <m:oMath xmlns:m="http://schemas.openxmlformats.org/officeDocument/2006/math"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𝑔</m:t>
                      </m:r>
                      <m:f>
                        <m:fPr>
                          <m:ctrlPr>
                            <a:rPr lang="hr-HR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𝑑𝑧</m:t>
                          </m:r>
                        </m:num>
                        <m:den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den>
                      </m:f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hr-HR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4</m:t>
                          </m:r>
                          <m:sSup>
                            <m:sSupPr>
                              <m:ctrlP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𝜌</m:t>
                      </m:r>
                    </m:oMath>
                    <m:oMath xmlns:m="http://schemas.openxmlformats.org/officeDocument/2006/math">
                      <m:sSup>
                        <m:sSupPr>
                          <m:ctrlPr>
                            <a:rPr lang="hr-HR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hr-HR" i="1">
                              <a:latin typeface="Cambria Math"/>
                            </a:rPr>
                            <m:t>𝑇</m:t>
                          </m:r>
                        </m:e>
                        <m:sup>
                          <m:r>
                            <a:rPr lang="hr-HR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hr-HR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hr-HR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r-HR" i="1">
                              <a:latin typeface="Cambria Math"/>
                            </a:rPr>
                            <m:t>4</m:t>
                          </m:r>
                          <m:sSup>
                            <m:sSup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hr-HR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hr-HR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𝜌</m:t>
                          </m:r>
                        </m:num>
                        <m:den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𝑔</m:t>
                          </m:r>
                          <m:f>
                            <m:fPr>
                              <m:ctrlPr>
                                <a:rPr lang="hr-HR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hr-HR" i="1">
                                  <a:latin typeface="Cambria Math"/>
                                  <a:ea typeface="Cambria Math"/>
                                </a:rPr>
                                <m:t>𝑑𝑧</m:t>
                              </m:r>
                            </m:num>
                            <m:den>
                              <m:r>
                                <a:rPr lang="hr-HR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r>
                                <a:rPr lang="hr-HR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 Elastic space  Croatia team  Domagoj Pluscec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966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IMG7589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-1207" r="20862"/>
          <a:stretch>
            <a:fillRect/>
          </a:stretch>
        </p:blipFill>
        <p:spPr>
          <a:xfrm>
            <a:off x="1998246" y="692696"/>
            <a:ext cx="6423693" cy="45944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65" y="5721914"/>
            <a:ext cx="1426949" cy="113487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316416" y="6381328"/>
            <a:ext cx="36004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3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Elastic space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7099" y="5373216"/>
            <a:ext cx="5832648" cy="1356036"/>
            <a:chOff x="194343" y="2075243"/>
            <a:chExt cx="5832648" cy="1356036"/>
          </a:xfrm>
        </p:grpSpPr>
        <p:sp>
          <p:nvSpPr>
            <p:cNvPr id="13" name="Rectangle 12"/>
            <p:cNvSpPr/>
            <p:nvPr/>
          </p:nvSpPr>
          <p:spPr>
            <a:xfrm>
              <a:off x="3779912" y="2470037"/>
              <a:ext cx="216024" cy="1440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592347" y="2075243"/>
              <a:ext cx="4987766" cy="1356036"/>
              <a:chOff x="592347" y="2075243"/>
              <a:chExt cx="4987766" cy="1356036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592347" y="2183417"/>
                <a:ext cx="4987766" cy="741528"/>
                <a:chOff x="1430567" y="2707798"/>
                <a:chExt cx="5949115" cy="879884"/>
              </a:xfrm>
            </p:grpSpPr>
            <p:grpSp>
              <p:nvGrpSpPr>
                <p:cNvPr id="19" name="Group 18"/>
                <p:cNvGrpSpPr/>
                <p:nvPr/>
              </p:nvGrpSpPr>
              <p:grpSpPr>
                <a:xfrm>
                  <a:off x="1430567" y="2707798"/>
                  <a:ext cx="5949115" cy="862883"/>
                  <a:chOff x="1403648" y="1628799"/>
                  <a:chExt cx="6480720" cy="823428"/>
                </a:xfrm>
              </p:grpSpPr>
              <p:sp>
                <p:nvSpPr>
                  <p:cNvPr id="21" name="Freeform 20"/>
                  <p:cNvSpPr/>
                  <p:nvPr/>
                </p:nvSpPr>
                <p:spPr>
                  <a:xfrm>
                    <a:off x="1491233" y="1768279"/>
                    <a:ext cx="6305550" cy="683948"/>
                  </a:xfrm>
                  <a:custGeom>
                    <a:avLst/>
                    <a:gdLst>
                      <a:gd name="connsiteX0" fmla="*/ 0 w 6305550"/>
                      <a:gd name="connsiteY0" fmla="*/ 0 h 683948"/>
                      <a:gd name="connsiteX1" fmla="*/ 1917700 w 6305550"/>
                      <a:gd name="connsiteY1" fmla="*/ 247650 h 683948"/>
                      <a:gd name="connsiteX2" fmla="*/ 2641600 w 6305550"/>
                      <a:gd name="connsiteY2" fmla="*/ 412750 h 683948"/>
                      <a:gd name="connsiteX3" fmla="*/ 2940050 w 6305550"/>
                      <a:gd name="connsiteY3" fmla="*/ 539750 h 683948"/>
                      <a:gd name="connsiteX4" fmla="*/ 3086100 w 6305550"/>
                      <a:gd name="connsiteY4" fmla="*/ 635000 h 683948"/>
                      <a:gd name="connsiteX5" fmla="*/ 3162300 w 6305550"/>
                      <a:gd name="connsiteY5" fmla="*/ 679450 h 683948"/>
                      <a:gd name="connsiteX6" fmla="*/ 3251200 w 6305550"/>
                      <a:gd name="connsiteY6" fmla="*/ 673100 h 683948"/>
                      <a:gd name="connsiteX7" fmla="*/ 3340100 w 6305550"/>
                      <a:gd name="connsiteY7" fmla="*/ 596900 h 683948"/>
                      <a:gd name="connsiteX8" fmla="*/ 3441700 w 6305550"/>
                      <a:gd name="connsiteY8" fmla="*/ 533400 h 683948"/>
                      <a:gd name="connsiteX9" fmla="*/ 3663950 w 6305550"/>
                      <a:gd name="connsiteY9" fmla="*/ 438150 h 683948"/>
                      <a:gd name="connsiteX10" fmla="*/ 4298950 w 6305550"/>
                      <a:gd name="connsiteY10" fmla="*/ 285750 h 683948"/>
                      <a:gd name="connsiteX11" fmla="*/ 6305550 w 6305550"/>
                      <a:gd name="connsiteY11" fmla="*/ 31750 h 683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305550" h="683948">
                        <a:moveTo>
                          <a:pt x="0" y="0"/>
                        </a:moveTo>
                        <a:lnTo>
                          <a:pt x="1917700" y="247650"/>
                        </a:lnTo>
                        <a:cubicBezTo>
                          <a:pt x="2357967" y="316442"/>
                          <a:pt x="2471208" y="364067"/>
                          <a:pt x="2641600" y="412750"/>
                        </a:cubicBezTo>
                        <a:cubicBezTo>
                          <a:pt x="2811992" y="461433"/>
                          <a:pt x="2865967" y="502708"/>
                          <a:pt x="2940050" y="539750"/>
                        </a:cubicBezTo>
                        <a:cubicBezTo>
                          <a:pt x="3014133" y="576792"/>
                          <a:pt x="3049058" y="611717"/>
                          <a:pt x="3086100" y="635000"/>
                        </a:cubicBezTo>
                        <a:cubicBezTo>
                          <a:pt x="3123142" y="658283"/>
                          <a:pt x="3134783" y="673100"/>
                          <a:pt x="3162300" y="679450"/>
                        </a:cubicBezTo>
                        <a:cubicBezTo>
                          <a:pt x="3189817" y="685800"/>
                          <a:pt x="3221567" y="686858"/>
                          <a:pt x="3251200" y="673100"/>
                        </a:cubicBezTo>
                        <a:cubicBezTo>
                          <a:pt x="3280833" y="659342"/>
                          <a:pt x="3308350" y="620183"/>
                          <a:pt x="3340100" y="596900"/>
                        </a:cubicBezTo>
                        <a:cubicBezTo>
                          <a:pt x="3371850" y="573617"/>
                          <a:pt x="3387725" y="559858"/>
                          <a:pt x="3441700" y="533400"/>
                        </a:cubicBezTo>
                        <a:cubicBezTo>
                          <a:pt x="3495675" y="506942"/>
                          <a:pt x="3521075" y="479425"/>
                          <a:pt x="3663950" y="438150"/>
                        </a:cubicBezTo>
                        <a:cubicBezTo>
                          <a:pt x="3806825" y="396875"/>
                          <a:pt x="3858683" y="353483"/>
                          <a:pt x="4298950" y="285750"/>
                        </a:cubicBezTo>
                        <a:cubicBezTo>
                          <a:pt x="4739217" y="218017"/>
                          <a:pt x="5972175" y="66675"/>
                          <a:pt x="6305550" y="31750"/>
                        </a:cubicBezTo>
                      </a:path>
                    </a:pathLst>
                  </a:custGeom>
                  <a:noFill/>
                  <a:ln w="158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r-HR"/>
                  </a:p>
                </p:txBody>
              </p:sp>
              <p:sp>
                <p:nvSpPr>
                  <p:cNvPr id="22" name="Can 21"/>
                  <p:cNvSpPr/>
                  <p:nvPr/>
                </p:nvSpPr>
                <p:spPr>
                  <a:xfrm>
                    <a:off x="1403648" y="1628799"/>
                    <a:ext cx="6480720" cy="216024"/>
                  </a:xfrm>
                  <a:prstGeom prst="can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r-HR"/>
                  </a:p>
                </p:txBody>
              </p:sp>
            </p:grpSp>
            <p:sp>
              <p:nvSpPr>
                <p:cNvPr id="20" name="Oval 19"/>
                <p:cNvSpPr/>
                <p:nvPr/>
              </p:nvSpPr>
              <p:spPr>
                <a:xfrm>
                  <a:off x="4296545" y="3342497"/>
                  <a:ext cx="275455" cy="245185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</p:grpSp>
          <p:sp>
            <p:nvSpPr>
              <p:cNvPr id="17" name="Oval 16"/>
              <p:cNvSpPr/>
              <p:nvPr/>
            </p:nvSpPr>
            <p:spPr>
              <a:xfrm>
                <a:off x="3851920" y="2519186"/>
                <a:ext cx="72008" cy="4571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>
                <a:off x="3110667" y="2075243"/>
                <a:ext cx="0" cy="1356036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Arrow Connector 14"/>
            <p:cNvCxnSpPr/>
            <p:nvPr/>
          </p:nvCxnSpPr>
          <p:spPr>
            <a:xfrm>
              <a:off x="194343" y="2374196"/>
              <a:ext cx="583264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637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Summary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Hypothesis</a:t>
            </a:r>
          </a:p>
          <a:p>
            <a:r>
              <a:rPr lang="hr-HR" dirty="0" smtClean="0"/>
              <a:t>Theory</a:t>
            </a:r>
          </a:p>
          <a:p>
            <a:pPr lvl="1"/>
            <a:r>
              <a:rPr lang="hr-HR" dirty="0" smtClean="0"/>
              <a:t>Fabric shape</a:t>
            </a:r>
          </a:p>
          <a:p>
            <a:pPr lvl="1"/>
            <a:r>
              <a:rPr lang="hr-HR" dirty="0" smtClean="0"/>
              <a:t>Test ball </a:t>
            </a:r>
          </a:p>
          <a:p>
            <a:pPr lvl="1"/>
            <a:r>
              <a:rPr lang="hr-HR" dirty="0" smtClean="0"/>
              <a:t>Kepler’s laws</a:t>
            </a:r>
          </a:p>
          <a:p>
            <a:r>
              <a:rPr lang="hr-HR" dirty="0" smtClean="0"/>
              <a:t>Apparatus and methods</a:t>
            </a:r>
          </a:p>
          <a:p>
            <a:r>
              <a:rPr lang="hr-HR" dirty="0" smtClean="0"/>
              <a:t>Results</a:t>
            </a:r>
          </a:p>
          <a:p>
            <a:pPr lvl="1"/>
            <a:r>
              <a:rPr lang="hr-HR" dirty="0" smtClean="0"/>
              <a:t>Fabric shape</a:t>
            </a:r>
          </a:p>
          <a:p>
            <a:pPr lvl="1"/>
            <a:r>
              <a:rPr lang="hr-HR" dirty="0" smtClean="0"/>
              <a:t>Gravitational constant</a:t>
            </a:r>
          </a:p>
          <a:p>
            <a:pPr lvl="1"/>
            <a:r>
              <a:rPr lang="hr-HR" dirty="0" smtClean="0"/>
              <a:t>Orbit</a:t>
            </a:r>
          </a:p>
          <a:p>
            <a:pPr lvl="1"/>
            <a:r>
              <a:rPr lang="hr-HR" dirty="0" smtClean="0"/>
              <a:t>Energy and angular momentum</a:t>
            </a:r>
          </a:p>
          <a:p>
            <a:r>
              <a:rPr lang="hr-HR" dirty="0" smtClean="0"/>
              <a:t>Conclusion</a:t>
            </a:r>
          </a:p>
          <a:p>
            <a:pPr lvl="1"/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65" y="5721914"/>
            <a:ext cx="1426949" cy="113487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316416" y="6381328"/>
            <a:ext cx="36004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4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Elastic space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76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Hypothesis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019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endParaRPr lang="hr-HR" dirty="0" smtClean="0"/>
          </a:p>
          <a:p>
            <a:pPr marL="0" indent="0" algn="ctr">
              <a:buNone/>
            </a:pPr>
            <a:endParaRPr lang="hr-HR" dirty="0"/>
          </a:p>
          <a:p>
            <a:pPr marL="0" indent="0" algn="ctr">
              <a:buNone/>
            </a:pPr>
            <a:r>
              <a:rPr lang="en-US" dirty="0"/>
              <a:t>It was assumed that the shape of the curve behaves like a gravitational potential and that the form should be inversely proportional to </a:t>
            </a:r>
            <a:r>
              <a:rPr lang="el-GR" dirty="0" smtClean="0"/>
              <a:t>ρ</a:t>
            </a:r>
            <a:endParaRPr lang="hr-HR" dirty="0"/>
          </a:p>
        </p:txBody>
      </p:sp>
      <p:grpSp>
        <p:nvGrpSpPr>
          <p:cNvPr id="12" name="Group 11"/>
          <p:cNvGrpSpPr/>
          <p:nvPr/>
        </p:nvGrpSpPr>
        <p:grpSpPr>
          <a:xfrm>
            <a:off x="280898" y="3371040"/>
            <a:ext cx="6696744" cy="3240360"/>
            <a:chOff x="251520" y="3537015"/>
            <a:chExt cx="6696744" cy="3240360"/>
          </a:xfrm>
        </p:grpSpPr>
        <p:grpSp>
          <p:nvGrpSpPr>
            <p:cNvPr id="11" name="Group 10"/>
            <p:cNvGrpSpPr/>
            <p:nvPr/>
          </p:nvGrpSpPr>
          <p:grpSpPr>
            <a:xfrm>
              <a:off x="564505" y="3537015"/>
              <a:ext cx="6383759" cy="3240360"/>
              <a:chOff x="564505" y="3537015"/>
              <a:chExt cx="6383759" cy="324036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564505" y="3537015"/>
                <a:ext cx="5877737" cy="3240360"/>
                <a:chOff x="564505" y="3537015"/>
                <a:chExt cx="5877737" cy="3240360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564505" y="4149079"/>
                  <a:ext cx="5877737" cy="1008118"/>
                  <a:chOff x="1510968" y="2707798"/>
                  <a:chExt cx="5949115" cy="862883"/>
                </a:xfrm>
              </p:grpSpPr>
              <p:grpSp>
                <p:nvGrpSpPr>
                  <p:cNvPr id="5" name="Group 4"/>
                  <p:cNvGrpSpPr/>
                  <p:nvPr/>
                </p:nvGrpSpPr>
                <p:grpSpPr>
                  <a:xfrm>
                    <a:off x="1510968" y="2707798"/>
                    <a:ext cx="5949115" cy="862883"/>
                    <a:chOff x="1491233" y="1628799"/>
                    <a:chExt cx="6480720" cy="823428"/>
                  </a:xfrm>
                </p:grpSpPr>
                <p:sp>
                  <p:nvSpPr>
                    <p:cNvPr id="15" name="Freeform 14"/>
                    <p:cNvSpPr/>
                    <p:nvPr/>
                  </p:nvSpPr>
                  <p:spPr>
                    <a:xfrm>
                      <a:off x="1522984" y="1768279"/>
                      <a:ext cx="6305550" cy="683948"/>
                    </a:xfrm>
                    <a:custGeom>
                      <a:avLst/>
                      <a:gdLst>
                        <a:gd name="connsiteX0" fmla="*/ 0 w 6305550"/>
                        <a:gd name="connsiteY0" fmla="*/ 0 h 683948"/>
                        <a:gd name="connsiteX1" fmla="*/ 1917700 w 6305550"/>
                        <a:gd name="connsiteY1" fmla="*/ 247650 h 683948"/>
                        <a:gd name="connsiteX2" fmla="*/ 2641600 w 6305550"/>
                        <a:gd name="connsiteY2" fmla="*/ 412750 h 683948"/>
                        <a:gd name="connsiteX3" fmla="*/ 2940050 w 6305550"/>
                        <a:gd name="connsiteY3" fmla="*/ 539750 h 683948"/>
                        <a:gd name="connsiteX4" fmla="*/ 3086100 w 6305550"/>
                        <a:gd name="connsiteY4" fmla="*/ 635000 h 683948"/>
                        <a:gd name="connsiteX5" fmla="*/ 3162300 w 6305550"/>
                        <a:gd name="connsiteY5" fmla="*/ 679450 h 683948"/>
                        <a:gd name="connsiteX6" fmla="*/ 3251200 w 6305550"/>
                        <a:gd name="connsiteY6" fmla="*/ 673100 h 683948"/>
                        <a:gd name="connsiteX7" fmla="*/ 3340100 w 6305550"/>
                        <a:gd name="connsiteY7" fmla="*/ 596900 h 683948"/>
                        <a:gd name="connsiteX8" fmla="*/ 3441700 w 6305550"/>
                        <a:gd name="connsiteY8" fmla="*/ 533400 h 683948"/>
                        <a:gd name="connsiteX9" fmla="*/ 3663950 w 6305550"/>
                        <a:gd name="connsiteY9" fmla="*/ 438150 h 683948"/>
                        <a:gd name="connsiteX10" fmla="*/ 4298950 w 6305550"/>
                        <a:gd name="connsiteY10" fmla="*/ 285750 h 683948"/>
                        <a:gd name="connsiteX11" fmla="*/ 6305550 w 6305550"/>
                        <a:gd name="connsiteY11" fmla="*/ 31750 h 6839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6305550" h="683948">
                          <a:moveTo>
                            <a:pt x="0" y="0"/>
                          </a:moveTo>
                          <a:lnTo>
                            <a:pt x="1917700" y="247650"/>
                          </a:lnTo>
                          <a:cubicBezTo>
                            <a:pt x="2357967" y="316442"/>
                            <a:pt x="2471208" y="364067"/>
                            <a:pt x="2641600" y="412750"/>
                          </a:cubicBezTo>
                          <a:cubicBezTo>
                            <a:pt x="2811992" y="461433"/>
                            <a:pt x="2865967" y="502708"/>
                            <a:pt x="2940050" y="539750"/>
                          </a:cubicBezTo>
                          <a:cubicBezTo>
                            <a:pt x="3014133" y="576792"/>
                            <a:pt x="3049058" y="611717"/>
                            <a:pt x="3086100" y="635000"/>
                          </a:cubicBezTo>
                          <a:cubicBezTo>
                            <a:pt x="3123142" y="658283"/>
                            <a:pt x="3134783" y="673100"/>
                            <a:pt x="3162300" y="679450"/>
                          </a:cubicBezTo>
                          <a:cubicBezTo>
                            <a:pt x="3189817" y="685800"/>
                            <a:pt x="3221567" y="686858"/>
                            <a:pt x="3251200" y="673100"/>
                          </a:cubicBezTo>
                          <a:cubicBezTo>
                            <a:pt x="3280833" y="659342"/>
                            <a:pt x="3308350" y="620183"/>
                            <a:pt x="3340100" y="596900"/>
                          </a:cubicBezTo>
                          <a:cubicBezTo>
                            <a:pt x="3371850" y="573617"/>
                            <a:pt x="3387725" y="559858"/>
                            <a:pt x="3441700" y="533400"/>
                          </a:cubicBezTo>
                          <a:cubicBezTo>
                            <a:pt x="3495675" y="506942"/>
                            <a:pt x="3521075" y="479425"/>
                            <a:pt x="3663950" y="438150"/>
                          </a:cubicBezTo>
                          <a:cubicBezTo>
                            <a:pt x="3806825" y="396875"/>
                            <a:pt x="3858683" y="353483"/>
                            <a:pt x="4298950" y="285750"/>
                          </a:cubicBezTo>
                          <a:cubicBezTo>
                            <a:pt x="4739217" y="218017"/>
                            <a:pt x="5972175" y="66675"/>
                            <a:pt x="6305550" y="31750"/>
                          </a:cubicBezTo>
                        </a:path>
                      </a:pathLst>
                    </a:custGeom>
                    <a:noFill/>
                    <a:ln w="158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  <p:sp>
                  <p:nvSpPr>
                    <p:cNvPr id="16" name="Can 15"/>
                    <p:cNvSpPr/>
                    <p:nvPr/>
                  </p:nvSpPr>
                  <p:spPr>
                    <a:xfrm>
                      <a:off x="1491233" y="1628799"/>
                      <a:ext cx="6480720" cy="216024"/>
                    </a:xfrm>
                    <a:prstGeom prst="can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hr-HR"/>
                    </a:p>
                  </p:txBody>
                </p:sp>
              </p:grpSp>
              <p:sp>
                <p:nvSpPr>
                  <p:cNvPr id="6" name="Oval 5"/>
                  <p:cNvSpPr/>
                  <p:nvPr/>
                </p:nvSpPr>
                <p:spPr>
                  <a:xfrm>
                    <a:off x="4314468" y="3333204"/>
                    <a:ext cx="275455" cy="237476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r-HR"/>
                  </a:p>
                </p:txBody>
              </p:sp>
            </p:grpSp>
            <p:cxnSp>
              <p:nvCxnSpPr>
                <p:cNvPr id="18" name="Straight Arrow Connector 17"/>
                <p:cNvCxnSpPr/>
                <p:nvPr/>
              </p:nvCxnSpPr>
              <p:spPr>
                <a:xfrm>
                  <a:off x="3470443" y="3537015"/>
                  <a:ext cx="0" cy="324036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TextBox 26"/>
              <p:cNvSpPr txBox="1"/>
              <p:nvPr/>
            </p:nvSpPr>
            <p:spPr>
              <a:xfrm>
                <a:off x="3599892" y="6309320"/>
                <a:ext cx="3240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/>
                  <a:t>z</a:t>
                </a:r>
                <a:endParaRPr lang="hr-HR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588224" y="4413557"/>
                <a:ext cx="360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ρ</a:t>
                </a:r>
                <a:endParaRPr lang="hr-HR" dirty="0"/>
              </a:p>
            </p:txBody>
          </p:sp>
        </p:grpSp>
        <p:cxnSp>
          <p:nvCxnSpPr>
            <p:cNvPr id="22" name="Straight Arrow Connector 21"/>
            <p:cNvCxnSpPr/>
            <p:nvPr/>
          </p:nvCxnSpPr>
          <p:spPr>
            <a:xfrm>
              <a:off x="251520" y="4319845"/>
              <a:ext cx="669674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65" y="5721914"/>
            <a:ext cx="1426949" cy="11348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5480762" y="5085184"/>
                <a:ext cx="1721566" cy="82690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/>
                        </a:rPr>
                        <m:t>𝑧</m:t>
                      </m:r>
                      <m:r>
                        <a:rPr lang="hr-HR" b="0" i="1" smtClean="0">
                          <a:latin typeface="Cambria Math"/>
                        </a:rPr>
                        <m:t>(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)∝</m:t>
                      </m:r>
                      <m:f>
                        <m:fPr>
                          <m:ctrlPr>
                            <a:rPr lang="hr-HR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0762" y="5085184"/>
                <a:ext cx="1721566" cy="82690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lide Number Placeholder 3"/>
          <p:cNvSpPr txBox="1">
            <a:spLocks/>
          </p:cNvSpPr>
          <p:nvPr/>
        </p:nvSpPr>
        <p:spPr>
          <a:xfrm>
            <a:off x="8316416" y="6381328"/>
            <a:ext cx="36004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5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2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Elastic space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58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Fabric shape</a:t>
            </a:r>
            <a:r>
              <a:rPr lang="en-US" dirty="0" smtClean="0"/>
              <a:t> </a:t>
            </a:r>
            <a:r>
              <a:rPr lang="en-US" dirty="0"/>
              <a:t>and force </a:t>
            </a:r>
            <a:r>
              <a:rPr lang="hr-HR" dirty="0" smtClean="0"/>
              <a:t>on </a:t>
            </a:r>
            <a:r>
              <a:rPr lang="en-US" dirty="0" smtClean="0"/>
              <a:t>the </a:t>
            </a:r>
            <a:r>
              <a:rPr lang="en-US" dirty="0"/>
              <a:t>ball</a:t>
            </a:r>
            <a:endParaRPr lang="hr-HR" dirty="0"/>
          </a:p>
        </p:txBody>
      </p:sp>
      <p:grpSp>
        <p:nvGrpSpPr>
          <p:cNvPr id="38" name="Group 37"/>
          <p:cNvGrpSpPr/>
          <p:nvPr/>
        </p:nvGrpSpPr>
        <p:grpSpPr>
          <a:xfrm>
            <a:off x="605693" y="2196356"/>
            <a:ext cx="5877737" cy="1475188"/>
            <a:chOff x="1430567" y="2707798"/>
            <a:chExt cx="5949115" cy="1262664"/>
          </a:xfrm>
        </p:grpSpPr>
        <p:grpSp>
          <p:nvGrpSpPr>
            <p:cNvPr id="5" name="Group 4"/>
            <p:cNvGrpSpPr/>
            <p:nvPr/>
          </p:nvGrpSpPr>
          <p:grpSpPr>
            <a:xfrm>
              <a:off x="1430567" y="2707798"/>
              <a:ext cx="5949115" cy="862883"/>
              <a:chOff x="1403648" y="1628799"/>
              <a:chExt cx="6480720" cy="823428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1491233" y="1768279"/>
                <a:ext cx="6305550" cy="683948"/>
              </a:xfrm>
              <a:custGeom>
                <a:avLst/>
                <a:gdLst>
                  <a:gd name="connsiteX0" fmla="*/ 0 w 6305550"/>
                  <a:gd name="connsiteY0" fmla="*/ 0 h 683948"/>
                  <a:gd name="connsiteX1" fmla="*/ 1917700 w 6305550"/>
                  <a:gd name="connsiteY1" fmla="*/ 247650 h 683948"/>
                  <a:gd name="connsiteX2" fmla="*/ 2641600 w 6305550"/>
                  <a:gd name="connsiteY2" fmla="*/ 412750 h 683948"/>
                  <a:gd name="connsiteX3" fmla="*/ 2940050 w 6305550"/>
                  <a:gd name="connsiteY3" fmla="*/ 539750 h 683948"/>
                  <a:gd name="connsiteX4" fmla="*/ 3086100 w 6305550"/>
                  <a:gd name="connsiteY4" fmla="*/ 635000 h 683948"/>
                  <a:gd name="connsiteX5" fmla="*/ 3162300 w 6305550"/>
                  <a:gd name="connsiteY5" fmla="*/ 679450 h 683948"/>
                  <a:gd name="connsiteX6" fmla="*/ 3251200 w 6305550"/>
                  <a:gd name="connsiteY6" fmla="*/ 673100 h 683948"/>
                  <a:gd name="connsiteX7" fmla="*/ 3340100 w 6305550"/>
                  <a:gd name="connsiteY7" fmla="*/ 596900 h 683948"/>
                  <a:gd name="connsiteX8" fmla="*/ 3441700 w 6305550"/>
                  <a:gd name="connsiteY8" fmla="*/ 533400 h 683948"/>
                  <a:gd name="connsiteX9" fmla="*/ 3663950 w 6305550"/>
                  <a:gd name="connsiteY9" fmla="*/ 438150 h 683948"/>
                  <a:gd name="connsiteX10" fmla="*/ 4298950 w 6305550"/>
                  <a:gd name="connsiteY10" fmla="*/ 285750 h 683948"/>
                  <a:gd name="connsiteX11" fmla="*/ 6305550 w 6305550"/>
                  <a:gd name="connsiteY11" fmla="*/ 31750 h 683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305550" h="683948">
                    <a:moveTo>
                      <a:pt x="0" y="0"/>
                    </a:moveTo>
                    <a:lnTo>
                      <a:pt x="1917700" y="247650"/>
                    </a:lnTo>
                    <a:cubicBezTo>
                      <a:pt x="2357967" y="316442"/>
                      <a:pt x="2471208" y="364067"/>
                      <a:pt x="2641600" y="412750"/>
                    </a:cubicBezTo>
                    <a:cubicBezTo>
                      <a:pt x="2811992" y="461433"/>
                      <a:pt x="2865967" y="502708"/>
                      <a:pt x="2940050" y="539750"/>
                    </a:cubicBezTo>
                    <a:cubicBezTo>
                      <a:pt x="3014133" y="576792"/>
                      <a:pt x="3049058" y="611717"/>
                      <a:pt x="3086100" y="635000"/>
                    </a:cubicBezTo>
                    <a:cubicBezTo>
                      <a:pt x="3123142" y="658283"/>
                      <a:pt x="3134783" y="673100"/>
                      <a:pt x="3162300" y="679450"/>
                    </a:cubicBezTo>
                    <a:cubicBezTo>
                      <a:pt x="3189817" y="685800"/>
                      <a:pt x="3221567" y="686858"/>
                      <a:pt x="3251200" y="673100"/>
                    </a:cubicBezTo>
                    <a:cubicBezTo>
                      <a:pt x="3280833" y="659342"/>
                      <a:pt x="3308350" y="620183"/>
                      <a:pt x="3340100" y="596900"/>
                    </a:cubicBezTo>
                    <a:cubicBezTo>
                      <a:pt x="3371850" y="573617"/>
                      <a:pt x="3387725" y="559858"/>
                      <a:pt x="3441700" y="533400"/>
                    </a:cubicBezTo>
                    <a:cubicBezTo>
                      <a:pt x="3495675" y="506942"/>
                      <a:pt x="3521075" y="479425"/>
                      <a:pt x="3663950" y="438150"/>
                    </a:cubicBezTo>
                    <a:cubicBezTo>
                      <a:pt x="3806825" y="396875"/>
                      <a:pt x="3858683" y="353483"/>
                      <a:pt x="4298950" y="285750"/>
                    </a:cubicBezTo>
                    <a:cubicBezTo>
                      <a:pt x="4739217" y="218017"/>
                      <a:pt x="5972175" y="66675"/>
                      <a:pt x="6305550" y="31750"/>
                    </a:cubicBezTo>
                  </a:path>
                </a:pathLst>
              </a:custGeom>
              <a:noFill/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9" name="Can 8"/>
              <p:cNvSpPr/>
              <p:nvPr/>
            </p:nvSpPr>
            <p:spPr>
              <a:xfrm>
                <a:off x="1403648" y="1628799"/>
                <a:ext cx="6480720" cy="216024"/>
              </a:xfrm>
              <a:prstGeom prst="can">
                <a:avLst/>
              </a:prstGeom>
              <a:solidFill>
                <a:schemeClr val="bg1">
                  <a:lumMod val="7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4296545" y="3350207"/>
              <a:ext cx="275455" cy="23747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4434273" y="3172396"/>
              <a:ext cx="1" cy="3003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endCxn id="8" idx="9"/>
            </p:cNvCxnSpPr>
            <p:nvPr/>
          </p:nvCxnSpPr>
          <p:spPr>
            <a:xfrm flipV="1">
              <a:off x="4593533" y="3313105"/>
              <a:ext cx="280835" cy="16004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4434272" y="3481932"/>
              <a:ext cx="1" cy="30710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 flipV="1">
              <a:off x="4045010" y="3322558"/>
              <a:ext cx="251536" cy="15059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4400932" y="3601130"/>
              <a:ext cx="5116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G</a:t>
              </a:r>
              <a:endParaRPr lang="hr-HR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159566" y="3027657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N</a:t>
              </a:r>
              <a:endParaRPr lang="hr-HR" dirty="0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336384" y="3267245"/>
            <a:ext cx="47629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300" dirty="0" smtClean="0"/>
              <a:t>deformation </a:t>
            </a:r>
            <a:r>
              <a:rPr lang="en-US" sz="2300" dirty="0"/>
              <a:t>depends </a:t>
            </a:r>
            <a:r>
              <a:rPr lang="en-US" sz="2300" dirty="0" smtClean="0"/>
              <a:t>on:</a:t>
            </a:r>
            <a:endParaRPr lang="hr-HR" sz="2300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sz="2300" dirty="0" smtClean="0"/>
              <a:t>The </a:t>
            </a:r>
            <a:r>
              <a:rPr lang="en-US" sz="2300" dirty="0"/>
              <a:t>coefficient of </a:t>
            </a:r>
            <a:r>
              <a:rPr lang="en-US" sz="2300" dirty="0" smtClean="0"/>
              <a:t>elasticity</a:t>
            </a:r>
            <a:endParaRPr lang="hr-HR" sz="2300" dirty="0"/>
          </a:p>
          <a:p>
            <a:pPr marL="914400" lvl="1" indent="-457200">
              <a:buFont typeface="+mj-lt"/>
              <a:buAutoNum type="arabicPeriod"/>
            </a:pPr>
            <a:r>
              <a:rPr lang="hr-HR" sz="2300" dirty="0" smtClean="0"/>
              <a:t>T</a:t>
            </a:r>
            <a:r>
              <a:rPr lang="en-US" sz="2300" dirty="0" smtClean="0"/>
              <a:t>he </a:t>
            </a:r>
            <a:r>
              <a:rPr lang="en-US" sz="2300" dirty="0"/>
              <a:t>mass of </a:t>
            </a:r>
            <a:r>
              <a:rPr lang="hr-HR" sz="2300" dirty="0" smtClean="0"/>
              <a:t>the </a:t>
            </a:r>
            <a:r>
              <a:rPr lang="en-US" sz="2300" dirty="0" smtClean="0"/>
              <a:t>ball</a:t>
            </a:r>
            <a:endParaRPr lang="hr-HR" sz="2300" dirty="0" smtClean="0"/>
          </a:p>
          <a:p>
            <a:pPr marL="914400" lvl="1" indent="-457200">
              <a:buFont typeface="+mj-lt"/>
              <a:buAutoNum type="arabicPeriod"/>
            </a:pPr>
            <a:r>
              <a:rPr lang="hr-HR" sz="2300" dirty="0" smtClean="0"/>
              <a:t>T</a:t>
            </a:r>
            <a:r>
              <a:rPr lang="en-US" sz="2300" dirty="0" smtClean="0"/>
              <a:t>he </a:t>
            </a:r>
            <a:r>
              <a:rPr lang="en-US" sz="2300" dirty="0"/>
              <a:t>position of </a:t>
            </a:r>
            <a:r>
              <a:rPr lang="hr-HR" sz="2300" dirty="0" smtClean="0"/>
              <a:t>the </a:t>
            </a:r>
            <a:r>
              <a:rPr lang="en-US" sz="2300" dirty="0" smtClean="0"/>
              <a:t>ball </a:t>
            </a:r>
            <a:r>
              <a:rPr lang="en-US" sz="2300" dirty="0"/>
              <a:t>on the fabric</a:t>
            </a:r>
            <a:endParaRPr lang="hr-HR" sz="23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65" y="5721914"/>
            <a:ext cx="1426949" cy="11348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3280" y="5625710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/>
              <a:t>Shape can’t be calculated analyticaly because of big deformations </a:t>
            </a:r>
            <a:br>
              <a:rPr lang="hr-HR" dirty="0" smtClean="0"/>
            </a:br>
            <a:r>
              <a:rPr lang="hr-HR" dirty="0" smtClean="0">
                <a:sym typeface="Wingdings" pitchFamily="2" charset="2"/>
              </a:rPr>
              <a:t></a:t>
            </a:r>
            <a:r>
              <a:rPr lang="hr-HR" dirty="0" smtClean="0"/>
              <a:t> it was </a:t>
            </a:r>
            <a:r>
              <a:rPr lang="hr-HR" dirty="0"/>
              <a:t>determined experimentaly</a:t>
            </a:r>
          </a:p>
        </p:txBody>
      </p:sp>
      <p:sp>
        <p:nvSpPr>
          <p:cNvPr id="23" name="Slide Number Placeholder 3"/>
          <p:cNvSpPr txBox="1">
            <a:spLocks/>
          </p:cNvSpPr>
          <p:nvPr/>
        </p:nvSpPr>
        <p:spPr>
          <a:xfrm>
            <a:off x="8316416" y="6381328"/>
            <a:ext cx="36004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6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2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Elastic space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3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194" y="404366"/>
            <a:ext cx="8229600" cy="990600"/>
          </a:xfrm>
        </p:spPr>
        <p:txBody>
          <a:bodyPr>
            <a:normAutofit/>
          </a:bodyPr>
          <a:lstStyle/>
          <a:p>
            <a:r>
              <a:rPr lang="hr-HR" dirty="0" smtClean="0"/>
              <a:t>Test ball – circular orbit</a:t>
            </a:r>
            <a:endParaRPr lang="hr-HR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001586" y="2983385"/>
            <a:ext cx="3545266" cy="400663"/>
          </a:xfrm>
          <a:prstGeom prst="straightConnector1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395279" y="2423941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z</a:t>
            </a:r>
            <a:r>
              <a:rPr lang="hr-HR" dirty="0" smtClean="0"/>
              <a:t>(</a:t>
            </a:r>
            <a:r>
              <a:rPr lang="el-GR" dirty="0" smtClean="0"/>
              <a:t>ρ</a:t>
            </a:r>
            <a:r>
              <a:rPr lang="hr-HR" dirty="0" smtClean="0"/>
              <a:t>)</a:t>
            </a:r>
            <a:endParaRPr lang="hr-HR" dirty="0"/>
          </a:p>
        </p:txBody>
      </p:sp>
      <p:grpSp>
        <p:nvGrpSpPr>
          <p:cNvPr id="7" name="Group 6"/>
          <p:cNvGrpSpPr/>
          <p:nvPr/>
        </p:nvGrpSpPr>
        <p:grpSpPr>
          <a:xfrm>
            <a:off x="107504" y="1785934"/>
            <a:ext cx="5832648" cy="2014677"/>
            <a:chOff x="194343" y="1416602"/>
            <a:chExt cx="5832648" cy="2014677"/>
          </a:xfrm>
        </p:grpSpPr>
        <p:sp>
          <p:nvSpPr>
            <p:cNvPr id="31" name="Rectangle 30"/>
            <p:cNvSpPr/>
            <p:nvPr/>
          </p:nvSpPr>
          <p:spPr>
            <a:xfrm>
              <a:off x="3779912" y="2470037"/>
              <a:ext cx="216024" cy="1440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92347" y="1416602"/>
              <a:ext cx="4987766" cy="2014677"/>
              <a:chOff x="592347" y="1416602"/>
              <a:chExt cx="4987766" cy="2014677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592347" y="2183417"/>
                <a:ext cx="4987766" cy="741528"/>
                <a:chOff x="1430567" y="2707798"/>
                <a:chExt cx="5949115" cy="879884"/>
              </a:xfrm>
            </p:grpSpPr>
            <p:grpSp>
              <p:nvGrpSpPr>
                <p:cNvPr id="18" name="Group 17"/>
                <p:cNvGrpSpPr/>
                <p:nvPr/>
              </p:nvGrpSpPr>
              <p:grpSpPr>
                <a:xfrm>
                  <a:off x="1430567" y="2707798"/>
                  <a:ext cx="5949115" cy="862883"/>
                  <a:chOff x="1403648" y="1628799"/>
                  <a:chExt cx="6480720" cy="823428"/>
                </a:xfrm>
              </p:grpSpPr>
              <p:sp>
                <p:nvSpPr>
                  <p:cNvPr id="28" name="Freeform 27"/>
                  <p:cNvSpPr/>
                  <p:nvPr/>
                </p:nvSpPr>
                <p:spPr>
                  <a:xfrm>
                    <a:off x="1491233" y="1768279"/>
                    <a:ext cx="6305550" cy="683948"/>
                  </a:xfrm>
                  <a:custGeom>
                    <a:avLst/>
                    <a:gdLst>
                      <a:gd name="connsiteX0" fmla="*/ 0 w 6305550"/>
                      <a:gd name="connsiteY0" fmla="*/ 0 h 683948"/>
                      <a:gd name="connsiteX1" fmla="*/ 1917700 w 6305550"/>
                      <a:gd name="connsiteY1" fmla="*/ 247650 h 683948"/>
                      <a:gd name="connsiteX2" fmla="*/ 2641600 w 6305550"/>
                      <a:gd name="connsiteY2" fmla="*/ 412750 h 683948"/>
                      <a:gd name="connsiteX3" fmla="*/ 2940050 w 6305550"/>
                      <a:gd name="connsiteY3" fmla="*/ 539750 h 683948"/>
                      <a:gd name="connsiteX4" fmla="*/ 3086100 w 6305550"/>
                      <a:gd name="connsiteY4" fmla="*/ 635000 h 683948"/>
                      <a:gd name="connsiteX5" fmla="*/ 3162300 w 6305550"/>
                      <a:gd name="connsiteY5" fmla="*/ 679450 h 683948"/>
                      <a:gd name="connsiteX6" fmla="*/ 3251200 w 6305550"/>
                      <a:gd name="connsiteY6" fmla="*/ 673100 h 683948"/>
                      <a:gd name="connsiteX7" fmla="*/ 3340100 w 6305550"/>
                      <a:gd name="connsiteY7" fmla="*/ 596900 h 683948"/>
                      <a:gd name="connsiteX8" fmla="*/ 3441700 w 6305550"/>
                      <a:gd name="connsiteY8" fmla="*/ 533400 h 683948"/>
                      <a:gd name="connsiteX9" fmla="*/ 3663950 w 6305550"/>
                      <a:gd name="connsiteY9" fmla="*/ 438150 h 683948"/>
                      <a:gd name="connsiteX10" fmla="*/ 4298950 w 6305550"/>
                      <a:gd name="connsiteY10" fmla="*/ 285750 h 683948"/>
                      <a:gd name="connsiteX11" fmla="*/ 6305550 w 6305550"/>
                      <a:gd name="connsiteY11" fmla="*/ 31750 h 683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305550" h="683948">
                        <a:moveTo>
                          <a:pt x="0" y="0"/>
                        </a:moveTo>
                        <a:lnTo>
                          <a:pt x="1917700" y="247650"/>
                        </a:lnTo>
                        <a:cubicBezTo>
                          <a:pt x="2357967" y="316442"/>
                          <a:pt x="2471208" y="364067"/>
                          <a:pt x="2641600" y="412750"/>
                        </a:cubicBezTo>
                        <a:cubicBezTo>
                          <a:pt x="2811992" y="461433"/>
                          <a:pt x="2865967" y="502708"/>
                          <a:pt x="2940050" y="539750"/>
                        </a:cubicBezTo>
                        <a:cubicBezTo>
                          <a:pt x="3014133" y="576792"/>
                          <a:pt x="3049058" y="611717"/>
                          <a:pt x="3086100" y="635000"/>
                        </a:cubicBezTo>
                        <a:cubicBezTo>
                          <a:pt x="3123142" y="658283"/>
                          <a:pt x="3134783" y="673100"/>
                          <a:pt x="3162300" y="679450"/>
                        </a:cubicBezTo>
                        <a:cubicBezTo>
                          <a:pt x="3189817" y="685800"/>
                          <a:pt x="3221567" y="686858"/>
                          <a:pt x="3251200" y="673100"/>
                        </a:cubicBezTo>
                        <a:cubicBezTo>
                          <a:pt x="3280833" y="659342"/>
                          <a:pt x="3308350" y="620183"/>
                          <a:pt x="3340100" y="596900"/>
                        </a:cubicBezTo>
                        <a:cubicBezTo>
                          <a:pt x="3371850" y="573617"/>
                          <a:pt x="3387725" y="559858"/>
                          <a:pt x="3441700" y="533400"/>
                        </a:cubicBezTo>
                        <a:cubicBezTo>
                          <a:pt x="3495675" y="506942"/>
                          <a:pt x="3521075" y="479425"/>
                          <a:pt x="3663950" y="438150"/>
                        </a:cubicBezTo>
                        <a:cubicBezTo>
                          <a:pt x="3806825" y="396875"/>
                          <a:pt x="3858683" y="353483"/>
                          <a:pt x="4298950" y="285750"/>
                        </a:cubicBezTo>
                        <a:cubicBezTo>
                          <a:pt x="4739217" y="218017"/>
                          <a:pt x="5972175" y="66675"/>
                          <a:pt x="6305550" y="31750"/>
                        </a:cubicBezTo>
                      </a:path>
                    </a:pathLst>
                  </a:custGeom>
                  <a:noFill/>
                  <a:ln w="158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r-HR"/>
                  </a:p>
                </p:txBody>
              </p:sp>
              <p:sp>
                <p:nvSpPr>
                  <p:cNvPr id="29" name="Can 28"/>
                  <p:cNvSpPr/>
                  <p:nvPr/>
                </p:nvSpPr>
                <p:spPr>
                  <a:xfrm>
                    <a:off x="1403648" y="1628799"/>
                    <a:ext cx="6480720" cy="216024"/>
                  </a:xfrm>
                  <a:prstGeom prst="can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r-HR"/>
                  </a:p>
                </p:txBody>
              </p:sp>
            </p:grpSp>
            <p:sp>
              <p:nvSpPr>
                <p:cNvPr id="19" name="Oval 18"/>
                <p:cNvSpPr/>
                <p:nvPr/>
              </p:nvSpPr>
              <p:spPr>
                <a:xfrm>
                  <a:off x="4296545" y="3342497"/>
                  <a:ext cx="275455" cy="245185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</p:grpSp>
          <p:sp>
            <p:nvSpPr>
              <p:cNvPr id="30" name="Oval 29"/>
              <p:cNvSpPr/>
              <p:nvPr/>
            </p:nvSpPr>
            <p:spPr>
              <a:xfrm>
                <a:off x="3851920" y="2519186"/>
                <a:ext cx="72008" cy="4571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cxnSp>
            <p:nvCxnSpPr>
              <p:cNvPr id="35" name="Straight Arrow Connector 34"/>
              <p:cNvCxnSpPr/>
              <p:nvPr/>
            </p:nvCxnSpPr>
            <p:spPr>
              <a:xfrm>
                <a:off x="3110667" y="1416602"/>
                <a:ext cx="0" cy="2014677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Straight Arrow Connector 38"/>
            <p:cNvCxnSpPr/>
            <p:nvPr/>
          </p:nvCxnSpPr>
          <p:spPr>
            <a:xfrm>
              <a:off x="194343" y="2374196"/>
              <a:ext cx="583264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5724128" y="234898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ρ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68707" y="3122229"/>
            <a:ext cx="347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z</a:t>
            </a:r>
            <a:endParaRPr lang="hr-HR" dirty="0"/>
          </a:p>
        </p:txBody>
      </p:sp>
      <p:grpSp>
        <p:nvGrpSpPr>
          <p:cNvPr id="34" name="Group 33"/>
          <p:cNvGrpSpPr/>
          <p:nvPr/>
        </p:nvGrpSpPr>
        <p:grpSpPr>
          <a:xfrm>
            <a:off x="3158502" y="3379992"/>
            <a:ext cx="5806916" cy="1304202"/>
            <a:chOff x="1187624" y="1851556"/>
            <a:chExt cx="5621822" cy="1304202"/>
          </a:xfrm>
        </p:grpSpPr>
        <p:sp>
          <p:nvSpPr>
            <p:cNvPr id="36" name="Right Triangle 35"/>
            <p:cNvSpPr/>
            <p:nvPr/>
          </p:nvSpPr>
          <p:spPr>
            <a:xfrm>
              <a:off x="1187624" y="1916832"/>
              <a:ext cx="1800200" cy="936104"/>
            </a:xfrm>
            <a:prstGeom prst="rtTriangl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7" name="Right Triangle 36"/>
            <p:cNvSpPr/>
            <p:nvPr/>
          </p:nvSpPr>
          <p:spPr>
            <a:xfrm flipH="1">
              <a:off x="5004048" y="1916832"/>
              <a:ext cx="1805398" cy="936104"/>
            </a:xfrm>
            <a:prstGeom prst="rtTriangl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8" name="Oval 37"/>
            <p:cNvSpPr/>
            <p:nvPr/>
          </p:nvSpPr>
          <p:spPr>
            <a:xfrm>
              <a:off x="1913554" y="2024844"/>
              <a:ext cx="3960440" cy="72008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cxnSp>
          <p:nvCxnSpPr>
            <p:cNvPr id="42" name="Straight Connector 41"/>
            <p:cNvCxnSpPr>
              <a:endCxn id="38" idx="7"/>
            </p:cNvCxnSpPr>
            <p:nvPr/>
          </p:nvCxnSpPr>
          <p:spPr>
            <a:xfrm flipV="1">
              <a:off x="3893774" y="2130297"/>
              <a:ext cx="1400227" cy="25458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4160361" y="2015552"/>
              <a:ext cx="4539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ρ</a:t>
              </a:r>
              <a:endParaRPr lang="hr-HR" dirty="0"/>
            </a:p>
          </p:txBody>
        </p:sp>
        <p:sp>
          <p:nvSpPr>
            <p:cNvPr id="45" name="Oval 44"/>
            <p:cNvSpPr/>
            <p:nvPr/>
          </p:nvSpPr>
          <p:spPr>
            <a:xfrm>
              <a:off x="5508104" y="2132856"/>
              <a:ext cx="432048" cy="36004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H="1" flipV="1">
              <a:off x="5436096" y="1988840"/>
              <a:ext cx="282440" cy="331500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>
              <a:off x="5724128" y="2348880"/>
              <a:ext cx="0" cy="39604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5718536" y="2312876"/>
              <a:ext cx="437640" cy="7464"/>
            </a:xfrm>
            <a:prstGeom prst="straightConnector1">
              <a:avLst/>
            </a:prstGeom>
            <a:ln w="28575">
              <a:solidFill>
                <a:srgbClr val="27EF1D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5485642" y="1851556"/>
              <a:ext cx="842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N</a:t>
              </a:r>
              <a:endParaRPr lang="hr-HR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862946" y="1979548"/>
              <a:ext cx="7252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F</a:t>
              </a:r>
              <a:r>
                <a:rPr lang="hr-HR" baseline="-25000" dirty="0" smtClean="0"/>
                <a:t>i</a:t>
              </a:r>
              <a:endParaRPr lang="hr-HR" baseline="-250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752459" y="2478375"/>
              <a:ext cx="3626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G</a:t>
              </a:r>
              <a:endParaRPr lang="hr-HR" dirty="0"/>
            </a:p>
          </p:txBody>
        </p:sp>
        <p:sp>
          <p:nvSpPr>
            <p:cNvPr id="55" name="Arc 54"/>
            <p:cNvSpPr/>
            <p:nvPr/>
          </p:nvSpPr>
          <p:spPr>
            <a:xfrm rot="15466990">
              <a:off x="2106378" y="2453680"/>
              <a:ext cx="756084" cy="648072"/>
            </a:xfrm>
            <a:prstGeom prst="arc">
              <a:avLst>
                <a:gd name="adj1" fmla="val 16200000"/>
                <a:gd name="adj2" fmla="val 20295856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197434" y="2478375"/>
              <a:ext cx="396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α</a:t>
              </a:r>
              <a:endParaRPr lang="hr-HR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283968" y="1702587"/>
                <a:ext cx="4832243" cy="831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200" b="0" i="1" smtClean="0">
                          <a:latin typeface="Cambria Math"/>
                        </a:rPr>
                        <m:t>𝑡𝑔</m:t>
                      </m:r>
                      <m:d>
                        <m:dPr>
                          <m:ctrlPr>
                            <a:rPr lang="hr-HR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hr-HR" sz="2200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</m:d>
                      <m:r>
                        <a:rPr lang="hr-HR" sz="2200" b="0" i="1" smtClean="0"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hr-HR" sz="22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hr-HR" sz="2200" b="0" i="1" smtClean="0">
                              <a:latin typeface="Cambria Math"/>
                              <a:ea typeface="Cambria Math"/>
                            </a:rPr>
                            <m:t>𝑧</m:t>
                          </m:r>
                        </m:e>
                        <m:sup>
                          <m:r>
                            <a:rPr lang="hr-HR" sz="2200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hr-HR" sz="22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hr-HR" sz="2200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</m:d>
                      <m:r>
                        <a:rPr lang="hr-HR" sz="22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hr-HR" sz="22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hr-HR" sz="2200" b="0" i="1" smtClean="0">
                              <a:latin typeface="Cambria Math"/>
                              <a:ea typeface="Cambria Math"/>
                            </a:rPr>
                            <m:t>𝑑𝑧</m:t>
                          </m:r>
                        </m:num>
                        <m:den>
                          <m:r>
                            <a:rPr lang="hr-HR" sz="22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hr-HR" sz="2200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den>
                      </m:f>
                      <m:r>
                        <a:rPr lang="hr-HR" sz="22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hr-HR" sz="22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r-HR" sz="22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hr-HR" sz="2200" i="1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hr-HR" sz="2200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hr-HR" sz="22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hr-HR" sz="2200" i="1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hr-HR" sz="2200" i="1">
                                  <a:latin typeface="Cambria Math"/>
                                  <a:ea typeface="Cambria Math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  <m:r>
                        <a:rPr lang="hr-HR" sz="22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hr-HR" sz="22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r-HR" sz="2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hr-HR" sz="2200" b="0" i="1" smtClean="0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hr-HR" sz="2200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hr-HR" sz="2200" b="0" i="1" smtClean="0">
                              <a:latin typeface="Cambria Math"/>
                              <a:ea typeface="Cambria Math"/>
                            </a:rPr>
                            <m:t>𝐺</m:t>
                          </m:r>
                        </m:den>
                      </m:f>
                      <m:r>
                        <a:rPr lang="hr-HR" sz="22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hr-HR" sz="22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hr-HR" sz="2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hr-HR" sz="2200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hr-HR" sz="22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hr-HR" sz="2200" b="0" i="1" smtClean="0">
                              <a:latin typeface="Cambria Math"/>
                              <a:ea typeface="Cambria Math"/>
                            </a:rPr>
                            <m:t>𝑔</m:t>
                          </m:r>
                          <m:r>
                            <m:rPr>
                              <m:sty m:val="p"/>
                            </m:rPr>
                            <a:rPr lang="el-GR" sz="2200" b="0" i="1" smtClean="0">
                              <a:latin typeface="Cambria Math"/>
                              <a:ea typeface="Cambria Math"/>
                            </a:rPr>
                            <m:t>ρ</m:t>
                          </m:r>
                        </m:den>
                      </m:f>
                    </m:oMath>
                  </m:oMathPara>
                </a14:m>
                <a:endParaRPr lang="hr-HR" sz="22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1702587"/>
                <a:ext cx="4832243" cy="83106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22216463"/>
                  </p:ext>
                </p:extLst>
              </p:nvPr>
            </p:nvGraphicFramePr>
            <p:xfrm>
              <a:off x="505508" y="4581128"/>
              <a:ext cx="6434722" cy="208053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71626"/>
                    <a:gridCol w="2220727"/>
                    <a:gridCol w="2842369"/>
                  </a:tblGrid>
                  <a:tr h="0">
                    <a:tc>
                      <a:txBody>
                        <a:bodyPr/>
                        <a:lstStyle/>
                        <a:p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Elastic membrane</a:t>
                          </a:r>
                          <a:endParaRPr lang="hr-H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Universe</a:t>
                          </a:r>
                          <a:endParaRPr lang="hr-HR" dirty="0"/>
                        </a:p>
                      </a:txBody>
                      <a:tcPr anchor="ctr"/>
                    </a:tc>
                  </a:tr>
                  <a:tr h="8128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Force</a:t>
                          </a:r>
                          <a:endParaRPr lang="hr-H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b="0" i="1" smtClean="0">
                                    <a:latin typeface="Cambria Math"/>
                                  </a:rPr>
                                  <m:t>𝐹</m:t>
                                </m:r>
                                <m:r>
                                  <a:rPr lang="hr-HR" b="0" i="1" smtClean="0">
                                    <a:latin typeface="Cambria Math"/>
                                  </a:rPr>
                                  <m:t>=−</m:t>
                                </m:r>
                                <m:r>
                                  <a:rPr lang="hr-HR" b="0" i="1" smtClean="0">
                                    <a:latin typeface="Cambria Math"/>
                                  </a:rPr>
                                  <m:t>𝑚𝑔</m:t>
                                </m:r>
                                <m:f>
                                  <m:fPr>
                                    <m:ctrlPr>
                                      <a:rPr lang="hr-HR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𝑑𝑧</m:t>
                                    </m:r>
                                  </m:num>
                                  <m:den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  <m:r>
                                      <a:rPr lang="hr-HR" b="0" i="1" smtClean="0">
                                        <a:latin typeface="Cambria Math"/>
                                        <a:ea typeface="Cambria Math"/>
                                      </a:rPr>
                                      <m:t>𝜌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b="0" i="1" smtClean="0">
                                    <a:latin typeface="Cambria Math"/>
                                  </a:rPr>
                                  <m:t>𝐹</m:t>
                                </m:r>
                                <m:r>
                                  <a:rPr lang="hr-HR" b="0" i="1" smtClean="0">
                                    <a:latin typeface="Cambria Math"/>
                                  </a:rPr>
                                  <m:t>=−</m:t>
                                </m:r>
                                <m:r>
                                  <a:rPr lang="hr-HR" b="0" i="1" smtClean="0">
                                    <a:latin typeface="Cambria Math"/>
                                  </a:rPr>
                                  <m:t>𝑚</m:t>
                                </m:r>
                                <m:f>
                                  <m:fPr>
                                    <m:ctrlPr>
                                      <a:rPr lang="hr-HR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hr-HR" b="0" i="1" smtClean="0">
                                        <a:latin typeface="Cambria Math"/>
                                        <a:ea typeface="Cambria Math"/>
                                      </a:rPr>
                                      <m:t>𝛾</m:t>
                                    </m:r>
                                    <m:r>
                                      <a:rPr lang="hr-HR" b="0" i="1" smtClean="0">
                                        <a:latin typeface="Cambria Math"/>
                                        <a:ea typeface="Cambria Math"/>
                                      </a:rPr>
                                      <m:t>𝑀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hr-HR" b="0" i="1" smtClean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hr-HR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𝜌</m:t>
                                        </m:r>
                                      </m:e>
                                      <m:sup>
                                        <m:r>
                                          <a:rPr lang="hr-HR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 anchor="ctr"/>
                    </a:tc>
                  </a:tr>
                  <a:tr h="45765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Speed</a:t>
                          </a:r>
                          <a:endParaRPr lang="hr-H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b="0" i="1" smtClean="0">
                                    <a:latin typeface="Cambria Math"/>
                                  </a:rPr>
                                  <m:t>𝑣</m:t>
                                </m:r>
                                <m:r>
                                  <a:rPr lang="hr-HR" b="0" i="1" smtClean="0">
                                    <a:latin typeface="Cambria Math"/>
                                  </a:rPr>
                                  <m:t>=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hr-HR" b="0" i="1" smtClean="0">
                                        <a:latin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𝑔</m:t>
                                    </m:r>
                                    <m:r>
                                      <a:rPr lang="hr-HR" b="0" i="1" smtClean="0">
                                        <a:latin typeface="Cambria Math"/>
                                        <a:ea typeface="Cambria Math"/>
                                      </a:rPr>
                                      <m:t>𝜌</m:t>
                                    </m:r>
                                    <m:f>
                                      <m:fPr>
                                        <m:ctrlPr>
                                          <a:rPr lang="hr-HR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hr-HR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𝑑𝑧</m:t>
                                        </m:r>
                                      </m:num>
                                      <m:den>
                                        <m:r>
                                          <a:rPr lang="hr-HR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𝑑</m:t>
                                        </m:r>
                                        <m:r>
                                          <a:rPr lang="hr-HR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𝜌</m:t>
                                        </m:r>
                                      </m:den>
                                    </m:f>
                                  </m:e>
                                </m:rad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b="0" i="1" smtClean="0">
                                    <a:latin typeface="Cambria Math"/>
                                  </a:rPr>
                                  <m:t>𝑣</m:t>
                                </m:r>
                                <m:r>
                                  <a:rPr lang="hr-HR" b="0" i="1" smtClean="0">
                                    <a:latin typeface="Cambria Math"/>
                                  </a:rPr>
                                  <m:t>=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hr-HR" b="0" i="1" smtClean="0">
                                        <a:latin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hr-HR" b="0" i="1" smtClean="0">
                                        <a:latin typeface="Cambria Math"/>
                                        <a:ea typeface="Cambria Math"/>
                                      </a:rPr>
                                      <m:t>𝜌</m:t>
                                    </m:r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𝑔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22216463"/>
                  </p:ext>
                </p:extLst>
              </p:nvPr>
            </p:nvGraphicFramePr>
            <p:xfrm>
              <a:off x="505508" y="4581128"/>
              <a:ext cx="6434722" cy="208053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71626"/>
                    <a:gridCol w="2220727"/>
                    <a:gridCol w="2842369"/>
                  </a:tblGrid>
                  <a:tr h="365760">
                    <a:tc>
                      <a:txBody>
                        <a:bodyPr/>
                        <a:lstStyle/>
                        <a:p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Elastic membrane</a:t>
                          </a:r>
                          <a:endParaRPr lang="hr-H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Universe</a:t>
                          </a:r>
                          <a:endParaRPr lang="hr-HR" dirty="0"/>
                        </a:p>
                      </a:txBody>
                      <a:tcPr anchor="ctr"/>
                    </a:tc>
                  </a:tr>
                  <a:tr h="8128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Force</a:t>
                          </a:r>
                          <a:endParaRPr lang="hr-H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62088" t="-48507" r="-128297" b="-110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126609" t="-48507" r="-215" b="-110448"/>
                          </a:stretch>
                        </a:blipFill>
                      </a:tcPr>
                    </a:tc>
                  </a:tr>
                  <a:tr h="9018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Speed</a:t>
                          </a:r>
                          <a:endParaRPr lang="hr-H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62088" t="-134459" r="-1282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anchor="ctr">
                        <a:blipFill rotWithShape="1">
                          <a:blip r:embed="rId4"/>
                          <a:stretch>
                            <a:fillRect l="-126609" t="-134459" r="-215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0" name="TextBox 9"/>
          <p:cNvSpPr txBox="1"/>
          <p:nvPr/>
        </p:nvSpPr>
        <p:spPr>
          <a:xfrm>
            <a:off x="245929" y="1394966"/>
            <a:ext cx="730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Test ball – small mass </a:t>
            </a:r>
            <a:r>
              <a:rPr lang="hr-HR" dirty="0" smtClean="0">
                <a:sym typeface="Wingdings" pitchFamily="2" charset="2"/>
              </a:rPr>
              <a:t></a:t>
            </a:r>
            <a:r>
              <a:rPr lang="hr-HR" dirty="0" smtClean="0"/>
              <a:t> negligibile deformation</a:t>
            </a:r>
            <a:endParaRPr lang="hr-HR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65" y="5721914"/>
            <a:ext cx="1426949" cy="1134870"/>
          </a:xfrm>
          <a:prstGeom prst="rect">
            <a:avLst/>
          </a:prstGeom>
        </p:spPr>
      </p:pic>
      <p:sp>
        <p:nvSpPr>
          <p:cNvPr id="49" name="Slide Number Placeholder 3"/>
          <p:cNvSpPr txBox="1">
            <a:spLocks/>
          </p:cNvSpPr>
          <p:nvPr/>
        </p:nvSpPr>
        <p:spPr>
          <a:xfrm>
            <a:off x="8316416" y="6381328"/>
            <a:ext cx="254517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7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5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Elastic space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81386" y="2671573"/>
            <a:ext cx="2087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Looking from ball’s inertial system: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2321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Test ball – energy</a:t>
            </a:r>
            <a:endParaRPr lang="hr-H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hr-HR" dirty="0" smtClean="0"/>
                  <a:t>Energy of the system: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/>
                        </a:rPr>
                        <m:t>𝐸</m:t>
                      </m:r>
                      <m:r>
                        <a:rPr lang="hr-HR" b="0" i="1" baseline="-25000" smtClean="0">
                          <a:latin typeface="Cambria Math"/>
                        </a:rPr>
                        <m:t>𝑡𝑜𝑡</m:t>
                      </m:r>
                      <m:r>
                        <a:rPr lang="hr-HR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hr-HR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hr-HR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𝑓𝑟</m:t>
                          </m:r>
                        </m:sub>
                      </m:sSub>
                    </m:oMath>
                  </m:oMathPara>
                </a14:m>
                <a:r>
                  <a:rPr lang="hr-HR" b="0" dirty="0" smtClean="0"/>
                  <a:t/>
                </a:r>
                <a:br>
                  <a:rPr lang="hr-HR" b="0" dirty="0" smtClean="0"/>
                </a:br>
                <a:r>
                  <a:rPr lang="hr-HR" b="0" dirty="0" smtClean="0"/>
                  <a:t/>
                </a:r>
                <a:br>
                  <a:rPr lang="hr-HR" b="0" dirty="0" smtClean="0"/>
                </a:br>
                <a:r>
                  <a:rPr lang="hr-HR" b="0" i="1" dirty="0" smtClean="0">
                    <a:latin typeface="Cambria Math"/>
                    <a:ea typeface="Cambria Math"/>
                  </a:rPr>
                  <a:t/>
                </a:r>
                <a:br>
                  <a:rPr lang="hr-HR" b="0" i="1" dirty="0" smtClean="0">
                    <a:latin typeface="Cambria Math"/>
                    <a:ea typeface="Cambria Math"/>
                  </a:rPr>
                </a:br>
                <a:endParaRPr lang="hr-HR" b="0" i="1" dirty="0" smtClean="0">
                  <a:latin typeface="Cambria Math"/>
                  <a:ea typeface="Cambria Math"/>
                </a:endParaRPr>
              </a:p>
              <a:p>
                <a:pPr marL="0" indent="0" algn="ctr">
                  <a:buNone/>
                </a:pPr>
                <a:r>
                  <a:rPr lang="hr-HR" b="0" i="1" dirty="0" smtClean="0">
                    <a:latin typeface="Cambria Math"/>
                    <a:ea typeface="Cambria Math"/>
                  </a:rPr>
                  <a:t/>
                </a:r>
                <a:br>
                  <a:rPr lang="hr-HR" b="0" i="1" dirty="0" smtClean="0">
                    <a:latin typeface="Cambria Math"/>
                    <a:ea typeface="Cambria Math"/>
                  </a:rPr>
                </a:br>
                <a:r>
                  <a:rPr lang="hr-HR" b="0" i="1" dirty="0" smtClean="0">
                    <a:latin typeface="Cambria Math"/>
                    <a:ea typeface="Cambria Math"/>
                  </a:rPr>
                  <a:t/>
                </a:r>
                <a:br>
                  <a:rPr lang="hr-HR" b="0" i="1" dirty="0" smtClean="0">
                    <a:latin typeface="Cambria Math"/>
                    <a:ea typeface="Cambria Math"/>
                  </a:rPr>
                </a:br>
                <a:endParaRPr lang="hr-HR" b="0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hr-HR" b="0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875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65" y="5721914"/>
            <a:ext cx="1426949" cy="113487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316416" y="6381328"/>
            <a:ext cx="36004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8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Elastic space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835977" y="3326752"/>
                <a:ext cx="1800200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hr-HR" i="1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hr-HR" i="1">
                          <a:latin typeface="Cambria Math"/>
                        </a:rPr>
                        <m:t>=</m:t>
                      </m:r>
                      <m:r>
                        <a:rPr lang="hr-HR" i="1">
                          <a:latin typeface="Cambria Math"/>
                        </a:rPr>
                        <m:t>𝑚𝑔𝑧</m:t>
                      </m:r>
                      <m:d>
                        <m:dPr>
                          <m:ctrlPr>
                            <a:rPr lang="hr-HR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</m:d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977" y="3326752"/>
                <a:ext cx="1800200" cy="390748"/>
              </a:xfrm>
              <a:prstGeom prst="rect">
                <a:avLst/>
              </a:prstGeom>
              <a:blipFill rotWithShape="1"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23528" y="2636152"/>
                <a:ext cx="3525260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  <m:sub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𝑘</m:t>
                          </m:r>
                        </m:sub>
                      </m:sSub>
                      <m:r>
                        <a:rPr lang="hr-HR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hr-HR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hr-HR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hr-HR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  <m:t>𝑐𝑚</m:t>
                              </m:r>
                            </m:sub>
                          </m:sSub>
                          <m:sSup>
                            <m:sSupPr>
                              <m:ctrlPr>
                                <a:rPr lang="hr-HR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hr-HR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hr-HR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hr-HR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hr-HR" i="1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hr-HR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hr-HR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hr-HR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7</m:t>
                          </m:r>
                        </m:num>
                        <m:den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10</m:t>
                          </m:r>
                        </m:den>
                      </m:f>
                      <m:r>
                        <a:rPr lang="hr-HR" i="1">
                          <a:latin typeface="Cambria Math"/>
                          <a:ea typeface="Cambria Math"/>
                        </a:rPr>
                        <m:t>𝑚</m:t>
                      </m:r>
                      <m:sSup>
                        <m:sSupPr>
                          <m:ctrlPr>
                            <a:rPr lang="hr-HR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p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2636152"/>
                <a:ext cx="3525260" cy="6127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165939" y="3096406"/>
                <a:ext cx="2880320" cy="2351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hr-HR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  <m:t>𝑓𝑟</m:t>
                              </m:r>
                            </m:sub>
                          </m:sSub>
                        </m:e>
                      </m:acc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𝑚𝑔</m:t>
                      </m:r>
                      <m:f>
                        <m:fPr>
                          <m:ctrlPr>
                            <a:rPr lang="hr-HR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den>
                      </m:f>
                    </m:oMath>
                    <m:oMath xmlns:m="http://schemas.openxmlformats.org/officeDocument/2006/math"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𝑑𝑊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hr-HR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𝑓𝑟</m:t>
                          </m:r>
                        </m:sub>
                      </m:sSub>
                      <m:r>
                        <a:rPr lang="hr-HR" i="1">
                          <a:latin typeface="Cambria Math"/>
                          <a:ea typeface="Cambria Math"/>
                        </a:rPr>
                        <m:t>𝑑𝑠</m:t>
                      </m:r>
                      <m:r>
                        <a:rPr lang="hr-HR" i="1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hr-HR" i="1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hr-HR" i="1">
                          <a:latin typeface="Cambria Math"/>
                          <a:ea typeface="Cambria Math"/>
                        </a:rPr>
                        <m:t>𝑚𝑔</m:t>
                      </m:r>
                      <m:f>
                        <m:fPr>
                          <m:ctrlPr>
                            <a:rPr lang="hr-HR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hr-HR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hr-HR" i="1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𝑣</m:t>
                          </m:r>
                        </m:den>
                      </m:f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𝑑𝑠</m:t>
                      </m:r>
                    </m:oMath>
                    <m:oMath xmlns:m="http://schemas.openxmlformats.org/officeDocument/2006/math"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𝑑𝑊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hr-HR" i="1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hr-HR" i="1">
                          <a:latin typeface="Cambria Math"/>
                          <a:ea typeface="Cambria Math"/>
                        </a:rPr>
                        <m:t>𝑚𝑔</m:t>
                      </m:r>
                      <m:f>
                        <m:fPr>
                          <m:ctrlPr>
                            <a:rPr lang="hr-HR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hr-HR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hr-HR" i="1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𝑣</m:t>
                          </m:r>
                        </m:den>
                      </m:f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𝑣</m:t>
                      </m:r>
                      <m:d>
                        <m:dPr>
                          <m:ctrlPr>
                            <a:rPr lang="hr-HR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𝑑𝑡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′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hr-HR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𝑊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𝑓</m:t>
                          </m:r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hr-HR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hr-HR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hr-HR" i="1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hr-HR" i="1">
                          <a:latin typeface="Cambria Math"/>
                          <a:ea typeface="Cambria Math"/>
                        </a:rPr>
                        <m:t>𝑚𝑔</m:t>
                      </m:r>
                      <m:nary>
                        <m:naryPr>
                          <m:ctrlPr>
                            <a:rPr lang="hr-HR" i="1">
                              <a:latin typeface="Cambria Math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hr-HR" i="1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p>
                        <m:e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𝑣</m:t>
                          </m:r>
                          <m:d>
                            <m:dPr>
                              <m:ctrlPr>
                                <a:rPr lang="hr-HR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hr-HR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hr-HR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e>
                          </m:d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𝑑𝑡</m:t>
                          </m:r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5939" y="3096406"/>
                <a:ext cx="2880320" cy="235160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611560" y="342900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419872" y="2348880"/>
            <a:ext cx="648072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44008" y="2420888"/>
            <a:ext cx="216024" cy="4372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012160" y="2348880"/>
            <a:ext cx="720080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196297" y="2788629"/>
            <a:ext cx="3024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/>
              <a:t>Approximation – friction is constant </a:t>
            </a:r>
            <a:endParaRPr lang="hr-HR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987824" y="5555894"/>
                <a:ext cx="4392488" cy="996940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r-HR" i="1"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hr-HR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hr-HR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hr-HR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hr-HR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hr-HR" i="1">
                                  <a:latin typeface="Cambria Math"/>
                                  <a:ea typeface="Cambria Math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hr-HR" i="1">
                                  <a:latin typeface="Cambria Math"/>
                                  <a:ea typeface="Cambria Math"/>
                                </a:rPr>
                                <m:t>5</m:t>
                              </m:r>
                            </m:den>
                          </m:f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hr-HR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hr-HR" i="1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hr-HR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hr-HR">
                          <a:latin typeface="Cambria Math"/>
                          <a:ea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hr-HR">
                          <a:latin typeface="Cambria Math"/>
                          <a:ea typeface="Cambria Math"/>
                        </a:rPr>
                        <m:t>mgz</m:t>
                      </m:r>
                      <m:r>
                        <a:rPr lang="hr-HR">
                          <a:latin typeface="Cambria Math"/>
                          <a:ea typeface="Cambria Math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/>
                          <a:ea typeface="Cambria Math"/>
                        </a:rPr>
                        <m:t>ρ</m:t>
                      </m:r>
                      <m:r>
                        <a:rPr lang="hr-HR" i="1">
                          <a:latin typeface="Cambria Math"/>
                          <a:ea typeface="Cambria Math"/>
                        </a:rPr>
                        <m:t>)</m:t>
                      </m:r>
                      <m:r>
                        <a:rPr lang="hr-HR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hr-HR" i="1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hr-HR" i="1">
                          <a:latin typeface="Cambria Math"/>
                          <a:ea typeface="Cambria Math"/>
                        </a:rPr>
                        <m:t>𝑚𝑔</m:t>
                      </m:r>
                      <m:nary>
                        <m:naryPr>
                          <m:ctrlPr>
                            <a:rPr lang="hr-HR" i="1">
                              <a:latin typeface="Cambria Math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hr-HR" i="1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p>
                        <m:e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𝑣</m:t>
                          </m:r>
                          <m:d>
                            <m:dPr>
                              <m:ctrlPr>
                                <a:rPr lang="hr-HR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hr-HR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hr-HR" i="1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e>
                          </m:d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hr-HR" dirty="0"/>
              </a:p>
              <a:p>
                <a:endParaRPr lang="hr-HR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824" y="5555894"/>
                <a:ext cx="4392488" cy="99694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79512" y="4272209"/>
            <a:ext cx="4896544" cy="92333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hr-HR" dirty="0" smtClean="0"/>
              <a:t>Friction that does work on the ball is occuring when ball deformates the fabric when traveling on it (assumption </a:t>
            </a:r>
            <a:r>
              <a:rPr lang="el-GR" dirty="0" smtClean="0"/>
              <a:t>μ</a:t>
            </a:r>
            <a:r>
              <a:rPr lang="hr-HR" dirty="0" smtClean="0"/>
              <a:t> </a:t>
            </a:r>
            <a:r>
              <a:rPr lang="hr-HR" dirty="0"/>
              <a:t>is </a:t>
            </a:r>
            <a:r>
              <a:rPr lang="hr-HR" dirty="0" smtClean="0"/>
              <a:t>relatively small) </a:t>
            </a:r>
            <a:endParaRPr lang="hr-HR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076056" y="3096406"/>
            <a:ext cx="1120242" cy="11758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3528" y="2420888"/>
            <a:ext cx="2016224" cy="367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Kinetic energy:</a:t>
            </a:r>
            <a:endParaRPr lang="hr-HR" dirty="0"/>
          </a:p>
        </p:txBody>
      </p:sp>
      <p:sp>
        <p:nvSpPr>
          <p:cNvPr id="16" name="TextBox 15"/>
          <p:cNvSpPr txBox="1"/>
          <p:nvPr/>
        </p:nvSpPr>
        <p:spPr>
          <a:xfrm>
            <a:off x="3743908" y="2942518"/>
            <a:ext cx="220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Potential energy:</a:t>
            </a:r>
            <a:endParaRPr lang="hr-H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79512" y="3326752"/>
                <a:ext cx="3405979" cy="762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r-HR" dirty="0" smtClean="0"/>
                  <a:t>Ball’s moment of inertia: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hr-HR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hr-HR" b="0" i="1" smtClean="0">
                            <a:latin typeface="Cambria Math"/>
                          </a:rPr>
                          <m:t>𝑐𝑚</m:t>
                        </m:r>
                      </m:sub>
                    </m:sSub>
                    <m:r>
                      <a:rPr lang="hr-HR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hr-HR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hr-HR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hr-HR" b="0" i="1" smtClean="0">
                            <a:latin typeface="Cambria Math"/>
                          </a:rPr>
                          <m:t>5</m:t>
                        </m:r>
                      </m:den>
                    </m:f>
                    <m:r>
                      <a:rPr lang="hr-HR" b="0" i="1" smtClean="0">
                        <a:latin typeface="Cambria Math"/>
                      </a:rPr>
                      <m:t>𝑚</m:t>
                    </m:r>
                    <m:sSup>
                      <m:sSupPr>
                        <m:ctrlPr>
                          <a:rPr lang="hr-HR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hr-HR" b="0" i="1" smtClean="0">
                            <a:latin typeface="Cambria Math"/>
                          </a:rPr>
                          <m:t>𝑟</m:t>
                        </m:r>
                      </m:e>
                      <m:sup>
                        <m:r>
                          <a:rPr lang="hr-HR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hr-HR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3326752"/>
                <a:ext cx="3405979" cy="762773"/>
              </a:xfrm>
              <a:prstGeom prst="rect">
                <a:avLst/>
              </a:prstGeom>
              <a:blipFill rotWithShape="1">
                <a:blip r:embed="rId9"/>
                <a:stretch>
                  <a:fillRect t="-4000" b="-800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/>
          <p:cNvCxnSpPr/>
          <p:nvPr/>
        </p:nvCxnSpPr>
        <p:spPr>
          <a:xfrm>
            <a:off x="1331640" y="3127184"/>
            <a:ext cx="216024" cy="3018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30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Test ball – angular momentum</a:t>
            </a:r>
            <a:endParaRPr lang="hr-HR" dirty="0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Elastic space	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351128" y="4741858"/>
                <a:ext cx="4662518" cy="989117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/>
                        </a:rPr>
                        <m:t>𝐿</m:t>
                      </m:r>
                      <m:d>
                        <m:d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hr-HR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hr-HR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hr-HR" b="0" i="1" smtClean="0">
                          <a:latin typeface="Cambria Math"/>
                        </a:rPr>
                        <m:t>+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𝐿</m:t>
                      </m:r>
                      <m:d>
                        <m:dPr>
                          <m:ctrlPr>
                            <a:rPr lang="hr-HR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𝐿</m:t>
                      </m:r>
                      <m:d>
                        <m:dPr>
                          <m:ctrlPr>
                            <a:rPr lang="hr-HR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hr-HR" i="1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hr-HR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hr-HR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r-HR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hr-HR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hr-HR" i="1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hr-H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hr-HR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hr-HR" i="1">
                          <a:latin typeface="Cambria Math"/>
                        </a:rPr>
                        <m:t>−</m:t>
                      </m:r>
                      <m:r>
                        <a:rPr lang="hr-HR" i="1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hr-HR" i="1">
                          <a:latin typeface="Cambria Math"/>
                          <a:ea typeface="Cambria Math"/>
                        </a:rPr>
                        <m:t>𝑚𝑔</m:t>
                      </m:r>
                      <m:nary>
                        <m:naryPr>
                          <m:ctrlPr>
                            <a:rPr lang="hr-HR" i="1">
                              <a:latin typeface="Cambria Math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hr-HR" i="1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p>
                        <m:e>
                          <m:f>
                            <m:fPr>
                              <m:ctrlPr>
                                <a:rPr lang="hr-HR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hr-HR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hr-HR" i="1">
                                      <a:latin typeface="Cambria Math"/>
                                      <a:ea typeface="Cambria Math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hr-HR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hr-HR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hr-HR" i="1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den>
                          </m:f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128" y="4741858"/>
                <a:ext cx="4662518" cy="98911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04122" y="1600470"/>
                <a:ext cx="6624736" cy="27998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hr-HR" b="0" i="1" smtClean="0">
                              <a:latin typeface="Cambria Math"/>
                            </a:rPr>
                            <m:t>𝐿</m:t>
                          </m:r>
                        </m:e>
                      </m:acc>
                      <m:r>
                        <a:rPr lang="hr-HR" b="0" i="1" smtClean="0">
                          <a:latin typeface="Cambria Math"/>
                        </a:rPr>
                        <m:t>=</m:t>
                      </m:r>
                      <m:r>
                        <a:rPr lang="hr-HR" b="0" i="1" smtClean="0"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</m:acc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hr-HR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</m:acc>
                      <m:r>
                        <a:rPr lang="hr-HR" b="0" i="0" smtClean="0">
                          <a:latin typeface="Cambria Math"/>
                        </a:rPr>
                        <m:t>=</m:t>
                      </m:r>
                      <m:r>
                        <a:rPr lang="hr-HR" i="1"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hr-HR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</m:acc>
                      <m:r>
                        <a:rPr lang="hr-HR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hr-HR" i="1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hr-HR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hr-HR" i="1" smtClean="0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sub>
                          </m:sSub>
                        </m:e>
                      </m:acc>
                      <m:r>
                        <a:rPr lang="hr-HR" b="0" i="0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hr-HR" i="1"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hr-HR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</m:acc>
                      <m:r>
                        <a:rPr lang="hr-HR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hr-HR" i="1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hr-HR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hr-HR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sub>
                          </m:sSub>
                        </m:e>
                      </m:acc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hr-HR" i="1"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hr-HR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</m:acc>
                      <m:r>
                        <a:rPr lang="hr-HR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hr-HR" i="1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hr-HR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hr-HR" i="1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hr-HR" i="1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sub>
                          </m:sSub>
                        </m:e>
                      </m:acc>
                    </m:oMath>
                    <m:oMath xmlns:m="http://schemas.openxmlformats.org/officeDocument/2006/math"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𝐿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𝑚</m:t>
                      </m:r>
                      <m:sSup>
                        <m:sSupPr>
                          <m:ctrlPr>
                            <a:rPr lang="hr-HR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  <m:sup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hr-HR">
                          <a:latin typeface="Cambria Math"/>
                          <a:ea typeface="Cambria Math"/>
                        </a:rPr>
                        <m:t>ω</m:t>
                      </m:r>
                    </m:oMath>
                    <m:oMath xmlns:m="http://schemas.openxmlformats.org/officeDocument/2006/math">
                      <m:f>
                        <m:fPr>
                          <m:ctrlPr>
                            <a:rPr lang="hr-HR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</m:e>
                          </m:acc>
                        </m:num>
                        <m:den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hr-HR" i="1"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hr-HR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hr-HR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hr-HR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hr-HR" i="1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</m:acc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hr-HR" i="1"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hr-HR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</m:acc>
                      <m:r>
                        <a:rPr lang="hr-HR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hr-HR" i="1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</m:acc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hr-HR" i="1"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hr-HR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</m:acc>
                      <m:r>
                        <a:rPr lang="hr-HR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hr-HR" i="1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hr-HR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hr-HR" i="1" smtClean="0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sub>
                          </m:sSub>
                        </m:e>
                      </m:acc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hr-HR" i="1"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hr-HR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</m:acc>
                      <m:r>
                        <a:rPr lang="hr-HR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hr-HR" i="1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hr-HR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hr-HR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hr-HR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sub>
                          </m:sSub>
                        </m:e>
                      </m:acc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hr-HR" i="1"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hr-HR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𝜌</m:t>
                          </m:r>
                        </m:e>
                      </m:acc>
                      <m:r>
                        <a:rPr lang="hr-HR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hr-HR" i="1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hr-HR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hr-HR" i="1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hr-HR" i="1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sub>
                          </m:sSub>
                        </m:e>
                      </m:acc>
                    </m:oMath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hr-HR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hr-HR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hr-HR" i="1" smtClean="0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</m:sub>
                          </m:sSub>
                        </m:e>
                      </m:acc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hr-HR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hr-HR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b="0" i="1" smtClean="0">
                                      <a:latin typeface="Cambria Math"/>
                                      <a:ea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hr-HR" b="0" i="1" smtClean="0">
                                      <a:latin typeface="Cambria Math"/>
                                      <a:ea typeface="Cambria Math"/>
                                    </a:rPr>
                                    <m:t>𝑓𝑟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den>
                      </m:f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𝑔</m:t>
                      </m:r>
                      <m:f>
                        <m:fPr>
                          <m:ctrlPr>
                            <a:rPr lang="hr-HR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den>
                      </m:f>
                    </m:oMath>
                    <m:oMath xmlns:m="http://schemas.openxmlformats.org/officeDocument/2006/math">
                      <m:f>
                        <m:fPr>
                          <m:ctrlPr>
                            <a:rPr lang="hr-HR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hr-HR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hr-HR" i="1"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</m:e>
                          </m:acc>
                        </m:num>
                        <m:den>
                          <m:r>
                            <a:rPr lang="hr-HR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hr-HR" b="0" i="0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el-GR" b="0" i="1" smtClean="0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𝑚𝑔</m:t>
                      </m:r>
                      <m:f>
                        <m:fPr>
                          <m:ctrlPr>
                            <a:rPr lang="hr-HR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sSup>
                            <m:sSupPr>
                              <m:ctrlP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hr-HR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hr-HR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</m:acc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hr-HR" b="0" i="1" smtClean="0">
                          <a:latin typeface="Cambria Math"/>
                          <a:ea typeface="Cambria Math"/>
                        </a:rPr>
                        <m:t>𝑔</m:t>
                      </m:r>
                      <m:f>
                        <m:fPr>
                          <m:ctrlPr>
                            <a:rPr lang="hr-HR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num>
                        <m:den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hr-HR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</m:acc>
                    </m:oMath>
                  </m:oMathPara>
                </a14:m>
                <a:r>
                  <a:rPr lang="hr-HR" dirty="0" smtClean="0">
                    <a:ea typeface="Cambria Math"/>
                  </a:rPr>
                  <a:t/>
                </a:r>
                <a:br>
                  <a:rPr lang="hr-HR" dirty="0" smtClean="0">
                    <a:ea typeface="Cambria Math"/>
                  </a:rPr>
                </a:br>
                <a:endParaRPr lang="hr-HR" dirty="0" smtClean="0">
                  <a:ea typeface="Cambria Math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22" y="1600470"/>
                <a:ext cx="6624736" cy="2799869"/>
              </a:xfrm>
              <a:prstGeom prst="rect">
                <a:avLst/>
              </a:prstGeom>
              <a:blipFill rotWithShape="1">
                <a:blip r:embed="rId3"/>
                <a:stretch>
                  <a:fillRect t="-1525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ube 25"/>
          <p:cNvSpPr/>
          <p:nvPr/>
        </p:nvSpPr>
        <p:spPr>
          <a:xfrm>
            <a:off x="7020272" y="2971871"/>
            <a:ext cx="1440160" cy="1649735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868144" y="2961797"/>
            <a:ext cx="2944890" cy="0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340589" y="2501360"/>
            <a:ext cx="0" cy="3220554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340589" y="2961797"/>
            <a:ext cx="831811" cy="39519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rc 34"/>
          <p:cNvSpPr/>
          <p:nvPr/>
        </p:nvSpPr>
        <p:spPr>
          <a:xfrm flipH="1">
            <a:off x="7801177" y="2971871"/>
            <a:ext cx="45719" cy="48482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8023093" y="2488120"/>
                <a:ext cx="4593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i="1" smtClean="0">
                          <a:latin typeface="Cambria Math"/>
                          <a:ea typeface="Cambria Math"/>
                        </a:rPr>
                        <m:t>𝜑</m:t>
                      </m:r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3093" y="2488120"/>
                <a:ext cx="459372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/>
          <p:cNvCxnSpPr/>
          <p:nvPr/>
        </p:nvCxnSpPr>
        <p:spPr>
          <a:xfrm flipH="1">
            <a:off x="7747358" y="2857452"/>
            <a:ext cx="306160" cy="1733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8579262" y="2987660"/>
                <a:ext cx="4675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i="1" smtClean="0">
                          <a:latin typeface="Cambria Math"/>
                          <a:ea typeface="Cambria Math"/>
                        </a:rPr>
                        <m:t>𝜌</m:t>
                      </m:r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9262" y="2987660"/>
                <a:ext cx="467544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>
            <a:off x="7363044" y="5361643"/>
            <a:ext cx="32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z</a:t>
            </a:r>
            <a:endParaRPr lang="hr-HR" dirty="0"/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7020272" y="4221088"/>
            <a:ext cx="320317" cy="4005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340589" y="4221088"/>
            <a:ext cx="11198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07368" y="5831412"/>
            <a:ext cx="2564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L – angular momentum</a:t>
            </a:r>
          </a:p>
          <a:p>
            <a:r>
              <a:rPr lang="el-GR" dirty="0" smtClean="0"/>
              <a:t>ω</a:t>
            </a:r>
            <a:r>
              <a:rPr lang="hr-HR" dirty="0" smtClean="0"/>
              <a:t> – angular velocity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8757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3335</TotalTime>
  <Words>1302</Words>
  <Application>Microsoft Office PowerPoint</Application>
  <PresentationFormat>On-screen Show (4:3)</PresentationFormat>
  <Paragraphs>270</Paragraphs>
  <Slides>29</Slides>
  <Notes>22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Clarity</vt:lpstr>
      <vt:lpstr>SPW 11.0 Graph</vt:lpstr>
      <vt:lpstr>2. Elastic space</vt:lpstr>
      <vt:lpstr>Problem</vt:lpstr>
      <vt:lpstr>PowerPoint Presentation</vt:lpstr>
      <vt:lpstr>Summary</vt:lpstr>
      <vt:lpstr>Hypothesis</vt:lpstr>
      <vt:lpstr>Fabric shape and force on the ball</vt:lpstr>
      <vt:lpstr>Test ball – circular orbit</vt:lpstr>
      <vt:lpstr>Test ball – energy</vt:lpstr>
      <vt:lpstr>Test ball – angular momentum</vt:lpstr>
      <vt:lpstr>Kepler’s laws</vt:lpstr>
      <vt:lpstr>Apparatus</vt:lpstr>
      <vt:lpstr>Method – fabric shape </vt:lpstr>
      <vt:lpstr>Example of shape’s photography</vt:lpstr>
      <vt:lpstr>Method – motion of the balls</vt:lpstr>
      <vt:lpstr>Fabric shape</vt:lpstr>
      <vt:lpstr>Fabric shape</vt:lpstr>
      <vt:lpstr>Test – is our potential proportional to Kepler’s potential ?</vt:lpstr>
      <vt:lpstr>Function of our shape </vt:lpstr>
      <vt:lpstr>„Gravitational constant”</vt:lpstr>
      <vt:lpstr>Trajectory animation</vt:lpstr>
      <vt:lpstr>Trajectory</vt:lpstr>
      <vt:lpstr>Ball distance from center vs time</vt:lpstr>
      <vt:lpstr>Second Kepler’s law</vt:lpstr>
      <vt:lpstr>Energy</vt:lpstr>
      <vt:lpstr>Angular momentum</vt:lpstr>
      <vt:lpstr>Conclusion</vt:lpstr>
      <vt:lpstr>Conclusion – comparison between universe and elastic membrane</vt:lpstr>
      <vt:lpstr>Thank you</vt:lpstr>
      <vt:lpstr>Period of an orbit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Elastic space</dc:title>
  <dc:creator>Blaža</dc:creator>
  <cp:lastModifiedBy>domagoj pluscec</cp:lastModifiedBy>
  <cp:revision>220</cp:revision>
  <dcterms:created xsi:type="dcterms:W3CDTF">2013-03-21T15:40:16Z</dcterms:created>
  <dcterms:modified xsi:type="dcterms:W3CDTF">2014-07-18T13:51:09Z</dcterms:modified>
</cp:coreProperties>
</file>