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87" r:id="rId4"/>
    <p:sldId id="286" r:id="rId5"/>
    <p:sldId id="258" r:id="rId6"/>
    <p:sldId id="259" r:id="rId7"/>
    <p:sldId id="260" r:id="rId8"/>
    <p:sldId id="273" r:id="rId9"/>
    <p:sldId id="261" r:id="rId10"/>
    <p:sldId id="268" r:id="rId11"/>
    <p:sldId id="277" r:id="rId12"/>
    <p:sldId id="276" r:id="rId13"/>
    <p:sldId id="262" r:id="rId14"/>
    <p:sldId id="274" r:id="rId15"/>
    <p:sldId id="263" r:id="rId16"/>
    <p:sldId id="278" r:id="rId17"/>
    <p:sldId id="265" r:id="rId18"/>
    <p:sldId id="267" r:id="rId19"/>
    <p:sldId id="269" r:id="rId20"/>
    <p:sldId id="279" r:id="rId21"/>
    <p:sldId id="280" r:id="rId22"/>
    <p:sldId id="284" r:id="rId23"/>
    <p:sldId id="281" r:id="rId24"/>
    <p:sldId id="282" r:id="rId25"/>
    <p:sldId id="285" r:id="rId26"/>
    <p:sldId id="270" r:id="rId27"/>
    <p:sldId id="283" r:id="rId28"/>
    <p:sldId id="271" r:id="rId29"/>
    <p:sldId id="288" r:id="rId30"/>
    <p:sldId id="266" r:id="rId31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E8F5"/>
    <a:srgbClr val="C2D1ED"/>
    <a:srgbClr val="9AB5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14" autoAdjust="0"/>
    <p:restoredTop sz="93607" autoAdjust="0"/>
  </p:normalViewPr>
  <p:slideViewPr>
    <p:cSldViewPr>
      <p:cViewPr varScale="1">
        <p:scale>
          <a:sx n="46" d="100"/>
          <a:sy n="46" d="100"/>
        </p:scale>
        <p:origin x="-710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56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63AAD-B022-47D0-90D3-1B8576ABBD3C}" type="datetimeFigureOut">
              <a:rPr lang="hr-HR" smtClean="0"/>
              <a:t>18.7.2014.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A4BD0-BD67-4233-841E-711931A0D7C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75716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A4BD0-BD67-4233-841E-711931A0D7C0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61415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A4BD0-BD67-4233-841E-711931A0D7C0}" type="slidenum">
              <a:rPr lang="hr-HR" smtClean="0"/>
              <a:t>26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32260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A4BD0-BD67-4233-841E-711931A0D7C0}" type="slidenum">
              <a:rPr lang="hr-HR" smtClean="0"/>
              <a:t>30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2871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A4BD0-BD67-4233-841E-711931A0D7C0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06748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A4BD0-BD67-4233-841E-711931A0D7C0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22819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A4BD0-BD67-4233-841E-711931A0D7C0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75024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A4BD0-BD67-4233-841E-711931A0D7C0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61506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A4BD0-BD67-4233-841E-711931A0D7C0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22002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A4BD0-BD67-4233-841E-711931A0D7C0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92084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A4BD0-BD67-4233-841E-711931A0D7C0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65872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A4BD0-BD67-4233-841E-711931A0D7C0}" type="slidenum">
              <a:rPr lang="hr-HR" smtClean="0"/>
              <a:t>18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97971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25239-6CCB-4C82-BFA1-2CCBFFC3796E}" type="datetime1">
              <a:rPr lang="hr-HR" smtClean="0"/>
              <a:t>18.7.2014.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F0CE5-79CD-4018-8797-79C08794A00B}" type="slidenum">
              <a:rPr lang="hr-HR" smtClean="0"/>
              <a:t>‹#›</a:t>
            </a:fld>
            <a:endParaRPr lang="hr-HR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0AE3E-28F6-4F12-A5D6-20110BC1D8C4}" type="datetime1">
              <a:rPr lang="hr-HR" smtClean="0"/>
              <a:t>18.7.2014.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F0CE5-79CD-4018-8797-79C08794A00B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F0DD-D8F9-4A55-BABB-99C910BD9BE2}" type="datetime1">
              <a:rPr lang="hr-HR" smtClean="0"/>
              <a:t>18.7.2014.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F0CE5-79CD-4018-8797-79C08794A00B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07093-3166-4AFD-A6E3-ED8479DE39BF}" type="datetime1">
              <a:rPr lang="hr-HR" smtClean="0"/>
              <a:t>18.7.2014.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F0CE5-79CD-4018-8797-79C08794A00B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5FDC-C8C4-4740-AE22-0AECDECB26D6}" type="datetime1">
              <a:rPr lang="hr-HR" smtClean="0"/>
              <a:t>18.7.2014.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F0CE5-79CD-4018-8797-79C08794A00B}" type="slidenum">
              <a:rPr lang="hr-HR" smtClean="0"/>
              <a:t>‹#›</a:t>
            </a:fld>
            <a:endParaRPr lang="hr-HR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3C52-9841-4CF1-B5F8-E148BBF8DBE9}" type="datetime1">
              <a:rPr lang="hr-HR" smtClean="0"/>
              <a:t>18.7.2014.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F0CE5-79CD-4018-8797-79C08794A00B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BBC7-E629-4894-BDBD-6E800D577501}" type="datetime1">
              <a:rPr lang="hr-HR" smtClean="0"/>
              <a:t>18.7.2014.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F0CE5-79CD-4018-8797-79C08794A00B}" type="slidenum">
              <a:rPr lang="hr-HR" smtClean="0"/>
              <a:t>‹#›</a:t>
            </a:fld>
            <a:endParaRPr lang="hr-HR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78144-72CC-469D-86B9-7F8D15EE4947}" type="datetime1">
              <a:rPr lang="hr-HR" smtClean="0"/>
              <a:t>18.7.2014.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F0CE5-79CD-4018-8797-79C08794A00B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77AFD-D763-4CF3-ACE8-B7EE35E8CAF6}" type="datetime1">
              <a:rPr lang="hr-HR" smtClean="0"/>
              <a:t>18.7.2014.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F0CE5-79CD-4018-8797-79C08794A00B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50377-E547-4CC2-80A4-4E16C706527F}" type="datetime1">
              <a:rPr lang="hr-HR" smtClean="0"/>
              <a:t>18.7.2014.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F0CE5-79CD-4018-8797-79C08794A00B}" type="slidenum">
              <a:rPr lang="hr-HR" smtClean="0"/>
              <a:t>‹#›</a:t>
            </a:fld>
            <a:endParaRPr lang="hr-HR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FAFE9-5C40-4173-A3CD-07D5D79CBF94}" type="datetime1">
              <a:rPr lang="hr-HR" smtClean="0"/>
              <a:t>18.7.2014.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F0CE5-79CD-4018-8797-79C08794A00B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6ED2E21-0897-40DD-A864-920E234EA192}" type="datetime1">
              <a:rPr lang="hr-HR" smtClean="0"/>
              <a:t>18.7.2014.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9FDF0CE5-79CD-4018-8797-79C08794A00B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image" Target="../media/image17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3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.png"/><Relationship Id="rId4" Type="http://schemas.openxmlformats.org/officeDocument/2006/relationships/image" Target="../media/image20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6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7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Invent yourself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Reporter: Domagoj Pluščec</a:t>
            </a:r>
            <a:endParaRPr lang="hr-H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789040"/>
            <a:ext cx="3587189" cy="2852936"/>
          </a:xfrm>
          <a:prstGeom prst="rect">
            <a:avLst/>
          </a:prstGeom>
        </p:spPr>
      </p:pic>
      <p:sp>
        <p:nvSpPr>
          <p:cNvPr id="7" name="TekstniOkvir 13"/>
          <p:cNvSpPr txBox="1"/>
          <p:nvPr/>
        </p:nvSpPr>
        <p:spPr>
          <a:xfrm>
            <a:off x="107504" y="476672"/>
            <a:ext cx="6912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cap="all" spc="-1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IYPT 2013 </a:t>
            </a:r>
            <a:r>
              <a:rPr lang="hr-HR" sz="2800" cap="all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hr-HR" sz="2800" cap="all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hr-HR" sz="2800" cap="all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team </a:t>
            </a:r>
            <a:r>
              <a:rPr lang="hr-HR" sz="2800" cap="all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of </a:t>
            </a:r>
            <a:r>
              <a:rPr lang="hr-HR" sz="2800" cap="all" spc="-1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Croatia</a:t>
            </a:r>
          </a:p>
        </p:txBody>
      </p:sp>
    </p:spTree>
    <p:extLst>
      <p:ext uri="{BB962C8B-B14F-4D97-AF65-F5344CB8AC3E}">
        <p14:creationId xmlns:p14="http://schemas.microsoft.com/office/powerpoint/2010/main" val="101958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Simulation of stresses in the material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65656"/>
            <a:ext cx="8784976" cy="4525963"/>
          </a:xfrm>
        </p:spPr>
        <p:txBody>
          <a:bodyPr/>
          <a:lstStyle/>
          <a:p>
            <a:r>
              <a:rPr lang="hr-HR" dirty="0" smtClean="0"/>
              <a:t>Software FEMAP – </a:t>
            </a:r>
            <a:r>
              <a:rPr lang="hr-HR" dirty="0"/>
              <a:t>Finite Element Modeling And </a:t>
            </a:r>
            <a:r>
              <a:rPr lang="hr-HR" dirty="0" smtClean="0"/>
              <a:t>Postprocessing (numerically solves differential equation)</a:t>
            </a:r>
            <a:br>
              <a:rPr lang="hr-HR" dirty="0" smtClean="0"/>
            </a:br>
            <a:endParaRPr lang="hr-HR" dirty="0" smtClean="0"/>
          </a:p>
          <a:p>
            <a:r>
              <a:rPr lang="hr-HR" dirty="0" smtClean="0"/>
              <a:t>Necessary to define: </a:t>
            </a:r>
          </a:p>
          <a:p>
            <a:pPr lvl="1"/>
            <a:r>
              <a:rPr lang="hr-HR" dirty="0"/>
              <a:t>M</a:t>
            </a:r>
            <a:r>
              <a:rPr lang="hr-HR" dirty="0" smtClean="0"/>
              <a:t>aterial</a:t>
            </a:r>
          </a:p>
          <a:p>
            <a:pPr lvl="1"/>
            <a:r>
              <a:rPr lang="hr-HR" dirty="0" smtClean="0"/>
              <a:t>Constraints</a:t>
            </a:r>
          </a:p>
          <a:p>
            <a:pPr lvl="1"/>
            <a:r>
              <a:rPr lang="hr-HR" dirty="0" smtClean="0"/>
              <a:t>Shape of the bridge</a:t>
            </a:r>
            <a:endParaRPr lang="hr-HR" dirty="0"/>
          </a:p>
          <a:p>
            <a:pPr lvl="1"/>
            <a:r>
              <a:rPr lang="hr-HR" dirty="0" smtClean="0"/>
              <a:t>Load</a:t>
            </a:r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541961"/>
            <a:ext cx="5991225" cy="2038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79180" y="5907169"/>
            <a:ext cx="204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Plane moment of the beam</a:t>
            </a:r>
            <a:endParaRPr lang="hr-HR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679180" y="5791619"/>
            <a:ext cx="172740" cy="14401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65" y="5721914"/>
            <a:ext cx="1426949" cy="1134870"/>
          </a:xfrm>
          <a:prstGeom prst="rect">
            <a:avLst/>
          </a:prstGeom>
        </p:spPr>
      </p:pic>
      <p:sp>
        <p:nvSpPr>
          <p:cNvPr id="10" name="Slide Number Placeholder 3"/>
          <p:cNvSpPr txBox="1">
            <a:spLocks/>
          </p:cNvSpPr>
          <p:nvPr/>
        </p:nvSpPr>
        <p:spPr>
          <a:xfrm>
            <a:off x="8244408" y="6381328"/>
            <a:ext cx="432048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10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7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929595"/>
            <a:ext cx="3843856" cy="47642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5" y="974385"/>
            <a:ext cx="4176464" cy="47231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65" y="5721914"/>
            <a:ext cx="1426949" cy="1134870"/>
          </a:xfrm>
          <a:prstGeom prst="rect">
            <a:avLst/>
          </a:prstGeom>
        </p:spPr>
      </p:pic>
      <p:sp>
        <p:nvSpPr>
          <p:cNvPr id="8" name="Slide Number Placeholder 3"/>
          <p:cNvSpPr txBox="1">
            <a:spLocks/>
          </p:cNvSpPr>
          <p:nvPr/>
        </p:nvSpPr>
        <p:spPr>
          <a:xfrm>
            <a:off x="8244408" y="6381328"/>
            <a:ext cx="432048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11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05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65" y="5721914"/>
            <a:ext cx="1426949" cy="11348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Buckling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713" y="1628800"/>
            <a:ext cx="8229600" cy="482453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When </a:t>
            </a:r>
            <a:r>
              <a:rPr lang="hr-HR" dirty="0" smtClean="0"/>
              <a:t>area moment of inertia</a:t>
            </a:r>
            <a:r>
              <a:rPr lang="en-US" dirty="0" smtClean="0"/>
              <a:t> </a:t>
            </a:r>
            <a:r>
              <a:rPr lang="en-US" dirty="0"/>
              <a:t>is too </a:t>
            </a:r>
            <a:r>
              <a:rPr lang="en-US" dirty="0" smtClean="0"/>
              <a:t>large</a:t>
            </a:r>
            <a:r>
              <a:rPr lang="hr-HR" dirty="0" smtClean="0"/>
              <a:t> it</a:t>
            </a:r>
            <a:r>
              <a:rPr lang="en-US" dirty="0" smtClean="0"/>
              <a:t> </a:t>
            </a:r>
            <a:r>
              <a:rPr lang="en-US" dirty="0"/>
              <a:t>comes to buckling </a:t>
            </a:r>
            <a:r>
              <a:rPr lang="en-US" dirty="0" smtClean="0"/>
              <a:t>of</a:t>
            </a:r>
            <a:r>
              <a:rPr lang="hr-HR" dirty="0" smtClean="0"/>
              <a:t> the</a:t>
            </a:r>
            <a:r>
              <a:rPr lang="en-US" dirty="0" smtClean="0"/>
              <a:t> </a:t>
            </a:r>
            <a:r>
              <a:rPr lang="en-US" dirty="0"/>
              <a:t>section</a:t>
            </a:r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r>
              <a:rPr lang="en-US" dirty="0"/>
              <a:t>It is </a:t>
            </a:r>
            <a:r>
              <a:rPr lang="hr-HR" dirty="0"/>
              <a:t>necessary</a:t>
            </a:r>
            <a:r>
              <a:rPr lang="en-US" dirty="0" smtClean="0"/>
              <a:t> </a:t>
            </a:r>
            <a:r>
              <a:rPr lang="en-US" dirty="0"/>
              <a:t>to find the optimal ratio between the 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en-US" dirty="0" smtClean="0"/>
              <a:t>area </a:t>
            </a:r>
            <a:r>
              <a:rPr lang="en-US" dirty="0"/>
              <a:t>moment of inertia and stiffness of the </a:t>
            </a:r>
            <a:r>
              <a:rPr lang="en-US" dirty="0" smtClean="0"/>
              <a:t>bridge</a:t>
            </a:r>
            <a:r>
              <a:rPr lang="hr-HR" dirty="0" smtClean="0"/>
              <a:t> (stifness changes with number of windings)</a:t>
            </a:r>
            <a:endParaRPr lang="hr-HR" dirty="0"/>
          </a:p>
        </p:txBody>
      </p:sp>
      <p:grpSp>
        <p:nvGrpSpPr>
          <p:cNvPr id="20" name="Group 19"/>
          <p:cNvGrpSpPr/>
          <p:nvPr/>
        </p:nvGrpSpPr>
        <p:grpSpPr>
          <a:xfrm>
            <a:off x="1259632" y="2193742"/>
            <a:ext cx="6840760" cy="2812952"/>
            <a:chOff x="251520" y="2262606"/>
            <a:chExt cx="8358937" cy="3608184"/>
          </a:xfrm>
        </p:grpSpPr>
        <p:grpSp>
          <p:nvGrpSpPr>
            <p:cNvPr id="18" name="Group 17"/>
            <p:cNvGrpSpPr/>
            <p:nvPr/>
          </p:nvGrpSpPr>
          <p:grpSpPr>
            <a:xfrm>
              <a:off x="683568" y="3015920"/>
              <a:ext cx="3600400" cy="2145181"/>
              <a:chOff x="683568" y="3015920"/>
              <a:chExt cx="3600400" cy="2145181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683568" y="3789040"/>
                <a:ext cx="1152128" cy="10801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843808" y="3484135"/>
                <a:ext cx="1440160" cy="16769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115616" y="3284984"/>
                <a:ext cx="7200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dirty="0" smtClean="0"/>
                  <a:t>I</a:t>
                </a:r>
                <a:endParaRPr lang="hr-HR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239851" y="3015920"/>
                <a:ext cx="648072" cy="369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dirty="0" smtClean="0"/>
                  <a:t>I&gt;&gt;  </a:t>
                </a:r>
                <a:endParaRPr lang="hr-HR" dirty="0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251520" y="2262606"/>
              <a:ext cx="8358937" cy="3608184"/>
              <a:chOff x="251520" y="2262606"/>
              <a:chExt cx="8358937" cy="3608184"/>
            </a:xfrm>
          </p:grpSpPr>
          <p:cxnSp>
            <p:nvCxnSpPr>
              <p:cNvPr id="5" name="Straight Arrow Connector 4"/>
              <p:cNvCxnSpPr/>
              <p:nvPr/>
            </p:nvCxnSpPr>
            <p:spPr>
              <a:xfrm>
                <a:off x="251520" y="4322618"/>
                <a:ext cx="8358937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ectangle 11"/>
              <p:cNvSpPr/>
              <p:nvPr/>
            </p:nvSpPr>
            <p:spPr>
              <a:xfrm>
                <a:off x="5580112" y="2774446"/>
                <a:ext cx="2016224" cy="3096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3" name="Freeform 12"/>
              <p:cNvSpPr/>
              <p:nvPr/>
            </p:nvSpPr>
            <p:spPr>
              <a:xfrm>
                <a:off x="5557652" y="2766951"/>
                <a:ext cx="392067" cy="3063833"/>
              </a:xfrm>
              <a:custGeom>
                <a:avLst/>
                <a:gdLst>
                  <a:gd name="connsiteX0" fmla="*/ 0 w 392067"/>
                  <a:gd name="connsiteY0" fmla="*/ 0 h 3063833"/>
                  <a:gd name="connsiteX1" fmla="*/ 391886 w 392067"/>
                  <a:gd name="connsiteY1" fmla="*/ 1567543 h 3063833"/>
                  <a:gd name="connsiteX2" fmla="*/ 47501 w 392067"/>
                  <a:gd name="connsiteY2" fmla="*/ 3063833 h 3063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2067" h="3063833">
                    <a:moveTo>
                      <a:pt x="0" y="0"/>
                    </a:moveTo>
                    <a:cubicBezTo>
                      <a:pt x="191984" y="528452"/>
                      <a:pt x="383969" y="1056904"/>
                      <a:pt x="391886" y="1567543"/>
                    </a:cubicBezTo>
                    <a:cubicBezTo>
                      <a:pt x="399803" y="2078182"/>
                      <a:pt x="146462" y="2766950"/>
                      <a:pt x="47501" y="3063833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7600208" y="2766951"/>
                <a:ext cx="308758" cy="3075709"/>
              </a:xfrm>
              <a:custGeom>
                <a:avLst/>
                <a:gdLst>
                  <a:gd name="connsiteX0" fmla="*/ 0 w 308758"/>
                  <a:gd name="connsiteY0" fmla="*/ 0 h 3075709"/>
                  <a:gd name="connsiteX1" fmla="*/ 308758 w 308758"/>
                  <a:gd name="connsiteY1" fmla="*/ 1567543 h 3075709"/>
                  <a:gd name="connsiteX2" fmla="*/ 0 w 308758"/>
                  <a:gd name="connsiteY2" fmla="*/ 3075709 h 307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8758" h="3075709">
                    <a:moveTo>
                      <a:pt x="0" y="0"/>
                    </a:moveTo>
                    <a:cubicBezTo>
                      <a:pt x="154379" y="527462"/>
                      <a:pt x="308758" y="1054925"/>
                      <a:pt x="308758" y="1567543"/>
                    </a:cubicBezTo>
                    <a:cubicBezTo>
                      <a:pt x="308758" y="2080161"/>
                      <a:pt x="128649" y="2757055"/>
                      <a:pt x="0" y="3075709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192180" y="2262606"/>
                <a:ext cx="792087" cy="369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dirty="0" smtClean="0"/>
                  <a:t>I&gt;&gt;</a:t>
                </a:r>
                <a:endParaRPr lang="hr-HR" dirty="0"/>
              </a:p>
            </p:txBody>
          </p:sp>
        </p:grpSp>
      </p:grpSp>
      <p:sp>
        <p:nvSpPr>
          <p:cNvPr id="22" name="Slide Number Placeholder 3"/>
          <p:cNvSpPr txBox="1">
            <a:spLocks/>
          </p:cNvSpPr>
          <p:nvPr/>
        </p:nvSpPr>
        <p:spPr>
          <a:xfrm>
            <a:off x="8244408" y="6381328"/>
            <a:ext cx="432048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12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24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54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533400"/>
            <a:ext cx="8568952" cy="99060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D</a:t>
            </a:r>
            <a:r>
              <a:rPr lang="en-US" dirty="0" err="1" smtClean="0"/>
              <a:t>efinition</a:t>
            </a:r>
            <a:r>
              <a:rPr lang="en-US" dirty="0" smtClean="0"/>
              <a:t> </a:t>
            </a:r>
            <a:r>
              <a:rPr lang="en-US" dirty="0"/>
              <a:t>of </a:t>
            </a:r>
            <a:r>
              <a:rPr lang="hr-HR" dirty="0" smtClean="0"/>
              <a:t>the </a:t>
            </a:r>
            <a:r>
              <a:rPr lang="en-US" dirty="0" smtClean="0"/>
              <a:t>"strength</a:t>
            </a:r>
            <a:r>
              <a:rPr lang="en-US" dirty="0"/>
              <a:t>" of the bridge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u="sng" dirty="0" smtClean="0"/>
          </a:p>
          <a:p>
            <a:r>
              <a:rPr lang="en-US" u="sng" dirty="0"/>
              <a:t>Strength</a:t>
            </a:r>
            <a:r>
              <a:rPr lang="en-US" dirty="0"/>
              <a:t> - ability to carry </a:t>
            </a:r>
            <a:r>
              <a:rPr lang="hr-HR" dirty="0"/>
              <a:t>a</a:t>
            </a:r>
            <a:r>
              <a:rPr lang="en-US" dirty="0" smtClean="0"/>
              <a:t> </a:t>
            </a:r>
            <a:r>
              <a:rPr lang="en-US" dirty="0"/>
              <a:t>load without causing </a:t>
            </a:r>
            <a:r>
              <a:rPr lang="en-US" dirty="0" smtClean="0"/>
              <a:t>failure</a:t>
            </a:r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r>
              <a:rPr lang="en-US" u="sng" dirty="0"/>
              <a:t>Rigidity</a:t>
            </a:r>
            <a:r>
              <a:rPr lang="en-US" dirty="0"/>
              <a:t> - resistance to structural deformation (change in shape and volume</a:t>
            </a:r>
            <a:r>
              <a:rPr lang="en-US" dirty="0" smtClean="0"/>
              <a:t>)</a:t>
            </a:r>
            <a:r>
              <a:rPr lang="hr-HR" u="sng" dirty="0" smtClean="0"/>
              <a:t/>
            </a:r>
            <a:br>
              <a:rPr lang="hr-HR" u="sng" dirty="0" smtClean="0"/>
            </a:br>
            <a:endParaRPr lang="hr-HR" u="sng" dirty="0" smtClean="0"/>
          </a:p>
          <a:p>
            <a:r>
              <a:rPr lang="en-US" u="sng" dirty="0"/>
              <a:t>Stability</a:t>
            </a:r>
            <a:r>
              <a:rPr lang="en-US" dirty="0"/>
              <a:t> - the ability of construction and its elements that under given load retain the original form of elastic equilibrium</a:t>
            </a:r>
            <a:endParaRPr lang="hr-H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60" y="5661248"/>
            <a:ext cx="1426949" cy="1134870"/>
          </a:xfrm>
          <a:prstGeom prst="rect">
            <a:avLst/>
          </a:prstGeom>
        </p:spPr>
      </p:pic>
      <p:sp>
        <p:nvSpPr>
          <p:cNvPr id="8" name="Slide Number Placeholder 3"/>
          <p:cNvSpPr txBox="1">
            <a:spLocks/>
          </p:cNvSpPr>
          <p:nvPr/>
        </p:nvSpPr>
        <p:spPr>
          <a:xfrm>
            <a:off x="8316416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13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78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356" y="533400"/>
            <a:ext cx="8507288" cy="990600"/>
          </a:xfrm>
        </p:spPr>
        <p:txBody>
          <a:bodyPr>
            <a:normAutofit fontScale="90000"/>
          </a:bodyPr>
          <a:lstStyle/>
          <a:p>
            <a:r>
              <a:rPr lang="hr-HR" dirty="0"/>
              <a:t>D</a:t>
            </a:r>
            <a:r>
              <a:rPr lang="en-US" dirty="0" err="1" smtClean="0"/>
              <a:t>efinition</a:t>
            </a:r>
            <a:r>
              <a:rPr lang="en-US" dirty="0" smtClean="0"/>
              <a:t> </a:t>
            </a:r>
            <a:r>
              <a:rPr lang="en-US" dirty="0"/>
              <a:t>of </a:t>
            </a:r>
            <a:r>
              <a:rPr lang="hr-HR" dirty="0" smtClean="0"/>
              <a:t>the </a:t>
            </a:r>
            <a:r>
              <a:rPr lang="en-US" dirty="0" smtClean="0"/>
              <a:t>"strength</a:t>
            </a:r>
            <a:r>
              <a:rPr lang="en-US" dirty="0"/>
              <a:t>" of the bridge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22912" cy="4525963"/>
          </a:xfrm>
        </p:spPr>
        <p:txBody>
          <a:bodyPr/>
          <a:lstStyle/>
          <a:p>
            <a:r>
              <a:rPr lang="en-US" dirty="0"/>
              <a:t>The maximum force prior to the plastic deformation</a:t>
            </a:r>
            <a:endParaRPr lang="hr-HR" dirty="0" smtClean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10048" t="35245" r="64115" b="23703"/>
          <a:stretch/>
        </p:blipFill>
        <p:spPr bwMode="auto">
          <a:xfrm>
            <a:off x="539552" y="3212976"/>
            <a:ext cx="2840624" cy="29167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12776"/>
            <a:ext cx="3744416" cy="31032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1064" y="4671354"/>
            <a:ext cx="4752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sz="2400" dirty="0" smtClean="0"/>
              <a:t>If plastic deformation doesn’t occur – maximum force </a:t>
            </a:r>
            <a:r>
              <a:rPr lang="en-US" sz="2400" dirty="0"/>
              <a:t>before the collapse of the bridge</a:t>
            </a:r>
            <a:endParaRPr lang="hr-H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60" y="5661248"/>
            <a:ext cx="1426949" cy="1134870"/>
          </a:xfrm>
          <a:prstGeom prst="rect">
            <a:avLst/>
          </a:prstGeom>
        </p:spPr>
      </p:pic>
      <p:sp>
        <p:nvSpPr>
          <p:cNvPr id="9" name="Slide Number Placeholder 3"/>
          <p:cNvSpPr txBox="1">
            <a:spLocks/>
          </p:cNvSpPr>
          <p:nvPr/>
        </p:nvSpPr>
        <p:spPr>
          <a:xfrm>
            <a:off x="8316416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14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0112" y="6245483"/>
            <a:ext cx="763284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/>
              <a:t>*</a:t>
            </a:r>
            <a:r>
              <a:rPr lang="hr-HR" sz="1400" dirty="0"/>
              <a:t> Włodzimierz Szewczyk, Krzysztof Marynowski, Wiktorian Tarnawski, </a:t>
            </a:r>
            <a:r>
              <a:rPr lang="en-US" sz="1400" dirty="0"/>
              <a:t>An Analysis of Young’s Modulus Distribution in the Paper Plane</a:t>
            </a:r>
            <a:endParaRPr lang="hr-HR" sz="1400" dirty="0"/>
          </a:p>
          <a:p>
            <a:endParaRPr lang="hr-HR" dirty="0"/>
          </a:p>
        </p:txBody>
      </p:sp>
      <p:sp>
        <p:nvSpPr>
          <p:cNvPr id="10" name="TextBox 9"/>
          <p:cNvSpPr txBox="1"/>
          <p:nvPr/>
        </p:nvSpPr>
        <p:spPr>
          <a:xfrm>
            <a:off x="5231172" y="1484784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*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1829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Definition of the model 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/>
          <a:lstStyle/>
          <a:p>
            <a:r>
              <a:rPr lang="hr-HR" dirty="0" smtClean="0"/>
              <a:t>Model - basic shape of the bridge</a:t>
            </a:r>
          </a:p>
          <a:p>
            <a:pPr lvl="1"/>
            <a:r>
              <a:rPr lang="en-US" dirty="0"/>
              <a:t>Defined by as little as possible parameters</a:t>
            </a:r>
            <a:endParaRPr lang="hr-HR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932527"/>
              </p:ext>
            </p:extLst>
          </p:nvPr>
        </p:nvGraphicFramePr>
        <p:xfrm>
          <a:off x="395536" y="2294850"/>
          <a:ext cx="8352928" cy="442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4309"/>
                <a:gridCol w="1392155"/>
                <a:gridCol w="1392155"/>
                <a:gridCol w="2784309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Model</a:t>
                      </a:r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The range of the </a:t>
                      </a:r>
                      <a:r>
                        <a:rPr lang="hr-HR" dirty="0" smtClean="0"/>
                        <a:t> area moment of inertia </a:t>
                      </a:r>
                      <a:r>
                        <a:rPr lang="hr-HR" baseline="0" dirty="0" smtClean="0"/>
                        <a:t>[cm</a:t>
                      </a:r>
                      <a:r>
                        <a:rPr lang="hr-HR" baseline="30000" dirty="0" smtClean="0"/>
                        <a:t>4</a:t>
                      </a:r>
                      <a:r>
                        <a:rPr lang="hr-HR" baseline="0" dirty="0" smtClean="0"/>
                        <a:t>]</a:t>
                      </a:r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hr-HR" b="1" dirty="0" smtClean="0"/>
                        <a:t>Basic models</a:t>
                      </a:r>
                      <a:endParaRPr lang="hr-HR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hr-HR" dirty="0" smtClean="0"/>
                        <a:t>Triangle</a:t>
                      </a:r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hr-HR" dirty="0" smtClean="0"/>
                        <a:t>0.14</a:t>
                      </a:r>
                      <a:r>
                        <a:rPr lang="hr-HR" baseline="0" dirty="0" smtClean="0"/>
                        <a:t> – 5.19</a:t>
                      </a:r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hr-HR" dirty="0" smtClean="0"/>
                        <a:t>Rectangle</a:t>
                      </a:r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hr-HR" dirty="0" smtClean="0"/>
                        <a:t>0.40 – 12.26</a:t>
                      </a:r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hr-HR" dirty="0" smtClean="0"/>
                        <a:t>Circle</a:t>
                      </a:r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hr-HR" dirty="0" smtClean="0"/>
                        <a:t>0.35 – 11.21</a:t>
                      </a:r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hr-HR" dirty="0" smtClean="0"/>
                        <a:t>Accordion</a:t>
                      </a:r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hr-HR" dirty="0" smtClean="0"/>
                        <a:t>0.11 – 4.41</a:t>
                      </a:r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hr-HR" dirty="0" smtClean="0"/>
                        <a:t>U-shape</a:t>
                      </a:r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hr-HR" dirty="0" smtClean="0"/>
                        <a:t> -</a:t>
                      </a:r>
                      <a:r>
                        <a:rPr lang="hr-HR" baseline="0" dirty="0" smtClean="0"/>
                        <a:t> model discarded</a:t>
                      </a:r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hr-HR" b="1" dirty="0" smtClean="0"/>
                        <a:t>Complex models</a:t>
                      </a:r>
                      <a:endParaRPr lang="hr-HR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1112520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solidFill>
                      <a:schemeClr val="bg1">
                        <a:alpha val="48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hr-HR" dirty="0" smtClean="0"/>
                        <a:t>Isosceles trapezoid</a:t>
                      </a:r>
                    </a:p>
                    <a:p>
                      <a:r>
                        <a:rPr lang="hr-HR" dirty="0" smtClean="0"/>
                        <a:t>„Bi-triangle”</a:t>
                      </a:r>
                    </a:p>
                    <a:p>
                      <a:r>
                        <a:rPr lang="hr-HR" dirty="0" smtClean="0"/>
                        <a:t>„Accordion with base”</a:t>
                      </a:r>
                    </a:p>
                    <a:p>
                      <a:endParaRPr lang="hr-HR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  <a:alpha val="4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solidFill>
                      <a:schemeClr val="bg1">
                        <a:alpha val="48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7810528" y="692696"/>
            <a:ext cx="648072" cy="1152128"/>
            <a:chOff x="7783525" y="980728"/>
            <a:chExt cx="648072" cy="1152128"/>
          </a:xfrm>
        </p:grpSpPr>
        <p:sp>
          <p:nvSpPr>
            <p:cNvPr id="5" name="Isosceles Triangle 4"/>
            <p:cNvSpPr/>
            <p:nvPr/>
          </p:nvSpPr>
          <p:spPr>
            <a:xfrm>
              <a:off x="7783525" y="1556792"/>
              <a:ext cx="648072" cy="576064"/>
            </a:xfrm>
            <a:prstGeom prst="triangle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6" name="Isosceles Triangle 5"/>
            <p:cNvSpPr/>
            <p:nvPr/>
          </p:nvSpPr>
          <p:spPr>
            <a:xfrm rot="10800000">
              <a:off x="7810528" y="980728"/>
              <a:ext cx="594066" cy="576064"/>
            </a:xfrm>
            <a:prstGeom prst="triangle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414484" y="184482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„bi-triangle”</a:t>
            </a:r>
            <a:endParaRPr lang="hr-HR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60" y="5661248"/>
            <a:ext cx="1426949" cy="1134870"/>
          </a:xfrm>
          <a:prstGeom prst="rect">
            <a:avLst/>
          </a:prstGeom>
        </p:spPr>
      </p:pic>
      <p:sp>
        <p:nvSpPr>
          <p:cNvPr id="11" name="Slide Number Placeholder 3"/>
          <p:cNvSpPr txBox="1">
            <a:spLocks/>
          </p:cNvSpPr>
          <p:nvPr/>
        </p:nvSpPr>
        <p:spPr>
          <a:xfrm>
            <a:off x="8316416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15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72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369" y="260648"/>
            <a:ext cx="8229600" cy="1143000"/>
          </a:xfrm>
        </p:spPr>
        <p:txBody>
          <a:bodyPr/>
          <a:lstStyle/>
          <a:p>
            <a:pPr algn="l"/>
            <a:r>
              <a:rPr lang="hr-HR" dirty="0" smtClean="0"/>
              <a:t>Experiment</a:t>
            </a:r>
            <a:endParaRPr lang="hr-HR" dirty="0"/>
          </a:p>
        </p:txBody>
      </p:sp>
      <p:grpSp>
        <p:nvGrpSpPr>
          <p:cNvPr id="6" name="Group 5"/>
          <p:cNvGrpSpPr/>
          <p:nvPr/>
        </p:nvGrpSpPr>
        <p:grpSpPr>
          <a:xfrm>
            <a:off x="499748" y="2636912"/>
            <a:ext cx="8076680" cy="1052814"/>
            <a:chOff x="455760" y="3246054"/>
            <a:chExt cx="8076680" cy="1052814"/>
          </a:xfrm>
        </p:grpSpPr>
        <p:grpSp>
          <p:nvGrpSpPr>
            <p:cNvPr id="3" name="Group 2"/>
            <p:cNvGrpSpPr/>
            <p:nvPr/>
          </p:nvGrpSpPr>
          <p:grpSpPr>
            <a:xfrm>
              <a:off x="455760" y="3246054"/>
              <a:ext cx="7488832" cy="1052814"/>
              <a:chOff x="455760" y="3246054"/>
              <a:chExt cx="7488832" cy="1052814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1031725" y="3246054"/>
                <a:ext cx="6815524" cy="837908"/>
                <a:chOff x="989198" y="3861044"/>
                <a:chExt cx="6815524" cy="837908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989198" y="3861044"/>
                  <a:ext cx="6815524" cy="837905"/>
                  <a:chOff x="1655676" y="4581126"/>
                  <a:chExt cx="2678882" cy="369167"/>
                </a:xfrm>
              </p:grpSpPr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1655676" y="4653136"/>
                    <a:ext cx="2678882" cy="72008"/>
                    <a:chOff x="1533078" y="3284984"/>
                    <a:chExt cx="2678882" cy="72008"/>
                  </a:xfrm>
                </p:grpSpPr>
                <p:cxnSp>
                  <p:nvCxnSpPr>
                    <p:cNvPr id="17" name="Straight Connector 16"/>
                    <p:cNvCxnSpPr/>
                    <p:nvPr/>
                  </p:nvCxnSpPr>
                  <p:spPr>
                    <a:xfrm>
                      <a:off x="1533078" y="3284984"/>
                      <a:ext cx="324036" cy="0"/>
                    </a:xfrm>
                    <a:prstGeom prst="line">
                      <a:avLst/>
                    </a:prstGeom>
                    <a:ln w="28575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" name="Straight Connector 17"/>
                    <p:cNvCxnSpPr/>
                    <p:nvPr/>
                  </p:nvCxnSpPr>
                  <p:spPr>
                    <a:xfrm>
                      <a:off x="3923928" y="3284984"/>
                      <a:ext cx="288032" cy="0"/>
                    </a:xfrm>
                    <a:prstGeom prst="line">
                      <a:avLst/>
                    </a:prstGeom>
                    <a:ln w="28575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" name="Straight Connector 18"/>
                    <p:cNvCxnSpPr/>
                    <p:nvPr/>
                  </p:nvCxnSpPr>
                  <p:spPr>
                    <a:xfrm flipH="1">
                      <a:off x="1547664" y="3284984"/>
                      <a:ext cx="72008" cy="72008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" name="Straight Connector 19"/>
                    <p:cNvCxnSpPr/>
                    <p:nvPr/>
                  </p:nvCxnSpPr>
                  <p:spPr>
                    <a:xfrm flipH="1">
                      <a:off x="1691680" y="3284984"/>
                      <a:ext cx="72008" cy="72008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" name="Straight Connector 20"/>
                    <p:cNvCxnSpPr/>
                    <p:nvPr/>
                  </p:nvCxnSpPr>
                  <p:spPr>
                    <a:xfrm flipH="1">
                      <a:off x="1619672" y="3284984"/>
                      <a:ext cx="72008" cy="72008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" name="Straight Connector 21"/>
                    <p:cNvCxnSpPr/>
                    <p:nvPr/>
                  </p:nvCxnSpPr>
                  <p:spPr>
                    <a:xfrm flipH="1">
                      <a:off x="3923928" y="3284984"/>
                      <a:ext cx="72008" cy="72008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" name="Straight Connector 22"/>
                    <p:cNvCxnSpPr/>
                    <p:nvPr/>
                  </p:nvCxnSpPr>
                  <p:spPr>
                    <a:xfrm flipH="1">
                      <a:off x="4067944" y="3284984"/>
                      <a:ext cx="72008" cy="72008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Straight Connector 23"/>
                    <p:cNvCxnSpPr/>
                    <p:nvPr/>
                  </p:nvCxnSpPr>
                  <p:spPr>
                    <a:xfrm flipH="1">
                      <a:off x="3995936" y="3284984"/>
                      <a:ext cx="72008" cy="72008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6" name="Freeform 15"/>
                  <p:cNvSpPr/>
                  <p:nvPr/>
                </p:nvSpPr>
                <p:spPr>
                  <a:xfrm>
                    <a:off x="1923803" y="4581126"/>
                    <a:ext cx="2196935" cy="369167"/>
                  </a:xfrm>
                  <a:custGeom>
                    <a:avLst/>
                    <a:gdLst>
                      <a:gd name="connsiteX0" fmla="*/ 0 w 2196935"/>
                      <a:gd name="connsiteY0" fmla="*/ 0 h 732561"/>
                      <a:gd name="connsiteX1" fmla="*/ 843148 w 2196935"/>
                      <a:gd name="connsiteY1" fmla="*/ 676894 h 732561"/>
                      <a:gd name="connsiteX2" fmla="*/ 1413163 w 2196935"/>
                      <a:gd name="connsiteY2" fmla="*/ 617517 h 732561"/>
                      <a:gd name="connsiteX3" fmla="*/ 2196935 w 2196935"/>
                      <a:gd name="connsiteY3" fmla="*/ 11875 h 732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6935" h="732561">
                        <a:moveTo>
                          <a:pt x="0" y="0"/>
                        </a:moveTo>
                        <a:cubicBezTo>
                          <a:pt x="303810" y="286987"/>
                          <a:pt x="607621" y="573975"/>
                          <a:pt x="843148" y="676894"/>
                        </a:cubicBezTo>
                        <a:cubicBezTo>
                          <a:pt x="1078675" y="779814"/>
                          <a:pt x="1187532" y="728354"/>
                          <a:pt x="1413163" y="617517"/>
                        </a:cubicBezTo>
                        <a:cubicBezTo>
                          <a:pt x="1638794" y="506681"/>
                          <a:pt x="2080161" y="104898"/>
                          <a:pt x="2196935" y="11875"/>
                        </a:cubicBezTo>
                      </a:path>
                    </a:pathLst>
                  </a:custGeom>
                  <a:noFill/>
                  <a:ln w="231775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r-HR"/>
                  </a:p>
                </p:txBody>
              </p:sp>
            </p:grpSp>
            <p:sp>
              <p:nvSpPr>
                <p:cNvPr id="13" name="Freeform 12"/>
                <p:cNvSpPr/>
                <p:nvPr/>
              </p:nvSpPr>
              <p:spPr>
                <a:xfrm>
                  <a:off x="1675894" y="3861047"/>
                  <a:ext cx="5589370" cy="837905"/>
                </a:xfrm>
                <a:custGeom>
                  <a:avLst/>
                  <a:gdLst>
                    <a:gd name="connsiteX0" fmla="*/ 0 w 2196935"/>
                    <a:gd name="connsiteY0" fmla="*/ 0 h 732561"/>
                    <a:gd name="connsiteX1" fmla="*/ 843148 w 2196935"/>
                    <a:gd name="connsiteY1" fmla="*/ 676894 h 732561"/>
                    <a:gd name="connsiteX2" fmla="*/ 1413163 w 2196935"/>
                    <a:gd name="connsiteY2" fmla="*/ 617517 h 732561"/>
                    <a:gd name="connsiteX3" fmla="*/ 2196935 w 2196935"/>
                    <a:gd name="connsiteY3" fmla="*/ 11875 h 7325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96935" h="732561">
                      <a:moveTo>
                        <a:pt x="0" y="0"/>
                      </a:moveTo>
                      <a:cubicBezTo>
                        <a:pt x="303810" y="286987"/>
                        <a:pt x="607621" y="573975"/>
                        <a:pt x="843148" y="676894"/>
                      </a:cubicBezTo>
                      <a:cubicBezTo>
                        <a:pt x="1078675" y="779814"/>
                        <a:pt x="1187532" y="728354"/>
                        <a:pt x="1413163" y="617517"/>
                      </a:cubicBezTo>
                      <a:cubicBezTo>
                        <a:pt x="1638794" y="506681"/>
                        <a:pt x="2080161" y="104898"/>
                        <a:pt x="2196935" y="11875"/>
                      </a:cubicBez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</p:grpSp>
          <p:cxnSp>
            <p:nvCxnSpPr>
              <p:cNvPr id="26" name="Straight Connector 25"/>
              <p:cNvCxnSpPr/>
              <p:nvPr/>
            </p:nvCxnSpPr>
            <p:spPr>
              <a:xfrm>
                <a:off x="455760" y="4133810"/>
                <a:ext cx="7488832" cy="14401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7847249" y="3448104"/>
                <a:ext cx="2341" cy="850764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/>
            <p:cNvSpPr txBox="1"/>
            <p:nvPr/>
          </p:nvSpPr>
          <p:spPr>
            <a:xfrm>
              <a:off x="7944592" y="3764478"/>
              <a:ext cx="5878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/>
                <a:t>Δ</a:t>
              </a:r>
              <a:r>
                <a:rPr lang="hr-HR" dirty="0" smtClean="0"/>
                <a:t>x</a:t>
              </a:r>
              <a:endParaRPr lang="hr-HR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532916" y="4077072"/>
            <a:ext cx="8503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/>
              <a:t>We measured:</a:t>
            </a:r>
          </a:p>
          <a:p>
            <a:r>
              <a:rPr lang="hr-HR" sz="2000" dirty="0" smtClean="0"/>
              <a:t>Δx – vertical displacement while applying some force F</a:t>
            </a:r>
            <a:br>
              <a:rPr lang="hr-HR" sz="2000" dirty="0" smtClean="0"/>
            </a:br>
            <a:r>
              <a:rPr lang="hr-HR" sz="2000" dirty="0" smtClean="0"/>
              <a:t>(∆x is </a:t>
            </a:r>
            <a:r>
              <a:rPr lang="en-US" sz="2000" dirty="0" smtClean="0"/>
              <a:t>proportional </a:t>
            </a:r>
            <a:r>
              <a:rPr lang="en-US" sz="2000" dirty="0"/>
              <a:t>to the radius and angle of curvature of the bridge</a:t>
            </a:r>
            <a:r>
              <a:rPr lang="hr-HR" sz="2000" dirty="0" smtClean="0"/>
              <a:t>) </a:t>
            </a:r>
            <a:endParaRPr lang="hr-HR" sz="20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60" y="5661248"/>
            <a:ext cx="1426949" cy="1134870"/>
          </a:xfrm>
          <a:prstGeom prst="rect">
            <a:avLst/>
          </a:prstGeom>
        </p:spPr>
      </p:pic>
      <p:sp>
        <p:nvSpPr>
          <p:cNvPr id="27" name="Slide Number Placeholder 3"/>
          <p:cNvSpPr txBox="1">
            <a:spLocks/>
          </p:cNvSpPr>
          <p:nvPr/>
        </p:nvSpPr>
        <p:spPr>
          <a:xfrm>
            <a:off x="8316416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16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2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457352" y="2567184"/>
            <a:ext cx="0" cy="7714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07640" y="2768242"/>
            <a:ext cx="307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F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3660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90600"/>
          </a:xfrm>
        </p:spPr>
        <p:txBody>
          <a:bodyPr/>
          <a:lstStyle/>
          <a:p>
            <a:r>
              <a:rPr lang="hr-HR" dirty="0" smtClean="0"/>
              <a:t>Aparatus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8064" y="1269928"/>
            <a:ext cx="3672408" cy="4525963"/>
          </a:xfrm>
        </p:spPr>
        <p:txBody>
          <a:bodyPr>
            <a:normAutofit/>
          </a:bodyPr>
          <a:lstStyle/>
          <a:p>
            <a:r>
              <a:rPr lang="hr-HR" dirty="0" smtClean="0"/>
              <a:t>Stands</a:t>
            </a:r>
          </a:p>
          <a:p>
            <a:r>
              <a:rPr lang="hr-HR" dirty="0"/>
              <a:t>C</a:t>
            </a:r>
            <a:r>
              <a:rPr lang="hr-HR" dirty="0" smtClean="0"/>
              <a:t>aliper</a:t>
            </a:r>
          </a:p>
          <a:p>
            <a:r>
              <a:rPr lang="hr-HR" dirty="0" smtClean="0"/>
              <a:t>Scale</a:t>
            </a:r>
          </a:p>
          <a:p>
            <a:r>
              <a:rPr lang="hr-HR" dirty="0" smtClean="0"/>
              <a:t>Ruler</a:t>
            </a:r>
          </a:p>
          <a:p>
            <a:r>
              <a:rPr lang="hr-HR" dirty="0" smtClean="0"/>
              <a:t>Software (FEMAP)</a:t>
            </a:r>
          </a:p>
          <a:p>
            <a:r>
              <a:rPr lang="hr-HR" dirty="0" smtClean="0"/>
              <a:t>A4 paper and glue </a:t>
            </a:r>
          </a:p>
          <a:p>
            <a:r>
              <a:rPr lang="hr-HR" dirty="0"/>
              <a:t>M</a:t>
            </a:r>
            <a:r>
              <a:rPr lang="hr-HR" dirty="0" smtClean="0"/>
              <a:t>irror</a:t>
            </a:r>
          </a:p>
          <a:p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" r="6239"/>
          <a:stretch/>
        </p:blipFill>
        <p:spPr>
          <a:xfrm>
            <a:off x="323528" y="1268760"/>
            <a:ext cx="4500748" cy="313651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8080" y="4769834"/>
            <a:ext cx="774030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In </a:t>
            </a:r>
            <a:r>
              <a:rPr lang="en-US" sz="2200" dirty="0" smtClean="0"/>
              <a:t>preparing</a:t>
            </a:r>
            <a:r>
              <a:rPr lang="hr-HR" sz="2200" dirty="0" smtClean="0"/>
              <a:t> of</a:t>
            </a:r>
            <a:r>
              <a:rPr lang="en-US" sz="2200" dirty="0" smtClean="0"/>
              <a:t> </a:t>
            </a:r>
            <a:r>
              <a:rPr lang="en-US" sz="2200" dirty="0"/>
              <a:t>the setup </a:t>
            </a:r>
            <a:r>
              <a:rPr lang="hr-HR" sz="2200" dirty="0" smtClean="0"/>
              <a:t>we</a:t>
            </a:r>
            <a:r>
              <a:rPr lang="en-US" sz="2200" dirty="0" smtClean="0"/>
              <a:t> wanted</a:t>
            </a:r>
            <a:r>
              <a:rPr lang="hr-HR" sz="2200" dirty="0" smtClean="0"/>
              <a:t> to :</a:t>
            </a:r>
            <a:endParaRPr lang="en-US" sz="22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/>
              <a:t>  Reduce possible vibration </a:t>
            </a:r>
            <a:r>
              <a:rPr lang="hr-HR" sz="2200" dirty="0" smtClean="0"/>
              <a:t>of the </a:t>
            </a:r>
            <a:r>
              <a:rPr lang="en-US" sz="2200" dirty="0" smtClean="0"/>
              <a:t>environment</a:t>
            </a:r>
            <a:endParaRPr lang="en-US" sz="22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/>
              <a:t>  Reduce the possibility of </a:t>
            </a:r>
            <a:r>
              <a:rPr lang="en-US" sz="2200" dirty="0" smtClean="0"/>
              <a:t>parallax</a:t>
            </a:r>
            <a:r>
              <a:rPr lang="hr-HR" sz="2200" dirty="0" smtClean="0"/>
              <a:t> by using a</a:t>
            </a:r>
            <a:r>
              <a:rPr lang="en-US" sz="2200" dirty="0" smtClean="0"/>
              <a:t> </a:t>
            </a:r>
            <a:r>
              <a:rPr lang="en-US" sz="2200" dirty="0"/>
              <a:t>mirror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/>
              <a:t>  </a:t>
            </a:r>
            <a:r>
              <a:rPr lang="en-US" sz="2200" dirty="0" smtClean="0"/>
              <a:t>T</a:t>
            </a:r>
            <a:r>
              <a:rPr lang="hr-HR" sz="2200" dirty="0" smtClean="0"/>
              <a:t>hat the</a:t>
            </a:r>
            <a:r>
              <a:rPr lang="en-US" sz="2200" dirty="0" smtClean="0"/>
              <a:t> </a:t>
            </a:r>
            <a:r>
              <a:rPr lang="en-US" sz="2200" dirty="0"/>
              <a:t>force </a:t>
            </a:r>
            <a:r>
              <a:rPr lang="hr-HR" sz="2200" dirty="0" smtClean="0"/>
              <a:t>on the bridge </a:t>
            </a:r>
            <a:r>
              <a:rPr lang="en-US" sz="2200" dirty="0" smtClean="0"/>
              <a:t>is </a:t>
            </a:r>
            <a:r>
              <a:rPr lang="en-US" sz="2200" dirty="0"/>
              <a:t>perpendicular to the plane in which </a:t>
            </a:r>
            <a:r>
              <a:rPr lang="hr-HR" sz="2200" dirty="0" smtClean="0"/>
              <a:t>bridge </a:t>
            </a:r>
            <a:r>
              <a:rPr lang="en-US" sz="2200" dirty="0" smtClean="0"/>
              <a:t>lies</a:t>
            </a:r>
            <a:endParaRPr lang="hr-H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60" y="5661248"/>
            <a:ext cx="1426949" cy="1134870"/>
          </a:xfrm>
          <a:prstGeom prst="rect">
            <a:avLst/>
          </a:prstGeom>
        </p:spPr>
      </p:pic>
      <p:sp>
        <p:nvSpPr>
          <p:cNvPr id="8" name="Slide Number Placeholder 3"/>
          <p:cNvSpPr txBox="1">
            <a:spLocks/>
          </p:cNvSpPr>
          <p:nvPr/>
        </p:nvSpPr>
        <p:spPr>
          <a:xfrm>
            <a:off x="8316416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17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35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62981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r-HR" dirty="0" smtClean="0"/>
              <a:t>Method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32248"/>
            <a:ext cx="8219256" cy="4205064"/>
          </a:xfrm>
        </p:spPr>
        <p:txBody>
          <a:bodyPr>
            <a:normAutofit lnSpcReduction="10000"/>
          </a:bodyPr>
          <a:lstStyle/>
          <a:p>
            <a:r>
              <a:rPr lang="hr-HR" dirty="0" smtClean="0"/>
              <a:t>Bridge was constructed</a:t>
            </a:r>
            <a:br>
              <a:rPr lang="hr-HR" dirty="0" smtClean="0"/>
            </a:br>
            <a:endParaRPr lang="hr-HR" dirty="0" smtClean="0"/>
          </a:p>
          <a:p>
            <a:r>
              <a:rPr lang="hr-HR" dirty="0" smtClean="0"/>
              <a:t>Bridge was simetrically positioned on the setup</a:t>
            </a:r>
            <a:br>
              <a:rPr lang="hr-HR" dirty="0" smtClean="0"/>
            </a:br>
            <a:endParaRPr lang="hr-HR" dirty="0" smtClean="0"/>
          </a:p>
          <a:p>
            <a:r>
              <a:rPr lang="hr-HR" dirty="0" smtClean="0"/>
              <a:t>Bridge was loaded in a way that the force was perpendicular to the plane of the bridge</a:t>
            </a:r>
            <a:br>
              <a:rPr lang="hr-HR" dirty="0" smtClean="0"/>
            </a:br>
            <a:endParaRPr lang="hr-HR" dirty="0" smtClean="0"/>
          </a:p>
          <a:p>
            <a:r>
              <a:rPr lang="hr-HR" dirty="0" smtClean="0"/>
              <a:t>Vertical displacement was measured</a:t>
            </a:r>
            <a:br>
              <a:rPr lang="hr-HR" dirty="0" smtClean="0"/>
            </a:br>
            <a:endParaRPr lang="hr-HR" dirty="0" smtClean="0"/>
          </a:p>
          <a:p>
            <a:r>
              <a:rPr lang="hr-HR" dirty="0" smtClean="0"/>
              <a:t>We checked if there was plastic deformation of the</a:t>
            </a:r>
            <a:br>
              <a:rPr lang="hr-HR" dirty="0" smtClean="0"/>
            </a:br>
            <a:r>
              <a:rPr lang="hr-HR" dirty="0" smtClean="0"/>
              <a:t>bridge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1" t="1999" r="6363" b="11516"/>
          <a:stretch/>
        </p:blipFill>
        <p:spPr>
          <a:xfrm>
            <a:off x="5108016" y="548680"/>
            <a:ext cx="3681351" cy="20513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60" y="5661248"/>
            <a:ext cx="1426949" cy="1134870"/>
          </a:xfrm>
          <a:prstGeom prst="rect">
            <a:avLst/>
          </a:prstGeom>
        </p:spPr>
      </p:pic>
      <p:sp>
        <p:nvSpPr>
          <p:cNvPr id="7" name="Slide Number Placeholder 3"/>
          <p:cNvSpPr txBox="1">
            <a:spLocks/>
          </p:cNvSpPr>
          <p:nvPr/>
        </p:nvSpPr>
        <p:spPr>
          <a:xfrm>
            <a:off x="8316416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18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7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6466727"/>
              </p:ext>
            </p:extLst>
          </p:nvPr>
        </p:nvGraphicFramePr>
        <p:xfrm>
          <a:off x="1201924" y="1279525"/>
          <a:ext cx="6740153" cy="521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3" name="SPW 11.0 Graph" r:id="rId3" imgW="5556600" imgH="4303800" progId="SigmaPlotGraphicObject.10">
                  <p:embed/>
                </p:oleObj>
              </mc:Choice>
              <mc:Fallback>
                <p:oleObj name="SPW 11.0 Graph" r:id="rId3" imgW="5556600" imgH="4303800" progId="SigmaPlotGraphicObject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01924" y="1279525"/>
                        <a:ext cx="6740153" cy="521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60" y="5661248"/>
            <a:ext cx="1426949" cy="1134870"/>
          </a:xfrm>
          <a:prstGeom prst="rect">
            <a:avLst/>
          </a:prstGeom>
        </p:spPr>
      </p:pic>
      <p:sp>
        <p:nvSpPr>
          <p:cNvPr id="5" name="Slide Number Placeholder 3"/>
          <p:cNvSpPr txBox="1">
            <a:spLocks/>
          </p:cNvSpPr>
          <p:nvPr/>
        </p:nvSpPr>
        <p:spPr>
          <a:xfrm>
            <a:off x="8316416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19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Circle – force vs vertical </a:t>
            </a:r>
            <a:r>
              <a:rPr lang="hr-HR" dirty="0"/>
              <a:t>displacement</a:t>
            </a: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7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Problem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9438"/>
            <a:ext cx="8229600" cy="3559125"/>
          </a:xfrm>
        </p:spPr>
        <p:txBody>
          <a:bodyPr/>
          <a:lstStyle/>
          <a:p>
            <a:pPr marL="0" indent="0" algn="just">
              <a:buNone/>
            </a:pPr>
            <a:endParaRPr lang="hr-HR" i="1" dirty="0" smtClean="0"/>
          </a:p>
          <a:p>
            <a:pPr marL="0" indent="0" algn="just">
              <a:buNone/>
            </a:pPr>
            <a:r>
              <a:rPr lang="hr-HR" i="1" dirty="0" smtClean="0"/>
              <a:t>„It </a:t>
            </a:r>
            <a:r>
              <a:rPr lang="hr-HR" i="1" dirty="0"/>
              <a:t>is more difficult to bend a paper sheet, if it is folded </a:t>
            </a:r>
            <a:r>
              <a:rPr lang="hr-HR" i="1" dirty="0" smtClean="0"/>
              <a:t>‘accordion style’ </a:t>
            </a:r>
            <a:r>
              <a:rPr lang="hr-HR" i="1" dirty="0"/>
              <a:t>or rolled into a tube. Using a single A4 sheet and a small amount of glue, if required, construct a bridge spanning a gap of 280 mm. Introduce parameters to describe the strength of your bridge, and optimise some or all of them.“</a:t>
            </a:r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65" y="5721914"/>
            <a:ext cx="1426949" cy="1134870"/>
          </a:xfrm>
          <a:prstGeom prst="rect">
            <a:avLst/>
          </a:prstGeom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8244408" y="6381328"/>
            <a:ext cx="432048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2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678276" y="4832982"/>
            <a:ext cx="2520280" cy="868840"/>
            <a:chOff x="2771800" y="5427222"/>
            <a:chExt cx="2520280" cy="868840"/>
          </a:xfrm>
        </p:grpSpPr>
        <p:sp>
          <p:nvSpPr>
            <p:cNvPr id="9" name="Cube 8"/>
            <p:cNvSpPr/>
            <p:nvPr/>
          </p:nvSpPr>
          <p:spPr>
            <a:xfrm>
              <a:off x="4716016" y="5517232"/>
              <a:ext cx="576064" cy="360040"/>
            </a:xfrm>
            <a:prstGeom prst="cub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8" name="Cube 7"/>
            <p:cNvSpPr/>
            <p:nvPr/>
          </p:nvSpPr>
          <p:spPr>
            <a:xfrm>
              <a:off x="2771800" y="5517232"/>
              <a:ext cx="576064" cy="360040"/>
            </a:xfrm>
            <a:prstGeom prst="cub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6" name="Cube 15"/>
            <p:cNvSpPr/>
            <p:nvPr/>
          </p:nvSpPr>
          <p:spPr>
            <a:xfrm>
              <a:off x="3156992" y="5427222"/>
              <a:ext cx="1733984" cy="180020"/>
            </a:xfrm>
            <a:prstGeom prst="cub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3418136" y="5874444"/>
              <a:ext cx="1224136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601988" y="5926730"/>
              <a:ext cx="13019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 smtClean="0"/>
                <a:t>280 mm</a:t>
              </a:r>
              <a:endParaRPr lang="hr-HR" dirty="0"/>
            </a:p>
          </p:txBody>
        </p:sp>
      </p:grpSp>
    </p:spTree>
    <p:extLst>
      <p:ext uri="{BB962C8B-B14F-4D97-AF65-F5344CB8AC3E}">
        <p14:creationId xmlns:p14="http://schemas.microsoft.com/office/powerpoint/2010/main" val="421429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60" y="5661248"/>
            <a:ext cx="1426949" cy="1134870"/>
          </a:xfrm>
          <a:prstGeom prst="rect">
            <a:avLst/>
          </a:prstGeom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8316416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20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dirty="0" smtClean="0"/>
              <a:t>Circle – maximal  force vs number of windings</a:t>
            </a:r>
            <a:endParaRPr lang="hr-HR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1582368"/>
              </p:ext>
            </p:extLst>
          </p:nvPr>
        </p:nvGraphicFramePr>
        <p:xfrm>
          <a:off x="1417537" y="1657719"/>
          <a:ext cx="6466831" cy="4741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6" name="SPW 11.0 Graph" r:id="rId4" imgW="5716800" imgH="4303800" progId="SigmaPlotGraphicObject.10">
                  <p:embed/>
                </p:oleObj>
              </mc:Choice>
              <mc:Fallback>
                <p:oleObj name="SPW 11.0 Graph" r:id="rId4" imgW="5716800" imgH="4303800" progId="SigmaPlotGraphicObject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17537" y="1657719"/>
                        <a:ext cx="6466831" cy="4741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67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380312" y="2708920"/>
            <a:ext cx="1490021" cy="1872208"/>
            <a:chOff x="7380312" y="4797152"/>
            <a:chExt cx="1490021" cy="1872208"/>
          </a:xfrm>
        </p:grpSpPr>
        <p:sp>
          <p:nvSpPr>
            <p:cNvPr id="6" name="Isosceles Triangle 5"/>
            <p:cNvSpPr/>
            <p:nvPr/>
          </p:nvSpPr>
          <p:spPr>
            <a:xfrm>
              <a:off x="7380312" y="4797152"/>
              <a:ext cx="1490021" cy="1872208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7" name="Arc 6"/>
            <p:cNvSpPr/>
            <p:nvPr/>
          </p:nvSpPr>
          <p:spPr>
            <a:xfrm rot="7871743">
              <a:off x="7826768" y="4954398"/>
              <a:ext cx="646266" cy="503269"/>
            </a:xfrm>
            <a:prstGeom prst="arc">
              <a:avLst>
                <a:gd name="adj1" fmla="val 16200000"/>
                <a:gd name="adj2" fmla="val 76812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956376" y="5037881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/>
                <a:t>α</a:t>
              </a:r>
              <a:endParaRPr lang="hr-HR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60" y="5661248"/>
            <a:ext cx="1426949" cy="1134870"/>
          </a:xfrm>
          <a:prstGeom prst="rect">
            <a:avLst/>
          </a:prstGeom>
        </p:spPr>
      </p:pic>
      <p:sp>
        <p:nvSpPr>
          <p:cNvPr id="10" name="Slide Number Placeholder 3"/>
          <p:cNvSpPr txBox="1">
            <a:spLocks/>
          </p:cNvSpPr>
          <p:nvPr/>
        </p:nvSpPr>
        <p:spPr>
          <a:xfrm>
            <a:off x="8316416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21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Triangle – maximal force vs angle</a:t>
            </a:r>
            <a:endParaRPr lang="hr-HR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6696008"/>
              </p:ext>
            </p:extLst>
          </p:nvPr>
        </p:nvGraphicFramePr>
        <p:xfrm>
          <a:off x="755576" y="1340768"/>
          <a:ext cx="6479108" cy="49605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3" name="SPW 11.0 Graph" r:id="rId4" imgW="5614200" imgH="4298400" progId="SigmaPlotGraphicObject.10">
                  <p:embed/>
                </p:oleObj>
              </mc:Choice>
              <mc:Fallback>
                <p:oleObj name="SPW 11.0 Graph" r:id="rId4" imgW="5614200" imgH="4298400" progId="SigmaPlotGraphicObject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5576" y="1340768"/>
                        <a:ext cx="6479108" cy="49605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ooter Placeholder 7"/>
          <p:cNvSpPr txBox="1">
            <a:spLocks/>
          </p:cNvSpPr>
          <p:nvPr/>
        </p:nvSpPr>
        <p:spPr>
          <a:xfrm>
            <a:off x="497295" y="44624"/>
            <a:ext cx="8251168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b="1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59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3287024"/>
              </p:ext>
            </p:extLst>
          </p:nvPr>
        </p:nvGraphicFramePr>
        <p:xfrm>
          <a:off x="539552" y="1173420"/>
          <a:ext cx="7056784" cy="5381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7" name="SPW 11.0 Graph" r:id="rId3" imgW="5635440" imgH="4303800" progId="SigmaPlotGraphicObject.10">
                  <p:embed/>
                </p:oleObj>
              </mc:Choice>
              <mc:Fallback>
                <p:oleObj name="SPW 11.0 Graph" r:id="rId3" imgW="5635440" imgH="4303800" progId="SigmaPlotGraphicObject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552" y="1173420"/>
                        <a:ext cx="7056784" cy="53815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60" y="5661248"/>
            <a:ext cx="1426949" cy="1134870"/>
          </a:xfrm>
          <a:prstGeom prst="rect">
            <a:avLst/>
          </a:prstGeom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8316416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22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Triangle – maximal force vs number of windings </a:t>
            </a:r>
            <a:endParaRPr lang="hr-H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83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142954" y="3933056"/>
            <a:ext cx="1810818" cy="1161420"/>
            <a:chOff x="7153670" y="5507940"/>
            <a:chExt cx="1810818" cy="1161420"/>
          </a:xfrm>
        </p:grpSpPr>
        <p:sp>
          <p:nvSpPr>
            <p:cNvPr id="5" name="Rectangle 4"/>
            <p:cNvSpPr/>
            <p:nvPr/>
          </p:nvSpPr>
          <p:spPr>
            <a:xfrm>
              <a:off x="7596336" y="5877272"/>
              <a:ext cx="1368152" cy="7920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136396" y="5507940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 smtClean="0"/>
                <a:t>a</a:t>
              </a:r>
              <a:endParaRPr lang="hr-HR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153670" y="6167314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 smtClean="0"/>
                <a:t>b</a:t>
              </a:r>
              <a:endParaRPr lang="hr-HR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297686" y="2780928"/>
                <a:ext cx="1677419" cy="843693"/>
              </a:xfrm>
              <a:prstGeom prst="rect">
                <a:avLst/>
              </a:prstGeom>
              <a:solidFill>
                <a:schemeClr val="bg1">
                  <a:lumMod val="85000"/>
                  <a:alpha val="94000"/>
                </a:schemeClr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hr-HR" b="0" i="1" smtClean="0">
                          <a:latin typeface="Cambria Math"/>
                        </a:rPr>
                        <m:t>𝑃𝑎𝑔𝑒</m:t>
                      </m:r>
                      <m:r>
                        <a:rPr lang="hr-HR" b="0" i="1" smtClean="0">
                          <a:latin typeface="Cambria Math"/>
                        </a:rPr>
                        <m:t> </m:t>
                      </m:r>
                      <m:r>
                        <a:rPr lang="hr-HR" b="0" i="1" smtClean="0">
                          <a:latin typeface="Cambria Math"/>
                        </a:rPr>
                        <m:t>𝑟𝑎𝑡𝑖𝑜</m:t>
                      </m:r>
                    </m:oMath>
                    <m:oMath xmlns:m="http://schemas.openxmlformats.org/officeDocument/2006/math">
                      <m:f>
                        <m:fPr>
                          <m:ctrlPr>
                            <a:rPr lang="hr-HR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latin typeface="Cambria Math"/>
                            </a:rPr>
                            <m:t>𝑎</m:t>
                          </m:r>
                        </m:num>
                        <m:den>
                          <m:r>
                            <a:rPr lang="hr-HR" b="0" i="1" smtClean="0">
                              <a:latin typeface="Cambria Math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7686" y="2780928"/>
                <a:ext cx="1677419" cy="84369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60" y="5661248"/>
            <a:ext cx="1426949" cy="1134870"/>
          </a:xfrm>
          <a:prstGeom prst="rect">
            <a:avLst/>
          </a:prstGeom>
        </p:spPr>
      </p:pic>
      <p:sp>
        <p:nvSpPr>
          <p:cNvPr id="11" name="Slide Number Placeholder 3"/>
          <p:cNvSpPr txBox="1">
            <a:spLocks/>
          </p:cNvSpPr>
          <p:nvPr/>
        </p:nvSpPr>
        <p:spPr>
          <a:xfrm>
            <a:off x="8316416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23</a:t>
            </a:fld>
            <a:endParaRPr lang="hr-HR" dirty="0">
              <a:solidFill>
                <a:schemeClr val="tx1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0518920"/>
              </p:ext>
            </p:extLst>
          </p:nvPr>
        </p:nvGraphicFramePr>
        <p:xfrm>
          <a:off x="323529" y="1333993"/>
          <a:ext cx="6819426" cy="5385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4" name="SPW 11.0 Graph" r:id="rId5" imgW="5441400" imgH="4303800" progId="SigmaPlotGraphicObject.10">
                  <p:embed/>
                </p:oleObj>
              </mc:Choice>
              <mc:Fallback>
                <p:oleObj name="SPW 11.0 Graph" r:id="rId5" imgW="5441400" imgH="4303800" progId="SigmaPlotGraphicObject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3529" y="1333993"/>
                        <a:ext cx="6819426" cy="5385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 smtClean="0"/>
              <a:t>Rectangle – maximal force vs page ratio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1063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60" y="5661248"/>
            <a:ext cx="1426949" cy="1134870"/>
          </a:xfrm>
          <a:prstGeom prst="rect">
            <a:avLst/>
          </a:prstGeom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8316416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24</a:t>
            </a:fld>
            <a:endParaRPr lang="hr-HR" dirty="0">
              <a:solidFill>
                <a:schemeClr val="tx1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260637"/>
              </p:ext>
            </p:extLst>
          </p:nvPr>
        </p:nvGraphicFramePr>
        <p:xfrm>
          <a:off x="323528" y="1124744"/>
          <a:ext cx="7089216" cy="5671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8" name="SPW 11.0 Graph" r:id="rId4" imgW="5370840" imgH="4303800" progId="SigmaPlotGraphicObject.10">
                  <p:embed/>
                </p:oleObj>
              </mc:Choice>
              <mc:Fallback>
                <p:oleObj name="SPW 11.0 Graph" r:id="rId4" imgW="5370840" imgH="4303800" progId="SigmaPlotGraphicObject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3528" y="1124744"/>
                        <a:ext cx="7089216" cy="56713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Rectangle – Maximal force vs number of windings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9629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60" y="5661248"/>
            <a:ext cx="1426949" cy="1134870"/>
          </a:xfrm>
          <a:prstGeom prst="rect">
            <a:avLst/>
          </a:prstGeom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8316416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25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Accordion – maximal force vs number of winkles</a:t>
            </a:r>
            <a:endParaRPr lang="hr-HR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0025953"/>
              </p:ext>
            </p:extLst>
          </p:nvPr>
        </p:nvGraphicFramePr>
        <p:xfrm>
          <a:off x="251520" y="1555060"/>
          <a:ext cx="6624736" cy="5135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0" name="SPW 11.0 Graph" r:id="rId4" imgW="5541840" imgH="4303800" progId="SigmaPlotGraphicObject.10">
                  <p:embed/>
                </p:oleObj>
              </mc:Choice>
              <mc:Fallback>
                <p:oleObj name="SPW 11.0 Graph" r:id="rId4" imgW="5541840" imgH="4303800" progId="SigmaPlotGraphicObject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520" y="1555060"/>
                        <a:ext cx="6624736" cy="51359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" name="Group 20"/>
          <p:cNvGrpSpPr/>
          <p:nvPr/>
        </p:nvGrpSpPr>
        <p:grpSpPr>
          <a:xfrm>
            <a:off x="6876256" y="4503452"/>
            <a:ext cx="1764196" cy="227360"/>
            <a:chOff x="6876256" y="4503452"/>
            <a:chExt cx="1764196" cy="227360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6876256" y="4509120"/>
              <a:ext cx="216024" cy="2160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7236296" y="4509120"/>
              <a:ext cx="216024" cy="2160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7596336" y="4503452"/>
              <a:ext cx="216024" cy="2160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7956376" y="4509120"/>
              <a:ext cx="216024" cy="2160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8301632" y="4509120"/>
              <a:ext cx="216024" cy="2160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7092280" y="4503452"/>
              <a:ext cx="144016" cy="2216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452320" y="4509120"/>
              <a:ext cx="144016" cy="2216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8172400" y="4509120"/>
              <a:ext cx="144016" cy="2216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812360" y="4509120"/>
              <a:ext cx="144016" cy="2216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8496436" y="4509120"/>
              <a:ext cx="144016" cy="2216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Oval 21"/>
          <p:cNvSpPr/>
          <p:nvPr/>
        </p:nvSpPr>
        <p:spPr>
          <a:xfrm>
            <a:off x="6804248" y="4475997"/>
            <a:ext cx="468052" cy="3657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24" name="Straight Arrow Connector 23"/>
          <p:cNvCxnSpPr>
            <a:stCxn id="22" idx="5"/>
          </p:cNvCxnSpPr>
          <p:nvPr/>
        </p:nvCxnSpPr>
        <p:spPr>
          <a:xfrm>
            <a:off x="7203755" y="4788148"/>
            <a:ext cx="229926" cy="2473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221512" y="5035452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/>
              <a:t>1 wrinkle</a:t>
            </a:r>
            <a:endParaRPr lang="hr-HR" sz="1400" dirty="0"/>
          </a:p>
        </p:txBody>
      </p:sp>
      <p:sp>
        <p:nvSpPr>
          <p:cNvPr id="2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39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Optimization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876800"/>
          </a:xfrm>
        </p:spPr>
        <p:txBody>
          <a:bodyPr/>
          <a:lstStyle/>
          <a:p>
            <a:endParaRPr lang="hr-HR" dirty="0" smtClean="0"/>
          </a:p>
          <a:p>
            <a:r>
              <a:rPr lang="hr-HR" dirty="0" smtClean="0"/>
              <a:t>Complex models</a:t>
            </a:r>
          </a:p>
          <a:p>
            <a:pPr lvl="1"/>
            <a:r>
              <a:rPr lang="hr-HR" dirty="0" smtClean="0"/>
              <a:t>Bigger number of parameters</a:t>
            </a:r>
          </a:p>
          <a:p>
            <a:pPr lvl="1"/>
            <a:r>
              <a:rPr lang="hr-HR" dirty="0" smtClean="0"/>
              <a:t>Design based on conclusions from the measurements </a:t>
            </a:r>
            <a:br>
              <a:rPr lang="hr-HR" dirty="0" smtClean="0"/>
            </a:br>
            <a:r>
              <a:rPr lang="hr-HR" dirty="0" smtClean="0"/>
              <a:t>on basic models</a:t>
            </a:r>
          </a:p>
          <a:p>
            <a:endParaRPr lang="hr-HR" dirty="0"/>
          </a:p>
          <a:p>
            <a:r>
              <a:rPr lang="hr-HR" dirty="0" smtClean="0"/>
              <a:t>Optimal model – maximal force before plastic deformation or before collapse of the bridge</a:t>
            </a:r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60" y="5661248"/>
            <a:ext cx="1426949" cy="1134870"/>
          </a:xfrm>
          <a:prstGeom prst="rect">
            <a:avLst/>
          </a:prstGeom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8316416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26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7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Maximal force for every model</a:t>
            </a:r>
            <a:endParaRPr lang="hr-HR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529843732"/>
                  </p:ext>
                </p:extLst>
              </p:nvPr>
            </p:nvGraphicFramePr>
            <p:xfrm>
              <a:off x="457200" y="2131060"/>
              <a:ext cx="8229600" cy="2966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114800"/>
                    <a:gridCol w="411480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Model</a:t>
                          </a:r>
                          <a:endParaRPr lang="hr-H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Maximal force</a:t>
                          </a:r>
                          <a:r>
                            <a:rPr lang="hr-HR" baseline="0" dirty="0" smtClean="0"/>
                            <a:t>[N]</a:t>
                          </a:r>
                          <a:endParaRPr lang="hr-H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Circle</a:t>
                          </a:r>
                          <a:endParaRPr lang="hr-H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r-HR" i="1" dirty="0" smtClean="0">
                                    <a:latin typeface="Cambria Math"/>
                                  </a:rPr>
                                  <m:t>4.6</m:t>
                                </m:r>
                              </m:oMath>
                            </m:oMathPara>
                          </a14:m>
                          <a:endParaRPr lang="hr-H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Triangle</a:t>
                          </a:r>
                          <a:endParaRPr lang="hr-H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r-HR" i="1" dirty="0" smtClean="0">
                                    <a:latin typeface="Cambria Math"/>
                                  </a:rPr>
                                  <m:t>2.</m:t>
                                </m:r>
                                <m:r>
                                  <a:rPr lang="hr-HR" b="0" i="1" dirty="0" smtClean="0">
                                    <a:latin typeface="Cambria Math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hr-H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Rectangle</a:t>
                          </a:r>
                          <a:endParaRPr lang="hr-H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r-HR" i="1" dirty="0" smtClean="0">
                                    <a:latin typeface="Cambria Math"/>
                                  </a:rPr>
                                  <m:t>2.6</m:t>
                                </m:r>
                              </m:oMath>
                            </m:oMathPara>
                          </a14:m>
                          <a:endParaRPr lang="hr-H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Accordion</a:t>
                          </a:r>
                          <a:endParaRPr lang="hr-H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r-HR" i="1" dirty="0" smtClean="0">
                                    <a:latin typeface="Cambria Math"/>
                                  </a:rPr>
                                  <m:t>2.0</m:t>
                                </m:r>
                              </m:oMath>
                            </m:oMathPara>
                          </a14:m>
                          <a:endParaRPr lang="hr-H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Isosceles trapezoid</a:t>
                          </a:r>
                          <a:endParaRPr lang="hr-H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r-HR" i="1" dirty="0" smtClean="0">
                                    <a:latin typeface="Cambria Math"/>
                                  </a:rPr>
                                  <m:t>2.</m:t>
                                </m:r>
                                <m:r>
                                  <a:rPr lang="hr-HR" b="0" i="1" dirty="0" smtClean="0">
                                    <a:latin typeface="Cambria Math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hr-H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„Bi-triangle”</a:t>
                          </a:r>
                          <a:endParaRPr lang="hr-H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r-HR" i="1" dirty="0" smtClean="0">
                                    <a:latin typeface="Cambria Math"/>
                                  </a:rPr>
                                  <m:t>1.</m:t>
                                </m:r>
                                <m:r>
                                  <a:rPr lang="hr-HR" b="0" i="1" dirty="0" smtClean="0">
                                    <a:latin typeface="Cambria Math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hr-H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„Accordion with base”</a:t>
                          </a:r>
                          <a:endParaRPr lang="hr-H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r-HR" i="1" dirty="0" smtClean="0">
                                    <a:latin typeface="Cambria Math"/>
                                  </a:rPr>
                                  <m:t>2.</m:t>
                                </m:r>
                                <m:r>
                                  <a:rPr lang="hr-HR" b="0" i="1" dirty="0" smtClean="0">
                                    <a:latin typeface="Cambria Math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hr-HR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529843732"/>
                  </p:ext>
                </p:extLst>
              </p:nvPr>
            </p:nvGraphicFramePr>
            <p:xfrm>
              <a:off x="457200" y="2131060"/>
              <a:ext cx="8229600" cy="2966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114800"/>
                    <a:gridCol w="411480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Model</a:t>
                          </a:r>
                          <a:endParaRPr lang="hr-H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Maximal </a:t>
                          </a:r>
                          <a:r>
                            <a:rPr lang="hr-HR" dirty="0" smtClean="0"/>
                            <a:t>force</a:t>
                          </a:r>
                          <a:r>
                            <a:rPr lang="hr-HR" baseline="0" dirty="0" smtClean="0"/>
                            <a:t>[N]</a:t>
                          </a:r>
                          <a:endParaRPr lang="hr-H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Circle</a:t>
                          </a:r>
                          <a:endParaRPr lang="hr-H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00000" t="-108197" b="-621311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Triangle</a:t>
                          </a:r>
                          <a:endParaRPr lang="hr-H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00000" t="-211667" b="-531667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Rectangle</a:t>
                          </a:r>
                          <a:endParaRPr lang="hr-H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00000" t="-306557" b="-422951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Accordion</a:t>
                          </a:r>
                          <a:endParaRPr lang="hr-H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00000" t="-406557" b="-322951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Isosceles trapezoid</a:t>
                          </a:r>
                          <a:endParaRPr lang="hr-H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00000" t="-506557" b="-222951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„Bi-triangle”</a:t>
                          </a:r>
                          <a:endParaRPr lang="hr-H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00000" t="-616667" b="-126667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„Accordion with base”</a:t>
                          </a:r>
                          <a:endParaRPr lang="hr-H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00000" t="-704918" b="-2459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60" y="5661248"/>
            <a:ext cx="1426949" cy="1134870"/>
          </a:xfrm>
          <a:prstGeom prst="rect">
            <a:avLst/>
          </a:prstGeom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8316416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27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75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Conclusion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Strenght was defined trought parameters:</a:t>
            </a:r>
          </a:p>
          <a:p>
            <a:pPr lvl="1"/>
            <a:r>
              <a:rPr lang="hr-HR" dirty="0" smtClean="0"/>
              <a:t>Area moment of inertia</a:t>
            </a:r>
          </a:p>
          <a:p>
            <a:pPr lvl="1"/>
            <a:r>
              <a:rPr lang="hr-HR" dirty="0" smtClean="0"/>
              <a:t>Stifness (number of windings) </a:t>
            </a:r>
          </a:p>
          <a:p>
            <a:r>
              <a:rPr lang="hr-HR" dirty="0" smtClean="0"/>
              <a:t>We have defined and analysed 8 models</a:t>
            </a:r>
            <a:br>
              <a:rPr lang="hr-HR" dirty="0" smtClean="0"/>
            </a:br>
            <a:endParaRPr lang="hr-HR" dirty="0" smtClean="0"/>
          </a:p>
          <a:p>
            <a:r>
              <a:rPr lang="hr-HR" dirty="0" smtClean="0"/>
              <a:t>Models were analysed experimentaly </a:t>
            </a:r>
            <a:br>
              <a:rPr lang="hr-HR" dirty="0" smtClean="0"/>
            </a:br>
            <a:endParaRPr lang="hr-HR" dirty="0" smtClean="0"/>
          </a:p>
          <a:p>
            <a:r>
              <a:rPr lang="hr-HR" dirty="0" smtClean="0"/>
              <a:t>We have theoreticaly explained what happens to the bridge when </a:t>
            </a:r>
            <a:r>
              <a:rPr lang="hr-HR" smtClean="0"/>
              <a:t>force acts </a:t>
            </a:r>
            <a:r>
              <a:rPr lang="hr-HR" dirty="0" smtClean="0"/>
              <a:t>on it </a:t>
            </a:r>
            <a:br>
              <a:rPr lang="hr-HR" dirty="0" smtClean="0"/>
            </a:br>
            <a:endParaRPr lang="hr-HR" dirty="0" smtClean="0"/>
          </a:p>
          <a:p>
            <a:r>
              <a:rPr lang="hr-HR" dirty="0" smtClean="0"/>
              <a:t>Optimal model is bride with circular cross section with 3 windings (inner radius  11.1 cm)</a:t>
            </a:r>
            <a:endParaRPr lang="hr-H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60" y="5661248"/>
            <a:ext cx="1426949" cy="1134870"/>
          </a:xfrm>
          <a:prstGeom prst="rect">
            <a:avLst/>
          </a:prstGeom>
        </p:spPr>
      </p:pic>
      <p:sp>
        <p:nvSpPr>
          <p:cNvPr id="8" name="Slide Number Placeholder 3"/>
          <p:cNvSpPr txBox="1">
            <a:spLocks/>
          </p:cNvSpPr>
          <p:nvPr/>
        </p:nvSpPr>
        <p:spPr>
          <a:xfrm>
            <a:off x="8316416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28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7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Literature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Vice Šimić, </a:t>
            </a:r>
            <a:r>
              <a:rPr lang="hr-HR" dirty="0" smtClean="0"/>
              <a:t>Strength </a:t>
            </a:r>
            <a:r>
              <a:rPr lang="hr-HR" dirty="0"/>
              <a:t>of </a:t>
            </a:r>
            <a:r>
              <a:rPr lang="hr-HR" dirty="0" smtClean="0"/>
              <a:t>Materials </a:t>
            </a:r>
            <a:r>
              <a:rPr lang="hr-HR" dirty="0"/>
              <a:t>I., Školska knjiga, Zagreb, 2002.</a:t>
            </a:r>
          </a:p>
          <a:p>
            <a:r>
              <a:rPr lang="hr-HR" dirty="0"/>
              <a:t>Vice Šimić, </a:t>
            </a:r>
            <a:r>
              <a:rPr lang="hr-HR" dirty="0" smtClean="0"/>
              <a:t>Strength </a:t>
            </a:r>
            <a:r>
              <a:rPr lang="hr-HR" dirty="0"/>
              <a:t>of </a:t>
            </a:r>
            <a:r>
              <a:rPr lang="hr-HR" dirty="0" smtClean="0"/>
              <a:t>Materials II</a:t>
            </a:r>
            <a:r>
              <a:rPr lang="hr-HR" dirty="0"/>
              <a:t>., Školska knjiga, Zagreb, 1995.</a:t>
            </a:r>
          </a:p>
          <a:p>
            <a:pPr lvl="0"/>
            <a:r>
              <a:rPr lang="hr-HR" dirty="0"/>
              <a:t>J. E. Gordon, Structures, Penguin Group, London, 1987.</a:t>
            </a:r>
          </a:p>
          <a:p>
            <a:pPr lvl="0"/>
            <a:r>
              <a:rPr lang="hr-HR" dirty="0"/>
              <a:t>Željana Nikolić, Basics of structures II, </a:t>
            </a:r>
            <a:r>
              <a:rPr lang="en-US" dirty="0"/>
              <a:t>Civil Engineering and Architecture, University of </a:t>
            </a:r>
            <a:r>
              <a:rPr lang="en-US" dirty="0" smtClean="0"/>
              <a:t>Split</a:t>
            </a:r>
            <a:endParaRPr lang="hr-HR" dirty="0" smtClean="0"/>
          </a:p>
          <a:p>
            <a:pPr lvl="0"/>
            <a:r>
              <a:rPr lang="hr-HR" dirty="0" smtClean="0"/>
              <a:t>Włodzimierz </a:t>
            </a:r>
            <a:r>
              <a:rPr lang="hr-HR" dirty="0"/>
              <a:t>Szewczyk, Krzysztof Marynowski, Wiktorian Tarnawski, </a:t>
            </a:r>
            <a:r>
              <a:rPr lang="en-US" dirty="0"/>
              <a:t>An Analysis of Young’s Modulus Distribution in the Paper Plane</a:t>
            </a:r>
            <a:endParaRPr lang="hr-HR" dirty="0"/>
          </a:p>
          <a:p>
            <a:r>
              <a:rPr lang="hr-HR" dirty="0"/>
              <a:t>Prateek Verma , </a:t>
            </a:r>
            <a:r>
              <a:rPr lang="en-US" dirty="0"/>
              <a:t>A Review of Poisson’s Ratio of Paper</a:t>
            </a:r>
            <a:r>
              <a:rPr lang="hr-HR" dirty="0"/>
              <a:t>, Georgia Institute of Technology </a:t>
            </a:r>
            <a:r>
              <a:rPr lang="en-US" dirty="0"/>
              <a:t> </a:t>
            </a:r>
            <a:endParaRPr lang="hr-HR" dirty="0"/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F0CE5-79CD-4018-8797-79C08794A00B}" type="slidenum">
              <a:rPr lang="hr-HR" smtClean="0"/>
              <a:t>29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1947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Collapse </a:t>
            </a:r>
            <a:r>
              <a:rPr lang="hr-HR" dirty="0"/>
              <a:t>of the </a:t>
            </a:r>
            <a:r>
              <a:rPr lang="hr-HR" dirty="0" smtClean="0"/>
              <a:t>bridge</a:t>
            </a:r>
            <a:endParaRPr lang="hr-HR" dirty="0"/>
          </a:p>
        </p:txBody>
      </p:sp>
      <p:pic>
        <p:nvPicPr>
          <p:cNvPr id="5" name="CIMG8320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tretch>
            <a:fillRect/>
          </a:stretch>
        </p:blipFill>
        <p:spPr>
          <a:xfrm>
            <a:off x="457200" y="1724025"/>
            <a:ext cx="8229600" cy="46291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F0CE5-79CD-4018-8797-79C08794A00B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9601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Thank you</a:t>
            </a:r>
            <a:endParaRPr lang="hr-H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17031"/>
            <a:ext cx="3398427" cy="2829473"/>
          </a:xfrm>
          <a:prstGeom prst="rect">
            <a:avLst/>
          </a:prstGeom>
        </p:spPr>
      </p:pic>
      <p:sp>
        <p:nvSpPr>
          <p:cNvPr id="7" name="TekstniOkvir 13"/>
          <p:cNvSpPr txBox="1"/>
          <p:nvPr/>
        </p:nvSpPr>
        <p:spPr>
          <a:xfrm>
            <a:off x="107504" y="476672"/>
            <a:ext cx="6912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cap="all" spc="-1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IYPT 2013 </a:t>
            </a:r>
            <a:r>
              <a:rPr lang="hr-HR" sz="2800" cap="all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hr-HR" sz="2800" cap="all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hr-HR" sz="2800" cap="all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team </a:t>
            </a:r>
            <a:r>
              <a:rPr lang="hr-HR" sz="2800" cap="all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of </a:t>
            </a:r>
            <a:r>
              <a:rPr lang="hr-HR" sz="2800" cap="all" spc="-1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Croatia</a:t>
            </a:r>
          </a:p>
        </p:txBody>
      </p:sp>
    </p:spTree>
    <p:extLst>
      <p:ext uri="{BB962C8B-B14F-4D97-AF65-F5344CB8AC3E}">
        <p14:creationId xmlns:p14="http://schemas.microsoft.com/office/powerpoint/2010/main" val="221439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Summary</a:t>
            </a:r>
            <a:endParaRPr lang="hr-HR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3568" y="1520428"/>
            <a:ext cx="8229600" cy="4876800"/>
          </a:xfrm>
        </p:spPr>
        <p:txBody>
          <a:bodyPr>
            <a:normAutofit/>
          </a:bodyPr>
          <a:lstStyle/>
          <a:p>
            <a:r>
              <a:rPr lang="hr-HR" dirty="0" smtClean="0"/>
              <a:t>Theory</a:t>
            </a:r>
          </a:p>
          <a:p>
            <a:pPr lvl="1"/>
            <a:r>
              <a:rPr lang="hr-HR" dirty="0" smtClean="0"/>
              <a:t>Equilibrium</a:t>
            </a:r>
          </a:p>
          <a:p>
            <a:pPr lvl="1"/>
            <a:r>
              <a:rPr lang="hr-HR" dirty="0" smtClean="0"/>
              <a:t>Stress </a:t>
            </a:r>
          </a:p>
          <a:p>
            <a:pPr lvl="1"/>
            <a:r>
              <a:rPr lang="hr-HR" dirty="0" smtClean="0"/>
              <a:t>Buckling</a:t>
            </a:r>
          </a:p>
          <a:p>
            <a:pPr lvl="1"/>
            <a:r>
              <a:rPr lang="hr-HR" dirty="0" smtClean="0"/>
              <a:t>Strength of the bridge</a:t>
            </a:r>
          </a:p>
          <a:p>
            <a:r>
              <a:rPr lang="hr-HR" dirty="0" smtClean="0"/>
              <a:t>Experiment</a:t>
            </a:r>
          </a:p>
          <a:p>
            <a:pPr lvl="1"/>
            <a:r>
              <a:rPr lang="hr-HR" dirty="0" smtClean="0"/>
              <a:t>Models</a:t>
            </a:r>
          </a:p>
          <a:p>
            <a:pPr lvl="1"/>
            <a:r>
              <a:rPr lang="hr-HR" dirty="0" smtClean="0"/>
              <a:t>Apparatus</a:t>
            </a:r>
          </a:p>
          <a:p>
            <a:pPr lvl="1"/>
            <a:r>
              <a:rPr lang="hr-HR" dirty="0" smtClean="0"/>
              <a:t>Method</a:t>
            </a:r>
          </a:p>
          <a:p>
            <a:r>
              <a:rPr lang="hr-HR" dirty="0" smtClean="0"/>
              <a:t>Results</a:t>
            </a:r>
          </a:p>
          <a:p>
            <a:r>
              <a:rPr lang="hr-HR" dirty="0" smtClean="0"/>
              <a:t>Conclusion</a:t>
            </a:r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65" y="5721914"/>
            <a:ext cx="1426949" cy="1134870"/>
          </a:xfrm>
          <a:prstGeom prst="rect">
            <a:avLst/>
          </a:prstGeom>
        </p:spPr>
      </p:pic>
      <p:sp>
        <p:nvSpPr>
          <p:cNvPr id="7" name="Slide Number Placeholder 3"/>
          <p:cNvSpPr txBox="1">
            <a:spLocks/>
          </p:cNvSpPr>
          <p:nvPr/>
        </p:nvSpPr>
        <p:spPr>
          <a:xfrm>
            <a:off x="8244408" y="6381328"/>
            <a:ext cx="432048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4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17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0484"/>
            <a:ext cx="8229600" cy="1143000"/>
          </a:xfrm>
        </p:spPr>
        <p:txBody>
          <a:bodyPr>
            <a:normAutofit/>
          </a:bodyPr>
          <a:lstStyle/>
          <a:p>
            <a:r>
              <a:rPr lang="hr-HR" dirty="0" smtClean="0"/>
              <a:t>Equilibrium </a:t>
            </a:r>
            <a:r>
              <a:rPr lang="hr-HR" dirty="0"/>
              <a:t>conditions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subHide m:val="on"/>
                        <m:supHide m:val="on"/>
                        <m:ctrlPr>
                          <a:rPr lang="hr-HR" i="1"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acc>
                          <m:accPr>
                            <m:chr m:val="⃗"/>
                            <m:ctrlPr>
                              <a:rPr lang="hr-HR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hr-HR" i="1">
                                <a:latin typeface="Cambria Math"/>
                              </a:rPr>
                              <m:t>𝐹</m:t>
                            </m:r>
                          </m:e>
                        </m:acc>
                        <m:r>
                          <a:rPr lang="hr-HR" i="1">
                            <a:latin typeface="Cambria Math"/>
                          </a:rPr>
                          <m:t>=0</m:t>
                        </m:r>
                      </m:e>
                    </m:nary>
                  </m:oMath>
                </a14:m>
                <a:endParaRPr lang="hr-HR" dirty="0"/>
              </a:p>
              <a:p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subHide m:val="on"/>
                        <m:supHide m:val="on"/>
                        <m:ctrlPr>
                          <a:rPr lang="hr-HR" i="1"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acc>
                          <m:accPr>
                            <m:chr m:val="⃗"/>
                            <m:ctrlPr>
                              <a:rPr lang="hr-HR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hr-HR" i="1">
                                <a:latin typeface="Cambria Math"/>
                              </a:rPr>
                              <m:t>𝜏</m:t>
                            </m:r>
                          </m:e>
                        </m:acc>
                        <m:r>
                          <a:rPr lang="hr-HR" i="1">
                            <a:latin typeface="Cambria Math"/>
                          </a:rPr>
                          <m:t>=0</m:t>
                        </m:r>
                      </m:e>
                    </m:nary>
                  </m:oMath>
                </a14:m>
                <a:endParaRPr lang="hr-HR" dirty="0"/>
              </a:p>
              <a:p>
                <a:endParaRPr lang="hr-HR" dirty="0" smtClean="0"/>
              </a:p>
              <a:p>
                <a:endParaRPr lang="hr-HR" dirty="0" smtClean="0"/>
              </a:p>
              <a:p>
                <a:r>
                  <a:rPr lang="hr-HR" dirty="0" smtClean="0"/>
                  <a:t>For unloaded bridge</a:t>
                </a:r>
              </a:p>
              <a:p>
                <a:pPr lvl="1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hr-HR" i="1">
                        <a:latin typeface="Cambria Math"/>
                      </a:rPr>
                      <m:t>2</m:t>
                    </m:r>
                    <m:r>
                      <a:rPr lang="hr-HR" i="1">
                        <a:latin typeface="Cambria Math"/>
                      </a:rPr>
                      <m:t>𝑁</m:t>
                    </m:r>
                    <m:r>
                      <a:rPr lang="hr-HR" i="1">
                        <a:latin typeface="Cambria Math"/>
                      </a:rPr>
                      <m:t>−</m:t>
                    </m:r>
                    <m:r>
                      <a:rPr lang="hr-HR" i="1">
                        <a:latin typeface="Cambria Math"/>
                      </a:rPr>
                      <m:t>𝐺</m:t>
                    </m:r>
                    <m:r>
                      <a:rPr lang="hr-HR" i="1">
                        <a:latin typeface="Cambria Math"/>
                      </a:rPr>
                      <m:t>=0</m:t>
                    </m:r>
                  </m:oMath>
                </a14:m>
                <a:endParaRPr lang="hr-HR" dirty="0"/>
              </a:p>
              <a:p>
                <a:pPr lvl="1">
                  <a:buFont typeface="Wingdings" pitchFamily="2" charset="2"/>
                  <a:buChar char="Ø"/>
                </a:pPr>
                <a:r>
                  <a:rPr lang="hr-HR" dirty="0" smtClean="0"/>
                  <a:t>Point A</a:t>
                </a:r>
                <a:r>
                  <a:rPr lang="hr-HR" dirty="0"/>
                  <a:t>: </a:t>
                </a:r>
                <a14:m>
                  <m:oMath xmlns:m="http://schemas.openxmlformats.org/officeDocument/2006/math">
                    <m:r>
                      <a:rPr lang="hr-HR" i="1">
                        <a:latin typeface="Cambria Math"/>
                      </a:rPr>
                      <m:t>𝐺</m:t>
                    </m:r>
                    <m:r>
                      <a:rPr lang="hr-HR" i="1" smtClean="0">
                        <a:latin typeface="Cambria Math"/>
                        <a:ea typeface="Cambria Math"/>
                      </a:rPr>
                      <m:t>∙</m:t>
                    </m:r>
                    <m:f>
                      <m:fPr>
                        <m:ctrlPr>
                          <a:rPr lang="hr-HR" i="1">
                            <a:latin typeface="Cambria Math"/>
                          </a:rPr>
                        </m:ctrlPr>
                      </m:fPr>
                      <m:num>
                        <m:r>
                          <a:rPr lang="hr-HR" i="1">
                            <a:latin typeface="Cambria Math"/>
                          </a:rPr>
                          <m:t>𝑙</m:t>
                        </m:r>
                      </m:num>
                      <m:den>
                        <m:r>
                          <a:rPr lang="hr-HR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hr-HR" i="1">
                        <a:latin typeface="Cambria Math"/>
                      </a:rPr>
                      <m:t>−</m:t>
                    </m:r>
                    <m:r>
                      <a:rPr lang="hr-HR" i="1">
                        <a:latin typeface="Cambria Math"/>
                      </a:rPr>
                      <m:t>𝑁𝑙</m:t>
                    </m:r>
                    <m:r>
                      <a:rPr lang="hr-HR" i="1">
                        <a:latin typeface="Cambria Math"/>
                      </a:rPr>
                      <m:t>=0</m:t>
                    </m:r>
                  </m:oMath>
                </a14:m>
                <a:endParaRPr lang="hr-HR" dirty="0"/>
              </a:p>
              <a:p>
                <a:endParaRPr lang="hr-HR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1">
                <a:blip r:embed="rId2"/>
                <a:stretch>
                  <a:fillRect l="-19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427984" y="3789040"/>
                <a:ext cx="4536504" cy="2626105"/>
              </a:xfrm>
            </p:spPr>
            <p:txBody>
              <a:bodyPr>
                <a:normAutofit/>
              </a:bodyPr>
              <a:lstStyle/>
              <a:p>
                <a:r>
                  <a:rPr lang="hr-HR" dirty="0" smtClean="0"/>
                  <a:t>For loaded bridge</a:t>
                </a:r>
              </a:p>
              <a:p>
                <a:pPr lvl="1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hr-HR">
                        <a:latin typeface="Cambria Math"/>
                      </a:rPr>
                      <m:t>2</m:t>
                    </m:r>
                    <m:r>
                      <m:rPr>
                        <m:sty m:val="p"/>
                      </m:rPr>
                      <a:rPr lang="hr-HR">
                        <a:latin typeface="Cambria Math"/>
                      </a:rPr>
                      <m:t>N</m:t>
                    </m:r>
                    <m:r>
                      <a:rPr lang="hr-HR" i="1">
                        <a:latin typeface="Cambria Math"/>
                      </a:rPr>
                      <m:t>−</m:t>
                    </m:r>
                    <m:r>
                      <a:rPr lang="hr-HR">
                        <a:latin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hr-HR">
                        <a:latin typeface="Cambria Math"/>
                      </a:rPr>
                      <m:t>G</m:t>
                    </m:r>
                    <m:r>
                      <a:rPr lang="hr-HR">
                        <a:latin typeface="Cambria Math"/>
                      </a:rPr>
                      <m:t>+</m:t>
                    </m:r>
                    <m:r>
                      <m:rPr>
                        <m:sty m:val="p"/>
                      </m:rPr>
                      <a:rPr lang="hr-HR">
                        <a:latin typeface="Cambria Math"/>
                      </a:rPr>
                      <m:t>F</m:t>
                    </m:r>
                    <m:r>
                      <a:rPr lang="hr-HR">
                        <a:latin typeface="Cambria Math"/>
                      </a:rPr>
                      <m:t>)=0</m:t>
                    </m:r>
                  </m:oMath>
                </a14:m>
                <a:endParaRPr lang="hr-HR" dirty="0"/>
              </a:p>
              <a:p>
                <a:pPr lvl="1">
                  <a:buFont typeface="Wingdings" pitchFamily="2" charset="2"/>
                  <a:buChar char="Ø"/>
                </a:pPr>
                <a:r>
                  <a:rPr lang="hr-HR" dirty="0" smtClean="0"/>
                  <a:t>Point A</a:t>
                </a:r>
                <a:r>
                  <a:rPr lang="hr-HR" dirty="0"/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hr-HR" i="1">
                            <a:latin typeface="Cambria Math"/>
                          </a:rPr>
                        </m:ctrlPr>
                      </m:dPr>
                      <m:e>
                        <m:r>
                          <a:rPr lang="hr-HR" i="1">
                            <a:latin typeface="Cambria Math"/>
                          </a:rPr>
                          <m:t>𝐺</m:t>
                        </m:r>
                        <m:r>
                          <a:rPr lang="hr-HR" i="1">
                            <a:latin typeface="Cambria Math"/>
                          </a:rPr>
                          <m:t>+</m:t>
                        </m:r>
                        <m:r>
                          <a:rPr lang="hr-HR" i="1">
                            <a:latin typeface="Cambria Math"/>
                          </a:rPr>
                          <m:t>𝐹</m:t>
                        </m:r>
                      </m:e>
                    </m:d>
                    <m:r>
                      <a:rPr lang="hr-HR" i="1" smtClean="0">
                        <a:latin typeface="Cambria Math"/>
                        <a:ea typeface="Cambria Math"/>
                      </a:rPr>
                      <m:t>∙</m:t>
                    </m:r>
                    <m:f>
                      <m:fPr>
                        <m:ctrlPr>
                          <a:rPr lang="hr-HR" i="1">
                            <a:latin typeface="Cambria Math"/>
                          </a:rPr>
                        </m:ctrlPr>
                      </m:fPr>
                      <m:num>
                        <m:r>
                          <a:rPr lang="hr-HR" i="1">
                            <a:latin typeface="Cambria Math"/>
                          </a:rPr>
                          <m:t>𝑙</m:t>
                        </m:r>
                      </m:num>
                      <m:den>
                        <m:r>
                          <a:rPr lang="hr-HR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hr-HR" i="1">
                        <a:latin typeface="Cambria Math"/>
                      </a:rPr>
                      <m:t>−</m:t>
                    </m:r>
                    <m:r>
                      <a:rPr lang="hr-HR" i="1">
                        <a:latin typeface="Cambria Math"/>
                      </a:rPr>
                      <m:t>𝑁𝑙</m:t>
                    </m:r>
                    <m:r>
                      <a:rPr lang="hr-HR" i="1">
                        <a:latin typeface="Cambria Math"/>
                      </a:rPr>
                      <m:t>=0</m:t>
                    </m:r>
                  </m:oMath>
                </a14:m>
                <a:endParaRPr lang="hr-HR" dirty="0"/>
              </a:p>
              <a:p>
                <a:pPr marL="0" indent="0">
                  <a:buNone/>
                </a:pPr>
                <a:endParaRPr lang="hr-HR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427984" y="3789040"/>
                <a:ext cx="4536504" cy="2626105"/>
              </a:xfrm>
              <a:blipFill rotWithShape="1">
                <a:blip r:embed="rId3"/>
                <a:stretch>
                  <a:fillRect l="-1745" t="-23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/>
          <p:cNvGrpSpPr/>
          <p:nvPr/>
        </p:nvGrpSpPr>
        <p:grpSpPr>
          <a:xfrm>
            <a:off x="5724128" y="1340768"/>
            <a:ext cx="2765476" cy="801380"/>
            <a:chOff x="5724128" y="1340768"/>
            <a:chExt cx="2765476" cy="801380"/>
          </a:xfrm>
        </p:grpSpPr>
        <p:grpSp>
          <p:nvGrpSpPr>
            <p:cNvPr id="8" name="Group 7"/>
            <p:cNvGrpSpPr/>
            <p:nvPr/>
          </p:nvGrpSpPr>
          <p:grpSpPr>
            <a:xfrm>
              <a:off x="5724128" y="1340768"/>
              <a:ext cx="2765476" cy="801380"/>
              <a:chOff x="1497074" y="2924944"/>
              <a:chExt cx="2765476" cy="80138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1497074" y="2924944"/>
                <a:ext cx="2765476" cy="648072"/>
                <a:chOff x="1497074" y="2924944"/>
                <a:chExt cx="2765476" cy="648072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1533078" y="3212976"/>
                  <a:ext cx="2678882" cy="144016"/>
                  <a:chOff x="1533078" y="3212976"/>
                  <a:chExt cx="2678882" cy="144016"/>
                </a:xfrm>
              </p:grpSpPr>
              <p:cxnSp>
                <p:nvCxnSpPr>
                  <p:cNvPr id="17" name="Straight Connector 16"/>
                  <p:cNvCxnSpPr/>
                  <p:nvPr/>
                </p:nvCxnSpPr>
                <p:spPr>
                  <a:xfrm>
                    <a:off x="1533078" y="3284984"/>
                    <a:ext cx="324036" cy="0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Connector 17"/>
                  <p:cNvCxnSpPr/>
                  <p:nvPr/>
                </p:nvCxnSpPr>
                <p:spPr>
                  <a:xfrm>
                    <a:off x="3923928" y="3284984"/>
                    <a:ext cx="288032" cy="0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Connector 18"/>
                  <p:cNvCxnSpPr/>
                  <p:nvPr/>
                </p:nvCxnSpPr>
                <p:spPr>
                  <a:xfrm>
                    <a:off x="1767104" y="3212976"/>
                    <a:ext cx="2228832" cy="0"/>
                  </a:xfrm>
                  <a:prstGeom prst="line">
                    <a:avLst/>
                  </a:prstGeom>
                  <a:ln w="92075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/>
                  <p:cNvCxnSpPr/>
                  <p:nvPr/>
                </p:nvCxnSpPr>
                <p:spPr>
                  <a:xfrm flipH="1">
                    <a:off x="1547664" y="3284984"/>
                    <a:ext cx="72008" cy="7200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/>
                  <p:cNvCxnSpPr/>
                  <p:nvPr/>
                </p:nvCxnSpPr>
                <p:spPr>
                  <a:xfrm flipH="1">
                    <a:off x="1691680" y="3284984"/>
                    <a:ext cx="72008" cy="7200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/>
                  <p:cNvCxnSpPr/>
                  <p:nvPr/>
                </p:nvCxnSpPr>
                <p:spPr>
                  <a:xfrm flipH="1">
                    <a:off x="1619672" y="3284984"/>
                    <a:ext cx="72008" cy="7200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/>
                  <p:cNvCxnSpPr/>
                  <p:nvPr/>
                </p:nvCxnSpPr>
                <p:spPr>
                  <a:xfrm flipH="1">
                    <a:off x="3923928" y="3284984"/>
                    <a:ext cx="72008" cy="7200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/>
                  <p:cNvCxnSpPr/>
                  <p:nvPr/>
                </p:nvCxnSpPr>
                <p:spPr>
                  <a:xfrm flipH="1">
                    <a:off x="4067944" y="3284984"/>
                    <a:ext cx="72008" cy="7200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/>
                  <p:cNvCxnSpPr/>
                  <p:nvPr/>
                </p:nvCxnSpPr>
                <p:spPr>
                  <a:xfrm flipH="1">
                    <a:off x="3995936" y="3284984"/>
                    <a:ext cx="72008" cy="7200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2" name="Straight Arrow Connector 11"/>
                <p:cNvCxnSpPr/>
                <p:nvPr/>
              </p:nvCxnSpPr>
              <p:spPr>
                <a:xfrm flipV="1">
                  <a:off x="3953884" y="3068960"/>
                  <a:ext cx="0" cy="216024"/>
                </a:xfrm>
                <a:prstGeom prst="straightConnector1">
                  <a:avLst/>
                </a:prstGeom>
                <a:ln>
                  <a:solidFill>
                    <a:schemeClr val="tx2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/>
                <p:cNvCxnSpPr/>
                <p:nvPr/>
              </p:nvCxnSpPr>
              <p:spPr>
                <a:xfrm flipV="1">
                  <a:off x="1778274" y="3068960"/>
                  <a:ext cx="0" cy="216024"/>
                </a:xfrm>
                <a:prstGeom prst="straightConnector1">
                  <a:avLst/>
                </a:prstGeom>
                <a:ln>
                  <a:solidFill>
                    <a:schemeClr val="tx2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/>
                <p:cNvCxnSpPr/>
                <p:nvPr/>
              </p:nvCxnSpPr>
              <p:spPr>
                <a:xfrm>
                  <a:off x="2915816" y="3212976"/>
                  <a:ext cx="0" cy="360040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TextBox 14"/>
                <p:cNvSpPr txBox="1"/>
                <p:nvPr/>
              </p:nvSpPr>
              <p:spPr>
                <a:xfrm>
                  <a:off x="3923928" y="2924944"/>
                  <a:ext cx="33862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r-HR" dirty="0" smtClean="0"/>
                    <a:t>N</a:t>
                  </a:r>
                  <a:endParaRPr lang="hr-HR" dirty="0"/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1497074" y="2987660"/>
                  <a:ext cx="33862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r-HR" dirty="0" smtClean="0"/>
                    <a:t>N</a:t>
                  </a:r>
                  <a:endParaRPr lang="hr-HR" dirty="0"/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2915816" y="3356992"/>
                <a:ext cx="3386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dirty="0" smtClean="0"/>
                  <a:t>G</a:t>
                </a:r>
                <a:endParaRPr lang="hr-HR" dirty="0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6005328" y="1556792"/>
              <a:ext cx="2228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 smtClean="0"/>
                <a:t>A</a:t>
              </a:r>
              <a:endParaRPr lang="hr-HR" dirty="0"/>
            </a:p>
          </p:txBody>
        </p:sp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65" y="5721914"/>
            <a:ext cx="1426949" cy="113487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6038449" y="162880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pSp>
        <p:nvGrpSpPr>
          <p:cNvPr id="30" name="Group 29"/>
          <p:cNvGrpSpPr/>
          <p:nvPr/>
        </p:nvGrpSpPr>
        <p:grpSpPr>
          <a:xfrm>
            <a:off x="5753447" y="2348880"/>
            <a:ext cx="2772308" cy="1152128"/>
            <a:chOff x="1655676" y="4293096"/>
            <a:chExt cx="2772308" cy="1152128"/>
          </a:xfrm>
        </p:grpSpPr>
        <p:grpSp>
          <p:nvGrpSpPr>
            <p:cNvPr id="31" name="Group 30"/>
            <p:cNvGrpSpPr/>
            <p:nvPr/>
          </p:nvGrpSpPr>
          <p:grpSpPr>
            <a:xfrm>
              <a:off x="1655676" y="4653136"/>
              <a:ext cx="2678882" cy="72008"/>
              <a:chOff x="1533078" y="3284984"/>
              <a:chExt cx="2678882" cy="72008"/>
            </a:xfrm>
          </p:grpSpPr>
          <p:cxnSp>
            <p:nvCxnSpPr>
              <p:cNvPr id="41" name="Straight Connector 40"/>
              <p:cNvCxnSpPr/>
              <p:nvPr/>
            </p:nvCxnSpPr>
            <p:spPr>
              <a:xfrm>
                <a:off x="1533078" y="3284984"/>
                <a:ext cx="32403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3923928" y="3284984"/>
                <a:ext cx="288032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H="1">
                <a:off x="1547664" y="3284984"/>
                <a:ext cx="72008" cy="720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H="1">
                <a:off x="1691680" y="3284984"/>
                <a:ext cx="72008" cy="720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H="1">
                <a:off x="1619672" y="3284984"/>
                <a:ext cx="72008" cy="720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H="1">
                <a:off x="3923928" y="3284984"/>
                <a:ext cx="72008" cy="720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H="1">
                <a:off x="4067944" y="3284984"/>
                <a:ext cx="72008" cy="720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H="1">
                <a:off x="3995936" y="3284984"/>
                <a:ext cx="72008" cy="720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Freeform 31"/>
            <p:cNvSpPr/>
            <p:nvPr/>
          </p:nvSpPr>
          <p:spPr>
            <a:xfrm>
              <a:off x="1923803" y="4581128"/>
              <a:ext cx="2196935" cy="369167"/>
            </a:xfrm>
            <a:custGeom>
              <a:avLst/>
              <a:gdLst>
                <a:gd name="connsiteX0" fmla="*/ 0 w 2196935"/>
                <a:gd name="connsiteY0" fmla="*/ 0 h 732561"/>
                <a:gd name="connsiteX1" fmla="*/ 843148 w 2196935"/>
                <a:gd name="connsiteY1" fmla="*/ 676894 h 732561"/>
                <a:gd name="connsiteX2" fmla="*/ 1413163 w 2196935"/>
                <a:gd name="connsiteY2" fmla="*/ 617517 h 732561"/>
                <a:gd name="connsiteX3" fmla="*/ 2196935 w 2196935"/>
                <a:gd name="connsiteY3" fmla="*/ 11875 h 732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6935" h="732561">
                  <a:moveTo>
                    <a:pt x="0" y="0"/>
                  </a:moveTo>
                  <a:cubicBezTo>
                    <a:pt x="303810" y="286987"/>
                    <a:pt x="607621" y="573975"/>
                    <a:pt x="843148" y="676894"/>
                  </a:cubicBezTo>
                  <a:cubicBezTo>
                    <a:pt x="1078675" y="779814"/>
                    <a:pt x="1187532" y="728354"/>
                    <a:pt x="1413163" y="617517"/>
                  </a:cubicBezTo>
                  <a:cubicBezTo>
                    <a:pt x="1638794" y="506681"/>
                    <a:pt x="2080161" y="104898"/>
                    <a:pt x="2196935" y="11875"/>
                  </a:cubicBezTo>
                </a:path>
              </a:pathLst>
            </a:custGeom>
            <a:noFill/>
            <a:ln w="666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accent6"/>
                </a:solidFill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2994509" y="4950294"/>
              <a:ext cx="0" cy="49493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2942361" y="5075892"/>
              <a:ext cx="10602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 smtClean="0"/>
                <a:t>G+F</a:t>
              </a:r>
              <a:endParaRPr lang="hr-HR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V="1">
              <a:off x="4067944" y="4359120"/>
              <a:ext cx="0" cy="2940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 flipV="1">
              <a:off x="1965126" y="4359120"/>
              <a:ext cx="14586" cy="2940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4075237" y="4293096"/>
              <a:ext cx="3527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 smtClean="0"/>
                <a:t>N</a:t>
              </a:r>
              <a:endParaRPr lang="hr-HR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656764" y="4319808"/>
              <a:ext cx="3527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 smtClean="0"/>
                <a:t>N</a:t>
              </a:r>
              <a:endParaRPr lang="hr-HR" dirty="0"/>
            </a:p>
          </p:txBody>
        </p:sp>
        <p:sp>
          <p:nvSpPr>
            <p:cNvPr id="39" name="Oval 38"/>
            <p:cNvSpPr/>
            <p:nvPr/>
          </p:nvSpPr>
          <p:spPr>
            <a:xfrm>
              <a:off x="1933993" y="4599130"/>
              <a:ext cx="45719" cy="5400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907704" y="4571836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 smtClean="0"/>
                <a:t>A</a:t>
              </a:r>
              <a:endParaRPr lang="hr-HR" dirty="0"/>
            </a:p>
          </p:txBody>
        </p:sp>
      </p:grpSp>
      <p:sp>
        <p:nvSpPr>
          <p:cNvPr id="50" name="Slide Number Placeholder 3"/>
          <p:cNvSpPr txBox="1">
            <a:spLocks/>
          </p:cNvSpPr>
          <p:nvPr/>
        </p:nvSpPr>
        <p:spPr>
          <a:xfrm>
            <a:off x="8244408" y="6381328"/>
            <a:ext cx="432048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5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5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65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764704"/>
            <a:ext cx="8229600" cy="990600"/>
          </a:xfrm>
        </p:spPr>
        <p:txBody>
          <a:bodyPr>
            <a:normAutofit/>
          </a:bodyPr>
          <a:lstStyle/>
          <a:p>
            <a:r>
              <a:rPr lang="hr-HR" dirty="0" smtClean="0"/>
              <a:t>Basic characteristics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hr-HR" dirty="0" smtClean="0"/>
          </a:p>
          <a:p>
            <a:pPr lvl="0"/>
            <a:r>
              <a:rPr lang="hr-HR" dirty="0" smtClean="0"/>
              <a:t>Paper</a:t>
            </a:r>
          </a:p>
          <a:p>
            <a:pPr lvl="1"/>
            <a:r>
              <a:rPr lang="hr-HR" dirty="0"/>
              <a:t>orthotropic (orthogonally anisotropic</a:t>
            </a:r>
            <a:r>
              <a:rPr lang="hr-HR" dirty="0" smtClean="0"/>
              <a:t>)</a:t>
            </a:r>
          </a:p>
          <a:p>
            <a:pPr lvl="2"/>
            <a:r>
              <a:rPr lang="en-US" dirty="0"/>
              <a:t>mechanical properties equal in certain </a:t>
            </a:r>
            <a:r>
              <a:rPr lang="en-US" dirty="0" smtClean="0"/>
              <a:t>directions</a:t>
            </a:r>
            <a:r>
              <a:rPr lang="hr-HR" dirty="0" smtClean="0"/>
              <a:t> of the</a:t>
            </a:r>
            <a:r>
              <a:rPr lang="en-US" dirty="0" smtClean="0"/>
              <a:t> fibers</a:t>
            </a:r>
            <a:endParaRPr lang="hr-HR" dirty="0"/>
          </a:p>
          <a:p>
            <a:pPr lvl="1"/>
            <a:r>
              <a:rPr lang="hr-HR" dirty="0" smtClean="0"/>
              <a:t>80 gm</a:t>
            </a:r>
            <a:r>
              <a:rPr lang="hr-HR" baseline="30000" dirty="0" smtClean="0"/>
              <a:t>-2</a:t>
            </a:r>
            <a:r>
              <a:rPr lang="hr-HR" dirty="0" smtClean="0"/>
              <a:t>; (210x297)mm</a:t>
            </a:r>
          </a:p>
          <a:p>
            <a:pPr marL="274320" lvl="1" indent="0">
              <a:buNone/>
            </a:pPr>
            <a:endParaRPr lang="hr-HR" dirty="0" smtClean="0"/>
          </a:p>
          <a:p>
            <a:r>
              <a:rPr lang="hr-HR" dirty="0" smtClean="0"/>
              <a:t>When the force is applied it </a:t>
            </a:r>
            <a:r>
              <a:rPr lang="en-US" dirty="0"/>
              <a:t>leads to appearance of internal </a:t>
            </a:r>
            <a:r>
              <a:rPr lang="en-US" dirty="0" smtClean="0"/>
              <a:t>forces</a:t>
            </a:r>
            <a:r>
              <a:rPr lang="hr-HR" dirty="0" smtClean="0"/>
              <a:t> in material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65" y="5721914"/>
            <a:ext cx="1426949" cy="1134870"/>
          </a:xfrm>
          <a:prstGeom prst="rect">
            <a:avLst/>
          </a:prstGeom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8244408" y="6381328"/>
            <a:ext cx="432048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6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70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Stress</a:t>
            </a:r>
            <a:endParaRPr lang="hr-H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4280" y="1649140"/>
                <a:ext cx="8229600" cy="4876800"/>
              </a:xfrm>
            </p:spPr>
            <p:txBody>
              <a:bodyPr>
                <a:normAutofit/>
              </a:bodyPr>
              <a:lstStyle/>
              <a:p>
                <a:pPr marL="342900" lvl="1" indent="-342900"/>
                <a:r>
                  <a:rPr lang="en-US" dirty="0" smtClean="0"/>
                  <a:t>Two types of stress: normal (σ) and shear stress (τ)</a:t>
                </a:r>
                <a:endParaRPr lang="hr-HR" dirty="0" smtClean="0"/>
              </a:p>
              <a:p>
                <a:pPr marL="0" lvl="1" indent="0">
                  <a:buNone/>
                </a:pPr>
                <a:endParaRPr lang="hr-HR" dirty="0" smtClean="0"/>
              </a:p>
              <a:p>
                <a:pPr marL="342900" lvl="1" indent="-342900"/>
                <a:r>
                  <a:rPr lang="hr-HR" dirty="0"/>
                  <a:t>The Cauchy stress tensor - </a:t>
                </a:r>
                <a:r>
                  <a:rPr lang="en-US" dirty="0" smtClean="0"/>
                  <a:t>total </a:t>
                </a:r>
                <a:r>
                  <a:rPr lang="en-US" dirty="0"/>
                  <a:t>stress at the point</a:t>
                </a:r>
                <a:r>
                  <a:rPr lang="hr-HR" dirty="0" smtClean="0"/>
                  <a:t>:</a:t>
                </a:r>
              </a:p>
              <a:p>
                <a:pPr marL="742950" lvl="2" indent="-342900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hr-HR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hr-HR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hr-HR" i="1">
                                <a:latin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hr-HR" i="1">
                                <a:latin typeface="Cambria Math"/>
                              </a:rPr>
                              <m:t>𝑖𝑗</m:t>
                            </m:r>
                          </m:sub>
                        </m:sSub>
                      </m:e>
                    </m:d>
                    <m:r>
                      <a:rPr lang="hr-HR" i="1">
                        <a:latin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hr-HR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hr-HR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hr-HR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hr-HR" i="1"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hr-HR" i="1">
                                      <a:latin typeface="Cambria Math"/>
                                    </a:rPr>
                                    <m:t>𝑥𝑥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hr-HR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hr-HR" i="1">
                                      <a:latin typeface="Cambria Math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hr-HR" i="1">
                                      <a:latin typeface="Cambria Math"/>
                                    </a:rPr>
                                    <m:t>𝑥𝑦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hr-HR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hr-HR" i="1">
                                      <a:latin typeface="Cambria Math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hr-HR" i="1">
                                      <a:latin typeface="Cambria Math"/>
                                    </a:rPr>
                                    <m:t>𝑥𝑧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hr-HR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hr-HR" i="1">
                                      <a:latin typeface="Cambria Math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hr-HR" i="1">
                                      <a:latin typeface="Cambria Math"/>
                                    </a:rPr>
                                    <m:t>𝑦𝑥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hr-HR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hr-HR" i="1"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hr-HR" i="1">
                                      <a:latin typeface="Cambria Math"/>
                                    </a:rPr>
                                    <m:t>𝑦𝑦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hr-HR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hr-HR" i="1">
                                      <a:latin typeface="Cambria Math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hr-HR" i="1">
                                      <a:latin typeface="Cambria Math"/>
                                    </a:rPr>
                                    <m:t>𝑦𝑧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hr-HR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hr-HR" i="1">
                                      <a:latin typeface="Cambria Math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hr-HR" i="1">
                                      <a:latin typeface="Cambria Math"/>
                                    </a:rPr>
                                    <m:t>𝑧𝑥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hr-HR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hr-HR" i="1">
                                      <a:latin typeface="Cambria Math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hr-HR" i="1">
                                      <a:latin typeface="Cambria Math"/>
                                    </a:rPr>
                                    <m:t>𝑧𝑦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hr-HR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hr-HR" i="1"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hr-HR" i="1">
                                      <a:latin typeface="Cambria Math"/>
                                    </a:rPr>
                                    <m:t>𝑧𝑧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hr-HR" dirty="0"/>
                  <a:t> </a:t>
                </a:r>
                <a:endParaRPr lang="hr-HR" dirty="0" smtClean="0"/>
              </a:p>
              <a:p>
                <a:pPr marL="342900" lvl="1" indent="-342900">
                  <a:buFont typeface="Arial" pitchFamily="34" charset="0"/>
                  <a:buChar char="•"/>
                </a:pPr>
                <a:endParaRPr lang="hr-HR" dirty="0"/>
              </a:p>
              <a:p>
                <a:pPr marL="342900" lvl="1" indent="-342900">
                  <a:buFont typeface="Arial" pitchFamily="34" charset="0"/>
                  <a:buChar char="•"/>
                </a:pPr>
                <a:r>
                  <a:rPr lang="hr-HR" dirty="0" smtClean="0"/>
                  <a:t>Normal stress</a:t>
                </a:r>
                <a:endParaRPr lang="hr-HR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hr-HR" i="1">
                            <a:latin typeface="Cambria Math"/>
                          </a:rPr>
                        </m:ctrlPr>
                      </m:sSubPr>
                      <m:e>
                        <m:r>
                          <a:rPr lang="hr-HR" i="1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hr-HR" b="0" i="1" smtClean="0">
                            <a:latin typeface="Cambria Math"/>
                          </a:rPr>
                          <m:t>𝑧</m:t>
                        </m:r>
                      </m:sub>
                    </m:sSub>
                    <m:r>
                      <a:rPr lang="hr-HR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hr-HR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hr-HR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hr-HR" b="0" i="1" smtClean="0"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hr-HR" b="0" i="1" smtClean="0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num>
                      <m:den>
                        <m:r>
                          <a:rPr lang="hr-HR" i="1">
                            <a:latin typeface="Cambria Math"/>
                          </a:rPr>
                          <m:t>𝐴</m:t>
                        </m:r>
                      </m:den>
                    </m:f>
                    <m:r>
                      <a:rPr lang="hr-HR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hr-HR" i="1">
                            <a:latin typeface="Cambria Math"/>
                          </a:rPr>
                        </m:ctrlPr>
                      </m:fPr>
                      <m:num>
                        <m:r>
                          <a:rPr lang="hr-HR" b="0" i="1" smtClean="0">
                            <a:latin typeface="Cambria Math"/>
                          </a:rPr>
                          <m:t>𝑀</m:t>
                        </m:r>
                      </m:num>
                      <m:den>
                        <m:sSub>
                          <m:sSubPr>
                            <m:ctrlPr>
                              <a:rPr lang="hr-HR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hr-HR" i="1">
                                <a:latin typeface="Cambria Math"/>
                              </a:rPr>
                              <m:t>𝐼</m:t>
                            </m:r>
                          </m:e>
                          <m:sub>
                            <m:r>
                              <a:rPr lang="hr-HR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</m:den>
                    </m:f>
                    <m:r>
                      <a:rPr lang="hr-HR" i="1">
                        <a:latin typeface="Cambria Math"/>
                      </a:rPr>
                      <m:t>𝑧</m:t>
                    </m:r>
                  </m:oMath>
                </a14:m>
                <a:endParaRPr lang="hr-HR" dirty="0"/>
              </a:p>
              <a:p>
                <a:pPr marL="342900" lvl="1" indent="-342900">
                  <a:buFont typeface="Arial" pitchFamily="34" charset="0"/>
                  <a:buChar char="•"/>
                </a:pPr>
                <a:endParaRPr lang="hr-HR" dirty="0"/>
              </a:p>
              <a:p>
                <a:pPr marL="0" indent="0">
                  <a:buNone/>
                </a:pPr>
                <a:endParaRPr lang="hr-H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4280" y="1649140"/>
                <a:ext cx="8229600" cy="4876800"/>
              </a:xfrm>
              <a:blipFill rotWithShape="1">
                <a:blip r:embed="rId3"/>
                <a:stretch>
                  <a:fillRect l="-296" t="-500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0" t="31847" r="53792" b="22847"/>
          <a:stretch/>
        </p:blipFill>
        <p:spPr bwMode="auto">
          <a:xfrm>
            <a:off x="4702307" y="3106374"/>
            <a:ext cx="3534833" cy="2615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65" y="5721914"/>
            <a:ext cx="1426949" cy="1134870"/>
          </a:xfrm>
          <a:prstGeom prst="rect">
            <a:avLst/>
          </a:prstGeom>
        </p:spPr>
      </p:pic>
      <p:sp>
        <p:nvSpPr>
          <p:cNvPr id="7" name="Slide Number Placeholder 3"/>
          <p:cNvSpPr txBox="1">
            <a:spLocks/>
          </p:cNvSpPr>
          <p:nvPr/>
        </p:nvSpPr>
        <p:spPr>
          <a:xfrm>
            <a:off x="8244408" y="6381328"/>
            <a:ext cx="432048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7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89348" y="5880367"/>
            <a:ext cx="2520280" cy="450050"/>
            <a:chOff x="2771800" y="5427222"/>
            <a:chExt cx="2520280" cy="450050"/>
          </a:xfrm>
        </p:grpSpPr>
        <p:sp>
          <p:nvSpPr>
            <p:cNvPr id="10" name="Cube 9"/>
            <p:cNvSpPr/>
            <p:nvPr/>
          </p:nvSpPr>
          <p:spPr>
            <a:xfrm>
              <a:off x="4716016" y="5517232"/>
              <a:ext cx="576064" cy="360040"/>
            </a:xfrm>
            <a:prstGeom prst="cub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1" name="Cube 10"/>
            <p:cNvSpPr/>
            <p:nvPr/>
          </p:nvSpPr>
          <p:spPr>
            <a:xfrm>
              <a:off x="2771800" y="5517232"/>
              <a:ext cx="576064" cy="360040"/>
            </a:xfrm>
            <a:prstGeom prst="cub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2" name="Cube 11"/>
            <p:cNvSpPr/>
            <p:nvPr/>
          </p:nvSpPr>
          <p:spPr>
            <a:xfrm>
              <a:off x="3156992" y="5427222"/>
              <a:ext cx="1733984" cy="180020"/>
            </a:xfrm>
            <a:prstGeom prst="cub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>
            <a:off x="541332" y="5970377"/>
            <a:ext cx="3526612" cy="0"/>
          </a:xfrm>
          <a:prstGeom prst="straightConnector1">
            <a:avLst/>
          </a:prstGeom>
          <a:ln w="158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474540" y="5095471"/>
            <a:ext cx="0" cy="1500826"/>
          </a:xfrm>
          <a:prstGeom prst="straightConnector1">
            <a:avLst/>
          </a:prstGeom>
          <a:ln w="158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67878" y="5916691"/>
            <a:ext cx="0" cy="62054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341532" y="6226965"/>
            <a:ext cx="1078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smtClean="0"/>
              <a:t>F+mg</a:t>
            </a:r>
            <a:endParaRPr lang="hr-HR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1089348" y="5093779"/>
            <a:ext cx="432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z</a:t>
            </a:r>
            <a:endParaRPr lang="hr-HR" dirty="0"/>
          </a:p>
        </p:txBody>
      </p:sp>
      <p:sp>
        <p:nvSpPr>
          <p:cNvPr id="24" name="TextBox 23"/>
          <p:cNvSpPr txBox="1"/>
          <p:nvPr/>
        </p:nvSpPr>
        <p:spPr>
          <a:xfrm>
            <a:off x="3887924" y="5989083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x</a:t>
            </a:r>
            <a:endParaRPr lang="hr-HR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541332" y="5694645"/>
            <a:ext cx="1296144" cy="988598"/>
          </a:xfrm>
          <a:prstGeom prst="straightConnector1">
            <a:avLst/>
          </a:prstGeom>
          <a:ln w="158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51520" y="6330417"/>
            <a:ext cx="289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y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5574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719720" y="699674"/>
            <a:ext cx="7776864" cy="3744416"/>
            <a:chOff x="755576" y="1340768"/>
            <a:chExt cx="7776864" cy="3744416"/>
          </a:xfrm>
        </p:grpSpPr>
        <p:grpSp>
          <p:nvGrpSpPr>
            <p:cNvPr id="44" name="Group 43"/>
            <p:cNvGrpSpPr/>
            <p:nvPr/>
          </p:nvGrpSpPr>
          <p:grpSpPr>
            <a:xfrm>
              <a:off x="1117372" y="1340768"/>
              <a:ext cx="6815524" cy="3744416"/>
              <a:chOff x="989198" y="2648086"/>
              <a:chExt cx="6815524" cy="3744416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989198" y="3861048"/>
                <a:ext cx="6815524" cy="837905"/>
                <a:chOff x="1655676" y="4581128"/>
                <a:chExt cx="2678882" cy="369167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1655676" y="4653136"/>
                  <a:ext cx="2678882" cy="72008"/>
                  <a:chOff x="1533078" y="3284984"/>
                  <a:chExt cx="2678882" cy="72008"/>
                </a:xfrm>
              </p:grpSpPr>
              <p:cxnSp>
                <p:nvCxnSpPr>
                  <p:cNvPr id="15" name="Straight Connector 14"/>
                  <p:cNvCxnSpPr/>
                  <p:nvPr/>
                </p:nvCxnSpPr>
                <p:spPr>
                  <a:xfrm>
                    <a:off x="1533078" y="3284984"/>
                    <a:ext cx="324036" cy="0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Connector 15"/>
                  <p:cNvCxnSpPr/>
                  <p:nvPr/>
                </p:nvCxnSpPr>
                <p:spPr>
                  <a:xfrm>
                    <a:off x="3923928" y="3284984"/>
                    <a:ext cx="288032" cy="0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Connector 16"/>
                  <p:cNvCxnSpPr/>
                  <p:nvPr/>
                </p:nvCxnSpPr>
                <p:spPr>
                  <a:xfrm flipH="1">
                    <a:off x="1547664" y="3284984"/>
                    <a:ext cx="72008" cy="7200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Connector 17"/>
                  <p:cNvCxnSpPr/>
                  <p:nvPr/>
                </p:nvCxnSpPr>
                <p:spPr>
                  <a:xfrm flipH="1">
                    <a:off x="1691680" y="3284984"/>
                    <a:ext cx="72008" cy="7200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Connector 18"/>
                  <p:cNvCxnSpPr/>
                  <p:nvPr/>
                </p:nvCxnSpPr>
                <p:spPr>
                  <a:xfrm flipH="1">
                    <a:off x="1619672" y="3284984"/>
                    <a:ext cx="72008" cy="7200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/>
                  <p:cNvCxnSpPr/>
                  <p:nvPr/>
                </p:nvCxnSpPr>
                <p:spPr>
                  <a:xfrm flipH="1">
                    <a:off x="3923928" y="3284984"/>
                    <a:ext cx="72008" cy="7200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/>
                  <p:cNvCxnSpPr/>
                  <p:nvPr/>
                </p:nvCxnSpPr>
                <p:spPr>
                  <a:xfrm flipH="1">
                    <a:off x="4067944" y="3284984"/>
                    <a:ext cx="72008" cy="7200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/>
                  <p:cNvCxnSpPr/>
                  <p:nvPr/>
                </p:nvCxnSpPr>
                <p:spPr>
                  <a:xfrm flipH="1">
                    <a:off x="3995936" y="3284984"/>
                    <a:ext cx="72008" cy="7200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" name="Freeform 5"/>
                <p:cNvSpPr/>
                <p:nvPr/>
              </p:nvSpPr>
              <p:spPr>
                <a:xfrm>
                  <a:off x="1923803" y="4581128"/>
                  <a:ext cx="2196935" cy="369167"/>
                </a:xfrm>
                <a:custGeom>
                  <a:avLst/>
                  <a:gdLst>
                    <a:gd name="connsiteX0" fmla="*/ 0 w 2196935"/>
                    <a:gd name="connsiteY0" fmla="*/ 0 h 732561"/>
                    <a:gd name="connsiteX1" fmla="*/ 843148 w 2196935"/>
                    <a:gd name="connsiteY1" fmla="*/ 676894 h 732561"/>
                    <a:gd name="connsiteX2" fmla="*/ 1413163 w 2196935"/>
                    <a:gd name="connsiteY2" fmla="*/ 617517 h 732561"/>
                    <a:gd name="connsiteX3" fmla="*/ 2196935 w 2196935"/>
                    <a:gd name="connsiteY3" fmla="*/ 11875 h 7325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96935" h="732561">
                      <a:moveTo>
                        <a:pt x="0" y="0"/>
                      </a:moveTo>
                      <a:cubicBezTo>
                        <a:pt x="303810" y="286987"/>
                        <a:pt x="607621" y="573975"/>
                        <a:pt x="843148" y="676894"/>
                      </a:cubicBezTo>
                      <a:cubicBezTo>
                        <a:pt x="1078675" y="779814"/>
                        <a:pt x="1187532" y="728354"/>
                        <a:pt x="1413163" y="617517"/>
                      </a:cubicBezTo>
                      <a:cubicBezTo>
                        <a:pt x="1638794" y="506681"/>
                        <a:pt x="2080161" y="104898"/>
                        <a:pt x="2196935" y="11875"/>
                      </a:cubicBezTo>
                    </a:path>
                  </a:pathLst>
                </a:custGeom>
                <a:noFill/>
                <a:ln w="23177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</p:grpSp>
          <p:sp>
            <p:nvSpPr>
              <p:cNvPr id="23" name="Freeform 22"/>
              <p:cNvSpPr/>
              <p:nvPr/>
            </p:nvSpPr>
            <p:spPr>
              <a:xfrm>
                <a:off x="1675894" y="3861047"/>
                <a:ext cx="5589370" cy="837905"/>
              </a:xfrm>
              <a:custGeom>
                <a:avLst/>
                <a:gdLst>
                  <a:gd name="connsiteX0" fmla="*/ 0 w 2196935"/>
                  <a:gd name="connsiteY0" fmla="*/ 0 h 732561"/>
                  <a:gd name="connsiteX1" fmla="*/ 843148 w 2196935"/>
                  <a:gd name="connsiteY1" fmla="*/ 676894 h 732561"/>
                  <a:gd name="connsiteX2" fmla="*/ 1413163 w 2196935"/>
                  <a:gd name="connsiteY2" fmla="*/ 617517 h 732561"/>
                  <a:gd name="connsiteX3" fmla="*/ 2196935 w 2196935"/>
                  <a:gd name="connsiteY3" fmla="*/ 11875 h 732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6935" h="732561">
                    <a:moveTo>
                      <a:pt x="0" y="0"/>
                    </a:moveTo>
                    <a:cubicBezTo>
                      <a:pt x="303810" y="286987"/>
                      <a:pt x="607621" y="573975"/>
                      <a:pt x="843148" y="676894"/>
                    </a:cubicBezTo>
                    <a:cubicBezTo>
                      <a:pt x="1078675" y="779814"/>
                      <a:pt x="1187532" y="728354"/>
                      <a:pt x="1413163" y="617517"/>
                    </a:cubicBezTo>
                    <a:cubicBezTo>
                      <a:pt x="1638794" y="506681"/>
                      <a:pt x="2080161" y="104898"/>
                      <a:pt x="2196935" y="11875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4355976" y="2648086"/>
                <a:ext cx="0" cy="374441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Straight Arrow Connector 45"/>
            <p:cNvCxnSpPr/>
            <p:nvPr/>
          </p:nvCxnSpPr>
          <p:spPr>
            <a:xfrm>
              <a:off x="5687976" y="3205998"/>
              <a:ext cx="1008112" cy="64807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4860032" y="2444434"/>
              <a:ext cx="432048" cy="87234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H="1">
              <a:off x="1943560" y="3133990"/>
              <a:ext cx="1008112" cy="7920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4993372" y="1627059"/>
              <a:ext cx="30963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/>
                <a:t>Top of </a:t>
              </a:r>
              <a:r>
                <a:rPr lang="hr-HR" dirty="0" smtClean="0"/>
                <a:t>the beam </a:t>
              </a:r>
              <a:r>
                <a:rPr lang="hr-HR" dirty="0"/>
                <a:t>is</a:t>
              </a:r>
            </a:p>
            <a:p>
              <a:r>
                <a:rPr lang="hr-HR" dirty="0"/>
                <a:t>under </a:t>
              </a:r>
              <a:r>
                <a:rPr lang="hr-HR" dirty="0" smtClean="0"/>
                <a:t>compression</a:t>
              </a:r>
              <a:endParaRPr lang="hr-HR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55576" y="3861048"/>
              <a:ext cx="3024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Bottom of </a:t>
              </a:r>
              <a:r>
                <a:rPr lang="hr-HR" dirty="0" smtClean="0"/>
                <a:t>the </a:t>
              </a:r>
              <a:r>
                <a:rPr lang="en-US" dirty="0" smtClean="0"/>
                <a:t>beam </a:t>
              </a:r>
              <a:r>
                <a:rPr lang="en-US" dirty="0"/>
                <a:t>is under </a:t>
              </a:r>
              <a:r>
                <a:rPr lang="en-US" dirty="0" smtClean="0"/>
                <a:t>tension</a:t>
              </a:r>
              <a:endParaRPr lang="hr-HR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580112" y="3861048"/>
              <a:ext cx="29523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/>
                <a:t>Beam’s centerline is</a:t>
              </a:r>
            </a:p>
            <a:p>
              <a:r>
                <a:rPr lang="hr-HR" dirty="0"/>
                <a:t>n</a:t>
              </a:r>
              <a:r>
                <a:rPr lang="hr-HR" dirty="0" smtClean="0"/>
                <a:t>either under </a:t>
              </a:r>
              <a:r>
                <a:rPr lang="hr-HR" dirty="0"/>
                <a:t>tension</a:t>
              </a:r>
            </a:p>
            <a:p>
              <a:r>
                <a:rPr lang="hr-HR" dirty="0"/>
                <a:t>nor </a:t>
              </a:r>
              <a:r>
                <a:rPr lang="hr-HR" dirty="0" smtClean="0"/>
                <a:t>compression</a:t>
              </a:r>
              <a:endParaRPr lang="hr-HR" dirty="0"/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02" y="4481512"/>
            <a:ext cx="2381250" cy="2105025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2987824" y="5085184"/>
            <a:ext cx="5056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That is why I-cross section is used in construction of complex building structures</a:t>
            </a:r>
            <a:endParaRPr lang="hr-HR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65" y="5721914"/>
            <a:ext cx="1426949" cy="1134870"/>
          </a:xfrm>
          <a:prstGeom prst="rect">
            <a:avLst/>
          </a:prstGeom>
        </p:spPr>
      </p:pic>
      <p:sp>
        <p:nvSpPr>
          <p:cNvPr id="27" name="Slide Number Placeholder 3"/>
          <p:cNvSpPr txBox="1">
            <a:spLocks/>
          </p:cNvSpPr>
          <p:nvPr/>
        </p:nvSpPr>
        <p:spPr>
          <a:xfrm>
            <a:off x="8244408" y="6381328"/>
            <a:ext cx="432048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8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2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00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Area moment of inertia</a:t>
            </a:r>
            <a:endParaRPr lang="hr-H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556792"/>
                <a:ext cx="8219256" cy="4525963"/>
              </a:xfrm>
            </p:spPr>
            <p:txBody>
              <a:bodyPr/>
              <a:lstStyle/>
              <a:p>
                <a:r>
                  <a:rPr lang="hr-HR" dirty="0" smtClean="0"/>
                  <a:t>G</a:t>
                </a:r>
                <a:r>
                  <a:rPr lang="en-US" dirty="0" err="1" smtClean="0"/>
                  <a:t>eometrical</a:t>
                </a:r>
                <a:r>
                  <a:rPr lang="en-US" dirty="0" smtClean="0"/>
                  <a:t> property of an area </a:t>
                </a:r>
                <a:endParaRPr lang="hr-HR" dirty="0"/>
              </a:p>
              <a:p>
                <a:pPr lvl="1"/>
                <a:r>
                  <a:rPr lang="en-US" dirty="0" smtClean="0"/>
                  <a:t>reflects </a:t>
                </a:r>
                <a:r>
                  <a:rPr lang="en-US" dirty="0"/>
                  <a:t>how its points are distributed with regard to an arbitrary axis</a:t>
                </a:r>
                <a:endParaRPr lang="hr-HR" dirty="0"/>
              </a:p>
              <a:p>
                <a:pPr marL="274320" lvl="1" indent="0">
                  <a:buNone/>
                </a:pPr>
                <a:r>
                  <a:rPr lang="hr-HR" dirty="0" smtClean="0"/>
                  <a:t> </a:t>
                </a:r>
              </a:p>
              <a:p>
                <a:r>
                  <a:rPr lang="hr-HR" dirty="0" smtClean="0"/>
                  <a:t>Definition</a:t>
                </a:r>
                <a:br>
                  <a:rPr lang="hr-HR" dirty="0" smtClean="0"/>
                </a:br>
                <a:endParaRPr lang="hr-HR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hr-HR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hr-HR" b="0" i="1" smtClean="0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hr-HR" b="0" i="1" smtClean="0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hr-HR" b="0" i="1" smtClean="0">
                        <a:latin typeface="Cambria Math"/>
                      </a:rPr>
                      <m:t>=</m:t>
                    </m:r>
                    <m:nary>
                      <m:naryPr>
                        <m:ctrlPr>
                          <a:rPr lang="hr-HR" b="0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hr-HR" b="0" i="1" smtClean="0">
                            <a:latin typeface="Cambria Math"/>
                          </a:rPr>
                          <m:t>𝐴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hr-HR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hr-HR" b="0" i="1" smtClean="0">
                                <a:latin typeface="Cambria Math"/>
                              </a:rPr>
                              <m:t>𝑦</m:t>
                            </m:r>
                          </m:e>
                          <m:sup>
                            <m:r>
                              <a:rPr lang="hr-HR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hr-HR" b="0" i="1" smtClean="0">
                            <a:latin typeface="Cambria Math"/>
                          </a:rPr>
                          <m:t>𝑑𝐴</m:t>
                        </m:r>
                        <m:r>
                          <a:rPr lang="hr-HR" b="0" i="1" smtClean="0">
                            <a:latin typeface="Cambria Math"/>
                          </a:rPr>
                          <m:t>=</m:t>
                        </m:r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hr-HR" b="0" i="1" smtClean="0">
                                <a:latin typeface="Cambria Math"/>
                              </a:rPr>
                            </m:ctrlPr>
                          </m:naryPr>
                          <m:sub/>
                          <m:sup/>
                          <m:e>
                            <m:nary>
                              <m:naryPr>
                                <m:ctrlPr>
                                  <a:rPr lang="hr-HR" b="0" i="1" smtClean="0">
                                    <a:latin typeface="Cambria Math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hr-HR" b="0" i="1" smtClean="0">
                                    <a:latin typeface="Cambria Math"/>
                                  </a:rPr>
                                  <m:t>𝐴</m:t>
                                </m:r>
                              </m:sub>
                              <m:sup/>
                              <m:e>
                                <m:sSup>
                                  <m:sSupPr>
                                    <m:ctrlPr>
                                      <a:rPr lang="hr-HR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hr-HR" b="0" i="1" smtClean="0">
                                        <a:latin typeface="Cambria Math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hr-HR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hr-HR" b="0" i="1" smtClean="0">
                                    <a:latin typeface="Cambria Math"/>
                                  </a:rPr>
                                  <m:t>𝑑𝑥𝑑𝑦</m:t>
                                </m:r>
                              </m:e>
                            </m:nary>
                          </m:e>
                        </m:nary>
                      </m:e>
                    </m:nary>
                  </m:oMath>
                </a14:m>
                <a:endParaRPr lang="hr-HR" dirty="0" smtClean="0"/>
              </a:p>
              <a:p>
                <a:pPr lvl="1"/>
                <a:endParaRPr lang="hr-H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556792"/>
                <a:ext cx="8219256" cy="4525963"/>
              </a:xfrm>
              <a:blipFill rotWithShape="1">
                <a:blip r:embed="rId2"/>
                <a:stretch>
                  <a:fillRect l="-593" t="-1077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4572000" y="4144434"/>
            <a:ext cx="2664296" cy="1368152"/>
            <a:chOff x="4572000" y="4509120"/>
            <a:chExt cx="2664296" cy="1368152"/>
          </a:xfrm>
        </p:grpSpPr>
        <p:grpSp>
          <p:nvGrpSpPr>
            <p:cNvPr id="25" name="Group 24"/>
            <p:cNvGrpSpPr/>
            <p:nvPr/>
          </p:nvGrpSpPr>
          <p:grpSpPr>
            <a:xfrm>
              <a:off x="5148064" y="4509120"/>
              <a:ext cx="1469911" cy="1368152"/>
              <a:chOff x="5148064" y="4509120"/>
              <a:chExt cx="1469911" cy="1368152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5148064" y="4509120"/>
                <a:ext cx="1368152" cy="1368152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5365444" y="4725144"/>
                <a:ext cx="936104" cy="93610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 flipV="1">
                <a:off x="5832140" y="4884687"/>
                <a:ext cx="346810" cy="344513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flipH="1" flipV="1">
                <a:off x="5508104" y="4581128"/>
                <a:ext cx="324036" cy="648072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5985120" y="4884687"/>
                <a:ext cx="6328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dirty="0" smtClean="0"/>
                  <a:t>r1</a:t>
                </a:r>
                <a:endParaRPr lang="hr-HR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617472" y="4643844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dirty="0" smtClean="0"/>
                  <a:t>r2</a:t>
                </a:r>
                <a:endParaRPr lang="hr-HR" dirty="0"/>
              </a:p>
            </p:txBody>
          </p:sp>
        </p:grpSp>
        <p:cxnSp>
          <p:nvCxnSpPr>
            <p:cNvPr id="17" name="Straight Arrow Connector 16"/>
            <p:cNvCxnSpPr/>
            <p:nvPr/>
          </p:nvCxnSpPr>
          <p:spPr>
            <a:xfrm>
              <a:off x="4572000" y="5229200"/>
              <a:ext cx="2664296" cy="0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804248" y="4182495"/>
                <a:ext cx="2088232" cy="562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hr-HR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hr-HR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r>
                            <a:rPr lang="hr-HR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  <m:r>
                        <a:rPr lang="hr-HR" b="0" i="1" smtClean="0">
                          <a:latin typeface="Cambria Math"/>
                        </a:rPr>
                        <m:t>(</m:t>
                      </m:r>
                      <m:sSup>
                        <m:sSup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hr-HR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hr-HR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hr-HR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  <m:sup>
                          <m:r>
                            <a:rPr lang="hr-HR" b="0" i="1" smtClean="0">
                              <a:latin typeface="Cambria Math"/>
                            </a:rPr>
                            <m:t>4</m:t>
                          </m:r>
                        </m:sup>
                      </m:sSup>
                      <m:r>
                        <a:rPr lang="hr-HR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hr-HR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hr-HR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hr-HR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hr-HR" b="0" i="1" smtClean="0">
                              <a:latin typeface="Cambria Math"/>
                            </a:rPr>
                            <m:t>4</m:t>
                          </m:r>
                        </m:sup>
                      </m:sSup>
                      <m:r>
                        <a:rPr lang="hr-HR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248" y="4182495"/>
                <a:ext cx="2088232" cy="5629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/>
          <p:nvPr/>
        </p:nvCxnSpPr>
        <p:spPr>
          <a:xfrm flipV="1">
            <a:off x="5796136" y="3645024"/>
            <a:ext cx="37360" cy="2520280"/>
          </a:xfrm>
          <a:prstGeom prst="straightConnector1">
            <a:avLst/>
          </a:prstGeom>
          <a:ln w="158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022520" y="488377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x</a:t>
            </a:r>
            <a:endParaRPr lang="hr-HR" dirty="0"/>
          </a:p>
        </p:txBody>
      </p:sp>
      <p:sp>
        <p:nvSpPr>
          <p:cNvPr id="10" name="TextBox 9"/>
          <p:cNvSpPr txBox="1"/>
          <p:nvPr/>
        </p:nvSpPr>
        <p:spPr>
          <a:xfrm>
            <a:off x="5517518" y="351815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y</a:t>
            </a:r>
            <a:endParaRPr lang="hr-HR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65" y="5721914"/>
            <a:ext cx="1426949" cy="1134870"/>
          </a:xfrm>
          <a:prstGeom prst="rect">
            <a:avLst/>
          </a:prstGeom>
        </p:spPr>
      </p:pic>
      <p:sp>
        <p:nvSpPr>
          <p:cNvPr id="19" name="Slide Number Placeholder 3"/>
          <p:cNvSpPr txBox="1">
            <a:spLocks/>
          </p:cNvSpPr>
          <p:nvPr/>
        </p:nvSpPr>
        <p:spPr>
          <a:xfrm>
            <a:off x="8244408" y="6381328"/>
            <a:ext cx="432048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9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21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48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Museo 700"/>
        <a:ea typeface=""/>
        <a:cs typeface=""/>
      </a:majorFont>
      <a:minorFont>
        <a:latin typeface="Ubuntu Light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1901</TotalTime>
  <Words>978</Words>
  <Application>Microsoft Office PowerPoint</Application>
  <PresentationFormat>On-screen Show (4:3)</PresentationFormat>
  <Paragraphs>273</Paragraphs>
  <Slides>30</Slides>
  <Notes>11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Clarity</vt:lpstr>
      <vt:lpstr>SPW 11.0 Graph</vt:lpstr>
      <vt:lpstr>Invent yourself</vt:lpstr>
      <vt:lpstr>Problem</vt:lpstr>
      <vt:lpstr>Collapse of the bridge</vt:lpstr>
      <vt:lpstr>Summary</vt:lpstr>
      <vt:lpstr>Equilibrium conditions</vt:lpstr>
      <vt:lpstr>Basic characteristics</vt:lpstr>
      <vt:lpstr>Stress</vt:lpstr>
      <vt:lpstr>PowerPoint Presentation</vt:lpstr>
      <vt:lpstr>Area moment of inertia</vt:lpstr>
      <vt:lpstr>Simulation of stresses in the material</vt:lpstr>
      <vt:lpstr>PowerPoint Presentation</vt:lpstr>
      <vt:lpstr>Buckling</vt:lpstr>
      <vt:lpstr>Definition of the "strength" of the bridge</vt:lpstr>
      <vt:lpstr>Definition of the "strength" of the bridge</vt:lpstr>
      <vt:lpstr>Definition of the model </vt:lpstr>
      <vt:lpstr>Experiment</vt:lpstr>
      <vt:lpstr>Aparatus</vt:lpstr>
      <vt:lpstr>Method</vt:lpstr>
      <vt:lpstr>Circle – force vs vertical displacement</vt:lpstr>
      <vt:lpstr>Circle – maximal  force vs number of windings</vt:lpstr>
      <vt:lpstr>Triangle – maximal force vs angle</vt:lpstr>
      <vt:lpstr>Triangle – maximal force vs number of windings </vt:lpstr>
      <vt:lpstr>Rectangle – maximal force vs page ratio</vt:lpstr>
      <vt:lpstr>Rectangle – Maximal force vs number of windings</vt:lpstr>
      <vt:lpstr>Accordion – maximal force vs number of winkles</vt:lpstr>
      <vt:lpstr>Optimization</vt:lpstr>
      <vt:lpstr>Maximal force for every model</vt:lpstr>
      <vt:lpstr>Conclusion</vt:lpstr>
      <vt:lpstr>Literature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Invent yourself</dc:title>
  <dc:creator>Blaža</dc:creator>
  <cp:lastModifiedBy>domagoj pluscec</cp:lastModifiedBy>
  <cp:revision>163</cp:revision>
  <dcterms:created xsi:type="dcterms:W3CDTF">2013-04-25T19:46:27Z</dcterms:created>
  <dcterms:modified xsi:type="dcterms:W3CDTF">2014-07-18T13:43:15Z</dcterms:modified>
</cp:coreProperties>
</file>