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256" r:id="rId2"/>
    <p:sldId id="257" r:id="rId3"/>
    <p:sldId id="277" r:id="rId4"/>
    <p:sldId id="273" r:id="rId5"/>
    <p:sldId id="272" r:id="rId6"/>
    <p:sldId id="282" r:id="rId7"/>
    <p:sldId id="260" r:id="rId8"/>
    <p:sldId id="264" r:id="rId9"/>
    <p:sldId id="283" r:id="rId10"/>
    <p:sldId id="265" r:id="rId11"/>
    <p:sldId id="278" r:id="rId12"/>
    <p:sldId id="279" r:id="rId13"/>
    <p:sldId id="266" r:id="rId14"/>
    <p:sldId id="280" r:id="rId15"/>
    <p:sldId id="281" r:id="rId16"/>
    <p:sldId id="284" r:id="rId17"/>
    <p:sldId id="285" r:id="rId18"/>
    <p:sldId id="267" r:id="rId19"/>
    <p:sldId id="286" r:id="rId20"/>
    <p:sldId id="268" r:id="rId21"/>
    <p:sldId id="269" r:id="rId22"/>
    <p:sldId id="287" r:id="rId23"/>
    <p:sldId id="28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5AB08-8FC3-4723-BFFC-FE1AE3BCAB25}" type="datetimeFigureOut">
              <a:rPr lang="hr-HR" smtClean="0"/>
              <a:t>18.7.2014.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448D8-8FC2-4F61-B569-9AF5F603F1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4491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448D8-8FC2-4F61-B569-9AF5F603F128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6138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448D8-8FC2-4F61-B569-9AF5F603F128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3698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448D8-8FC2-4F61-B569-9AF5F603F128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3741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448D8-8FC2-4F61-B569-9AF5F603F128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2128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448D8-8FC2-4F61-B569-9AF5F603F128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6418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png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s.org/sgp/othergov/doe/lanl/pubs/00326980.pdf" TargetMode="External"/><Relationship Id="rId2" Type="http://schemas.openxmlformats.org/officeDocument/2006/relationships/hyperlink" Target="http://www.mpipksdresden.mpg.ge/~andreym/solit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emonstrations.wolfram.com/SystemOfPendulumsARealizationOfTheSineGordonMode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12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4. Soliton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Reporter: Domagoj Pluščec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89040"/>
            <a:ext cx="3587189" cy="2852936"/>
          </a:xfrm>
          <a:prstGeom prst="rect">
            <a:avLst/>
          </a:prstGeom>
        </p:spPr>
      </p:pic>
      <p:sp>
        <p:nvSpPr>
          <p:cNvPr id="5" name="TekstniOkvir 13"/>
          <p:cNvSpPr txBox="1"/>
          <p:nvPr/>
        </p:nvSpPr>
        <p:spPr>
          <a:xfrm>
            <a:off x="107504" y="476672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cap="all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IYPT 2013 </a:t>
            </a:r>
            <a: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team </a:t>
            </a:r>
            <a:r>
              <a:rPr lang="hr-HR" sz="2800" cap="all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hr-HR" sz="2800" cap="all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Croatia</a:t>
            </a:r>
          </a:p>
        </p:txBody>
      </p:sp>
    </p:spTree>
    <p:extLst>
      <p:ext uri="{BB962C8B-B14F-4D97-AF65-F5344CB8AC3E}">
        <p14:creationId xmlns:p14="http://schemas.microsoft.com/office/powerpoint/2010/main" val="135504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Method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876800"/>
          </a:xfrm>
        </p:spPr>
        <p:txBody>
          <a:bodyPr/>
          <a:lstStyle/>
          <a:p>
            <a:r>
              <a:rPr lang="hr-HR" dirty="0" smtClean="0"/>
              <a:t>Weight was connected to the first pendulum</a:t>
            </a:r>
          </a:p>
          <a:p>
            <a:r>
              <a:rPr lang="hr-HR" dirty="0" smtClean="0"/>
              <a:t>We released the weight to give initial speed </a:t>
            </a:r>
          </a:p>
          <a:p>
            <a:r>
              <a:rPr lang="hr-HR" dirty="0" smtClean="0"/>
              <a:t>Weight would disconnect from pendulum </a:t>
            </a:r>
          </a:p>
          <a:p>
            <a:endParaRPr lang="hr-HR" dirty="0"/>
          </a:p>
          <a:p>
            <a:endParaRPr lang="hr-HR" dirty="0" smtClean="0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</a:t>
            </a:r>
            <a:r>
              <a:rPr lang="hr-HR" b="1" dirty="0">
                <a:solidFill>
                  <a:schemeClr val="bg1"/>
                </a:solidFill>
              </a:rPr>
              <a:t>Soliton </a:t>
            </a:r>
            <a:r>
              <a:rPr lang="hr-HR" b="1" dirty="0" smtClean="0">
                <a:solidFill>
                  <a:schemeClr val="bg1"/>
                </a:solidFill>
              </a:rPr>
              <a:t>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000" y="5661248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29736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10</a:t>
            </a:fld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 t="25082" r="32972" b="6819"/>
          <a:stretch/>
        </p:blipFill>
        <p:spPr>
          <a:xfrm>
            <a:off x="5867400" y="1524000"/>
            <a:ext cx="3184510" cy="247396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8077200" y="2133600"/>
            <a:ext cx="472194" cy="2209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61149" y="4343400"/>
            <a:ext cx="10062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Pulley</a:t>
            </a:r>
            <a:endParaRPr lang="hr-HR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400800" y="3810000"/>
            <a:ext cx="2286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67400" y="4419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Pendulums</a:t>
            </a:r>
            <a:endParaRPr lang="hr-HR" dirty="0"/>
          </a:p>
        </p:txBody>
      </p:sp>
      <p:grpSp>
        <p:nvGrpSpPr>
          <p:cNvPr id="38" name="Group 37"/>
          <p:cNvGrpSpPr/>
          <p:nvPr/>
        </p:nvGrpSpPr>
        <p:grpSpPr>
          <a:xfrm>
            <a:off x="228600" y="4114800"/>
            <a:ext cx="2857500" cy="2256449"/>
            <a:chOff x="228600" y="3756572"/>
            <a:chExt cx="3352800" cy="2617916"/>
          </a:xfrm>
        </p:grpSpPr>
        <p:sp>
          <p:nvSpPr>
            <p:cNvPr id="19" name="Rectangle 18"/>
            <p:cNvSpPr/>
            <p:nvPr/>
          </p:nvSpPr>
          <p:spPr>
            <a:xfrm>
              <a:off x="662940" y="4181737"/>
              <a:ext cx="45719" cy="20469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Oval 15"/>
            <p:cNvSpPr/>
            <p:nvPr/>
          </p:nvSpPr>
          <p:spPr>
            <a:xfrm>
              <a:off x="381000" y="3810000"/>
              <a:ext cx="6096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21" name="Straight Connector 20"/>
            <p:cNvCxnSpPr>
              <a:stCxn id="16" idx="2"/>
            </p:cNvCxnSpPr>
            <p:nvPr/>
          </p:nvCxnSpPr>
          <p:spPr>
            <a:xfrm flipH="1">
              <a:off x="228600" y="4076700"/>
              <a:ext cx="152400" cy="266700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>
            <a:xfrm>
              <a:off x="334978" y="3756572"/>
              <a:ext cx="2103422" cy="534771"/>
            </a:xfrm>
            <a:custGeom>
              <a:avLst/>
              <a:gdLst>
                <a:gd name="connsiteX0" fmla="*/ 0 w 2027976"/>
                <a:gd name="connsiteY0" fmla="*/ 389915 h 534771"/>
                <a:gd name="connsiteX1" fmla="*/ 36214 w 2027976"/>
                <a:gd name="connsiteY1" fmla="*/ 172632 h 534771"/>
                <a:gd name="connsiteX2" fmla="*/ 208230 w 2027976"/>
                <a:gd name="connsiteY2" fmla="*/ 27777 h 534771"/>
                <a:gd name="connsiteX3" fmla="*/ 543208 w 2027976"/>
                <a:gd name="connsiteY3" fmla="*/ 18723 h 534771"/>
                <a:gd name="connsiteX4" fmla="*/ 1765426 w 2027976"/>
                <a:gd name="connsiteY4" fmla="*/ 45883 h 534771"/>
                <a:gd name="connsiteX5" fmla="*/ 2027976 w 2027976"/>
                <a:gd name="connsiteY5" fmla="*/ 534771 h 53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27976" h="534771">
                  <a:moveTo>
                    <a:pt x="0" y="389915"/>
                  </a:moveTo>
                  <a:cubicBezTo>
                    <a:pt x="754" y="311451"/>
                    <a:pt x="1509" y="232988"/>
                    <a:pt x="36214" y="172632"/>
                  </a:cubicBezTo>
                  <a:cubicBezTo>
                    <a:pt x="70919" y="112276"/>
                    <a:pt x="123731" y="53428"/>
                    <a:pt x="208230" y="27777"/>
                  </a:cubicBezTo>
                  <a:cubicBezTo>
                    <a:pt x="292729" y="2126"/>
                    <a:pt x="283675" y="15705"/>
                    <a:pt x="543208" y="18723"/>
                  </a:cubicBezTo>
                  <a:cubicBezTo>
                    <a:pt x="802741" y="21741"/>
                    <a:pt x="1517965" y="-40125"/>
                    <a:pt x="1765426" y="45883"/>
                  </a:cubicBezTo>
                  <a:cubicBezTo>
                    <a:pt x="2012887" y="131891"/>
                    <a:pt x="1973655" y="412549"/>
                    <a:pt x="2027976" y="53477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438400" y="4273437"/>
              <a:ext cx="0" cy="66165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2133600" y="4900410"/>
              <a:ext cx="609600" cy="6096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6" name="Oval 25"/>
            <p:cNvSpPr/>
            <p:nvPr/>
          </p:nvSpPr>
          <p:spPr>
            <a:xfrm>
              <a:off x="1895192" y="3810000"/>
              <a:ext cx="457200" cy="4534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685800" y="5791200"/>
              <a:ext cx="3048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990600" y="5981700"/>
              <a:ext cx="1295400" cy="392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dirty="0" smtClean="0"/>
                <a:t>Pendulum</a:t>
              </a:r>
              <a:endParaRPr lang="hr-HR" sz="160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2438400" y="5334000"/>
              <a:ext cx="1524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2590800" y="5791200"/>
              <a:ext cx="990600" cy="392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dirty="0" smtClean="0"/>
                <a:t>Weight</a:t>
              </a:r>
              <a:endParaRPr lang="hr-HR" sz="1600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>
              <a:off x="1828800" y="4036739"/>
              <a:ext cx="304800" cy="49716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295401" y="4533900"/>
              <a:ext cx="838200" cy="35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 smtClean="0"/>
                <a:t>Pulley</a:t>
              </a:r>
              <a:endParaRPr lang="hr-HR" sz="1400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57200" y="15240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40" name="TextBox 39"/>
          <p:cNvSpPr txBox="1"/>
          <p:nvPr/>
        </p:nvSpPr>
        <p:spPr>
          <a:xfrm>
            <a:off x="3657600" y="4886632"/>
            <a:ext cx="3531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2400" dirty="0"/>
              <a:t>The wave was filmed by high speed camera (120 -420 fps</a:t>
            </a:r>
            <a:r>
              <a:rPr lang="hr-HR" sz="2400" dirty="0" smtClean="0"/>
              <a:t>)</a:t>
            </a:r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42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IMG802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0749" b="24428"/>
          <a:stretch/>
        </p:blipFill>
        <p:spPr>
          <a:xfrm>
            <a:off x="1181100" y="2034766"/>
            <a:ext cx="6781800" cy="27884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Traveling wave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000" y="5661248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229600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11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</a:t>
            </a:r>
            <a:r>
              <a:rPr lang="hr-HR" b="1" dirty="0">
                <a:solidFill>
                  <a:schemeClr val="bg1"/>
                </a:solidFill>
              </a:rPr>
              <a:t>Soliton </a:t>
            </a:r>
            <a:r>
              <a:rPr lang="hr-HR" b="1" dirty="0" smtClean="0">
                <a:solidFill>
                  <a:schemeClr val="bg1"/>
                </a:solidFill>
              </a:rPr>
              <a:t>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1100" y="51816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120 fps</a:t>
            </a:r>
            <a:endParaRPr lang="hr-HR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587474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Speed of the wave – displacement of the amplitude of the wave divided by the time interval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7162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Theoretical wave</a:t>
            </a:r>
            <a:endParaRPr lang="hr-HR" dirty="0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</a:t>
            </a:r>
            <a:r>
              <a:rPr lang="hr-HR" b="1" dirty="0">
                <a:solidFill>
                  <a:schemeClr val="bg1"/>
                </a:solidFill>
              </a:rPr>
              <a:t>Soliton </a:t>
            </a:r>
            <a:r>
              <a:rPr lang="hr-HR" b="1" dirty="0" smtClean="0">
                <a:solidFill>
                  <a:schemeClr val="bg1"/>
                </a:solidFill>
              </a:rPr>
              <a:t>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07" y="5661248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229600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12</a:t>
            </a:fld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7" name="za prez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2063267"/>
            <a:ext cx="6400800" cy="3597981"/>
          </a:xfrm>
        </p:spPr>
      </p:pic>
      <p:sp>
        <p:nvSpPr>
          <p:cNvPr id="3" name="TextBox 2"/>
          <p:cNvSpPr txBox="1"/>
          <p:nvPr/>
        </p:nvSpPr>
        <p:spPr>
          <a:xfrm>
            <a:off x="7010400" y="2057400"/>
            <a:ext cx="205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dirty="0" smtClean="0"/>
              <a:t>We created system with the same initial conditions</a:t>
            </a:r>
          </a:p>
          <a:p>
            <a:r>
              <a:rPr lang="hr-HR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dirty="0" smtClean="0"/>
              <a:t>Every white line represents one pendulum</a:t>
            </a:r>
          </a:p>
        </p:txBody>
      </p:sp>
    </p:spTree>
    <p:extLst>
      <p:ext uri="{BB962C8B-B14F-4D97-AF65-F5344CB8AC3E}">
        <p14:creationId xmlns:p14="http://schemas.microsoft.com/office/powerpoint/2010/main" val="288566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Comparison</a:t>
            </a:r>
            <a:endParaRPr lang="hr-HR" dirty="0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</a:t>
            </a:r>
            <a:r>
              <a:rPr lang="hr-HR" b="1" dirty="0">
                <a:solidFill>
                  <a:schemeClr val="bg1"/>
                </a:solidFill>
              </a:rPr>
              <a:t>Soliton </a:t>
            </a:r>
            <a:r>
              <a:rPr lang="hr-HR" b="1" dirty="0" smtClean="0">
                <a:solidFill>
                  <a:schemeClr val="bg1"/>
                </a:solidFill>
              </a:rPr>
              <a:t>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717051" y="5722376"/>
            <a:ext cx="1426949" cy="1134870"/>
            <a:chOff x="7717051" y="5722376"/>
            <a:chExt cx="1426949" cy="11348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051" y="5722376"/>
              <a:ext cx="1426949" cy="1134870"/>
            </a:xfrm>
            <a:prstGeom prst="rect">
              <a:avLst/>
            </a:prstGeom>
          </p:spPr>
        </p:pic>
        <p:sp>
          <p:nvSpPr>
            <p:cNvPr id="6" name="Slide Number Placeholder 3"/>
            <p:cNvSpPr txBox="1">
              <a:spLocks/>
            </p:cNvSpPr>
            <p:nvPr/>
          </p:nvSpPr>
          <p:spPr>
            <a:xfrm>
              <a:off x="8229600" y="6389595"/>
              <a:ext cx="504056" cy="32918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sr-Latn-RS"/>
              </a:defPPr>
              <a:lvl1pPr marL="0" algn="l" defTabSz="914400" rtl="0" eaLnBrk="1" latinLnBrk="0" hangingPunct="1">
                <a:defRPr sz="1400" b="1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B8198283-64A9-4376-BA31-4492BDC3F3E4}" type="slidenum">
                <a:rPr lang="hr-HR" smtClean="0">
                  <a:solidFill>
                    <a:schemeClr val="tx1"/>
                  </a:solidFill>
                </a:rPr>
                <a:pPr/>
                <a:t>13</a:t>
              </a:fld>
              <a:endParaRPr lang="hr-HR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457420"/>
              </p:ext>
            </p:extLst>
          </p:nvPr>
        </p:nvGraphicFramePr>
        <p:xfrm>
          <a:off x="990600" y="1361942"/>
          <a:ext cx="6544574" cy="519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SPW 11.0 Graph" r:id="rId4" imgW="5406840" imgH="4296600" progId="SigmaPlotGraphicObject.10">
                  <p:embed/>
                </p:oleObj>
              </mc:Choice>
              <mc:Fallback>
                <p:oleObj name="SPW 11.0 Graph" r:id="rId4" imgW="5406840" imgH="42966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600" y="1361942"/>
                        <a:ext cx="6544574" cy="5192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492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251" y="533400"/>
            <a:ext cx="8839200" cy="9906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Width of the wave vs coefficient of elasticity</a:t>
            </a:r>
            <a:endParaRPr lang="hr-HR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351696"/>
              </p:ext>
            </p:extLst>
          </p:nvPr>
        </p:nvGraphicFramePr>
        <p:xfrm>
          <a:off x="381000" y="1564226"/>
          <a:ext cx="6477000" cy="4989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SPW 11.0 Graph" r:id="rId3" imgW="5577840" imgH="4303800" progId="SigmaPlotGraphicObject.10">
                  <p:embed/>
                </p:oleObj>
              </mc:Choice>
              <mc:Fallback>
                <p:oleObj name="SPW 11.0 Graph" r:id="rId3" imgW="5577840" imgH="43038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" y="1564226"/>
                        <a:ext cx="6477000" cy="4989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00800" y="2209800"/>
            <a:ext cx="2667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hr-HR" dirty="0" smtClean="0">
                <a:sym typeface="Wingdings" pitchFamily="2" charset="2"/>
              </a:rPr>
              <a:t>Width of the wave increases with coefficient of elasticity</a:t>
            </a:r>
          </a:p>
          <a:p>
            <a:endParaRPr lang="hr-HR" dirty="0" smtClean="0">
              <a:sym typeface="Wingdings" pitchFamily="2" charset="2"/>
            </a:endParaRPr>
          </a:p>
          <a:p>
            <a:endParaRPr lang="hr-HR" dirty="0" smtClean="0">
              <a:sym typeface="Wingdings" pitchFamily="2" charset="2"/>
            </a:endParaRPr>
          </a:p>
          <a:p>
            <a:pPr marL="285750" indent="-285750">
              <a:buFont typeface="Wingdings"/>
              <a:buChar char="à"/>
            </a:pPr>
            <a:r>
              <a:rPr lang="hr-HR" dirty="0" smtClean="0">
                <a:sym typeface="Wingdings" pitchFamily="2" charset="2"/>
              </a:rPr>
              <a:t>Energy given to the system was same for every measurement</a:t>
            </a:r>
          </a:p>
          <a:p>
            <a:pPr marL="285750" indent="-285750">
              <a:buFont typeface="Wingdings"/>
              <a:buChar char="à"/>
            </a:pPr>
            <a:endParaRPr lang="hr-HR" dirty="0" smtClean="0">
              <a:sym typeface="Wingdings" pitchFamily="2" charset="2"/>
            </a:endParaRPr>
          </a:p>
          <a:p>
            <a:r>
              <a:rPr lang="hr-HR" dirty="0" smtClean="0">
                <a:sym typeface="Wingdings" pitchFamily="2" charset="2"/>
              </a:rPr>
              <a:t> </a:t>
            </a:r>
            <a:endParaRPr lang="hr-HR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</a:t>
            </a:r>
            <a:r>
              <a:rPr lang="hr-HR" b="1" dirty="0">
                <a:solidFill>
                  <a:schemeClr val="bg1"/>
                </a:solidFill>
              </a:rPr>
              <a:t>Soliton </a:t>
            </a:r>
            <a:r>
              <a:rPr lang="hr-HR" b="1" dirty="0" smtClean="0">
                <a:solidFill>
                  <a:schemeClr val="bg1"/>
                </a:solidFill>
              </a:rPr>
              <a:t>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17051" y="5722376"/>
            <a:ext cx="1426949" cy="1134870"/>
            <a:chOff x="7717051" y="5722376"/>
            <a:chExt cx="1426949" cy="113487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051" y="5722376"/>
              <a:ext cx="1426949" cy="1134870"/>
            </a:xfrm>
            <a:prstGeom prst="rect">
              <a:avLst/>
            </a:prstGeom>
          </p:spPr>
        </p:pic>
        <p:sp>
          <p:nvSpPr>
            <p:cNvPr id="10" name="Slide Number Placeholder 3"/>
            <p:cNvSpPr txBox="1">
              <a:spLocks/>
            </p:cNvSpPr>
            <p:nvPr/>
          </p:nvSpPr>
          <p:spPr>
            <a:xfrm>
              <a:off x="8267563" y="6389595"/>
              <a:ext cx="504056" cy="32918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sr-Latn-RS"/>
              </a:defPPr>
              <a:lvl1pPr marL="0" algn="l" defTabSz="914400" rtl="0" eaLnBrk="1" latinLnBrk="0" hangingPunct="1">
                <a:defRPr sz="1400" b="1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B8198283-64A9-4376-BA31-4492BDC3F3E4}" type="slidenum">
                <a:rPr lang="hr-HR" smtClean="0">
                  <a:solidFill>
                    <a:schemeClr val="tx1"/>
                  </a:solidFill>
                </a:rPr>
                <a:pPr/>
                <a:t>14</a:t>
              </a:fld>
              <a:endParaRPr lang="hr-HR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78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7696200" cy="9906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Speed of the wave vs energy given </a:t>
            </a:r>
            <a:br>
              <a:rPr lang="hr-HR" dirty="0" smtClean="0"/>
            </a:br>
            <a:r>
              <a:rPr lang="hr-HR" dirty="0" smtClean="0"/>
              <a:t>to the system </a:t>
            </a:r>
            <a:endParaRPr lang="hr-HR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94169"/>
              </p:ext>
            </p:extLst>
          </p:nvPr>
        </p:nvGraphicFramePr>
        <p:xfrm>
          <a:off x="762000" y="1620149"/>
          <a:ext cx="6400800" cy="4942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SPW 11.0 Graph" r:id="rId3" imgW="5567040" imgH="4298400" progId="SigmaPlotGraphicObject.10">
                  <p:embed/>
                </p:oleObj>
              </mc:Choice>
              <mc:Fallback>
                <p:oleObj name="SPW 11.0 Graph" r:id="rId3" imgW="5567040" imgH="42984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1620149"/>
                        <a:ext cx="6400800" cy="4942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</a:t>
            </a:r>
            <a:r>
              <a:rPr lang="hr-HR" b="1" dirty="0">
                <a:solidFill>
                  <a:schemeClr val="bg1"/>
                </a:solidFill>
              </a:rPr>
              <a:t>Soliton </a:t>
            </a:r>
            <a:r>
              <a:rPr lang="hr-HR" b="1" dirty="0" smtClean="0">
                <a:solidFill>
                  <a:schemeClr val="bg1"/>
                </a:solidFill>
              </a:rPr>
              <a:t>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17051" y="5722376"/>
            <a:ext cx="1426949" cy="1134870"/>
            <a:chOff x="7717051" y="5722376"/>
            <a:chExt cx="1426949" cy="11348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051" y="5722376"/>
              <a:ext cx="1426949" cy="1134870"/>
            </a:xfrm>
            <a:prstGeom prst="rect">
              <a:avLst/>
            </a:prstGeom>
          </p:spPr>
        </p:pic>
        <p:sp>
          <p:nvSpPr>
            <p:cNvPr id="8" name="Slide Number Placeholder 3"/>
            <p:cNvSpPr txBox="1">
              <a:spLocks/>
            </p:cNvSpPr>
            <p:nvPr/>
          </p:nvSpPr>
          <p:spPr>
            <a:xfrm>
              <a:off x="8267563" y="6389595"/>
              <a:ext cx="504056" cy="32918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sr-Latn-RS"/>
              </a:defPPr>
              <a:lvl1pPr marL="0" algn="l" defTabSz="914400" rtl="0" eaLnBrk="1" latinLnBrk="0" hangingPunct="1">
                <a:defRPr sz="1400" b="1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B8198283-64A9-4376-BA31-4492BDC3F3E4}" type="slidenum">
                <a:rPr lang="hr-HR" smtClean="0">
                  <a:solidFill>
                    <a:schemeClr val="tx1"/>
                  </a:solidFill>
                </a:rPr>
                <a:pPr/>
                <a:t>15</a:t>
              </a:fld>
              <a:endParaRPr lang="hr-HR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477000" y="2218267"/>
            <a:ext cx="2667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hr-HR" dirty="0" smtClean="0">
                <a:sym typeface="Wingdings" pitchFamily="2" charset="2"/>
              </a:rPr>
              <a:t>Speed of the wave increases with increasing energy given to the system</a:t>
            </a:r>
          </a:p>
          <a:p>
            <a:endParaRPr lang="hr-HR" dirty="0" smtClean="0">
              <a:sym typeface="Wingdings" pitchFamily="2" charset="2"/>
            </a:endParaRPr>
          </a:p>
          <a:p>
            <a:pPr marL="285750" indent="-285750">
              <a:buFont typeface="Wingdings"/>
              <a:buChar char="à"/>
            </a:pPr>
            <a:r>
              <a:rPr lang="hr-HR" dirty="0" smtClean="0">
                <a:sym typeface="Wingdings" pitchFamily="2" charset="2"/>
              </a:rPr>
              <a:t>Energy was changed by changing mass of the weight </a:t>
            </a:r>
          </a:p>
          <a:p>
            <a:pPr marL="285750" indent="-285750">
              <a:buFont typeface="Wingdings"/>
              <a:buChar char="à"/>
            </a:pPr>
            <a:endParaRPr lang="hr-HR" dirty="0" smtClean="0">
              <a:sym typeface="Wingdings" pitchFamily="2" charset="2"/>
            </a:endParaRPr>
          </a:p>
          <a:p>
            <a:r>
              <a:rPr lang="hr-HR" dirty="0" smtClean="0">
                <a:sym typeface="Wingdings" pitchFamily="2" charset="2"/>
              </a:rPr>
              <a:t>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851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Collision – clockwise-counterclockwise</a:t>
            </a:r>
            <a:endParaRPr lang="hr-HR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51054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Solitons repel each other – they reflect with phase shift = </a:t>
            </a:r>
            <a:r>
              <a:rPr lang="el-GR" dirty="0" smtClean="0"/>
              <a:t>π</a:t>
            </a:r>
            <a:endParaRPr lang="hr-HR" dirty="0" smtClean="0"/>
          </a:p>
          <a:p>
            <a:r>
              <a:rPr lang="hr-HR" dirty="0" smtClean="0"/>
              <a:t>In collision they behave like a fixed end</a:t>
            </a:r>
            <a:endParaRPr lang="hr-HR" dirty="0"/>
          </a:p>
        </p:txBody>
      </p:sp>
      <p:pic>
        <p:nvPicPr>
          <p:cNvPr id="9" name="2.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50653"/>
          <a:stretch>
            <a:fillRect/>
          </a:stretch>
        </p:blipFill>
        <p:spPr>
          <a:xfrm>
            <a:off x="990600" y="1752600"/>
            <a:ext cx="7239000" cy="2867646"/>
          </a:xfrm>
        </p:spPr>
      </p:pic>
    </p:spTree>
    <p:extLst>
      <p:ext uri="{BB962C8B-B14F-4D97-AF65-F5344CB8AC3E}">
        <p14:creationId xmlns:p14="http://schemas.microsoft.com/office/powerpoint/2010/main" val="14376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Collision – </a:t>
            </a:r>
            <a:r>
              <a:rPr lang="hr-HR" dirty="0" smtClean="0"/>
              <a:t>clockwise-clockwise</a:t>
            </a:r>
            <a:endParaRPr lang="hr-HR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51054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Solitons pass trought each other – they don’t add them selves by superposition principle</a:t>
            </a:r>
            <a:endParaRPr lang="hr-HR" dirty="0"/>
          </a:p>
        </p:txBody>
      </p:sp>
      <p:pic>
        <p:nvPicPr>
          <p:cNvPr id="11" name="1.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9817"/>
          <a:stretch>
            <a:fillRect/>
          </a:stretch>
        </p:blipFill>
        <p:spPr>
          <a:xfrm>
            <a:off x="1066800" y="1676400"/>
            <a:ext cx="6591301" cy="3033063"/>
          </a:xfrm>
        </p:spPr>
      </p:pic>
    </p:spTree>
    <p:extLst>
      <p:ext uri="{BB962C8B-B14F-4D97-AF65-F5344CB8AC3E}">
        <p14:creationId xmlns:p14="http://schemas.microsoft.com/office/powerpoint/2010/main" val="180965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Conclusion</a:t>
            </a:r>
            <a:endParaRPr lang="hr-HR" dirty="0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</a:t>
            </a:r>
            <a:r>
              <a:rPr lang="hr-HR" b="1" dirty="0">
                <a:solidFill>
                  <a:schemeClr val="bg1"/>
                </a:solidFill>
              </a:rPr>
              <a:t>Soliton </a:t>
            </a:r>
            <a:r>
              <a:rPr lang="hr-HR" b="1" dirty="0" smtClean="0">
                <a:solidFill>
                  <a:schemeClr val="bg1"/>
                </a:solidFill>
              </a:rPr>
              <a:t>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000" y="5661248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29736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18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smtClean="0"/>
              <a:t>Pendulum system was constructed 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We have modeled the system theoreticaly and shown the correlation between experiment and theory</a:t>
            </a:r>
          </a:p>
          <a:p>
            <a:endParaRPr lang="hr-HR" dirty="0" smtClean="0"/>
          </a:p>
          <a:p>
            <a:r>
              <a:rPr lang="hr-HR" dirty="0" smtClean="0"/>
              <a:t>Speed of the wave increases with initial energy given to the system </a:t>
            </a:r>
          </a:p>
          <a:p>
            <a:endParaRPr lang="hr-HR" dirty="0" smtClean="0"/>
          </a:p>
          <a:p>
            <a:r>
              <a:rPr lang="hr-HR" dirty="0" smtClean="0"/>
              <a:t>Speed of the wave increases with increasement of coefficient of elasticity of the string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Two types of collision were observed</a:t>
            </a:r>
          </a:p>
          <a:p>
            <a:pPr lvl="1"/>
            <a:r>
              <a:rPr lang="hr-HR" dirty="0" smtClean="0"/>
              <a:t>Same direction of rotation </a:t>
            </a:r>
            <a:r>
              <a:rPr lang="hr-HR" dirty="0" smtClean="0">
                <a:sym typeface="Wingdings" pitchFamily="2" charset="2"/>
              </a:rPr>
              <a:t> pass through each other</a:t>
            </a:r>
          </a:p>
          <a:p>
            <a:pPr lvl="1"/>
            <a:r>
              <a:rPr lang="hr-HR" dirty="0" smtClean="0">
                <a:sym typeface="Wingdings" pitchFamily="2" charset="2"/>
              </a:rPr>
              <a:t>Opposite direction of rotation   reflection on fixed end</a:t>
            </a:r>
          </a:p>
        </p:txBody>
      </p:sp>
    </p:spTree>
    <p:extLst>
      <p:ext uri="{BB962C8B-B14F-4D97-AF65-F5344CB8AC3E}">
        <p14:creationId xmlns:p14="http://schemas.microsoft.com/office/powerpoint/2010/main" val="73998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Literature</a:t>
            </a:r>
            <a:endParaRPr lang="hr-HR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r-HR" sz="2000" dirty="0" smtClean="0"/>
              <a:t>[1] Andrey Miroshnichenko, Solitons and Soliton collisions, </a:t>
            </a:r>
            <a:r>
              <a:rPr lang="hr-HR" sz="2000" dirty="0" smtClean="0">
                <a:hlinkClick r:id="rId2"/>
              </a:rPr>
              <a:t>http://www.mpipksdresden.mpg.ge/~andreym/solitons</a:t>
            </a:r>
            <a:r>
              <a:rPr lang="hr-HR" sz="2000" dirty="0" smtClean="0"/>
              <a:t> </a:t>
            </a:r>
            <a:r>
              <a:rPr lang="hr-HR" sz="1000" dirty="0" smtClean="0"/>
              <a:t/>
            </a:r>
            <a:br>
              <a:rPr lang="hr-HR" sz="1000" dirty="0" smtClean="0"/>
            </a:b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 smtClean="0"/>
              <a:t>[2] Peter S. Lomdahl, What is soliton, </a:t>
            </a:r>
            <a:r>
              <a:rPr lang="hr-HR" sz="2000" dirty="0" smtClean="0">
                <a:hlinkClick r:id="rId3"/>
              </a:rPr>
              <a:t>http://www.fas.org/sgp/othergov/doe/lanl/pubs/00326980.pdf</a:t>
            </a:r>
            <a:r>
              <a:rPr lang="hr-HR" sz="2000" dirty="0" smtClean="0"/>
              <a:t> </a:t>
            </a:r>
            <a:br>
              <a:rPr lang="hr-HR" sz="2000" dirty="0" smtClean="0"/>
            </a:br>
            <a:endParaRPr lang="hr-HR" sz="2000" dirty="0" smtClean="0"/>
          </a:p>
          <a:p>
            <a:pPr marL="0" indent="0">
              <a:buFont typeface="Arial" pitchFamily="34" charset="0"/>
              <a:buNone/>
            </a:pPr>
            <a:r>
              <a:rPr lang="hr-HR" sz="2000" dirty="0" smtClean="0"/>
              <a:t>[3] System of Pendulums: A Realization of Sine-Gordon Model, </a:t>
            </a:r>
            <a:r>
              <a:rPr lang="hr-HR" sz="2000" dirty="0" smtClean="0">
                <a:hlinkClick r:id="rId4"/>
              </a:rPr>
              <a:t>http://demonstrations.wolfram.com/SystemOfPendulumsARealizationOfTheSineGordonModel/</a:t>
            </a:r>
            <a:r>
              <a:rPr lang="hr-HR" sz="2000" dirty="0" smtClean="0"/>
              <a:t> </a:t>
            </a:r>
            <a:br>
              <a:rPr lang="hr-HR" sz="2000" dirty="0" smtClean="0"/>
            </a:br>
            <a:endParaRPr lang="hr-HR" sz="2000" dirty="0" smtClean="0"/>
          </a:p>
          <a:p>
            <a:pPr marL="0" indent="0">
              <a:buNone/>
            </a:pPr>
            <a:r>
              <a:rPr lang="hr-HR" sz="2000" dirty="0" smtClean="0"/>
              <a:t>[4] Clay James Grewcoe, </a:t>
            </a:r>
            <a:r>
              <a:rPr lang="en-US" dirty="0"/>
              <a:t>Analysis of </a:t>
            </a:r>
            <a:r>
              <a:rPr lang="en-US" dirty="0" err="1"/>
              <a:t>soliton</a:t>
            </a:r>
            <a:r>
              <a:rPr lang="en-US" dirty="0"/>
              <a:t> </a:t>
            </a:r>
            <a:r>
              <a:rPr lang="en-US" dirty="0" smtClean="0"/>
              <a:t>solutions</a:t>
            </a:r>
            <a:r>
              <a:rPr lang="hr-HR" dirty="0"/>
              <a:t> </a:t>
            </a:r>
            <a:r>
              <a:rPr lang="hr-HR" dirty="0" smtClean="0"/>
              <a:t>of</a:t>
            </a:r>
            <a:r>
              <a:rPr lang="en-US" dirty="0" smtClean="0"/>
              <a:t> </a:t>
            </a:r>
            <a:r>
              <a:rPr lang="hr-HR" dirty="0" smtClean="0"/>
              <a:t>S</a:t>
            </a:r>
            <a:r>
              <a:rPr lang="en-US" dirty="0" err="1" smtClean="0"/>
              <a:t>ine</a:t>
            </a:r>
            <a:r>
              <a:rPr lang="en-US" dirty="0" smtClean="0"/>
              <a:t> </a:t>
            </a:r>
            <a:r>
              <a:rPr lang="en-US" dirty="0"/>
              <a:t>- Gordon equation.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5734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8799" r="4526" b="6586"/>
          <a:stretch/>
        </p:blipFill>
        <p:spPr>
          <a:xfrm>
            <a:off x="152400" y="4483325"/>
            <a:ext cx="6783600" cy="2227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hr-HR" dirty="0" smtClean="0"/>
              <a:t>Problem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dirty="0" smtClean="0"/>
              <a:t/>
            </a:r>
            <a:br>
              <a:rPr lang="hr-HR" dirty="0" smtClean="0"/>
            </a:br>
            <a:r>
              <a:rPr lang="en-US" dirty="0" smtClean="0"/>
              <a:t>A </a:t>
            </a:r>
            <a:r>
              <a:rPr lang="en-US" dirty="0"/>
              <a:t>chain of similar </a:t>
            </a:r>
            <a:r>
              <a:rPr lang="en-US" dirty="0" err="1"/>
              <a:t>pendula</a:t>
            </a:r>
            <a:r>
              <a:rPr lang="en-US" dirty="0"/>
              <a:t> is mounted equidistantly along a horizontal axis, with adjacent </a:t>
            </a:r>
            <a:r>
              <a:rPr lang="en-US" dirty="0" err="1"/>
              <a:t>pendula</a:t>
            </a:r>
            <a:r>
              <a:rPr lang="en-US" dirty="0"/>
              <a:t> being connected with light strings. Each pendulum can rotate about the axis but can not move sideways (see figure). Investigate the propagation of a deflection along such a chain. What is the speed for a solitary wave, when each pendulum undergoes an entire 360º revolution? </a:t>
            </a:r>
            <a:endParaRPr lang="hr-HR" dirty="0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</a:t>
            </a:r>
            <a:r>
              <a:rPr lang="hr-HR" b="1" dirty="0">
                <a:solidFill>
                  <a:schemeClr val="bg1"/>
                </a:solidFill>
              </a:rPr>
              <a:t>Soliton </a:t>
            </a:r>
            <a:r>
              <a:rPr lang="hr-HR" b="1" dirty="0" smtClean="0">
                <a:solidFill>
                  <a:schemeClr val="bg1"/>
                </a:solidFill>
              </a:rPr>
              <a:t>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000" y="5661248"/>
            <a:ext cx="1426949" cy="1134870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829736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</a:t>
            </a:fld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89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Thank you</a:t>
            </a:r>
            <a:endParaRPr lang="hr-HR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Soliton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17031"/>
            <a:ext cx="3398427" cy="2829473"/>
          </a:xfrm>
          <a:prstGeom prst="rect">
            <a:avLst/>
          </a:prstGeom>
        </p:spPr>
      </p:pic>
      <p:sp>
        <p:nvSpPr>
          <p:cNvPr id="10" name="TekstniOkvir 13"/>
          <p:cNvSpPr txBox="1"/>
          <p:nvPr/>
        </p:nvSpPr>
        <p:spPr>
          <a:xfrm>
            <a:off x="107504" y="476672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cap="all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IYPT 2013 </a:t>
            </a:r>
            <a: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team </a:t>
            </a:r>
            <a:r>
              <a:rPr lang="hr-HR" sz="2800" cap="all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hr-HR" sz="2800" cap="all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Croatia</a:t>
            </a:r>
          </a:p>
        </p:txBody>
      </p:sp>
    </p:spTree>
    <p:extLst>
      <p:ext uri="{BB962C8B-B14F-4D97-AF65-F5344CB8AC3E}">
        <p14:creationId xmlns:p14="http://schemas.microsoft.com/office/powerpoint/2010/main" val="89395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Derivation of theory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52096" y="3659370"/>
                <a:ext cx="4114800" cy="2615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hr-HR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sub>
                          </m:sSub>
                        </m:e>
                      </m:acc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hr-HR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acc>
                    </m:oMath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hr-HR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acc>
                      <m:r>
                        <a:rPr lang="hr-HR" b="0" i="0" smtClean="0">
                          <a:latin typeface="Cambria Math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acc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acc>
                    </m:oMath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hr-HR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acc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𝑙</m:t>
                      </m:r>
                      <m:d>
                        <m:d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r-HR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hr-HR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b="0" i="1" smtClean="0">
                                          <a:latin typeface="Cambria Math"/>
                                          <a:ea typeface="Cambria Math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hr-HR" b="0" i="1" smtClean="0">
                                          <a:latin typeface="Cambria Math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acc>
                                <m:accPr>
                                  <m:chr m:val="⃗"/>
                                  <m:ctrlPr>
                                    <a:rPr lang="hr-HR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hr-HR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</m:acc>
                            </m:e>
                          </m:func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func>
                            <m:funcPr>
                              <m:ctrlP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r-HR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hr-HR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b="0" i="1" smtClean="0">
                                          <a:latin typeface="Cambria Math"/>
                                          <a:ea typeface="Cambria Math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hr-HR" b="0" i="1" smtClean="0">
                                          <a:latin typeface="Cambria Math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acc>
                                <m:accPr>
                                  <m:chr m:val="⃗"/>
                                  <m:ctrlPr>
                                    <a:rPr lang="hr-HR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hr-HR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e>
                              </m:acc>
                            </m:e>
                          </m:func>
                        </m:e>
                      </m:d>
                    </m:oMath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/>
                                </a:rPr>
                                <m:t>𝑘</m:t>
                              </m:r>
                              <m:r>
                                <a:rPr lang="hr-HR" b="0" i="1" smtClean="0">
                                  <a:latin typeface="Cambria Math"/>
                                </a:rPr>
                                <m:t>+1,</m:t>
                              </m:r>
                              <m:r>
                                <a:rPr lang="hr-HR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hr-HR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acc>
                            <m:accPr>
                              <m:chr m:val="⃗"/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hr-HR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b="0" i="1" smtClean="0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hr-HR" b="0" i="1" smtClean="0">
                                      <a:latin typeface="Cambria Math"/>
                                    </a:rPr>
                                    <m:t>𝑘</m:t>
                                  </m:r>
                                  <m:r>
                                    <a:rPr lang="hr-HR" b="0" i="1" smtClean="0">
                                      <a:latin typeface="Cambria Math"/>
                                    </a:rPr>
                                    <m:t>+1,</m:t>
                                  </m:r>
                                  <m:r>
                                    <a:rPr lang="hr-HR" b="0" i="1" smtClean="0"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acc>
                          <m:r>
                            <a:rPr lang="hr-HR" b="0" i="1" smtClean="0">
                              <a:latin typeface="Cambria Math"/>
                            </a:rPr>
                            <m:t>+</m:t>
                          </m:r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e>
                      </m:rad>
                    </m:oMath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hr-HR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r-HR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r-HR" i="1">
                                  <a:latin typeface="Cambria Math"/>
                                </a:rPr>
                                <m:t>𝑘</m:t>
                              </m:r>
                              <m:r>
                                <a:rPr lang="hr-HR" i="1">
                                  <a:latin typeface="Cambria Math"/>
                                </a:rPr>
                                <m:t>+1,</m:t>
                              </m:r>
                              <m:r>
                                <a:rPr lang="hr-HR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hr-HR" b="0" i="0" smtClean="0">
                          <a:latin typeface="Cambria Math"/>
                        </a:rPr>
                        <m:t>=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𝑧</m:t>
                      </m:r>
                      <m:rad>
                        <m:radPr>
                          <m:degHide m:val="on"/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hr-HR" b="0" i="1" smtClean="0">
                              <a:latin typeface="Cambria Math"/>
                            </a:rPr>
                            <m:t>1+</m:t>
                          </m:r>
                          <m:sSup>
                            <m:sSup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r-HR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hr-HR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r-HR" b="0" i="1" smtClean="0">
                                  <a:latin typeface="Cambria Math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hr-HR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r-HR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hr-HR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b="0" i="1" smtClean="0">
                                          <a:latin typeface="Cambria Math"/>
                                          <a:ea typeface="Cambria Math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hr-HR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  <m:r>
                                        <a:rPr lang="hr-HR" b="0" i="1" smtClean="0">
                                          <a:latin typeface="Cambria Math"/>
                                        </a:rPr>
                                        <m:t>+1,</m:t>
                                      </m:r>
                                      <m:r>
                                        <a:rPr lang="hr-HR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hr-HR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rad>
                    </m:oMath>
                    <m:oMath xmlns:m="http://schemas.openxmlformats.org/officeDocument/2006/math">
                      <m:r>
                        <a:rPr lang="hr-HR" i="1">
                          <a:latin typeface="Cambria Math"/>
                        </a:rPr>
                        <m:t>𝑏</m:t>
                      </m:r>
                      <m:r>
                        <a:rPr lang="hr-HR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r-H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r-HR" i="1">
                              <a:latin typeface="Cambria Math"/>
                            </a:rPr>
                            <m:t>2</m:t>
                          </m:r>
                          <m:r>
                            <a:rPr lang="hr-HR" i="1">
                              <a:latin typeface="Cambria Math"/>
                            </a:rPr>
                            <m:t>𝑙</m:t>
                          </m:r>
                        </m:num>
                        <m:den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hr-HR" b="0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096" y="3659370"/>
                <a:ext cx="4114800" cy="2615781"/>
              </a:xfrm>
              <a:prstGeom prst="rect">
                <a:avLst/>
              </a:prstGeom>
              <a:blipFill rotWithShape="1">
                <a:blip r:embed="rId2"/>
                <a:stretch>
                  <a:fillRect t="-303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129627" y="1314445"/>
            <a:ext cx="6036808" cy="2059589"/>
            <a:chOff x="126199" y="899920"/>
            <a:chExt cx="6036808" cy="2059589"/>
          </a:xfrm>
        </p:grpSpPr>
        <p:sp>
          <p:nvSpPr>
            <p:cNvPr id="6" name="Right Brace 5"/>
            <p:cNvSpPr/>
            <p:nvPr/>
          </p:nvSpPr>
          <p:spPr>
            <a:xfrm>
              <a:off x="1347673" y="1438374"/>
              <a:ext cx="125318" cy="80010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26199" y="899920"/>
              <a:ext cx="6036808" cy="2059589"/>
              <a:chOff x="126199" y="899920"/>
              <a:chExt cx="6036808" cy="2059589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410332" y="1624281"/>
                <a:ext cx="2567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/>
                  <a:t>d</a:t>
                </a:r>
              </a:p>
            </p:txBody>
          </p:sp>
          <p:sp>
            <p:nvSpPr>
              <p:cNvPr id="9" name="Left Brace 8"/>
              <p:cNvSpPr/>
              <p:nvPr/>
            </p:nvSpPr>
            <p:spPr>
              <a:xfrm>
                <a:off x="957781" y="1450857"/>
                <a:ext cx="105194" cy="1444524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38564" y="1984165"/>
                <a:ext cx="199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l</a:t>
                </a:r>
                <a:endParaRPr lang="hr-HR" dirty="0">
                  <a:latin typeface="Cambria Math" pitchFamily="18" charset="0"/>
                  <a:ea typeface="Cambria Math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126199" y="899920"/>
                <a:ext cx="6036808" cy="2059589"/>
                <a:chOff x="471502" y="1218520"/>
                <a:chExt cx="6036808" cy="2059589"/>
              </a:xfrm>
            </p:grpSpPr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533400" y="1752600"/>
                  <a:ext cx="5791200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Flowchart: Direct Access Storage 12"/>
                <p:cNvSpPr/>
                <p:nvPr/>
              </p:nvSpPr>
              <p:spPr>
                <a:xfrm>
                  <a:off x="762000" y="1600200"/>
                  <a:ext cx="304800" cy="304800"/>
                </a:xfrm>
                <a:prstGeom prst="flowChartMagneticDrum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14" name="Flowchart: Direct Access Storage 13"/>
                <p:cNvSpPr/>
                <p:nvPr/>
              </p:nvSpPr>
              <p:spPr>
                <a:xfrm>
                  <a:off x="1392725" y="1600200"/>
                  <a:ext cx="304800" cy="304800"/>
                </a:xfrm>
                <a:prstGeom prst="flowChartMagneticDrum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15" name="Flowchart: Direct Access Storage 14"/>
                <p:cNvSpPr/>
                <p:nvPr/>
              </p:nvSpPr>
              <p:spPr>
                <a:xfrm>
                  <a:off x="2037030" y="1600200"/>
                  <a:ext cx="304800" cy="304800"/>
                </a:xfrm>
                <a:prstGeom prst="flowChartMagneticDrum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16" name="Flowchart: Direct Access Storage 15"/>
                <p:cNvSpPr/>
                <p:nvPr/>
              </p:nvSpPr>
              <p:spPr>
                <a:xfrm>
                  <a:off x="2667000" y="1600200"/>
                  <a:ext cx="304800" cy="304800"/>
                </a:xfrm>
                <a:prstGeom prst="flowChartMagneticDrum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471502" y="3197124"/>
                  <a:ext cx="444939" cy="13839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>
                  <a:stCxn id="13" idx="2"/>
                </p:cNvCxnSpPr>
                <p:nvPr/>
              </p:nvCxnSpPr>
              <p:spPr>
                <a:xfrm>
                  <a:off x="914400" y="1905000"/>
                  <a:ext cx="0" cy="1295400"/>
                </a:xfrm>
                <a:prstGeom prst="line">
                  <a:avLst/>
                </a:prstGeom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>
                  <a:stCxn id="14" idx="2"/>
                </p:cNvCxnSpPr>
                <p:nvPr/>
              </p:nvCxnSpPr>
              <p:spPr>
                <a:xfrm>
                  <a:off x="1545125" y="1905000"/>
                  <a:ext cx="0" cy="1295400"/>
                </a:xfrm>
                <a:prstGeom prst="line">
                  <a:avLst/>
                </a:prstGeom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189430" y="1905000"/>
                  <a:ext cx="0" cy="1295400"/>
                </a:xfrm>
                <a:prstGeom prst="line">
                  <a:avLst/>
                </a:prstGeom>
                <a:ln w="38100">
                  <a:solidFill>
                    <a:schemeClr val="bg1">
                      <a:lumMod val="50000"/>
                      <a:alpha val="51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805820" y="1905000"/>
                  <a:ext cx="0" cy="1295400"/>
                </a:xfrm>
                <a:prstGeom prst="line">
                  <a:avLst/>
                </a:prstGeom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838200" y="3200400"/>
                  <a:ext cx="2438400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Oval 22"/>
                <p:cNvSpPr/>
                <p:nvPr/>
              </p:nvSpPr>
              <p:spPr>
                <a:xfrm>
                  <a:off x="800100" y="3124200"/>
                  <a:ext cx="228600" cy="15240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1430825" y="3124200"/>
                  <a:ext cx="228600" cy="15240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2075130" y="3125709"/>
                  <a:ext cx="228600" cy="15240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2705100" y="3124200"/>
                  <a:ext cx="228600" cy="15240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27" name="Right Brace 26"/>
                <p:cNvSpPr/>
                <p:nvPr/>
              </p:nvSpPr>
              <p:spPr>
                <a:xfrm rot="16200000">
                  <a:off x="1206903" y="1261978"/>
                  <a:ext cx="45719" cy="630725"/>
                </a:xfrm>
                <a:prstGeom prst="rightBrac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999843" y="1218520"/>
                  <a:ext cx="4783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dirty="0" smtClean="0"/>
                    <a:t>∆z</a:t>
                  </a:r>
                  <a:endParaRPr lang="hr-HR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6127310" y="1677151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dirty="0" smtClean="0"/>
                    <a:t>z</a:t>
                  </a:r>
                  <a:endParaRPr lang="hr-HR" dirty="0"/>
                </a:p>
              </p:txBody>
            </p:sp>
          </p:grpSp>
        </p:grpSp>
      </p:grpSp>
      <p:grpSp>
        <p:nvGrpSpPr>
          <p:cNvPr id="30" name="Group 29"/>
          <p:cNvGrpSpPr/>
          <p:nvPr/>
        </p:nvGrpSpPr>
        <p:grpSpPr>
          <a:xfrm>
            <a:off x="5945270" y="3748190"/>
            <a:ext cx="3091759" cy="2853797"/>
            <a:chOff x="5945270" y="3748190"/>
            <a:chExt cx="3091759" cy="2853797"/>
          </a:xfrm>
        </p:grpSpPr>
        <p:grpSp>
          <p:nvGrpSpPr>
            <p:cNvPr id="31" name="Group 30"/>
            <p:cNvGrpSpPr/>
            <p:nvPr/>
          </p:nvGrpSpPr>
          <p:grpSpPr>
            <a:xfrm>
              <a:off x="5945270" y="3748190"/>
              <a:ext cx="3091759" cy="2853797"/>
              <a:chOff x="152400" y="3518913"/>
              <a:chExt cx="3091759" cy="2853797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2786959" y="4284580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y</a:t>
                </a:r>
                <a:endParaRPr lang="hr-HR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6989" y="6003378"/>
                <a:ext cx="4389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x</a:t>
                </a:r>
                <a:endParaRPr lang="hr-HR" dirty="0"/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152400" y="3518913"/>
                <a:ext cx="2819400" cy="2653287"/>
                <a:chOff x="152400" y="3518913"/>
                <a:chExt cx="2819400" cy="2653287"/>
              </a:xfrm>
            </p:grpSpPr>
            <p:sp>
              <p:nvSpPr>
                <p:cNvPr id="40" name="Arc 39"/>
                <p:cNvSpPr/>
                <p:nvPr/>
              </p:nvSpPr>
              <p:spPr>
                <a:xfrm rot="6151909">
                  <a:off x="91114" y="3595150"/>
                  <a:ext cx="1531335" cy="1378861"/>
                </a:xfrm>
                <a:prstGeom prst="arc">
                  <a:avLst>
                    <a:gd name="adj1" fmla="val 20309091"/>
                    <a:gd name="adj2" fmla="val 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grpSp>
              <p:nvGrpSpPr>
                <p:cNvPr id="41" name="Group 40"/>
                <p:cNvGrpSpPr/>
                <p:nvPr/>
              </p:nvGrpSpPr>
              <p:grpSpPr>
                <a:xfrm>
                  <a:off x="152400" y="3775983"/>
                  <a:ext cx="2819400" cy="2396217"/>
                  <a:chOff x="152400" y="3775983"/>
                  <a:chExt cx="2819400" cy="2396217"/>
                </a:xfrm>
              </p:grpSpPr>
              <p:sp>
                <p:nvSpPr>
                  <p:cNvPr id="42" name="Arc 41"/>
                  <p:cNvSpPr/>
                  <p:nvPr/>
                </p:nvSpPr>
                <p:spPr>
                  <a:xfrm rot="6151909">
                    <a:off x="92716" y="3852220"/>
                    <a:ext cx="1531335" cy="1378861"/>
                  </a:xfrm>
                  <a:prstGeom prst="arc">
                    <a:avLst>
                      <a:gd name="adj1" fmla="val 17221526"/>
                      <a:gd name="adj2" fmla="val 0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/>
                  </a:p>
                </p:txBody>
              </p:sp>
              <p:grpSp>
                <p:nvGrpSpPr>
                  <p:cNvPr id="43" name="Group 42"/>
                  <p:cNvGrpSpPr/>
                  <p:nvPr/>
                </p:nvGrpSpPr>
                <p:grpSpPr>
                  <a:xfrm>
                    <a:off x="152400" y="3810000"/>
                    <a:ext cx="2819400" cy="2362200"/>
                    <a:chOff x="152400" y="3810000"/>
                    <a:chExt cx="2819400" cy="2362200"/>
                  </a:xfrm>
                </p:grpSpPr>
                <p:cxnSp>
                  <p:nvCxnSpPr>
                    <p:cNvPr id="44" name="Straight Arrow Connector 43"/>
                    <p:cNvCxnSpPr/>
                    <p:nvPr/>
                  </p:nvCxnSpPr>
                  <p:spPr>
                    <a:xfrm>
                      <a:off x="685800" y="3810000"/>
                      <a:ext cx="0" cy="2362200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prstDash val="dash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45" name="Group 44"/>
                    <p:cNvGrpSpPr/>
                    <p:nvPr/>
                  </p:nvGrpSpPr>
                  <p:grpSpPr>
                    <a:xfrm>
                      <a:off x="152400" y="4191000"/>
                      <a:ext cx="2819400" cy="1713228"/>
                      <a:chOff x="152400" y="4191000"/>
                      <a:chExt cx="2819400" cy="1713228"/>
                    </a:xfrm>
                  </p:grpSpPr>
                  <p:cxnSp>
                    <p:nvCxnSpPr>
                      <p:cNvPr id="46" name="Straight Arrow Connector 45"/>
                      <p:cNvCxnSpPr/>
                      <p:nvPr/>
                    </p:nvCxnSpPr>
                    <p:spPr>
                      <a:xfrm>
                        <a:off x="152400" y="4343400"/>
                        <a:ext cx="2819400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prstDash val="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Straight Connector 46"/>
                      <p:cNvCxnSpPr/>
                      <p:nvPr/>
                    </p:nvCxnSpPr>
                    <p:spPr>
                      <a:xfrm>
                        <a:off x="685800" y="4343400"/>
                        <a:ext cx="543962" cy="1295400"/>
                      </a:xfrm>
                      <a:prstGeom prst="line">
                        <a:avLst/>
                      </a:prstGeom>
                      <a:ln w="38100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/>
                      <p:cNvCxnSpPr/>
                      <p:nvPr/>
                    </p:nvCxnSpPr>
                    <p:spPr>
                      <a:xfrm>
                        <a:off x="674863" y="4339627"/>
                        <a:ext cx="1153937" cy="841973"/>
                      </a:xfrm>
                      <a:prstGeom prst="line">
                        <a:avLst/>
                      </a:prstGeom>
                      <a:ln w="38100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9" name="Oval 48"/>
                      <p:cNvSpPr/>
                      <p:nvPr/>
                    </p:nvSpPr>
                    <p:spPr>
                      <a:xfrm rot="20043286">
                        <a:off x="1137531" y="5619939"/>
                        <a:ext cx="228600" cy="15240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r-HR"/>
                      </a:p>
                    </p:txBody>
                  </p:sp>
                  <p:sp>
                    <p:nvSpPr>
                      <p:cNvPr id="50" name="Oval 49"/>
                      <p:cNvSpPr/>
                      <p:nvPr/>
                    </p:nvSpPr>
                    <p:spPr>
                      <a:xfrm rot="18325891">
                        <a:off x="1725818" y="5117470"/>
                        <a:ext cx="228600" cy="15240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r-HR"/>
                      </a:p>
                    </p:txBody>
                  </p:sp>
                  <p:cxnSp>
                    <p:nvCxnSpPr>
                      <p:cNvPr id="51" name="Straight Connector 50"/>
                      <p:cNvCxnSpPr/>
                      <p:nvPr/>
                    </p:nvCxnSpPr>
                    <p:spPr>
                      <a:xfrm flipV="1">
                        <a:off x="1251831" y="5255950"/>
                        <a:ext cx="494734" cy="458296"/>
                      </a:xfrm>
                      <a:prstGeom prst="line">
                        <a:avLst/>
                      </a:prstGeom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2" name="Oval 51"/>
                      <p:cNvSpPr/>
                      <p:nvPr/>
                    </p:nvSpPr>
                    <p:spPr>
                      <a:xfrm>
                        <a:off x="533400" y="4191000"/>
                        <a:ext cx="304800" cy="30480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r-HR"/>
                      </a:p>
                    </p:txBody>
                  </p:sp>
                  <p:sp>
                    <p:nvSpPr>
                      <p:cNvPr id="53" name="TextBox 52"/>
                      <p:cNvSpPr txBox="1"/>
                      <p:nvPr/>
                    </p:nvSpPr>
                    <p:spPr>
                      <a:xfrm>
                        <a:off x="957781" y="4824338"/>
                        <a:ext cx="88723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l-GR" dirty="0" smtClean="0"/>
                          <a:t>φ</a:t>
                        </a:r>
                        <a:r>
                          <a:rPr lang="hr-HR" baseline="-25000" dirty="0" smtClean="0"/>
                          <a:t>k+1</a:t>
                        </a:r>
                        <a:endParaRPr lang="hr-HR" baseline="-25000" dirty="0"/>
                      </a:p>
                    </p:txBody>
                  </p:sp>
                  <p:sp>
                    <p:nvSpPr>
                      <p:cNvPr id="54" name="TextBox 53"/>
                      <p:cNvSpPr txBox="1"/>
                      <p:nvPr/>
                    </p:nvSpPr>
                    <p:spPr>
                      <a:xfrm>
                        <a:off x="632800" y="4653912"/>
                        <a:ext cx="88723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l-GR" dirty="0" smtClean="0"/>
                          <a:t>φ</a:t>
                        </a:r>
                        <a:r>
                          <a:rPr lang="hr-HR" baseline="-25000" dirty="0" smtClean="0"/>
                          <a:t>k</a:t>
                        </a:r>
                        <a:endParaRPr lang="hr-HR" baseline="-25000" dirty="0"/>
                      </a:p>
                    </p:txBody>
                  </p:sp>
                  <p:cxnSp>
                    <p:nvCxnSpPr>
                      <p:cNvPr id="55" name="Straight Connector 54"/>
                      <p:cNvCxnSpPr/>
                      <p:nvPr/>
                    </p:nvCxnSpPr>
                    <p:spPr>
                      <a:xfrm flipV="1">
                        <a:off x="1868410" y="4653912"/>
                        <a:ext cx="168620" cy="453150"/>
                      </a:xfrm>
                      <a:prstGeom prst="line">
                        <a:avLst/>
                      </a:prstGeom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" name="Straight Connector 55"/>
                      <p:cNvCxnSpPr/>
                      <p:nvPr/>
                    </p:nvCxnSpPr>
                    <p:spPr>
                      <a:xfrm flipV="1">
                        <a:off x="800100" y="5677653"/>
                        <a:ext cx="444939" cy="226575"/>
                      </a:xfrm>
                      <a:prstGeom prst="line">
                        <a:avLst/>
                      </a:prstGeom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</p:grpSp>
        <p:grpSp>
          <p:nvGrpSpPr>
            <p:cNvPr id="32" name="Group 31"/>
            <p:cNvGrpSpPr/>
            <p:nvPr/>
          </p:nvGrpSpPr>
          <p:grpSpPr>
            <a:xfrm>
              <a:off x="6822486" y="5791200"/>
              <a:ext cx="407200" cy="224748"/>
              <a:chOff x="6822486" y="5791200"/>
              <a:chExt cx="407200" cy="224748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flipV="1">
                <a:off x="7044701" y="5791200"/>
                <a:ext cx="184985" cy="13421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H="1">
                <a:off x="6822486" y="5925416"/>
                <a:ext cx="222215" cy="9053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7194270" y="5683188"/>
                  <a:ext cx="730530" cy="4214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i="1" smtClean="0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hr-HR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hr-HR" b="0" i="1" smtClean="0">
                                    <a:latin typeface="Cambria Math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+1,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hr-HR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4270" y="5683188"/>
                  <a:ext cx="730530" cy="42146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20290" r="-833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6751111" y="6043944"/>
                  <a:ext cx="790114" cy="4214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i="1" smtClean="0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hr-HR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hr-HR" b="0" i="1" smtClean="0">
                                    <a:latin typeface="Cambria Math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hr-HR" dirty="0"/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1111" y="6043944"/>
                  <a:ext cx="790114" cy="42146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20000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4365253" y="2223472"/>
                <a:ext cx="4572000" cy="15839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hr-HR" dirty="0" smtClean="0"/>
                  <a:t>Hooke’s </a:t>
                </a:r>
                <a:r>
                  <a:rPr lang="hr-HR" dirty="0"/>
                  <a:t>law: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r-HR" i="1">
                              <a:latin typeface="Cambria Math"/>
                            </a:rPr>
                            <m:t>𝑘</m:t>
                          </m:r>
                          <m:r>
                            <a:rPr lang="hr-HR" i="1">
                              <a:latin typeface="Cambria Math"/>
                            </a:rPr>
                            <m:t>+1,</m:t>
                          </m:r>
                          <m:r>
                            <a:rPr lang="hr-HR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r-HR" i="1">
                          <a:latin typeface="Cambria Math"/>
                        </a:rPr>
                        <m:t>=</m:t>
                      </m:r>
                      <m:r>
                        <a:rPr lang="hr-HR" i="1">
                          <a:latin typeface="Cambria Math"/>
                        </a:rPr>
                        <m:t>𝑘</m:t>
                      </m:r>
                      <m:d>
                        <m:dPr>
                          <m:ctrlPr>
                            <a:rPr lang="hr-HR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r-HR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r-HR" i="1">
                                  <a:latin typeface="Cambria Math"/>
                                </a:rPr>
                                <m:t>𝑘</m:t>
                              </m:r>
                              <m:r>
                                <a:rPr lang="hr-HR" i="1">
                                  <a:latin typeface="Cambria Math"/>
                                </a:rPr>
                                <m:t>+1,</m:t>
                              </m:r>
                              <m:r>
                                <a:rPr lang="hr-HR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r>
                            <a:rPr lang="hr-HR" i="1">
                              <a:latin typeface="Cambria Math"/>
                            </a:rPr>
                            <m:t>−</m:t>
                          </m:r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𝑧</m:t>
                          </m:r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hr-H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r-HR" i="1">
                              <a:latin typeface="Cambria Math"/>
                            </a:rPr>
                            <m:t>𝑘</m:t>
                          </m:r>
                          <m:r>
                            <a:rPr lang="hr-HR" i="1">
                              <a:latin typeface="Cambria Math"/>
                            </a:rPr>
                            <m:t>+1,</m:t>
                          </m:r>
                          <m:r>
                            <a:rPr lang="hr-HR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r-HR" i="1">
                          <a:latin typeface="Cambria Math"/>
                        </a:rPr>
                        <m:t>=</m:t>
                      </m:r>
                      <m:r>
                        <a:rPr lang="hr-HR" b="0" i="1" smtClean="0">
                          <a:latin typeface="Cambria Math"/>
                        </a:rPr>
                        <m:t>𝑘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𝑧</m:t>
                      </m:r>
                      <m:d>
                        <m:d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hr-HR" i="1">
                                  <a:latin typeface="Cambria Math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hr-HR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hr-HR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hr-HR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hr-HR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hr-HR" i="1">
                                              <a:latin typeface="Cambria Math"/>
                                              <a:ea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hr-HR" i="1">
                                              <a:latin typeface="Cambria Math"/>
                                            </a:rPr>
                                            <m:t>𝑘</m:t>
                                          </m:r>
                                          <m:r>
                                            <a:rPr lang="hr-HR" i="1">
                                              <a:latin typeface="Cambria Math"/>
                                            </a:rPr>
                                            <m:t>+1,</m:t>
                                          </m:r>
                                          <m:r>
                                            <a:rPr lang="hr-HR" i="1">
                                              <a:latin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rad>
                          <m:r>
                            <a:rPr lang="hr-HR" b="0" i="1" smtClean="0">
                              <a:latin typeface="Cambria Math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hr-HR" dirty="0"/>
              </a:p>
              <a:p>
                <a:endParaRPr lang="hr-HR" dirty="0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253" y="2223472"/>
                <a:ext cx="4572000" cy="1583960"/>
              </a:xfrm>
              <a:prstGeom prst="rect">
                <a:avLst/>
              </a:prstGeom>
              <a:blipFill rotWithShape="1">
                <a:blip r:embed="rId9"/>
                <a:stretch>
                  <a:fillRect l="-1067" t="-1923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598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Derivation of theory</a:t>
            </a:r>
            <a:endParaRPr lang="hr-HR" dirty="0"/>
          </a:p>
        </p:txBody>
      </p:sp>
      <p:grpSp>
        <p:nvGrpSpPr>
          <p:cNvPr id="5" name="Group 4"/>
          <p:cNvGrpSpPr/>
          <p:nvPr/>
        </p:nvGrpSpPr>
        <p:grpSpPr>
          <a:xfrm>
            <a:off x="129627" y="1314445"/>
            <a:ext cx="6036808" cy="2059589"/>
            <a:chOff x="126199" y="899920"/>
            <a:chExt cx="6036808" cy="2059589"/>
          </a:xfrm>
        </p:grpSpPr>
        <p:sp>
          <p:nvSpPr>
            <p:cNvPr id="6" name="Right Brace 5"/>
            <p:cNvSpPr/>
            <p:nvPr/>
          </p:nvSpPr>
          <p:spPr>
            <a:xfrm>
              <a:off x="1347673" y="1438374"/>
              <a:ext cx="125318" cy="80010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26199" y="899920"/>
              <a:ext cx="6036808" cy="2059589"/>
              <a:chOff x="126199" y="899920"/>
              <a:chExt cx="6036808" cy="2059589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410332" y="1624281"/>
                <a:ext cx="2567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/>
                  <a:t>d</a:t>
                </a:r>
              </a:p>
            </p:txBody>
          </p:sp>
          <p:sp>
            <p:nvSpPr>
              <p:cNvPr id="9" name="Left Brace 8"/>
              <p:cNvSpPr/>
              <p:nvPr/>
            </p:nvSpPr>
            <p:spPr>
              <a:xfrm>
                <a:off x="957781" y="1450857"/>
                <a:ext cx="105194" cy="1444524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38564" y="1984165"/>
                <a:ext cx="199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l</a:t>
                </a:r>
                <a:endParaRPr lang="hr-HR" dirty="0">
                  <a:latin typeface="Cambria Math" pitchFamily="18" charset="0"/>
                  <a:ea typeface="Cambria Math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126199" y="899920"/>
                <a:ext cx="6036808" cy="2059589"/>
                <a:chOff x="471502" y="1218520"/>
                <a:chExt cx="6036808" cy="2059589"/>
              </a:xfrm>
            </p:grpSpPr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533400" y="1752600"/>
                  <a:ext cx="5791200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Flowchart: Direct Access Storage 12"/>
                <p:cNvSpPr/>
                <p:nvPr/>
              </p:nvSpPr>
              <p:spPr>
                <a:xfrm>
                  <a:off x="762000" y="1600200"/>
                  <a:ext cx="304800" cy="304800"/>
                </a:xfrm>
                <a:prstGeom prst="flowChartMagneticDrum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14" name="Flowchart: Direct Access Storage 13"/>
                <p:cNvSpPr/>
                <p:nvPr/>
              </p:nvSpPr>
              <p:spPr>
                <a:xfrm>
                  <a:off x="1392725" y="1600200"/>
                  <a:ext cx="304800" cy="304800"/>
                </a:xfrm>
                <a:prstGeom prst="flowChartMagneticDrum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15" name="Flowchart: Direct Access Storage 14"/>
                <p:cNvSpPr/>
                <p:nvPr/>
              </p:nvSpPr>
              <p:spPr>
                <a:xfrm>
                  <a:off x="2037030" y="1600200"/>
                  <a:ext cx="304800" cy="304800"/>
                </a:xfrm>
                <a:prstGeom prst="flowChartMagneticDrum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16" name="Flowchart: Direct Access Storage 15"/>
                <p:cNvSpPr/>
                <p:nvPr/>
              </p:nvSpPr>
              <p:spPr>
                <a:xfrm>
                  <a:off x="2667000" y="1600200"/>
                  <a:ext cx="304800" cy="304800"/>
                </a:xfrm>
                <a:prstGeom prst="flowChartMagneticDrum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471502" y="3197124"/>
                  <a:ext cx="444939" cy="13839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>
                  <a:stCxn id="13" idx="2"/>
                </p:cNvCxnSpPr>
                <p:nvPr/>
              </p:nvCxnSpPr>
              <p:spPr>
                <a:xfrm>
                  <a:off x="914400" y="1905000"/>
                  <a:ext cx="0" cy="1295400"/>
                </a:xfrm>
                <a:prstGeom prst="line">
                  <a:avLst/>
                </a:prstGeom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>
                  <a:stCxn id="14" idx="2"/>
                </p:cNvCxnSpPr>
                <p:nvPr/>
              </p:nvCxnSpPr>
              <p:spPr>
                <a:xfrm>
                  <a:off x="1545125" y="1905000"/>
                  <a:ext cx="0" cy="1295400"/>
                </a:xfrm>
                <a:prstGeom prst="line">
                  <a:avLst/>
                </a:prstGeom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189430" y="1905000"/>
                  <a:ext cx="0" cy="1295400"/>
                </a:xfrm>
                <a:prstGeom prst="line">
                  <a:avLst/>
                </a:prstGeom>
                <a:ln w="38100">
                  <a:solidFill>
                    <a:schemeClr val="bg1">
                      <a:lumMod val="50000"/>
                      <a:alpha val="51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805820" y="1905000"/>
                  <a:ext cx="0" cy="1295400"/>
                </a:xfrm>
                <a:prstGeom prst="line">
                  <a:avLst/>
                </a:prstGeom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838200" y="3200400"/>
                  <a:ext cx="2438400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Oval 22"/>
                <p:cNvSpPr/>
                <p:nvPr/>
              </p:nvSpPr>
              <p:spPr>
                <a:xfrm>
                  <a:off x="800100" y="3124200"/>
                  <a:ext cx="228600" cy="15240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1430825" y="3124200"/>
                  <a:ext cx="228600" cy="15240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2075130" y="3125709"/>
                  <a:ext cx="228600" cy="15240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2705100" y="3124200"/>
                  <a:ext cx="228600" cy="15240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27" name="Right Brace 26"/>
                <p:cNvSpPr/>
                <p:nvPr/>
              </p:nvSpPr>
              <p:spPr>
                <a:xfrm rot="16200000">
                  <a:off x="1206903" y="1261978"/>
                  <a:ext cx="45719" cy="630725"/>
                </a:xfrm>
                <a:prstGeom prst="rightBrac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999843" y="1218520"/>
                  <a:ext cx="4783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dirty="0" smtClean="0"/>
                    <a:t>∆z</a:t>
                  </a:r>
                  <a:endParaRPr lang="hr-HR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6127310" y="1677151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dirty="0" smtClean="0"/>
                    <a:t>z</a:t>
                  </a:r>
                  <a:endParaRPr lang="hr-HR" dirty="0"/>
                </a:p>
              </p:txBody>
            </p:sp>
          </p:grpSp>
        </p:grpSp>
      </p:grpSp>
      <p:grpSp>
        <p:nvGrpSpPr>
          <p:cNvPr id="30" name="Group 29"/>
          <p:cNvGrpSpPr/>
          <p:nvPr/>
        </p:nvGrpSpPr>
        <p:grpSpPr>
          <a:xfrm>
            <a:off x="5945270" y="3748190"/>
            <a:ext cx="3091759" cy="2853797"/>
            <a:chOff x="5945270" y="3748190"/>
            <a:chExt cx="3091759" cy="2853797"/>
          </a:xfrm>
        </p:grpSpPr>
        <p:grpSp>
          <p:nvGrpSpPr>
            <p:cNvPr id="31" name="Group 30"/>
            <p:cNvGrpSpPr/>
            <p:nvPr/>
          </p:nvGrpSpPr>
          <p:grpSpPr>
            <a:xfrm>
              <a:off x="5945270" y="3748190"/>
              <a:ext cx="3091759" cy="2853797"/>
              <a:chOff x="152400" y="3518913"/>
              <a:chExt cx="3091759" cy="2853797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2786959" y="4284580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y</a:t>
                </a:r>
                <a:endParaRPr lang="hr-HR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6989" y="6003378"/>
                <a:ext cx="4389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x</a:t>
                </a:r>
                <a:endParaRPr lang="hr-HR" dirty="0"/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152400" y="3518913"/>
                <a:ext cx="2819400" cy="2653287"/>
                <a:chOff x="152400" y="3518913"/>
                <a:chExt cx="2819400" cy="2653287"/>
              </a:xfrm>
            </p:grpSpPr>
            <p:sp>
              <p:nvSpPr>
                <p:cNvPr id="40" name="Arc 39"/>
                <p:cNvSpPr/>
                <p:nvPr/>
              </p:nvSpPr>
              <p:spPr>
                <a:xfrm rot="6151909">
                  <a:off x="91114" y="3595150"/>
                  <a:ext cx="1531335" cy="1378861"/>
                </a:xfrm>
                <a:prstGeom prst="arc">
                  <a:avLst>
                    <a:gd name="adj1" fmla="val 20309091"/>
                    <a:gd name="adj2" fmla="val 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grpSp>
              <p:nvGrpSpPr>
                <p:cNvPr id="41" name="Group 40"/>
                <p:cNvGrpSpPr/>
                <p:nvPr/>
              </p:nvGrpSpPr>
              <p:grpSpPr>
                <a:xfrm>
                  <a:off x="152400" y="3775983"/>
                  <a:ext cx="2819400" cy="2396217"/>
                  <a:chOff x="152400" y="3775983"/>
                  <a:chExt cx="2819400" cy="2396217"/>
                </a:xfrm>
              </p:grpSpPr>
              <p:sp>
                <p:nvSpPr>
                  <p:cNvPr id="42" name="Arc 41"/>
                  <p:cNvSpPr/>
                  <p:nvPr/>
                </p:nvSpPr>
                <p:spPr>
                  <a:xfrm rot="6151909">
                    <a:off x="92716" y="3852220"/>
                    <a:ext cx="1531335" cy="1378861"/>
                  </a:xfrm>
                  <a:prstGeom prst="arc">
                    <a:avLst>
                      <a:gd name="adj1" fmla="val 17221526"/>
                      <a:gd name="adj2" fmla="val 0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/>
                  </a:p>
                </p:txBody>
              </p:sp>
              <p:grpSp>
                <p:nvGrpSpPr>
                  <p:cNvPr id="43" name="Group 42"/>
                  <p:cNvGrpSpPr/>
                  <p:nvPr/>
                </p:nvGrpSpPr>
                <p:grpSpPr>
                  <a:xfrm>
                    <a:off x="152400" y="3810000"/>
                    <a:ext cx="2819400" cy="2362200"/>
                    <a:chOff x="152400" y="3810000"/>
                    <a:chExt cx="2819400" cy="2362200"/>
                  </a:xfrm>
                </p:grpSpPr>
                <p:cxnSp>
                  <p:nvCxnSpPr>
                    <p:cNvPr id="44" name="Straight Arrow Connector 43"/>
                    <p:cNvCxnSpPr/>
                    <p:nvPr/>
                  </p:nvCxnSpPr>
                  <p:spPr>
                    <a:xfrm>
                      <a:off x="685800" y="3810000"/>
                      <a:ext cx="0" cy="2362200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prstDash val="dash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45" name="Group 44"/>
                    <p:cNvGrpSpPr/>
                    <p:nvPr/>
                  </p:nvGrpSpPr>
                  <p:grpSpPr>
                    <a:xfrm>
                      <a:off x="152400" y="4191000"/>
                      <a:ext cx="2819400" cy="1713228"/>
                      <a:chOff x="152400" y="4191000"/>
                      <a:chExt cx="2819400" cy="1713228"/>
                    </a:xfrm>
                  </p:grpSpPr>
                  <p:cxnSp>
                    <p:nvCxnSpPr>
                      <p:cNvPr id="46" name="Straight Arrow Connector 45"/>
                      <p:cNvCxnSpPr/>
                      <p:nvPr/>
                    </p:nvCxnSpPr>
                    <p:spPr>
                      <a:xfrm>
                        <a:off x="152400" y="4343400"/>
                        <a:ext cx="2819400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prstDash val="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Straight Connector 46"/>
                      <p:cNvCxnSpPr/>
                      <p:nvPr/>
                    </p:nvCxnSpPr>
                    <p:spPr>
                      <a:xfrm>
                        <a:off x="685800" y="4343400"/>
                        <a:ext cx="543962" cy="1295400"/>
                      </a:xfrm>
                      <a:prstGeom prst="line">
                        <a:avLst/>
                      </a:prstGeom>
                      <a:ln w="38100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/>
                      <p:cNvCxnSpPr/>
                      <p:nvPr/>
                    </p:nvCxnSpPr>
                    <p:spPr>
                      <a:xfrm>
                        <a:off x="674863" y="4339627"/>
                        <a:ext cx="1153937" cy="841973"/>
                      </a:xfrm>
                      <a:prstGeom prst="line">
                        <a:avLst/>
                      </a:prstGeom>
                      <a:ln w="38100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9" name="Oval 48"/>
                      <p:cNvSpPr/>
                      <p:nvPr/>
                    </p:nvSpPr>
                    <p:spPr>
                      <a:xfrm rot="20043286">
                        <a:off x="1137531" y="5619939"/>
                        <a:ext cx="228600" cy="15240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r-HR"/>
                      </a:p>
                    </p:txBody>
                  </p:sp>
                  <p:sp>
                    <p:nvSpPr>
                      <p:cNvPr id="50" name="Oval 49"/>
                      <p:cNvSpPr/>
                      <p:nvPr/>
                    </p:nvSpPr>
                    <p:spPr>
                      <a:xfrm rot="18325891">
                        <a:off x="1725818" y="5117470"/>
                        <a:ext cx="228600" cy="15240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r-HR"/>
                      </a:p>
                    </p:txBody>
                  </p:sp>
                  <p:cxnSp>
                    <p:nvCxnSpPr>
                      <p:cNvPr id="51" name="Straight Connector 50"/>
                      <p:cNvCxnSpPr/>
                      <p:nvPr/>
                    </p:nvCxnSpPr>
                    <p:spPr>
                      <a:xfrm flipV="1">
                        <a:off x="1251831" y="5255950"/>
                        <a:ext cx="494734" cy="458296"/>
                      </a:xfrm>
                      <a:prstGeom prst="line">
                        <a:avLst/>
                      </a:prstGeom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2" name="Oval 51"/>
                      <p:cNvSpPr/>
                      <p:nvPr/>
                    </p:nvSpPr>
                    <p:spPr>
                      <a:xfrm>
                        <a:off x="533400" y="4191000"/>
                        <a:ext cx="304800" cy="30480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r-HR"/>
                      </a:p>
                    </p:txBody>
                  </p:sp>
                  <p:sp>
                    <p:nvSpPr>
                      <p:cNvPr id="53" name="TextBox 52"/>
                      <p:cNvSpPr txBox="1"/>
                      <p:nvPr/>
                    </p:nvSpPr>
                    <p:spPr>
                      <a:xfrm>
                        <a:off x="957781" y="4824338"/>
                        <a:ext cx="88723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l-GR" dirty="0" smtClean="0"/>
                          <a:t>φ</a:t>
                        </a:r>
                        <a:r>
                          <a:rPr lang="hr-HR" baseline="-25000" dirty="0" smtClean="0"/>
                          <a:t>k+1</a:t>
                        </a:r>
                        <a:endParaRPr lang="hr-HR" baseline="-25000" dirty="0"/>
                      </a:p>
                    </p:txBody>
                  </p:sp>
                  <p:sp>
                    <p:nvSpPr>
                      <p:cNvPr id="54" name="TextBox 53"/>
                      <p:cNvSpPr txBox="1"/>
                      <p:nvPr/>
                    </p:nvSpPr>
                    <p:spPr>
                      <a:xfrm>
                        <a:off x="632800" y="4653912"/>
                        <a:ext cx="88723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l-GR" dirty="0" smtClean="0"/>
                          <a:t>φ</a:t>
                        </a:r>
                        <a:r>
                          <a:rPr lang="hr-HR" baseline="-25000" dirty="0" smtClean="0"/>
                          <a:t>k</a:t>
                        </a:r>
                        <a:endParaRPr lang="hr-HR" baseline="-25000" dirty="0"/>
                      </a:p>
                    </p:txBody>
                  </p:sp>
                  <p:cxnSp>
                    <p:nvCxnSpPr>
                      <p:cNvPr id="55" name="Straight Connector 54"/>
                      <p:cNvCxnSpPr/>
                      <p:nvPr/>
                    </p:nvCxnSpPr>
                    <p:spPr>
                      <a:xfrm flipV="1">
                        <a:off x="1868410" y="4653912"/>
                        <a:ext cx="168620" cy="453150"/>
                      </a:xfrm>
                      <a:prstGeom prst="line">
                        <a:avLst/>
                      </a:prstGeom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" name="Straight Connector 55"/>
                      <p:cNvCxnSpPr/>
                      <p:nvPr/>
                    </p:nvCxnSpPr>
                    <p:spPr>
                      <a:xfrm flipV="1">
                        <a:off x="800100" y="5677653"/>
                        <a:ext cx="444939" cy="226575"/>
                      </a:xfrm>
                      <a:prstGeom prst="line">
                        <a:avLst/>
                      </a:prstGeom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</p:grpSp>
        <p:grpSp>
          <p:nvGrpSpPr>
            <p:cNvPr id="32" name="Group 31"/>
            <p:cNvGrpSpPr/>
            <p:nvPr/>
          </p:nvGrpSpPr>
          <p:grpSpPr>
            <a:xfrm>
              <a:off x="6822486" y="5791200"/>
              <a:ext cx="407200" cy="224748"/>
              <a:chOff x="6822486" y="5791200"/>
              <a:chExt cx="407200" cy="224748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flipV="1">
                <a:off x="7044701" y="5791200"/>
                <a:ext cx="184985" cy="13421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H="1">
                <a:off x="6822486" y="5925416"/>
                <a:ext cx="222215" cy="9053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7194270" y="5683188"/>
                  <a:ext cx="730530" cy="4214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i="1" smtClean="0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hr-HR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hr-HR" b="0" i="1" smtClean="0">
                                    <a:latin typeface="Cambria Math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+1,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hr-HR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4270" y="5683188"/>
                  <a:ext cx="730530" cy="42146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20290" r="-833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6751111" y="6043944"/>
                  <a:ext cx="790114" cy="4214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i="1" smtClean="0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hr-HR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hr-HR" b="0" i="1" smtClean="0">
                                    <a:latin typeface="Cambria Math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hr-HR" dirty="0"/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1111" y="6043944"/>
                  <a:ext cx="790114" cy="42146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20000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4365253" y="2223472"/>
                <a:ext cx="4572000" cy="127131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hr-HR" dirty="0" smtClean="0"/>
                  <a:t>Hooke’s </a:t>
                </a:r>
                <a:r>
                  <a:rPr lang="hr-HR" dirty="0"/>
                  <a:t>law: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r-HR" i="1">
                              <a:latin typeface="Cambria Math"/>
                            </a:rPr>
                            <m:t>𝑘</m:t>
                          </m:r>
                          <m:r>
                            <a:rPr lang="hr-HR" i="1">
                              <a:latin typeface="Cambria Math"/>
                            </a:rPr>
                            <m:t>+1,</m:t>
                          </m:r>
                          <m:r>
                            <a:rPr lang="hr-HR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r-HR" i="1">
                          <a:latin typeface="Cambria Math"/>
                        </a:rPr>
                        <m:t>=</m:t>
                      </m:r>
                      <m:r>
                        <a:rPr lang="hr-HR" b="0" i="1" smtClean="0">
                          <a:latin typeface="Cambria Math"/>
                        </a:rPr>
                        <m:t>𝑘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𝑧</m:t>
                      </m:r>
                      <m:d>
                        <m:d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hr-HR" i="1">
                                  <a:latin typeface="Cambria Math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hr-HR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hr-HR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hr-HR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hr-HR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hr-HR" i="1">
                                              <a:latin typeface="Cambria Math"/>
                                              <a:ea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hr-HR" i="1">
                                              <a:latin typeface="Cambria Math"/>
                                            </a:rPr>
                                            <m:t>𝑘</m:t>
                                          </m:r>
                                          <m:r>
                                            <a:rPr lang="hr-HR" i="1">
                                              <a:latin typeface="Cambria Math"/>
                                            </a:rPr>
                                            <m:t>+1,</m:t>
                                          </m:r>
                                          <m:r>
                                            <a:rPr lang="hr-HR" i="1">
                                              <a:latin typeface="Cambria Math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rad>
                          <m:r>
                            <a:rPr lang="hr-HR" b="0" i="1" smtClean="0">
                              <a:latin typeface="Cambria Math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hr-HR" dirty="0"/>
              </a:p>
              <a:p>
                <a:endParaRPr lang="hr-HR" dirty="0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253" y="2223472"/>
                <a:ext cx="4572000" cy="1271310"/>
              </a:xfrm>
              <a:prstGeom prst="rect">
                <a:avLst/>
              </a:prstGeom>
              <a:blipFill rotWithShape="1">
                <a:blip r:embed="rId9"/>
                <a:stretch>
                  <a:fillRect l="-1067" t="-2404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74566" y="3905295"/>
                <a:ext cx="5673834" cy="2149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e>
                          </m:acc>
                        </m:e>
                        <m:sub>
                          <m:r>
                            <a:rPr lang="hr-HR" i="1">
                              <a:latin typeface="Cambria Math"/>
                            </a:rPr>
                            <m:t>𝑘</m:t>
                          </m:r>
                          <m:r>
                            <a:rPr lang="hr-HR" i="1">
                              <a:latin typeface="Cambria Math"/>
                            </a:rPr>
                            <m:t>+1,</m:t>
                          </m:r>
                          <m:r>
                            <a:rPr lang="hr-HR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r-HR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hr-HR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i="1">
                              <a:latin typeface="Cambria Math"/>
                            </a:rPr>
                            <m:t>𝑙</m:t>
                          </m:r>
                        </m:e>
                      </m:acc>
                      <m:r>
                        <a:rPr lang="hr-HR" i="1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hr-HR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hr-HR" i="1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hr-HR" i="1">
                              <a:latin typeface="Cambria Math"/>
                            </a:rPr>
                            <m:t>𝑘</m:t>
                          </m:r>
                          <m:r>
                            <a:rPr lang="hr-HR" i="1">
                              <a:latin typeface="Cambria Math"/>
                            </a:rPr>
                            <m:t>+1,</m:t>
                          </m:r>
                          <m:r>
                            <a:rPr lang="hr-HR" i="1">
                              <a:latin typeface="Cambria Math"/>
                            </a:rPr>
                            <m:t>𝑘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hr-HR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hr-HR" i="1" smtClean="0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e>
                          </m:acc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+1,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r-HR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+1,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r-HR" b="0" i="1" smtClean="0"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r-HR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hr-HR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/>
                                </a:rPr>
                                <m:t>21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hr-HR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b="0" i="1" smtClean="0"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hr-HR" b="0" i="1" smtClean="0">
                                      <a:latin typeface="Cambria Math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acc>
                        <m:accPr>
                          <m:chr m:val="⃗"/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</m:e>
                      </m:acc>
                    </m:oMath>
                    <m:oMath xmlns:m="http://schemas.openxmlformats.org/officeDocument/2006/math">
                      <m:sSub>
                        <m:sSub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+1,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r-HR" b="0" i="1" smtClean="0">
                          <a:latin typeface="Cambria Math"/>
                        </a:rPr>
                        <m:t>=</m:t>
                      </m:r>
                      <m:r>
                        <a:rPr lang="hr-HR" b="0" i="1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hr-HR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b="0" i="1">
                              <a:latin typeface="Cambria Math"/>
                            </a:rPr>
                            <m:t>𝑙</m:t>
                          </m:r>
                        </m:e>
                        <m:sup>
                          <m:r>
                            <a:rPr lang="hr-HR" b="0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hr-HR" i="1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hr-HR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hr-HR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hr-HR" b="0" i="1" smtClean="0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hr-HR" i="1">
                                                  <a:latin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hr-HR" i="1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hr-HR" i="1">
                                                  <a:latin typeface="Cambria Math"/>
                                                </a:rPr>
                                                <m:t>𝑙</m:t>
                                              </m:r>
                                            </m:num>
                                            <m:den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hr-HR">
                                                  <a:latin typeface="Cambria Math"/>
                                                </a:rPr>
                                                <m:t>Δ</m:t>
                                              </m:r>
                                              <m:r>
                                                <a:rPr lang="hr-HR" i="1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hr-HR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𝑠𝑖𝑛</m:t>
                                      </m:r>
                                    </m:e>
                                    <m:sup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f>
                                    <m:fPr>
                                      <m:ctrlPr>
                                        <a:rPr lang="hr-HR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hr-HR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hr-HR" i="1">
                                              <a:latin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hr-HR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hr-HR" i="1">
                                              <a:latin typeface="Cambria Math"/>
                                            </a:rPr>
                                            <m:t>+1,</m:t>
                                          </m:r>
                                          <m:r>
                                            <a:rPr lang="hr-HR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rad>
                            </m:den>
                          </m:f>
                        </m:e>
                      </m:d>
                      <m:func>
                        <m:funcPr>
                          <m:ctrlPr>
                            <a:rPr lang="hr-HR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hr-HR" b="0" i="1">
                              <a:latin typeface="Cambria Math"/>
                            </a:rPr>
                            <m:t>𝑠𝑖𝑛</m:t>
                          </m:r>
                        </m:fName>
                        <m:e>
                          <m:sSub>
                            <m:sSub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r-HR" b="0" i="1">
                                  <a:latin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hr-HR" b="0" i="1">
                                  <a:latin typeface="Cambria Math"/>
                                </a:rPr>
                                <m:t>𝑘</m:t>
                              </m:r>
                              <m:r>
                                <a:rPr lang="hr-HR" b="0" i="1">
                                  <a:latin typeface="Cambria Math"/>
                                </a:rPr>
                                <m:t>+1,</m:t>
                              </m:r>
                              <m:r>
                                <a:rPr lang="hr-HR" b="0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66" y="3905295"/>
                <a:ext cx="5673834" cy="2149627"/>
              </a:xfrm>
              <a:prstGeom prst="rect">
                <a:avLst/>
              </a:prstGeom>
              <a:blipFill rotWithShape="1">
                <a:blip r:embed="rId10"/>
                <a:stretch>
                  <a:fillRect t="-397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496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One pendulum rotation - damping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199"/>
            <a:ext cx="7226892" cy="5044829"/>
          </a:xfrm>
        </p:spPr>
      </p:pic>
    </p:spTree>
    <p:extLst>
      <p:ext uri="{BB962C8B-B14F-4D97-AF65-F5344CB8AC3E}">
        <p14:creationId xmlns:p14="http://schemas.microsoft.com/office/powerpoint/2010/main" val="107526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Pendulum system</a:t>
            </a:r>
            <a:endParaRPr lang="hr-HR" dirty="0"/>
          </a:p>
        </p:txBody>
      </p:sp>
      <p:pic>
        <p:nvPicPr>
          <p:cNvPr id="3" name="CIMG8006-obicno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522" r="22057" b="17551"/>
          <a:stretch>
            <a:fillRect/>
          </a:stretch>
        </p:blipFill>
        <p:spPr>
          <a:xfrm>
            <a:off x="1364810" y="2118511"/>
            <a:ext cx="6414380" cy="34222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000" y="5661248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29736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3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</a:t>
            </a:r>
            <a:r>
              <a:rPr lang="hr-HR" b="1" dirty="0">
                <a:solidFill>
                  <a:schemeClr val="bg1"/>
                </a:solidFill>
              </a:rPr>
              <a:t>Soliton </a:t>
            </a:r>
            <a:r>
              <a:rPr lang="hr-HR" b="1" dirty="0" smtClean="0">
                <a:solidFill>
                  <a:schemeClr val="bg1"/>
                </a:solidFill>
              </a:rPr>
              <a:t>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Summary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Theory</a:t>
            </a:r>
          </a:p>
          <a:p>
            <a:pPr lvl="1"/>
            <a:r>
              <a:rPr lang="hr-HR" dirty="0" smtClean="0"/>
              <a:t>What is a soliton? </a:t>
            </a:r>
          </a:p>
          <a:p>
            <a:pPr lvl="1"/>
            <a:r>
              <a:rPr lang="hr-HR" dirty="0" smtClean="0"/>
              <a:t>Model of the system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Experimental</a:t>
            </a:r>
          </a:p>
          <a:p>
            <a:pPr lvl="1"/>
            <a:r>
              <a:rPr lang="hr-HR" dirty="0" smtClean="0"/>
              <a:t>Apparatus</a:t>
            </a:r>
          </a:p>
          <a:p>
            <a:pPr lvl="1"/>
            <a:r>
              <a:rPr lang="hr-HR" dirty="0" smtClean="0"/>
              <a:t>Methods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Results</a:t>
            </a:r>
          </a:p>
          <a:p>
            <a:r>
              <a:rPr lang="hr-HR" dirty="0" smtClean="0"/>
              <a:t>Conclusion</a:t>
            </a:r>
            <a:endParaRPr lang="hr-HR" dirty="0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>
                <a:solidFill>
                  <a:schemeClr val="bg1"/>
                </a:solidFill>
              </a:rPr>
              <a:t>Soliton </a:t>
            </a:r>
            <a:r>
              <a:rPr lang="hr-HR" b="1" dirty="0" smtClean="0">
                <a:solidFill>
                  <a:schemeClr val="bg1"/>
                </a:solidFill>
              </a:rPr>
              <a:t>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000" y="5661248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29736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4</a:t>
            </a:fld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57" b="21121"/>
          <a:stretch/>
        </p:blipFill>
        <p:spPr>
          <a:xfrm>
            <a:off x="3312108" y="2974817"/>
            <a:ext cx="5489314" cy="1981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93100" y="495601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Equilibrium position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8655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Soliton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Wave packet that travels trought medium with unchanged shape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Form of solution of some nonlinear partial diferential  equations (Sine-gordon equation, KdV equation)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en-US" dirty="0"/>
              <a:t>They can interact with other </a:t>
            </a:r>
            <a:r>
              <a:rPr lang="en-US" dirty="0" err="1"/>
              <a:t>solitons</a:t>
            </a:r>
            <a:r>
              <a:rPr lang="en-US" dirty="0"/>
              <a:t>, and emerge from the collision </a:t>
            </a:r>
            <a:r>
              <a:rPr lang="en-US" dirty="0" smtClean="0"/>
              <a:t>unchanged</a:t>
            </a:r>
            <a:r>
              <a:rPr lang="hr-HR" dirty="0" smtClean="0"/>
              <a:t> except for a phase shift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>
                <a:solidFill>
                  <a:schemeClr val="bg1"/>
                </a:solidFill>
              </a:rPr>
              <a:t>Soliton </a:t>
            </a:r>
            <a:r>
              <a:rPr lang="hr-HR" b="1" dirty="0" smtClean="0">
                <a:solidFill>
                  <a:schemeClr val="bg1"/>
                </a:solidFill>
              </a:rPr>
              <a:t>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000" y="5661248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29736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5</a:t>
            </a:fld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Theory – basic concepts</a:t>
            </a:r>
            <a:endParaRPr lang="hr-HR" dirty="0"/>
          </a:p>
        </p:txBody>
      </p:sp>
      <p:grpSp>
        <p:nvGrpSpPr>
          <p:cNvPr id="4" name="Group 3"/>
          <p:cNvGrpSpPr/>
          <p:nvPr/>
        </p:nvGrpSpPr>
        <p:grpSpPr>
          <a:xfrm>
            <a:off x="342933" y="1314445"/>
            <a:ext cx="6036808" cy="2059589"/>
            <a:chOff x="126199" y="899920"/>
            <a:chExt cx="6036808" cy="2059589"/>
          </a:xfrm>
        </p:grpSpPr>
        <p:sp>
          <p:nvSpPr>
            <p:cNvPr id="5" name="Right Brace 4"/>
            <p:cNvSpPr/>
            <p:nvPr/>
          </p:nvSpPr>
          <p:spPr>
            <a:xfrm>
              <a:off x="1347673" y="1438374"/>
              <a:ext cx="125318" cy="80010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6199" y="899920"/>
              <a:ext cx="6036808" cy="2059589"/>
              <a:chOff x="126199" y="899920"/>
              <a:chExt cx="6036808" cy="2059589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410332" y="1624281"/>
                <a:ext cx="2567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/>
                  <a:t>d</a:t>
                </a:r>
              </a:p>
            </p:txBody>
          </p:sp>
          <p:sp>
            <p:nvSpPr>
              <p:cNvPr id="8" name="Left Brace 7"/>
              <p:cNvSpPr/>
              <p:nvPr/>
            </p:nvSpPr>
            <p:spPr>
              <a:xfrm>
                <a:off x="957781" y="1450857"/>
                <a:ext cx="105194" cy="1444524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38564" y="1984165"/>
                <a:ext cx="199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l</a:t>
                </a:r>
                <a:endParaRPr lang="hr-HR" dirty="0">
                  <a:latin typeface="Cambria Math" pitchFamily="18" charset="0"/>
                  <a:ea typeface="Cambria Math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26199" y="899920"/>
                <a:ext cx="6036808" cy="2059589"/>
                <a:chOff x="471502" y="1218520"/>
                <a:chExt cx="6036808" cy="2059589"/>
              </a:xfrm>
            </p:grpSpPr>
            <p:cxnSp>
              <p:nvCxnSpPr>
                <p:cNvPr id="11" name="Straight Arrow Connector 10"/>
                <p:cNvCxnSpPr/>
                <p:nvPr/>
              </p:nvCxnSpPr>
              <p:spPr>
                <a:xfrm>
                  <a:off x="533400" y="1752600"/>
                  <a:ext cx="5791200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Flowchart: Direct Access Storage 11"/>
                <p:cNvSpPr/>
                <p:nvPr/>
              </p:nvSpPr>
              <p:spPr>
                <a:xfrm>
                  <a:off x="762000" y="1600200"/>
                  <a:ext cx="304800" cy="304800"/>
                </a:xfrm>
                <a:prstGeom prst="flowChartMagneticDrum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13" name="Flowchart: Direct Access Storage 12"/>
                <p:cNvSpPr/>
                <p:nvPr/>
              </p:nvSpPr>
              <p:spPr>
                <a:xfrm>
                  <a:off x="1392725" y="1600200"/>
                  <a:ext cx="304800" cy="304800"/>
                </a:xfrm>
                <a:prstGeom prst="flowChartMagneticDrum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14" name="Flowchart: Direct Access Storage 13"/>
                <p:cNvSpPr/>
                <p:nvPr/>
              </p:nvSpPr>
              <p:spPr>
                <a:xfrm>
                  <a:off x="2037030" y="1600200"/>
                  <a:ext cx="304800" cy="304800"/>
                </a:xfrm>
                <a:prstGeom prst="flowChartMagneticDrum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15" name="Flowchart: Direct Access Storage 14"/>
                <p:cNvSpPr/>
                <p:nvPr/>
              </p:nvSpPr>
              <p:spPr>
                <a:xfrm>
                  <a:off x="2667000" y="1600200"/>
                  <a:ext cx="304800" cy="304800"/>
                </a:xfrm>
                <a:prstGeom prst="flowChartMagneticDrum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471502" y="3197124"/>
                  <a:ext cx="444939" cy="13839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>
                  <a:stCxn id="12" idx="2"/>
                </p:cNvCxnSpPr>
                <p:nvPr/>
              </p:nvCxnSpPr>
              <p:spPr>
                <a:xfrm>
                  <a:off x="914400" y="1905000"/>
                  <a:ext cx="0" cy="1295400"/>
                </a:xfrm>
                <a:prstGeom prst="line">
                  <a:avLst/>
                </a:prstGeom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>
                  <a:stCxn id="13" idx="2"/>
                </p:cNvCxnSpPr>
                <p:nvPr/>
              </p:nvCxnSpPr>
              <p:spPr>
                <a:xfrm>
                  <a:off x="1545125" y="1905000"/>
                  <a:ext cx="0" cy="1295400"/>
                </a:xfrm>
                <a:prstGeom prst="line">
                  <a:avLst/>
                </a:prstGeom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2189430" y="1905000"/>
                  <a:ext cx="0" cy="1295400"/>
                </a:xfrm>
                <a:prstGeom prst="line">
                  <a:avLst/>
                </a:prstGeom>
                <a:ln w="38100">
                  <a:solidFill>
                    <a:schemeClr val="bg1">
                      <a:lumMod val="50000"/>
                      <a:alpha val="51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805820" y="1905000"/>
                  <a:ext cx="0" cy="1295400"/>
                </a:xfrm>
                <a:prstGeom prst="line">
                  <a:avLst/>
                </a:prstGeom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838200" y="3200400"/>
                  <a:ext cx="2438400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Oval 20"/>
                <p:cNvSpPr/>
                <p:nvPr/>
              </p:nvSpPr>
              <p:spPr>
                <a:xfrm>
                  <a:off x="800100" y="3124200"/>
                  <a:ext cx="228600" cy="15240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1430825" y="3124200"/>
                  <a:ext cx="228600" cy="15240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2075130" y="3125709"/>
                  <a:ext cx="228600" cy="15240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2705100" y="3124200"/>
                  <a:ext cx="228600" cy="15240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25" name="Right Brace 24"/>
                <p:cNvSpPr/>
                <p:nvPr/>
              </p:nvSpPr>
              <p:spPr>
                <a:xfrm rot="16200000">
                  <a:off x="1206903" y="1261978"/>
                  <a:ext cx="45719" cy="630725"/>
                </a:xfrm>
                <a:prstGeom prst="rightBrac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999843" y="1218520"/>
                  <a:ext cx="4783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dirty="0" smtClean="0"/>
                    <a:t>∆z</a:t>
                  </a:r>
                  <a:endParaRPr lang="hr-HR" dirty="0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6127310" y="1677151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dirty="0" smtClean="0"/>
                    <a:t>z</a:t>
                  </a:r>
                  <a:endParaRPr lang="hr-HR" dirty="0"/>
                </a:p>
              </p:txBody>
            </p:sp>
          </p:grpSp>
        </p:grp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000" y="5661248"/>
            <a:ext cx="1426949" cy="11348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2881" y="5318453"/>
                <a:ext cx="6515099" cy="1512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hr-HR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𝑔</m:t>
                          </m:r>
                        </m:sub>
                      </m:sSub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𝑔𝑟𝑎𝑣𝑖𝑡𝑎𝑡𝑖𝑜𝑛𝑎𝑙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𝑡𝑜𝑟𝑞𝑢𝑒</m:t>
                      </m:r>
                    </m:oMath>
                  </m:oMathPara>
                </a14:m>
                <a:endParaRPr lang="hr-HR" b="0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+1,</m:t>
                          </m:r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sub>
                      </m:sSub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𝑡𝑜𝑟𝑞𝑢𝑒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𝑓𝑟𝑜𝑚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𝑛𝑒𝑥𝑡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𝑝𝑒𝑛𝑑𝑢𝑙𝑢𝑚</m:t>
                      </m:r>
                    </m:oMath>
                  </m:oMathPara>
                </a14:m>
                <a:endParaRPr lang="hr-HR" b="0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 −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𝑐𝑜𝑒𝑓𝑓𝑖𝑐𝑖𝑒𝑛𝑡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𝑜𝑓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𝑒𝑙𝑎𝑠𝑡𝑖𝑐𝑖𝑡𝑦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𝑜𝑓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𝑡h𝑒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𝑠𝑡𝑟𝑖𝑛𝑔</m:t>
                      </m:r>
                    </m:oMath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</a:rPr>
                        <m:t>𝑑</m:t>
                      </m:r>
                      <m:r>
                        <a:rPr lang="hr-HR" b="0" i="1" smtClean="0">
                          <a:latin typeface="Cambria Math"/>
                        </a:rPr>
                        <m:t> −</m:t>
                      </m:r>
                      <m:r>
                        <a:rPr lang="hr-HR" b="0" i="1" smtClean="0">
                          <a:latin typeface="Cambria Math"/>
                        </a:rPr>
                        <m:t>𝑑𝑖𝑠𝑡𝑎𝑛𝑐𝑒</m:t>
                      </m:r>
                      <m:r>
                        <a:rPr lang="hr-HR" b="0" i="1" smtClean="0">
                          <a:latin typeface="Cambria Math"/>
                        </a:rPr>
                        <m:t> </m:t>
                      </m:r>
                      <m:r>
                        <a:rPr lang="hr-HR" b="0" i="1" smtClean="0">
                          <a:latin typeface="Cambria Math"/>
                        </a:rPr>
                        <m:t>𝑏𝑒𝑡𝑤𝑒𝑒𝑛</m:t>
                      </m:r>
                      <m:r>
                        <a:rPr lang="hr-HR" b="0" i="1" smtClean="0">
                          <a:latin typeface="Cambria Math"/>
                        </a:rPr>
                        <m:t> </m:t>
                      </m:r>
                      <m:r>
                        <a:rPr lang="hr-HR" b="0" i="1" smtClean="0">
                          <a:latin typeface="Cambria Math"/>
                        </a:rPr>
                        <m:t>𝑐𝑒𝑛𝑡𝑒𝑟</m:t>
                      </m:r>
                      <m:r>
                        <a:rPr lang="hr-HR" b="0" i="1" smtClean="0">
                          <a:latin typeface="Cambria Math"/>
                        </a:rPr>
                        <m:t> </m:t>
                      </m:r>
                      <m:r>
                        <a:rPr lang="hr-HR" b="0" i="1" smtClean="0">
                          <a:latin typeface="Cambria Math"/>
                        </a:rPr>
                        <m:t>𝑜𝑓</m:t>
                      </m:r>
                      <m:r>
                        <a:rPr lang="hr-HR" b="0" i="1" smtClean="0">
                          <a:latin typeface="Cambria Math"/>
                        </a:rPr>
                        <m:t> </m:t>
                      </m:r>
                      <m:r>
                        <a:rPr lang="hr-HR" b="0" i="1" smtClean="0">
                          <a:latin typeface="Cambria Math"/>
                        </a:rPr>
                        <m:t>𝑔𝑟𝑎𝑣𝑖𝑡𝑦</m:t>
                      </m:r>
                      <m:r>
                        <a:rPr lang="hr-HR" b="0" i="1" smtClean="0">
                          <a:latin typeface="Cambria Math"/>
                        </a:rPr>
                        <m:t> </m:t>
                      </m:r>
                      <m:r>
                        <a:rPr lang="hr-HR" b="0" i="1" smtClean="0">
                          <a:latin typeface="Cambria Math"/>
                        </a:rPr>
                        <m:t>𝑎𝑛𝑑</m:t>
                      </m:r>
                      <m:r>
                        <a:rPr lang="hr-HR" b="0" i="1" smtClean="0">
                          <a:latin typeface="Cambria Math"/>
                        </a:rPr>
                        <m:t> </m:t>
                      </m:r>
                      <m:r>
                        <a:rPr lang="hr-HR" b="0" i="1" smtClean="0">
                          <a:latin typeface="Cambria Math"/>
                        </a:rPr>
                        <m:t>h𝑜𝑟𝑖𝑧𝑜𝑛𝑡𝑎𝑙</m:t>
                      </m:r>
                      <m:r>
                        <a:rPr lang="hr-HR" b="0" i="1" smtClean="0">
                          <a:latin typeface="Cambria Math"/>
                        </a:rPr>
                        <m:t> </m:t>
                      </m:r>
                      <m:r>
                        <a:rPr lang="hr-HR" b="0" i="1" smtClean="0">
                          <a:latin typeface="Cambria Math"/>
                        </a:rPr>
                        <m:t>𝑟𝑜𝑑</m:t>
                      </m:r>
                    </m:oMath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</a:rPr>
                        <m:t>𝐼</m:t>
                      </m:r>
                      <m:r>
                        <a:rPr lang="hr-HR" b="0" i="1" smtClean="0">
                          <a:latin typeface="Cambria Math"/>
                        </a:rPr>
                        <m:t>−</m:t>
                      </m:r>
                      <m:r>
                        <a:rPr lang="hr-HR" b="0" i="1" smtClean="0">
                          <a:latin typeface="Cambria Math"/>
                        </a:rPr>
                        <m:t>𝑚𝑜𝑚𝑒𝑛𝑡</m:t>
                      </m:r>
                      <m:r>
                        <a:rPr lang="hr-HR" b="0" i="1" smtClean="0">
                          <a:latin typeface="Cambria Math"/>
                        </a:rPr>
                        <m:t> </m:t>
                      </m:r>
                      <m:r>
                        <a:rPr lang="hr-HR" b="0" i="1" smtClean="0">
                          <a:latin typeface="Cambria Math"/>
                        </a:rPr>
                        <m:t>𝑜𝑓</m:t>
                      </m:r>
                      <m:r>
                        <a:rPr lang="hr-HR" b="0" i="1" smtClean="0">
                          <a:latin typeface="Cambria Math"/>
                        </a:rPr>
                        <m:t> </m:t>
                      </m:r>
                      <m:r>
                        <a:rPr lang="hr-HR" b="0" i="1" smtClean="0">
                          <a:latin typeface="Cambria Math"/>
                        </a:rPr>
                        <m:t>𝑖𝑛𝑒𝑟𝑡𝑖𝑎</m:t>
                      </m:r>
                      <m:r>
                        <a:rPr lang="hr-HR" b="0" i="1" smtClean="0">
                          <a:latin typeface="Cambria Math"/>
                        </a:rPr>
                        <m:t> </m:t>
                      </m:r>
                      <m:r>
                        <a:rPr lang="hr-HR" b="0" i="1" smtClean="0">
                          <a:latin typeface="Cambria Math"/>
                        </a:rPr>
                        <m:t>𝑜𝑓</m:t>
                      </m:r>
                      <m:r>
                        <a:rPr lang="hr-HR" b="0" i="1" smtClean="0">
                          <a:latin typeface="Cambria Math"/>
                        </a:rPr>
                        <m:t> </m:t>
                      </m:r>
                      <m:r>
                        <a:rPr lang="hr-HR" b="0" i="1" smtClean="0">
                          <a:latin typeface="Cambria Math"/>
                        </a:rPr>
                        <m:t>𝑡h𝑒</m:t>
                      </m:r>
                      <m:r>
                        <a:rPr lang="hr-HR" b="0" i="1" smtClean="0">
                          <a:latin typeface="Cambria Math"/>
                        </a:rPr>
                        <m:t> </m:t>
                      </m:r>
                      <m:r>
                        <a:rPr lang="hr-HR" b="0" i="1" smtClean="0">
                          <a:latin typeface="Cambria Math"/>
                        </a:rPr>
                        <m:t>𝑝𝑒𝑛𝑑𝑢𝑙𝑢𝑚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1" y="5318453"/>
                <a:ext cx="6515099" cy="1512081"/>
              </a:xfrm>
              <a:prstGeom prst="rect">
                <a:avLst/>
              </a:prstGeom>
              <a:blipFill rotWithShape="1">
                <a:blip r:embed="rId3"/>
                <a:stretch>
                  <a:fillRect b="-2823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8" name="Group 97"/>
          <p:cNvGrpSpPr/>
          <p:nvPr/>
        </p:nvGrpSpPr>
        <p:grpSpPr>
          <a:xfrm>
            <a:off x="3915347" y="2559702"/>
            <a:ext cx="5533453" cy="1656549"/>
            <a:chOff x="3691616" y="2212187"/>
            <a:chExt cx="5533453" cy="16565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4958967" y="2212187"/>
                  <a:ext cx="2841547" cy="391902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  <a:alpha val="59000"/>
                  </a:schemeClr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hr-HR" dirty="0"/>
                    <a:t> </a:t>
                  </a:r>
                  <a14:m>
                    <m:oMath xmlns:m="http://schemas.openxmlformats.org/officeDocument/2006/math">
                      <m:r>
                        <a:rPr lang="hr-HR" i="1">
                          <a:latin typeface="Cambria Math"/>
                        </a:rPr>
                        <m:t>𝐼</m:t>
                      </m:r>
                      <m:sSub>
                        <m:sSubPr>
                          <m:ctrlPr>
                            <a:rPr lang="hr-H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hr-HR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r-HR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hr-H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hr-HR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hr-HR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hr-H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hr-HR" i="1">
                              <a:latin typeface="Cambria Math"/>
                            </a:rPr>
                            <m:t>𝑘</m:t>
                          </m:r>
                          <m:r>
                            <a:rPr lang="hr-HR" i="1">
                              <a:latin typeface="Cambria Math"/>
                            </a:rPr>
                            <m:t>+1,  </m:t>
                          </m:r>
                          <m:r>
                            <a:rPr lang="hr-HR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r-HR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hr-H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hr-HR" i="1">
                              <a:latin typeface="Cambria Math"/>
                            </a:rPr>
                            <m:t>𝑘</m:t>
                          </m:r>
                          <m:r>
                            <a:rPr lang="hr-HR" i="1">
                              <a:latin typeface="Cambria Math"/>
                            </a:rPr>
                            <m:t>, </m:t>
                          </m:r>
                          <m:r>
                            <a:rPr lang="hr-HR" i="1">
                              <a:latin typeface="Cambria Math"/>
                            </a:rPr>
                            <m:t>𝑘</m:t>
                          </m:r>
                          <m:r>
                            <a:rPr lang="hr-HR" i="1">
                              <a:latin typeface="Cambria Math"/>
                            </a:rPr>
                            <m:t>−1</m:t>
                          </m:r>
                        </m:sub>
                      </m:sSub>
                    </m:oMath>
                  </a14:m>
                  <a:endParaRPr lang="hr-HR" dirty="0"/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8967" y="2212187"/>
                  <a:ext cx="2841547" cy="39190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/>
            <p:cNvCxnSpPr/>
            <p:nvPr/>
          </p:nvCxnSpPr>
          <p:spPr>
            <a:xfrm flipH="1">
              <a:off x="5257800" y="2514600"/>
              <a:ext cx="5334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691616" y="3048000"/>
                  <a:ext cx="2286000" cy="391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i="1" smtClean="0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𝑔</m:t>
                            </m:r>
                          </m:sub>
                        </m:sSub>
                        <m:r>
                          <a:rPr lang="hr-HR" b="0" i="1" smtClean="0">
                            <a:latin typeface="Cambria Math"/>
                          </a:rPr>
                          <m:t>=−</m:t>
                        </m:r>
                        <m:r>
                          <a:rPr lang="hr-HR" b="0" i="1" smtClean="0">
                            <a:latin typeface="Cambria Math"/>
                          </a:rPr>
                          <m:t>𝑚𝑔𝑑𝑠𝑖𝑛</m:t>
                        </m:r>
                        <m:r>
                          <a:rPr lang="hr-HR" b="0" i="1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hr-HR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  <m:r>
                          <a:rPr lang="hr-HR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hr-HR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1616" y="3048000"/>
                  <a:ext cx="2286000" cy="39190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/>
            <p:cNvCxnSpPr/>
            <p:nvPr/>
          </p:nvCxnSpPr>
          <p:spPr>
            <a:xfrm>
              <a:off x="6477000" y="2652999"/>
              <a:ext cx="381000" cy="56712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6196031" y="3439901"/>
                  <a:ext cx="2033569" cy="4288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i="1" smtClean="0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hr-HR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hr-HR" i="1" smtClean="0">
                                    <a:latin typeface="Cambria Math"/>
                                    <a:ea typeface="Cambria Math"/>
                                  </a:rPr>
                                  <m:t>𝜏</m:t>
                                </m:r>
                              </m:e>
                            </m:acc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+1,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  <m:r>
                          <a:rPr lang="hr-HR" b="0" i="0" smtClean="0">
                            <a:latin typeface="Cambria Math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hr-HR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hr-HR" b="0" i="1" smtClean="0">
                                <a:latin typeface="Cambria Math"/>
                              </a:rPr>
                              <m:t>𝑙</m:t>
                            </m:r>
                          </m:e>
                        </m:acc>
                        <m:r>
                          <a:rPr lang="hr-HR" i="1" smtClean="0">
                            <a:latin typeface="Cambria Math"/>
                            <a:ea typeface="Cambria Math"/>
                          </a:rPr>
                          <m:t>×</m:t>
                        </m:r>
                        <m:sSub>
                          <m:sSubPr>
                            <m:ctrlPr>
                              <a:rPr lang="hr-HR" b="0" i="1" smtClean="0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hr-HR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hr-HR" b="0" i="1" smtClean="0">
                                    <a:latin typeface="Cambria Math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+1,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hr-HR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6031" y="3439901"/>
                  <a:ext cx="2033569" cy="42883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t="-19718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Arrow Connector 41"/>
            <p:cNvCxnSpPr/>
            <p:nvPr/>
          </p:nvCxnSpPr>
          <p:spPr>
            <a:xfrm>
              <a:off x="7363286" y="2583356"/>
              <a:ext cx="332914" cy="20229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7467600" y="3124200"/>
              <a:ext cx="228600" cy="31570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7167669" y="2785646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dirty="0" smtClean="0"/>
                <a:t>Analogly derived</a:t>
              </a:r>
              <a:endParaRPr lang="hr-HR" sz="16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314137" y="3763262"/>
                <a:ext cx="3327129" cy="705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hr-HR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hr-HR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r-HR" b="0" i="0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/>
                        </a:rPr>
                        <m:t>l</m:t>
                      </m:r>
                      <m:r>
                        <a:rPr lang="hr-HR" b="0" i="0" smtClean="0">
                          <a:latin typeface="Cambria Math"/>
                        </a:rPr>
                        <m:t>∗(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/>
                        </a:rPr>
                        <m:t>cos</m:t>
                      </m:r>
                      <m:d>
                        <m:d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⃗"/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b="0" i="1" smtClean="0">
                              <a:latin typeface="Cambria Math"/>
                            </a:rPr>
                            <m:t>𝑖</m:t>
                          </m:r>
                        </m:e>
                      </m:acc>
                      <m:r>
                        <a:rPr lang="hr-HR" b="0" i="1" smtClean="0"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hr-HR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b="0" i="1" smtClean="0"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hr-HR" b="0" i="1" smtClean="0"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acc>
                        <m:accPr>
                          <m:chr m:val="⃗"/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hr-HR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hr-HR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hr-HR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hr-HR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+1,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r-HR" b="0" i="0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+1,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r-HR" b="0" i="0" smtClean="0">
                          <a:latin typeface="Cambria Math"/>
                        </a:rPr>
                        <m:t>+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𝑧</m:t>
                      </m:r>
                      <m:acc>
                        <m:accPr>
                          <m:chr m:val="⃗"/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hr-HR" dirty="0" smtClean="0"/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137" y="3763262"/>
                <a:ext cx="3327129" cy="705834"/>
              </a:xfrm>
              <a:prstGeom prst="rect">
                <a:avLst/>
              </a:prstGeom>
              <a:blipFill rotWithShape="1">
                <a:blip r:embed="rId9"/>
                <a:stretch>
                  <a:fillRect l="-183" t="-11207" r="-2202" b="-86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Arrow Connector 85"/>
          <p:cNvCxnSpPr/>
          <p:nvPr/>
        </p:nvCxnSpPr>
        <p:spPr>
          <a:xfrm>
            <a:off x="2060861" y="3314794"/>
            <a:ext cx="62997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2091590" y="3286454"/>
                <a:ext cx="758539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hr-HR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hr-HR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+1,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590" y="3286454"/>
                <a:ext cx="758539" cy="381515"/>
              </a:xfrm>
              <a:prstGeom prst="rect">
                <a:avLst/>
              </a:prstGeom>
              <a:blipFill rotWithShape="1">
                <a:blip r:embed="rId10"/>
                <a:stretch>
                  <a:fillRect t="-20635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Straight Arrow Connector 90"/>
          <p:cNvCxnSpPr/>
          <p:nvPr/>
        </p:nvCxnSpPr>
        <p:spPr>
          <a:xfrm>
            <a:off x="2060861" y="1830343"/>
            <a:ext cx="0" cy="148445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2012576" y="2234757"/>
                <a:ext cx="4013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hr-HR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hr-HR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576" y="2234757"/>
                <a:ext cx="401370" cy="369332"/>
              </a:xfrm>
              <a:prstGeom prst="rect">
                <a:avLst/>
              </a:prstGeom>
              <a:blipFill rotWithShape="1">
                <a:blip r:embed="rId11"/>
                <a:stretch>
                  <a:fillRect t="-21667" r="-19697" b="-8333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5058347" y="1992559"/>
                <a:ext cx="2965898" cy="763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</a:rPr>
                        <m:t>𝐼</m:t>
                      </m:r>
                      <m:sSub>
                        <m:sSub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r-HR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</m:nary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347" y="1992559"/>
                <a:ext cx="2965898" cy="763094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429837" y="4474687"/>
                <a:ext cx="2651254" cy="935513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33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Hooke’s </a:t>
                </a:r>
                <a:r>
                  <a:rPr lang="hr-HR" dirty="0"/>
                  <a:t>law: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r-HR" i="1">
                              <a:latin typeface="Cambria Math"/>
                            </a:rPr>
                            <m:t>𝑘</m:t>
                          </m:r>
                          <m:r>
                            <a:rPr lang="hr-HR" i="1">
                              <a:latin typeface="Cambria Math"/>
                            </a:rPr>
                            <m:t>+1,</m:t>
                          </m:r>
                          <m:r>
                            <a:rPr lang="hr-HR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r-HR" i="1">
                          <a:latin typeface="Cambria Math"/>
                        </a:rPr>
                        <m:t>=</m:t>
                      </m:r>
                      <m:r>
                        <a:rPr lang="hr-HR" i="1">
                          <a:latin typeface="Cambria Math"/>
                        </a:rPr>
                        <m:t>𝑘</m:t>
                      </m:r>
                      <m:r>
                        <a:rPr lang="hr-HR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hr-H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hr-HR" i="1">
                              <a:latin typeface="Cambria Math"/>
                            </a:rPr>
                            <m:t>𝑘</m:t>
                          </m:r>
                          <m:r>
                            <a:rPr lang="hr-HR" i="1">
                              <a:latin typeface="Cambria Math"/>
                            </a:rPr>
                            <m:t>+1,</m:t>
                          </m:r>
                          <m:r>
                            <a:rPr lang="hr-HR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r-HR" i="1">
                          <a:latin typeface="Cambria Math"/>
                        </a:rPr>
                        <m:t>−</m:t>
                      </m:r>
                      <m:r>
                        <a:rPr lang="hr-HR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hr-HR" i="1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hr-HR" i="1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hr-HR" dirty="0"/>
              </a:p>
              <a:p>
                <a:endParaRPr lang="hr-HR" dirty="0"/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37" y="4474687"/>
                <a:ext cx="2651254" cy="935513"/>
              </a:xfrm>
              <a:prstGeom prst="rect">
                <a:avLst/>
              </a:prstGeom>
              <a:blipFill rotWithShape="1">
                <a:blip r:embed="rId13"/>
                <a:stretch>
                  <a:fillRect l="-2074" t="-324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</a:t>
            </a:r>
            <a:r>
              <a:rPr lang="hr-HR" b="1" dirty="0">
                <a:solidFill>
                  <a:schemeClr val="bg1"/>
                </a:solidFill>
              </a:rPr>
              <a:t>Soliton </a:t>
            </a:r>
            <a:r>
              <a:rPr lang="hr-HR" b="1" dirty="0" smtClean="0">
                <a:solidFill>
                  <a:schemeClr val="bg1"/>
                </a:solidFill>
              </a:rPr>
              <a:t>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74" name="Slide Number Placeholder 3"/>
          <p:cNvSpPr txBox="1">
            <a:spLocks/>
          </p:cNvSpPr>
          <p:nvPr/>
        </p:nvSpPr>
        <p:spPr>
          <a:xfrm>
            <a:off x="829736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6</a:t>
            </a:fld>
            <a:endParaRPr lang="hr-HR" dirty="0">
              <a:solidFill>
                <a:schemeClr val="tx1"/>
              </a:solidFill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5945270" y="3748190"/>
            <a:ext cx="3091759" cy="2853797"/>
            <a:chOff x="5945270" y="3748190"/>
            <a:chExt cx="3091759" cy="2853797"/>
          </a:xfrm>
        </p:grpSpPr>
        <p:grpSp>
          <p:nvGrpSpPr>
            <p:cNvPr id="76" name="Group 75"/>
            <p:cNvGrpSpPr/>
            <p:nvPr/>
          </p:nvGrpSpPr>
          <p:grpSpPr>
            <a:xfrm>
              <a:off x="5945270" y="3748190"/>
              <a:ext cx="3091759" cy="2853797"/>
              <a:chOff x="152400" y="3518913"/>
              <a:chExt cx="3091759" cy="2853797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2786959" y="4284580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y</a:t>
                </a:r>
                <a:endParaRPr lang="hr-HR" dirty="0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696989" y="6003378"/>
                <a:ext cx="4389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x</a:t>
                </a:r>
                <a:endParaRPr lang="hr-HR" dirty="0"/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152400" y="3518913"/>
                <a:ext cx="2819400" cy="2653287"/>
                <a:chOff x="152400" y="3518913"/>
                <a:chExt cx="2819400" cy="2653287"/>
              </a:xfrm>
            </p:grpSpPr>
            <p:sp>
              <p:nvSpPr>
                <p:cNvPr id="90" name="Arc 89"/>
                <p:cNvSpPr/>
                <p:nvPr/>
              </p:nvSpPr>
              <p:spPr>
                <a:xfrm rot="6151909">
                  <a:off x="91114" y="3595150"/>
                  <a:ext cx="1531335" cy="1378861"/>
                </a:xfrm>
                <a:prstGeom prst="arc">
                  <a:avLst>
                    <a:gd name="adj1" fmla="val 20309091"/>
                    <a:gd name="adj2" fmla="val 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grpSp>
              <p:nvGrpSpPr>
                <p:cNvPr id="92" name="Group 91"/>
                <p:cNvGrpSpPr/>
                <p:nvPr/>
              </p:nvGrpSpPr>
              <p:grpSpPr>
                <a:xfrm>
                  <a:off x="152400" y="3775983"/>
                  <a:ext cx="2819400" cy="2396217"/>
                  <a:chOff x="152400" y="3775983"/>
                  <a:chExt cx="2819400" cy="2396217"/>
                </a:xfrm>
              </p:grpSpPr>
              <p:sp>
                <p:nvSpPr>
                  <p:cNvPr id="93" name="Arc 92"/>
                  <p:cNvSpPr/>
                  <p:nvPr/>
                </p:nvSpPr>
                <p:spPr>
                  <a:xfrm rot="6151909">
                    <a:off x="92716" y="3852220"/>
                    <a:ext cx="1531335" cy="1378861"/>
                  </a:xfrm>
                  <a:prstGeom prst="arc">
                    <a:avLst>
                      <a:gd name="adj1" fmla="val 17221526"/>
                      <a:gd name="adj2" fmla="val 0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/>
                  </a:p>
                </p:txBody>
              </p:sp>
              <p:grpSp>
                <p:nvGrpSpPr>
                  <p:cNvPr id="94" name="Group 93"/>
                  <p:cNvGrpSpPr/>
                  <p:nvPr/>
                </p:nvGrpSpPr>
                <p:grpSpPr>
                  <a:xfrm>
                    <a:off x="152400" y="3810000"/>
                    <a:ext cx="2819400" cy="2362200"/>
                    <a:chOff x="152400" y="3810000"/>
                    <a:chExt cx="2819400" cy="2362200"/>
                  </a:xfrm>
                </p:grpSpPr>
                <p:cxnSp>
                  <p:nvCxnSpPr>
                    <p:cNvPr id="95" name="Straight Arrow Connector 94"/>
                    <p:cNvCxnSpPr/>
                    <p:nvPr/>
                  </p:nvCxnSpPr>
                  <p:spPr>
                    <a:xfrm>
                      <a:off x="685800" y="3810000"/>
                      <a:ext cx="0" cy="2362200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prstDash val="dash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96" name="Group 95"/>
                    <p:cNvGrpSpPr/>
                    <p:nvPr/>
                  </p:nvGrpSpPr>
                  <p:grpSpPr>
                    <a:xfrm>
                      <a:off x="152400" y="4191000"/>
                      <a:ext cx="2819400" cy="1713228"/>
                      <a:chOff x="152400" y="4191000"/>
                      <a:chExt cx="2819400" cy="1713228"/>
                    </a:xfrm>
                  </p:grpSpPr>
                  <p:cxnSp>
                    <p:nvCxnSpPr>
                      <p:cNvPr id="101" name="Straight Arrow Connector 100"/>
                      <p:cNvCxnSpPr/>
                      <p:nvPr/>
                    </p:nvCxnSpPr>
                    <p:spPr>
                      <a:xfrm>
                        <a:off x="152400" y="4343400"/>
                        <a:ext cx="2819400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prstDash val="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2" name="Straight Connector 101"/>
                      <p:cNvCxnSpPr/>
                      <p:nvPr/>
                    </p:nvCxnSpPr>
                    <p:spPr>
                      <a:xfrm>
                        <a:off x="685800" y="4343400"/>
                        <a:ext cx="543962" cy="1295400"/>
                      </a:xfrm>
                      <a:prstGeom prst="line">
                        <a:avLst/>
                      </a:prstGeom>
                      <a:ln w="38100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3" name="Straight Connector 102"/>
                      <p:cNvCxnSpPr/>
                      <p:nvPr/>
                    </p:nvCxnSpPr>
                    <p:spPr>
                      <a:xfrm>
                        <a:off x="674863" y="4339627"/>
                        <a:ext cx="1153937" cy="841973"/>
                      </a:xfrm>
                      <a:prstGeom prst="line">
                        <a:avLst/>
                      </a:prstGeom>
                      <a:ln w="38100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4" name="Oval 103"/>
                      <p:cNvSpPr/>
                      <p:nvPr/>
                    </p:nvSpPr>
                    <p:spPr>
                      <a:xfrm rot="20043286">
                        <a:off x="1137531" y="5619939"/>
                        <a:ext cx="228600" cy="15240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r-HR"/>
                      </a:p>
                    </p:txBody>
                  </p:sp>
                  <p:sp>
                    <p:nvSpPr>
                      <p:cNvPr id="105" name="Oval 104"/>
                      <p:cNvSpPr/>
                      <p:nvPr/>
                    </p:nvSpPr>
                    <p:spPr>
                      <a:xfrm rot="18325891">
                        <a:off x="1725818" y="5117470"/>
                        <a:ext cx="228600" cy="15240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r-HR"/>
                      </a:p>
                    </p:txBody>
                  </p:sp>
                  <p:cxnSp>
                    <p:nvCxnSpPr>
                      <p:cNvPr id="106" name="Straight Connector 105"/>
                      <p:cNvCxnSpPr/>
                      <p:nvPr/>
                    </p:nvCxnSpPr>
                    <p:spPr>
                      <a:xfrm flipV="1">
                        <a:off x="1251831" y="5255950"/>
                        <a:ext cx="494734" cy="458296"/>
                      </a:xfrm>
                      <a:prstGeom prst="line">
                        <a:avLst/>
                      </a:prstGeom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7" name="Oval 106"/>
                      <p:cNvSpPr/>
                      <p:nvPr/>
                    </p:nvSpPr>
                    <p:spPr>
                      <a:xfrm>
                        <a:off x="533400" y="4191000"/>
                        <a:ext cx="304800" cy="30480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hr-HR"/>
                      </a:p>
                    </p:txBody>
                  </p:sp>
                  <p:sp>
                    <p:nvSpPr>
                      <p:cNvPr id="108" name="TextBox 107"/>
                      <p:cNvSpPr txBox="1"/>
                      <p:nvPr/>
                    </p:nvSpPr>
                    <p:spPr>
                      <a:xfrm>
                        <a:off x="957781" y="4824338"/>
                        <a:ext cx="88723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l-GR" dirty="0" smtClean="0"/>
                          <a:t>φ</a:t>
                        </a:r>
                        <a:r>
                          <a:rPr lang="hr-HR" baseline="-25000" dirty="0" smtClean="0"/>
                          <a:t>k+1</a:t>
                        </a:r>
                        <a:endParaRPr lang="hr-HR" baseline="-25000" dirty="0"/>
                      </a:p>
                    </p:txBody>
                  </p:sp>
                  <p:sp>
                    <p:nvSpPr>
                      <p:cNvPr id="109" name="TextBox 108"/>
                      <p:cNvSpPr txBox="1"/>
                      <p:nvPr/>
                    </p:nvSpPr>
                    <p:spPr>
                      <a:xfrm>
                        <a:off x="632800" y="4653912"/>
                        <a:ext cx="88723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l-GR" dirty="0" smtClean="0"/>
                          <a:t>φ</a:t>
                        </a:r>
                        <a:r>
                          <a:rPr lang="hr-HR" baseline="-25000" dirty="0" smtClean="0"/>
                          <a:t>k</a:t>
                        </a:r>
                        <a:endParaRPr lang="hr-HR" baseline="-25000" dirty="0"/>
                      </a:p>
                    </p:txBody>
                  </p:sp>
                  <p:cxnSp>
                    <p:nvCxnSpPr>
                      <p:cNvPr id="110" name="Straight Connector 109"/>
                      <p:cNvCxnSpPr/>
                      <p:nvPr/>
                    </p:nvCxnSpPr>
                    <p:spPr>
                      <a:xfrm flipV="1">
                        <a:off x="1868410" y="4653912"/>
                        <a:ext cx="168620" cy="453150"/>
                      </a:xfrm>
                      <a:prstGeom prst="line">
                        <a:avLst/>
                      </a:prstGeom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1" name="Straight Connector 110"/>
                      <p:cNvCxnSpPr/>
                      <p:nvPr/>
                    </p:nvCxnSpPr>
                    <p:spPr>
                      <a:xfrm flipV="1">
                        <a:off x="800100" y="5677653"/>
                        <a:ext cx="444939" cy="226575"/>
                      </a:xfrm>
                      <a:prstGeom prst="line">
                        <a:avLst/>
                      </a:prstGeom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</p:grpSp>
        <p:grpSp>
          <p:nvGrpSpPr>
            <p:cNvPr id="77" name="Group 76"/>
            <p:cNvGrpSpPr/>
            <p:nvPr/>
          </p:nvGrpSpPr>
          <p:grpSpPr>
            <a:xfrm>
              <a:off x="6822486" y="5791200"/>
              <a:ext cx="407200" cy="224748"/>
              <a:chOff x="6822486" y="5791200"/>
              <a:chExt cx="407200" cy="224748"/>
            </a:xfrm>
          </p:grpSpPr>
          <p:cxnSp>
            <p:nvCxnSpPr>
              <p:cNvPr id="80" name="Straight Arrow Connector 79"/>
              <p:cNvCxnSpPr/>
              <p:nvPr/>
            </p:nvCxnSpPr>
            <p:spPr>
              <a:xfrm flipV="1">
                <a:off x="7044701" y="5791200"/>
                <a:ext cx="184985" cy="13421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 flipH="1">
                <a:off x="6822486" y="5925416"/>
                <a:ext cx="222215" cy="9053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7194270" y="5683188"/>
                  <a:ext cx="730530" cy="4214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i="1" smtClean="0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hr-HR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hr-HR" b="0" i="1" smtClean="0">
                                    <a:latin typeface="Cambria Math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+1,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hr-HR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4270" y="5683188"/>
                  <a:ext cx="730530" cy="42146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20290" r="-833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6751111" y="6043944"/>
                  <a:ext cx="790114" cy="4214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i="1" smtClean="0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hr-HR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hr-HR" b="0" i="1" smtClean="0">
                                    <a:latin typeface="Cambria Math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hr-HR" b="0" i="1" smtClean="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hr-HR" dirty="0"/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1111" y="6043944"/>
                  <a:ext cx="790114" cy="42146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20000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4048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04801" y="1371600"/>
                <a:ext cx="8610600" cy="4041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hr-HR" dirty="0" smtClean="0"/>
                  <a:t>Torque from elastic string: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+1,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r-HR" b="0" i="1" smtClean="0">
                          <a:latin typeface="Cambria Math"/>
                        </a:rPr>
                        <m:t>=</m:t>
                      </m:r>
                      <m:r>
                        <a:rPr lang="hr-HR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b="0" i="1" smtClean="0">
                              <a:latin typeface="Cambria Math"/>
                            </a:rPr>
                            <m:t>𝑙</m:t>
                          </m:r>
                        </m:e>
                        <m:sup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+1,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func>
                        <m:func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hr-HR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b="0" i="1" smtClean="0"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hr-HR" b="0" i="1" smtClean="0">
                                      <a:latin typeface="Cambria Math"/>
                                    </a:rPr>
                                    <m:t>𝑘</m:t>
                                  </m:r>
                                  <m:r>
                                    <a:rPr lang="hr-HR" b="0" i="1" smtClean="0">
                                      <a:latin typeface="Cambria Math"/>
                                    </a:rPr>
                                    <m:t>+1,</m:t>
                                  </m:r>
                                  <m:r>
                                    <a:rPr lang="hr-HR" b="0" i="1" smtClean="0"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hr-HR" b="0" dirty="0" smtClean="0"/>
              </a:p>
              <a:p>
                <a:endParaRPr lang="hr-HR" b="0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hr-HR" dirty="0" smtClean="0"/>
                  <a:t>Equation of the motion of the pendulum: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1" i="1">
                          <a:latin typeface="Cambria Math"/>
                        </a:rPr>
                        <m:t>𝑰</m:t>
                      </m:r>
                      <m:sSub>
                        <m:sSubPr>
                          <m:ctrlPr>
                            <a:rPr lang="hr-HR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1" i="1">
                              <a:latin typeface="Cambria Math"/>
                            </a:rPr>
                            <m:t>𝜶</m:t>
                          </m:r>
                        </m:e>
                        <m:sub>
                          <m:r>
                            <a:rPr lang="hr-HR" b="1" i="1">
                              <a:latin typeface="Cambria Math"/>
                            </a:rPr>
                            <m:t>𝒌</m:t>
                          </m:r>
                        </m:sub>
                      </m:sSub>
                      <m:r>
                        <a:rPr lang="hr-HR" b="1" i="1">
                          <a:latin typeface="Cambria Math"/>
                        </a:rPr>
                        <m:t>=−</m:t>
                      </m:r>
                      <m:r>
                        <a:rPr lang="hr-HR" b="1" i="1">
                          <a:latin typeface="Cambria Math"/>
                        </a:rPr>
                        <m:t>𝒎𝒈𝒅𝒔𝒊𝒏</m:t>
                      </m:r>
                      <m:sSub>
                        <m:sSubPr>
                          <m:ctrlPr>
                            <a:rPr lang="hr-HR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1" i="1">
                              <a:latin typeface="Cambria Math"/>
                            </a:rPr>
                            <m:t>𝝋</m:t>
                          </m:r>
                        </m:e>
                        <m:sub>
                          <m:r>
                            <a:rPr lang="hr-HR" b="1" i="1">
                              <a:latin typeface="Cambria Math"/>
                            </a:rPr>
                            <m:t>𝒌</m:t>
                          </m:r>
                        </m:sub>
                      </m:sSub>
                      <m:r>
                        <a:rPr lang="hr-HR" b="1" i="1">
                          <a:latin typeface="Cambria Math"/>
                        </a:rPr>
                        <m:t>+</m:t>
                      </m:r>
                      <m:r>
                        <a:rPr lang="hr-HR" b="1" i="1">
                          <a:latin typeface="Cambria Math"/>
                        </a:rPr>
                        <m:t>𝒌</m:t>
                      </m:r>
                      <m:sSup>
                        <m:sSupPr>
                          <m:ctrlPr>
                            <a:rPr lang="hr-HR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b="1" i="1">
                              <a:latin typeface="Cambria Math"/>
                            </a:rPr>
                            <m:t>𝒍</m:t>
                          </m:r>
                        </m:e>
                        <m:sup>
                          <m:r>
                            <a:rPr lang="hr-HR" b="1" i="1">
                              <a:latin typeface="Cambria Math"/>
                            </a:rPr>
                            <m:t>𝟐</m:t>
                          </m:r>
                        </m:sup>
                      </m:sSup>
                      <m:d>
                        <m:dPr>
                          <m:ctrlPr>
                            <a:rPr lang="hr-HR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r-HR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r-HR" b="1" i="1" smtClean="0">
                                  <a:latin typeface="Cambria Math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hr-HR" b="1" i="1">
                                  <a:latin typeface="Cambria Math"/>
                                </a:rPr>
                                <m:t>𝒌</m:t>
                              </m:r>
                              <m:r>
                                <a:rPr lang="hr-HR" b="1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hr-HR" b="1" i="1">
                                  <a:latin typeface="Cambria Math"/>
                                </a:rPr>
                                <m:t>𝟏</m:t>
                              </m:r>
                              <m:r>
                                <a:rPr lang="hr-HR" b="1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hr-HR" b="1" i="1">
                                  <a:latin typeface="Cambria Math"/>
                                </a:rPr>
                                <m:t>𝒌</m:t>
                              </m:r>
                            </m:sub>
                          </m:sSub>
                          <m:func>
                            <m:funcPr>
                              <m:ctrlPr>
                                <a:rPr lang="hr-HR" b="1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hr-HR" b="1" i="1">
                                  <a:latin typeface="Cambria Math"/>
                                </a:rPr>
                                <m:t>𝒔𝒊𝒏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hr-HR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b="1" i="1">
                                      <a:latin typeface="Cambria Math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hr-HR" b="1" i="1">
                                      <a:latin typeface="Cambria Math"/>
                                    </a:rPr>
                                    <m:t>𝒌</m:t>
                                  </m:r>
                                  <m:r>
                                    <a:rPr lang="hr-HR" b="1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hr-HR" b="1" i="1">
                                      <a:latin typeface="Cambria Math"/>
                                    </a:rPr>
                                    <m:t>𝟏</m:t>
                                  </m:r>
                                  <m:r>
                                    <a:rPr lang="hr-HR" b="1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hr-HR" b="1" i="1">
                                      <a:latin typeface="Cambria Math"/>
                                    </a:rPr>
                                    <m:t>𝒌</m:t>
                                  </m:r>
                                </m:sub>
                              </m:sSub>
                            </m:e>
                          </m:func>
                          <m:r>
                            <a:rPr lang="hr-HR" b="1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hr-HR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r-HR" b="1" i="1" smtClean="0">
                                  <a:latin typeface="Cambria Math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hr-HR" b="1" i="1">
                                  <a:latin typeface="Cambria Math"/>
                                </a:rPr>
                                <m:t>𝒌</m:t>
                              </m:r>
                              <m:r>
                                <a:rPr lang="hr-HR" b="1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hr-HR" b="1" i="1">
                                  <a:latin typeface="Cambria Math"/>
                                </a:rPr>
                                <m:t>𝒌</m:t>
                              </m:r>
                              <m:r>
                                <a:rPr lang="hr-HR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hr-HR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  <m:func>
                            <m:funcPr>
                              <m:ctrlPr>
                                <a:rPr lang="hr-HR" b="1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hr-HR" b="1" i="1">
                                  <a:latin typeface="Cambria Math"/>
                                </a:rPr>
                                <m:t>𝒔𝒊𝒏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hr-HR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b="1" i="1">
                                      <a:latin typeface="Cambria Math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hr-HR" b="1" i="1">
                                      <a:latin typeface="Cambria Math"/>
                                    </a:rPr>
                                    <m:t>𝒌</m:t>
                                  </m:r>
                                  <m:r>
                                    <a:rPr lang="hr-HR" b="1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hr-HR" b="1" i="1">
                                      <a:latin typeface="Cambria Math"/>
                                    </a:rPr>
                                    <m:t>𝒌</m:t>
                                  </m:r>
                                  <m:r>
                                    <a:rPr lang="hr-HR" b="1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hr-HR" b="1" i="1">
                                      <a:latin typeface="Cambria Math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</m:oMath>
                  </m:oMathPara>
                </a14:m>
                <a:endParaRPr lang="hr-HR" b="1" dirty="0" smtClean="0"/>
              </a:p>
              <a:p>
                <a:endParaRPr lang="hr-HR" b="1" dirty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hr-HR" dirty="0" smtClean="0"/>
                  <a:t>We solved it numerically with computer (programing languages – python and quick basic) for every pendulum in some time interval 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hr-HR" dirty="0" smtClean="0"/>
                  <a:t>initial conditions from experimental setup (initial position and velocities for system of pendulums) </a:t>
                </a:r>
                <a:r>
                  <a:rPr lang="hr-HR" b="1" dirty="0" smtClean="0"/>
                  <a:t/>
                </a:r>
                <a:br>
                  <a:rPr lang="hr-HR" b="1" dirty="0" smtClean="0"/>
                </a:br>
                <a:r>
                  <a:rPr lang="hr-HR" b="1" dirty="0" smtClean="0"/>
                  <a:t/>
                </a:r>
                <a:br>
                  <a:rPr lang="hr-HR" b="1" dirty="0" smtClean="0"/>
                </a:br>
                <a:endParaRPr lang="hr-HR" i="1" dirty="0" smtClean="0">
                  <a:latin typeface="Cambria Math"/>
                </a:endParaRPr>
              </a:p>
              <a:p>
                <a:endParaRPr lang="hr-HR" dirty="0"/>
              </a:p>
              <a:p>
                <a:endParaRPr lang="hr-HR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1" y="1371600"/>
                <a:ext cx="8610600" cy="4041619"/>
              </a:xfrm>
              <a:prstGeom prst="rect">
                <a:avLst/>
              </a:prstGeom>
              <a:blipFill rotWithShape="1">
                <a:blip r:embed="rId3"/>
                <a:stretch>
                  <a:fillRect l="-425" t="-754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874" y="381000"/>
            <a:ext cx="8229600" cy="990600"/>
          </a:xfrm>
        </p:spPr>
        <p:txBody>
          <a:bodyPr/>
          <a:lstStyle/>
          <a:p>
            <a:r>
              <a:rPr lang="hr-HR" dirty="0" smtClean="0"/>
              <a:t>Theory – our model</a:t>
            </a:r>
            <a:endParaRPr lang="hr-HR" dirty="0"/>
          </a:p>
        </p:txBody>
      </p:sp>
      <p:sp>
        <p:nvSpPr>
          <p:cNvPr id="5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</a:t>
            </a:r>
            <a:r>
              <a:rPr lang="hr-HR" b="1" dirty="0">
                <a:solidFill>
                  <a:schemeClr val="bg1"/>
                </a:solidFill>
              </a:rPr>
              <a:t>Soliton </a:t>
            </a:r>
            <a:r>
              <a:rPr lang="hr-HR" b="1" dirty="0" smtClean="0">
                <a:solidFill>
                  <a:schemeClr val="bg1"/>
                </a:solidFill>
              </a:rPr>
              <a:t>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000" y="5661248"/>
            <a:ext cx="1426949" cy="1134870"/>
          </a:xfrm>
          <a:prstGeom prst="rect">
            <a:avLst/>
          </a:prstGeom>
        </p:spPr>
      </p:pic>
      <p:sp>
        <p:nvSpPr>
          <p:cNvPr id="62" name="Slide Number Placeholder 3"/>
          <p:cNvSpPr txBox="1">
            <a:spLocks/>
          </p:cNvSpPr>
          <p:nvPr/>
        </p:nvSpPr>
        <p:spPr>
          <a:xfrm>
            <a:off x="829736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7</a:t>
            </a:fld>
            <a:endParaRPr lang="hr-HR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45270" y="3748190"/>
            <a:ext cx="3091759" cy="2853797"/>
            <a:chOff x="152400" y="3518913"/>
            <a:chExt cx="3091759" cy="2853797"/>
          </a:xfrm>
        </p:grpSpPr>
        <p:sp>
          <p:nvSpPr>
            <p:cNvPr id="8" name="TextBox 7"/>
            <p:cNvSpPr txBox="1"/>
            <p:nvPr/>
          </p:nvSpPr>
          <p:spPr>
            <a:xfrm>
              <a:off x="2786959" y="428458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y</a:t>
              </a:r>
              <a:endParaRPr lang="hr-HR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6989" y="6003378"/>
              <a:ext cx="4389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x</a:t>
              </a:r>
              <a:endParaRPr lang="hr-HR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52400" y="3518913"/>
              <a:ext cx="2819400" cy="2653287"/>
              <a:chOff x="152400" y="3518913"/>
              <a:chExt cx="2819400" cy="2653287"/>
            </a:xfrm>
          </p:grpSpPr>
          <p:sp>
            <p:nvSpPr>
              <p:cNvPr id="11" name="Arc 10"/>
              <p:cNvSpPr/>
              <p:nvPr/>
            </p:nvSpPr>
            <p:spPr>
              <a:xfrm rot="6151909">
                <a:off x="91114" y="3595150"/>
                <a:ext cx="1531335" cy="1378861"/>
              </a:xfrm>
              <a:prstGeom prst="arc">
                <a:avLst>
                  <a:gd name="adj1" fmla="val 20309091"/>
                  <a:gd name="adj2" fmla="val 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152400" y="3775983"/>
                <a:ext cx="2819400" cy="2396217"/>
                <a:chOff x="152400" y="3775983"/>
                <a:chExt cx="2819400" cy="2396217"/>
              </a:xfrm>
            </p:grpSpPr>
            <p:sp>
              <p:nvSpPr>
                <p:cNvPr id="13" name="Arc 12"/>
                <p:cNvSpPr/>
                <p:nvPr/>
              </p:nvSpPr>
              <p:spPr>
                <a:xfrm rot="6151909">
                  <a:off x="92716" y="3852220"/>
                  <a:ext cx="1531335" cy="1378861"/>
                </a:xfrm>
                <a:prstGeom prst="arc">
                  <a:avLst>
                    <a:gd name="adj1" fmla="val 17221526"/>
                    <a:gd name="adj2" fmla="val 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grpSp>
              <p:nvGrpSpPr>
                <p:cNvPr id="14" name="Group 13"/>
                <p:cNvGrpSpPr/>
                <p:nvPr/>
              </p:nvGrpSpPr>
              <p:grpSpPr>
                <a:xfrm>
                  <a:off x="152400" y="3810000"/>
                  <a:ext cx="2819400" cy="2362200"/>
                  <a:chOff x="152400" y="3810000"/>
                  <a:chExt cx="2819400" cy="2362200"/>
                </a:xfrm>
              </p:grpSpPr>
              <p:cxnSp>
                <p:nvCxnSpPr>
                  <p:cNvPr id="15" name="Straight Arrow Connector 14"/>
                  <p:cNvCxnSpPr/>
                  <p:nvPr/>
                </p:nvCxnSpPr>
                <p:spPr>
                  <a:xfrm>
                    <a:off x="685800" y="3810000"/>
                    <a:ext cx="0" cy="236220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152400" y="4191000"/>
                    <a:ext cx="2819400" cy="1713228"/>
                    <a:chOff x="152400" y="4191000"/>
                    <a:chExt cx="2819400" cy="1713228"/>
                  </a:xfrm>
                </p:grpSpPr>
                <p:cxnSp>
                  <p:nvCxnSpPr>
                    <p:cNvPr id="17" name="Straight Arrow Connector 16"/>
                    <p:cNvCxnSpPr/>
                    <p:nvPr/>
                  </p:nvCxnSpPr>
                  <p:spPr>
                    <a:xfrm>
                      <a:off x="152400" y="4343400"/>
                      <a:ext cx="2819400" cy="0"/>
                    </a:xfrm>
                    <a:prstGeom prst="straightConnector1">
                      <a:avLst/>
                    </a:prstGeom>
                    <a:ln w="12700">
                      <a:solidFill>
                        <a:schemeClr val="tx1"/>
                      </a:solidFill>
                      <a:prstDash val="dash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Straight Connector 17"/>
                    <p:cNvCxnSpPr/>
                    <p:nvPr/>
                  </p:nvCxnSpPr>
                  <p:spPr>
                    <a:xfrm>
                      <a:off x="685800" y="4343400"/>
                      <a:ext cx="543962" cy="1295400"/>
                    </a:xfrm>
                    <a:prstGeom prst="line">
                      <a:avLst/>
                    </a:prstGeom>
                    <a:ln w="381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Connector 19"/>
                    <p:cNvCxnSpPr/>
                    <p:nvPr/>
                  </p:nvCxnSpPr>
                  <p:spPr>
                    <a:xfrm>
                      <a:off x="674863" y="4339627"/>
                      <a:ext cx="1153937" cy="841973"/>
                    </a:xfrm>
                    <a:prstGeom prst="line">
                      <a:avLst/>
                    </a:prstGeom>
                    <a:ln w="38100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" name="Oval 20"/>
                    <p:cNvSpPr/>
                    <p:nvPr/>
                  </p:nvSpPr>
                  <p:spPr>
                    <a:xfrm rot="20043286">
                      <a:off x="1137531" y="5619939"/>
                      <a:ext cx="228600" cy="152400"/>
                    </a:xfrm>
                    <a:prstGeom prst="ellips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22" name="Oval 21"/>
                    <p:cNvSpPr/>
                    <p:nvPr/>
                  </p:nvSpPr>
                  <p:spPr>
                    <a:xfrm rot="18325891">
                      <a:off x="1725818" y="5117470"/>
                      <a:ext cx="228600" cy="152400"/>
                    </a:xfrm>
                    <a:prstGeom prst="ellips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 flipV="1">
                      <a:off x="1251831" y="5255950"/>
                      <a:ext cx="494734" cy="458296"/>
                    </a:xfrm>
                    <a:prstGeom prst="line">
                      <a:avLst/>
                    </a:prstGeom>
                    <a:ln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4" name="Oval 23"/>
                    <p:cNvSpPr/>
                    <p:nvPr/>
                  </p:nvSpPr>
                  <p:spPr>
                    <a:xfrm>
                      <a:off x="533400" y="4191000"/>
                      <a:ext cx="304800" cy="304800"/>
                    </a:xfrm>
                    <a:prstGeom prst="ellips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957781" y="4824338"/>
                      <a:ext cx="88723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l-GR" dirty="0" smtClean="0"/>
                        <a:t>φ</a:t>
                      </a:r>
                      <a:r>
                        <a:rPr lang="hr-HR" baseline="-25000" dirty="0" smtClean="0"/>
                        <a:t>k+1</a:t>
                      </a:r>
                      <a:endParaRPr lang="hr-HR" baseline="-25000" dirty="0"/>
                    </a:p>
                  </p:txBody>
                </p: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632800" y="4653912"/>
                      <a:ext cx="88723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l-GR" dirty="0" smtClean="0"/>
                        <a:t>φ</a:t>
                      </a:r>
                      <a:r>
                        <a:rPr lang="hr-HR" baseline="-25000" dirty="0" smtClean="0"/>
                        <a:t>k</a:t>
                      </a:r>
                      <a:endParaRPr lang="hr-HR" baseline="-25000" dirty="0"/>
                    </a:p>
                  </p:txBody>
                </p:sp>
                <p:cxnSp>
                  <p:nvCxnSpPr>
                    <p:cNvPr id="27" name="Straight Connector 26"/>
                    <p:cNvCxnSpPr/>
                    <p:nvPr/>
                  </p:nvCxnSpPr>
                  <p:spPr>
                    <a:xfrm flipV="1">
                      <a:off x="1868410" y="4653912"/>
                      <a:ext cx="168620" cy="453150"/>
                    </a:xfrm>
                    <a:prstGeom prst="line">
                      <a:avLst/>
                    </a:prstGeom>
                    <a:ln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Connector 27"/>
                    <p:cNvCxnSpPr/>
                    <p:nvPr/>
                  </p:nvCxnSpPr>
                  <p:spPr>
                    <a:xfrm flipV="1">
                      <a:off x="800100" y="5677653"/>
                      <a:ext cx="444939" cy="226575"/>
                    </a:xfrm>
                    <a:prstGeom prst="line">
                      <a:avLst/>
                    </a:prstGeom>
                    <a:ln>
                      <a:solidFill>
                        <a:schemeClr val="accent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09600" y="5109764"/>
                <a:ext cx="4876800" cy="1261051"/>
              </a:xfrm>
              <a:prstGeom prst="rect">
                <a:avLst/>
              </a:prstGeom>
              <a:solidFill>
                <a:schemeClr val="accent1">
                  <a:alpha val="52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Substitution: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hr-HR" i="1">
                              <a:latin typeface="Cambria Math"/>
                            </a:rPr>
                            <m:t>+1,</m:t>
                          </m:r>
                          <m:r>
                            <a:rPr lang="hr-HR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hr-HR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hr-HR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hr-HR" i="1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hr-HR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hr-HR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hr-HR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𝑠𝑖𝑛</m:t>
                                      </m:r>
                                    </m:e>
                                    <m:sup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f>
                                    <m:fPr>
                                      <m:ctrlPr>
                                        <a:rPr lang="hr-HR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hr-HR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hr-HR" i="1">
                                              <a:latin typeface="Cambria Math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hr-HR" b="0" i="1" smtClean="0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hr-HR" i="1">
                                              <a:latin typeface="Cambria Math"/>
                                            </a:rPr>
                                            <m:t>+1,</m:t>
                                          </m:r>
                                          <m:r>
                                            <a:rPr lang="hr-HR" b="0" i="1" smtClean="0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hr-HR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rad>
                            </m:den>
                          </m:f>
                        </m:e>
                      </m:d>
                      <m:r>
                        <a:rPr lang="hr-HR" i="1">
                          <a:latin typeface="Cambria Math"/>
                        </a:rPr>
                        <m:t> ;</m:t>
                      </m:r>
                      <m:r>
                        <a:rPr lang="hr-HR" i="1">
                          <a:latin typeface="Cambria Math"/>
                        </a:rPr>
                        <m:t>𝐵</m:t>
                      </m:r>
                      <m:r>
                        <a:rPr lang="hr-HR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r-H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r-HR" i="1">
                              <a:latin typeface="Cambria Math"/>
                            </a:rPr>
                            <m:t>2</m:t>
                          </m:r>
                          <m:r>
                            <a:rPr lang="hr-HR" i="1">
                              <a:latin typeface="Cambria Math"/>
                            </a:rPr>
                            <m:t>𝑙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hr-HR">
                              <a:latin typeface="Cambria Math"/>
                            </a:rPr>
                            <m:t>Δ</m:t>
                          </m:r>
                          <m:r>
                            <a:rPr lang="hr-HR" i="1">
                              <a:latin typeface="Cambria Math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109764"/>
                <a:ext cx="4876800" cy="1261051"/>
              </a:xfrm>
              <a:prstGeom prst="rect">
                <a:avLst/>
              </a:prstGeom>
              <a:blipFill rotWithShape="1">
                <a:blip r:embed="rId5"/>
                <a:stretch>
                  <a:fillRect l="-1000" t="-2415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986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Apparatus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122296"/>
            <a:ext cx="4565160" cy="4718304"/>
          </a:xfrm>
        </p:spPr>
        <p:txBody>
          <a:bodyPr/>
          <a:lstStyle/>
          <a:p>
            <a:r>
              <a:rPr lang="hr-HR" sz="2400" dirty="0" smtClean="0"/>
              <a:t>HS camera </a:t>
            </a:r>
          </a:p>
          <a:p>
            <a:r>
              <a:rPr lang="hr-HR" sz="2400" dirty="0" smtClean="0"/>
              <a:t>Custom stand </a:t>
            </a:r>
          </a:p>
          <a:p>
            <a:pPr lvl="1"/>
            <a:r>
              <a:rPr lang="hr-HR" sz="2000" dirty="0" smtClean="0"/>
              <a:t>Reduce vibrations of horizontal rod </a:t>
            </a:r>
          </a:p>
          <a:p>
            <a:r>
              <a:rPr lang="hr-HR" sz="2400" dirty="0" smtClean="0"/>
              <a:t>Ruler</a:t>
            </a:r>
          </a:p>
          <a:p>
            <a:r>
              <a:rPr lang="hr-HR" sz="2400" dirty="0" smtClean="0"/>
              <a:t>Software (</a:t>
            </a:r>
            <a:r>
              <a:rPr lang="hr-HR" sz="2400" dirty="0"/>
              <a:t>ImageJ, self-made </a:t>
            </a:r>
            <a:r>
              <a:rPr lang="hr-HR" sz="2400" dirty="0" smtClean="0"/>
              <a:t>programs for numerical analysis)</a:t>
            </a:r>
          </a:p>
          <a:p>
            <a:r>
              <a:rPr lang="hr-HR" sz="2400" dirty="0" smtClean="0"/>
              <a:t>Balance</a:t>
            </a:r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000" y="5661248"/>
            <a:ext cx="1426949" cy="1134870"/>
          </a:xfrm>
          <a:prstGeom prst="rect">
            <a:avLst/>
          </a:prstGeom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829736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8</a:t>
            </a:fld>
            <a:endParaRPr lang="hr-HR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7200" y="1752600"/>
            <a:ext cx="2705100" cy="2667000"/>
            <a:chOff x="457200" y="1752600"/>
            <a:chExt cx="3657600" cy="3810086"/>
          </a:xfrm>
        </p:grpSpPr>
        <p:pic>
          <p:nvPicPr>
            <p:cNvPr id="1026" name="Picture 2" descr="C:\Users\domagoj\Desktop\TURNIR\Soliton\slike\postav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752600"/>
              <a:ext cx="2438400" cy="3810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1676400" y="2121529"/>
              <a:ext cx="6096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286000" y="1904596"/>
              <a:ext cx="1600200" cy="835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dirty="0" smtClean="0"/>
                <a:t>Ball </a:t>
              </a:r>
              <a:r>
                <a:rPr lang="hr-HR" sz="1600" dirty="0"/>
                <a:t>bearing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676400" y="2743200"/>
              <a:ext cx="6096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286000" y="2787133"/>
              <a:ext cx="1828800" cy="835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dirty="0" smtClean="0"/>
                <a:t>Plastic holder</a:t>
              </a:r>
              <a:endParaRPr lang="hr-HR" sz="16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676400" y="4114800"/>
              <a:ext cx="5334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209800" y="4190999"/>
              <a:ext cx="1905000" cy="879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dirty="0"/>
                <a:t>Threaded rod</a:t>
              </a:r>
            </a:p>
            <a:p>
              <a:endParaRPr lang="hr-HR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676400" y="4837331"/>
              <a:ext cx="609600" cy="26806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362200" y="4971366"/>
              <a:ext cx="914400" cy="483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dirty="0" smtClean="0"/>
                <a:t>Nut</a:t>
              </a:r>
              <a:endParaRPr lang="hr-HR" sz="1600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7" t="30935" b="40957"/>
          <a:stretch/>
        </p:blipFill>
        <p:spPr>
          <a:xfrm>
            <a:off x="457200" y="4839060"/>
            <a:ext cx="5662188" cy="1927634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5715000" y="6024544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77000" y="5845914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Stand</a:t>
            </a:r>
            <a:endParaRPr lang="hr-HR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5638800" y="5334000"/>
            <a:ext cx="9144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553200" y="5181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Pendulum</a:t>
            </a:r>
            <a:endParaRPr lang="hr-HR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57800" y="6024544"/>
            <a:ext cx="1219200" cy="4524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553200" y="639034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String</a:t>
            </a:r>
            <a:endParaRPr lang="hr-HR" dirty="0"/>
          </a:p>
        </p:txBody>
      </p:sp>
      <p:sp>
        <p:nvSpPr>
          <p:cNvPr id="2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</a:t>
            </a:r>
            <a:r>
              <a:rPr lang="hr-HR" b="1" dirty="0">
                <a:solidFill>
                  <a:schemeClr val="bg1"/>
                </a:solidFill>
              </a:rPr>
              <a:t>Soliton </a:t>
            </a:r>
            <a:r>
              <a:rPr lang="hr-HR" b="1" dirty="0" smtClean="0">
                <a:solidFill>
                  <a:schemeClr val="bg1"/>
                </a:solidFill>
              </a:rPr>
              <a:t>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7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Characteristics of our system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352800" y="1600200"/>
                <a:ext cx="5410200" cy="4876800"/>
              </a:xfrm>
            </p:spPr>
            <p:txBody>
              <a:bodyPr/>
              <a:lstStyle/>
              <a:p>
                <a:r>
                  <a:rPr lang="hr-HR" dirty="0" smtClean="0"/>
                  <a:t>Pendulum</a:t>
                </a:r>
              </a:p>
              <a:p>
                <a:pPr lvl="1"/>
                <a:r>
                  <a:rPr lang="hr-HR" dirty="0" smtClean="0"/>
                  <a:t>Length = 14.5 cm</a:t>
                </a:r>
              </a:p>
              <a:p>
                <a:pPr lvl="1"/>
                <a:r>
                  <a:rPr lang="hr-HR" dirty="0" smtClean="0"/>
                  <a:t>Mass = 45 g</a:t>
                </a:r>
              </a:p>
              <a:p>
                <a:pPr lvl="1"/>
                <a:r>
                  <a:rPr lang="hr-HR" dirty="0" smtClean="0"/>
                  <a:t>Distance from centre of the gravity to the rotational center = 6.1 cm</a:t>
                </a:r>
              </a:p>
              <a:p>
                <a:pPr lvl="1"/>
                <a:r>
                  <a:rPr lang="hr-HR" dirty="0" smtClean="0"/>
                  <a:t>Moment of inertia = </a:t>
                </a:r>
                <a14:m>
                  <m:oMath xmlns:m="http://schemas.openxmlformats.org/officeDocument/2006/math">
                    <m:r>
                      <a:rPr lang="hr-HR" b="0" i="1" smtClean="0">
                        <a:latin typeface="Cambria Math"/>
                      </a:rPr>
                      <m:t>3.69∗</m:t>
                    </m:r>
                    <m:sSup>
                      <m:sSupPr>
                        <m:ctrlPr>
                          <a:rPr lang="hr-HR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hr-HR" b="0" i="1" smtClean="0">
                            <a:latin typeface="Cambria Math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hr-HR" dirty="0" smtClean="0"/>
                  <a:t> kgm</a:t>
                </a:r>
                <a:r>
                  <a:rPr lang="hr-HR" baseline="30000" dirty="0" smtClean="0"/>
                  <a:t>2</a:t>
                </a:r>
                <a:endParaRPr lang="hr-HR" dirty="0" smtClean="0"/>
              </a:p>
              <a:p>
                <a:pPr lvl="1"/>
                <a:r>
                  <a:rPr lang="hr-HR" dirty="0" smtClean="0"/>
                  <a:t>Internal radius of a ball bearing = 8 mm </a:t>
                </a:r>
              </a:p>
              <a:p>
                <a:pPr lvl="1"/>
                <a:r>
                  <a:rPr lang="hr-HR" dirty="0" smtClean="0"/>
                  <a:t>External radius of a ball bearing = 22 mm</a:t>
                </a:r>
              </a:p>
              <a:p>
                <a:pPr marL="274320" lvl="1" indent="0">
                  <a:buNone/>
                </a:pPr>
                <a:endParaRPr lang="hr-HR" dirty="0" smtClean="0"/>
              </a:p>
              <a:p>
                <a:r>
                  <a:rPr lang="hr-HR" dirty="0" smtClean="0"/>
                  <a:t>System</a:t>
                </a:r>
              </a:p>
              <a:p>
                <a:pPr lvl="1"/>
                <a:r>
                  <a:rPr lang="hr-HR" dirty="0" smtClean="0"/>
                  <a:t>Distance between pendulums 5.3 cm </a:t>
                </a:r>
              </a:p>
              <a:p>
                <a:pPr lvl="1"/>
                <a:r>
                  <a:rPr lang="hr-HR" dirty="0" smtClean="0"/>
                  <a:t>Number of pendulums = 27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2800" y="1600200"/>
                <a:ext cx="5410200" cy="4876800"/>
              </a:xfrm>
              <a:blipFill rotWithShape="1">
                <a:blip r:embed="rId2"/>
                <a:stretch>
                  <a:fillRect l="-901" t="-875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457200" y="1752600"/>
            <a:ext cx="2705100" cy="2667000"/>
            <a:chOff x="457200" y="1752600"/>
            <a:chExt cx="3657600" cy="3810086"/>
          </a:xfrm>
        </p:grpSpPr>
        <p:pic>
          <p:nvPicPr>
            <p:cNvPr id="8" name="Picture 2" descr="C:\Users\domagoj\Desktop\TURNIR\Soliton\slike\postav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752600"/>
              <a:ext cx="2438400" cy="3810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1676400" y="2121529"/>
              <a:ext cx="6096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286000" y="1904596"/>
              <a:ext cx="1600200" cy="835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dirty="0" smtClean="0"/>
                <a:t>Ball </a:t>
              </a:r>
              <a:r>
                <a:rPr lang="hr-HR" sz="1600" dirty="0"/>
                <a:t>bearing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676400" y="2743200"/>
              <a:ext cx="6096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286000" y="2787133"/>
              <a:ext cx="1828800" cy="835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dirty="0" smtClean="0"/>
                <a:t>Plastic holder</a:t>
              </a:r>
              <a:endParaRPr lang="hr-HR" sz="16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676400" y="4114800"/>
              <a:ext cx="5334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209800" y="4190999"/>
              <a:ext cx="1905000" cy="879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dirty="0"/>
                <a:t>Threaded rod</a:t>
              </a:r>
            </a:p>
            <a:p>
              <a:endParaRPr lang="hr-HR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76400" y="4837331"/>
              <a:ext cx="609600" cy="26806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362200" y="4971366"/>
              <a:ext cx="914400" cy="483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600" dirty="0" smtClean="0"/>
                <a:t>Nut</a:t>
              </a:r>
              <a:endParaRPr lang="hr-H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647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853</TotalTime>
  <Words>1069</Words>
  <Application>Microsoft Office PowerPoint</Application>
  <PresentationFormat>On-screen Show (4:3)</PresentationFormat>
  <Paragraphs>209</Paragraphs>
  <Slides>23</Slides>
  <Notes>5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Clarity</vt:lpstr>
      <vt:lpstr>SPW 11.0 Graph</vt:lpstr>
      <vt:lpstr>4. Soliton</vt:lpstr>
      <vt:lpstr>Problem</vt:lpstr>
      <vt:lpstr>Pendulum system</vt:lpstr>
      <vt:lpstr>Summary</vt:lpstr>
      <vt:lpstr>Soliton</vt:lpstr>
      <vt:lpstr>Theory – basic concepts</vt:lpstr>
      <vt:lpstr>Theory – our model</vt:lpstr>
      <vt:lpstr>Apparatus</vt:lpstr>
      <vt:lpstr>Characteristics of our system</vt:lpstr>
      <vt:lpstr>Method</vt:lpstr>
      <vt:lpstr>Traveling wave</vt:lpstr>
      <vt:lpstr>Theoretical wave</vt:lpstr>
      <vt:lpstr>Comparison</vt:lpstr>
      <vt:lpstr>Width of the wave vs coefficient of elasticity</vt:lpstr>
      <vt:lpstr>Speed of the wave vs energy given  to the system </vt:lpstr>
      <vt:lpstr>Collision – clockwise-counterclockwise</vt:lpstr>
      <vt:lpstr>Collision – clockwise-clockwise</vt:lpstr>
      <vt:lpstr>Conclusion</vt:lpstr>
      <vt:lpstr>PowerPoint Presentation</vt:lpstr>
      <vt:lpstr>Thank you</vt:lpstr>
      <vt:lpstr>Derivation of theory</vt:lpstr>
      <vt:lpstr>Derivation of theory</vt:lpstr>
      <vt:lpstr>One pendulum rotation - damping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Soliton</dc:title>
  <dc:creator>domagoj pluscec</dc:creator>
  <cp:lastModifiedBy>domagoj pluscec</cp:lastModifiedBy>
  <cp:revision>94</cp:revision>
  <dcterms:created xsi:type="dcterms:W3CDTF">2006-08-16T00:00:00Z</dcterms:created>
  <dcterms:modified xsi:type="dcterms:W3CDTF">2014-07-18T14:00:45Z</dcterms:modified>
</cp:coreProperties>
</file>