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8" r:id="rId3"/>
    <p:sldId id="278" r:id="rId4"/>
    <p:sldId id="279" r:id="rId5"/>
    <p:sldId id="281" r:id="rId6"/>
    <p:sldId id="282" r:id="rId7"/>
    <p:sldId id="280" r:id="rId8"/>
    <p:sldId id="259" r:id="rId9"/>
    <p:sldId id="260" r:id="rId10"/>
    <p:sldId id="261" r:id="rId11"/>
    <p:sldId id="262" r:id="rId12"/>
    <p:sldId id="264" r:id="rId13"/>
    <p:sldId id="266" r:id="rId14"/>
    <p:sldId id="267" r:id="rId15"/>
    <p:sldId id="268" r:id="rId16"/>
    <p:sldId id="285" r:id="rId17"/>
    <p:sldId id="286" r:id="rId18"/>
    <p:sldId id="287" r:id="rId19"/>
    <p:sldId id="271" r:id="rId20"/>
    <p:sldId id="277" r:id="rId21"/>
    <p:sldId id="288" r:id="rId22"/>
    <p:sldId id="284" r:id="rId23"/>
    <p:sldId id="272" r:id="rId24"/>
    <p:sldId id="273" r:id="rId25"/>
    <p:sldId id="302" r:id="rId26"/>
    <p:sldId id="306" r:id="rId27"/>
    <p:sldId id="289" r:id="rId28"/>
    <p:sldId id="274" r:id="rId29"/>
    <p:sldId id="303" r:id="rId30"/>
    <p:sldId id="290" r:id="rId31"/>
    <p:sldId id="275" r:id="rId32"/>
    <p:sldId id="304" r:id="rId33"/>
    <p:sldId id="292" r:id="rId34"/>
    <p:sldId id="305" r:id="rId35"/>
    <p:sldId id="294" r:id="rId36"/>
    <p:sldId id="299" r:id="rId37"/>
    <p:sldId id="300" r:id="rId38"/>
    <p:sldId id="295" r:id="rId39"/>
    <p:sldId id="296" r:id="rId40"/>
    <p:sldId id="297" r:id="rId41"/>
    <p:sldId id="298" r:id="rId42"/>
    <p:sldId id="257" r:id="rId43"/>
    <p:sldId id="301" r:id="rId44"/>
    <p:sldId id="291" r:id="rId45"/>
    <p:sldId id="276" r:id="rId46"/>
    <p:sldId id="270" r:id="rId47"/>
    <p:sldId id="265" r:id="rId48"/>
    <p:sldId id="283" r:id="rId49"/>
    <p:sldId id="307" r:id="rId50"/>
    <p:sldId id="308" r:id="rId5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919"/>
    <a:srgbClr val="FFCC00"/>
    <a:srgbClr val="240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79820" autoAdjust="0"/>
  </p:normalViewPr>
  <p:slideViewPr>
    <p:cSldViewPr>
      <p:cViewPr varScale="1">
        <p:scale>
          <a:sx n="57" d="100"/>
          <a:sy n="57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length%20-%20period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nozzle%20mas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horizontal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&#50976;&#49549;&#51452;&#4459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horizontal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nozzle%20mas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horizontal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horizontal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length%20-%20period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fire%20hose\&#50976;&#49549;&#51452;&#4459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50cm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Sheet1!$B$9:$L$9</c:f>
                <c:numCache>
                  <c:formatCode>General</c:formatCode>
                  <c:ptCount val="11"/>
                  <c:pt idx="0">
                    <c:v>3.7344464079658874E-3</c:v>
                  </c:pt>
                  <c:pt idx="1">
                    <c:v>6.4899297476604416E-3</c:v>
                  </c:pt>
                  <c:pt idx="2">
                    <c:v>2.1757336564249981E-3</c:v>
                  </c:pt>
                  <c:pt idx="3">
                    <c:v>2.2211513311865827E-3</c:v>
                  </c:pt>
                  <c:pt idx="4">
                    <c:v>5.6420247797938309E-3</c:v>
                  </c:pt>
                  <c:pt idx="5">
                    <c:v>5.3105426260217914E-3</c:v>
                  </c:pt>
                  <c:pt idx="6">
                    <c:v>8.7190249048038782E-3</c:v>
                  </c:pt>
                  <c:pt idx="7">
                    <c:v>3.9082667824661575E-3</c:v>
                  </c:pt>
                  <c:pt idx="8">
                    <c:v>2.0113635117930011E-2</c:v>
                  </c:pt>
                  <c:pt idx="9">
                    <c:v>2.4990454779159579E-2</c:v>
                  </c:pt>
                  <c:pt idx="10">
                    <c:v>7.0932354967567883E-3</c:v>
                  </c:pt>
                </c:numCache>
              </c:numRef>
            </c:plus>
            <c:minus>
              <c:numRef>
                <c:f>Sheet1!$B$9:$L$9</c:f>
                <c:numCache>
                  <c:formatCode>General</c:formatCode>
                  <c:ptCount val="11"/>
                  <c:pt idx="0">
                    <c:v>3.7344464079658874E-3</c:v>
                  </c:pt>
                  <c:pt idx="1">
                    <c:v>6.4899297476604416E-3</c:v>
                  </c:pt>
                  <c:pt idx="2">
                    <c:v>2.1757336564249981E-3</c:v>
                  </c:pt>
                  <c:pt idx="3">
                    <c:v>2.2211513311865827E-3</c:v>
                  </c:pt>
                  <c:pt idx="4">
                    <c:v>5.6420247797938309E-3</c:v>
                  </c:pt>
                  <c:pt idx="5">
                    <c:v>5.3105426260217914E-3</c:v>
                  </c:pt>
                  <c:pt idx="6">
                    <c:v>8.7190249048038782E-3</c:v>
                  </c:pt>
                  <c:pt idx="7">
                    <c:v>3.9082667824661575E-3</c:v>
                  </c:pt>
                  <c:pt idx="8">
                    <c:v>2.0113635117930011E-2</c:v>
                  </c:pt>
                  <c:pt idx="9">
                    <c:v>2.4990454779159579E-2</c:v>
                  </c:pt>
                  <c:pt idx="10">
                    <c:v>7.0932354967567883E-3</c:v>
                  </c:pt>
                </c:numCache>
              </c:numRef>
            </c:minus>
          </c:errBars>
          <c:xVal>
            <c:numRef>
              <c:f>Sheet1!$B$1:$L$1</c:f>
              <c:numCache>
                <c:formatCode>General</c:formatCode>
                <c:ptCount val="11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  <c:pt idx="5">
                  <c:v>55</c:v>
                </c:pt>
                <c:pt idx="6">
                  <c:v>60</c:v>
                </c:pt>
                <c:pt idx="7">
                  <c:v>65</c:v>
                </c:pt>
                <c:pt idx="8">
                  <c:v>70</c:v>
                </c:pt>
                <c:pt idx="9">
                  <c:v>75</c:v>
                </c:pt>
                <c:pt idx="10">
                  <c:v>80</c:v>
                </c:pt>
              </c:numCache>
            </c:numRef>
          </c:xVal>
          <c:yVal>
            <c:numRef>
              <c:f>Sheet1!$B$8:$L$8</c:f>
              <c:numCache>
                <c:formatCode>General</c:formatCode>
                <c:ptCount val="11"/>
                <c:pt idx="0">
                  <c:v>0.32718534799783072</c:v>
                </c:pt>
                <c:pt idx="1">
                  <c:v>0.38958817303862647</c:v>
                </c:pt>
                <c:pt idx="2">
                  <c:v>0.43969644723447954</c:v>
                </c:pt>
                <c:pt idx="3">
                  <c:v>0.49669945698231777</c:v>
                </c:pt>
                <c:pt idx="4">
                  <c:v>0.50068400466754803</c:v>
                </c:pt>
                <c:pt idx="5">
                  <c:v>0.543084331619343</c:v>
                </c:pt>
                <c:pt idx="6">
                  <c:v>0.60742703351873528</c:v>
                </c:pt>
                <c:pt idx="7">
                  <c:v>0.62118731265122018</c:v>
                </c:pt>
                <c:pt idx="8">
                  <c:v>0.42090114844507309</c:v>
                </c:pt>
                <c:pt idx="9">
                  <c:v>0.4269989530802949</c:v>
                </c:pt>
                <c:pt idx="10">
                  <c:v>0.45461748580972572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24032"/>
        <c:axId val="46240896"/>
      </c:scatterChart>
      <c:valAx>
        <c:axId val="46124032"/>
        <c:scaling>
          <c:orientation val="minMax"/>
          <c:max val="9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Free length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of the hose (cm)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6240896"/>
        <c:crosses val="autoZero"/>
        <c:crossBetween val="midCat"/>
        <c:majorUnit val="10"/>
      </c:valAx>
      <c:valAx>
        <c:axId val="4624089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6124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30cm</c:v>
          </c:tx>
          <c:spPr>
            <a:ln w="28575">
              <a:noFill/>
            </a:ln>
          </c:spPr>
          <c:xVal>
            <c:numRef>
              <c:f>Sheet1!$L$2:$L$5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</c:numCache>
            </c:numRef>
          </c:xVal>
          <c:yVal>
            <c:numRef>
              <c:f>Sheet1!$M$2:$M$5</c:f>
              <c:numCache>
                <c:formatCode>General</c:formatCode>
                <c:ptCount val="4"/>
                <c:pt idx="0">
                  <c:v>1.5</c:v>
                </c:pt>
                <c:pt idx="1">
                  <c:v>1.7</c:v>
                </c:pt>
                <c:pt idx="2">
                  <c:v>1.9</c:v>
                </c:pt>
                <c:pt idx="3">
                  <c:v>2.6</c:v>
                </c:pt>
              </c:numCache>
            </c:numRef>
          </c:yVal>
          <c:smooth val="0"/>
        </c:ser>
        <c:ser>
          <c:idx val="1"/>
          <c:order val="1"/>
          <c:tx>
            <c:v>50cm</c:v>
          </c:tx>
          <c:spPr>
            <a:ln w="28575">
              <a:noFill/>
            </a:ln>
          </c:spPr>
          <c:xVal>
            <c:numRef>
              <c:f>Sheet1!$L$2:$L$5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</c:numCache>
            </c:numRef>
          </c:xVal>
          <c:yVal>
            <c:numRef>
              <c:f>Sheet1!$N$2:$N$5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1.5</c:v>
                </c:pt>
                <c:pt idx="2">
                  <c:v>1.5</c:v>
                </c:pt>
                <c:pt idx="3">
                  <c:v>2.2999999999999998</c:v>
                </c:pt>
              </c:numCache>
            </c:numRef>
          </c:yVal>
          <c:smooth val="0"/>
        </c:ser>
        <c:ser>
          <c:idx val="2"/>
          <c:order val="2"/>
          <c:tx>
            <c:v>70cm</c:v>
          </c:tx>
          <c:spPr>
            <a:ln w="28575">
              <a:noFill/>
            </a:ln>
          </c:spPr>
          <c:xVal>
            <c:numRef>
              <c:f>Sheet1!$L$2:$L$5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</c:numCache>
            </c:numRef>
          </c:xVal>
          <c:yVal>
            <c:numRef>
              <c:f>Sheet1!$O$2:$O$5</c:f>
              <c:numCache>
                <c:formatCode>General</c:formatCode>
                <c:ptCount val="4"/>
                <c:pt idx="0">
                  <c:v>1.2</c:v>
                </c:pt>
                <c:pt idx="1">
                  <c:v>1.6</c:v>
                </c:pt>
                <c:pt idx="2">
                  <c:v>1.7</c:v>
                </c:pt>
                <c:pt idx="3">
                  <c:v>2.4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167296"/>
        <c:axId val="122169216"/>
      </c:scatterChart>
      <c:valAx>
        <c:axId val="122167296"/>
        <c:scaling>
          <c:orientation val="minMax"/>
          <c:max val="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Radius of Nozzle (mm)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169216"/>
        <c:crosses val="autoZero"/>
        <c:crossBetween val="midCat"/>
      </c:valAx>
      <c:valAx>
        <c:axId val="12216921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Critical Flow Rate (L/min)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16729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Sheet1!$H$2:$H$13</c:f>
                <c:numCache>
                  <c:formatCode>General</c:formatCode>
                  <c:ptCount val="12"/>
                  <c:pt idx="0">
                    <c:v>1.4142135623730963E-3</c:v>
                  </c:pt>
                  <c:pt idx="1">
                    <c:v>4.2426406871192892E-3</c:v>
                  </c:pt>
                  <c:pt idx="2">
                    <c:v>3.5355339059327407E-3</c:v>
                  </c:pt>
                  <c:pt idx="3">
                    <c:v>7.0710678118654814E-3</c:v>
                  </c:pt>
                  <c:pt idx="4">
                    <c:v>4.9497474683058368E-3</c:v>
                  </c:pt>
                  <c:pt idx="5">
                    <c:v>3.5355339059327407E-3</c:v>
                  </c:pt>
                  <c:pt idx="6">
                    <c:v>3.889087296526015E-3</c:v>
                  </c:pt>
                  <c:pt idx="7">
                    <c:v>2.1213203435596446E-3</c:v>
                  </c:pt>
                  <c:pt idx="8">
                    <c:v>4.9497474683058368E-3</c:v>
                  </c:pt>
                  <c:pt idx="9">
                    <c:v>1.4142135623730963E-3</c:v>
                  </c:pt>
                  <c:pt idx="10">
                    <c:v>1.1313708498984771E-2</c:v>
                  </c:pt>
                  <c:pt idx="11">
                    <c:v>1.4142135623730963E-2</c:v>
                  </c:pt>
                </c:numCache>
              </c:numRef>
            </c:plus>
            <c:minus>
              <c:numRef>
                <c:f>Sheet1!$H$2:$H$13</c:f>
                <c:numCache>
                  <c:formatCode>General</c:formatCode>
                  <c:ptCount val="12"/>
                  <c:pt idx="0">
                    <c:v>1.4142135623730963E-3</c:v>
                  </c:pt>
                  <c:pt idx="1">
                    <c:v>4.2426406871192892E-3</c:v>
                  </c:pt>
                  <c:pt idx="2">
                    <c:v>3.5355339059327407E-3</c:v>
                  </c:pt>
                  <c:pt idx="3">
                    <c:v>7.0710678118654814E-3</c:v>
                  </c:pt>
                  <c:pt idx="4">
                    <c:v>4.9497474683058368E-3</c:v>
                  </c:pt>
                  <c:pt idx="5">
                    <c:v>3.5355339059327407E-3</c:v>
                  </c:pt>
                  <c:pt idx="6">
                    <c:v>3.889087296526015E-3</c:v>
                  </c:pt>
                  <c:pt idx="7">
                    <c:v>2.1213203435596446E-3</c:v>
                  </c:pt>
                  <c:pt idx="8">
                    <c:v>4.9497474683058368E-3</c:v>
                  </c:pt>
                  <c:pt idx="9">
                    <c:v>1.4142135623730963E-3</c:v>
                  </c:pt>
                  <c:pt idx="10">
                    <c:v>1.1313708498984771E-2</c:v>
                  </c:pt>
                  <c:pt idx="11">
                    <c:v>1.4142135623730963E-2</c:v>
                  </c:pt>
                </c:numCache>
              </c:numRef>
            </c:minus>
          </c:errBars>
          <c:xVal>
            <c:numRef>
              <c:f>Sheet1!$A$2:$A$13</c:f>
              <c:numCache>
                <c:formatCode>General</c:formatCode>
                <c:ptCount val="12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</c:numCache>
            </c:numRef>
          </c:xVal>
          <c:yVal>
            <c:numRef>
              <c:f>Sheet1!$G$2:$G$13</c:f>
              <c:numCache>
                <c:formatCode>General</c:formatCode>
                <c:ptCount val="12"/>
                <c:pt idx="0">
                  <c:v>0.26100000000000001</c:v>
                </c:pt>
                <c:pt idx="1">
                  <c:v>0.32</c:v>
                </c:pt>
                <c:pt idx="2">
                  <c:v>0.3775</c:v>
                </c:pt>
                <c:pt idx="3">
                  <c:v>0.43</c:v>
                </c:pt>
                <c:pt idx="4">
                  <c:v>0.46150000000000002</c:v>
                </c:pt>
                <c:pt idx="5">
                  <c:v>0.4375</c:v>
                </c:pt>
                <c:pt idx="6">
                  <c:v>0.41525000000000001</c:v>
                </c:pt>
                <c:pt idx="7">
                  <c:v>0.41449999999999998</c:v>
                </c:pt>
                <c:pt idx="8">
                  <c:v>0.41849999999999998</c:v>
                </c:pt>
                <c:pt idx="9">
                  <c:v>0.42499999999999999</c:v>
                </c:pt>
                <c:pt idx="10">
                  <c:v>0.42399999999999999</c:v>
                </c:pt>
                <c:pt idx="11">
                  <c:v>0.436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76000"/>
        <c:axId val="46577920"/>
      </c:scatterChart>
      <c:valAx>
        <c:axId val="46576000"/>
        <c:scaling>
          <c:orientation val="minMax"/>
          <c:max val="9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Free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Length of the Hose (cm)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6577920"/>
        <c:crosses val="autoZero"/>
        <c:crossBetween val="midCat"/>
        <c:majorUnit val="10"/>
      </c:valAx>
      <c:valAx>
        <c:axId val="46577920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65760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1908480980104"/>
          <c:y val="3.08749609216547E-2"/>
          <c:w val="0.58160181234149477"/>
          <c:h val="0.74802299098549774"/>
        </c:manualLayout>
      </c:layout>
      <c:scatterChart>
        <c:scatterStyle val="lineMarker"/>
        <c:varyColors val="0"/>
        <c:ser>
          <c:idx val="0"/>
          <c:order val="0"/>
          <c:tx>
            <c:v>50cm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Sheet1!$H$4:$H$10</c:f>
                <c:numCache>
                  <c:formatCode>General</c:formatCode>
                  <c:ptCount val="7"/>
                  <c:pt idx="0">
                    <c:v>5.6568542494923853E-3</c:v>
                  </c:pt>
                  <c:pt idx="1">
                    <c:v>6.3639610306789338E-3</c:v>
                  </c:pt>
                  <c:pt idx="2">
                    <c:v>1.2020815280171319E-2</c:v>
                  </c:pt>
                  <c:pt idx="3">
                    <c:v>1.1313708498984771E-2</c:v>
                  </c:pt>
                  <c:pt idx="4">
                    <c:v>7.0710678118654034E-3</c:v>
                  </c:pt>
                  <c:pt idx="5">
                    <c:v>4.9497474683058368E-3</c:v>
                  </c:pt>
                  <c:pt idx="6">
                    <c:v>4.2426406871192892E-3</c:v>
                  </c:pt>
                </c:numCache>
              </c:numRef>
            </c:plus>
            <c:minus>
              <c:numRef>
                <c:f>Sheet1!$H$4:$H$10</c:f>
                <c:numCache>
                  <c:formatCode>General</c:formatCode>
                  <c:ptCount val="7"/>
                  <c:pt idx="0">
                    <c:v>5.6568542494923853E-3</c:v>
                  </c:pt>
                  <c:pt idx="1">
                    <c:v>6.3639610306789338E-3</c:v>
                  </c:pt>
                  <c:pt idx="2">
                    <c:v>1.2020815280171319E-2</c:v>
                  </c:pt>
                  <c:pt idx="3">
                    <c:v>1.1313708498984771E-2</c:v>
                  </c:pt>
                  <c:pt idx="4">
                    <c:v>7.0710678118654034E-3</c:v>
                  </c:pt>
                  <c:pt idx="5">
                    <c:v>4.9497474683058368E-3</c:v>
                  </c:pt>
                  <c:pt idx="6">
                    <c:v>4.2426406871192892E-3</c:v>
                  </c:pt>
                </c:numCache>
              </c:numRef>
            </c:minus>
          </c:errBars>
          <c:xVal>
            <c:numRef>
              <c:f>Sheet1!$A$4:$A$10</c:f>
              <c:numCache>
                <c:formatCode>General</c:formatCode>
                <c:ptCount val="7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</c:numCache>
            </c:numRef>
          </c:xVal>
          <c:yVal>
            <c:numRef>
              <c:f>Sheet1!$G$4:$G$10</c:f>
              <c:numCache>
                <c:formatCode>General</c:formatCode>
                <c:ptCount val="7"/>
                <c:pt idx="0">
                  <c:v>0.55400000000000005</c:v>
                </c:pt>
                <c:pt idx="1">
                  <c:v>0.67549999999999999</c:v>
                </c:pt>
                <c:pt idx="2">
                  <c:v>0.60250000000000004</c:v>
                </c:pt>
                <c:pt idx="3">
                  <c:v>0.59699999999999998</c:v>
                </c:pt>
                <c:pt idx="4">
                  <c:v>0.56499999999999995</c:v>
                </c:pt>
                <c:pt idx="5">
                  <c:v>0.54049999999999998</c:v>
                </c:pt>
                <c:pt idx="6">
                  <c:v>0.51200000000000001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18752"/>
        <c:axId val="47020672"/>
      </c:scatterChart>
      <c:valAx>
        <c:axId val="47018752"/>
        <c:scaling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Flow Rate (L/min)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7020672"/>
        <c:crosses val="autoZero"/>
        <c:crossBetween val="midCat"/>
      </c:valAx>
      <c:valAx>
        <c:axId val="4702067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47018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Sheet1!$H$18:$H$21</c:f>
                <c:numCache>
                  <c:formatCode>General</c:formatCode>
                  <c:ptCount val="4"/>
                  <c:pt idx="0">
                    <c:v>3.889087296526015E-2</c:v>
                  </c:pt>
                  <c:pt idx="1">
                    <c:v>7.0710678118654816E-4</c:v>
                  </c:pt>
                  <c:pt idx="2">
                    <c:v>3.5355339059327407E-3</c:v>
                  </c:pt>
                  <c:pt idx="3">
                    <c:v>3.5355339059327407E-3</c:v>
                  </c:pt>
                </c:numCache>
              </c:numRef>
            </c:plus>
            <c:minus>
              <c:numRef>
                <c:f>Sheet1!$H$18:$H$21</c:f>
                <c:numCache>
                  <c:formatCode>General</c:formatCode>
                  <c:ptCount val="4"/>
                  <c:pt idx="0">
                    <c:v>3.889087296526015E-2</c:v>
                  </c:pt>
                  <c:pt idx="1">
                    <c:v>7.0710678118654816E-4</c:v>
                  </c:pt>
                  <c:pt idx="2">
                    <c:v>3.5355339059327407E-3</c:v>
                  </c:pt>
                  <c:pt idx="3">
                    <c:v>3.5355339059327407E-3</c:v>
                  </c:pt>
                </c:numCache>
              </c:numRef>
            </c:minus>
          </c:errBars>
          <c:xVal>
            <c:numRef>
              <c:f>Sheet1!$A$18:$A$21</c:f>
              <c:numCache>
                <c:formatCode>General</c:formatCode>
                <c:ptCount val="4"/>
                <c:pt idx="0">
                  <c:v>1.4</c:v>
                </c:pt>
                <c:pt idx="1">
                  <c:v>1.6</c:v>
                </c:pt>
                <c:pt idx="2">
                  <c:v>1.7</c:v>
                </c:pt>
                <c:pt idx="3">
                  <c:v>1.8</c:v>
                </c:pt>
              </c:numCache>
            </c:numRef>
          </c:xVal>
          <c:yVal>
            <c:numRef>
              <c:f>Sheet1!$G$18:$G$21</c:f>
              <c:numCache>
                <c:formatCode>General</c:formatCode>
                <c:ptCount val="4"/>
                <c:pt idx="0">
                  <c:v>0.53249999999999997</c:v>
                </c:pt>
                <c:pt idx="1">
                  <c:v>0.53049999999999997</c:v>
                </c:pt>
                <c:pt idx="2">
                  <c:v>0.46250000000000002</c:v>
                </c:pt>
                <c:pt idx="3">
                  <c:v>0.4375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857152"/>
        <c:axId val="121859072"/>
      </c:scatterChart>
      <c:valAx>
        <c:axId val="121857152"/>
        <c:scaling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Flow Rate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(L/min)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859072"/>
        <c:crosses val="autoZero"/>
        <c:crossBetween val="midCat"/>
        <c:majorUnit val="0.1"/>
      </c:valAx>
      <c:valAx>
        <c:axId val="12185907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857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71032142813057"/>
          <c:y val="3.3190582990778802E-2"/>
          <c:w val="0.69443838250776369"/>
          <c:h val="0.8136472683590712"/>
        </c:manualLayout>
      </c:layout>
      <c:scatterChart>
        <c:scatterStyle val="lineMarker"/>
        <c:varyColors val="0"/>
        <c:ser>
          <c:idx val="0"/>
          <c:order val="0"/>
          <c:tx>
            <c:v>50cm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Sheet1!$H$2:$H$6</c:f>
                <c:numCache>
                  <c:formatCode>General</c:formatCode>
                  <c:ptCount val="5"/>
                  <c:pt idx="0">
                    <c:v>5.6420000000000003E-3</c:v>
                  </c:pt>
                  <c:pt idx="1">
                    <c:v>1.4142135623730963E-3</c:v>
                  </c:pt>
                  <c:pt idx="2">
                    <c:v>7.0710678118654814E-3</c:v>
                  </c:pt>
                  <c:pt idx="3">
                    <c:v>9.8994949366116736E-3</c:v>
                  </c:pt>
                  <c:pt idx="4">
                    <c:v>7.7781745930520299E-3</c:v>
                  </c:pt>
                </c:numCache>
              </c:numRef>
            </c:plus>
            <c:minus>
              <c:numRef>
                <c:f>Sheet1!$H$2:$H$6</c:f>
                <c:numCache>
                  <c:formatCode>General</c:formatCode>
                  <c:ptCount val="5"/>
                  <c:pt idx="0">
                    <c:v>5.6420000000000003E-3</c:v>
                  </c:pt>
                  <c:pt idx="1">
                    <c:v>1.4142135623730963E-3</c:v>
                  </c:pt>
                  <c:pt idx="2">
                    <c:v>7.0710678118654814E-3</c:v>
                  </c:pt>
                  <c:pt idx="3">
                    <c:v>9.8994949366116736E-3</c:v>
                  </c:pt>
                  <c:pt idx="4">
                    <c:v>7.7781745930520299E-3</c:v>
                  </c:pt>
                </c:numCache>
              </c:numRef>
            </c:minus>
          </c:errBars>
          <c:xVal>
            <c:numRef>
              <c:f>Sheet1!$A$2:$A$6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</c:numCache>
            </c:numRef>
          </c:xVal>
          <c:yVal>
            <c:numRef>
              <c:f>Sheet1!$G$2:$G$6</c:f>
              <c:numCache>
                <c:formatCode>General</c:formatCode>
                <c:ptCount val="5"/>
                <c:pt idx="0">
                  <c:v>0.50068400000000002</c:v>
                </c:pt>
                <c:pt idx="1">
                  <c:v>0.56799999999999995</c:v>
                </c:pt>
                <c:pt idx="2">
                  <c:v>0.56899999999999995</c:v>
                </c:pt>
                <c:pt idx="3">
                  <c:v>0.57999999999999996</c:v>
                </c:pt>
                <c:pt idx="4">
                  <c:v>0.59850000000000003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66272"/>
        <c:axId val="121768192"/>
      </c:scatterChart>
      <c:valAx>
        <c:axId val="121766272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Nozzle Mass </a:t>
                </a:r>
                <a:r>
                  <a:rPr lang="en-US" altLang="ko-KR" sz="2000" baseline="0" dirty="0" smtClean="0">
                    <a:latin typeface="Arial" pitchFamily="34" charset="0"/>
                    <a:cs typeface="Arial" pitchFamily="34" charset="0"/>
                  </a:rPr>
                  <a:t>(g</a:t>
                </a:r>
                <a:r>
                  <a:rPr lang="en-US" altLang="ko-KR" sz="200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768192"/>
        <c:crosses val="autoZero"/>
        <c:crossBetween val="midCat"/>
      </c:valAx>
      <c:valAx>
        <c:axId val="121768192"/>
        <c:scaling>
          <c:orientation val="minMax"/>
          <c:max val="0.65000000000000013"/>
          <c:min val="0.4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766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5620406824147"/>
          <c:y val="3.3773295216885039E-2"/>
          <c:w val="0.65242125984251964"/>
          <c:h val="0.8103755567676950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Sheet1!$H$31:$H$35</c:f>
                <c:numCache>
                  <c:formatCode>General</c:formatCode>
                  <c:ptCount val="5"/>
                  <c:pt idx="0">
                    <c:v>3.5355339059327407E-3</c:v>
                  </c:pt>
                  <c:pt idx="1">
                    <c:v>2.8284271247461927E-3</c:v>
                  </c:pt>
                  <c:pt idx="2">
                    <c:v>5.6568542494923853E-3</c:v>
                  </c:pt>
                  <c:pt idx="3">
                    <c:v>1.3435028842544414E-2</c:v>
                  </c:pt>
                  <c:pt idx="4">
                    <c:v>1.3435028842544336E-2</c:v>
                  </c:pt>
                </c:numCache>
              </c:numRef>
            </c:plus>
            <c:minus>
              <c:numRef>
                <c:f>Sheet1!$H$31:$H$35</c:f>
                <c:numCache>
                  <c:formatCode>General</c:formatCode>
                  <c:ptCount val="5"/>
                  <c:pt idx="0">
                    <c:v>3.5355339059327407E-3</c:v>
                  </c:pt>
                  <c:pt idx="1">
                    <c:v>2.8284271247461927E-3</c:v>
                  </c:pt>
                  <c:pt idx="2">
                    <c:v>5.6568542494923853E-3</c:v>
                  </c:pt>
                  <c:pt idx="3">
                    <c:v>1.3435028842544414E-2</c:v>
                  </c:pt>
                  <c:pt idx="4">
                    <c:v>1.3435028842544336E-2</c:v>
                  </c:pt>
                </c:numCache>
              </c:numRef>
            </c:minus>
          </c:errBars>
          <c:xVal>
            <c:numRef>
              <c:f>Sheet1!$A$31:$A$35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</c:numCache>
            </c:numRef>
          </c:xVal>
          <c:yVal>
            <c:numRef>
              <c:f>Sheet1!$G$31:$G$35</c:f>
              <c:numCache>
                <c:formatCode>General</c:formatCode>
                <c:ptCount val="5"/>
                <c:pt idx="0">
                  <c:v>0.4375</c:v>
                </c:pt>
                <c:pt idx="1">
                  <c:v>0.49199999999999999</c:v>
                </c:pt>
                <c:pt idx="2">
                  <c:v>0.48699999999999999</c:v>
                </c:pt>
                <c:pt idx="3">
                  <c:v>0.54649999999999999</c:v>
                </c:pt>
                <c:pt idx="4">
                  <c:v>0.5585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69760"/>
        <c:axId val="121808384"/>
      </c:scatterChart>
      <c:valAx>
        <c:axId val="84069760"/>
        <c:scaling>
          <c:orientation val="minMax"/>
          <c:max val="12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Nozzle Mass (g)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808384"/>
        <c:crosses val="autoZero"/>
        <c:crossBetween val="midCat"/>
      </c:valAx>
      <c:valAx>
        <c:axId val="12180838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840697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Sheet1!$H$46:$H$49</c:f>
                <c:numCache>
                  <c:formatCode>General</c:formatCode>
                  <c:ptCount val="4"/>
                  <c:pt idx="0">
                    <c:v>3.5355339059327407E-3</c:v>
                  </c:pt>
                  <c:pt idx="1">
                    <c:v>2.3334523779156052E-2</c:v>
                  </c:pt>
                  <c:pt idx="2">
                    <c:v>7.0710678118654816E-4</c:v>
                  </c:pt>
                  <c:pt idx="3">
                    <c:v>2.1213203435596446E-3</c:v>
                  </c:pt>
                </c:numCache>
              </c:numRef>
            </c:plus>
            <c:minus>
              <c:numRef>
                <c:f>Sheet1!$H$46:$H$49</c:f>
                <c:numCache>
                  <c:formatCode>General</c:formatCode>
                  <c:ptCount val="4"/>
                  <c:pt idx="0">
                    <c:v>3.5355339059327407E-3</c:v>
                  </c:pt>
                  <c:pt idx="1">
                    <c:v>2.3334523779156052E-2</c:v>
                  </c:pt>
                  <c:pt idx="2">
                    <c:v>7.0710678118654816E-4</c:v>
                  </c:pt>
                  <c:pt idx="3">
                    <c:v>2.1213203435596446E-3</c:v>
                  </c:pt>
                </c:numCache>
              </c:numRef>
            </c:minus>
          </c:errBars>
          <c:xVal>
            <c:numRef>
              <c:f>Sheet1!$A$46:$A$49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</c:numCache>
            </c:numRef>
          </c:xVal>
          <c:yVal>
            <c:numRef>
              <c:f>Sheet1!$G$46:$G$49</c:f>
              <c:numCache>
                <c:formatCode>General</c:formatCode>
                <c:ptCount val="4"/>
                <c:pt idx="0">
                  <c:v>0.4375</c:v>
                </c:pt>
                <c:pt idx="1">
                  <c:v>0.35850000000000004</c:v>
                </c:pt>
                <c:pt idx="2">
                  <c:v>0.22650000000000001</c:v>
                </c:pt>
                <c:pt idx="3">
                  <c:v>0.1825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69280"/>
        <c:axId val="121987840"/>
      </c:scatterChart>
      <c:valAx>
        <c:axId val="121969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Nozzle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Radius (mm)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9168066491688539"/>
              <c:y val="0.916997100286014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987840"/>
        <c:crosses val="autoZero"/>
        <c:crossBetween val="midCat"/>
      </c:valAx>
      <c:valAx>
        <c:axId val="121987840"/>
        <c:scaling>
          <c:orientation val="minMax"/>
          <c:max val="0.5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196928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52318460192477"/>
          <c:y val="3.3773295216885039E-2"/>
          <c:w val="0.65030325896762908"/>
          <c:h val="0.79242898385656313"/>
        </c:manualLayout>
      </c:layout>
      <c:scatterChart>
        <c:scatterStyle val="lineMarker"/>
        <c:varyColors val="0"/>
        <c:ser>
          <c:idx val="0"/>
          <c:order val="0"/>
          <c:tx>
            <c:v>70cm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Sheet1!$C$28:$C$30</c:f>
                <c:numCache>
                  <c:formatCode>General</c:formatCode>
                  <c:ptCount val="3"/>
                  <c:pt idx="0">
                    <c:v>0.01</c:v>
                  </c:pt>
                  <c:pt idx="1">
                    <c:v>1.4999999999999999E-2</c:v>
                  </c:pt>
                  <c:pt idx="2">
                    <c:v>0.02</c:v>
                  </c:pt>
                </c:numCache>
              </c:numRef>
            </c:plus>
            <c:minus>
              <c:numRef>
                <c:f>Sheet1!$C$28:$C$30</c:f>
                <c:numCache>
                  <c:formatCode>General</c:formatCode>
                  <c:ptCount val="3"/>
                  <c:pt idx="0">
                    <c:v>0.01</c:v>
                  </c:pt>
                  <c:pt idx="1">
                    <c:v>1.4999999999999999E-2</c:v>
                  </c:pt>
                  <c:pt idx="2">
                    <c:v>0.02</c:v>
                  </c:pt>
                </c:numCache>
              </c:numRef>
            </c:minus>
          </c:errBars>
          <c:xVal>
            <c:numRef>
              <c:f>Sheet1!$A$28:$A$30</c:f>
              <c:numCache>
                <c:formatCode>General</c:formatCode>
                <c:ptCount val="3"/>
                <c:pt idx="0">
                  <c:v>1.24E-3</c:v>
                </c:pt>
                <c:pt idx="1">
                  <c:v>7.2000000000000005E-4</c:v>
                </c:pt>
                <c:pt idx="2">
                  <c:v>3.4000000000000002E-4</c:v>
                </c:pt>
              </c:numCache>
            </c:numRef>
          </c:xVal>
          <c:yVal>
            <c:numRef>
              <c:f>Sheet1!$B$28:$B$30</c:f>
              <c:numCache>
                <c:formatCode>General</c:formatCode>
                <c:ptCount val="3"/>
                <c:pt idx="0">
                  <c:v>0.42</c:v>
                </c:pt>
                <c:pt idx="1">
                  <c:v>0.42</c:v>
                </c:pt>
                <c:pt idx="2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42240"/>
        <c:axId val="122044416"/>
      </c:scatterChart>
      <c:valAx>
        <c:axId val="122042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Flexural Rigidity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(N</a:t>
                </a:r>
                <a:r>
                  <a:rPr lang="ko-KR" altLang="en-US" sz="2000" baseline="0">
                    <a:latin typeface="Arial" pitchFamily="34" charset="0"/>
                    <a:cs typeface="Arial" pitchFamily="34" charset="0"/>
                  </a:rPr>
                  <a:t>∙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altLang="ko-KR" sz="2000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)</a:t>
                </a:r>
                <a:endParaRPr lang="ko-KR" altLang="en-US" sz="2000" baseline="30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2261220472440947"/>
              <c:y val="0.916997100286014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044416"/>
        <c:crosses val="autoZero"/>
        <c:crossBetween val="midCat"/>
      </c:valAx>
      <c:valAx>
        <c:axId val="122044416"/>
        <c:scaling>
          <c:orientation val="minMax"/>
          <c:max val="0.5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04224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1908480980104"/>
          <c:y val="3.08749609216547E-2"/>
          <c:w val="0.58160181234149477"/>
          <c:h val="0.74802299098549774"/>
        </c:manualLayout>
      </c:layout>
      <c:scatterChart>
        <c:scatterStyle val="lineMarker"/>
        <c:varyColors val="0"/>
        <c:ser>
          <c:idx val="0"/>
          <c:order val="0"/>
          <c:tx>
            <c:v>50cm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Sheet1!$H$4:$H$10</c:f>
                <c:numCache>
                  <c:formatCode>General</c:formatCode>
                  <c:ptCount val="7"/>
                  <c:pt idx="0">
                    <c:v>5.6568542494923853E-3</c:v>
                  </c:pt>
                  <c:pt idx="1">
                    <c:v>6.3639610306789338E-3</c:v>
                  </c:pt>
                  <c:pt idx="2">
                    <c:v>1.2020815280171319E-2</c:v>
                  </c:pt>
                  <c:pt idx="3">
                    <c:v>1.1313708498984771E-2</c:v>
                  </c:pt>
                  <c:pt idx="4">
                    <c:v>7.0710678118654034E-3</c:v>
                  </c:pt>
                  <c:pt idx="5">
                    <c:v>4.9497474683058368E-3</c:v>
                  </c:pt>
                  <c:pt idx="6">
                    <c:v>4.2426406871192892E-3</c:v>
                  </c:pt>
                </c:numCache>
              </c:numRef>
            </c:plus>
            <c:minus>
              <c:numRef>
                <c:f>Sheet1!$H$4:$H$10</c:f>
                <c:numCache>
                  <c:formatCode>General</c:formatCode>
                  <c:ptCount val="7"/>
                  <c:pt idx="0">
                    <c:v>5.6568542494923853E-3</c:v>
                  </c:pt>
                  <c:pt idx="1">
                    <c:v>6.3639610306789338E-3</c:v>
                  </c:pt>
                  <c:pt idx="2">
                    <c:v>1.2020815280171319E-2</c:v>
                  </c:pt>
                  <c:pt idx="3">
                    <c:v>1.1313708498984771E-2</c:v>
                  </c:pt>
                  <c:pt idx="4">
                    <c:v>7.0710678118654034E-3</c:v>
                  </c:pt>
                  <c:pt idx="5">
                    <c:v>4.9497474683058368E-3</c:v>
                  </c:pt>
                  <c:pt idx="6">
                    <c:v>4.2426406871192892E-3</c:v>
                  </c:pt>
                </c:numCache>
              </c:numRef>
            </c:minus>
          </c:errBars>
          <c:xVal>
            <c:numRef>
              <c:f>Sheet1!$A$4:$A$10</c:f>
              <c:numCache>
                <c:formatCode>General</c:formatCode>
                <c:ptCount val="7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</c:numCache>
            </c:numRef>
          </c:xVal>
          <c:yVal>
            <c:numRef>
              <c:f>Sheet1!$G$4:$G$10</c:f>
              <c:numCache>
                <c:formatCode>General</c:formatCode>
                <c:ptCount val="7"/>
                <c:pt idx="0">
                  <c:v>0.55400000000000005</c:v>
                </c:pt>
                <c:pt idx="1">
                  <c:v>0.67549999999999999</c:v>
                </c:pt>
                <c:pt idx="2">
                  <c:v>0.60250000000000004</c:v>
                </c:pt>
                <c:pt idx="3">
                  <c:v>0.59699999999999998</c:v>
                </c:pt>
                <c:pt idx="4">
                  <c:v>0.56499999999999995</c:v>
                </c:pt>
                <c:pt idx="5">
                  <c:v>0.54049999999999998</c:v>
                </c:pt>
                <c:pt idx="6">
                  <c:v>0.51200000000000001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91776"/>
        <c:axId val="122118528"/>
      </c:scatterChart>
      <c:valAx>
        <c:axId val="122091776"/>
        <c:scaling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Flow Rate (L/min)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118528"/>
        <c:crosses val="autoZero"/>
        <c:crossBetween val="midCat"/>
      </c:valAx>
      <c:valAx>
        <c:axId val="122118528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Period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of Oscillation (s)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2209177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47941929133858269"/>
          <c:y val="1.2757303452071217E-2"/>
          <c:w val="0.51893897637795272"/>
          <c:h val="0.11651356080489939"/>
        </c:manualLayout>
      </c:layout>
      <c:overlay val="0"/>
      <c:txPr>
        <a:bodyPr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E570F-0601-42EF-A88D-57D417F6EA45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492F9-6162-4DB9-8FC7-BE727D9A0C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97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노즐 달아서 더 </a:t>
            </a:r>
            <a:r>
              <a:rPr lang="ko-KR" altLang="en-US" dirty="0" err="1" smtClean="0"/>
              <a:t>지랄맞은거</a:t>
            </a:r>
            <a:r>
              <a:rPr lang="ko-KR" altLang="en-US" dirty="0" smtClean="0"/>
              <a:t> 보여줌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58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23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Bending</a:t>
            </a:r>
            <a:r>
              <a:rPr lang="en-US" altLang="ko-KR" baseline="0" dirty="0" smtClean="0"/>
              <a:t> moment</a:t>
            </a:r>
            <a:r>
              <a:rPr lang="ko-KR" altLang="en-US" baseline="0" dirty="0" smtClean="0"/>
              <a:t>에 의한 위치에너지 식에 대한 설명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C8584-820D-43E7-AB7E-3F0B3B4E3E1A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979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Bending</a:t>
            </a:r>
            <a:r>
              <a:rPr lang="en-US" altLang="ko-KR" baseline="0" dirty="0" smtClean="0"/>
              <a:t> moment – resistance to torque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3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코리올리로</a:t>
            </a:r>
            <a:r>
              <a:rPr lang="ko-KR" altLang="en-US" dirty="0" smtClean="0"/>
              <a:t> 호스의 움직임 시뮬레이션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29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6000" b="1" dirty="0" smtClean="0"/>
              <a:t>각</a:t>
            </a:r>
            <a:r>
              <a:rPr lang="en-US" altLang="ko-KR" sz="6000" b="1" baseline="0" dirty="0" smtClean="0"/>
              <a:t> </a:t>
            </a:r>
            <a:r>
              <a:rPr lang="ko-KR" altLang="en-US" sz="6000" b="1" baseline="0" dirty="0" smtClean="0"/>
              <a:t>힘들의 맥시멈 값 스케일 비교해 보기</a:t>
            </a:r>
            <a:r>
              <a:rPr lang="en-US" altLang="ko-KR" sz="6000" b="1" baseline="0" dirty="0" smtClean="0"/>
              <a:t>1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71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첫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점 이유 </a:t>
            </a:r>
            <a:r>
              <a:rPr lang="ko-KR" altLang="en-US" baseline="0" dirty="0" err="1" smtClean="0"/>
              <a:t>밝히셈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3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oogle.co.kr/url?sa=i&amp;rct=j&amp;q=&amp;esrc=s&amp;frm=1&amp;source=images&amp;cd=&amp;cad=rja&amp;docid=HLhTKPjc_B1KUM&amp;tbnid=jzF6G6B4g2PXMM:&amp;ved=0CAUQjRw&amp;url=http://bulgogibros.tistory.com/591&amp;ei=ke2YUamSFeTJiAf1-YDwCg&amp;psig=AFQjCNEeegM9ucHBmC7E_gR0Lbr0mAtKGg&amp;ust=1369061730479090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age03.asadal.com/cwi/design/image/2010/08/879603_thu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4450"/>
            <a:ext cx="9380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그룹 4"/>
          <p:cNvGrpSpPr/>
          <p:nvPr/>
        </p:nvGrpSpPr>
        <p:grpSpPr>
          <a:xfrm flipV="1">
            <a:off x="-237382" y="6804532"/>
            <a:ext cx="9381382" cy="82496"/>
            <a:chOff x="-5302" y="-1496"/>
            <a:chExt cx="9149302" cy="163496"/>
          </a:xfrm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grpSp>
          <p:nvGrpSpPr>
            <p:cNvPr id="6" name="그룹 5"/>
            <p:cNvGrpSpPr/>
            <p:nvPr/>
          </p:nvGrpSpPr>
          <p:grpSpPr>
            <a:xfrm>
              <a:off x="-5302" y="-1496"/>
              <a:ext cx="8890887" cy="162000"/>
              <a:chOff x="2170649" y="902248"/>
              <a:chExt cx="8890887" cy="162000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8820000" y="0"/>
              <a:ext cx="324000" cy="162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5" y="1988841"/>
            <a:ext cx="8013697" cy="173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10" y="3429000"/>
            <a:ext cx="7190426" cy="180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4" descr="http://blogimg.ohmynews.com/attach/25605/128853602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A"/>
              </a:clrFrom>
              <a:clrTo>
                <a:srgbClr val="FFFD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22935" b="2677"/>
          <a:stretch/>
        </p:blipFill>
        <p:spPr bwMode="auto">
          <a:xfrm>
            <a:off x="2835432" y="4644694"/>
            <a:ext cx="6308568" cy="23847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cfs10.tistory.com/upload_control/download.blog?fhandle=YmxvZzM0NjI3MkBmczEwLnRpc3RvcnkuY29tOi9hdHRhY2gvMS8zMzAwMDAwMDAxMTAucG5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00808"/>
            <a:ext cx="3972164" cy="18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82" y="162000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0" t="12897" r="-19929" b="-42473"/>
          <a:stretch/>
        </p:blipFill>
        <p:spPr bwMode="auto">
          <a:xfrm rot="18860973">
            <a:off x="-460651" y="-46511"/>
            <a:ext cx="1458463" cy="1453383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1" t="3506" r="22447" b="2118"/>
          <a:stretch/>
        </p:blipFill>
        <p:spPr bwMode="auto">
          <a:xfrm rot="18344387">
            <a:off x="6815738" y="-362969"/>
            <a:ext cx="2221166" cy="2457827"/>
          </a:xfrm>
          <a:prstGeom prst="chord">
            <a:avLst>
              <a:gd name="adj1" fmla="val 996272"/>
              <a:gd name="adj2" fmla="val 162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그룹 45"/>
          <p:cNvGrpSpPr>
            <a:grpSpLocks/>
          </p:cNvGrpSpPr>
          <p:nvPr/>
        </p:nvGrpSpPr>
        <p:grpSpPr bwMode="auto">
          <a:xfrm>
            <a:off x="-238125" y="-9525"/>
            <a:ext cx="9382125" cy="171450"/>
            <a:chOff x="-237382" y="-9926"/>
            <a:chExt cx="9381383" cy="171925"/>
          </a:xfrm>
        </p:grpSpPr>
        <p:grpSp>
          <p:nvGrpSpPr>
            <p:cNvPr id="44" name="그룹 43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6" name="직사각형 45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45" name="직사각형 44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74" name="그룹 76"/>
          <p:cNvGrpSpPr>
            <a:grpSpLocks/>
          </p:cNvGrpSpPr>
          <p:nvPr/>
        </p:nvGrpSpPr>
        <p:grpSpPr bwMode="auto">
          <a:xfrm>
            <a:off x="-173038" y="-12700"/>
            <a:ext cx="9382126" cy="173038"/>
            <a:chOff x="-237382" y="-9926"/>
            <a:chExt cx="9381383" cy="171925"/>
          </a:xfrm>
        </p:grpSpPr>
        <p:grpSp>
          <p:nvGrpSpPr>
            <p:cNvPr id="75" name="그룹 74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77" name="직사각형 76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1" name="직사각형 80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7" name="직사각형 96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9" name="직사각형 98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6" name="직사각형 75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105" name="그룹 107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106" name="그룹 105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108" name="직사각형 10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1" name="직사각형 1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5" name="직사각형 1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3" name="직사각형 1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4" name="직사각형 1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107" name="직사각형 106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177" name="제목 1"/>
          <p:cNvSpPr>
            <a:spLocks noGrp="1"/>
          </p:cNvSpPr>
          <p:nvPr>
            <p:ph type="ctrTitle"/>
          </p:nvPr>
        </p:nvSpPr>
        <p:spPr>
          <a:xfrm>
            <a:off x="2206110" y="2276872"/>
            <a:ext cx="6506810" cy="1179562"/>
          </a:xfrm>
        </p:spPr>
        <p:txBody>
          <a:bodyPr>
            <a:noAutofit/>
          </a:bodyPr>
          <a:lstStyle>
            <a:lvl1pPr>
              <a:defRPr sz="4800" b="0" i="0" baseline="0">
                <a:solidFill>
                  <a:srgbClr val="4C1200"/>
                </a:solidFill>
                <a:effectLst/>
                <a:latin typeface="Eras Bold ITC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78" name="부제목 2"/>
          <p:cNvSpPr>
            <a:spLocks noGrp="1"/>
          </p:cNvSpPr>
          <p:nvPr>
            <p:ph type="subTitle" idx="1"/>
          </p:nvPr>
        </p:nvSpPr>
        <p:spPr>
          <a:xfrm>
            <a:off x="2933254" y="3929294"/>
            <a:ext cx="5736137" cy="72384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993300"/>
                </a:solidFill>
                <a:latin typeface="Eras Bold IT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13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13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13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98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12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63" y="-26988"/>
            <a:ext cx="9144000" cy="1223963"/>
          </a:xfrm>
          <a:prstGeom prst="rect">
            <a:avLst/>
          </a:prstGeom>
          <a:gradFill>
            <a:gsLst>
              <a:gs pos="0">
                <a:srgbClr val="FCF7F2">
                  <a:lumMod val="94000"/>
                </a:srgbClr>
              </a:gs>
              <a:gs pos="50000">
                <a:srgbClr val="EFE2BE"/>
              </a:gs>
              <a:gs pos="100000">
                <a:srgbClr val="E6D794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0" t="12897" r="-19929" b="-42473"/>
          <a:stretch/>
        </p:blipFill>
        <p:spPr bwMode="auto">
          <a:xfrm rot="18860973">
            <a:off x="-225488" y="-271707"/>
            <a:ext cx="1458463" cy="1453383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encrypted-tbn2.google.com/images?q=tbn:ANd9GcRLLpYN3ERZN8bXXoq9rr-zWksbNL0uQaF3sPJdlmV1QH83spBu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450"/>
            <a:ext cx="13684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55576" y="-1650"/>
            <a:ext cx="6696744" cy="1126394"/>
          </a:xfrm>
          <a:prstGeom prst="rect">
            <a:avLst/>
          </a:prstGeom>
          <a:blipFill dpi="0" rotWithShape="1">
            <a:blip r:embed="rId4">
              <a:alphaModFix amt="11000"/>
            </a:blip>
            <a:srcRect/>
            <a:stretch>
              <a:fillRect t="-11241" r="-14790" b="-249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46856" y="1484784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827584" y="160174"/>
            <a:ext cx="6480720" cy="878048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72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5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5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07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1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-18640"/>
            <a:ext cx="9144000" cy="6876639"/>
          </a:xfrm>
          <a:prstGeom prst="rect">
            <a:avLst/>
          </a:prstGeom>
          <a:gradFill flip="none" rotWithShape="1">
            <a:gsLst>
              <a:gs pos="0">
                <a:srgbClr val="F8EBD4">
                  <a:lumMod val="29000"/>
                  <a:lumOff val="71000"/>
                </a:srgb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EAD99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8" name="그룹 4"/>
          <p:cNvGrpSpPr>
            <a:grpSpLocks/>
          </p:cNvGrpSpPr>
          <p:nvPr/>
        </p:nvGrpSpPr>
        <p:grpSpPr bwMode="auto">
          <a:xfrm>
            <a:off x="-142875" y="-12700"/>
            <a:ext cx="9380538" cy="173038"/>
            <a:chOff x="-237382" y="-9926"/>
            <a:chExt cx="9381383" cy="171925"/>
          </a:xfrm>
        </p:grpSpPr>
        <p:grpSp>
          <p:nvGrpSpPr>
            <p:cNvPr id="9" name="그룹 8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11" name="직사각형 10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9" name="그룹 35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40" name="그룹 39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2" name="직사각형 41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5" y="162000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5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65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43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22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C83E57CC-1408-402A-A227-EE0D6BE3A0FE}" type="datetimeFigureOut">
              <a:rPr lang="ko-KR" altLang="en-US" smtClean="0"/>
              <a:t>2013-07-24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Relationship Id="rId9" Type="http://schemas.openxmlformats.org/officeDocument/2006/relationships/image" Target="../media/image5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17" Type="http://schemas.openxmlformats.org/officeDocument/2006/relationships/image" Target="../media/image68.png"/><Relationship Id="rId2" Type="http://schemas.openxmlformats.org/officeDocument/2006/relationships/image" Target="../media/image25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280.png"/><Relationship Id="rId15" Type="http://schemas.openxmlformats.org/officeDocument/2006/relationships/image" Target="../media/image66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5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70.png"/><Relationship Id="rId4" Type="http://schemas.openxmlformats.org/officeDocument/2006/relationships/image" Target="../media/image5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0.png"/><Relationship Id="rId7" Type="http://schemas.openxmlformats.org/officeDocument/2006/relationships/image" Target="../media/image600.png"/><Relationship Id="rId12" Type="http://schemas.openxmlformats.org/officeDocument/2006/relationships/image" Target="../media/image65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0.png"/><Relationship Id="rId5" Type="http://schemas.openxmlformats.org/officeDocument/2006/relationships/image" Target="../media/image580.png"/><Relationship Id="rId10" Type="http://schemas.openxmlformats.org/officeDocument/2006/relationships/image" Target="../media/image630.png"/><Relationship Id="rId4" Type="http://schemas.openxmlformats.org/officeDocument/2006/relationships/image" Target="../media/image570.png"/><Relationship Id="rId9" Type="http://schemas.openxmlformats.org/officeDocument/2006/relationships/image" Target="../media/image6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11" Type="http://schemas.openxmlformats.org/officeDocument/2006/relationships/image" Target="../media/image75.png"/><Relationship Id="rId5" Type="http://schemas.openxmlformats.org/officeDocument/2006/relationships/image" Target="../media/image690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0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9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06.png"/><Relationship Id="rId7" Type="http://schemas.openxmlformats.org/officeDocument/2006/relationships/image" Target="../media/image12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9.png"/><Relationship Id="rId4" Type="http://schemas.openxmlformats.org/officeDocument/2006/relationships/image" Target="../media/image107.png"/><Relationship Id="rId9" Type="http://schemas.openxmlformats.org/officeDocument/2006/relationships/image" Target="../media/image10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290.png"/><Relationship Id="rId12" Type="http://schemas.openxmlformats.org/officeDocument/2006/relationships/image" Target="../media/image3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6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10.png"/><Relationship Id="rId5" Type="http://schemas.openxmlformats.org/officeDocument/2006/relationships/image" Target="../media/image43.png"/><Relationship Id="rId10" Type="http://schemas.openxmlformats.org/officeDocument/2006/relationships/image" Target="../media/image401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11" Type="http://schemas.openxmlformats.org/officeDocument/2006/relationships/image" Target="../media/image55.png"/><Relationship Id="rId5" Type="http://schemas.openxmlformats.org/officeDocument/2006/relationships/image" Target="../media/image4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32.png"/><Relationship Id="rId4" Type="http://schemas.openxmlformats.org/officeDocument/2006/relationships/image" Target="../media/image5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59.png"/><Relationship Id="rId3" Type="http://schemas.openxmlformats.org/officeDocument/2006/relationships/image" Target="../media/image170.png"/><Relationship Id="rId7" Type="http://schemas.openxmlformats.org/officeDocument/2006/relationships/image" Target="../media/image511.png"/><Relationship Id="rId12" Type="http://schemas.openxmlformats.org/officeDocument/2006/relationships/image" Target="../media/image5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57.png"/><Relationship Id="rId5" Type="http://schemas.openxmlformats.org/officeDocument/2006/relationships/image" Target="../media/image190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180.png"/><Relationship Id="rId9" Type="http://schemas.openxmlformats.org/officeDocument/2006/relationships/image" Target="../media/image230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-228600" y="136269"/>
            <a:ext cx="9372600" cy="6644028"/>
          </a:xfrm>
          <a:prstGeom prst="rect">
            <a:avLst/>
          </a:prstGeom>
          <a:gradFill flip="none" rotWithShape="1">
            <a:gsLst>
              <a:gs pos="0">
                <a:srgbClr val="F8EBD4">
                  <a:lumMod val="44000"/>
                  <a:lumOff val="56000"/>
                </a:srgbClr>
              </a:gs>
              <a:gs pos="50000">
                <a:schemeClr val="accent6">
                  <a:lumMod val="35000"/>
                  <a:lumOff val="65000"/>
                </a:schemeClr>
              </a:gs>
              <a:gs pos="100000">
                <a:srgbClr val="EAD99F">
                  <a:lumMod val="8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5" name="그룹 5"/>
          <p:cNvGrpSpPr>
            <a:grpSpLocks/>
          </p:cNvGrpSpPr>
          <p:nvPr/>
        </p:nvGrpSpPr>
        <p:grpSpPr bwMode="auto">
          <a:xfrm>
            <a:off x="-142875" y="-12700"/>
            <a:ext cx="9380538" cy="173038"/>
            <a:chOff x="-237382" y="-9926"/>
            <a:chExt cx="9381383" cy="171925"/>
          </a:xfrm>
        </p:grpSpPr>
        <p:grpSp>
          <p:nvGrpSpPr>
            <p:cNvPr id="6" name="그룹 5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8" name="직사각형 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6" name="그룹 36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37" name="그룹 36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9" name="직사각형 38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38" name="직사각형 37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-228600" y="190501"/>
            <a:ext cx="9498086" cy="6608762"/>
          </a:xfrm>
          <a:prstGeom prst="rect">
            <a:avLst/>
          </a:prstGeom>
          <a:blipFill dpi="0" rotWithShape="1">
            <a:blip r:embed="rId2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5103813" y="136269"/>
            <a:ext cx="3913187" cy="6621463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9" name="TextBox 72"/>
          <p:cNvSpPr txBox="1">
            <a:spLocks noChangeArrowheads="1"/>
          </p:cNvSpPr>
          <p:nvPr/>
        </p:nvSpPr>
        <p:spPr bwMode="auto">
          <a:xfrm>
            <a:off x="6711249" y="5516022"/>
            <a:ext cx="2153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2400" b="1" dirty="0" err="1" smtClean="0"/>
              <a:t>Mingyu</a:t>
            </a:r>
            <a:r>
              <a:rPr kumimoji="0" lang="en-US" altLang="ko-KR" sz="2400" b="1" dirty="0" smtClean="0"/>
              <a:t> Kang</a:t>
            </a:r>
            <a:endParaRPr kumimoji="0" lang="en-US" altLang="ko-KR" sz="2400" b="1" dirty="0"/>
          </a:p>
        </p:txBody>
      </p:sp>
      <p:sp>
        <p:nvSpPr>
          <p:cNvPr id="70" name="TextBox 73"/>
          <p:cNvSpPr txBox="1">
            <a:spLocks noChangeArrowheads="1"/>
          </p:cNvSpPr>
          <p:nvPr/>
        </p:nvSpPr>
        <p:spPr bwMode="auto">
          <a:xfrm>
            <a:off x="6948488" y="6092825"/>
            <a:ext cx="1887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2400" b="1"/>
              <a:t>Team Korea</a:t>
            </a:r>
          </a:p>
        </p:txBody>
      </p:sp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>
            <a:fillRect/>
          </a:stretch>
        </p:blipFill>
        <p:spPr bwMode="auto">
          <a:xfrm>
            <a:off x="488343" y="657225"/>
            <a:ext cx="45608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0"/>
          <p:cNvSpPr txBox="1">
            <a:spLocks noChangeArrowheads="1"/>
          </p:cNvSpPr>
          <p:nvPr/>
        </p:nvSpPr>
        <p:spPr bwMode="auto">
          <a:xfrm>
            <a:off x="539749" y="2276475"/>
            <a:ext cx="56786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6000" b="1" dirty="0" smtClean="0"/>
              <a:t>Fire Hose</a:t>
            </a:r>
            <a:endParaRPr kumimoji="0" lang="ko-KR" altLang="en-US" sz="6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610504" y="1340768"/>
            <a:ext cx="33231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12700" h="12700"/>
              <a:contourClr>
                <a:schemeClr val="bg1"/>
              </a:contourClr>
            </a:sp3d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800" b="1" dirty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Problem </a:t>
            </a:r>
            <a:r>
              <a:rPr kumimoji="0" lang="en-US" altLang="ko-KR" sz="4800" b="1" dirty="0" smtClean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#1</a:t>
            </a:r>
            <a:r>
              <a:rPr lang="en-US" altLang="ko-KR" sz="4800" b="1" dirty="0" smtClean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en-US" altLang="ko-KR" sz="4800" b="1" dirty="0">
              <a:gradFill flip="none" rotWithShape="1">
                <a:gsLst>
                  <a:gs pos="100000">
                    <a:schemeClr val="tx1">
                      <a:lumMod val="75000"/>
                      <a:lumOff val="25000"/>
                    </a:schemeClr>
                  </a:gs>
                  <a:gs pos="50000">
                    <a:srgbClr val="C00000"/>
                  </a:gs>
                </a:gsLst>
                <a:lin ang="5400000" scaled="1"/>
                <a:tileRect/>
              </a:gra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4" name="그림 91" descr="단풍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206375"/>
            <a:ext cx="14001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3568" y="160174"/>
            <a:ext cx="6480720" cy="878048"/>
          </a:xfrm>
        </p:spPr>
        <p:txBody>
          <a:bodyPr/>
          <a:lstStyle/>
          <a:p>
            <a:r>
              <a:rPr lang="en-US" altLang="ko-KR" sz="3600" b="1" dirty="0" smtClean="0"/>
              <a:t>Non-Inertial Reference Frame</a:t>
            </a:r>
            <a:endParaRPr lang="ko-KR" altLang="en-US" sz="3600" b="1" dirty="0"/>
          </a:p>
        </p:txBody>
      </p:sp>
      <p:sp>
        <p:nvSpPr>
          <p:cNvPr id="4" name="막힌 원호 3"/>
          <p:cNvSpPr/>
          <p:nvPr/>
        </p:nvSpPr>
        <p:spPr>
          <a:xfrm rot="5400000" flipV="1">
            <a:off x="-752169" y="-894736"/>
            <a:ext cx="8856984" cy="5956818"/>
          </a:xfrm>
          <a:prstGeom prst="blockArc">
            <a:avLst>
              <a:gd name="adj1" fmla="val 16068455"/>
              <a:gd name="adj2" fmla="val 19707124"/>
              <a:gd name="adj3" fmla="val 1199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아래로 구부러진 화살표 4"/>
          <p:cNvSpPr/>
          <p:nvPr/>
        </p:nvSpPr>
        <p:spPr>
          <a:xfrm rot="15170143" flipH="1">
            <a:off x="-728079" y="3562578"/>
            <a:ext cx="5184576" cy="8960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막힌 원호 5"/>
          <p:cNvSpPr/>
          <p:nvPr/>
        </p:nvSpPr>
        <p:spPr>
          <a:xfrm rot="5222512" flipV="1">
            <a:off x="-829810" y="-2149821"/>
            <a:ext cx="10083541" cy="7555621"/>
          </a:xfrm>
          <a:prstGeom prst="blockArc">
            <a:avLst>
              <a:gd name="adj1" fmla="val 17635585"/>
              <a:gd name="adj2" fmla="val 18343507"/>
              <a:gd name="adj3" fmla="val 11185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5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41419" y="4509120"/>
                <a:ext cx="241019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sz="2800" b="1" i="1" smtClean="0">
                        <a:latin typeface="Cambria Math"/>
                      </a:rPr>
                      <m:t>𝝎</m:t>
                    </m:r>
                  </m:oMath>
                </a14:m>
                <a:r>
                  <a:rPr lang="ko-KR" altLang="en-US" sz="2800" b="1" dirty="0" smtClean="0"/>
                  <a:t> </a:t>
                </a:r>
                <a:r>
                  <a:rPr lang="en-US" altLang="ko-KR" sz="2800" b="1" dirty="0" smtClean="0"/>
                  <a:t>(Angular velocity of </a:t>
                </a:r>
              </a:p>
              <a:p>
                <a:r>
                  <a:rPr lang="en-US" altLang="ko-KR" sz="2800" b="1" dirty="0" smtClean="0"/>
                  <a:t>reference frame)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19" y="4509120"/>
                <a:ext cx="2410197" cy="1815882"/>
              </a:xfrm>
              <a:prstGeom prst="rect">
                <a:avLst/>
              </a:prstGeom>
              <a:blipFill rotWithShape="1">
                <a:blip r:embed="rId3"/>
                <a:stretch>
                  <a:fillRect l="-5051" t="-3356" b="-83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직선 화살표 연결선 8"/>
          <p:cNvCxnSpPr/>
          <p:nvPr/>
        </p:nvCxnSpPr>
        <p:spPr>
          <a:xfrm>
            <a:off x="1187624" y="3573016"/>
            <a:ext cx="0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1198795" y="3573016"/>
            <a:ext cx="114095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4349" y="5122058"/>
                <a:ext cx="7104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𝑥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49" y="5122058"/>
                <a:ext cx="71045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14310" y="3502749"/>
                <a:ext cx="7232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𝑦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10" y="3502749"/>
                <a:ext cx="723275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96403" y="1401559"/>
                <a:ext cx="4747597" cy="5605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/>
                            </a:rPr>
                            <m:t>𝑖𝑛𝑖𝑒𝑟𝑡𝑖𝑎𝑙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ko-KR" altLang="en-US" sz="24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/>
                            </a:rPr>
                            <m:t>𝑐𝑒𝑛𝑡𝑟𝑖𝑝𝑒𝑡𝑎𝑙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ko-KR" altLang="en-US" sz="24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en-US" altLang="ko-KR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i="1" smtClean="0">
                          <a:latin typeface="Cambria Math"/>
                        </a:rPr>
                        <m:t>∴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400" i="1">
                              <a:latin typeface="Cambria Math"/>
                            </a:rPr>
                            <m:t>𝑐𝑒𝑛𝑡𝑟𝑖𝑝𝑒𝑡𝑎𝑙</m:t>
                          </m:r>
                        </m:sub>
                      </m:sSub>
                      <m:r>
                        <a:rPr lang="en-US" altLang="ko-KR" sz="2400" b="0" i="0" smtClean="0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ko-KR" altLang="en-US" sz="24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/>
                            </a:rPr>
                            <m:t>𝑐𝑜𝑟𝑖𝑜𝑙𝑙𝑖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/>
                        </a:rPr>
                        <m:t>=2</m:t>
                      </m:r>
                      <m:r>
                        <a:rPr lang="ko-KR" altLang="en-US" sz="2400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=2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ko-KR" sz="2400" dirty="0" smtClean="0"/>
              </a:p>
              <a:p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𝑎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2400" i="1">
                          <a:latin typeface="Cambria Math"/>
                        </a:rPr>
                        <m:t>𝑀</m:t>
                      </m:r>
                      <m:sSup>
                        <m:sSup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i="1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2400" i="1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>
                              <a:latin typeface="Cambria Math"/>
                            </a:rPr>
                            <m:t>𝑈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ko-KR" sz="24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ko-KR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ko-KR" altLang="en-US" sz="2400" i="1">
                          <a:latin typeface="Cambria Math"/>
                        </a:rPr>
                        <m:t>𝛿</m:t>
                      </m:r>
                      <m:r>
                        <a:rPr lang="en-US" altLang="ko-KR" sz="240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400" dirty="0"/>
              </a:p>
              <a:p>
                <a:endParaRPr lang="ko-KR" alt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403" y="1401559"/>
                <a:ext cx="4747597" cy="56059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연결선 16"/>
          <p:cNvCxnSpPr/>
          <p:nvPr/>
        </p:nvCxnSpPr>
        <p:spPr>
          <a:xfrm flipV="1">
            <a:off x="1198795" y="2348100"/>
            <a:ext cx="3661237" cy="12249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43253" y="2227511"/>
                <a:ext cx="75905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4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4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253" y="2227511"/>
                <a:ext cx="759054" cy="7694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직선 화살표 연결선 15"/>
          <p:cNvCxnSpPr/>
          <p:nvPr/>
        </p:nvCxnSpPr>
        <p:spPr>
          <a:xfrm>
            <a:off x="4103333" y="1267125"/>
            <a:ext cx="0" cy="9070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4103333" y="1257946"/>
            <a:ext cx="57956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70190" y="1139949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190" y="1139949"/>
                <a:ext cx="51783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95936" y="1834161"/>
                <a:ext cx="512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834161"/>
                <a:ext cx="512961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모서리가 둥근 직사각형 21"/>
          <p:cNvSpPr/>
          <p:nvPr/>
        </p:nvSpPr>
        <p:spPr>
          <a:xfrm>
            <a:off x="5148064" y="5661248"/>
            <a:ext cx="3312368" cy="115212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6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3" grpId="0"/>
      <p:bldP spid="14" grpId="0"/>
      <p:bldP spid="15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Force Analysis: Hose</a:t>
            </a:r>
            <a:endParaRPr lang="ko-KR" altLang="en-US" b="1" dirty="0"/>
          </a:p>
        </p:txBody>
      </p:sp>
      <p:sp>
        <p:nvSpPr>
          <p:cNvPr id="4" name="막힌 원호 3"/>
          <p:cNvSpPr/>
          <p:nvPr/>
        </p:nvSpPr>
        <p:spPr>
          <a:xfrm rot="5222512" flipV="1">
            <a:off x="394841" y="-1762398"/>
            <a:ext cx="10083541" cy="7555621"/>
          </a:xfrm>
          <a:prstGeom prst="blockArc">
            <a:avLst>
              <a:gd name="adj1" fmla="val 16274112"/>
              <a:gd name="adj2" fmla="val 19418242"/>
              <a:gd name="adj3" fmla="val 14887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3000">
                <a:schemeClr val="accent4">
                  <a:lumMod val="8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H="1" flipV="1">
            <a:off x="2978679" y="3212976"/>
            <a:ext cx="504056" cy="115212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H="1" flipV="1">
            <a:off x="1763688" y="3618963"/>
            <a:ext cx="504056" cy="117818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8765" y="4634273"/>
                <a:ext cx="1090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765" y="4634273"/>
                <a:ext cx="109004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/>
          <p:cNvCxnSpPr/>
          <p:nvPr/>
        </p:nvCxnSpPr>
        <p:spPr>
          <a:xfrm flipV="1">
            <a:off x="2627784" y="3194113"/>
            <a:ext cx="1368152" cy="7729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45680" y="2670036"/>
                <a:ext cx="9249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680" y="2670036"/>
                <a:ext cx="92493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/>
          <p:cNvCxnSpPr/>
          <p:nvPr/>
        </p:nvCxnSpPr>
        <p:spPr>
          <a:xfrm flipH="1" flipV="1">
            <a:off x="1691680" y="1609937"/>
            <a:ext cx="63007" cy="7045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3010183" y="5617796"/>
            <a:ext cx="748157" cy="6362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3536661" y="4858436"/>
            <a:ext cx="748157" cy="6362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6947" y="5664946"/>
                <a:ext cx="1818575" cy="911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𝑇</m:t>
                      </m:r>
                      <m:r>
                        <a:rPr lang="en-US" altLang="ko-KR" sz="2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ko-KR" altLang="en-US" sz="2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ko-KR" altLang="en-US" sz="2800" i="1">
                          <a:latin typeface="Cambria Math"/>
                        </a:rPr>
                        <m:t>𝛿</m:t>
                      </m:r>
                      <m:r>
                        <a:rPr lang="en-US" altLang="ko-KR" sz="280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947" y="5664946"/>
                <a:ext cx="1818575" cy="9115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직선 화살표 연결선 13"/>
          <p:cNvCxnSpPr/>
          <p:nvPr/>
        </p:nvCxnSpPr>
        <p:spPr>
          <a:xfrm flipH="1" flipV="1">
            <a:off x="2621136" y="3953646"/>
            <a:ext cx="38720" cy="15410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52535" y="4797342"/>
                <a:ext cx="12262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𝑚𝑔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535" y="4797342"/>
                <a:ext cx="122629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직선 화살표 연결선 15"/>
          <p:cNvCxnSpPr/>
          <p:nvPr/>
        </p:nvCxnSpPr>
        <p:spPr>
          <a:xfrm flipV="1">
            <a:off x="651987" y="4005365"/>
            <a:ext cx="1969149" cy="2417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30" y="3034296"/>
                <a:ext cx="1758558" cy="98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" y="3034296"/>
                <a:ext cx="1758558" cy="9831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화살표 연결선 17"/>
          <p:cNvCxnSpPr/>
          <p:nvPr/>
        </p:nvCxnSpPr>
        <p:spPr>
          <a:xfrm flipV="1">
            <a:off x="1094859" y="2225789"/>
            <a:ext cx="1319656" cy="12643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2581" y="1829002"/>
                <a:ext cx="5638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81" y="1829002"/>
                <a:ext cx="563872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직선 화살표 연결선 19"/>
          <p:cNvCxnSpPr/>
          <p:nvPr/>
        </p:nvCxnSpPr>
        <p:spPr>
          <a:xfrm flipH="1">
            <a:off x="3230707" y="4262153"/>
            <a:ext cx="820094" cy="109940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01516" y="3862685"/>
                <a:ext cx="1897892" cy="911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𝑄</m:t>
                      </m:r>
                      <m:r>
                        <a:rPr lang="en-US" altLang="ko-KR" sz="2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ko-KR" altLang="en-US" sz="2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ko-KR" altLang="en-US" sz="2800" i="1">
                          <a:latin typeface="Cambria Math"/>
                        </a:rPr>
                        <m:t>𝛿</m:t>
                      </m:r>
                      <m:r>
                        <a:rPr lang="en-US" altLang="ko-KR" sz="280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516" y="3862685"/>
                <a:ext cx="1897892" cy="9115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모서리가 둥근 직사각형 22"/>
          <p:cNvSpPr/>
          <p:nvPr/>
        </p:nvSpPr>
        <p:spPr>
          <a:xfrm>
            <a:off x="3258569" y="3843281"/>
            <a:ext cx="1780975" cy="1052602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04909" y="1753953"/>
            <a:ext cx="698739" cy="713826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/>
          <p:cNvCxnSpPr/>
          <p:nvPr/>
        </p:nvCxnSpPr>
        <p:spPr>
          <a:xfrm>
            <a:off x="3887309" y="1395936"/>
            <a:ext cx="0" cy="9070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V="1">
            <a:off x="3887309" y="1386757"/>
            <a:ext cx="57956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54166" y="1268760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66" y="1268760"/>
                <a:ext cx="517834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779912" y="1962972"/>
                <a:ext cx="512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1962972"/>
                <a:ext cx="512961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83826" y="1891315"/>
                <a:ext cx="406869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altLang="ko-KR" sz="2400" b="0" dirty="0" smtClean="0">
                    <a:latin typeface="Cambria Math"/>
                  </a:rPr>
                  <a:t>: </a:t>
                </a:r>
                <a:r>
                  <a:rPr lang="en-US" altLang="ko-KR" sz="2400" b="0" dirty="0" smtClean="0"/>
                  <a:t>Tension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altLang="ko-KR" sz="2400" b="0" dirty="0" smtClean="0"/>
                  <a:t>: Flow velocity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altLang="ko-KR" sz="2400" dirty="0" smtClean="0"/>
                  <a:t>: Mass of hose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 between tube and fluid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altLang="ko-KR" sz="2400" dirty="0" smtClean="0"/>
                  <a:t>: Transverse shear force on the tube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826" y="1891315"/>
                <a:ext cx="4068694" cy="3785652"/>
              </a:xfrm>
              <a:prstGeom prst="rect">
                <a:avLst/>
              </a:prstGeom>
              <a:blipFill rotWithShape="1">
                <a:blip r:embed="rId11"/>
                <a:stretch>
                  <a:fillRect l="-2246" t="-1288" b="-27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/>
          <p:cNvCxnSpPr/>
          <p:nvPr/>
        </p:nvCxnSpPr>
        <p:spPr>
          <a:xfrm flipH="1" flipV="1">
            <a:off x="2640496" y="1548518"/>
            <a:ext cx="63007" cy="7045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627784" y="1340768"/>
                <a:ext cx="5323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340768"/>
                <a:ext cx="532390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199408" y="1616698"/>
                <a:ext cx="40686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Tension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altLang="ko-KR" sz="2400" dirty="0">
                    <a:latin typeface="Cambria Math"/>
                  </a:rPr>
                  <a:t>: </a:t>
                </a:r>
                <a:r>
                  <a:rPr lang="en-US" altLang="ko-KR" sz="2400" dirty="0"/>
                  <a:t>Tension </a:t>
                </a:r>
                <a:r>
                  <a:rPr lang="en-US" altLang="ko-KR" sz="2400" dirty="0" smtClean="0"/>
                  <a:t>force</a:t>
                </a:r>
                <a:endParaRPr lang="en-US" altLang="ko-KR" sz="24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408" y="1616698"/>
                <a:ext cx="4068694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2399" t="-5839" b="-153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199408" y="2925708"/>
                <a:ext cx="40686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Friction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408" y="2925708"/>
                <a:ext cx="4068694" cy="1200329"/>
              </a:xfrm>
              <a:prstGeom prst="rect">
                <a:avLst/>
              </a:prstGeom>
              <a:blipFill rotWithShape="1">
                <a:blip r:embed="rId14"/>
                <a:stretch>
                  <a:fillRect l="-2399" t="-4061" b="-106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86282" y="4583000"/>
                <a:ext cx="52565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Force between hose</a:t>
                </a:r>
              </a:p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</a:t>
                </a:r>
              </a:p>
              <a:p>
                <a:r>
                  <a:rPr lang="en-US" altLang="ko-KR" sz="2400" dirty="0" smtClean="0"/>
                  <a:t>Between hose and fluid</a:t>
                </a:r>
              </a:p>
              <a:p>
                <a:r>
                  <a:rPr lang="en-US" altLang="ko-KR" sz="2400" dirty="0" smtClean="0"/>
                  <a:t>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282" y="4583000"/>
                <a:ext cx="5256584" cy="1938992"/>
              </a:xfrm>
              <a:prstGeom prst="rect">
                <a:avLst/>
              </a:prstGeom>
              <a:blipFill rotWithShape="1">
                <a:blip r:embed="rId15"/>
                <a:stretch>
                  <a:fillRect l="-1856" t="-2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99408" y="1886027"/>
                <a:ext cx="40686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Gravitational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altLang="ko-KR" sz="2400" dirty="0" smtClean="0"/>
                  <a:t>: Mass of hose per unit length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408" y="1886027"/>
                <a:ext cx="4068694" cy="1200329"/>
              </a:xfrm>
              <a:prstGeom prst="rect">
                <a:avLst/>
              </a:prstGeom>
              <a:blipFill rotWithShape="1">
                <a:blip r:embed="rId16"/>
                <a:stretch>
                  <a:fillRect l="-2399" t="-4061" b="-106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220767" y="3136404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Inertial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altLang="ko-KR" sz="2400" dirty="0" smtClean="0"/>
                  <a:t>: Mass of hose per unit length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767" y="3136404"/>
                <a:ext cx="4068694" cy="1569660"/>
              </a:xfrm>
              <a:prstGeom prst="rect">
                <a:avLst/>
              </a:prstGeom>
              <a:blipFill rotWithShape="1">
                <a:blip r:embed="rId17"/>
                <a:stretch>
                  <a:fillRect l="-2246" t="-31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174142" y="4417467"/>
                <a:ext cx="40686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Flexural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altLang="ko-KR" sz="2400" dirty="0" smtClean="0"/>
                  <a:t>: Transverse shear force on the tube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142" y="4417467"/>
                <a:ext cx="4068694" cy="1200329"/>
              </a:xfrm>
              <a:prstGeom prst="rect">
                <a:avLst/>
              </a:prstGeom>
              <a:blipFill rotWithShape="1">
                <a:blip r:embed="rId18"/>
                <a:stretch>
                  <a:fillRect l="-2399" t="-3553" b="-106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3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9" grpId="0"/>
      <p:bldP spid="9" grpId="1"/>
      <p:bldP spid="9" grpId="2"/>
      <p:bldP spid="13" grpId="0"/>
      <p:bldP spid="13" grpId="1"/>
      <p:bldP spid="13" grpId="2"/>
      <p:bldP spid="15" grpId="0"/>
      <p:bldP spid="15" grpId="1"/>
      <p:bldP spid="15" grpId="2"/>
      <p:bldP spid="17" grpId="0"/>
      <p:bldP spid="17" grpId="1"/>
      <p:bldP spid="17" grpId="2"/>
      <p:bldP spid="19" grpId="0"/>
      <p:bldP spid="21" grpId="0"/>
      <p:bldP spid="23" grpId="0" animBg="1"/>
      <p:bldP spid="24" grpId="0" animBg="1"/>
      <p:bldP spid="29" grpId="0"/>
      <p:bldP spid="31" grpId="0"/>
      <p:bldP spid="31" grpId="1"/>
      <p:bldP spid="31" grpId="2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정육면체 18"/>
          <p:cNvSpPr/>
          <p:nvPr/>
        </p:nvSpPr>
        <p:spPr>
          <a:xfrm>
            <a:off x="1115616" y="1916832"/>
            <a:ext cx="6984776" cy="1944216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Bending Moment</a:t>
            </a:r>
            <a:endParaRPr lang="ko-KR" altLang="en-US" b="1" dirty="0"/>
          </a:p>
        </p:txBody>
      </p:sp>
      <p:sp>
        <p:nvSpPr>
          <p:cNvPr id="8" name="이등변 삼각형 7"/>
          <p:cNvSpPr/>
          <p:nvPr/>
        </p:nvSpPr>
        <p:spPr>
          <a:xfrm>
            <a:off x="467544" y="3861048"/>
            <a:ext cx="1296144" cy="93610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이등변 삼각형 8"/>
          <p:cNvSpPr/>
          <p:nvPr/>
        </p:nvSpPr>
        <p:spPr>
          <a:xfrm>
            <a:off x="7020272" y="3861048"/>
            <a:ext cx="1296144" cy="93610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아래쪽 화살표 9"/>
              <p:cNvSpPr/>
              <p:nvPr/>
            </p:nvSpPr>
            <p:spPr>
              <a:xfrm>
                <a:off x="3635896" y="1340768"/>
                <a:ext cx="1440160" cy="1080121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b="0" i="1" smtClean="0"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ko-KR" altLang="en-US" sz="4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ko-KR" sz="4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10" name="아래쪽 화살표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340768"/>
                <a:ext cx="1440160" cy="1080121"/>
              </a:xfrm>
              <a:prstGeom prst="downArrow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원형 화살표 10"/>
          <p:cNvSpPr/>
          <p:nvPr/>
        </p:nvSpPr>
        <p:spPr>
          <a:xfrm rot="16200000">
            <a:off x="-108521" y="1268760"/>
            <a:ext cx="3528392" cy="3528392"/>
          </a:xfrm>
          <a:prstGeom prst="circularArrow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2420888"/>
            <a:ext cx="1080120" cy="1440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699792" y="2415222"/>
            <a:ext cx="1080120" cy="1440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664841" y="5587499"/>
                <a:ext cx="3851375" cy="1589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𝑀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800" b="0" i="1" smtClean="0">
                              <a:latin typeface="Cambria Math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ko-KR" sz="2800" b="0" i="1" smtClean="0">
                              <a:latin typeface="Cambria Math"/>
                            </a:rPr>
                            <m:t>𝑦𝑑𝐴</m:t>
                          </m:r>
                        </m:e>
                      </m:nary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3200" i="1">
                          <a:latin typeface="Cambria Math"/>
                        </a:rPr>
                        <m:t>𝜅</m:t>
                      </m:r>
                      <m:r>
                        <a:rPr lang="en-US" altLang="ko-KR" sz="3200" i="1">
                          <a:latin typeface="Cambria Math"/>
                        </a:rPr>
                        <m:t>𝐸𝐼</m:t>
                      </m:r>
                    </m:oMath>
                  </m:oMathPara>
                </a14:m>
                <a:endParaRPr lang="ko-KR" altLang="en-US" sz="3200" dirty="0"/>
              </a:p>
              <a:p>
                <a:endParaRPr lang="ko-KR" altLang="en-US" sz="3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841" y="5587499"/>
                <a:ext cx="3851375" cy="15890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555776" y="4941168"/>
            <a:ext cx="412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Britannic Bold" pitchFamily="34" charset="0"/>
                <a:ea typeface="Verdana" pitchFamily="34" charset="0"/>
                <a:cs typeface="Verdana" pitchFamily="34" charset="0"/>
              </a:rPr>
              <a:t>Bending Moment</a:t>
            </a:r>
            <a:endParaRPr lang="ko-KR" altLang="en-US" sz="3600" dirty="0">
              <a:latin typeface="Britannic Bold" pitchFamily="34" charset="0"/>
              <a:cs typeface="Verdana" pitchFamily="34" charset="0"/>
            </a:endParaRPr>
          </a:p>
        </p:txBody>
      </p:sp>
      <p:sp>
        <p:nvSpPr>
          <p:cNvPr id="15" name="왼쪽/오른쪽 화살표 14"/>
          <p:cNvSpPr/>
          <p:nvPr/>
        </p:nvSpPr>
        <p:spPr>
          <a:xfrm>
            <a:off x="2987824" y="2780928"/>
            <a:ext cx="1224136" cy="576064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왼쪽/오른쪽 화살표 15"/>
          <p:cNvSpPr/>
          <p:nvPr/>
        </p:nvSpPr>
        <p:spPr>
          <a:xfrm>
            <a:off x="1475656" y="2780928"/>
            <a:ext cx="1224136" cy="576064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왼쪽/오른쪽 화살표 16"/>
          <p:cNvSpPr/>
          <p:nvPr/>
        </p:nvSpPr>
        <p:spPr>
          <a:xfrm>
            <a:off x="6012160" y="2780928"/>
            <a:ext cx="1224136" cy="576064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왼쪽/오른쪽 화살표 17"/>
          <p:cNvSpPr/>
          <p:nvPr/>
        </p:nvSpPr>
        <p:spPr>
          <a:xfrm>
            <a:off x="4535996" y="2780928"/>
            <a:ext cx="1224136" cy="576064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원형 화살표 33"/>
          <p:cNvSpPr/>
          <p:nvPr/>
        </p:nvSpPr>
        <p:spPr>
          <a:xfrm rot="5400000" flipH="1">
            <a:off x="5580112" y="1340768"/>
            <a:ext cx="3528392" cy="3528392"/>
          </a:xfrm>
          <a:prstGeom prst="circularArrow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막힌 원호 22"/>
          <p:cNvSpPr/>
          <p:nvPr/>
        </p:nvSpPr>
        <p:spPr>
          <a:xfrm rot="10800000">
            <a:off x="-503083" y="-3915815"/>
            <a:ext cx="9827611" cy="8856984"/>
          </a:xfrm>
          <a:prstGeom prst="blockArc">
            <a:avLst>
              <a:gd name="adj1" fmla="val 13031888"/>
              <a:gd name="adj2" fmla="val 19469821"/>
              <a:gd name="adj3" fmla="val 155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막힌 원호 32"/>
          <p:cNvSpPr/>
          <p:nvPr/>
        </p:nvSpPr>
        <p:spPr>
          <a:xfrm rot="10800000">
            <a:off x="-540568" y="-3915815"/>
            <a:ext cx="9827611" cy="8856984"/>
          </a:xfrm>
          <a:prstGeom prst="blockArc">
            <a:avLst>
              <a:gd name="adj1" fmla="val 16860948"/>
              <a:gd name="adj2" fmla="val 18080399"/>
              <a:gd name="adj3" fmla="val 158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2" name="막힌 원호 31"/>
          <p:cNvSpPr/>
          <p:nvPr/>
        </p:nvSpPr>
        <p:spPr>
          <a:xfrm rot="10800000">
            <a:off x="-503083" y="-3915815"/>
            <a:ext cx="9827611" cy="8856984"/>
          </a:xfrm>
          <a:prstGeom prst="blockArc">
            <a:avLst>
              <a:gd name="adj1" fmla="val 14395753"/>
              <a:gd name="adj2" fmla="val 15574768"/>
              <a:gd name="adj3" fmla="val 1568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45257" y="2924944"/>
                <a:ext cx="7427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ko-KR" altLang="en-US" sz="32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32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57" y="2924944"/>
                <a:ext cx="742767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826" y="4077072"/>
                <a:ext cx="688394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ko-KR" sz="3200" b="0" i="1" smtClean="0">
                              <a:latin typeface="Cambria Math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26" y="4077072"/>
                <a:ext cx="688394" cy="64466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460432" y="4149080"/>
                <a:ext cx="688394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ko-KR" sz="3200" b="0" i="1" smtClean="0">
                              <a:latin typeface="Cambria Math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432" y="4149080"/>
                <a:ext cx="688394" cy="6446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연결선 23"/>
          <p:cNvCxnSpPr/>
          <p:nvPr/>
        </p:nvCxnSpPr>
        <p:spPr>
          <a:xfrm>
            <a:off x="5820805" y="6453336"/>
            <a:ext cx="55139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6419539" y="5949280"/>
            <a:ext cx="20553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Rigidity</a:t>
            </a:r>
            <a:endParaRPr lang="en-US" altLang="ko-K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9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10" grpId="1" animBg="1"/>
      <p:bldP spid="11" grpId="0" animBg="1"/>
      <p:bldP spid="21" grpId="0" animBg="1"/>
      <p:bldP spid="25" grpId="0" animBg="1"/>
      <p:bldP spid="27" grpId="0"/>
      <p:bldP spid="28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4" grpId="0" animBg="1"/>
      <p:bldP spid="23" grpId="0" animBg="1"/>
      <p:bldP spid="33" grpId="0" animBg="1"/>
      <p:bldP spid="32" grpId="0" animBg="1"/>
      <p:bldP spid="2" grpId="0"/>
      <p:bldP spid="2" grpId="1"/>
      <p:bldP spid="4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Transverse shear force on the hose</a:t>
            </a:r>
            <a:endParaRPr lang="ko-KR" altLang="en-US" sz="4000" b="1" dirty="0"/>
          </a:p>
        </p:txBody>
      </p:sp>
      <p:sp>
        <p:nvSpPr>
          <p:cNvPr id="4" name="막힌 원호 3"/>
          <p:cNvSpPr/>
          <p:nvPr/>
        </p:nvSpPr>
        <p:spPr>
          <a:xfrm rot="5222512" flipV="1">
            <a:off x="-38238" y="-1618382"/>
            <a:ext cx="10083541" cy="7555621"/>
          </a:xfrm>
          <a:prstGeom prst="blockArc">
            <a:avLst>
              <a:gd name="adj1" fmla="val 16274112"/>
              <a:gd name="adj2" fmla="val 19418242"/>
              <a:gd name="adj3" fmla="val 14887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3000">
                <a:schemeClr val="accent4">
                  <a:lumMod val="8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V="1">
            <a:off x="661780" y="2369805"/>
            <a:ext cx="1319656" cy="12643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821" y="1743932"/>
                <a:ext cx="781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400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ko-KR" altLang="en-US" sz="4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21" y="1743932"/>
                <a:ext cx="781496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직선 화살표 연결선 6"/>
          <p:cNvCxnSpPr/>
          <p:nvPr/>
        </p:nvCxnSpPr>
        <p:spPr>
          <a:xfrm flipH="1">
            <a:off x="2797628" y="4406169"/>
            <a:ext cx="820094" cy="109940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45762" y="5219135"/>
                <a:ext cx="2143920" cy="1028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0" i="1" smtClean="0">
                          <a:latin typeface="Cambria Math"/>
                        </a:rPr>
                        <m:t>𝑄</m:t>
                      </m:r>
                      <m:r>
                        <a:rPr lang="en-US" altLang="ko-KR" sz="3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32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32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ko-KR" altLang="en-US" sz="3200" i="1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32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ko-KR" altLang="en-US" sz="3200" i="1">
                          <a:latin typeface="Cambria Math"/>
                        </a:rPr>
                        <m:t>𝛿</m:t>
                      </m:r>
                      <m:r>
                        <a:rPr lang="en-US" altLang="ko-KR" sz="320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762" y="5219135"/>
                <a:ext cx="2143920" cy="10287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4048" y="2043141"/>
                <a:ext cx="3888948" cy="3546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𝑀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𝜅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𝐸𝐼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𝐸𝐼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sz="2800" dirty="0" smtClean="0"/>
              </a:p>
              <a:p>
                <a:endParaRPr lang="en-US" altLang="ko-KR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𝑄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800" b="0" i="1" smtClean="0">
                          <a:latin typeface="Cambria Math"/>
                        </a:rPr>
                        <m:t>𝑀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=−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𝐸𝐼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sz="2800" dirty="0" smtClean="0"/>
              </a:p>
              <a:p>
                <a:endParaRPr lang="en-US" altLang="ko-KR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smtClean="0">
                          <a:latin typeface="Cambria Math"/>
                          <a:ea typeface="Cambria Math"/>
                        </a:rPr>
                        <m:t>∴</m:t>
                      </m:r>
                      <m:r>
                        <a:rPr lang="en-US" altLang="ko-KR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ko-KR" altLang="en-US" sz="2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ko-KR" altLang="en-US" sz="280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=−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𝐸𝐼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043141"/>
                <a:ext cx="3888948" cy="35460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/>
          <p:cNvCxnSpPr/>
          <p:nvPr/>
        </p:nvCxnSpPr>
        <p:spPr>
          <a:xfrm>
            <a:off x="3383253" y="1546656"/>
            <a:ext cx="0" cy="9070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3383253" y="1537477"/>
            <a:ext cx="57956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0110" y="1419480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110" y="1419480"/>
                <a:ext cx="517834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75856" y="2113692"/>
                <a:ext cx="512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2113692"/>
                <a:ext cx="51296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모서리가 둥근 직사각형 13"/>
          <p:cNvSpPr/>
          <p:nvPr/>
        </p:nvSpPr>
        <p:spPr>
          <a:xfrm>
            <a:off x="5004048" y="4581378"/>
            <a:ext cx="3888948" cy="115212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87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27584" y="116632"/>
            <a:ext cx="6480720" cy="878048"/>
          </a:xfrm>
        </p:spPr>
        <p:txBody>
          <a:bodyPr/>
          <a:lstStyle/>
          <a:p>
            <a:r>
              <a:rPr lang="en-US" altLang="ko-KR" b="1" dirty="0" smtClean="0"/>
              <a:t>Force equation</a:t>
            </a:r>
            <a:endParaRPr lang="ko-KR" altLang="en-US" b="1" dirty="0"/>
          </a:p>
        </p:txBody>
      </p:sp>
      <p:grpSp>
        <p:nvGrpSpPr>
          <p:cNvPr id="41" name="그룹 40"/>
          <p:cNvGrpSpPr/>
          <p:nvPr/>
        </p:nvGrpSpPr>
        <p:grpSpPr>
          <a:xfrm>
            <a:off x="1536779" y="-2259632"/>
            <a:ext cx="7499717" cy="7594259"/>
            <a:chOff x="707476" y="-2894525"/>
            <a:chExt cx="8746722" cy="8856984"/>
          </a:xfrm>
        </p:grpSpPr>
        <p:sp>
          <p:nvSpPr>
            <p:cNvPr id="22" name="막힌 원호 21"/>
            <p:cNvSpPr/>
            <p:nvPr/>
          </p:nvSpPr>
          <p:spPr>
            <a:xfrm rot="4917343" flipV="1">
              <a:off x="2047297" y="-1444442"/>
              <a:ext cx="8856984" cy="5956818"/>
            </a:xfrm>
            <a:prstGeom prst="blockArc">
              <a:avLst>
                <a:gd name="adj1" fmla="val 16068455"/>
                <a:gd name="adj2" fmla="val 19707124"/>
                <a:gd name="adj3" fmla="val 11996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직선 화살표 연결선 22"/>
            <p:cNvCxnSpPr/>
            <p:nvPr/>
          </p:nvCxnSpPr>
          <p:spPr>
            <a:xfrm>
              <a:off x="3861081" y="1151102"/>
              <a:ext cx="72008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/>
            <p:cNvCxnSpPr/>
            <p:nvPr/>
          </p:nvCxnSpPr>
          <p:spPr>
            <a:xfrm flipH="1" flipV="1">
              <a:off x="4844772" y="4424681"/>
              <a:ext cx="1008112" cy="936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994723" y="1263231"/>
                  <a:ext cx="74283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𝑝𝐴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723" y="1263231"/>
                  <a:ext cx="742832" cy="52322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252529" y="4302413"/>
                  <a:ext cx="2026131" cy="7946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400" b="0" i="1" smtClean="0">
                            <a:latin typeface="Cambria Math"/>
                          </a:rPr>
                          <m:t>(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𝑝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ko-KR" altLang="en-US" sz="2400" b="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𝑝</m:t>
                            </m:r>
                          </m:num>
                          <m:den>
                            <m:r>
                              <a:rPr lang="ko-KR" altLang="en-US" sz="2400" b="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ko-KR" altLang="en-US" sz="24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)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2529" y="4302413"/>
                  <a:ext cx="2026131" cy="79464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3158" b="-900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직선 화살표 연결선 26"/>
            <p:cNvCxnSpPr/>
            <p:nvPr/>
          </p:nvCxnSpPr>
          <p:spPr>
            <a:xfrm flipH="1" flipV="1">
              <a:off x="4588407" y="2916374"/>
              <a:ext cx="504056" cy="11521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/>
            <p:cNvCxnSpPr/>
            <p:nvPr/>
          </p:nvCxnSpPr>
          <p:spPr>
            <a:xfrm flipH="1" flipV="1">
              <a:off x="3728237" y="3276414"/>
              <a:ext cx="504056" cy="11521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731646" y="2916374"/>
                  <a:ext cx="1090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𝑞𝑆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646" y="2916374"/>
                  <a:ext cx="1090042" cy="52322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직선 화살표 연결선 29"/>
            <p:cNvCxnSpPr/>
            <p:nvPr/>
          </p:nvCxnSpPr>
          <p:spPr>
            <a:xfrm>
              <a:off x="4406727" y="3672458"/>
              <a:ext cx="0" cy="1692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68886" y="4837565"/>
                  <a:ext cx="123110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𝑀𝑔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8886" y="4837565"/>
                  <a:ext cx="1231106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84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직선 화살표 연결선 31"/>
            <p:cNvCxnSpPr/>
            <p:nvPr/>
          </p:nvCxnSpPr>
          <p:spPr>
            <a:xfrm flipH="1">
              <a:off x="3470623" y="3672458"/>
              <a:ext cx="936104" cy="5040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008157" y="4176514"/>
                  <a:ext cx="92493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𝐹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157" y="4176514"/>
                  <a:ext cx="924932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직선 화살표 연결선 33"/>
            <p:cNvCxnSpPr/>
            <p:nvPr/>
          </p:nvCxnSpPr>
          <p:spPr>
            <a:xfrm flipH="1">
              <a:off x="2504101" y="3636454"/>
              <a:ext cx="194421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07476" y="2655119"/>
                  <a:ext cx="2579616" cy="7946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400" b="0" i="1" smtClean="0">
                            <a:latin typeface="Cambria Math"/>
                          </a:rPr>
                          <m:t>𝑀</m:t>
                        </m:r>
                        <m:sSup>
                          <m:sSupPr>
                            <m:ctrlPr>
                              <a:rPr lang="en-US" altLang="ko-KR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ko-KR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ko-KR" altLang="en-US" sz="2400" b="0" i="1" smtClean="0">
                                    <a:latin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ko-KR" altLang="en-US" sz="2400" b="0" i="1" smtClean="0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altLang="ko-KR" sz="2400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en-US" altLang="ko-KR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ko-KR" altLang="en-US" sz="2400" b="0" i="1" smtClean="0">
                                    <a:latin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ko-KR" altLang="en-US" sz="2400" b="0" i="1" smtClean="0"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altLang="ko-KR" sz="2400" b="0" i="1" smtClean="0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ko-KR" altLang="en-US" sz="24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4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476" y="2655119"/>
                  <a:ext cx="2579616" cy="79464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6061" b="-803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직선 화살표 연결선 35"/>
            <p:cNvCxnSpPr/>
            <p:nvPr/>
          </p:nvCxnSpPr>
          <p:spPr>
            <a:xfrm>
              <a:off x="5686027" y="1390407"/>
              <a:ext cx="0" cy="9070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>
            <a:xfrm flipV="1">
              <a:off x="5686027" y="1381228"/>
              <a:ext cx="57956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5852884" y="1263231"/>
                  <a:ext cx="51783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2884" y="1263231"/>
                  <a:ext cx="517834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578630" y="1957443"/>
                  <a:ext cx="5129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30" y="1957443"/>
                  <a:ext cx="512961" cy="52322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3528" y="5157192"/>
                <a:ext cx="8712968" cy="1624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𝐴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𝑀𝑔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altLang="ko-KR" sz="24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i="1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2400" i="1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>
                              <a:latin typeface="Cambria Math"/>
                            </a:rPr>
                            <m:t>𝑈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/>
                        </a:rPr>
                        <m:t>𝑦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𝐴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𝑝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ko-KR" altLang="en-US" sz="2400" i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157192"/>
                <a:ext cx="8712968" cy="162448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23528" y="5373216"/>
                <a:ext cx="4247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373216"/>
                <a:ext cx="424796" cy="461665"/>
              </a:xfrm>
              <a:prstGeom prst="rect">
                <a:avLst/>
              </a:prstGeom>
              <a:blipFill rotWithShape="1">
                <a:blip r:embed="rId11"/>
                <a:stretch>
                  <a:fillRect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23528" y="6093296"/>
                <a:ext cx="428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6093296"/>
                <a:ext cx="42877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2857" t="-10667" r="-22857" b="-30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27584" y="44624"/>
            <a:ext cx="6480720" cy="878048"/>
          </a:xfrm>
        </p:spPr>
        <p:txBody>
          <a:bodyPr/>
          <a:lstStyle/>
          <a:p>
            <a:r>
              <a:rPr lang="en-US" altLang="ko-KR" b="1" dirty="0" smtClean="0"/>
              <a:t>Force equation</a:t>
            </a:r>
            <a:endParaRPr lang="ko-KR" altLang="en-US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2566004" y="-2658755"/>
            <a:ext cx="7247062" cy="7873471"/>
            <a:chOff x="2566004" y="-2644271"/>
            <a:chExt cx="7532748" cy="8183851"/>
          </a:xfrm>
        </p:grpSpPr>
        <p:sp>
          <p:nvSpPr>
            <p:cNvPr id="4" name="막힌 원호 3"/>
            <p:cNvSpPr/>
            <p:nvPr/>
          </p:nvSpPr>
          <p:spPr>
            <a:xfrm rot="5222512" flipV="1">
              <a:off x="2940737" y="-1618435"/>
              <a:ext cx="8183851" cy="6132179"/>
            </a:xfrm>
            <a:prstGeom prst="blockArc">
              <a:avLst>
                <a:gd name="adj1" fmla="val 16274112"/>
                <a:gd name="adj2" fmla="val 19418242"/>
                <a:gd name="adj3" fmla="val 14887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33000">
                  <a:schemeClr val="accent4">
                    <a:lumMod val="85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직선 화살표 연결선 4"/>
            <p:cNvCxnSpPr/>
            <p:nvPr/>
          </p:nvCxnSpPr>
          <p:spPr>
            <a:xfrm flipH="1" flipV="1">
              <a:off x="5037793" y="2287409"/>
              <a:ext cx="409094" cy="93507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5"/>
            <p:cNvCxnSpPr/>
            <p:nvPr/>
          </p:nvCxnSpPr>
          <p:spPr>
            <a:xfrm flipH="1" flipV="1">
              <a:off x="3993258" y="2754946"/>
              <a:ext cx="409094" cy="95622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503342" y="3292613"/>
                  <a:ext cx="884683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𝑞𝑆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3342" y="3292613"/>
                  <a:ext cx="884683" cy="42464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492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직선 화살표 연결선 7"/>
            <p:cNvCxnSpPr/>
            <p:nvPr/>
          </p:nvCxnSpPr>
          <p:spPr>
            <a:xfrm flipV="1">
              <a:off x="4753005" y="2404294"/>
              <a:ext cx="1110399" cy="6273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54492" y="1978950"/>
                  <a:ext cx="750679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𝐹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4492" y="1978950"/>
                  <a:ext cx="750679" cy="42464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직선 화살표 연결선 9"/>
            <p:cNvCxnSpPr/>
            <p:nvPr/>
          </p:nvCxnSpPr>
          <p:spPr>
            <a:xfrm flipH="1" flipV="1">
              <a:off x="3993258" y="1118569"/>
              <a:ext cx="51137" cy="5718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>
              <a:off x="5063361" y="4371366"/>
              <a:ext cx="607208" cy="5163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>
              <a:off x="5490654" y="3755066"/>
              <a:ext cx="607208" cy="5163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162004" y="4271437"/>
                  <a:ext cx="1475964" cy="7398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ko-KR" sz="28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ko-KR" altLang="en-US" sz="2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b="0" i="1" smtClean="0">
                                <a:latin typeface="Cambria Math"/>
                              </a:rPr>
                              <m:t>𝑇</m:t>
                            </m:r>
                          </m:num>
                          <m:den>
                            <m:r>
                              <a:rPr lang="ko-KR" altLang="en-US" sz="2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ko-KR" altLang="en-US" sz="2800" i="1">
                            <a:latin typeface="Cambria Math"/>
                          </a:rPr>
                          <m:t>𝛿</m:t>
                        </m:r>
                        <m:r>
                          <a:rPr lang="en-US" altLang="ko-KR" sz="2800" i="1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004" y="4271437"/>
                  <a:ext cx="1475964" cy="73985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11588" b="-2136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직선 화살표 연결선 13"/>
            <p:cNvCxnSpPr/>
            <p:nvPr/>
          </p:nvCxnSpPr>
          <p:spPr>
            <a:xfrm flipH="1" flipV="1">
              <a:off x="4747609" y="3020734"/>
              <a:ext cx="31425" cy="125070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90392" y="3806903"/>
                  <a:ext cx="995269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𝑚𝑔</m:t>
                        </m:r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392" y="3806903"/>
                  <a:ext cx="995269" cy="42464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911" b="-1641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직선 화살표 연결선 15"/>
            <p:cNvCxnSpPr/>
            <p:nvPr/>
          </p:nvCxnSpPr>
          <p:spPr>
            <a:xfrm flipV="1">
              <a:off x="3149438" y="3062710"/>
              <a:ext cx="1598171" cy="1961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566004" y="2133266"/>
                  <a:ext cx="1427254" cy="7979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𝑚</m:t>
                        </m:r>
                        <m:f>
                          <m:fPr>
                            <m:ctrlPr>
                              <a:rPr lang="en-US" altLang="ko-KR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8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800" b="0" i="1" smtClean="0">
                                    <a:latin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8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sz="2800" b="0" i="1" smtClean="0">
                                <a:latin typeface="Cambria Math"/>
                              </a:rPr>
                              <m:t>𝑦</m:t>
                            </m:r>
                          </m:num>
                          <m:den>
                            <m:r>
                              <a:rPr lang="ko-KR" altLang="en-US" sz="2800" b="0" i="1" smtClean="0">
                                <a:latin typeface="Cambria Math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8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8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ko-KR" sz="28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ko-KR" altLang="en-US" sz="2800" b="0" i="1" smtClean="0">
                            <a:latin typeface="Cambria Math"/>
                          </a:rPr>
                          <m:t>𝛿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004" y="2133266"/>
                  <a:ext cx="1427254" cy="79793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7111" b="-1746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직선 화살표 연결선 17"/>
            <p:cNvCxnSpPr/>
            <p:nvPr/>
          </p:nvCxnSpPr>
          <p:spPr>
            <a:xfrm flipV="1">
              <a:off x="3508875" y="1618397"/>
              <a:ext cx="1071039" cy="10261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1081" y="1296363"/>
                  <a:ext cx="457641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𝑄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81" y="1296363"/>
                  <a:ext cx="457641" cy="42464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4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직선 화살표 연결선 19"/>
            <p:cNvCxnSpPr/>
            <p:nvPr/>
          </p:nvCxnSpPr>
          <p:spPr>
            <a:xfrm flipH="1">
              <a:off x="5242340" y="3271120"/>
              <a:ext cx="665592" cy="8922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299809" y="2946910"/>
                  <a:ext cx="1540338" cy="7398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𝑄</m:t>
                        </m:r>
                        <m:r>
                          <a:rPr lang="en-US" altLang="ko-KR" sz="28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ko-KR" altLang="en-US" sz="2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b="0" i="1" smtClean="0">
                                <a:latin typeface="Cambria Math"/>
                              </a:rPr>
                              <m:t>𝑄</m:t>
                            </m:r>
                          </m:num>
                          <m:den>
                            <m:r>
                              <a:rPr lang="ko-KR" altLang="en-US" sz="2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ko-KR" altLang="en-US" sz="2800" i="1">
                            <a:latin typeface="Cambria Math"/>
                          </a:rPr>
                          <m:t>𝛿</m:t>
                        </m:r>
                        <m:r>
                          <a:rPr lang="en-US" altLang="ko-KR" sz="2800" i="1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809" y="2946910"/>
                  <a:ext cx="1540338" cy="73985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11523" b="-2136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직선 화살표 연결선 21"/>
            <p:cNvCxnSpPr/>
            <p:nvPr/>
          </p:nvCxnSpPr>
          <p:spPr>
            <a:xfrm>
              <a:off x="6911665" y="1519436"/>
              <a:ext cx="0" cy="7361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/>
            <p:cNvCxnSpPr/>
            <p:nvPr/>
          </p:nvCxnSpPr>
          <p:spPr>
            <a:xfrm flipV="1">
              <a:off x="6911665" y="1511987"/>
              <a:ext cx="4703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047087" y="1416220"/>
                  <a:ext cx="420277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087" y="1416220"/>
                  <a:ext cx="420277" cy="42464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492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824501" y="1979646"/>
                  <a:ext cx="416322" cy="424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4501" y="1979646"/>
                  <a:ext cx="416322" cy="42464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직선 화살표 연결선 26"/>
            <p:cNvCxnSpPr/>
            <p:nvPr/>
          </p:nvCxnSpPr>
          <p:spPr>
            <a:xfrm flipH="1" flipV="1">
              <a:off x="4788889" y="1039237"/>
              <a:ext cx="51137" cy="5718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840026" y="1118569"/>
                  <a:ext cx="53239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0026" y="1118569"/>
                  <a:ext cx="532390" cy="52322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8619" y="5855483"/>
                <a:ext cx="8712968" cy="92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>
                          <a:latin typeface="Cambria Math"/>
                        </a:rPr>
                        <m:t>𝐸𝐼</m:t>
                      </m:r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𝑇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ko-KR" altLang="en-US" sz="2400" i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9" y="5855483"/>
                <a:ext cx="8712968" cy="92967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38619" y="5955022"/>
                <a:ext cx="428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9" y="5955022"/>
                <a:ext cx="428772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4286"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2595" y="5157192"/>
                <a:ext cx="4247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95" y="5157192"/>
                <a:ext cx="424796" cy="461665"/>
              </a:xfrm>
              <a:prstGeom prst="rect">
                <a:avLst/>
              </a:prstGeom>
              <a:blipFill rotWithShape="1">
                <a:blip r:embed="rId14"/>
                <a:stretch>
                  <a:fillRect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31032" y="4973155"/>
                <a:ext cx="8712968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𝑚𝑔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ko-KR" altLang="en-US" sz="2400" i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32" y="4973155"/>
                <a:ext cx="8712968" cy="81567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4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241176" y="1556792"/>
                <a:ext cx="10019456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 smtClean="0"/>
                  <a:t>For the end point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ko-KR" sz="24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ko-KR" sz="2400" i="1">
                        <a:latin typeface="Cambria Math"/>
                      </a:rPr>
                      <m:t>𝐴</m:t>
                    </m:r>
                    <m:r>
                      <a:rPr lang="en-US" altLang="ko-KR" sz="2400" i="1">
                        <a:latin typeface="Cambria Math"/>
                      </a:rPr>
                      <m:t>=(</m:t>
                    </m:r>
                    <m:r>
                      <a:rPr lang="en-US" altLang="ko-KR" sz="2400" i="1">
                        <a:latin typeface="Cambria Math"/>
                      </a:rPr>
                      <m:t>𝑀</m:t>
                    </m:r>
                    <m:r>
                      <a:rPr lang="en-US" altLang="ko-KR" sz="24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24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ko-K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ko-KR" sz="2400" i="1">
                        <a:latin typeface="Cambria Math"/>
                      </a:rPr>
                      <m:t>)</m:t>
                    </m:r>
                    <m:r>
                      <a:rPr lang="en-US" altLang="ko-KR" sz="2400" i="1">
                        <a:latin typeface="Cambria Math"/>
                      </a:rPr>
                      <m:t>𝑔𝑙</m:t>
                    </m:r>
                  </m:oMath>
                </a14:m>
                <a:endParaRPr lang="ko-KR" altLang="en-US" sz="2400" dirty="0"/>
              </a:p>
              <a:p>
                <a:pPr marL="0" indent="0">
                  <a:buNone/>
                </a:pPr>
                <a:endParaRPr lang="en-US" altLang="ko-KR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76" y="1556792"/>
                <a:ext cx="10019456" cy="4525963"/>
              </a:xfrm>
              <a:blipFill rotWithShape="1">
                <a:blip r:embed="rId2"/>
                <a:stretch>
                  <a:fillRect l="-974" t="-10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Combined Equation</a:t>
            </a:r>
            <a:endParaRPr lang="ko-KR" altLang="en-US" b="1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1043608" y="3573016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131840" y="3573016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292080" y="3582767"/>
            <a:ext cx="1872208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271473" y="3573016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2051720" y="5024361"/>
            <a:ext cx="6102264" cy="1572991"/>
            <a:chOff x="2051720" y="5024361"/>
            <a:chExt cx="6102264" cy="1572991"/>
          </a:xfrm>
        </p:grpSpPr>
        <p:grpSp>
          <p:nvGrpSpPr>
            <p:cNvPr id="17" name="그룹 16"/>
            <p:cNvGrpSpPr/>
            <p:nvPr/>
          </p:nvGrpSpPr>
          <p:grpSpPr>
            <a:xfrm>
              <a:off x="2051720" y="5024361"/>
              <a:ext cx="6102264" cy="636887"/>
              <a:chOff x="2051720" y="5024361"/>
              <a:chExt cx="6102264" cy="636887"/>
            </a:xfrm>
          </p:grpSpPr>
          <p:cxnSp>
            <p:nvCxnSpPr>
              <p:cNvPr id="10" name="직선 연결선 9"/>
              <p:cNvCxnSpPr>
                <a:stCxn id="4" idx="2"/>
              </p:cNvCxnSpPr>
              <p:nvPr/>
            </p:nvCxnSpPr>
            <p:spPr>
              <a:xfrm>
                <a:off x="2051720" y="5024361"/>
                <a:ext cx="1368152" cy="6368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연결선 10"/>
              <p:cNvCxnSpPr/>
              <p:nvPr/>
            </p:nvCxnSpPr>
            <p:spPr>
              <a:xfrm flipH="1">
                <a:off x="6938232" y="5024361"/>
                <a:ext cx="1215752" cy="6368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3419872" y="5661248"/>
                <a:ext cx="35183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직사각형 15"/>
            <p:cNvSpPr/>
            <p:nvPr/>
          </p:nvSpPr>
          <p:spPr>
            <a:xfrm>
              <a:off x="2195736" y="5674022"/>
              <a:ext cx="55654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ko-KR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Restoring force?</a:t>
              </a:r>
              <a:endPara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-324544" y="1268760"/>
                <a:ext cx="10019456" cy="151216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𝑐𝑜𝑟𝑖𝑜𝑙𝑙𝑖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/>
                        </a:rPr>
                        <m:t>=−2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8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8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8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ko-KR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ko-KR" sz="28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ko-KR" sz="28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latin typeface="Cambria Math"/>
                      </a:rPr>
                      <m:t>−2</m:t>
                    </m:r>
                    <m:f>
                      <m:fPr>
                        <m:ctrlPr>
                          <a:rPr lang="en-US" altLang="ko-KR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800" i="1">
                            <a:latin typeface="Cambria Math"/>
                          </a:rPr>
                          <m:t>𝑀</m:t>
                        </m:r>
                      </m:num>
                      <m:den>
                        <m:r>
                          <a:rPr lang="en-US" altLang="ko-KR" sz="2800" i="1">
                            <a:latin typeface="Cambria Math"/>
                          </a:rPr>
                          <m:t>𝑀</m:t>
                        </m:r>
                        <m:r>
                          <a:rPr lang="en-US" altLang="ko-KR" sz="2800" i="1">
                            <a:latin typeface="Cambria Math"/>
                          </a:rPr>
                          <m:t>+</m:t>
                        </m:r>
                        <m:r>
                          <a:rPr lang="en-US" altLang="ko-KR" sz="2800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altLang="ko-KR" sz="2800" b="0" i="1" smtClean="0">
                        <a:latin typeface="Cambria Math"/>
                      </a:rPr>
                      <m:t>𝑈</m:t>
                    </m:r>
                    <m:f>
                      <m:fPr>
                        <m:ctrlPr>
                          <a:rPr lang="en-US" altLang="ko-KR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ko-KR" altLang="en-US" sz="2800" b="0" i="1" smtClean="0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ko-KR" altLang="en-US" sz="2800" b="0" i="1" smtClean="0">
                            <a:latin typeface="Cambria Math"/>
                          </a:rPr>
                          <m:t>𝜕</m:t>
                        </m:r>
                        <m:r>
                          <a:rPr lang="en-US" altLang="ko-KR" sz="28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ko-KR" sz="28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ko-KR" altLang="en-US" sz="2800" b="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b="0" i="1" smtClean="0">
                                <a:latin typeface="Cambria Math"/>
                              </a:rPr>
                              <m:t>𝑦</m:t>
                            </m:r>
                          </m:num>
                          <m:den>
                            <m:r>
                              <a:rPr lang="ko-KR" altLang="en-US" sz="2800" b="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800" b="0" i="1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ko-KR" sz="2800" b="0" i="1" smtClean="0">
                        <a:latin typeface="Cambria Math"/>
                      </a:rPr>
                      <m:t>=</m:t>
                    </m:r>
                    <m:r>
                      <a:rPr lang="en-US" altLang="ko-KR" sz="2800" i="1">
                        <a:latin typeface="Cambria Math"/>
                      </a:rPr>
                      <m:t>−2</m:t>
                    </m:r>
                    <m:f>
                      <m:fPr>
                        <m:ctrlPr>
                          <a:rPr lang="en-US" altLang="ko-KR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800" i="1">
                            <a:latin typeface="Cambria Math"/>
                          </a:rPr>
                          <m:t>𝑀</m:t>
                        </m:r>
                      </m:num>
                      <m:den>
                        <m:r>
                          <a:rPr lang="en-US" altLang="ko-KR" sz="2800" i="1">
                            <a:latin typeface="Cambria Math"/>
                          </a:rPr>
                          <m:t>𝑀</m:t>
                        </m:r>
                        <m:r>
                          <a:rPr lang="en-US" altLang="ko-KR" sz="2800" i="1">
                            <a:latin typeface="Cambria Math"/>
                          </a:rPr>
                          <m:t>+</m:t>
                        </m:r>
                        <m:r>
                          <a:rPr lang="en-US" altLang="ko-KR" sz="2800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altLang="ko-KR" sz="2800" i="1">
                        <a:latin typeface="Cambria Math"/>
                      </a:rPr>
                      <m:t>𝑈</m:t>
                    </m:r>
                    <m:sSub>
                      <m:sSubPr>
                        <m:ctrlPr>
                          <a:rPr lang="en-US" altLang="ko-KR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280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ko-KR" sz="2800" b="0" i="1" smtClean="0">
                            <a:latin typeface="Cambria Math"/>
                          </a:rPr>
                          <m:t>h𝑜𝑠𝑒</m:t>
                        </m:r>
                      </m:sub>
                    </m:sSub>
                  </m:oMath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24544" y="1268760"/>
                <a:ext cx="10019456" cy="1512168"/>
              </a:xfrm>
              <a:blipFill rotWithShape="1">
                <a:blip r:embed="rId3"/>
                <a:stretch>
                  <a:fillRect b="-10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Coriolis force is not a restoring force!</a:t>
            </a:r>
            <a:endParaRPr lang="ko-KR" altLang="en-US" sz="3600" b="1" dirty="0"/>
          </a:p>
        </p:txBody>
      </p:sp>
      <p:grpSp>
        <p:nvGrpSpPr>
          <p:cNvPr id="27" name="그룹 26"/>
          <p:cNvGrpSpPr/>
          <p:nvPr/>
        </p:nvGrpSpPr>
        <p:grpSpPr>
          <a:xfrm>
            <a:off x="4427984" y="3245259"/>
            <a:ext cx="553437" cy="2815754"/>
            <a:chOff x="4427984" y="3245259"/>
            <a:chExt cx="553437" cy="2815754"/>
          </a:xfrm>
        </p:grpSpPr>
        <p:sp>
          <p:nvSpPr>
            <p:cNvPr id="18" name="원통 17"/>
            <p:cNvSpPr/>
            <p:nvPr/>
          </p:nvSpPr>
          <p:spPr>
            <a:xfrm>
              <a:off x="4427984" y="3284984"/>
              <a:ext cx="553437" cy="2776029"/>
            </a:xfrm>
            <a:prstGeom prst="can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33000">
                  <a:schemeClr val="accent4">
                    <a:lumMod val="85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원통 11"/>
            <p:cNvSpPr/>
            <p:nvPr/>
          </p:nvSpPr>
          <p:spPr>
            <a:xfrm>
              <a:off x="4522619" y="3245259"/>
              <a:ext cx="370234" cy="2776029"/>
            </a:xfrm>
            <a:prstGeom prst="can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355976" y="620688"/>
            <a:ext cx="6912768" cy="5688632"/>
            <a:chOff x="3246579" y="1268760"/>
            <a:chExt cx="5848442" cy="6945888"/>
          </a:xfrm>
        </p:grpSpPr>
        <p:sp>
          <p:nvSpPr>
            <p:cNvPr id="15" name="막힌 원호 14"/>
            <p:cNvSpPr/>
            <p:nvPr/>
          </p:nvSpPr>
          <p:spPr>
            <a:xfrm rot="16377488" flipH="1">
              <a:off x="2697856" y="1817483"/>
              <a:ext cx="6945888" cy="5848442"/>
            </a:xfrm>
            <a:prstGeom prst="blockArc">
              <a:avLst>
                <a:gd name="adj1" fmla="val 16274112"/>
                <a:gd name="adj2" fmla="val 19478418"/>
                <a:gd name="adj3" fmla="val 9975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5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막힌 원호 16"/>
            <p:cNvSpPr/>
            <p:nvPr/>
          </p:nvSpPr>
          <p:spPr>
            <a:xfrm rot="16200000" flipH="1">
              <a:off x="2586514" y="2370984"/>
              <a:ext cx="6320488" cy="4741438"/>
            </a:xfrm>
            <a:prstGeom prst="blockArc">
              <a:avLst>
                <a:gd name="adj1" fmla="val 16068455"/>
                <a:gd name="adj2" fmla="val 19887471"/>
                <a:gd name="adj3" fmla="val 6890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3422420" y="5798288"/>
            <a:ext cx="2564564" cy="943079"/>
            <a:chOff x="3422420" y="5798288"/>
            <a:chExt cx="2564564" cy="943079"/>
          </a:xfrm>
        </p:grpSpPr>
        <p:sp>
          <p:nvSpPr>
            <p:cNvPr id="19" name="아래로 구부러진 화살표 18"/>
            <p:cNvSpPr/>
            <p:nvPr/>
          </p:nvSpPr>
          <p:spPr>
            <a:xfrm rot="10800000" flipH="1">
              <a:off x="3422420" y="5798288"/>
              <a:ext cx="2564564" cy="94307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직사각형 8"/>
                <p:cNvSpPr/>
                <p:nvPr/>
              </p:nvSpPr>
              <p:spPr>
                <a:xfrm>
                  <a:off x="3779912" y="5805264"/>
                  <a:ext cx="1748171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4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sz="44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4400" i="1">
                                <a:latin typeface="Cambria Math"/>
                              </a:rPr>
                              <m:t>h𝑜𝑠𝑒</m:t>
                            </m:r>
                          </m:sub>
                        </m:sSub>
                      </m:oMath>
                    </m:oMathPara>
                  </a14:m>
                  <a:endParaRPr lang="ko-KR" altLang="en-US" sz="4400" dirty="0"/>
                </a:p>
              </p:txBody>
            </p:sp>
          </mc:Choice>
          <mc:Fallback xmlns="">
            <p:sp>
              <p:nvSpPr>
                <p:cNvPr id="9" name="직사각형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912" y="5805264"/>
                  <a:ext cx="1748171" cy="76944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" name="직선 화살표 연결선 20"/>
          <p:cNvCxnSpPr/>
          <p:nvPr/>
        </p:nvCxnSpPr>
        <p:spPr>
          <a:xfrm>
            <a:off x="4656917" y="6165304"/>
            <a:ext cx="1571267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6092696" y="5264124"/>
            <a:ext cx="1246883" cy="736872"/>
            <a:chOff x="6092696" y="5264124"/>
            <a:chExt cx="1246883" cy="736872"/>
          </a:xfrm>
        </p:grpSpPr>
        <p:sp>
          <p:nvSpPr>
            <p:cNvPr id="22" name="아래로 구부러진 화살표 21"/>
            <p:cNvSpPr/>
            <p:nvPr/>
          </p:nvSpPr>
          <p:spPr>
            <a:xfrm rot="7091981" flipH="1">
              <a:off x="5859747" y="5497073"/>
              <a:ext cx="736872" cy="2709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직사각형 22"/>
                <p:cNvSpPr/>
                <p:nvPr/>
              </p:nvSpPr>
              <p:spPr>
                <a:xfrm>
                  <a:off x="6300192" y="5481941"/>
                  <a:ext cx="103938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sz="24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/>
                              </a:rPr>
                              <m:t>h𝑜𝑠𝑒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23" name="직사각형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5481941"/>
                  <a:ext cx="1039387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06617" y="5949280"/>
                <a:ext cx="6615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617" y="5949280"/>
                <a:ext cx="661527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79188" y="3419666"/>
                <a:ext cx="132779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96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9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88" y="3419666"/>
                <a:ext cx="1327799" cy="156966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직사각형 28"/>
              <p:cNvSpPr/>
              <p:nvPr/>
            </p:nvSpPr>
            <p:spPr>
              <a:xfrm>
                <a:off x="6057214" y="3789040"/>
                <a:ext cx="269125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5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5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5400" i="1">
                              <a:latin typeface="Cambria Math"/>
                            </a:rPr>
                            <m:t>𝑐𝑜𝑟𝑖𝑜𝑙𝑙𝑖</m:t>
                          </m:r>
                        </m:sub>
                      </m:sSub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29" name="직사각형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214" y="3789040"/>
                <a:ext cx="2691250" cy="92333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8" grpId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292080" y="2409703"/>
            <a:ext cx="1872208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210344" y="1319785"/>
                <a:ext cx="10019456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344" y="1319785"/>
                <a:ext cx="10019456" cy="4525963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Restoring forces are…</a:t>
            </a:r>
            <a:endParaRPr lang="ko-KR" altLang="en-US" b="1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1043608" y="2399952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131840" y="2399952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271473" y="2399952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051720" y="3851297"/>
            <a:ext cx="6102264" cy="339379"/>
            <a:chOff x="2051720" y="3851297"/>
            <a:chExt cx="6102264" cy="657823"/>
          </a:xfrm>
        </p:grpSpPr>
        <p:cxnSp>
          <p:nvCxnSpPr>
            <p:cNvPr id="10" name="직선 연결선 9"/>
            <p:cNvCxnSpPr>
              <a:stCxn id="4" idx="2"/>
            </p:cNvCxnSpPr>
            <p:nvPr/>
          </p:nvCxnSpPr>
          <p:spPr>
            <a:xfrm>
              <a:off x="2051720" y="3851297"/>
              <a:ext cx="1368152" cy="636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>
              <a:off x="6938232" y="3872233"/>
              <a:ext cx="1215752" cy="636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3419872" y="4509120"/>
              <a:ext cx="3518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직사각형 15"/>
          <p:cNvSpPr/>
          <p:nvPr/>
        </p:nvSpPr>
        <p:spPr>
          <a:xfrm>
            <a:off x="2239819" y="4190676"/>
            <a:ext cx="5477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Restoring force!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/>
              <p:cNvSpPr/>
              <p:nvPr/>
            </p:nvSpPr>
            <p:spPr>
              <a:xfrm>
                <a:off x="4673946" y="5301208"/>
                <a:ext cx="1010213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66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6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2" name="직사각형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946" y="5301208"/>
                <a:ext cx="1010213" cy="11079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모서리가 둥근 직사각형 14"/>
          <p:cNvSpPr/>
          <p:nvPr/>
        </p:nvSpPr>
        <p:spPr>
          <a:xfrm>
            <a:off x="5292080" y="2399951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2" grpId="0"/>
      <p:bldP spid="12" grpId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46" y="2198798"/>
            <a:ext cx="5661249" cy="365715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Experimental Setting - Vertical</a:t>
            </a:r>
            <a:endParaRPr lang="ko-KR" altLang="en-US" sz="4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0160" y="2419787"/>
            <a:ext cx="5745667" cy="31388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7500" y="3495527"/>
            <a:ext cx="4309120" cy="24238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3302" y="2075265"/>
            <a:ext cx="4283968" cy="24097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-1" r="30643" b="-10082"/>
          <a:stretch/>
        </p:blipFill>
        <p:spPr>
          <a:xfrm rot="10800000">
            <a:off x="3010002" y="4158056"/>
            <a:ext cx="1928771" cy="2787045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H="1">
            <a:off x="5526106" y="5133834"/>
            <a:ext cx="180020" cy="1728193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0072" y="5733256"/>
            <a:ext cx="1836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Free</a:t>
            </a:r>
          </a:p>
          <a:p>
            <a:pPr algn="ctr"/>
            <a:r>
              <a:rPr lang="en-US" altLang="ko-KR" sz="2800" b="1" dirty="0" smtClean="0"/>
              <a:t>Length</a:t>
            </a:r>
            <a:endParaRPr lang="ko-KR" alt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03648" y="3280131"/>
            <a:ext cx="1615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Flow</a:t>
            </a:r>
          </a:p>
          <a:p>
            <a:r>
              <a:rPr lang="en-US" altLang="ko-KR" sz="2800" b="1" dirty="0" smtClean="0"/>
              <a:t>Rate</a:t>
            </a:r>
            <a:endParaRPr lang="ko-KR" alt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87824" y="4441336"/>
            <a:ext cx="1615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Nozzle</a:t>
            </a:r>
          </a:p>
          <a:p>
            <a:r>
              <a:rPr lang="en-US" altLang="ko-KR" sz="2800" b="1" dirty="0"/>
              <a:t>m</a:t>
            </a:r>
            <a:r>
              <a:rPr lang="en-US" altLang="ko-KR" sz="2800" b="1" dirty="0" smtClean="0"/>
              <a:t>ass</a:t>
            </a:r>
          </a:p>
          <a:p>
            <a:r>
              <a:rPr lang="en-US" altLang="ko-KR" sz="2800" b="1" dirty="0" smtClean="0"/>
              <a:t>/radius</a:t>
            </a:r>
            <a:endParaRPr lang="ko-KR" altLang="en-US" sz="28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7" t="32133" r="34950" b="30318"/>
          <a:stretch/>
        </p:blipFill>
        <p:spPr>
          <a:xfrm rot="10800000">
            <a:off x="3330106" y="2552907"/>
            <a:ext cx="1608667" cy="1931306"/>
          </a:xfrm>
          <a:prstGeom prst="rect">
            <a:avLst/>
          </a:prstGeom>
        </p:spPr>
      </p:pic>
      <p:sp>
        <p:nvSpPr>
          <p:cNvPr id="15" name="도넛 14"/>
          <p:cNvSpPr/>
          <p:nvPr/>
        </p:nvSpPr>
        <p:spPr>
          <a:xfrm>
            <a:off x="2423548" y="1404134"/>
            <a:ext cx="729256" cy="1016753"/>
          </a:xfrm>
          <a:prstGeom prst="donut">
            <a:avLst>
              <a:gd name="adj" fmla="val 4111"/>
            </a:avLst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도넛 15"/>
          <p:cNvSpPr/>
          <p:nvPr/>
        </p:nvSpPr>
        <p:spPr>
          <a:xfrm>
            <a:off x="1694292" y="5397105"/>
            <a:ext cx="729256" cy="842846"/>
          </a:xfrm>
          <a:prstGeom prst="donut">
            <a:avLst>
              <a:gd name="adj" fmla="val 4111"/>
            </a:avLst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도넛 16"/>
          <p:cNvSpPr/>
          <p:nvPr/>
        </p:nvSpPr>
        <p:spPr>
          <a:xfrm>
            <a:off x="5161478" y="4554259"/>
            <a:ext cx="729256" cy="842846"/>
          </a:xfrm>
          <a:prstGeom prst="donut">
            <a:avLst>
              <a:gd name="adj" fmla="val 4111"/>
            </a:avLst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7953" y="3033070"/>
            <a:ext cx="1615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Hose</a:t>
            </a:r>
          </a:p>
          <a:p>
            <a:r>
              <a:rPr lang="en-US" altLang="ko-KR" sz="2800" b="1" dirty="0" smtClean="0"/>
              <a:t>Rigidity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47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 animBg="1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mp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96752"/>
            <a:ext cx="914400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Phenomenon</a:t>
            </a:r>
            <a:endParaRPr lang="ko-KR" altLang="en-US" b="1" dirty="0"/>
          </a:p>
        </p:txBody>
      </p:sp>
      <p:sp>
        <p:nvSpPr>
          <p:cNvPr id="5" name="직사각형 4"/>
          <p:cNvSpPr/>
          <p:nvPr/>
        </p:nvSpPr>
        <p:spPr>
          <a:xfrm>
            <a:off x="224212" y="2967335"/>
            <a:ext cx="86955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PARAMETERS?</a:t>
            </a:r>
            <a:endParaRPr lang="en-US" altLang="ko-KR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9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Experimental Setting - Horizontal</a:t>
            </a:r>
            <a:endParaRPr lang="ko-KR" altLang="en-US" sz="4000" b="1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1196752"/>
            <a:ext cx="9135616" cy="5661248"/>
          </a:xfrm>
        </p:spPr>
      </p:pic>
      <p:sp>
        <p:nvSpPr>
          <p:cNvPr id="7" name="모서리가 둥근 직사각형 6"/>
          <p:cNvSpPr/>
          <p:nvPr/>
        </p:nvSpPr>
        <p:spPr>
          <a:xfrm>
            <a:off x="4932040" y="6021288"/>
            <a:ext cx="2232248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</a:rPr>
              <a:t>Clamp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123728" y="5373216"/>
            <a:ext cx="172819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</a:rPr>
              <a:t>Soap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46" y="1196752"/>
            <a:ext cx="3291858" cy="1851670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6231479" y="3140968"/>
            <a:ext cx="2232248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</a:rPr>
              <a:t>Valve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1012317" y="-4105489"/>
            <a:ext cx="6899430" cy="11497349"/>
            <a:chOff x="3208608" y="1255700"/>
            <a:chExt cx="5848442" cy="6945888"/>
          </a:xfrm>
        </p:grpSpPr>
        <p:sp>
          <p:nvSpPr>
            <p:cNvPr id="15" name="막힌 원호 14"/>
            <p:cNvSpPr/>
            <p:nvPr/>
          </p:nvSpPr>
          <p:spPr>
            <a:xfrm rot="16377488" flipH="1">
              <a:off x="2659885" y="1804423"/>
              <a:ext cx="6945888" cy="5848442"/>
            </a:xfrm>
            <a:prstGeom prst="blockArc">
              <a:avLst>
                <a:gd name="adj1" fmla="val 16274112"/>
                <a:gd name="adj2" fmla="val 20444871"/>
                <a:gd name="adj3" fmla="val 9021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5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막힌 원호 20"/>
            <p:cNvSpPr/>
            <p:nvPr/>
          </p:nvSpPr>
          <p:spPr>
            <a:xfrm rot="16200000" flipH="1">
              <a:off x="2496305" y="2370984"/>
              <a:ext cx="6320488" cy="4741437"/>
            </a:xfrm>
            <a:prstGeom prst="blockArc">
              <a:avLst>
                <a:gd name="adj1" fmla="val 16068455"/>
                <a:gd name="adj2" fmla="val 20665744"/>
                <a:gd name="adj3" fmla="val 4975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/>
              <a:t>Free length – Oscillation period </a:t>
            </a:r>
            <a:r>
              <a:rPr lang="en-US" altLang="ko-KR" sz="3600" b="1" dirty="0" smtClean="0"/>
              <a:t>Tendency</a:t>
            </a:r>
            <a:endParaRPr lang="ko-KR" altLang="en-US" sz="36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1043608" y="-1179512"/>
            <a:ext cx="6912768" cy="5688632"/>
            <a:chOff x="3246579" y="1268760"/>
            <a:chExt cx="5848442" cy="6945888"/>
          </a:xfrm>
        </p:grpSpPr>
        <p:sp>
          <p:nvSpPr>
            <p:cNvPr id="11" name="막힌 원호 10"/>
            <p:cNvSpPr/>
            <p:nvPr/>
          </p:nvSpPr>
          <p:spPr>
            <a:xfrm rot="16377488" flipH="1">
              <a:off x="2697856" y="1817483"/>
              <a:ext cx="6945888" cy="5848442"/>
            </a:xfrm>
            <a:prstGeom prst="blockArc">
              <a:avLst>
                <a:gd name="adj1" fmla="val 16274112"/>
                <a:gd name="adj2" fmla="val 19478418"/>
                <a:gd name="adj3" fmla="val 9975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5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막힌 원호 11"/>
            <p:cNvSpPr/>
            <p:nvPr/>
          </p:nvSpPr>
          <p:spPr>
            <a:xfrm rot="16200000" flipH="1">
              <a:off x="2586514" y="2370984"/>
              <a:ext cx="6320488" cy="4741438"/>
            </a:xfrm>
            <a:prstGeom prst="blockArc">
              <a:avLst>
                <a:gd name="adj1" fmla="val 16068455"/>
                <a:gd name="adj2" fmla="val 19887471"/>
                <a:gd name="adj3" fmla="val 6890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직선 연결선 6"/>
          <p:cNvCxnSpPr>
            <a:stCxn id="21" idx="0"/>
          </p:cNvCxnSpPr>
          <p:nvPr/>
        </p:nvCxnSpPr>
        <p:spPr>
          <a:xfrm>
            <a:off x="1243086" y="1563079"/>
            <a:ext cx="125231" cy="5034273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1270255" y="1563079"/>
            <a:ext cx="458102" cy="345009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243086" y="1563079"/>
            <a:ext cx="773303" cy="200993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59042" y="2169453"/>
                <a:ext cx="98373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660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ko-KR" altLang="en-US" sz="6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42" y="2169453"/>
                <a:ext cx="983731" cy="11079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연결선 29"/>
          <p:cNvCxnSpPr/>
          <p:nvPr/>
        </p:nvCxnSpPr>
        <p:spPr>
          <a:xfrm flipV="1">
            <a:off x="1820792" y="1643185"/>
            <a:ext cx="1779773" cy="1309582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직사각형 30"/>
              <p:cNvSpPr/>
              <p:nvPr/>
            </p:nvSpPr>
            <p:spPr>
              <a:xfrm>
                <a:off x="2297442" y="1774557"/>
                <a:ext cx="6550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1" name="직사각형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442" y="1774557"/>
                <a:ext cx="655051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088874" y="3372329"/>
                <a:ext cx="6693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400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874" y="3372329"/>
                <a:ext cx="669349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직선 연결선 32"/>
          <p:cNvCxnSpPr/>
          <p:nvPr/>
        </p:nvCxnSpPr>
        <p:spPr>
          <a:xfrm flipV="1">
            <a:off x="1629737" y="1496930"/>
            <a:ext cx="4843600" cy="275609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직사각형 33"/>
              <p:cNvSpPr/>
              <p:nvPr/>
            </p:nvSpPr>
            <p:spPr>
              <a:xfrm>
                <a:off x="4196719" y="1664804"/>
                <a:ext cx="96866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60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6000" dirty="0"/>
              </a:p>
            </p:txBody>
          </p:sp>
        </mc:Choice>
        <mc:Fallback xmlns="">
          <p:sp>
            <p:nvSpPr>
              <p:cNvPr id="34" name="직사각형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719" y="1664804"/>
                <a:ext cx="968663" cy="10156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652120" y="2420888"/>
                <a:ext cx="2533129" cy="1670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5400" i="1" smtClean="0">
                          <a:latin typeface="Cambria Math"/>
                        </a:rPr>
                        <m:t>𝜃</m:t>
                      </m:r>
                      <m:r>
                        <a:rPr lang="ko-KR" altLang="en-US" sz="540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5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5400" b="0" i="1" smtClean="0">
                              <a:latin typeface="Cambria Math"/>
                            </a:rPr>
                            <m:t>𝑑𝑦</m:t>
                          </m:r>
                        </m:num>
                        <m:den>
                          <m:r>
                            <a:rPr lang="en-US" altLang="ko-KR" sz="5400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ko-KR" altLang="en-US" sz="5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420888"/>
                <a:ext cx="2533129" cy="16700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08104" y="4581128"/>
                <a:ext cx="2933688" cy="1759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5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5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54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ko-KR" altLang="en-US" sz="540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5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5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5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ko-KR" sz="5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5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54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sz="5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5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5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ko-KR" altLang="en-US" sz="5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581128"/>
                <a:ext cx="2933688" cy="1759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5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/>
              <a:t>Free length – Oscillation period </a:t>
            </a:r>
            <a:r>
              <a:rPr lang="en-US" altLang="ko-KR" sz="3600" b="1" dirty="0" smtClean="0"/>
              <a:t>Tendency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1"/>
              <p:cNvSpPr txBox="1">
                <a:spLocks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/>
              <p:cNvSpPr/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38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13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모서리가 둥근 직사각형 15"/>
          <p:cNvSpPr/>
          <p:nvPr/>
        </p:nvSpPr>
        <p:spPr>
          <a:xfrm>
            <a:off x="971600" y="2924944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059832" y="2924944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220072" y="2934695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199465" y="2924944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499992" y="1844824"/>
            <a:ext cx="648072" cy="864096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7956376" y="1844824"/>
            <a:ext cx="648072" cy="864096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2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717961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직사각형 4"/>
          <p:cNvSpPr/>
          <p:nvPr/>
        </p:nvSpPr>
        <p:spPr>
          <a:xfrm>
            <a:off x="2411760" y="1376772"/>
            <a:ext cx="2088232" cy="45725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8244408" y="1376772"/>
            <a:ext cx="648072" cy="45725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Free length – Oscillation period Graph (Vertical)</a:t>
            </a:r>
            <a:endParaRPr lang="ko-KR" altLang="en-US" sz="3600" b="1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4499992" y="1376772"/>
            <a:ext cx="2664296" cy="190821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7164288" y="2132856"/>
            <a:ext cx="216024" cy="8640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7462853" y="3284984"/>
            <a:ext cx="853563" cy="33936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36096" y="3196133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800" b="1" dirty="0" smtClean="0"/>
          </a:p>
          <a:p>
            <a:pPr algn="ctr"/>
            <a:r>
              <a:rPr lang="en-US" altLang="ko-KR" sz="2800" b="1" dirty="0" smtClean="0"/>
              <a:t>2</a:t>
            </a:r>
            <a:r>
              <a:rPr lang="en-US" altLang="ko-KR" sz="2800" b="1" baseline="30000" dirty="0" smtClean="0"/>
              <a:t>nd</a:t>
            </a:r>
            <a:endParaRPr lang="en-US" altLang="ko-KR" sz="2800" b="1" dirty="0"/>
          </a:p>
          <a:p>
            <a:pPr algn="ctr"/>
            <a:r>
              <a:rPr lang="en-US" altLang="ko-KR" sz="2800" b="1" dirty="0" smtClean="0"/>
              <a:t>harmonics!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62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st harmonic 30c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8571" r="33560" b="18397"/>
          <a:stretch/>
        </p:blipFill>
        <p:spPr>
          <a:xfrm>
            <a:off x="1115616" y="1145450"/>
            <a:ext cx="3024336" cy="5091862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Modes of Oscillation</a:t>
            </a:r>
            <a:endParaRPr lang="ko-KR" altLang="en-US" b="1" dirty="0"/>
          </a:p>
        </p:txBody>
      </p:sp>
      <p:pic>
        <p:nvPicPr>
          <p:cNvPr id="6" name="2nd harmonic 70c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5948" r="26220" b="-7308"/>
          <a:stretch/>
        </p:blipFill>
        <p:spPr>
          <a:xfrm>
            <a:off x="4807059" y="1196752"/>
            <a:ext cx="3077309" cy="5379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6228601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30cm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21577" y="6228601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7</a:t>
            </a:r>
            <a:r>
              <a:rPr lang="en-US" altLang="ko-KR" sz="3200" b="1" dirty="0" smtClean="0"/>
              <a:t>0cm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012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/>
              <a:t>Free length – Oscillation period Graph </a:t>
            </a:r>
            <a:r>
              <a:rPr lang="en-US" altLang="ko-KR" sz="3600" b="1" dirty="0" smtClean="0"/>
              <a:t>(Horizontal</a:t>
            </a:r>
            <a:r>
              <a:rPr lang="en-US" altLang="ko-KR" sz="3600" b="1" dirty="0"/>
              <a:t>)</a:t>
            </a:r>
            <a:endParaRPr lang="ko-KR" altLang="en-US" sz="3600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03935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직선 화살표 연결선 4"/>
          <p:cNvCxnSpPr/>
          <p:nvPr/>
        </p:nvCxnSpPr>
        <p:spPr>
          <a:xfrm flipV="1">
            <a:off x="3995936" y="1412776"/>
            <a:ext cx="1440160" cy="201622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5724128" y="1412776"/>
            <a:ext cx="792088" cy="5760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V="1">
            <a:off x="6372200" y="2330878"/>
            <a:ext cx="1944216" cy="16201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0052" y="278092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Effective</a:t>
            </a:r>
          </a:p>
          <a:p>
            <a:pPr algn="ctr"/>
            <a:r>
              <a:rPr lang="en-US" altLang="ko-KR" sz="2800" b="1" dirty="0" smtClean="0"/>
              <a:t>Free Length!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399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fective free lengt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453" b="1033"/>
          <a:stretch/>
        </p:blipFill>
        <p:spPr>
          <a:xfrm>
            <a:off x="0" y="1196752"/>
            <a:ext cx="9120088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Effective Free Length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83768" y="5971927"/>
                <a:ext cx="42484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4400" b="1" i="1" smtClean="0">
                        <a:latin typeface="Cambria Math"/>
                      </a:rPr>
                      <m:t>𝑳</m:t>
                    </m:r>
                    <m:r>
                      <a:rPr lang="en-US" altLang="ko-KR" sz="4400" b="1" i="1" smtClean="0">
                        <a:latin typeface="Cambria Math"/>
                      </a:rPr>
                      <m:t>=</m:t>
                    </m:r>
                    <m:r>
                      <a:rPr lang="en-US" altLang="ko-KR" sz="4400" b="1" i="0" smtClean="0">
                        <a:latin typeface="Cambria Math"/>
                      </a:rPr>
                      <m:t>𝟔𝟎</m:t>
                    </m:r>
                  </m:oMath>
                </a14:m>
                <a:r>
                  <a:rPr lang="en-US" altLang="ko-KR" sz="4400" b="1" dirty="0" smtClean="0"/>
                  <a:t>cm</a:t>
                </a:r>
                <a:endParaRPr lang="ko-KR" altLang="en-US" sz="4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971927"/>
                <a:ext cx="4248472" cy="769441"/>
              </a:xfrm>
              <a:prstGeom prst="rect">
                <a:avLst/>
              </a:prstGeom>
              <a:blipFill rotWithShape="1">
                <a:blip r:embed="rId5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직선 화살표 연결선 8"/>
          <p:cNvCxnSpPr/>
          <p:nvPr/>
        </p:nvCxnSpPr>
        <p:spPr>
          <a:xfrm>
            <a:off x="5796136" y="3933056"/>
            <a:ext cx="3168352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6076" y="3933056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 smtClean="0"/>
              <a:t>FIXED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914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Flow rate – </a:t>
            </a:r>
            <a:r>
              <a:rPr lang="en-US" altLang="ko-KR" sz="3600" b="1" dirty="0"/>
              <a:t>Oscillation period </a:t>
            </a:r>
            <a:r>
              <a:rPr lang="en-US" altLang="ko-KR" sz="3600" b="1" dirty="0" smtClean="0"/>
              <a:t>Tendency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1"/>
              <p:cNvSpPr txBox="1">
                <a:spLocks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모서리가 둥근 직사각형 15"/>
          <p:cNvSpPr/>
          <p:nvPr/>
        </p:nvSpPr>
        <p:spPr>
          <a:xfrm>
            <a:off x="971600" y="2924944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059832" y="2924944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220072" y="2934695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199465" y="2924944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103948" y="1844824"/>
            <a:ext cx="468052" cy="864096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/>
              <p:cNvSpPr/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38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13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28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Flow rate – </a:t>
            </a:r>
            <a:r>
              <a:rPr lang="en-US" altLang="ko-KR" sz="4000" b="1" dirty="0"/>
              <a:t>Oscillation period </a:t>
            </a:r>
            <a:r>
              <a:rPr lang="en-US" altLang="ko-KR" sz="4000" b="1" dirty="0" smtClean="0"/>
              <a:t>Graph (Vertical)</a:t>
            </a:r>
            <a:endParaRPr lang="ko-KR" altLang="en-US" sz="4000" dirty="0"/>
          </a:p>
        </p:txBody>
      </p:sp>
      <p:graphicFrame>
        <p:nvGraphicFramePr>
          <p:cNvPr id="7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404286"/>
              </p:ext>
            </p:extLst>
          </p:nvPr>
        </p:nvGraphicFramePr>
        <p:xfrm>
          <a:off x="-180528" y="1196752"/>
          <a:ext cx="1116124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직선 화살표 연결선 7"/>
          <p:cNvCxnSpPr/>
          <p:nvPr/>
        </p:nvCxnSpPr>
        <p:spPr>
          <a:xfrm>
            <a:off x="3923928" y="2798930"/>
            <a:ext cx="4248472" cy="120613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/>
              <a:t>Flow rate – Oscillation period Graph </a:t>
            </a:r>
            <a:r>
              <a:rPr lang="en-US" altLang="ko-KR" sz="4000" b="1" dirty="0" smtClean="0"/>
              <a:t>(Horizontal)</a:t>
            </a:r>
            <a:endParaRPr lang="ko-KR" altLang="en-US" sz="4000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893122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직선 화살표 연결선 4"/>
          <p:cNvCxnSpPr/>
          <p:nvPr/>
        </p:nvCxnSpPr>
        <p:spPr>
          <a:xfrm>
            <a:off x="5220072" y="2618089"/>
            <a:ext cx="3024336" cy="73890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9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Force Analysis: Fluid inside the nozzle</a:t>
            </a:r>
            <a:endParaRPr lang="ko-KR" altLang="en-US" sz="3600" b="1" dirty="0"/>
          </a:p>
        </p:txBody>
      </p:sp>
      <p:sp>
        <p:nvSpPr>
          <p:cNvPr id="4" name="원통 3"/>
          <p:cNvSpPr/>
          <p:nvPr/>
        </p:nvSpPr>
        <p:spPr>
          <a:xfrm rot="19821038">
            <a:off x="2036683" y="2655175"/>
            <a:ext cx="885658" cy="2828138"/>
          </a:xfrm>
          <a:prstGeom prst="ca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3167229" y="1611960"/>
            <a:ext cx="0" cy="9070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V="1">
            <a:off x="3167229" y="1602781"/>
            <a:ext cx="57956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34086" y="1484784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086" y="1484784"/>
                <a:ext cx="517834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59832" y="2178996"/>
                <a:ext cx="512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178996"/>
                <a:ext cx="51296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직선 화살표 연결선 8"/>
          <p:cNvCxnSpPr/>
          <p:nvPr/>
        </p:nvCxnSpPr>
        <p:spPr>
          <a:xfrm>
            <a:off x="1128489" y="1793083"/>
            <a:ext cx="707207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59632" y="1793083"/>
                <a:ext cx="8960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793083"/>
                <a:ext cx="896015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화살표 연결선 16"/>
          <p:cNvCxnSpPr/>
          <p:nvPr/>
        </p:nvCxnSpPr>
        <p:spPr>
          <a:xfrm flipH="1" flipV="1">
            <a:off x="2843808" y="3717032"/>
            <a:ext cx="676358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 flipV="1">
            <a:off x="1954229" y="4149080"/>
            <a:ext cx="673555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05894" y="3520488"/>
                <a:ext cx="8212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94" y="3520488"/>
                <a:ext cx="82125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/>
          <p:cNvCxnSpPr/>
          <p:nvPr/>
        </p:nvCxnSpPr>
        <p:spPr>
          <a:xfrm flipH="1">
            <a:off x="1445670" y="4101727"/>
            <a:ext cx="936104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3204" y="4529387"/>
                <a:ext cx="6561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04" y="4529387"/>
                <a:ext cx="656142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직선 화살표 연결선 25"/>
          <p:cNvCxnSpPr/>
          <p:nvPr/>
        </p:nvCxnSpPr>
        <p:spPr>
          <a:xfrm>
            <a:off x="2381774" y="4101727"/>
            <a:ext cx="0" cy="16921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77437" y="5498068"/>
                <a:ext cx="9623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𝑀𝑔𝑙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437" y="5498068"/>
                <a:ext cx="96231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/>
          <p:cNvCxnSpPr/>
          <p:nvPr/>
        </p:nvCxnSpPr>
        <p:spPr>
          <a:xfrm flipH="1">
            <a:off x="425749" y="4099892"/>
            <a:ext cx="194421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50745" y="3233243"/>
                <a:ext cx="1277336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45" y="3233243"/>
                <a:ext cx="1277336" cy="8334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42493" y="1793083"/>
                <a:ext cx="4068694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ko-KR" sz="2400" dirty="0" smtClean="0"/>
                  <a:t>: Internal pressure at the end of the hose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 smtClean="0"/>
                  <a:t>: Length of the nozzle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 between tube and fluid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ko-KR" sz="2400" dirty="0" smtClean="0"/>
                  <a:t>: Internal cross-section area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93" y="1793083"/>
                <a:ext cx="4068694" cy="4154984"/>
              </a:xfrm>
              <a:prstGeom prst="rect">
                <a:avLst/>
              </a:prstGeom>
              <a:blipFill rotWithShape="1">
                <a:blip r:embed="rId9"/>
                <a:stretch>
                  <a:fillRect l="-2246" t="-1173" r="-449" b="-2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342493" y="1346807"/>
                <a:ext cx="406869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Pressure Force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ko-KR" sz="2400" dirty="0" smtClean="0"/>
                  <a:t>: Internal pressure at the end of the hose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ko-KR" sz="2400" dirty="0" smtClean="0"/>
                  <a:t>: Internal cross-section area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93" y="1346807"/>
                <a:ext cx="4068694" cy="1938992"/>
              </a:xfrm>
              <a:prstGeom prst="rect">
                <a:avLst/>
              </a:prstGeom>
              <a:blipFill rotWithShape="1">
                <a:blip r:embed="rId10"/>
                <a:stretch>
                  <a:fillRect l="-2246" t="-2516" r="-449" b="-62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78739" y="3362216"/>
                <a:ext cx="406869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Friction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739" y="3362216"/>
                <a:ext cx="4068694" cy="1938992"/>
              </a:xfrm>
              <a:prstGeom prst="rect">
                <a:avLst/>
              </a:prstGeom>
              <a:blipFill rotWithShape="1">
                <a:blip r:embed="rId11"/>
                <a:stretch>
                  <a:fillRect l="-2246" t="-2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78739" y="5090408"/>
                <a:ext cx="52565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Force between nozzle 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</a:t>
                </a:r>
              </a:p>
              <a:p>
                <a:r>
                  <a:rPr lang="en-US" altLang="ko-KR" sz="2400" dirty="0" smtClean="0"/>
                  <a:t>between nozzle 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  <a:p>
                <a:r>
                  <a:rPr lang="en-US" altLang="ko-KR" sz="2400" dirty="0" smtClean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739" y="5090408"/>
                <a:ext cx="5256584" cy="1938992"/>
              </a:xfrm>
              <a:prstGeom prst="rect">
                <a:avLst/>
              </a:prstGeom>
              <a:blipFill rotWithShape="1">
                <a:blip r:embed="rId12"/>
                <a:stretch>
                  <a:fillRect l="-1738" t="-2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83968" y="2323012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Gravitational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</a:t>
                </a:r>
                <a:r>
                  <a:rPr lang="en-US" altLang="ko-KR" sz="2400" dirty="0" smtClean="0"/>
                  <a:t>nozzle</a:t>
                </a:r>
                <a:endParaRPr lang="en-US" altLang="ko-KR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323012"/>
                <a:ext cx="4068694" cy="1569660"/>
              </a:xfrm>
              <a:prstGeom prst="rect">
                <a:avLst/>
              </a:prstGeom>
              <a:blipFill rotWithShape="1">
                <a:blip r:embed="rId13"/>
                <a:stretch>
                  <a:fillRect l="-2399" t="-3101" b="-77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283968" y="4149080"/>
                <a:ext cx="4068694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Inertial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149080"/>
                <a:ext cx="4068694" cy="2000548"/>
              </a:xfrm>
              <a:prstGeom prst="rect">
                <a:avLst/>
              </a:prstGeom>
              <a:blipFill rotWithShape="1">
                <a:blip r:embed="rId14"/>
                <a:stretch>
                  <a:fillRect l="-2399" t="-24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7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9" grpId="0"/>
      <p:bldP spid="19" grpId="1"/>
      <p:bldP spid="19" grpId="2"/>
      <p:bldP spid="25" grpId="0"/>
      <p:bldP spid="25" grpId="1"/>
      <p:bldP spid="25" grpId="2"/>
      <p:bldP spid="27" grpId="0"/>
      <p:bldP spid="27" grpId="1"/>
      <p:bldP spid="27" grpId="2"/>
      <p:bldP spid="29" grpId="0"/>
      <p:bldP spid="30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31" grpId="0"/>
      <p:bldP spid="3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Nozzle mass– </a:t>
            </a:r>
            <a:r>
              <a:rPr lang="en-US" altLang="ko-KR" sz="3600" b="1" dirty="0"/>
              <a:t>Oscillation period </a:t>
            </a:r>
            <a:r>
              <a:rPr lang="en-US" altLang="ko-KR" sz="3600" b="1" dirty="0" smtClean="0"/>
              <a:t>Tendency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1"/>
              <p:cNvSpPr txBox="1">
                <a:spLocks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모서리가 둥근 직사각형 15"/>
          <p:cNvSpPr/>
          <p:nvPr/>
        </p:nvSpPr>
        <p:spPr>
          <a:xfrm>
            <a:off x="971600" y="2924944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059832" y="2924944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220072" y="2934695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199465" y="2924944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964332" y="2275632"/>
            <a:ext cx="468052" cy="43204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/>
              <p:cNvSpPr/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38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13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모서리가 둥근 직사각형 9"/>
          <p:cNvSpPr/>
          <p:nvPr/>
        </p:nvSpPr>
        <p:spPr>
          <a:xfrm>
            <a:off x="3779912" y="2276872"/>
            <a:ext cx="468052" cy="43204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55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20" grpId="0" animBg="1"/>
      <p:bldP spid="14" grpId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Nozzle mass – Oscillation period Graph (Vertical)</a:t>
            </a:r>
            <a:endParaRPr lang="ko-KR" altLang="en-US" sz="4000" b="1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26449"/>
              </p:ext>
            </p:extLst>
          </p:nvPr>
        </p:nvGraphicFramePr>
        <p:xfrm>
          <a:off x="-108520" y="1196752"/>
          <a:ext cx="907300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직선 화살표 연결선 4"/>
          <p:cNvCxnSpPr/>
          <p:nvPr/>
        </p:nvCxnSpPr>
        <p:spPr>
          <a:xfrm flipV="1">
            <a:off x="3779912" y="2924944"/>
            <a:ext cx="5112568" cy="18266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6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/>
              <a:t>Nozzle mass – Oscillation period Graph </a:t>
            </a:r>
            <a:r>
              <a:rPr lang="en-US" altLang="ko-KR" sz="4000" b="1" dirty="0" smtClean="0"/>
              <a:t>(Horizontal</a:t>
            </a:r>
            <a:r>
              <a:rPr lang="en-US" altLang="ko-KR" sz="4000" b="1" dirty="0"/>
              <a:t>)</a:t>
            </a:r>
            <a:endParaRPr lang="ko-KR" altLang="en-US" sz="4000" dirty="0"/>
          </a:p>
        </p:txBody>
      </p: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399945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직선 화살표 연결선 6"/>
          <p:cNvCxnSpPr/>
          <p:nvPr/>
        </p:nvCxnSpPr>
        <p:spPr>
          <a:xfrm flipV="1">
            <a:off x="4427984" y="2780928"/>
            <a:ext cx="4104456" cy="93610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Nozzle radius – </a:t>
            </a:r>
            <a:r>
              <a:rPr lang="en-US" altLang="ko-KR" sz="3600" b="1" dirty="0"/>
              <a:t>Oscillation period </a:t>
            </a:r>
            <a:r>
              <a:rPr lang="en-US" altLang="ko-KR" sz="3600" b="1" dirty="0" smtClean="0"/>
              <a:t>Tendency </a:t>
            </a:r>
            <a:endParaRPr lang="ko-KR" altLang="en-US" sz="3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0" y="1196752"/>
            <a:ext cx="3777814" cy="2125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3606290" y="1196752"/>
                <a:ext cx="1181734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80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en-US" altLang="ko-KR" sz="8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290" y="1196752"/>
                <a:ext cx="1181734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210134" y="3340112"/>
                <a:ext cx="7632848" cy="4298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smtClean="0">
                          <a:latin typeface="Cambria Math"/>
                        </a:rPr>
                        <m:t>𝑝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ko-KR" altLang="en-US" sz="2800" b="0" i="1" smtClean="0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ko-KR" altLang="en-US" sz="2800" b="0" i="1" smtClean="0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ko-KR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sz="28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altLang="ko-KR" sz="2800" dirty="0" smtClean="0"/>
              </a:p>
              <a:p>
                <a:endParaRPr lang="en-US" altLang="ko-KR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altLang="ko-KR" sz="2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28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altLang="ko-KR" sz="2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sz="28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8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altLang="ko-KR" sz="2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−1)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2800" dirty="0" smtClean="0"/>
              </a:p>
              <a:p>
                <a:endParaRPr lang="en-US" altLang="ko-KR" sz="2800" dirty="0"/>
              </a:p>
              <a:p>
                <a:endParaRPr lang="ko-KR" alt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0134" y="3340112"/>
                <a:ext cx="7632848" cy="42988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원통 20"/>
          <p:cNvSpPr/>
          <p:nvPr/>
        </p:nvSpPr>
        <p:spPr>
          <a:xfrm rot="18940298">
            <a:off x="6606954" y="3594735"/>
            <a:ext cx="622234" cy="1284793"/>
          </a:xfrm>
          <a:prstGeom prst="can">
            <a:avLst/>
          </a:prstGeom>
          <a:gradFill flip="none" rotWithShape="0">
            <a:gsLst>
              <a:gs pos="0">
                <a:srgbClr val="FFCC00"/>
              </a:gs>
              <a:gs pos="33000">
                <a:srgbClr val="FFFF00">
                  <a:lumMod val="85000"/>
                </a:srgbClr>
              </a:gs>
              <a:gs pos="100000">
                <a:srgbClr val="F3E91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막힌 원호 14"/>
          <p:cNvSpPr/>
          <p:nvPr/>
        </p:nvSpPr>
        <p:spPr>
          <a:xfrm rot="5222512" flipV="1">
            <a:off x="3436266" y="-1149100"/>
            <a:ext cx="9652572" cy="5088983"/>
          </a:xfrm>
          <a:prstGeom prst="blockArc">
            <a:avLst>
              <a:gd name="adj1" fmla="val 16274112"/>
              <a:gd name="adj2" fmla="val 19418242"/>
              <a:gd name="adj3" fmla="val 14887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3000">
                <a:schemeClr val="accent4">
                  <a:lumMod val="8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7336230" y="4653136"/>
            <a:ext cx="1340226" cy="1396628"/>
          </a:xfrm>
          <a:prstGeom prst="line">
            <a:avLst/>
          </a:prstGeom>
          <a:ln w="1079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29" idx="18"/>
            <a:endCxn id="21" idx="3"/>
          </p:cNvCxnSpPr>
          <p:nvPr/>
        </p:nvCxnSpPr>
        <p:spPr>
          <a:xfrm>
            <a:off x="6567865" y="3831068"/>
            <a:ext cx="799093" cy="865600"/>
          </a:xfrm>
          <a:prstGeom prst="line">
            <a:avLst/>
          </a:prstGeom>
          <a:ln w="1079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자유형 28"/>
          <p:cNvSpPr/>
          <p:nvPr/>
        </p:nvSpPr>
        <p:spPr>
          <a:xfrm>
            <a:off x="6109150" y="1592532"/>
            <a:ext cx="507000" cy="2330279"/>
          </a:xfrm>
          <a:custGeom>
            <a:avLst/>
            <a:gdLst>
              <a:gd name="connsiteX0" fmla="*/ 0 w 711200"/>
              <a:gd name="connsiteY0" fmla="*/ 0 h 2150533"/>
              <a:gd name="connsiteX1" fmla="*/ 33867 w 711200"/>
              <a:gd name="connsiteY1" fmla="*/ 457200 h 2150533"/>
              <a:gd name="connsiteX2" fmla="*/ 50800 w 711200"/>
              <a:gd name="connsiteY2" fmla="*/ 524933 h 2150533"/>
              <a:gd name="connsiteX3" fmla="*/ 84667 w 711200"/>
              <a:gd name="connsiteY3" fmla="*/ 745067 h 2150533"/>
              <a:gd name="connsiteX4" fmla="*/ 101600 w 711200"/>
              <a:gd name="connsiteY4" fmla="*/ 812800 h 2150533"/>
              <a:gd name="connsiteX5" fmla="*/ 135467 w 711200"/>
              <a:gd name="connsiteY5" fmla="*/ 982133 h 2150533"/>
              <a:gd name="connsiteX6" fmla="*/ 152400 w 711200"/>
              <a:gd name="connsiteY6" fmla="*/ 1032933 h 2150533"/>
              <a:gd name="connsiteX7" fmla="*/ 169334 w 711200"/>
              <a:gd name="connsiteY7" fmla="*/ 1134533 h 2150533"/>
              <a:gd name="connsiteX8" fmla="*/ 203200 w 711200"/>
              <a:gd name="connsiteY8" fmla="*/ 1236133 h 2150533"/>
              <a:gd name="connsiteX9" fmla="*/ 220134 w 711200"/>
              <a:gd name="connsiteY9" fmla="*/ 1286933 h 2150533"/>
              <a:gd name="connsiteX10" fmla="*/ 254000 w 711200"/>
              <a:gd name="connsiteY10" fmla="*/ 1439333 h 2150533"/>
              <a:gd name="connsiteX11" fmla="*/ 287867 w 711200"/>
              <a:gd name="connsiteY11" fmla="*/ 1507067 h 2150533"/>
              <a:gd name="connsiteX12" fmla="*/ 321734 w 711200"/>
              <a:gd name="connsiteY12" fmla="*/ 1608667 h 2150533"/>
              <a:gd name="connsiteX13" fmla="*/ 355600 w 711200"/>
              <a:gd name="connsiteY13" fmla="*/ 1710267 h 2150533"/>
              <a:gd name="connsiteX14" fmla="*/ 372534 w 711200"/>
              <a:gd name="connsiteY14" fmla="*/ 1761067 h 2150533"/>
              <a:gd name="connsiteX15" fmla="*/ 491067 w 711200"/>
              <a:gd name="connsiteY15" fmla="*/ 1913467 h 2150533"/>
              <a:gd name="connsiteX16" fmla="*/ 575734 w 711200"/>
              <a:gd name="connsiteY16" fmla="*/ 1981200 h 2150533"/>
              <a:gd name="connsiteX17" fmla="*/ 626534 w 711200"/>
              <a:gd name="connsiteY17" fmla="*/ 2015067 h 2150533"/>
              <a:gd name="connsiteX18" fmla="*/ 643467 w 711200"/>
              <a:gd name="connsiteY18" fmla="*/ 2065867 h 2150533"/>
              <a:gd name="connsiteX19" fmla="*/ 711200 w 711200"/>
              <a:gd name="connsiteY19" fmla="*/ 2150533 h 215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1200" h="2150533">
                <a:moveTo>
                  <a:pt x="0" y="0"/>
                </a:moveTo>
                <a:cubicBezTo>
                  <a:pt x="7577" y="136372"/>
                  <a:pt x="11822" y="313902"/>
                  <a:pt x="33867" y="457200"/>
                </a:cubicBezTo>
                <a:cubicBezTo>
                  <a:pt x="37406" y="480202"/>
                  <a:pt x="46637" y="502036"/>
                  <a:pt x="50800" y="524933"/>
                </a:cubicBezTo>
                <a:cubicBezTo>
                  <a:pt x="83328" y="703834"/>
                  <a:pt x="51935" y="581406"/>
                  <a:pt x="84667" y="745067"/>
                </a:cubicBezTo>
                <a:cubicBezTo>
                  <a:pt x="89231" y="767888"/>
                  <a:pt x="96724" y="790044"/>
                  <a:pt x="101600" y="812800"/>
                </a:cubicBezTo>
                <a:cubicBezTo>
                  <a:pt x="113661" y="869084"/>
                  <a:pt x="117265" y="927525"/>
                  <a:pt x="135467" y="982133"/>
                </a:cubicBezTo>
                <a:cubicBezTo>
                  <a:pt x="141111" y="999066"/>
                  <a:pt x="148528" y="1015509"/>
                  <a:pt x="152400" y="1032933"/>
                </a:cubicBezTo>
                <a:cubicBezTo>
                  <a:pt x="159848" y="1066449"/>
                  <a:pt x="161007" y="1101224"/>
                  <a:pt x="169334" y="1134533"/>
                </a:cubicBezTo>
                <a:cubicBezTo>
                  <a:pt x="177992" y="1169166"/>
                  <a:pt x="191911" y="1202266"/>
                  <a:pt x="203200" y="1236133"/>
                </a:cubicBezTo>
                <a:lnTo>
                  <a:pt x="220134" y="1286933"/>
                </a:lnTo>
                <a:cubicBezTo>
                  <a:pt x="230282" y="1347821"/>
                  <a:pt x="231263" y="1386279"/>
                  <a:pt x="254000" y="1439333"/>
                </a:cubicBezTo>
                <a:cubicBezTo>
                  <a:pt x="263944" y="1462535"/>
                  <a:pt x="278492" y="1483630"/>
                  <a:pt x="287867" y="1507067"/>
                </a:cubicBezTo>
                <a:cubicBezTo>
                  <a:pt x="301125" y="1540212"/>
                  <a:pt x="310445" y="1574800"/>
                  <a:pt x="321734" y="1608667"/>
                </a:cubicBezTo>
                <a:lnTo>
                  <a:pt x="355600" y="1710267"/>
                </a:lnTo>
                <a:cubicBezTo>
                  <a:pt x="361245" y="1727200"/>
                  <a:pt x="362633" y="1746215"/>
                  <a:pt x="372534" y="1761067"/>
                </a:cubicBezTo>
                <a:cubicBezTo>
                  <a:pt x="543719" y="2017846"/>
                  <a:pt x="358435" y="1754310"/>
                  <a:pt x="491067" y="1913467"/>
                </a:cubicBezTo>
                <a:cubicBezTo>
                  <a:pt x="549985" y="1984168"/>
                  <a:pt x="492340" y="1953402"/>
                  <a:pt x="575734" y="1981200"/>
                </a:cubicBezTo>
                <a:cubicBezTo>
                  <a:pt x="592667" y="1992489"/>
                  <a:pt x="613821" y="1999175"/>
                  <a:pt x="626534" y="2015067"/>
                </a:cubicBezTo>
                <a:cubicBezTo>
                  <a:pt x="637684" y="2029005"/>
                  <a:pt x="635485" y="2049902"/>
                  <a:pt x="643467" y="2065867"/>
                </a:cubicBezTo>
                <a:cubicBezTo>
                  <a:pt x="664828" y="2108588"/>
                  <a:pt x="679701" y="2119034"/>
                  <a:pt x="711200" y="2150533"/>
                </a:cubicBezTo>
              </a:path>
            </a:pathLst>
          </a:custGeom>
          <a:noFill/>
          <a:ln w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257757" y="2398443"/>
                <a:ext cx="82310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540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ko-KR" altLang="en-US" sz="5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757" y="2398443"/>
                <a:ext cx="823109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143343" y="3276480"/>
                <a:ext cx="673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i="1" smtClean="0">
                          <a:latin typeface="Cambria Math"/>
                        </a:rPr>
                        <m:t>𝑈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343" y="3276480"/>
                <a:ext cx="673005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567865" y="3683133"/>
                <a:ext cx="990015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6600" i="1" smtClean="0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ko-KR" altLang="en-US" sz="5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865" y="3683133"/>
                <a:ext cx="990015" cy="110799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타원 39"/>
          <p:cNvSpPr/>
          <p:nvPr/>
        </p:nvSpPr>
        <p:spPr>
          <a:xfrm>
            <a:off x="7847953" y="3549532"/>
            <a:ext cx="516876" cy="516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직선 연결선 41"/>
          <p:cNvCxnSpPr/>
          <p:nvPr/>
        </p:nvCxnSpPr>
        <p:spPr>
          <a:xfrm flipV="1">
            <a:off x="8106391" y="3831068"/>
            <a:ext cx="25843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888423" y="3813256"/>
                <a:ext cx="7907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40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423" y="3813256"/>
                <a:ext cx="790794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그룹 47"/>
          <p:cNvGrpSpPr/>
          <p:nvPr/>
        </p:nvGrpSpPr>
        <p:grpSpPr>
          <a:xfrm>
            <a:off x="6947039" y="1659779"/>
            <a:ext cx="1454655" cy="1420252"/>
            <a:chOff x="7033636" y="1724870"/>
            <a:chExt cx="529396" cy="516876"/>
          </a:xfrm>
        </p:grpSpPr>
        <p:sp>
          <p:nvSpPr>
            <p:cNvPr id="45" name="타원 44"/>
            <p:cNvSpPr/>
            <p:nvPr/>
          </p:nvSpPr>
          <p:spPr>
            <a:xfrm>
              <a:off x="7033636" y="1724870"/>
              <a:ext cx="516876" cy="5168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직선 연결선 45"/>
            <p:cNvCxnSpPr/>
            <p:nvPr/>
          </p:nvCxnSpPr>
          <p:spPr>
            <a:xfrm flipV="1">
              <a:off x="7292074" y="2006406"/>
              <a:ext cx="2584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7279554" y="1967997"/>
                  <a:ext cx="283478" cy="2576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4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40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ko-KR" sz="4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ko-KR" altLang="en-US" sz="40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9554" y="1967997"/>
                  <a:ext cx="283478" cy="25762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도넛 49"/>
          <p:cNvSpPr/>
          <p:nvPr/>
        </p:nvSpPr>
        <p:spPr>
          <a:xfrm>
            <a:off x="3483427" y="6049764"/>
            <a:ext cx="729256" cy="718218"/>
          </a:xfrm>
          <a:prstGeom prst="donut">
            <a:avLst>
              <a:gd name="adj" fmla="val 4111"/>
            </a:avLst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/>
              <a:t>Nozzle radius – Oscillation period Tendency 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1"/>
              <p:cNvSpPr txBox="1">
                <a:spLocks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모서리가 둥근 직사각형 6"/>
          <p:cNvSpPr/>
          <p:nvPr/>
        </p:nvSpPr>
        <p:spPr>
          <a:xfrm>
            <a:off x="5220072" y="2934695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199465" y="2924944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3932708" y="2060848"/>
            <a:ext cx="639292" cy="43204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/>
              <p:cNvSpPr/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38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13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0" name="직사각형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모서리가 둥근 직사각형 4"/>
          <p:cNvSpPr/>
          <p:nvPr/>
        </p:nvSpPr>
        <p:spPr>
          <a:xfrm>
            <a:off x="971600" y="2924944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059832" y="2924944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/>
              <a:t>Nozzle radius – Oscillation period </a:t>
            </a:r>
            <a:r>
              <a:rPr lang="en-US" altLang="ko-KR" sz="3600" b="1" dirty="0" smtClean="0"/>
              <a:t>Graph (Horizontal)</a:t>
            </a:r>
            <a:endParaRPr lang="ko-KR" altLang="en-US" sz="3600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306937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직선 화살표 연결선 4"/>
          <p:cNvCxnSpPr/>
          <p:nvPr/>
        </p:nvCxnSpPr>
        <p:spPr>
          <a:xfrm>
            <a:off x="4716016" y="2492896"/>
            <a:ext cx="2808312" cy="252028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9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Hose Rigidity– </a:t>
            </a:r>
            <a:r>
              <a:rPr lang="en-US" altLang="ko-KR" sz="4000" b="1" dirty="0"/>
              <a:t>Oscillation period Tendency</a:t>
            </a:r>
            <a:endParaRPr lang="ko-KR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1"/>
              <p:cNvSpPr txBox="1">
                <a:spLocks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i="1" smtClean="0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24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−2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324" y="1844824"/>
                <a:ext cx="10019456" cy="45259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모서리가 둥근 직사각형 5"/>
          <p:cNvSpPr/>
          <p:nvPr/>
        </p:nvSpPr>
        <p:spPr>
          <a:xfrm>
            <a:off x="3059832" y="2924944"/>
            <a:ext cx="2088232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220072" y="2934695"/>
            <a:ext cx="1872208" cy="145134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Coriolis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199465" y="2924944"/>
            <a:ext cx="1765023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Gravity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1556444" y="1843171"/>
            <a:ext cx="639292" cy="43204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/>
              <p:cNvSpPr/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38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en-US" altLang="ko-KR" sz="13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0" name="직사각형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68" y="4366057"/>
                <a:ext cx="1909497" cy="22159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모서리가 둥근 직사각형 4"/>
          <p:cNvSpPr/>
          <p:nvPr/>
        </p:nvSpPr>
        <p:spPr>
          <a:xfrm>
            <a:off x="971600" y="2924944"/>
            <a:ext cx="2016224" cy="1451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Flexural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Restoring</a:t>
            </a: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Force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Hose Rigidity– </a:t>
            </a:r>
            <a:r>
              <a:rPr lang="en-US" altLang="ko-KR" sz="3600" b="1" dirty="0"/>
              <a:t>Oscillation period Graph (Vertical)</a:t>
            </a:r>
            <a:endParaRPr lang="ko-KR" altLang="en-US" sz="3600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974057"/>
              </p:ext>
            </p:extLst>
          </p:nvPr>
        </p:nvGraphicFramePr>
        <p:xfrm>
          <a:off x="-35992" y="1176288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직사각형 4"/>
          <p:cNvSpPr/>
          <p:nvPr/>
        </p:nvSpPr>
        <p:spPr>
          <a:xfrm>
            <a:off x="3679268" y="3706012"/>
            <a:ext cx="4268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PARAMETER</a:t>
            </a:r>
          </a:p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CONTROL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71800" y="2717302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𝑚</m:t>
                      </m:r>
                      <m:r>
                        <a:rPr lang="en-US" altLang="ko-KR" b="0" i="1" smtClean="0">
                          <a:latin typeface="Cambria Math"/>
                        </a:rPr>
                        <m:t>=0.019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kg</m:t>
                      </m:r>
                      <m:r>
                        <a:rPr lang="en-US" altLang="ko-KR" b="0" i="0" smtClean="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altLang="ko-K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altLang="ko-KR" b="0" i="1" smtClean="0">
                          <a:latin typeface="Cambria Math"/>
                        </a:rPr>
                        <m:t>=4.5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2717302"/>
                <a:ext cx="2016224" cy="646331"/>
              </a:xfrm>
              <a:prstGeom prst="rect">
                <a:avLst/>
              </a:prstGeom>
              <a:blipFill rotWithShape="1">
                <a:blip r:embed="rId3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05619" y="2717302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𝑚</m:t>
                      </m:r>
                      <m:r>
                        <a:rPr lang="en-US" altLang="ko-KR" b="0" i="1" smtClean="0">
                          <a:latin typeface="Cambria Math"/>
                        </a:rPr>
                        <m:t>=0.0</m:t>
                      </m:r>
                      <m:r>
                        <a:rPr lang="en-US" altLang="ko-KR" b="0" i="0" smtClean="0">
                          <a:latin typeface="Cambria Math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kg</m:t>
                      </m:r>
                      <m:r>
                        <a:rPr lang="en-US" altLang="ko-KR" b="0" i="0" smtClean="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altLang="ko-K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altLang="ko-KR" b="0" i="1" smtClean="0">
                          <a:latin typeface="Cambria Math"/>
                        </a:rPr>
                        <m:t>=4.</m:t>
                      </m:r>
                      <m:r>
                        <a:rPr lang="en-US" altLang="ko-KR" b="0" i="0" smtClean="0">
                          <a:latin typeface="Cambria Math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619" y="2717302"/>
                <a:ext cx="2016224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21843" y="2717302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𝑚</m:t>
                      </m:r>
                      <m:r>
                        <a:rPr lang="en-US" altLang="ko-KR" b="0" i="1" smtClean="0">
                          <a:latin typeface="Cambria Math"/>
                        </a:rPr>
                        <m:t>=0.0</m:t>
                      </m:r>
                      <m:r>
                        <a:rPr lang="en-US" altLang="ko-KR" b="0" i="0" smtClean="0">
                          <a:latin typeface="Cambria Math"/>
                        </a:rPr>
                        <m:t>40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kg</m:t>
                      </m:r>
                      <m:r>
                        <a:rPr lang="en-US" altLang="ko-KR" b="0" i="0" smtClean="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altLang="ko-K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altLang="ko-KR" b="0" i="1" smtClean="0">
                          <a:latin typeface="Cambria Math"/>
                        </a:rPr>
                        <m:t>=</m:t>
                      </m:r>
                      <m:r>
                        <a:rPr lang="en-US" altLang="ko-KR" b="0" i="0" smtClean="0">
                          <a:latin typeface="Cambria Math"/>
                        </a:rPr>
                        <m:t>5.5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43" y="2717302"/>
                <a:ext cx="2016224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1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REGULA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548"/>
          <a:stretch/>
        </p:blipFill>
        <p:spPr>
          <a:xfrm>
            <a:off x="0" y="1196752"/>
            <a:ext cx="9216217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Why does instable </a:t>
            </a:r>
            <a:br>
              <a:rPr lang="en-US" altLang="ko-KR" sz="3600" b="1" dirty="0" smtClean="0"/>
            </a:br>
            <a:r>
              <a:rPr lang="en-US" altLang="ko-KR" sz="3600" b="1" dirty="0" smtClean="0"/>
              <a:t>motion occur?</a:t>
            </a:r>
            <a:endParaRPr lang="ko-KR" altLang="en-US" sz="3600" b="1" dirty="0"/>
          </a:p>
        </p:txBody>
      </p:sp>
      <p:sp>
        <p:nvSpPr>
          <p:cNvPr id="5" name="직사각형 4"/>
          <p:cNvSpPr/>
          <p:nvPr/>
        </p:nvSpPr>
        <p:spPr>
          <a:xfrm>
            <a:off x="2646766" y="5301208"/>
            <a:ext cx="43348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 Math" pitchFamily="18" charset="0"/>
                <a:ea typeface="Cambria Math" pitchFamily="18" charset="0"/>
              </a:rPr>
              <a:t>L </a:t>
            </a:r>
            <a:r>
              <a:rPr lang="en-US" altLang="ko-K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 Math" pitchFamily="18" charset="0"/>
                <a:ea typeface="Cambria Math" pitchFamily="18" charset="0"/>
              </a:rPr>
              <a:t>=</a:t>
            </a:r>
            <a:r>
              <a:rPr lang="en-US" altLang="ko-K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90cm</a:t>
            </a:r>
            <a:endParaRPr lang="en-US" altLang="ko-KR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51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Instability 1 : </a:t>
            </a:r>
            <a:br>
              <a:rPr lang="en-US" altLang="ko-KR" sz="4000" b="1" dirty="0" smtClean="0"/>
            </a:br>
            <a:r>
              <a:rPr lang="en-US" altLang="ko-KR" sz="4000" b="1" dirty="0" smtClean="0"/>
              <a:t>Centrifugal Force</a:t>
            </a:r>
            <a:endParaRPr lang="ko-KR" altLang="en-US" sz="4000" b="1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3" y="4692824"/>
            <a:ext cx="8010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7" y="3959398"/>
            <a:ext cx="79914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57" y="2657975"/>
            <a:ext cx="55530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자유형 6"/>
          <p:cNvSpPr/>
          <p:nvPr/>
        </p:nvSpPr>
        <p:spPr>
          <a:xfrm>
            <a:off x="3466531" y="4080007"/>
            <a:ext cx="2265529" cy="409432"/>
          </a:xfrm>
          <a:custGeom>
            <a:avLst/>
            <a:gdLst>
              <a:gd name="connsiteX0" fmla="*/ 0 w 2265529"/>
              <a:gd name="connsiteY0" fmla="*/ 368489 h 409432"/>
              <a:gd name="connsiteX1" fmla="*/ 68239 w 2265529"/>
              <a:gd name="connsiteY1" fmla="*/ 313898 h 409432"/>
              <a:gd name="connsiteX2" fmla="*/ 109182 w 2265529"/>
              <a:gd name="connsiteY2" fmla="*/ 272955 h 409432"/>
              <a:gd name="connsiteX3" fmla="*/ 150126 w 2265529"/>
              <a:gd name="connsiteY3" fmla="*/ 259307 h 409432"/>
              <a:gd name="connsiteX4" fmla="*/ 191069 w 2265529"/>
              <a:gd name="connsiteY4" fmla="*/ 232012 h 409432"/>
              <a:gd name="connsiteX5" fmla="*/ 272956 w 2265529"/>
              <a:gd name="connsiteY5" fmla="*/ 204716 h 409432"/>
              <a:gd name="connsiteX6" fmla="*/ 313899 w 2265529"/>
              <a:gd name="connsiteY6" fmla="*/ 177421 h 409432"/>
              <a:gd name="connsiteX7" fmla="*/ 395785 w 2265529"/>
              <a:gd name="connsiteY7" fmla="*/ 150125 h 409432"/>
              <a:gd name="connsiteX8" fmla="*/ 518615 w 2265529"/>
              <a:gd name="connsiteY8" fmla="*/ 109182 h 409432"/>
              <a:gd name="connsiteX9" fmla="*/ 600502 w 2265529"/>
              <a:gd name="connsiteY9" fmla="*/ 81886 h 409432"/>
              <a:gd name="connsiteX10" fmla="*/ 696036 w 2265529"/>
              <a:gd name="connsiteY10" fmla="*/ 40943 h 409432"/>
              <a:gd name="connsiteX11" fmla="*/ 1050878 w 2265529"/>
              <a:gd name="connsiteY11" fmla="*/ 13647 h 409432"/>
              <a:gd name="connsiteX12" fmla="*/ 1214651 w 2265529"/>
              <a:gd name="connsiteY12" fmla="*/ 0 h 409432"/>
              <a:gd name="connsiteX13" fmla="*/ 1433015 w 2265529"/>
              <a:gd name="connsiteY13" fmla="*/ 13647 h 409432"/>
              <a:gd name="connsiteX14" fmla="*/ 1542197 w 2265529"/>
              <a:gd name="connsiteY14" fmla="*/ 40943 h 409432"/>
              <a:gd name="connsiteX15" fmla="*/ 1583141 w 2265529"/>
              <a:gd name="connsiteY15" fmla="*/ 54591 h 409432"/>
              <a:gd name="connsiteX16" fmla="*/ 1624084 w 2265529"/>
              <a:gd name="connsiteY16" fmla="*/ 81886 h 409432"/>
              <a:gd name="connsiteX17" fmla="*/ 1705970 w 2265529"/>
              <a:gd name="connsiteY17" fmla="*/ 109182 h 409432"/>
              <a:gd name="connsiteX18" fmla="*/ 1746914 w 2265529"/>
              <a:gd name="connsiteY18" fmla="*/ 136477 h 409432"/>
              <a:gd name="connsiteX19" fmla="*/ 1828800 w 2265529"/>
              <a:gd name="connsiteY19" fmla="*/ 163773 h 409432"/>
              <a:gd name="connsiteX20" fmla="*/ 1924335 w 2265529"/>
              <a:gd name="connsiteY20" fmla="*/ 218364 h 409432"/>
              <a:gd name="connsiteX21" fmla="*/ 2006221 w 2265529"/>
              <a:gd name="connsiteY21" fmla="*/ 245659 h 409432"/>
              <a:gd name="connsiteX22" fmla="*/ 2101756 w 2265529"/>
              <a:gd name="connsiteY22" fmla="*/ 300250 h 409432"/>
              <a:gd name="connsiteX23" fmla="*/ 2142699 w 2265529"/>
              <a:gd name="connsiteY23" fmla="*/ 313898 h 409432"/>
              <a:gd name="connsiteX24" fmla="*/ 2197290 w 2265529"/>
              <a:gd name="connsiteY24" fmla="*/ 354841 h 409432"/>
              <a:gd name="connsiteX25" fmla="*/ 2238233 w 2265529"/>
              <a:gd name="connsiteY25" fmla="*/ 382137 h 409432"/>
              <a:gd name="connsiteX26" fmla="*/ 2265529 w 2265529"/>
              <a:gd name="connsiteY26" fmla="*/ 409432 h 40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65529" h="409432">
                <a:moveTo>
                  <a:pt x="0" y="368489"/>
                </a:moveTo>
                <a:cubicBezTo>
                  <a:pt x="22746" y="350292"/>
                  <a:pt x="46317" y="333080"/>
                  <a:pt x="68239" y="313898"/>
                </a:cubicBezTo>
                <a:cubicBezTo>
                  <a:pt x="82764" y="301188"/>
                  <a:pt x="93123" y="283661"/>
                  <a:pt x="109182" y="272955"/>
                </a:cubicBezTo>
                <a:cubicBezTo>
                  <a:pt x="121152" y="264975"/>
                  <a:pt x="137259" y="265741"/>
                  <a:pt x="150126" y="259307"/>
                </a:cubicBezTo>
                <a:cubicBezTo>
                  <a:pt x="164797" y="251972"/>
                  <a:pt x="176080" y="238674"/>
                  <a:pt x="191069" y="232012"/>
                </a:cubicBezTo>
                <a:cubicBezTo>
                  <a:pt x="217361" y="220327"/>
                  <a:pt x="249016" y="220676"/>
                  <a:pt x="272956" y="204716"/>
                </a:cubicBezTo>
                <a:cubicBezTo>
                  <a:pt x="286604" y="195618"/>
                  <a:pt x="298910" y="184083"/>
                  <a:pt x="313899" y="177421"/>
                </a:cubicBezTo>
                <a:cubicBezTo>
                  <a:pt x="340191" y="165736"/>
                  <a:pt x="368490" y="159224"/>
                  <a:pt x="395785" y="150125"/>
                </a:cubicBezTo>
                <a:lnTo>
                  <a:pt x="518615" y="109182"/>
                </a:lnTo>
                <a:cubicBezTo>
                  <a:pt x="518616" y="109182"/>
                  <a:pt x="600501" y="81887"/>
                  <a:pt x="600502" y="81886"/>
                </a:cubicBezTo>
                <a:cubicBezTo>
                  <a:pt x="650446" y="48591"/>
                  <a:pt x="633087" y="53533"/>
                  <a:pt x="696036" y="40943"/>
                </a:cubicBezTo>
                <a:cubicBezTo>
                  <a:pt x="834446" y="13261"/>
                  <a:pt x="860030" y="25575"/>
                  <a:pt x="1050878" y="13647"/>
                </a:cubicBezTo>
                <a:cubicBezTo>
                  <a:pt x="1105552" y="10230"/>
                  <a:pt x="1160060" y="4549"/>
                  <a:pt x="1214651" y="0"/>
                </a:cubicBezTo>
                <a:cubicBezTo>
                  <a:pt x="1287439" y="4549"/>
                  <a:pt x="1360648" y="4601"/>
                  <a:pt x="1433015" y="13647"/>
                </a:cubicBezTo>
                <a:cubicBezTo>
                  <a:pt x="1470239" y="18300"/>
                  <a:pt x="1506608" y="29080"/>
                  <a:pt x="1542197" y="40943"/>
                </a:cubicBezTo>
                <a:cubicBezTo>
                  <a:pt x="1555845" y="45492"/>
                  <a:pt x="1570274" y="48157"/>
                  <a:pt x="1583141" y="54591"/>
                </a:cubicBezTo>
                <a:cubicBezTo>
                  <a:pt x="1597812" y="61926"/>
                  <a:pt x="1609095" y="75224"/>
                  <a:pt x="1624084" y="81886"/>
                </a:cubicBezTo>
                <a:cubicBezTo>
                  <a:pt x="1650376" y="93571"/>
                  <a:pt x="1682030" y="93223"/>
                  <a:pt x="1705970" y="109182"/>
                </a:cubicBezTo>
                <a:cubicBezTo>
                  <a:pt x="1719618" y="118280"/>
                  <a:pt x="1731925" y="129815"/>
                  <a:pt x="1746914" y="136477"/>
                </a:cubicBezTo>
                <a:cubicBezTo>
                  <a:pt x="1773206" y="148162"/>
                  <a:pt x="1804860" y="147814"/>
                  <a:pt x="1828800" y="163773"/>
                </a:cubicBezTo>
                <a:cubicBezTo>
                  <a:pt x="1865728" y="188391"/>
                  <a:pt x="1881051" y="201050"/>
                  <a:pt x="1924335" y="218364"/>
                </a:cubicBezTo>
                <a:cubicBezTo>
                  <a:pt x="1951049" y="229050"/>
                  <a:pt x="2006221" y="245659"/>
                  <a:pt x="2006221" y="245659"/>
                </a:cubicBezTo>
                <a:cubicBezTo>
                  <a:pt x="2047342" y="273073"/>
                  <a:pt x="2053270" y="279470"/>
                  <a:pt x="2101756" y="300250"/>
                </a:cubicBezTo>
                <a:cubicBezTo>
                  <a:pt x="2114979" y="305917"/>
                  <a:pt x="2129051" y="309349"/>
                  <a:pt x="2142699" y="313898"/>
                </a:cubicBezTo>
                <a:cubicBezTo>
                  <a:pt x="2160896" y="327546"/>
                  <a:pt x="2178781" y="341620"/>
                  <a:pt x="2197290" y="354841"/>
                </a:cubicBezTo>
                <a:cubicBezTo>
                  <a:pt x="2210637" y="364375"/>
                  <a:pt x="2225425" y="371890"/>
                  <a:pt x="2238233" y="382137"/>
                </a:cubicBezTo>
                <a:cubicBezTo>
                  <a:pt x="2248281" y="390175"/>
                  <a:pt x="2256430" y="400334"/>
                  <a:pt x="2265529" y="40943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4491857" y="2657975"/>
            <a:ext cx="16172" cy="1301424"/>
          </a:xfrm>
          <a:prstGeom prst="straightConnector1">
            <a:avLst/>
          </a:prstGeom>
          <a:ln w="508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99367" y="2423725"/>
                <a:ext cx="2049215" cy="1077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ko-KR" sz="32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ko-KR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3200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ko-KR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3200" i="1"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ko-KR" sz="3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3200" i="1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367" y="2423725"/>
                <a:ext cx="2049215" cy="10772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직선 화살표 연결선 11"/>
          <p:cNvCxnSpPr/>
          <p:nvPr/>
        </p:nvCxnSpPr>
        <p:spPr>
          <a:xfrm>
            <a:off x="3466531" y="4872329"/>
            <a:ext cx="22655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/>
              <p:cNvSpPr/>
              <p:nvPr/>
            </p:nvSpPr>
            <p:spPr>
              <a:xfrm>
                <a:off x="4681182" y="1131552"/>
                <a:ext cx="70468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ko-KR" sz="3600" i="1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4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182" y="1131552"/>
                <a:ext cx="704680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 14"/>
          <p:cNvCxnSpPr/>
          <p:nvPr/>
        </p:nvCxnSpPr>
        <p:spPr>
          <a:xfrm>
            <a:off x="3563888" y="4489439"/>
            <a:ext cx="1152128" cy="1868082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76185" y="5106101"/>
                <a:ext cx="6693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185" y="5106101"/>
                <a:ext cx="669349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연결선 16"/>
          <p:cNvCxnSpPr/>
          <p:nvPr/>
        </p:nvCxnSpPr>
        <p:spPr>
          <a:xfrm>
            <a:off x="3858699" y="3315020"/>
            <a:ext cx="723179" cy="717915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778884" y="3489894"/>
                <a:ext cx="6693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884" y="3489894"/>
                <a:ext cx="669349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화살표 연결선 18"/>
          <p:cNvCxnSpPr/>
          <p:nvPr/>
        </p:nvCxnSpPr>
        <p:spPr>
          <a:xfrm flipH="1" flipV="1">
            <a:off x="4581878" y="1131552"/>
            <a:ext cx="17417" cy="1577368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0423" y="1409198"/>
                <a:ext cx="2423292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8800" b="0" i="1" smtClean="0">
                          <a:latin typeface="Cambria Math"/>
                        </a:rPr>
                        <m:t>𝐿</m:t>
                      </m:r>
                      <m:r>
                        <a:rPr lang="en-US" altLang="ko-KR" sz="8800" b="0" i="1" smtClean="0">
                          <a:latin typeface="Cambria Math"/>
                        </a:rPr>
                        <m:t>, </m:t>
                      </m:r>
                      <m:r>
                        <a:rPr lang="en-US" altLang="ko-KR" sz="8800" b="0" i="1" smtClean="0">
                          <a:latin typeface="Cambria Math"/>
                        </a:rPr>
                        <m:t>𝑈</m:t>
                      </m:r>
                    </m:oMath>
                  </m:oMathPara>
                </a14:m>
                <a:endParaRPr lang="ko-KR" altLang="en-US" sz="8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23" y="1409198"/>
                <a:ext cx="2423292" cy="14465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직사각형 19"/>
          <p:cNvSpPr/>
          <p:nvPr/>
        </p:nvSpPr>
        <p:spPr>
          <a:xfrm>
            <a:off x="454586" y="5413041"/>
            <a:ext cx="81419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Initial Displacement</a:t>
            </a:r>
            <a:endParaRPr lang="en-US" altLang="ko-K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  <p:bldP spid="11" grpId="1"/>
      <p:bldP spid="14" grpId="0"/>
      <p:bldP spid="14" grpId="1"/>
      <p:bldP spid="16" grpId="0"/>
      <p:bldP spid="16" grpId="1"/>
      <p:bldP spid="18" grpId="0"/>
      <p:bldP spid="18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/>
              <a:t>Force Analysis: </a:t>
            </a:r>
            <a:r>
              <a:rPr lang="en-US" altLang="ko-KR" sz="4000" b="1" dirty="0" smtClean="0"/>
              <a:t>Nozzle</a:t>
            </a:r>
            <a:endParaRPr lang="ko-KR" altLang="en-US" sz="4000" dirty="0"/>
          </a:p>
        </p:txBody>
      </p:sp>
      <p:sp>
        <p:nvSpPr>
          <p:cNvPr id="4" name="원통 3"/>
          <p:cNvSpPr/>
          <p:nvPr/>
        </p:nvSpPr>
        <p:spPr>
          <a:xfrm rot="19821038">
            <a:off x="2077537" y="2561174"/>
            <a:ext cx="1393117" cy="3179675"/>
          </a:xfrm>
          <a:prstGeom prst="can">
            <a:avLst/>
          </a:prstGeom>
          <a:gradFill flip="none" rotWithShape="0">
            <a:gsLst>
              <a:gs pos="0">
                <a:srgbClr val="FFCC00"/>
              </a:gs>
              <a:gs pos="33000">
                <a:srgbClr val="FFFF00">
                  <a:lumMod val="85000"/>
                </a:srgbClr>
              </a:gs>
              <a:gs pos="100000">
                <a:srgbClr val="F3E91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 flipV="1">
            <a:off x="3100472" y="3205865"/>
            <a:ext cx="683219" cy="115212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>
            <a:stCxn id="7" idx="3"/>
          </p:cNvCxnSpPr>
          <p:nvPr/>
        </p:nvCxnSpPr>
        <p:spPr>
          <a:xfrm flipH="1" flipV="1">
            <a:off x="1691681" y="3866111"/>
            <a:ext cx="697126" cy="126972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8765" y="4874222"/>
                <a:ext cx="1090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765" y="4874222"/>
                <a:ext cx="109004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/>
          <p:cNvCxnSpPr/>
          <p:nvPr/>
        </p:nvCxnSpPr>
        <p:spPr>
          <a:xfrm flipV="1">
            <a:off x="2627784" y="3472089"/>
            <a:ext cx="1368152" cy="7729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43650" y="2977788"/>
                <a:ext cx="6561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50" y="2977788"/>
                <a:ext cx="65614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/>
          <p:cNvCxnSpPr/>
          <p:nvPr/>
        </p:nvCxnSpPr>
        <p:spPr>
          <a:xfrm flipH="1" flipV="1">
            <a:off x="1115616" y="2424751"/>
            <a:ext cx="423048" cy="781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651987" y="4245314"/>
            <a:ext cx="1969149" cy="2417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66878" y="3274245"/>
                <a:ext cx="1540678" cy="956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′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8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878" y="3274245"/>
                <a:ext cx="1540678" cy="9569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화살표 연결선 12"/>
          <p:cNvCxnSpPr/>
          <p:nvPr/>
        </p:nvCxnSpPr>
        <p:spPr>
          <a:xfrm>
            <a:off x="3599277" y="1323928"/>
            <a:ext cx="0" cy="9070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V="1">
            <a:off x="3599277" y="1314749"/>
            <a:ext cx="57956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66134" y="1196752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134" y="1196752"/>
                <a:ext cx="517834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91880" y="1890964"/>
                <a:ext cx="512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890964"/>
                <a:ext cx="51296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화살표 연결선 16"/>
          <p:cNvCxnSpPr/>
          <p:nvPr/>
        </p:nvCxnSpPr>
        <p:spPr>
          <a:xfrm flipH="1" flipV="1">
            <a:off x="2195736" y="1849886"/>
            <a:ext cx="432049" cy="8109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67744" y="1565105"/>
                <a:ext cx="6504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1565105"/>
                <a:ext cx="65049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/>
          <p:cNvCxnSpPr/>
          <p:nvPr/>
        </p:nvCxnSpPr>
        <p:spPr>
          <a:xfrm flipH="1" flipV="1">
            <a:off x="2621136" y="4288164"/>
            <a:ext cx="38720" cy="15410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04656" y="5131860"/>
                <a:ext cx="10504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′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𝑔𝑙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656" y="5131860"/>
                <a:ext cx="105047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60032" y="2093025"/>
                <a:ext cx="406869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mbria Math"/>
                  </a:rPr>
                  <a:t>: </a:t>
                </a:r>
                <a:r>
                  <a:rPr lang="en-US" altLang="ko-KR" sz="2400" dirty="0"/>
                  <a:t>Tension force </a:t>
                </a:r>
                <a:r>
                  <a:rPr lang="en-US" altLang="ko-KR" sz="2400" dirty="0" smtClean="0"/>
                  <a:t>at the end of the hose</a:t>
                </a:r>
                <a:endParaRPr lang="en-US" altLang="ko-KR" sz="24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  <m:r>
                      <a:rPr lang="en-US" altLang="ko-KR" sz="24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altLang="ko-KR" sz="2400" dirty="0" smtClean="0"/>
                  <a:t>: </a:t>
                </a:r>
                <a:r>
                  <a:rPr lang="en-US" altLang="ko-KR" sz="2400" dirty="0"/>
                  <a:t>M</a:t>
                </a:r>
                <a:r>
                  <a:rPr lang="en-US" altLang="ko-KR" sz="2400" dirty="0" smtClean="0"/>
                  <a:t>ass of nozzle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 between nozzle and fluid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093025"/>
                <a:ext cx="4068694" cy="3785652"/>
              </a:xfrm>
              <a:prstGeom prst="rect">
                <a:avLst/>
              </a:prstGeom>
              <a:blipFill rotWithShape="1">
                <a:blip r:embed="rId9"/>
                <a:stretch>
                  <a:fillRect l="-2246" t="-1288" r="-34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72550" y="1628800"/>
                <a:ext cx="40686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Tension Force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mbria Math"/>
                  </a:rPr>
                  <a:t>: </a:t>
                </a:r>
                <a:r>
                  <a:rPr lang="en-US" altLang="ko-KR" sz="2400" dirty="0"/>
                  <a:t>Tension force </a:t>
                </a:r>
                <a:r>
                  <a:rPr lang="en-US" altLang="ko-KR" sz="2400" dirty="0" smtClean="0"/>
                  <a:t>at the end of the hose</a:t>
                </a:r>
                <a:endParaRPr lang="en-US" altLang="ko-KR" sz="24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550" y="1628800"/>
                <a:ext cx="4068694" cy="1200329"/>
              </a:xfrm>
              <a:prstGeom prst="rect">
                <a:avLst/>
              </a:prstGeom>
              <a:blipFill rotWithShape="1">
                <a:blip r:embed="rId10"/>
                <a:stretch>
                  <a:fillRect l="-2246" t="-4061" r="-3443" b="-106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72550" y="2852936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Friction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550" y="2852936"/>
                <a:ext cx="4068694" cy="1569660"/>
              </a:xfrm>
              <a:prstGeom prst="rect">
                <a:avLst/>
              </a:prstGeom>
              <a:blipFill rotWithShape="1">
                <a:blip r:embed="rId11"/>
                <a:stretch>
                  <a:fillRect l="-2246" t="-3113" b="-81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24478" y="4514344"/>
                <a:ext cx="52565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Force between nozzle 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</a:t>
                </a:r>
              </a:p>
              <a:p>
                <a:r>
                  <a:rPr lang="en-US" altLang="ko-KR" sz="2400" dirty="0" smtClean="0"/>
                  <a:t>Between nozzle 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nozzle</a:t>
                </a:r>
              </a:p>
              <a:p>
                <a:r>
                  <a:rPr lang="en-US" altLang="ko-KR" sz="2400" dirty="0" smtClean="0"/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478" y="4514344"/>
                <a:ext cx="5256584" cy="1938992"/>
              </a:xfrm>
              <a:prstGeom prst="rect">
                <a:avLst/>
              </a:prstGeom>
              <a:blipFill rotWithShape="1">
                <a:blip r:embed="rId12"/>
                <a:stretch>
                  <a:fillRect l="-1856" t="-2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672550" y="2308769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Gravitational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  <m:r>
                      <a:rPr lang="en-US" altLang="ko-KR" sz="24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altLang="ko-KR" sz="2400" dirty="0" smtClean="0"/>
                  <a:t>: Mass of nozzle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of the </a:t>
                </a:r>
                <a:r>
                  <a:rPr lang="en-US" altLang="ko-KR" sz="2400" dirty="0" smtClean="0"/>
                  <a:t>nozzle</a:t>
                </a:r>
                <a:endParaRPr lang="en-US" altLang="ko-KR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550" y="2308769"/>
                <a:ext cx="4068694" cy="1569660"/>
              </a:xfrm>
              <a:prstGeom prst="rect">
                <a:avLst/>
              </a:prstGeom>
              <a:blipFill rotWithShape="1">
                <a:blip r:embed="rId13"/>
                <a:stretch>
                  <a:fillRect l="-2246" t="-3113" r="-2395" b="-81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463746" y="4654806"/>
                <a:ext cx="406869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Inertial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𝑚</m:t>
                    </m:r>
                    <m:r>
                      <a:rPr lang="en-US" altLang="ko-KR" sz="24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altLang="ko-KR" sz="2400" dirty="0" smtClean="0"/>
                  <a:t>: Mass of nozzle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400" dirty="0"/>
                  <a:t>: Length </a:t>
                </a:r>
                <a:r>
                  <a:rPr lang="en-US" altLang="ko-KR" sz="2400" dirty="0" smtClean="0"/>
                  <a:t>of the </a:t>
                </a:r>
                <a:r>
                  <a:rPr lang="en-US" altLang="ko-KR" sz="2400" dirty="0"/>
                  <a:t>nozzle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746" y="4654806"/>
                <a:ext cx="4068694" cy="1938992"/>
              </a:xfrm>
              <a:prstGeom prst="rect">
                <a:avLst/>
              </a:prstGeom>
              <a:blipFill rotWithShape="1">
                <a:blip r:embed="rId14"/>
                <a:stretch>
                  <a:fillRect l="-2246" t="-2516" r="-23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9" grpId="0"/>
      <p:bldP spid="9" grpId="1"/>
      <p:bldP spid="9" grpId="2"/>
      <p:bldP spid="12" grpId="0"/>
      <p:bldP spid="18" grpId="0"/>
      <p:bldP spid="18" grpId="1"/>
      <p:bldP spid="18" grpId="2"/>
      <p:bldP spid="25" grpId="0"/>
      <p:bldP spid="25" grpId="1"/>
      <p:bldP spid="25" grpId="2"/>
      <p:bldP spid="26" grpId="0"/>
      <p:bldP spid="21" grpId="0"/>
      <p:bldP spid="21" grpId="1"/>
      <p:bldP spid="22" grpId="0"/>
      <p:bldP spid="22" grpId="1"/>
      <p:bldP spid="23" grpId="0"/>
      <p:bldP spid="23" grpId="1"/>
      <p:bldP spid="27" grpId="0"/>
      <p:bldP spid="27" grpId="1"/>
      <p:bldP spid="28" grpId="0"/>
      <p:bldP spid="2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Instability 2: Friction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43915" y="3528254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0" i="1" smtClean="0">
                          <a:latin typeface="Cambria Math"/>
                        </a:rPr>
                        <m:t>𝐹</m:t>
                      </m:r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915" y="3528254"/>
                <a:ext cx="59503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화살표 연결선 12"/>
          <p:cNvCxnSpPr/>
          <p:nvPr/>
        </p:nvCxnSpPr>
        <p:spPr>
          <a:xfrm>
            <a:off x="1421025" y="3592730"/>
            <a:ext cx="780309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16262" y="1745521"/>
                <a:ext cx="152823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8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ko-KR" altLang="en-US" sz="800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80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ko-KR" altLang="en-US" sz="8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262" y="1745521"/>
                <a:ext cx="1528239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316262" y="1745521"/>
                <a:ext cx="162615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8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ko-KR" altLang="en-US" sz="800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8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ko-KR" altLang="en-US" sz="8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262" y="1745521"/>
                <a:ext cx="1626150" cy="13234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그룹 21"/>
          <p:cNvGrpSpPr/>
          <p:nvPr/>
        </p:nvGrpSpPr>
        <p:grpSpPr>
          <a:xfrm>
            <a:off x="-5293096" y="-4452567"/>
            <a:ext cx="13177464" cy="11674058"/>
            <a:chOff x="-5293096" y="-4452567"/>
            <a:chExt cx="13177464" cy="11674058"/>
          </a:xfrm>
        </p:grpSpPr>
        <p:grpSp>
          <p:nvGrpSpPr>
            <p:cNvPr id="4" name="그룹 3"/>
            <p:cNvGrpSpPr/>
            <p:nvPr/>
          </p:nvGrpSpPr>
          <p:grpSpPr>
            <a:xfrm>
              <a:off x="984938" y="-4275858"/>
              <a:ext cx="6899430" cy="11497349"/>
              <a:chOff x="3208608" y="1255700"/>
              <a:chExt cx="5848442" cy="6945888"/>
            </a:xfrm>
          </p:grpSpPr>
          <p:sp>
            <p:nvSpPr>
              <p:cNvPr id="5" name="막힌 원호 4"/>
              <p:cNvSpPr/>
              <p:nvPr/>
            </p:nvSpPr>
            <p:spPr>
              <a:xfrm rot="16377488" flipH="1">
                <a:off x="2659885" y="1804423"/>
                <a:ext cx="6945888" cy="5848442"/>
              </a:xfrm>
              <a:prstGeom prst="blockArc">
                <a:avLst>
                  <a:gd name="adj1" fmla="val 16274112"/>
                  <a:gd name="adj2" fmla="val 20444871"/>
                  <a:gd name="adj3" fmla="val 9021"/>
                </a:avLst>
              </a:prstGeom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50000">
                    <a:schemeClr val="accent4">
                      <a:lumMod val="5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막힌 원호 5"/>
              <p:cNvSpPr/>
              <p:nvPr/>
            </p:nvSpPr>
            <p:spPr>
              <a:xfrm rot="16200000" flipH="1">
                <a:off x="2496305" y="2370984"/>
                <a:ext cx="6320488" cy="4741437"/>
              </a:xfrm>
              <a:prstGeom prst="blockArc">
                <a:avLst>
                  <a:gd name="adj1" fmla="val 16068455"/>
                  <a:gd name="adj2" fmla="val 20665744"/>
                  <a:gd name="adj3" fmla="val 4975"/>
                </a:avLst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 rot="10800000">
              <a:off x="-5293096" y="-4452567"/>
              <a:ext cx="6899430" cy="11497349"/>
              <a:chOff x="3208608" y="1255700"/>
              <a:chExt cx="5848442" cy="6945888"/>
            </a:xfrm>
            <a:solidFill>
              <a:schemeClr val="accent1">
                <a:lumMod val="20000"/>
                <a:lumOff val="80000"/>
                <a:alpha val="0"/>
              </a:schemeClr>
            </a:solidFill>
          </p:grpSpPr>
          <p:sp>
            <p:nvSpPr>
              <p:cNvPr id="20" name="막힌 원호 19"/>
              <p:cNvSpPr/>
              <p:nvPr/>
            </p:nvSpPr>
            <p:spPr>
              <a:xfrm rot="16377488" flipH="1">
                <a:off x="2659885" y="1804423"/>
                <a:ext cx="6945888" cy="5848442"/>
              </a:xfrm>
              <a:prstGeom prst="blockArc">
                <a:avLst>
                  <a:gd name="adj1" fmla="val 16274112"/>
                  <a:gd name="adj2" fmla="val 20444871"/>
                  <a:gd name="adj3" fmla="val 902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막힌 원호 20"/>
              <p:cNvSpPr/>
              <p:nvPr/>
            </p:nvSpPr>
            <p:spPr>
              <a:xfrm rot="16200000" flipH="1">
                <a:off x="2496305" y="2370984"/>
                <a:ext cx="6320488" cy="4741437"/>
              </a:xfrm>
              <a:prstGeom prst="blockArc">
                <a:avLst>
                  <a:gd name="adj1" fmla="val 16068455"/>
                  <a:gd name="adj2" fmla="val 20665744"/>
                  <a:gd name="adj3" fmla="val 497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768487" y="4554994"/>
            <a:ext cx="45288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Discontinuity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Time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1853073" y="2996952"/>
            <a:ext cx="1350775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8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3000000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Conclusion</a:t>
            </a:r>
            <a:endParaRPr lang="ko-KR" altLang="en-US" b="1" dirty="0"/>
          </a:p>
        </p:txBody>
      </p:sp>
      <p:sp>
        <p:nvSpPr>
          <p:cNvPr id="5" name="직사각형 4"/>
          <p:cNvSpPr/>
          <p:nvPr/>
        </p:nvSpPr>
        <p:spPr>
          <a:xfrm>
            <a:off x="1937420" y="1268760"/>
            <a:ext cx="430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Parameters :</a:t>
            </a:r>
            <a:endParaRPr lang="ko-KR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2276872"/>
            <a:ext cx="244827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Free Length</a:t>
            </a:r>
          </a:p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of the Hose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75856" y="2276872"/>
            <a:ext cx="2592288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Flow Rate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300192" y="2276872"/>
            <a:ext cx="2699445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Nozzle Mass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932040" y="3501008"/>
            <a:ext cx="2413123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Rigidity of the Hose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691680" y="3501008"/>
            <a:ext cx="2736304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Nozzle Radius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/>
              <p:cNvSpPr/>
              <p:nvPr/>
            </p:nvSpPr>
            <p:spPr>
              <a:xfrm>
                <a:off x="6640902" y="1281534"/>
                <a:ext cx="8595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5400" b="1" i="1" cap="none" spc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𝑻</m:t>
                      </m:r>
                    </m:oMath>
                  </m:oMathPara>
                </a14:m>
                <a:endParaRPr lang="ko-KR" altLang="en-US" sz="5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1" name="직사각형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902" y="1281534"/>
                <a:ext cx="859530" cy="92333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직사각형 11"/>
          <p:cNvSpPr/>
          <p:nvPr/>
        </p:nvSpPr>
        <p:spPr>
          <a:xfrm>
            <a:off x="2817163" y="4521894"/>
            <a:ext cx="342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Instability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932040" y="5589240"/>
            <a:ext cx="2413123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Friction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691680" y="5589240"/>
            <a:ext cx="2736304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Centrifugal Force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12" descr="http://image03.asadal.com/cwi/design/image/2010/08/879603_thu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0"/>
            <a:ext cx="93821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6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b="56300"/>
          <a:stretch>
            <a:fillRect/>
          </a:stretch>
        </p:blipFill>
        <p:spPr bwMode="auto">
          <a:xfrm>
            <a:off x="858838" y="3846513"/>
            <a:ext cx="8280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11"/>
          <p:cNvGrpSpPr>
            <a:grpSpLocks/>
          </p:cNvGrpSpPr>
          <p:nvPr/>
        </p:nvGrpSpPr>
        <p:grpSpPr bwMode="auto">
          <a:xfrm>
            <a:off x="-331788" y="-69850"/>
            <a:ext cx="9475788" cy="171450"/>
            <a:chOff x="-237382" y="-9926"/>
            <a:chExt cx="9475497" cy="171925"/>
          </a:xfrm>
        </p:grpSpPr>
        <p:grpSp>
          <p:nvGrpSpPr>
            <p:cNvPr id="7" name="그룹 6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9" name="직사각형 8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8879031" y="-9926"/>
              <a:ext cx="359084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7" name="그룹 42"/>
          <p:cNvGrpSpPr>
            <a:grpSpLocks/>
          </p:cNvGrpSpPr>
          <p:nvPr/>
        </p:nvGrpSpPr>
        <p:grpSpPr bwMode="auto">
          <a:xfrm>
            <a:off x="-238125" y="6799263"/>
            <a:ext cx="9382125" cy="85725"/>
            <a:chOff x="-237382" y="-9926"/>
            <a:chExt cx="9381383" cy="171925"/>
          </a:xfrm>
        </p:grpSpPr>
        <p:grpSp>
          <p:nvGrpSpPr>
            <p:cNvPr id="38" name="그룹 37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직사각형 39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82" y="620688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그림 74" descr="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1" t="10622" r="4321" b="70476"/>
          <a:stretch>
            <a:fillRect/>
          </a:stretch>
        </p:blipFill>
        <p:spPr bwMode="auto">
          <a:xfrm>
            <a:off x="8210550" y="4221163"/>
            <a:ext cx="7540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75"/>
          <p:cNvSpPr txBox="1">
            <a:spLocks noChangeArrowheads="1"/>
          </p:cNvSpPr>
          <p:nvPr/>
        </p:nvSpPr>
        <p:spPr bwMode="auto">
          <a:xfrm>
            <a:off x="2700338" y="3205163"/>
            <a:ext cx="4019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6000" b="1" dirty="0"/>
              <a:t>Thank You</a:t>
            </a:r>
            <a:endParaRPr kumimoji="0" lang="ko-KR" altLang="en-US" sz="6000" b="1" dirty="0"/>
          </a:p>
        </p:txBody>
      </p:sp>
      <p:pic>
        <p:nvPicPr>
          <p:cNvPr id="71" name="그림 78" descr="단풍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8288"/>
            <a:ext cx="14001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7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4000" dirty="0" smtClean="0"/>
              <a:t>Consider a hose with a </a:t>
            </a:r>
            <a:r>
              <a:rPr lang="en-US" altLang="ko-KR" sz="4000" b="1" dirty="0" smtClean="0">
                <a:solidFill>
                  <a:srgbClr val="FF0000"/>
                </a:solidFill>
              </a:rPr>
              <a:t>water jet </a:t>
            </a:r>
            <a:r>
              <a:rPr lang="en-US" altLang="ko-KR" sz="4000" dirty="0" smtClean="0"/>
              <a:t>coming from its </a:t>
            </a:r>
            <a:r>
              <a:rPr lang="en-US" altLang="ko-KR" sz="4000" b="1" dirty="0" smtClean="0">
                <a:solidFill>
                  <a:srgbClr val="FF0000"/>
                </a:solidFill>
              </a:rPr>
              <a:t>nozzle</a:t>
            </a:r>
            <a:r>
              <a:rPr lang="en-US" altLang="ko-KR" sz="4000" dirty="0" smtClean="0"/>
              <a:t>. Release the hose and observe its subsequent </a:t>
            </a:r>
            <a:r>
              <a:rPr lang="en-US" altLang="ko-KR" sz="4000" b="1" dirty="0" smtClean="0">
                <a:solidFill>
                  <a:srgbClr val="FF0000"/>
                </a:solidFill>
              </a:rPr>
              <a:t>motion</a:t>
            </a:r>
            <a:r>
              <a:rPr lang="en-US" altLang="ko-KR" sz="4000" dirty="0" smtClean="0"/>
              <a:t>. Determine the </a:t>
            </a:r>
            <a:r>
              <a:rPr lang="en-US" altLang="ko-KR" sz="4000" b="1" dirty="0" smtClean="0">
                <a:solidFill>
                  <a:srgbClr val="FF0000"/>
                </a:solidFill>
              </a:rPr>
              <a:t>parameters</a:t>
            </a:r>
            <a:r>
              <a:rPr lang="en-US" altLang="ko-KR" sz="4000" dirty="0" smtClean="0"/>
              <a:t> that affect this motion.</a:t>
            </a:r>
            <a:endParaRPr lang="ko-KR" altLang="en-US" sz="40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Problem statement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8171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Flow rate – </a:t>
            </a:r>
            <a:r>
              <a:rPr lang="en-US" altLang="ko-KR" sz="4000" b="1" dirty="0"/>
              <a:t>Oscillation period Graph</a:t>
            </a:r>
            <a:endParaRPr lang="ko-KR" altLang="en-US" sz="4000" dirty="0"/>
          </a:p>
        </p:txBody>
      </p:sp>
      <p:graphicFrame>
        <p:nvGraphicFramePr>
          <p:cNvPr id="7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271577"/>
              </p:ext>
            </p:extLst>
          </p:nvPr>
        </p:nvGraphicFramePr>
        <p:xfrm>
          <a:off x="-180528" y="1196752"/>
          <a:ext cx="1116124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직선 화살표 연결선 7"/>
          <p:cNvCxnSpPr/>
          <p:nvPr/>
        </p:nvCxnSpPr>
        <p:spPr>
          <a:xfrm>
            <a:off x="3923928" y="2798930"/>
            <a:ext cx="4248472" cy="120613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3078000" y="1340768"/>
            <a:ext cx="0" cy="468052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23728" y="321297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2060"/>
                </a:solidFill>
              </a:rPr>
              <a:t>Critical</a:t>
            </a:r>
          </a:p>
          <a:p>
            <a:pPr algn="ctr"/>
            <a:r>
              <a:rPr lang="en-US" altLang="ko-KR" sz="2400" b="1" dirty="0" smtClean="0">
                <a:solidFill>
                  <a:srgbClr val="002060"/>
                </a:solidFill>
              </a:rPr>
              <a:t>Flow Rate</a:t>
            </a:r>
            <a:endParaRPr lang="ko-KR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Nozzle radius – Critical flow rate Graph</a:t>
            </a:r>
            <a:endParaRPr lang="ko-KR" altLang="en-US" sz="3600" b="1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652275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직선 화살표 연결선 4"/>
          <p:cNvCxnSpPr/>
          <p:nvPr/>
        </p:nvCxnSpPr>
        <p:spPr>
          <a:xfrm flipV="1">
            <a:off x="5004048" y="1462834"/>
            <a:ext cx="2880320" cy="18221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Solving the Differential Equation</a:t>
            </a:r>
            <a:endParaRPr lang="ko-KR" altLang="en-US" sz="4000" b="1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9" y="2753544"/>
            <a:ext cx="8712968" cy="410445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468560" y="1340768"/>
                <a:ext cx="10144592" cy="120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0, 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altLang="ko-KR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ko-KR" altLang="en-US" sz="24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ko-KR" altLang="en-US" sz="2400" i="1">
                          <a:latin typeface="Cambria Math"/>
                        </a:rPr>
                        <m:t>｜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𝑥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=0=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𝑦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, 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𝑡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)</m:t>
                      </m:r>
                      <m:r>
                        <a:rPr lang="ko-KR" altLang="en-US" sz="2400" i="1">
                          <a:latin typeface="Cambria Math"/>
                        </a:rPr>
                        <m:t>｜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𝑥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=0=</m:t>
                      </m:r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ko-KR" altLang="en-US" sz="24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2400" i="1">
                              <a:latin typeface="Cambria Math"/>
                            </a:rPr>
                            <m:t>𝑥</m:t>
                          </m:r>
                          <m:r>
                            <a:rPr lang="en-US" altLang="ko-KR" sz="2400" i="1">
                              <a:latin typeface="Cambria Math"/>
                            </a:rPr>
                            <m:t>, </m:t>
                          </m:r>
                          <m:r>
                            <a:rPr lang="en-US" altLang="ko-KR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ko-KR" altLang="en-US" sz="2400" b="0" i="1" smtClean="0">
                          <a:latin typeface="Cambria Math"/>
                        </a:rPr>
                        <m:t>｜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𝑥</m:t>
                      </m:r>
                      <m:r>
                        <a:rPr lang="en-US" altLang="ko-KR" sz="2400" i="1" baseline="-25000">
                          <a:latin typeface="Cambria Math"/>
                        </a:rPr>
                        <m:t>=0=0.01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8560" y="1340768"/>
                <a:ext cx="10144592" cy="12028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8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Bending Moment and Curvature</a:t>
            </a:r>
            <a:endParaRPr lang="ko-KR" altLang="en-US" sz="3600" b="1" dirty="0"/>
          </a:p>
        </p:txBody>
      </p:sp>
      <p:grpSp>
        <p:nvGrpSpPr>
          <p:cNvPr id="7" name="그룹 6"/>
          <p:cNvGrpSpPr/>
          <p:nvPr/>
        </p:nvGrpSpPr>
        <p:grpSpPr>
          <a:xfrm>
            <a:off x="-46003" y="1556105"/>
            <a:ext cx="5842139" cy="5688632"/>
            <a:chOff x="-510971" y="1484784"/>
            <a:chExt cx="9835499" cy="9577064"/>
          </a:xfrm>
        </p:grpSpPr>
        <p:sp>
          <p:nvSpPr>
            <p:cNvPr id="4" name="막힌 원호 3"/>
            <p:cNvSpPr/>
            <p:nvPr/>
          </p:nvSpPr>
          <p:spPr>
            <a:xfrm>
              <a:off x="-503083" y="1484784"/>
              <a:ext cx="9827611" cy="8856984"/>
            </a:xfrm>
            <a:prstGeom prst="blockArc">
              <a:avLst>
                <a:gd name="adj1" fmla="val 13031888"/>
                <a:gd name="adj2" fmla="val 19469821"/>
                <a:gd name="adj3" fmla="val 1554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막힌 원호 5"/>
            <p:cNvSpPr/>
            <p:nvPr/>
          </p:nvSpPr>
          <p:spPr>
            <a:xfrm>
              <a:off x="-510971" y="2060848"/>
              <a:ext cx="9827611" cy="9001000"/>
            </a:xfrm>
            <a:prstGeom prst="blockArc">
              <a:avLst>
                <a:gd name="adj1" fmla="val 13441164"/>
                <a:gd name="adj2" fmla="val 19068151"/>
                <a:gd name="adj3" fmla="val 80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직선 연결선 8"/>
          <p:cNvCxnSpPr/>
          <p:nvPr/>
        </p:nvCxnSpPr>
        <p:spPr>
          <a:xfrm>
            <a:off x="2872724" y="1556105"/>
            <a:ext cx="0" cy="323824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H="1">
            <a:off x="2877409" y="1556105"/>
            <a:ext cx="532972" cy="323824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각 삼각형 18"/>
          <p:cNvSpPr/>
          <p:nvPr/>
        </p:nvSpPr>
        <p:spPr>
          <a:xfrm rot="5400000">
            <a:off x="3220629" y="1689712"/>
            <a:ext cx="395367" cy="12815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16460" y="1701273"/>
                <a:ext cx="601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460" y="1701273"/>
                <a:ext cx="601318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12440" y="2852063"/>
                <a:ext cx="6550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440" y="2852063"/>
                <a:ext cx="655051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677202" y="3498394"/>
                <a:ext cx="619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360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202" y="3498394"/>
                <a:ext cx="619785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그룹 29"/>
          <p:cNvGrpSpPr/>
          <p:nvPr/>
        </p:nvGrpSpPr>
        <p:grpSpPr>
          <a:xfrm>
            <a:off x="6230709" y="1453574"/>
            <a:ext cx="1509645" cy="3340780"/>
            <a:chOff x="5809160" y="1316227"/>
            <a:chExt cx="1643158" cy="3636240"/>
          </a:xfrm>
        </p:grpSpPr>
        <p:sp>
          <p:nvSpPr>
            <p:cNvPr id="24" name="직각 삼각형 23"/>
            <p:cNvSpPr/>
            <p:nvPr/>
          </p:nvSpPr>
          <p:spPr>
            <a:xfrm rot="5400000">
              <a:off x="5099018" y="2599166"/>
              <a:ext cx="3554474" cy="115212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300191" y="1316227"/>
                  <a:ext cx="87703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3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altLang="ko-KR" sz="3600" b="0" i="1" smtClean="0">
                            <a:latin typeface="Cambria Math"/>
                          </a:rPr>
                          <m:t>𝐿</m:t>
                        </m:r>
                      </m:oMath>
                    </m:oMathPara>
                  </a14:m>
                  <a:endParaRPr lang="ko-KR" altLang="en-US" sz="36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1" y="1316227"/>
                  <a:ext cx="877035" cy="64633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09160" y="2618155"/>
                  <a:ext cx="6125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36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3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160" y="2618155"/>
                  <a:ext cx="612539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115429" y="3800684"/>
                  <a:ext cx="61978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3600" i="1" smtClean="0">
                            <a:latin typeface="Cambria Math"/>
                          </a:rPr>
                          <m:t>𝜃</m:t>
                        </m:r>
                      </m:oMath>
                    </m:oMathPara>
                  </a14:m>
                  <a:endParaRPr lang="ko-KR" altLang="en-US" sz="3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429" y="3800684"/>
                  <a:ext cx="619785" cy="646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줄무늬가 있는 오른쪽 화살표 27"/>
          <p:cNvSpPr/>
          <p:nvPr/>
        </p:nvSpPr>
        <p:spPr>
          <a:xfrm rot="480099">
            <a:off x="3723693" y="1629819"/>
            <a:ext cx="2603052" cy="835137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61680" y="4605016"/>
                <a:ext cx="8836714" cy="2407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sz="3600" i="1" smtClean="0">
                        <a:latin typeface="Cambria Math"/>
                      </a:rPr>
                      <m:t>𝜃</m:t>
                    </m:r>
                    <m:r>
                      <a:rPr lang="en-US" altLang="ko-K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ko-K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3600" b="0" i="1" smtClean="0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altLang="ko-KR" sz="3600" b="0" i="1" smtClean="0">
                            <a:latin typeface="Cambria Math"/>
                          </a:rPr>
                          <m:t>𝑅</m:t>
                        </m:r>
                      </m:den>
                    </m:f>
                    <m:r>
                      <a:rPr lang="en-US" altLang="ko-K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ko-K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3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altLang="ko-KR" sz="3600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altLang="ko-KR" sz="3600" b="0" i="1" smtClean="0">
                            <a:latin typeface="Cambria Math"/>
                          </a:rPr>
                          <m:t>𝑦</m:t>
                        </m:r>
                      </m:den>
                    </m:f>
                  </m:oMath>
                </a14:m>
                <a:r>
                  <a:rPr lang="ko-KR" altLang="en-US" sz="3600" dirty="0" smtClean="0"/>
                  <a:t> </a:t>
                </a:r>
                <a:r>
                  <a:rPr lang="en-US" altLang="ko-KR" sz="3600" dirty="0" smtClean="0"/>
                  <a:t>.</a:t>
                </a:r>
                <a:r>
                  <a:rPr lang="ko-KR" altLang="en-US" sz="3600" dirty="0" smtClean="0"/>
                  <a:t>  </a:t>
                </a:r>
                <a14:m>
                  <m:oMath xmlns:m="http://schemas.openxmlformats.org/officeDocument/2006/math">
                    <m:r>
                      <a:rPr lang="en-US" altLang="ko-KR" sz="3600" b="0" i="1" dirty="0" smtClean="0">
                        <a:latin typeface="Cambria Math"/>
                      </a:rPr>
                      <m:t>𝑦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=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𝑅</m:t>
                    </m:r>
                    <m:f>
                      <m:fPr>
                        <m:ctrlPr>
                          <a:rPr lang="en-US" altLang="ko-KR" sz="36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3600" b="0" i="1" dirty="0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altLang="ko-KR" sz="3600" b="0" i="1" dirty="0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altLang="ko-KR" sz="3600" b="0" i="1" dirty="0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altLang="ko-KR" sz="3600" b="0" i="1" dirty="0" smtClean="0">
                        <a:latin typeface="Cambria Math"/>
                      </a:rPr>
                      <m:t>=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𝑅</m:t>
                    </m:r>
                    <m:r>
                      <a:rPr lang="ko-KR" altLang="en-US" sz="3600" b="0" i="1" dirty="0" smtClean="0">
                        <a:latin typeface="Cambria Math"/>
                      </a:rPr>
                      <m:t>𝜀</m:t>
                    </m:r>
                  </m:oMath>
                </a14:m>
                <a:r>
                  <a:rPr lang="en-US" altLang="ko-KR" sz="3600" dirty="0" smtClean="0"/>
                  <a:t> .</a:t>
                </a:r>
                <a:r>
                  <a:rPr lang="ko-KR" altLang="en-US" sz="3600" dirty="0" smtClean="0"/>
                  <a:t>  </a:t>
                </a:r>
                <a14:m>
                  <m:oMath xmlns:m="http://schemas.openxmlformats.org/officeDocument/2006/math">
                    <m:r>
                      <a:rPr lang="ko-KR" altLang="en-US" sz="3600" i="1" dirty="0" smtClean="0">
                        <a:latin typeface="Cambria Math"/>
                      </a:rPr>
                      <m:t>𝜎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=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𝐸</m:t>
                    </m:r>
                    <m:r>
                      <a:rPr lang="ko-KR" altLang="en-US" sz="3600" b="0" i="1" dirty="0" smtClean="0">
                        <a:latin typeface="Cambria Math"/>
                      </a:rPr>
                      <m:t>𝜀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=</m:t>
                    </m:r>
                    <m:r>
                      <a:rPr lang="en-US" altLang="ko-KR" sz="3600" b="0" i="1" dirty="0" smtClean="0">
                        <a:latin typeface="Cambria Math"/>
                      </a:rPr>
                      <m:t>𝐸</m:t>
                    </m:r>
                    <m:f>
                      <m:fPr>
                        <m:ctrlPr>
                          <a:rPr lang="en-US" altLang="ko-KR" sz="36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3600" b="0" i="1" dirty="0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altLang="ko-KR" sz="3600" b="0" i="1" dirty="0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endParaRPr lang="en-US" altLang="ko-KR" sz="3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/>
                        </a:rPr>
                        <m:t>𝑀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36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ko-K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36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ko-KR" sz="3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3600" b="0" i="1" smtClean="0">
                              <a:latin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ko-KR" sz="3600" b="0" i="1" smtClean="0">
                          <a:latin typeface="Cambria Math"/>
                        </a:rPr>
                        <m:t>=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𝜅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𝐸𝐼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80" y="4605016"/>
                <a:ext cx="8836714" cy="24078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직선 연결선 35"/>
          <p:cNvCxnSpPr/>
          <p:nvPr/>
        </p:nvCxnSpPr>
        <p:spPr>
          <a:xfrm>
            <a:off x="6300192" y="6453336"/>
            <a:ext cx="70931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7009509" y="5949280"/>
            <a:ext cx="20553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Rigidity</a:t>
            </a:r>
            <a:endParaRPr lang="en-US" altLang="ko-K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412776"/>
                <a:ext cx="7848872" cy="4525963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ko-KR" sz="24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sz="24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ko-KR" sz="2400" i="1">
                        <a:latin typeface="Cambria Math"/>
                      </a:rPr>
                      <m:t>𝐴</m:t>
                    </m:r>
                    <m:r>
                      <a:rPr lang="en-US" altLang="ko-KR" sz="2400" i="1">
                        <a:latin typeface="Cambria Math"/>
                      </a:rPr>
                      <m:t>=(</m:t>
                    </m:r>
                    <m:r>
                      <a:rPr lang="en-US" altLang="ko-KR" sz="2400" i="1">
                        <a:latin typeface="Cambria Math"/>
                      </a:rPr>
                      <m:t>𝑀</m:t>
                    </m:r>
                    <m:r>
                      <a:rPr lang="en-US" altLang="ko-KR" sz="24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ko-K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24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ko-K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ko-KR" sz="2400" i="1">
                        <a:latin typeface="Cambria Math"/>
                      </a:rPr>
                      <m:t>)</m:t>
                    </m:r>
                    <m:r>
                      <a:rPr lang="en-US" altLang="ko-KR" sz="2400" i="1">
                        <a:latin typeface="Cambria Math"/>
                      </a:rPr>
                      <m:t>𝑔𝑙</m:t>
                    </m:r>
                  </m:oMath>
                </a14:m>
                <a:r>
                  <a:rPr lang="en-US" altLang="ko-KR" sz="2400" dirty="0" smtClean="0"/>
                  <a:t>)</a:t>
                </a:r>
                <a:endParaRPr lang="ko-KR" altLang="en-US" sz="2400" dirty="0"/>
              </a:p>
              <a:p>
                <a:pPr marL="0" indent="0">
                  <a:buNone/>
                </a:pPr>
                <a:endParaRPr lang="en-US" altLang="ko-KR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i="1">
                          <a:latin typeface="Cambria Math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𝐸𝐼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sz="2400" b="0" i="1" smtClean="0">
                              <a:latin typeface="Cambria Math"/>
                            </a:rPr>
                            <m:t>𝑔</m:t>
                          </m:r>
                        </m:e>
                      </m:d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412776"/>
                <a:ext cx="7848872" cy="4525963"/>
              </a:xfrm>
              <a:blipFill rotWithShape="1">
                <a:blip r:embed="rId2"/>
                <a:stretch>
                  <a:fillRect t="-10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Combined Equation – Length term included</a:t>
            </a:r>
            <a:endParaRPr lang="ko-KR" altLang="en-US" sz="3600" b="1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580112" y="2132856"/>
            <a:ext cx="2664296" cy="1152128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27584" y="4869160"/>
            <a:ext cx="7902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/>
              <a:t>Pressure &amp; Tension term</a:t>
            </a:r>
          </a:p>
          <a:p>
            <a:pPr algn="ctr"/>
            <a:r>
              <a:rPr lang="en-US" altLang="ko-KR" sz="4000" b="1" dirty="0"/>
              <a:t>Included!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73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Different oscillation modes in same length</a:t>
            </a:r>
            <a:endParaRPr lang="ko-KR" altLang="en-US" sz="4000" b="1" dirty="0"/>
          </a:p>
        </p:txBody>
      </p:sp>
      <p:pic>
        <p:nvPicPr>
          <p:cNvPr id="4" name="Mute_OscillationMode_ImmediateTransi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6752"/>
            <a:ext cx="9144000" cy="56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Force Equation</a:t>
            </a:r>
            <a:endParaRPr lang="ko-KR" altLang="en-US" sz="3600" b="1" dirty="0"/>
          </a:p>
        </p:txBody>
      </p:sp>
      <p:sp>
        <p:nvSpPr>
          <p:cNvPr id="4" name="원통 3"/>
          <p:cNvSpPr/>
          <p:nvPr/>
        </p:nvSpPr>
        <p:spPr>
          <a:xfrm rot="19821038">
            <a:off x="4492584" y="2054869"/>
            <a:ext cx="740468" cy="2364509"/>
          </a:xfrm>
          <a:prstGeom prst="ca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6430043" y="1259019"/>
            <a:ext cx="662237" cy="1017853"/>
            <a:chOff x="4629843" y="1196752"/>
            <a:chExt cx="662237" cy="1017853"/>
          </a:xfrm>
        </p:grpSpPr>
        <p:cxnSp>
          <p:nvCxnSpPr>
            <p:cNvPr id="5" name="직선 화살표 연결선 4"/>
            <p:cNvCxnSpPr/>
            <p:nvPr/>
          </p:nvCxnSpPr>
          <p:spPr>
            <a:xfrm>
              <a:off x="4719633" y="1303079"/>
              <a:ext cx="0" cy="7583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5"/>
            <p:cNvCxnSpPr/>
            <p:nvPr/>
          </p:nvCxnSpPr>
          <p:spPr>
            <a:xfrm flipV="1">
              <a:off x="4719633" y="1295405"/>
              <a:ext cx="4845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859137" y="1196752"/>
                  <a:ext cx="432943" cy="4374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9137" y="1196752"/>
                  <a:ext cx="432943" cy="43744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845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629843" y="1777159"/>
                  <a:ext cx="428869" cy="4374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9843" y="1777159"/>
                  <a:ext cx="428869" cy="43744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직선 화살표 연결선 8"/>
          <p:cNvCxnSpPr/>
          <p:nvPr/>
        </p:nvCxnSpPr>
        <p:spPr>
          <a:xfrm>
            <a:off x="3733274" y="1334103"/>
            <a:ext cx="591271" cy="9632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42918" y="1334103"/>
                <a:ext cx="749127" cy="437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918" y="1334103"/>
                <a:ext cx="749127" cy="437446"/>
              </a:xfrm>
              <a:prstGeom prst="rect">
                <a:avLst/>
              </a:prstGeom>
              <a:blipFill rotWithShape="1"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화살표 연결선 16"/>
          <p:cNvCxnSpPr/>
          <p:nvPr/>
        </p:nvCxnSpPr>
        <p:spPr>
          <a:xfrm flipH="1" flipV="1">
            <a:off x="5167393" y="2942651"/>
            <a:ext cx="565480" cy="9632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 flipV="1">
            <a:off x="4423647" y="3303871"/>
            <a:ext cx="563136" cy="9632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219301" y="2778327"/>
                <a:ext cx="8212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301" y="2778327"/>
                <a:ext cx="82125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/>
          <p:cNvCxnSpPr/>
          <p:nvPr/>
        </p:nvCxnSpPr>
        <p:spPr>
          <a:xfrm flipH="1">
            <a:off x="3998458" y="3264281"/>
            <a:ext cx="782644" cy="421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611806" y="3621833"/>
                <a:ext cx="6561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806" y="3621833"/>
                <a:ext cx="656142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직선 화살표 연결선 25"/>
          <p:cNvCxnSpPr/>
          <p:nvPr/>
        </p:nvCxnSpPr>
        <p:spPr>
          <a:xfrm>
            <a:off x="4781103" y="3264281"/>
            <a:ext cx="0" cy="14147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789974" y="4431714"/>
                <a:ext cx="9623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𝑀𝑔𝑙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974" y="4431714"/>
                <a:ext cx="96231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/>
          <p:cNvCxnSpPr/>
          <p:nvPr/>
        </p:nvCxnSpPr>
        <p:spPr>
          <a:xfrm flipH="1">
            <a:off x="3145737" y="3262747"/>
            <a:ext cx="162549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915816" y="2420888"/>
                <a:ext cx="1277337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420888"/>
                <a:ext cx="1277337" cy="8334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2" y="5037375"/>
                <a:ext cx="8784976" cy="1631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𝑀𝑔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037375"/>
                <a:ext cx="8784976" cy="16319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619" y="5919663"/>
                <a:ext cx="428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9" y="5919663"/>
                <a:ext cx="42877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4286"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2595" y="5121833"/>
                <a:ext cx="4247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95" y="5121833"/>
                <a:ext cx="424796" cy="461665"/>
              </a:xfrm>
              <a:prstGeom prst="rect">
                <a:avLst/>
              </a:prstGeom>
              <a:blipFill rotWithShape="1">
                <a:blip r:embed="rId11"/>
                <a:stretch>
                  <a:fillRect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0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Nodes and Antinodes</a:t>
            </a:r>
            <a:endParaRPr lang="ko-KR" altLang="en-US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737181" y="1916833"/>
            <a:ext cx="3425361" cy="4350096"/>
            <a:chOff x="737181" y="1916833"/>
            <a:chExt cx="3425361" cy="4350096"/>
          </a:xfrm>
        </p:grpSpPr>
        <p:sp>
          <p:nvSpPr>
            <p:cNvPr id="5" name="직사각형 4"/>
            <p:cNvSpPr/>
            <p:nvPr/>
          </p:nvSpPr>
          <p:spPr>
            <a:xfrm rot="5400000">
              <a:off x="594760" y="3161965"/>
              <a:ext cx="3710204" cy="1219939"/>
            </a:xfrm>
            <a:prstGeom prst="rec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brightnessContrast contrast="37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r="-16794" b="-4172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7181" y="5805264"/>
              <a:ext cx="3425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1</a:t>
              </a:r>
              <a:r>
                <a:rPr lang="en-US" altLang="ko-KR" sz="2400" baseline="30000" dirty="0" smtClean="0"/>
                <a:t>st</a:t>
              </a:r>
              <a:r>
                <a:rPr lang="en-US" altLang="ko-KR" sz="2400" dirty="0" smtClean="0"/>
                <a:t> harmonic oscillation</a:t>
              </a:r>
              <a:endParaRPr lang="ko-KR" altLang="en-US" sz="2400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856321" y="1901754"/>
            <a:ext cx="3508717" cy="4429044"/>
            <a:chOff x="4725853" y="1901754"/>
            <a:chExt cx="3508717" cy="4429044"/>
          </a:xfrm>
        </p:grpSpPr>
        <p:sp>
          <p:nvSpPr>
            <p:cNvPr id="8" name="직사각형 7"/>
            <p:cNvSpPr/>
            <p:nvPr/>
          </p:nvSpPr>
          <p:spPr>
            <a:xfrm rot="5400000">
              <a:off x="4566964" y="3141812"/>
              <a:ext cx="3710202" cy="1230086"/>
            </a:xfrm>
            <a:prstGeom prst="rect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3000" contrast="-1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-54386" r="-43620" b="-7391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5853" y="5869133"/>
              <a:ext cx="3508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2</a:t>
              </a:r>
              <a:r>
                <a:rPr lang="en-US" altLang="ko-KR" sz="2400" baseline="30000" dirty="0" smtClean="0"/>
                <a:t>nd</a:t>
              </a:r>
              <a:r>
                <a:rPr lang="en-US" altLang="ko-KR" sz="2400" dirty="0" smtClean="0"/>
                <a:t> harmonic oscillation</a:t>
              </a:r>
              <a:endParaRPr lang="ko-KR" altLang="en-US" sz="2400" dirty="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358652" y="1916832"/>
            <a:ext cx="288032" cy="3168352"/>
            <a:chOff x="6228184" y="1916832"/>
            <a:chExt cx="288032" cy="3168352"/>
          </a:xfrm>
        </p:grpSpPr>
        <p:sp>
          <p:nvSpPr>
            <p:cNvPr id="11" name="타원 10"/>
            <p:cNvSpPr/>
            <p:nvPr/>
          </p:nvSpPr>
          <p:spPr bwMode="auto">
            <a:xfrm>
              <a:off x="6228184" y="3839276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타원 11"/>
            <p:cNvSpPr/>
            <p:nvPr/>
          </p:nvSpPr>
          <p:spPr bwMode="auto">
            <a:xfrm>
              <a:off x="6444208" y="5013176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타원 12"/>
            <p:cNvSpPr/>
            <p:nvPr/>
          </p:nvSpPr>
          <p:spPr bwMode="auto">
            <a:xfrm>
              <a:off x="6278420" y="1916832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134516" y="2060848"/>
            <a:ext cx="1260140" cy="2952328"/>
            <a:chOff x="5004048" y="2060848"/>
            <a:chExt cx="1260140" cy="2952328"/>
          </a:xfrm>
        </p:grpSpPr>
        <p:cxnSp>
          <p:nvCxnSpPr>
            <p:cNvPr id="15" name="직선 화살표 연결선 14"/>
            <p:cNvCxnSpPr/>
            <p:nvPr/>
          </p:nvCxnSpPr>
          <p:spPr bwMode="auto">
            <a:xfrm flipV="1">
              <a:off x="5004048" y="2060848"/>
              <a:ext cx="1152128" cy="151216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직선 화살표 연결선 15"/>
            <p:cNvCxnSpPr/>
            <p:nvPr/>
          </p:nvCxnSpPr>
          <p:spPr bwMode="auto">
            <a:xfrm>
              <a:off x="5004048" y="3875280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직선 화살표 연결선 16"/>
            <p:cNvCxnSpPr/>
            <p:nvPr/>
          </p:nvCxnSpPr>
          <p:spPr bwMode="auto">
            <a:xfrm>
              <a:off x="5004048" y="4149080"/>
              <a:ext cx="1260140" cy="8640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4058753" y="36357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Nodes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142628" y="3130082"/>
            <a:ext cx="593642" cy="1533940"/>
            <a:chOff x="6012160" y="3130082"/>
            <a:chExt cx="593642" cy="1533940"/>
          </a:xfrm>
        </p:grpSpPr>
        <p:grpSp>
          <p:nvGrpSpPr>
            <p:cNvPr id="20" name="그룹 19"/>
            <p:cNvGrpSpPr/>
            <p:nvPr/>
          </p:nvGrpSpPr>
          <p:grpSpPr>
            <a:xfrm>
              <a:off x="6084168" y="3130082"/>
              <a:ext cx="521634" cy="154902"/>
              <a:chOff x="6084168" y="3130082"/>
              <a:chExt cx="521634" cy="154902"/>
            </a:xfrm>
          </p:grpSpPr>
          <p:cxnSp>
            <p:nvCxnSpPr>
              <p:cNvPr id="25" name="직선 연결선 24"/>
              <p:cNvCxnSpPr/>
              <p:nvPr/>
            </p:nvCxnSpPr>
            <p:spPr bwMode="auto">
              <a:xfrm>
                <a:off x="6084168" y="3130082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직선 연결선 25"/>
              <p:cNvCxnSpPr/>
              <p:nvPr/>
            </p:nvCxnSpPr>
            <p:spPr bwMode="auto">
              <a:xfrm>
                <a:off x="6605802" y="314096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직선 화살표 연결선 26"/>
              <p:cNvCxnSpPr/>
              <p:nvPr/>
            </p:nvCxnSpPr>
            <p:spPr bwMode="auto">
              <a:xfrm>
                <a:off x="6084168" y="3212976"/>
                <a:ext cx="521634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1" name="그룹 20"/>
            <p:cNvGrpSpPr/>
            <p:nvPr/>
          </p:nvGrpSpPr>
          <p:grpSpPr>
            <a:xfrm>
              <a:off x="6012160" y="4509120"/>
              <a:ext cx="468052" cy="154902"/>
              <a:chOff x="6084168" y="3130082"/>
              <a:chExt cx="521634" cy="154902"/>
            </a:xfrm>
          </p:grpSpPr>
          <p:cxnSp>
            <p:nvCxnSpPr>
              <p:cNvPr id="22" name="직선 연결선 21"/>
              <p:cNvCxnSpPr/>
              <p:nvPr/>
            </p:nvCxnSpPr>
            <p:spPr bwMode="auto">
              <a:xfrm>
                <a:off x="6084168" y="3130082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직선 연결선 22"/>
              <p:cNvCxnSpPr/>
              <p:nvPr/>
            </p:nvCxnSpPr>
            <p:spPr bwMode="auto">
              <a:xfrm>
                <a:off x="6605802" y="314096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직선 화살표 연결선 23"/>
              <p:cNvCxnSpPr/>
              <p:nvPr/>
            </p:nvCxnSpPr>
            <p:spPr bwMode="auto">
              <a:xfrm>
                <a:off x="6084168" y="3212976"/>
                <a:ext cx="521634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8" name="그룹 27"/>
          <p:cNvGrpSpPr/>
          <p:nvPr/>
        </p:nvGrpSpPr>
        <p:grpSpPr>
          <a:xfrm>
            <a:off x="5134516" y="3284984"/>
            <a:ext cx="1008112" cy="1224136"/>
            <a:chOff x="5004048" y="3284984"/>
            <a:chExt cx="1008112" cy="1224136"/>
          </a:xfrm>
        </p:grpSpPr>
        <p:cxnSp>
          <p:nvCxnSpPr>
            <p:cNvPr id="29" name="직선 화살표 연결선 28"/>
            <p:cNvCxnSpPr/>
            <p:nvPr/>
          </p:nvCxnSpPr>
          <p:spPr bwMode="auto">
            <a:xfrm flipV="1">
              <a:off x="5004048" y="3284984"/>
              <a:ext cx="1008112" cy="42275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직선 화살표 연결선 29"/>
            <p:cNvCxnSpPr/>
            <p:nvPr/>
          </p:nvCxnSpPr>
          <p:spPr bwMode="auto">
            <a:xfrm>
              <a:off x="5004048" y="4037722"/>
              <a:ext cx="864096" cy="4713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" name="TextBox 30"/>
          <p:cNvSpPr txBox="1"/>
          <p:nvPr/>
        </p:nvSpPr>
        <p:spPr>
          <a:xfrm>
            <a:off x="3898126" y="366429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Antinodes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2123728" y="1927718"/>
            <a:ext cx="432048" cy="1699728"/>
            <a:chOff x="2123728" y="1927718"/>
            <a:chExt cx="432048" cy="1699728"/>
          </a:xfrm>
        </p:grpSpPr>
        <p:sp>
          <p:nvSpPr>
            <p:cNvPr id="33" name="타원 32"/>
            <p:cNvSpPr/>
            <p:nvPr/>
          </p:nvSpPr>
          <p:spPr bwMode="auto">
            <a:xfrm>
              <a:off x="2123728" y="1927718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타원 33"/>
            <p:cNvSpPr/>
            <p:nvPr/>
          </p:nvSpPr>
          <p:spPr bwMode="auto">
            <a:xfrm>
              <a:off x="2483768" y="3555438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2217508" y="2049962"/>
            <a:ext cx="1634412" cy="1789314"/>
            <a:chOff x="2217508" y="2049962"/>
            <a:chExt cx="1634412" cy="1789314"/>
          </a:xfrm>
        </p:grpSpPr>
        <p:cxnSp>
          <p:nvCxnSpPr>
            <p:cNvPr id="36" name="직선 화살표 연결선 35"/>
            <p:cNvCxnSpPr/>
            <p:nvPr/>
          </p:nvCxnSpPr>
          <p:spPr bwMode="auto">
            <a:xfrm flipH="1" flipV="1">
              <a:off x="2217508" y="2049962"/>
              <a:ext cx="1634412" cy="157748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직선 화살표 연결선 36"/>
            <p:cNvCxnSpPr/>
            <p:nvPr/>
          </p:nvCxnSpPr>
          <p:spPr bwMode="auto">
            <a:xfrm flipH="1" flipV="1">
              <a:off x="2627784" y="3591442"/>
              <a:ext cx="1224136" cy="2478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그룹 37"/>
          <p:cNvGrpSpPr/>
          <p:nvPr/>
        </p:nvGrpSpPr>
        <p:grpSpPr>
          <a:xfrm rot="20566182">
            <a:off x="2173614" y="2812232"/>
            <a:ext cx="389205" cy="203600"/>
            <a:chOff x="6084168" y="3130082"/>
            <a:chExt cx="521634" cy="154902"/>
          </a:xfrm>
        </p:grpSpPr>
        <p:cxnSp>
          <p:nvCxnSpPr>
            <p:cNvPr id="39" name="직선 연결선 38"/>
            <p:cNvCxnSpPr/>
            <p:nvPr/>
          </p:nvCxnSpPr>
          <p:spPr bwMode="auto">
            <a:xfrm>
              <a:off x="6084168" y="3130082"/>
              <a:ext cx="0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직선 연결선 39"/>
            <p:cNvCxnSpPr/>
            <p:nvPr/>
          </p:nvCxnSpPr>
          <p:spPr bwMode="auto">
            <a:xfrm>
              <a:off x="6605802" y="3140968"/>
              <a:ext cx="0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직선 화살표 연결선 40"/>
            <p:cNvCxnSpPr/>
            <p:nvPr/>
          </p:nvCxnSpPr>
          <p:spPr bwMode="auto">
            <a:xfrm>
              <a:off x="6084168" y="3212976"/>
              <a:ext cx="52163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2" name="직선 화살표 연결선 41"/>
          <p:cNvCxnSpPr/>
          <p:nvPr/>
        </p:nvCxnSpPr>
        <p:spPr bwMode="auto">
          <a:xfrm flipH="1" flipV="1">
            <a:off x="2627784" y="3055242"/>
            <a:ext cx="1224136" cy="7166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2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Force Equation</a:t>
            </a:r>
            <a:endParaRPr lang="ko-KR" altLang="en-US" sz="4000" dirty="0"/>
          </a:p>
        </p:txBody>
      </p:sp>
      <p:sp>
        <p:nvSpPr>
          <p:cNvPr id="4" name="원통 3"/>
          <p:cNvSpPr/>
          <p:nvPr/>
        </p:nvSpPr>
        <p:spPr>
          <a:xfrm rot="19821038">
            <a:off x="4097997" y="2125601"/>
            <a:ext cx="1169548" cy="2669396"/>
          </a:xfrm>
          <a:prstGeom prst="can">
            <a:avLst/>
          </a:prstGeom>
          <a:gradFill flip="none" rotWithShape="0">
            <a:gsLst>
              <a:gs pos="0">
                <a:srgbClr val="FFCC00"/>
              </a:gs>
              <a:gs pos="33000">
                <a:srgbClr val="FFFF00">
                  <a:lumMod val="85000"/>
                </a:srgbClr>
              </a:gs>
              <a:gs pos="100000">
                <a:srgbClr val="F3E91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 flipV="1">
            <a:off x="4956770" y="2666831"/>
            <a:ext cx="573575" cy="96723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H="1" flipV="1">
            <a:off x="3774064" y="3221120"/>
            <a:ext cx="604519" cy="106261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46987" y="4057908"/>
                <a:ext cx="8212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987" y="4057908"/>
                <a:ext cx="82125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/>
          <p:cNvCxnSpPr/>
          <p:nvPr/>
        </p:nvCxnSpPr>
        <p:spPr>
          <a:xfrm flipV="1">
            <a:off x="4559940" y="2890331"/>
            <a:ext cx="1148589" cy="6488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95102" y="2420888"/>
                <a:ext cx="6561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02" y="2420888"/>
                <a:ext cx="65614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/>
          <p:cNvCxnSpPr/>
          <p:nvPr/>
        </p:nvCxnSpPr>
        <p:spPr>
          <a:xfrm flipH="1" flipV="1">
            <a:off x="3290447" y="2011071"/>
            <a:ext cx="355157" cy="6557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2901221" y="3539468"/>
            <a:ext cx="1653137" cy="2029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78835" y="2564904"/>
                <a:ext cx="1540678" cy="956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′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8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35" y="2564904"/>
                <a:ext cx="1540678" cy="9569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/>
          <p:cNvGrpSpPr/>
          <p:nvPr/>
        </p:nvGrpSpPr>
        <p:grpSpPr>
          <a:xfrm>
            <a:off x="6355299" y="1313812"/>
            <a:ext cx="664973" cy="1022057"/>
            <a:chOff x="5779235" y="1242037"/>
            <a:chExt cx="664973" cy="1022057"/>
          </a:xfrm>
        </p:grpSpPr>
        <p:cxnSp>
          <p:nvCxnSpPr>
            <p:cNvPr id="13" name="직선 화살표 연결선 12"/>
            <p:cNvCxnSpPr/>
            <p:nvPr/>
          </p:nvCxnSpPr>
          <p:spPr>
            <a:xfrm>
              <a:off x="5869397" y="1348804"/>
              <a:ext cx="0" cy="7614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/>
            <p:cNvCxnSpPr/>
            <p:nvPr/>
          </p:nvCxnSpPr>
          <p:spPr>
            <a:xfrm flipV="1">
              <a:off x="5869397" y="1341098"/>
              <a:ext cx="4865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009477" y="1242037"/>
                  <a:ext cx="434731" cy="4392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9477" y="1242037"/>
                  <a:ext cx="434731" cy="43925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94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779235" y="1824841"/>
                  <a:ext cx="430640" cy="4392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9235" y="1824841"/>
                  <a:ext cx="430640" cy="43925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직선 화살표 연결선 16"/>
          <p:cNvCxnSpPr/>
          <p:nvPr/>
        </p:nvCxnSpPr>
        <p:spPr>
          <a:xfrm flipH="1" flipV="1">
            <a:off x="4197227" y="1528461"/>
            <a:ext cx="362713" cy="6808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257679" y="1289382"/>
                <a:ext cx="546106" cy="439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679" y="1289382"/>
                <a:ext cx="546106" cy="439253"/>
              </a:xfrm>
              <a:prstGeom prst="rect">
                <a:avLst/>
              </a:prstGeom>
              <a:blipFill rotWithShape="1">
                <a:blip r:embed="rId7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/>
          <p:cNvCxnSpPr/>
          <p:nvPr/>
        </p:nvCxnSpPr>
        <p:spPr>
          <a:xfrm flipH="1" flipV="1">
            <a:off x="4554359" y="3501008"/>
            <a:ext cx="32506" cy="129371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40523" y="4283739"/>
                <a:ext cx="10504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𝑚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′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𝑔𝑙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523" y="4283739"/>
                <a:ext cx="105047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512" y="5037375"/>
                <a:ext cx="8784976" cy="165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/>
                        </a:rPr>
                        <m:t>𝑔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altLang="ko-K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𝐹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𝑚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′</m:t>
                      </m:r>
                      <m:f>
                        <m:fPr>
                          <m:ctrlPr>
                            <a:rPr lang="en-US" altLang="ko-KR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4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𝑞𝑆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037375"/>
                <a:ext cx="8784976" cy="165301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38619" y="5919663"/>
                <a:ext cx="428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9" y="5919663"/>
                <a:ext cx="42877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4286"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42595" y="5121833"/>
                <a:ext cx="4247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ko-KR" sz="2400" dirty="0" smtClean="0"/>
                  <a:t>: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95" y="5121833"/>
                <a:ext cx="424796" cy="461665"/>
              </a:xfrm>
              <a:prstGeom prst="rect">
                <a:avLst/>
              </a:prstGeom>
              <a:blipFill rotWithShape="1">
                <a:blip r:embed="rId11"/>
                <a:stretch>
                  <a:fillRect t="-10526" r="-21429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1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Combined equation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980728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altLang="ko-K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800" b="0" i="1" smtClean="0">
                          <a:latin typeface="Cambria Math"/>
                        </a:rPr>
                        <m:t>+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2800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ko-KR" altLang="en-US" sz="2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8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2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ko-KR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ko-KR" sz="2800" b="0" i="1" smtClean="0">
                          <a:latin typeface="Cambria Math"/>
                          <a:ea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altLang="ko-KR" sz="28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2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ko-KR" altLang="en-US" sz="2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ko-KR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ko-KR" sz="2800" dirty="0" smtClean="0"/>
              </a:p>
              <a:p>
                <a:pPr marL="0" indent="0">
                  <a:buNone/>
                </a:pPr>
                <a:endParaRPr lang="ko-KR" altLang="en-US" sz="2800" dirty="0"/>
              </a:p>
            </p:txBody>
          </p:sp>
        </mc:Choice>
        <mc:Fallback xmlns="">
          <p:sp>
            <p:nvSpPr>
              <p:cNvPr id="37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80728"/>
                <a:ext cx="8229600" cy="452596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그룹 27"/>
          <p:cNvGrpSpPr/>
          <p:nvPr/>
        </p:nvGrpSpPr>
        <p:grpSpPr>
          <a:xfrm>
            <a:off x="3362208" y="1268760"/>
            <a:ext cx="2275568" cy="3542693"/>
            <a:chOff x="3362208" y="996720"/>
            <a:chExt cx="2275568" cy="3542693"/>
          </a:xfrm>
        </p:grpSpPr>
        <p:sp>
          <p:nvSpPr>
            <p:cNvPr id="24" name="원통 23"/>
            <p:cNvSpPr/>
            <p:nvPr/>
          </p:nvSpPr>
          <p:spPr>
            <a:xfrm rot="1800000">
              <a:off x="3362208" y="4078241"/>
              <a:ext cx="403361" cy="461172"/>
            </a:xfrm>
            <a:prstGeom prst="can">
              <a:avLst/>
            </a:prstGeom>
            <a:gradFill flip="none" rotWithShape="0">
              <a:gsLst>
                <a:gs pos="0">
                  <a:srgbClr val="FFCC00"/>
                </a:gs>
                <a:gs pos="33000">
                  <a:srgbClr val="FFFF00">
                    <a:lumMod val="85000"/>
                  </a:srgbClr>
                </a:gs>
                <a:gs pos="100000">
                  <a:srgbClr val="F3E919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" name="직선 연결선 3"/>
            <p:cNvCxnSpPr>
              <a:endCxn id="24" idx="0"/>
            </p:cNvCxnSpPr>
            <p:nvPr/>
          </p:nvCxnSpPr>
          <p:spPr>
            <a:xfrm flipH="1">
              <a:off x="3628762" y="2780928"/>
              <a:ext cx="871230" cy="14155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그룹 24"/>
            <p:cNvGrpSpPr/>
            <p:nvPr/>
          </p:nvGrpSpPr>
          <p:grpSpPr>
            <a:xfrm rot="10800000">
              <a:off x="4499992" y="996720"/>
              <a:ext cx="1137784" cy="1758485"/>
              <a:chOff x="3514608" y="2933328"/>
              <a:chExt cx="1137784" cy="1758485"/>
            </a:xfrm>
            <a:solidFill>
              <a:schemeClr val="accent1">
                <a:alpha val="0"/>
              </a:schemeClr>
            </a:solidFill>
          </p:grpSpPr>
          <p:sp>
            <p:nvSpPr>
              <p:cNvPr id="26" name="원통 25"/>
              <p:cNvSpPr/>
              <p:nvPr/>
            </p:nvSpPr>
            <p:spPr>
              <a:xfrm rot="1800000">
                <a:off x="3514608" y="4230641"/>
                <a:ext cx="403361" cy="461172"/>
              </a:xfrm>
              <a:prstGeom prst="can">
                <a:avLst/>
              </a:prstGeom>
              <a:grpFill/>
              <a:ln>
                <a:solidFill>
                  <a:schemeClr val="tx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7" name="직선 연결선 26"/>
              <p:cNvCxnSpPr>
                <a:endCxn id="26" idx="0"/>
              </p:cNvCxnSpPr>
              <p:nvPr/>
            </p:nvCxnSpPr>
            <p:spPr>
              <a:xfrm flipH="1">
                <a:off x="3781162" y="2933328"/>
                <a:ext cx="871230" cy="1415536"/>
              </a:xfrm>
              <a:prstGeom prst="line">
                <a:avLst/>
              </a:prstGeom>
              <a:grpFill/>
              <a:ln w="19050">
                <a:solidFill>
                  <a:schemeClr val="tx1"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84168" y="3158274"/>
                <a:ext cx="1892248" cy="1262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40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40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ko-KR" altLang="en-US" sz="40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40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ko-KR" sz="4000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158274"/>
                <a:ext cx="1892248" cy="12628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763688" y="5517232"/>
                <a:ext cx="57513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4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4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ko-KR" sz="4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40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ko-KR" sz="4000" b="0" i="1" smtClean="0">
                          <a:latin typeface="Cambria Math"/>
                        </a:rPr>
                        <m:t>𝐴</m:t>
                      </m:r>
                      <m:r>
                        <a:rPr lang="en-US" altLang="ko-KR" sz="4000" b="0" i="1" smtClean="0">
                          <a:latin typeface="Cambria Math"/>
                        </a:rPr>
                        <m:t>=(</m:t>
                      </m:r>
                      <m:r>
                        <a:rPr lang="en-US" altLang="ko-KR" sz="4000" b="0" i="1" smtClean="0">
                          <a:latin typeface="Cambria Math"/>
                        </a:rPr>
                        <m:t>𝑀</m:t>
                      </m:r>
                      <m:r>
                        <a:rPr lang="en-US" altLang="ko-KR" sz="4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ko-KR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40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4000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ko-KR" sz="4000" b="0" i="1" smtClean="0">
                          <a:latin typeface="Cambria Math"/>
                        </a:rPr>
                        <m:t>)</m:t>
                      </m:r>
                      <m:r>
                        <a:rPr lang="en-US" altLang="ko-KR" sz="4000" b="0" i="1" smtClean="0">
                          <a:latin typeface="Cambria Math"/>
                        </a:rPr>
                        <m:t>𝑔𝑙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517232"/>
                <a:ext cx="5751383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직선 화살표 연결선 31"/>
          <p:cNvCxnSpPr/>
          <p:nvPr/>
        </p:nvCxnSpPr>
        <p:spPr>
          <a:xfrm>
            <a:off x="2575275" y="3060642"/>
            <a:ext cx="0" cy="7583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V="1">
            <a:off x="2575275" y="3052968"/>
            <a:ext cx="48455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485485" y="3534722"/>
                <a:ext cx="428869" cy="437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485" y="3534722"/>
                <a:ext cx="428869" cy="4374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756101" y="2916600"/>
                <a:ext cx="5178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101" y="2916600"/>
                <a:ext cx="517834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Difference between nozzle and hose</a:t>
            </a:r>
            <a:endParaRPr lang="ko-KR" altLang="en-US" sz="4000" b="1" dirty="0"/>
          </a:p>
        </p:txBody>
      </p:sp>
      <p:grpSp>
        <p:nvGrpSpPr>
          <p:cNvPr id="7" name="그룹 6"/>
          <p:cNvGrpSpPr/>
          <p:nvPr/>
        </p:nvGrpSpPr>
        <p:grpSpPr>
          <a:xfrm flipH="1">
            <a:off x="3246579" y="-5254361"/>
            <a:ext cx="11340915" cy="13469009"/>
            <a:chOff x="-4495319" y="-5127083"/>
            <a:chExt cx="10219115" cy="13469009"/>
          </a:xfrm>
        </p:grpSpPr>
        <p:sp>
          <p:nvSpPr>
            <p:cNvPr id="5" name="막힌 원호 4"/>
            <p:cNvSpPr/>
            <p:nvPr/>
          </p:nvSpPr>
          <p:spPr>
            <a:xfrm rot="5222512">
              <a:off x="-6120266" y="-3502136"/>
              <a:ext cx="13469009" cy="10219115"/>
            </a:xfrm>
            <a:prstGeom prst="blockArc">
              <a:avLst>
                <a:gd name="adj1" fmla="val 16274112"/>
                <a:gd name="adj2" fmla="val 19418242"/>
                <a:gd name="adj3" fmla="val 14887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5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막힌 원호 3"/>
            <p:cNvSpPr/>
            <p:nvPr/>
          </p:nvSpPr>
          <p:spPr>
            <a:xfrm rot="5400000">
              <a:off x="-4772961" y="-2534991"/>
              <a:ext cx="12256275" cy="8284821"/>
            </a:xfrm>
            <a:prstGeom prst="blockArc">
              <a:avLst>
                <a:gd name="adj1" fmla="val 16068455"/>
                <a:gd name="adj2" fmla="val 19707124"/>
                <a:gd name="adj3" fmla="val 11996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아래로 구부러진 화살표 7"/>
          <p:cNvSpPr/>
          <p:nvPr/>
        </p:nvSpPr>
        <p:spPr>
          <a:xfrm rot="15067543" flipH="1">
            <a:off x="2229347" y="3219014"/>
            <a:ext cx="5184576" cy="8960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위로 구부러진 화살표 8"/>
          <p:cNvSpPr/>
          <p:nvPr/>
        </p:nvSpPr>
        <p:spPr>
          <a:xfrm rot="19758625" flipH="1">
            <a:off x="3120141" y="4908210"/>
            <a:ext cx="4315283" cy="1512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Force Analysis: Fluid</a:t>
            </a:r>
            <a:endParaRPr lang="ko-KR" altLang="en-US" b="1" dirty="0"/>
          </a:p>
        </p:txBody>
      </p:sp>
      <p:sp>
        <p:nvSpPr>
          <p:cNvPr id="6" name="막힌 원호 5"/>
          <p:cNvSpPr/>
          <p:nvPr/>
        </p:nvSpPr>
        <p:spPr>
          <a:xfrm rot="4917343" flipV="1">
            <a:off x="205750" y="-1254776"/>
            <a:ext cx="8856984" cy="5956818"/>
          </a:xfrm>
          <a:prstGeom prst="blockArc">
            <a:avLst>
              <a:gd name="adj1" fmla="val 16068455"/>
              <a:gd name="adj2" fmla="val 19707124"/>
              <a:gd name="adj3" fmla="val 1199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2124201" y="1514518"/>
            <a:ext cx="72008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 flipV="1">
            <a:off x="3230819" y="4881968"/>
            <a:ext cx="1008112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7843" y="1626647"/>
                <a:ext cx="7428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𝑝𝐴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43" y="1626647"/>
                <a:ext cx="74283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11437" y="5586687"/>
                <a:ext cx="2026131" cy="794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𝑝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ko-KR" altLang="en-US" sz="24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ko-KR" altLang="en-US" sz="24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)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37" y="5586687"/>
                <a:ext cx="2026131" cy="7946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화살표 연결선 14"/>
          <p:cNvCxnSpPr/>
          <p:nvPr/>
        </p:nvCxnSpPr>
        <p:spPr>
          <a:xfrm flipH="1" flipV="1">
            <a:off x="2851527" y="3279790"/>
            <a:ext cx="504056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1991357" y="3639830"/>
            <a:ext cx="504056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94766" y="3279790"/>
                <a:ext cx="1090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𝑞𝑆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66" y="3279790"/>
                <a:ext cx="1090042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화살표 연결선 18"/>
          <p:cNvCxnSpPr/>
          <p:nvPr/>
        </p:nvCxnSpPr>
        <p:spPr>
          <a:xfrm>
            <a:off x="2669847" y="4035874"/>
            <a:ext cx="0" cy="16921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84766" y="5200981"/>
                <a:ext cx="12311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𝑀𝑔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766" y="5200981"/>
                <a:ext cx="1231106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직선 화살표 연결선 21"/>
          <p:cNvCxnSpPr/>
          <p:nvPr/>
        </p:nvCxnSpPr>
        <p:spPr>
          <a:xfrm flipH="1">
            <a:off x="1733743" y="4035874"/>
            <a:ext cx="936104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71277" y="4539930"/>
                <a:ext cx="9249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/>
                        </a:rPr>
                        <m:t>𝐹</m:t>
                      </m:r>
                      <m:r>
                        <a:rPr lang="ko-KR" altLang="en-US" sz="28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77" y="4539930"/>
                <a:ext cx="924932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직선 화살표 연결선 24"/>
          <p:cNvCxnSpPr/>
          <p:nvPr/>
        </p:nvCxnSpPr>
        <p:spPr>
          <a:xfrm flipH="1">
            <a:off x="767221" y="3999870"/>
            <a:ext cx="194421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40163" y="3133221"/>
                <a:ext cx="2751138" cy="794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𝑀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𝑈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ko-KR" altLang="en-US" sz="2400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/>
                        </a:rPr>
                        <m:t>𝑦</m:t>
                      </m:r>
                      <m:r>
                        <a:rPr lang="ko-KR" altLang="en-US" sz="2400" b="0" i="1" smtClean="0">
                          <a:latin typeface="Cambria Math"/>
                        </a:rPr>
                        <m:t>𝛿</m:t>
                      </m:r>
                      <m:r>
                        <a:rPr lang="en-US" altLang="ko-KR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63" y="3133221"/>
                <a:ext cx="2751138" cy="7946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/>
          <p:cNvGrpSpPr/>
          <p:nvPr/>
        </p:nvGrpSpPr>
        <p:grpSpPr>
          <a:xfrm>
            <a:off x="3376674" y="1301846"/>
            <a:ext cx="792088" cy="1217432"/>
            <a:chOff x="3841750" y="1626647"/>
            <a:chExt cx="792088" cy="1217432"/>
          </a:xfrm>
        </p:grpSpPr>
        <p:cxnSp>
          <p:nvCxnSpPr>
            <p:cNvPr id="64" name="직선 화살표 연결선 63"/>
            <p:cNvCxnSpPr/>
            <p:nvPr/>
          </p:nvCxnSpPr>
          <p:spPr>
            <a:xfrm>
              <a:off x="3949147" y="1753823"/>
              <a:ext cx="0" cy="9070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/>
            <p:nvPr/>
          </p:nvCxnSpPr>
          <p:spPr>
            <a:xfrm flipV="1">
              <a:off x="3949147" y="1744644"/>
              <a:ext cx="57956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116004" y="1626647"/>
                  <a:ext cx="51783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6004" y="1626647"/>
                  <a:ext cx="517834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3841750" y="2320859"/>
                  <a:ext cx="5129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8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ko-KR" altLang="en-US" sz="280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1750" y="2320859"/>
                  <a:ext cx="512961" cy="52322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모서리가 둥근 직사각형 69"/>
          <p:cNvSpPr/>
          <p:nvPr/>
        </p:nvSpPr>
        <p:spPr>
          <a:xfrm>
            <a:off x="133846" y="2989677"/>
            <a:ext cx="2682026" cy="1052602"/>
          </a:xfrm>
          <a:prstGeom prst="roundRect">
            <a:avLst/>
          </a:prstGeom>
          <a:noFill/>
          <a:ln w="38100">
            <a:solidFill>
              <a:schemeClr val="bg1">
                <a:alpha val="73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60032" y="1778362"/>
                <a:ext cx="406869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sz="2400" dirty="0" smtClean="0"/>
                  <a:t>: Internal pressure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</a:rPr>
                      <m:t>𝑈</m:t>
                    </m:r>
                  </m:oMath>
                </a14:m>
                <a:r>
                  <a:rPr lang="en-US" altLang="ko-KR" sz="2400" dirty="0"/>
                  <a:t>: Flow </a:t>
                </a:r>
                <a:r>
                  <a:rPr lang="en-US" altLang="ko-KR" sz="2400" dirty="0" smtClean="0"/>
                  <a:t>velocity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 between tube and fluid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ko-KR" sz="2400" dirty="0" smtClean="0"/>
                  <a:t>: Internal cross-section area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778362"/>
                <a:ext cx="4068694" cy="3785652"/>
              </a:xfrm>
              <a:prstGeom prst="rect">
                <a:avLst/>
              </a:prstGeom>
              <a:blipFill rotWithShape="1">
                <a:blip r:embed="rId10"/>
                <a:stretch>
                  <a:fillRect l="-2246" t="-1288" b="-27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14736" y="1365037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Pressure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sz="2400" dirty="0" smtClean="0"/>
                  <a:t>: Internal pressure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ko-KR" sz="2400" dirty="0" smtClean="0"/>
                  <a:t>: Internal cross-section area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736" y="1365037"/>
                <a:ext cx="4068694" cy="1569660"/>
              </a:xfrm>
              <a:prstGeom prst="rect">
                <a:avLst/>
              </a:prstGeom>
              <a:blipFill rotWithShape="1">
                <a:blip r:embed="rId11"/>
                <a:stretch>
                  <a:fillRect l="-2246" t="-3113" b="-81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75306" y="3222298"/>
                <a:ext cx="406869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Friction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ko-KR" sz="2400" dirty="0" smtClean="0"/>
                  <a:t>: Shear stress on the tube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ko-KR" sz="2400" dirty="0" smtClean="0"/>
                  <a:t>: Internal perimeter</a:t>
                </a:r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306" y="3222298"/>
                <a:ext cx="4068694" cy="1569660"/>
              </a:xfrm>
              <a:prstGeom prst="rect">
                <a:avLst/>
              </a:prstGeom>
              <a:blipFill rotWithShape="1">
                <a:blip r:embed="rId12"/>
                <a:stretch>
                  <a:fillRect l="-2399" t="-31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076056" y="4791958"/>
                <a:ext cx="52565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Force between hose</a:t>
                </a:r>
              </a:p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and fluid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altLang="ko-KR" sz="2400" dirty="0" smtClean="0"/>
                  <a:t>: Force per unit length</a:t>
                </a:r>
              </a:p>
              <a:p>
                <a:r>
                  <a:rPr lang="en-US" altLang="ko-KR" sz="2400" dirty="0" smtClean="0"/>
                  <a:t>between hose and fluid</a:t>
                </a:r>
              </a:p>
              <a:p>
                <a:r>
                  <a:rPr lang="en-US" altLang="ko-KR" sz="2400" dirty="0" smtClean="0"/>
                  <a:t>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791958"/>
                <a:ext cx="5256584" cy="1938992"/>
              </a:xfrm>
              <a:prstGeom prst="rect">
                <a:avLst/>
              </a:prstGeom>
              <a:blipFill rotWithShape="1">
                <a:blip r:embed="rId13"/>
                <a:stretch>
                  <a:fillRect l="-1856" t="-2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11925" y="2306606"/>
                <a:ext cx="40686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Gravitational Force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925" y="2306606"/>
                <a:ext cx="4068694" cy="1200329"/>
              </a:xfrm>
              <a:prstGeom prst="rect">
                <a:avLst/>
              </a:prstGeom>
              <a:blipFill rotWithShape="1">
                <a:blip r:embed="rId14"/>
                <a:stretch>
                  <a:fillRect l="-2399" t="-4061" b="-106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039810" y="3647378"/>
                <a:ext cx="406869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Non-Inertial Frame Acceleration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altLang="ko-KR" sz="2400" dirty="0" smtClean="0"/>
                  <a:t>: Mass of fluid per unit length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en-US" altLang="ko-KR" sz="2400" dirty="0"/>
                  <a:t>: </a:t>
                </a:r>
                <a:r>
                  <a:rPr lang="en-US" altLang="ko-KR" sz="2400" dirty="0" smtClean="0"/>
                  <a:t>Flow Velocity</a:t>
                </a:r>
                <a:endParaRPr lang="en-US" altLang="ko-KR" sz="2400" dirty="0"/>
              </a:p>
              <a:p>
                <a:endParaRPr lang="en-US" altLang="ko-KR" sz="2400" dirty="0" smtClean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810" y="3647378"/>
                <a:ext cx="4068694" cy="2308324"/>
              </a:xfrm>
              <a:prstGeom prst="rect">
                <a:avLst/>
              </a:prstGeom>
              <a:blipFill rotWithShape="1">
                <a:blip r:embed="rId15"/>
                <a:stretch>
                  <a:fillRect l="-2399" t="-2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3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8" grpId="0"/>
      <p:bldP spid="18" grpId="1"/>
      <p:bldP spid="18" grpId="2"/>
      <p:bldP spid="21" grpId="0"/>
      <p:bldP spid="21" grpId="1"/>
      <p:bldP spid="21" grpId="2"/>
      <p:bldP spid="24" grpId="0"/>
      <p:bldP spid="24" grpId="1"/>
      <p:bldP spid="24" grpId="2"/>
      <p:bldP spid="28" grpId="0"/>
      <p:bldP spid="70" grpId="0" animBg="1"/>
      <p:bldP spid="23" grpId="0"/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내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내용</Template>
  <TotalTime>6049</TotalTime>
  <Words>3139</Words>
  <Application>Microsoft Office PowerPoint</Application>
  <PresentationFormat>화면 슬라이드 쇼(4:3)</PresentationFormat>
  <Paragraphs>464</Paragraphs>
  <Slides>50</Slides>
  <Notes>7</Notes>
  <HiddenSlides>0</HiddenSlides>
  <MMClips>6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1" baseType="lpstr">
      <vt:lpstr>내용</vt:lpstr>
      <vt:lpstr>PowerPoint 프레젠테이션</vt:lpstr>
      <vt:lpstr>Phenomenon</vt:lpstr>
      <vt:lpstr>Force Analysis: Fluid inside the nozzle</vt:lpstr>
      <vt:lpstr>Force Analysis: Nozzle</vt:lpstr>
      <vt:lpstr>Force Equation</vt:lpstr>
      <vt:lpstr>Force Equation</vt:lpstr>
      <vt:lpstr>Combined equation</vt:lpstr>
      <vt:lpstr>Difference between nozzle and hose</vt:lpstr>
      <vt:lpstr>Force Analysis: Fluid</vt:lpstr>
      <vt:lpstr>Non-Inertial Reference Frame</vt:lpstr>
      <vt:lpstr>Force Analysis: Hose</vt:lpstr>
      <vt:lpstr>Bending Moment</vt:lpstr>
      <vt:lpstr>Transverse shear force on the hose</vt:lpstr>
      <vt:lpstr>Force equation</vt:lpstr>
      <vt:lpstr>Force equation</vt:lpstr>
      <vt:lpstr>Combined Equation</vt:lpstr>
      <vt:lpstr>Coriolis force is not a restoring force!</vt:lpstr>
      <vt:lpstr>Restoring forces are…</vt:lpstr>
      <vt:lpstr>Experimental Setting - Vertical</vt:lpstr>
      <vt:lpstr>Experimental Setting - Horizontal</vt:lpstr>
      <vt:lpstr>Free length – Oscillation period Tendency</vt:lpstr>
      <vt:lpstr>Free length – Oscillation period Tendency</vt:lpstr>
      <vt:lpstr>Free length – Oscillation period Graph (Vertical)</vt:lpstr>
      <vt:lpstr>Modes of Oscillation</vt:lpstr>
      <vt:lpstr>Free length – Oscillation period Graph (Horizontal)</vt:lpstr>
      <vt:lpstr>Effective Free Length</vt:lpstr>
      <vt:lpstr>Flow rate – Oscillation period Tendency</vt:lpstr>
      <vt:lpstr>Flow rate – Oscillation period Graph (Vertical)</vt:lpstr>
      <vt:lpstr>Flow rate – Oscillation period Graph (Horizontal)</vt:lpstr>
      <vt:lpstr>Nozzle mass– Oscillation period Tendency</vt:lpstr>
      <vt:lpstr>Nozzle mass – Oscillation period Graph (Vertical)</vt:lpstr>
      <vt:lpstr>Nozzle mass – Oscillation period Graph (Horizontal)</vt:lpstr>
      <vt:lpstr>Nozzle radius – Oscillation period Tendency </vt:lpstr>
      <vt:lpstr>Nozzle radius – Oscillation period Tendency </vt:lpstr>
      <vt:lpstr>Nozzle radius – Oscillation period Graph (Horizontal)</vt:lpstr>
      <vt:lpstr>Hose Rigidity– Oscillation period Tendency</vt:lpstr>
      <vt:lpstr>Hose Rigidity– Oscillation period Graph (Vertical)</vt:lpstr>
      <vt:lpstr>Why does instable  motion occur?</vt:lpstr>
      <vt:lpstr>Instability 1 :  Centrifugal Force</vt:lpstr>
      <vt:lpstr>Instability 2: Friction</vt:lpstr>
      <vt:lpstr>Conclusion</vt:lpstr>
      <vt:lpstr>PowerPoint 프레젠테이션</vt:lpstr>
      <vt:lpstr>Problem statement</vt:lpstr>
      <vt:lpstr>Flow rate – Oscillation period Graph</vt:lpstr>
      <vt:lpstr>Nozzle radius – Critical flow rate Graph</vt:lpstr>
      <vt:lpstr>Solving the Differential Equation</vt:lpstr>
      <vt:lpstr>Bending Moment and Curvature</vt:lpstr>
      <vt:lpstr>Combined Equation – Length term included</vt:lpstr>
      <vt:lpstr>Different oscillation modes in same length</vt:lpstr>
      <vt:lpstr>Nodes and Antinodes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16기강민큐</dc:creator>
  <cp:lastModifiedBy>16기강민큐</cp:lastModifiedBy>
  <cp:revision>230</cp:revision>
  <dcterms:created xsi:type="dcterms:W3CDTF">2013-07-06T13:40:16Z</dcterms:created>
  <dcterms:modified xsi:type="dcterms:W3CDTF">2013-07-24T12:39:16Z</dcterms:modified>
</cp:coreProperties>
</file>