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258" r:id="rId3"/>
    <p:sldId id="259" r:id="rId4"/>
    <p:sldId id="27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82" r:id="rId15"/>
    <p:sldId id="283" r:id="rId16"/>
    <p:sldId id="285" r:id="rId17"/>
    <p:sldId id="284" r:id="rId18"/>
    <p:sldId id="286" r:id="rId19"/>
    <p:sldId id="303" r:id="rId20"/>
    <p:sldId id="302" r:id="rId21"/>
    <p:sldId id="268" r:id="rId22"/>
    <p:sldId id="271" r:id="rId23"/>
    <p:sldId id="269" r:id="rId24"/>
    <p:sldId id="270" r:id="rId25"/>
    <p:sldId id="273" r:id="rId26"/>
    <p:sldId id="275" r:id="rId27"/>
    <p:sldId id="288" r:id="rId28"/>
    <p:sldId id="272" r:id="rId29"/>
    <p:sldId id="276" r:id="rId30"/>
    <p:sldId id="278" r:id="rId31"/>
    <p:sldId id="280" r:id="rId32"/>
    <p:sldId id="287" r:id="rId33"/>
    <p:sldId id="297" r:id="rId34"/>
    <p:sldId id="298" r:id="rId35"/>
    <p:sldId id="300" r:id="rId36"/>
    <p:sldId id="319" r:id="rId37"/>
    <p:sldId id="320" r:id="rId38"/>
    <p:sldId id="321" r:id="rId39"/>
    <p:sldId id="289" r:id="rId40"/>
    <p:sldId id="304" r:id="rId41"/>
    <p:sldId id="305" r:id="rId42"/>
    <p:sldId id="306" r:id="rId43"/>
    <p:sldId id="312" r:id="rId44"/>
    <p:sldId id="313" r:id="rId45"/>
    <p:sldId id="307" r:id="rId46"/>
    <p:sldId id="308" r:id="rId47"/>
    <p:sldId id="292" r:id="rId48"/>
    <p:sldId id="294" r:id="rId49"/>
    <p:sldId id="310" r:id="rId50"/>
    <p:sldId id="309" r:id="rId51"/>
    <p:sldId id="314" r:id="rId52"/>
    <p:sldId id="315" r:id="rId53"/>
    <p:sldId id="316" r:id="rId54"/>
    <p:sldId id="317" r:id="rId55"/>
    <p:sldId id="318" r:id="rId56"/>
    <p:sldId id="257" r:id="rId57"/>
    <p:sldId id="325" r:id="rId58"/>
    <p:sldId id="295" r:id="rId59"/>
    <p:sldId id="311" r:id="rId60"/>
    <p:sldId id="326" r:id="rId61"/>
    <p:sldId id="301" r:id="rId62"/>
    <p:sldId id="323" r:id="rId63"/>
    <p:sldId id="324" r:id="rId64"/>
    <p:sldId id="322" r:id="rId65"/>
    <p:sldId id="277" r:id="rId6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240AC0"/>
    <a:srgbClr val="F3E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919" autoAdjust="0"/>
  </p:normalViewPr>
  <p:slideViewPr>
    <p:cSldViewPr>
      <p:cViewPr varScale="1">
        <p:scale>
          <a:sx n="56" d="100"/>
          <a:sy n="56" d="100"/>
        </p:scale>
        <p:origin x="-17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hearing%20light\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hearing%20light\jar%20frequenci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hearing%20light\jar%20frequenci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hearing%20light\jar%20frequenci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hearing%20light\jar%20frequenci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hearing%20light\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X:\&#51088;&#47308;\minq\minsago\hyewoomnarae\IYPT\hearing%20light\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Sheet1!$L$13:$L$22</c:f>
                <c:numCache>
                  <c:formatCode>General</c:formatCode>
                  <c:ptCount val="10"/>
                  <c:pt idx="0">
                    <c:v>8</c:v>
                  </c:pt>
                  <c:pt idx="1">
                    <c:v>42.400000000000006</c:v>
                  </c:pt>
                  <c:pt idx="2">
                    <c:v>20.317480158720457</c:v>
                  </c:pt>
                  <c:pt idx="3">
                    <c:v>25.667099563448936</c:v>
                  </c:pt>
                  <c:pt idx="4">
                    <c:v>31.176914536240016</c:v>
                  </c:pt>
                  <c:pt idx="5">
                    <c:v>35.168167424533209</c:v>
                  </c:pt>
                  <c:pt idx="6">
                    <c:v>65.595731568448713</c:v>
                  </c:pt>
                  <c:pt idx="7">
                    <c:v>63.251877442491789</c:v>
                  </c:pt>
                  <c:pt idx="8">
                    <c:v>47.47630988187688</c:v>
                  </c:pt>
                  <c:pt idx="9">
                    <c:v>33.573799308389262</c:v>
                  </c:pt>
                </c:numCache>
              </c:numRef>
            </c:plus>
            <c:minus>
              <c:numRef>
                <c:f>Sheet1!$L$13:$L$22</c:f>
                <c:numCache>
                  <c:formatCode>General</c:formatCode>
                  <c:ptCount val="10"/>
                  <c:pt idx="0">
                    <c:v>8</c:v>
                  </c:pt>
                  <c:pt idx="1">
                    <c:v>42.400000000000006</c:v>
                  </c:pt>
                  <c:pt idx="2">
                    <c:v>20.317480158720457</c:v>
                  </c:pt>
                  <c:pt idx="3">
                    <c:v>25.667099563448936</c:v>
                  </c:pt>
                  <c:pt idx="4">
                    <c:v>31.176914536240016</c:v>
                  </c:pt>
                  <c:pt idx="5">
                    <c:v>35.168167424533209</c:v>
                  </c:pt>
                  <c:pt idx="6">
                    <c:v>65.595731568448713</c:v>
                  </c:pt>
                  <c:pt idx="7">
                    <c:v>63.251877442491789</c:v>
                  </c:pt>
                  <c:pt idx="8">
                    <c:v>47.47630988187688</c:v>
                  </c:pt>
                  <c:pt idx="9">
                    <c:v>33.573799308389262</c:v>
                  </c:pt>
                </c:numCache>
              </c:numRef>
            </c:minus>
          </c:errBars>
          <c:xVal>
            <c:numRef>
              <c:f>Sheet1!$A$2:$A$11</c:f>
              <c:numCache>
                <c:formatCode>General</c:formatCode>
                <c:ptCount val="10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</c:numCache>
            </c:numRef>
          </c:xVal>
          <c:yVal>
            <c:numRef>
              <c:f>Sheet1!$K$13:$K$22</c:f>
              <c:numCache>
                <c:formatCode>General</c:formatCode>
                <c:ptCount val="10"/>
                <c:pt idx="0">
                  <c:v>8.0000000000000071</c:v>
                </c:pt>
                <c:pt idx="1">
                  <c:v>42.400000000000055</c:v>
                </c:pt>
                <c:pt idx="2">
                  <c:v>33.599999999999959</c:v>
                </c:pt>
                <c:pt idx="3">
                  <c:v>159.39999999999998</c:v>
                </c:pt>
                <c:pt idx="4">
                  <c:v>160</c:v>
                </c:pt>
                <c:pt idx="5">
                  <c:v>255.59999999999997</c:v>
                </c:pt>
                <c:pt idx="6">
                  <c:v>455.4</c:v>
                </c:pt>
                <c:pt idx="7">
                  <c:v>551.60000000000014</c:v>
                </c:pt>
                <c:pt idx="8">
                  <c:v>596</c:v>
                </c:pt>
                <c:pt idx="9">
                  <c:v>599.80000000000007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55584"/>
        <c:axId val="91957504"/>
      </c:scatterChart>
      <c:valAx>
        <c:axId val="91955584"/>
        <c:scaling>
          <c:orientation val="minMax"/>
          <c:max val="50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Lightbulb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Power (W)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91957504"/>
        <c:crosses val="autoZero"/>
        <c:crossBetween val="midCat"/>
      </c:valAx>
      <c:valAx>
        <c:axId val="9195750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dirty="0">
                    <a:latin typeface="Arial" pitchFamily="34" charset="0"/>
                    <a:cs typeface="Arial" pitchFamily="34" charset="0"/>
                  </a:rPr>
                  <a:t>Sound </a:t>
                </a:r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Amplitude </a:t>
                </a:r>
                <a:r>
                  <a:rPr lang="en-US" altLang="ko-KR" sz="2000" dirty="0">
                    <a:latin typeface="Arial" pitchFamily="34" charset="0"/>
                    <a:cs typeface="Arial" pitchFamily="34" charset="0"/>
                  </a:rPr>
                  <a:t>of 120hz peak</a:t>
                </a:r>
              </a:p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altLang="ko-KR" sz="2000" b="1" i="0" u="none" strike="noStrike" baseline="0" dirty="0" smtClean="0">
                    <a:effectLst/>
                    <a:latin typeface="Arial" pitchFamily="34" charset="0"/>
                    <a:cs typeface="Arial" pitchFamily="34" charset="0"/>
                  </a:rPr>
                  <a:t>Arbitrary unit</a:t>
                </a:r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)</a:t>
                </a:r>
                <a:endParaRPr lang="en-US" altLang="ko-KR" sz="200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919555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78909311176782"/>
          <c:y val="3.8069167787738674E-2"/>
          <c:w val="0.63281901774269178"/>
          <c:h val="0.76657108114677186"/>
        </c:manualLayout>
      </c:layout>
      <c:scatterChart>
        <c:scatterStyle val="smoothMarker"/>
        <c:varyColors val="0"/>
        <c:ser>
          <c:idx val="1"/>
          <c:order val="1"/>
          <c:tx>
            <c:v>Theory</c:v>
          </c:tx>
          <c:xVal>
            <c:numRef>
              <c:f>Sheet1!$B$1:$G$1</c:f>
              <c:numCache>
                <c:formatCode>General</c:formatCode>
                <c:ptCount val="6"/>
                <c:pt idx="0">
                  <c:v>490</c:v>
                </c:pt>
                <c:pt idx="1">
                  <c:v>770</c:v>
                </c:pt>
                <c:pt idx="2">
                  <c:v>880</c:v>
                </c:pt>
                <c:pt idx="3">
                  <c:v>1090</c:v>
                </c:pt>
                <c:pt idx="4">
                  <c:v>1500</c:v>
                </c:pt>
                <c:pt idx="5">
                  <c:v>1800</c:v>
                </c:pt>
              </c:numCache>
            </c:numRef>
          </c:xVal>
          <c:yVal>
            <c:numRef>
              <c:f>Sheet1!$B$9:$G$9</c:f>
              <c:numCache>
                <c:formatCode>General</c:formatCode>
                <c:ptCount val="6"/>
                <c:pt idx="0">
                  <c:v>211.4</c:v>
                </c:pt>
                <c:pt idx="1">
                  <c:v>168.6</c:v>
                </c:pt>
                <c:pt idx="2">
                  <c:v>157.69999999999999</c:v>
                </c:pt>
                <c:pt idx="3">
                  <c:v>141.69999999999999</c:v>
                </c:pt>
                <c:pt idx="4">
                  <c:v>120.8</c:v>
                </c:pt>
                <c:pt idx="5">
                  <c:v>110.3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92832"/>
        <c:axId val="91994752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Sheet1!$B$8:$G$8</c:f>
                <c:numCache>
                  <c:formatCode>General</c:formatCode>
                  <c:ptCount val="6"/>
                  <c:pt idx="0">
                    <c:v>7.2663608498339798</c:v>
                  </c:pt>
                  <c:pt idx="1">
                    <c:v>3.6742346141747673</c:v>
                  </c:pt>
                  <c:pt idx="2">
                    <c:v>10.691117808723277</c:v>
                  </c:pt>
                  <c:pt idx="3">
                    <c:v>3.3166247903553998</c:v>
                  </c:pt>
                  <c:pt idx="4">
                    <c:v>6.300793600809345</c:v>
                  </c:pt>
                  <c:pt idx="5">
                    <c:v>4.2426406871192848</c:v>
                  </c:pt>
                </c:numCache>
              </c:numRef>
            </c:plus>
            <c:minus>
              <c:numRef>
                <c:f>Sheet1!$B$8:$G$8</c:f>
                <c:numCache>
                  <c:formatCode>General</c:formatCode>
                  <c:ptCount val="6"/>
                  <c:pt idx="0">
                    <c:v>7.2663608498339798</c:v>
                  </c:pt>
                  <c:pt idx="1">
                    <c:v>3.6742346141747673</c:v>
                  </c:pt>
                  <c:pt idx="2">
                    <c:v>10.691117808723277</c:v>
                  </c:pt>
                  <c:pt idx="3">
                    <c:v>3.3166247903553998</c:v>
                  </c:pt>
                  <c:pt idx="4">
                    <c:v>6.300793600809345</c:v>
                  </c:pt>
                  <c:pt idx="5">
                    <c:v>4.2426406871192848</c:v>
                  </c:pt>
                </c:numCache>
              </c:numRef>
            </c:minus>
          </c:errBars>
          <c:xVal>
            <c:numRef>
              <c:f>Sheet1!$B$1:$G$1</c:f>
              <c:numCache>
                <c:formatCode>General</c:formatCode>
                <c:ptCount val="6"/>
                <c:pt idx="0">
                  <c:v>490</c:v>
                </c:pt>
                <c:pt idx="1">
                  <c:v>770</c:v>
                </c:pt>
                <c:pt idx="2">
                  <c:v>880</c:v>
                </c:pt>
                <c:pt idx="3">
                  <c:v>1090</c:v>
                </c:pt>
                <c:pt idx="4">
                  <c:v>1500</c:v>
                </c:pt>
                <c:pt idx="5">
                  <c:v>1800</c:v>
                </c:pt>
              </c:numCache>
            </c:numRef>
          </c:xVal>
          <c:yVal>
            <c:numRef>
              <c:f>Sheet1!$B$7:$G$7</c:f>
              <c:numCache>
                <c:formatCode>General</c:formatCode>
                <c:ptCount val="6"/>
                <c:pt idx="0">
                  <c:v>224.6</c:v>
                </c:pt>
                <c:pt idx="1">
                  <c:v>183</c:v>
                </c:pt>
                <c:pt idx="2">
                  <c:v>155.4</c:v>
                </c:pt>
                <c:pt idx="3">
                  <c:v>151</c:v>
                </c:pt>
                <c:pt idx="4">
                  <c:v>122.8</c:v>
                </c:pt>
                <c:pt idx="5">
                  <c:v>113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92832"/>
        <c:axId val="91994752"/>
      </c:scatterChart>
      <c:valAx>
        <c:axId val="91992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altLang="ko-KR" sz="2000"/>
                  <a:t>Volume of the jar (mL)</a:t>
                </a:r>
                <a:endParaRPr lang="ko-KR" altLang="en-US" sz="20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1994752"/>
        <c:crosses val="autoZero"/>
        <c:crossBetween val="midCat"/>
      </c:valAx>
      <c:valAx>
        <c:axId val="91994752"/>
        <c:scaling>
          <c:orientation val="minMax"/>
          <c:max val="24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Helmholtz frequency</a:t>
                </a:r>
              </a:p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(Hz)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1992832"/>
        <c:crosses val="autoZero"/>
        <c:crossBetween val="midCat"/>
        <c:majorUnit val="40"/>
      </c:valAx>
    </c:plotArea>
    <c:legend>
      <c:legendPos val="r"/>
      <c:layout>
        <c:manualLayout>
          <c:xMode val="edge"/>
          <c:yMode val="edge"/>
          <c:x val="0.6139200104066419"/>
          <c:y val="6.4421131171077478E-2"/>
          <c:w val="0.23418137052943394"/>
          <c:h val="0.177971358965373"/>
        </c:manualLayout>
      </c:layout>
      <c:overlay val="0"/>
      <c:txPr>
        <a:bodyPr/>
        <a:lstStyle/>
        <a:p>
          <a:pPr>
            <a:defRPr sz="2400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Sheet1!$B$31:$G$31</c:f>
                <c:numCache>
                  <c:formatCode>General</c:formatCode>
                  <c:ptCount val="6"/>
                  <c:pt idx="0">
                    <c:v>158.04682850345296</c:v>
                  </c:pt>
                  <c:pt idx="1">
                    <c:v>103.0378571205747</c:v>
                  </c:pt>
                  <c:pt idx="2">
                    <c:v>199.94999374843704</c:v>
                  </c:pt>
                  <c:pt idx="3">
                    <c:v>278.55197001636947</c:v>
                  </c:pt>
                  <c:pt idx="4">
                    <c:v>240.73803189359228</c:v>
                  </c:pt>
                  <c:pt idx="5">
                    <c:v>13.699148392023016</c:v>
                  </c:pt>
                </c:numCache>
              </c:numRef>
            </c:plus>
            <c:minus>
              <c:numRef>
                <c:f>Sheet1!$B$31:$G$31</c:f>
                <c:numCache>
                  <c:formatCode>General</c:formatCode>
                  <c:ptCount val="6"/>
                  <c:pt idx="0">
                    <c:v>158.04682850345296</c:v>
                  </c:pt>
                  <c:pt idx="1">
                    <c:v>103.0378571205747</c:v>
                  </c:pt>
                  <c:pt idx="2">
                    <c:v>199.94999374843704</c:v>
                  </c:pt>
                  <c:pt idx="3">
                    <c:v>278.55197001636947</c:v>
                  </c:pt>
                  <c:pt idx="4">
                    <c:v>240.73803189359228</c:v>
                  </c:pt>
                  <c:pt idx="5">
                    <c:v>13.699148392023016</c:v>
                  </c:pt>
                </c:numCache>
              </c:numRef>
            </c:minus>
          </c:errBars>
          <c:xVal>
            <c:numRef>
              <c:f>Sheet1!$B$19:$G$19</c:f>
              <c:numCache>
                <c:formatCode>General</c:formatCode>
                <c:ptCount val="6"/>
                <c:pt idx="0">
                  <c:v>224.6</c:v>
                </c:pt>
                <c:pt idx="1">
                  <c:v>183</c:v>
                </c:pt>
                <c:pt idx="2">
                  <c:v>155.4</c:v>
                </c:pt>
                <c:pt idx="3">
                  <c:v>151</c:v>
                </c:pt>
                <c:pt idx="4">
                  <c:v>122.8</c:v>
                </c:pt>
                <c:pt idx="5">
                  <c:v>113</c:v>
                </c:pt>
              </c:numCache>
            </c:numRef>
          </c:xVal>
          <c:yVal>
            <c:numRef>
              <c:f>Sheet1!$B$30:$G$30</c:f>
              <c:numCache>
                <c:formatCode>General</c:formatCode>
                <c:ptCount val="6"/>
                <c:pt idx="0">
                  <c:v>258.93333333333339</c:v>
                </c:pt>
                <c:pt idx="1">
                  <c:v>335.6</c:v>
                </c:pt>
                <c:pt idx="2">
                  <c:v>427</c:v>
                </c:pt>
                <c:pt idx="3">
                  <c:v>432.13333333333338</c:v>
                </c:pt>
                <c:pt idx="4">
                  <c:v>1457.6</c:v>
                </c:pt>
                <c:pt idx="5">
                  <c:v>260.50000000000006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038272"/>
        <c:axId val="92040192"/>
      </c:scatterChart>
      <c:valAx>
        <c:axId val="92038272"/>
        <c:scaling>
          <c:orientation val="minMax"/>
          <c:max val="24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Helmholtz Frequency of the jar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(Hz)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2040192"/>
        <c:crosses val="autoZero"/>
        <c:crossBetween val="midCat"/>
        <c:majorUnit val="40"/>
      </c:valAx>
      <c:valAx>
        <c:axId val="9204019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dirty="0">
                    <a:latin typeface="Arial" pitchFamily="34" charset="0"/>
                    <a:cs typeface="Arial" pitchFamily="34" charset="0"/>
                  </a:rPr>
                  <a:t>Sound</a:t>
                </a:r>
                <a:endParaRPr lang="en-US" altLang="ko-KR" sz="2000" baseline="0" dirty="0">
                  <a:latin typeface="Arial" pitchFamily="34" charset="0"/>
                  <a:cs typeface="Arial" pitchFamily="34" charset="0"/>
                </a:endParaRPr>
              </a:p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baseline="0" dirty="0">
                    <a:latin typeface="Arial" pitchFamily="34" charset="0"/>
                    <a:cs typeface="Arial" pitchFamily="34" charset="0"/>
                  </a:rPr>
                  <a:t>Amplitude of 120hz peak </a:t>
                </a:r>
                <a:r>
                  <a:rPr lang="en-US" altLang="ko-KR" sz="2000" baseline="0" dirty="0" smtClean="0">
                    <a:latin typeface="Arial" pitchFamily="34" charset="0"/>
                    <a:cs typeface="Arial" pitchFamily="34" charset="0"/>
                  </a:rPr>
                  <a:t>(Arbitrary unit)</a:t>
                </a:r>
                <a:endParaRPr lang="ko-KR" altLang="en-US" sz="200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20382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Sheet1!$B$75:$H$75</c:f>
                <c:numCache>
                  <c:formatCode>General</c:formatCode>
                  <c:ptCount val="7"/>
                  <c:pt idx="0">
                    <c:v>135.94116374373144</c:v>
                  </c:pt>
                  <c:pt idx="1">
                    <c:v>349.85711369071799</c:v>
                  </c:pt>
                  <c:pt idx="2">
                    <c:v>1392.0201147971948</c:v>
                  </c:pt>
                  <c:pt idx="3">
                    <c:v>276.62248643232169</c:v>
                  </c:pt>
                  <c:pt idx="4">
                    <c:v>147.91889669680478</c:v>
                  </c:pt>
                  <c:pt idx="5">
                    <c:v>68.410525505948286</c:v>
                  </c:pt>
                  <c:pt idx="6">
                    <c:v>156</c:v>
                  </c:pt>
                </c:numCache>
              </c:numRef>
            </c:plus>
            <c:minus>
              <c:numRef>
                <c:f>Sheet1!$B$75:$H$75</c:f>
                <c:numCache>
                  <c:formatCode>General</c:formatCode>
                  <c:ptCount val="7"/>
                  <c:pt idx="0">
                    <c:v>135.94116374373144</c:v>
                  </c:pt>
                  <c:pt idx="1">
                    <c:v>349.85711369071799</c:v>
                  </c:pt>
                  <c:pt idx="2">
                    <c:v>1392.0201147971948</c:v>
                  </c:pt>
                  <c:pt idx="3">
                    <c:v>276.62248643232169</c:v>
                  </c:pt>
                  <c:pt idx="4">
                    <c:v>147.91889669680478</c:v>
                  </c:pt>
                  <c:pt idx="5">
                    <c:v>68.410525505948286</c:v>
                  </c:pt>
                  <c:pt idx="6">
                    <c:v>156</c:v>
                  </c:pt>
                </c:numCache>
              </c:numRef>
            </c:minus>
          </c:errBars>
          <c:xVal>
            <c:numRef>
              <c:f>Sheet1!$B$65:$H$65</c:f>
              <c:numCache>
                <c:formatCode>General</c:formatCode>
                <c:ptCount val="7"/>
                <c:pt idx="0">
                  <c:v>224.6</c:v>
                </c:pt>
                <c:pt idx="1">
                  <c:v>132.4</c:v>
                </c:pt>
                <c:pt idx="2">
                  <c:v>123.8</c:v>
                </c:pt>
                <c:pt idx="3">
                  <c:v>110.8</c:v>
                </c:pt>
                <c:pt idx="4">
                  <c:v>105.6</c:v>
                </c:pt>
                <c:pt idx="5">
                  <c:v>94.6</c:v>
                </c:pt>
                <c:pt idx="6">
                  <c:v>88</c:v>
                </c:pt>
              </c:numCache>
            </c:numRef>
          </c:xVal>
          <c:yVal>
            <c:numRef>
              <c:f>Sheet1!$B$74:$H$74</c:f>
              <c:numCache>
                <c:formatCode>General</c:formatCode>
                <c:ptCount val="7"/>
                <c:pt idx="0">
                  <c:v>916</c:v>
                </c:pt>
                <c:pt idx="1">
                  <c:v>3100</c:v>
                </c:pt>
                <c:pt idx="2">
                  <c:v>6132</c:v>
                </c:pt>
                <c:pt idx="3">
                  <c:v>3512</c:v>
                </c:pt>
                <c:pt idx="4">
                  <c:v>876</c:v>
                </c:pt>
                <c:pt idx="5">
                  <c:v>584</c:v>
                </c:pt>
                <c:pt idx="6">
                  <c:v>155.99999999999994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070272"/>
        <c:axId val="92072192"/>
      </c:scatterChart>
      <c:valAx>
        <c:axId val="92070272"/>
        <c:scaling>
          <c:orientation val="minMax"/>
          <c:max val="24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b="1" i="0" baseline="0">
                    <a:effectLst/>
                    <a:latin typeface="Arial" pitchFamily="34" charset="0"/>
                    <a:cs typeface="Arial" pitchFamily="34" charset="0"/>
                  </a:rPr>
                  <a:t>Helmholtz Frequency of the jar (Hz)</a:t>
                </a:r>
                <a:endParaRPr lang="ko-KR" altLang="ko-KR" sz="2000">
                  <a:effectLst/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2072192"/>
        <c:crosses val="autoZero"/>
        <c:crossBetween val="midCat"/>
        <c:majorUnit val="40"/>
      </c:valAx>
      <c:valAx>
        <c:axId val="92072192"/>
        <c:scaling>
          <c:orientation val="minMax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b="1" i="0" baseline="0" dirty="0">
                    <a:effectLst/>
                    <a:latin typeface="Arial" pitchFamily="34" charset="0"/>
                    <a:cs typeface="Arial" pitchFamily="34" charset="0"/>
                  </a:rPr>
                  <a:t>Sound</a:t>
                </a:r>
                <a:endParaRPr lang="ko-KR" altLang="ko-KR" sz="2000" dirty="0">
                  <a:effectLst/>
                  <a:latin typeface="Arial" pitchFamily="34" charset="0"/>
                  <a:cs typeface="Arial" pitchFamily="34" charset="0"/>
                </a:endParaRPr>
              </a:p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b="1" i="0" baseline="0" dirty="0" smtClean="0">
                    <a:effectLst/>
                    <a:latin typeface="Arial" pitchFamily="34" charset="0"/>
                    <a:cs typeface="Arial" pitchFamily="34" charset="0"/>
                  </a:rPr>
                  <a:t>Amplitude of </a:t>
                </a:r>
                <a:r>
                  <a:rPr lang="en-US" altLang="ko-KR" sz="2000" b="1" i="0" baseline="0" dirty="0">
                    <a:effectLst/>
                    <a:latin typeface="Arial" pitchFamily="34" charset="0"/>
                    <a:cs typeface="Arial" pitchFamily="34" charset="0"/>
                  </a:rPr>
                  <a:t>120hz peak </a:t>
                </a:r>
                <a:r>
                  <a:rPr lang="en-US" altLang="ko-KR" sz="2000" b="1" i="0" baseline="0" dirty="0" smtClean="0">
                    <a:effectLst/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altLang="ko-KR" sz="2000" b="1" i="0" u="none" strike="noStrike" baseline="0" dirty="0" smtClean="0">
                    <a:effectLst/>
                    <a:latin typeface="Arial" pitchFamily="34" charset="0"/>
                    <a:cs typeface="Arial" pitchFamily="34" charset="0"/>
                  </a:rPr>
                  <a:t>Arbitrary unit</a:t>
                </a:r>
                <a:r>
                  <a:rPr lang="en-US" altLang="ko-KR" sz="2000" b="1" i="0" baseline="0" dirty="0" smtClean="0">
                    <a:effectLst/>
                    <a:latin typeface="Arial" pitchFamily="34" charset="0"/>
                    <a:cs typeface="Arial" pitchFamily="34" charset="0"/>
                  </a:rPr>
                  <a:t>)</a:t>
                </a:r>
                <a:endParaRPr lang="ko-KR" altLang="ko-KR" sz="2000" dirty="0">
                  <a:effectLst/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20702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Sheet1!$B$34:$R$34</c:f>
              <c:numCache>
                <c:formatCode>General</c:formatCode>
                <c:ptCount val="17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40</c:v>
                </c:pt>
                <c:pt idx="5">
                  <c:v>45</c:v>
                </c:pt>
                <c:pt idx="6">
                  <c:v>50</c:v>
                </c:pt>
                <c:pt idx="7">
                  <c:v>55</c:v>
                </c:pt>
                <c:pt idx="8">
                  <c:v>60</c:v>
                </c:pt>
                <c:pt idx="9">
                  <c:v>65</c:v>
                </c:pt>
                <c:pt idx="10">
                  <c:v>70</c:v>
                </c:pt>
                <c:pt idx="11">
                  <c:v>75</c:v>
                </c:pt>
                <c:pt idx="12">
                  <c:v>80</c:v>
                </c:pt>
                <c:pt idx="13">
                  <c:v>85</c:v>
                </c:pt>
                <c:pt idx="14">
                  <c:v>90</c:v>
                </c:pt>
                <c:pt idx="15">
                  <c:v>95</c:v>
                </c:pt>
                <c:pt idx="16">
                  <c:v>100</c:v>
                </c:pt>
              </c:numCache>
            </c:numRef>
          </c:xVal>
          <c:yVal>
            <c:numRef>
              <c:f>Sheet1!$B$35:$R$35</c:f>
              <c:numCache>
                <c:formatCode>General</c:formatCode>
                <c:ptCount val="17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40</c:v>
                </c:pt>
                <c:pt idx="5">
                  <c:v>45</c:v>
                </c:pt>
                <c:pt idx="6">
                  <c:v>50</c:v>
                </c:pt>
                <c:pt idx="7">
                  <c:v>55</c:v>
                </c:pt>
                <c:pt idx="8">
                  <c:v>60</c:v>
                </c:pt>
                <c:pt idx="9">
                  <c:v>65</c:v>
                </c:pt>
                <c:pt idx="10">
                  <c:v>70</c:v>
                </c:pt>
                <c:pt idx="11">
                  <c:v>75</c:v>
                </c:pt>
                <c:pt idx="12">
                  <c:v>80</c:v>
                </c:pt>
                <c:pt idx="13">
                  <c:v>85</c:v>
                </c:pt>
                <c:pt idx="14">
                  <c:v>90</c:v>
                </c:pt>
                <c:pt idx="15">
                  <c:v>95</c:v>
                </c:pt>
                <c:pt idx="16">
                  <c:v>100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105728"/>
        <c:axId val="92116096"/>
      </c:scatterChart>
      <c:valAx>
        <c:axId val="92105728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Stroboscope</a:t>
                </a:r>
                <a:r>
                  <a:rPr lang="en-US" altLang="ko-KR" sz="2000" baseline="0" dirty="0" smtClean="0">
                    <a:latin typeface="Arial" pitchFamily="34" charset="0"/>
                    <a:cs typeface="Arial" pitchFamily="34" charset="0"/>
                  </a:rPr>
                  <a:t> Flash Frequency </a:t>
                </a:r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(Hz</a:t>
                </a:r>
                <a:r>
                  <a:rPr lang="en-US" altLang="ko-KR" sz="2000" dirty="0">
                    <a:latin typeface="Arial" pitchFamily="34" charset="0"/>
                    <a:cs typeface="Arial" pitchFamily="34" charset="0"/>
                  </a:rPr>
                  <a:t>)</a:t>
                </a:r>
                <a:endParaRPr lang="ko-KR" altLang="en-US" sz="200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2116096"/>
        <c:crosses val="autoZero"/>
        <c:crossBetween val="midCat"/>
      </c:valAx>
      <c:valAx>
        <c:axId val="92116096"/>
        <c:scaling>
          <c:orientation val="minMax"/>
          <c:max val="1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Fundamental frequency of produced sound (Hz)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2105728"/>
        <c:crosses val="autoZero"/>
        <c:crossBetween val="midCat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Sheet1!$A$32:$B$32</c:f>
              <c:strCache>
                <c:ptCount val="2"/>
                <c:pt idx="0">
                  <c:v>in</c:v>
                </c:pt>
                <c:pt idx="1">
                  <c:v>out</c:v>
                </c:pt>
              </c:strCache>
            </c:strRef>
          </c:cat>
          <c:val>
            <c:numRef>
              <c:f>Sheet1!$D$38:$D$39</c:f>
              <c:numCache>
                <c:formatCode>General</c:formatCode>
                <c:ptCount val="2"/>
                <c:pt idx="0">
                  <c:v>382.25</c:v>
                </c:pt>
                <c:pt idx="1">
                  <c:v>1711.75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136960"/>
        <c:axId val="92138880"/>
      </c:barChart>
      <c:catAx>
        <c:axId val="92136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Position of the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Microphone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92138880"/>
        <c:crosses val="autoZero"/>
        <c:auto val="1"/>
        <c:lblAlgn val="ctr"/>
        <c:lblOffset val="100"/>
        <c:noMultiLvlLbl val="0"/>
      </c:catAx>
      <c:valAx>
        <c:axId val="92138880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Sound Amplitude of 120Hz peak (Arbitrarry unit) 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92136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966823017857995"/>
          <c:y val="3.493745577976716E-2"/>
          <c:w val="0.75738230982465349"/>
          <c:h val="0.803839229851653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Sheet1!$H$25:$H$28</c:f>
                <c:numCache>
                  <c:formatCode>General</c:formatCode>
                  <c:ptCount val="4"/>
                  <c:pt idx="0">
                    <c:v>0.10954451150103327</c:v>
                  </c:pt>
                  <c:pt idx="1">
                    <c:v>0.10954451150103332</c:v>
                  </c:pt>
                  <c:pt idx="2">
                    <c:v>8.3666002653407623E-2</c:v>
                  </c:pt>
                  <c:pt idx="3">
                    <c:v>4.4721359549995635E-2</c:v>
                  </c:pt>
                </c:numCache>
              </c:numRef>
            </c:plus>
            <c:minus>
              <c:numRef>
                <c:f>Sheet1!$H$25:$H$28</c:f>
                <c:numCache>
                  <c:formatCode>General</c:formatCode>
                  <c:ptCount val="4"/>
                  <c:pt idx="0">
                    <c:v>0.10954451150103327</c:v>
                  </c:pt>
                  <c:pt idx="1">
                    <c:v>0.10954451150103332</c:v>
                  </c:pt>
                  <c:pt idx="2">
                    <c:v>8.3666002653407623E-2</c:v>
                  </c:pt>
                  <c:pt idx="3">
                    <c:v>4.4721359549995635E-2</c:v>
                  </c:pt>
                </c:numCache>
              </c:numRef>
            </c:minus>
          </c:errBars>
          <c:xVal>
            <c:numRef>
              <c:f>Sheet1!$A$25:$A$28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Sheet1!$G$25:$G$28</c:f>
              <c:numCache>
                <c:formatCode>General</c:formatCode>
                <c:ptCount val="4"/>
                <c:pt idx="0">
                  <c:v>4.08</c:v>
                </c:pt>
                <c:pt idx="1">
                  <c:v>4.2799999999999994</c:v>
                </c:pt>
                <c:pt idx="2">
                  <c:v>3.9200000000000004</c:v>
                </c:pt>
                <c:pt idx="3">
                  <c:v>3.7800000000000002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164864"/>
        <c:axId val="92166784"/>
      </c:scatterChart>
      <c:valAx>
        <c:axId val="92164864"/>
        <c:scaling>
          <c:orientation val="minMax"/>
          <c:max val="4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>
                    <a:latin typeface="Arial" pitchFamily="34" charset="0"/>
                    <a:cs typeface="Arial" pitchFamily="34" charset="0"/>
                  </a:rPr>
                  <a:t>Number of soot</a:t>
                </a:r>
                <a:r>
                  <a:rPr lang="en-US" altLang="ko-KR" sz="2000" baseline="0">
                    <a:latin typeface="Arial" pitchFamily="34" charset="0"/>
                    <a:cs typeface="Arial" pitchFamily="34" charset="0"/>
                  </a:rPr>
                  <a:t> layers</a:t>
                </a:r>
                <a:endParaRPr lang="ko-KR" altLang="en-US" sz="200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92166784"/>
        <c:crosses val="autoZero"/>
        <c:crossBetween val="midCat"/>
        <c:majorUnit val="1"/>
      </c:valAx>
      <c:valAx>
        <c:axId val="92166784"/>
        <c:scaling>
          <c:orientation val="minMax"/>
          <c:max val="5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ko-KR" sz="2000" dirty="0">
                    <a:latin typeface="Arial" pitchFamily="34" charset="0"/>
                    <a:cs typeface="Arial" pitchFamily="34" charset="0"/>
                  </a:rPr>
                  <a:t>Sound </a:t>
                </a:r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Amplitude</a:t>
                </a:r>
                <a:r>
                  <a:rPr lang="en-US" altLang="ko-KR" sz="2000" baseline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of the peak </a:t>
                </a:r>
                <a:r>
                  <a:rPr lang="en-US" altLang="ko-KR" sz="2000" dirty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l-GR" altLang="ko-KR" sz="2000" b="1" i="0" u="none" strike="noStrike" baseline="0" dirty="0">
                    <a:effectLst/>
                    <a:latin typeface="Arial" pitchFamily="34" charset="0"/>
                    <a:cs typeface="Arial" pitchFamily="34" charset="0"/>
                  </a:rPr>
                  <a:t>μ</a:t>
                </a:r>
                <a:r>
                  <a:rPr lang="en-US" altLang="ko-KR" sz="2000" b="1" i="0" u="none" strike="noStrike" baseline="0" dirty="0">
                    <a:effectLst/>
                    <a:latin typeface="Arial" pitchFamily="34" charset="0"/>
                    <a:cs typeface="Arial" pitchFamily="34" charset="0"/>
                  </a:rPr>
                  <a:t>Pa)</a:t>
                </a:r>
                <a:endParaRPr lang="ko-KR" altLang="en-US" sz="200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328946820236348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92164864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E570F-0601-42EF-A88D-57D417F6EA45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492F9-6162-4DB9-8FC7-BE727D9A0C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797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essure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Density" TargetMode="External"/><Relationship Id="rId4" Type="http://schemas.openxmlformats.org/officeDocument/2006/relationships/hyperlink" Target="https://en.wikipedia.org/wiki/Temperature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파장에 관한 실험</a:t>
            </a:r>
            <a:r>
              <a:rPr lang="en-US" altLang="ko-KR" dirty="0" smtClean="0"/>
              <a:t>…!</a:t>
            </a:r>
          </a:p>
          <a:p>
            <a:r>
              <a:rPr lang="ko-KR" altLang="en-US" dirty="0" smtClean="0"/>
              <a:t>유리 자외선 차단 근거자료</a:t>
            </a:r>
            <a:r>
              <a:rPr lang="en-US" altLang="ko-KR" dirty="0" smtClean="0"/>
              <a:t>!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3168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왜 같은지 설명</a:t>
            </a:r>
            <a:endParaRPr lang="en-US" altLang="ko-KR" dirty="0" smtClean="0"/>
          </a:p>
          <a:p>
            <a:r>
              <a:rPr lang="ko-KR" altLang="en-US" dirty="0" smtClean="0"/>
              <a:t>스트로보스코프 저</a:t>
            </a:r>
            <a:r>
              <a:rPr lang="en-US" altLang="ko-KR" dirty="0" smtClean="0"/>
              <a:t>frequency </a:t>
            </a:r>
            <a:r>
              <a:rPr lang="ko-KR" altLang="en-US" dirty="0" smtClean="0"/>
              <a:t>에서 스피드카메라로 촬영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26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AMPLITUDE</a:t>
            </a:r>
          </a:p>
          <a:p>
            <a:r>
              <a:rPr lang="en-US" altLang="ko-KR" dirty="0" smtClean="0"/>
              <a:t>Shockwave!!!!1!!!!!! </a:t>
            </a:r>
            <a:r>
              <a:rPr lang="ko-KR" altLang="en-US" dirty="0" smtClean="0"/>
              <a:t>샤프심 부러뜨려보기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9217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여기서 </a:t>
            </a:r>
            <a:r>
              <a:rPr lang="en-US" altLang="ko-KR" dirty="0" smtClean="0"/>
              <a:t>sound</a:t>
            </a:r>
            <a:r>
              <a:rPr lang="en-US" altLang="ko-KR" baseline="0" dirty="0" smtClean="0"/>
              <a:t> sensor</a:t>
            </a:r>
            <a:r>
              <a:rPr lang="ko-KR" altLang="en-US" baseline="0" dirty="0" smtClean="0"/>
              <a:t>의 소리가 </a:t>
            </a:r>
            <a:r>
              <a:rPr lang="en-US" altLang="ko-KR" baseline="0" dirty="0" smtClean="0"/>
              <a:t>soot.wav</a:t>
            </a:r>
            <a:r>
              <a:rPr lang="ko-KR" altLang="en-US" baseline="0" dirty="0" smtClean="0"/>
              <a:t>에서 그 </a:t>
            </a:r>
            <a:r>
              <a:rPr lang="en-US" altLang="ko-KR" baseline="0" dirty="0" smtClean="0"/>
              <a:t>stroboscope noise</a:t>
            </a:r>
            <a:r>
              <a:rPr lang="ko-KR" altLang="en-US" baseline="0" dirty="0" smtClean="0"/>
              <a:t>인지 어떻게 알아</a:t>
            </a:r>
            <a:r>
              <a:rPr lang="en-US" altLang="ko-KR" baseline="0" dirty="0" smtClean="0"/>
              <a:t>? – </a:t>
            </a:r>
            <a:r>
              <a:rPr lang="ko-KR" altLang="en-US" baseline="0" dirty="0" smtClean="0"/>
              <a:t>파형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특히 </a:t>
            </a:r>
            <a:r>
              <a:rPr lang="en-US" altLang="ko-KR" baseline="0" dirty="0" smtClean="0"/>
              <a:t>amplitude </a:t>
            </a:r>
            <a:r>
              <a:rPr lang="ko-KR" altLang="en-US" baseline="0" dirty="0" smtClean="0"/>
              <a:t>비교</a:t>
            </a:r>
            <a:endParaRPr lang="en-US" altLang="ko-KR" baseline="0" dirty="0" smtClean="0"/>
          </a:p>
          <a:p>
            <a:r>
              <a:rPr lang="ko-KR" altLang="en-US" baseline="0" dirty="0" smtClean="0"/>
              <a:t>아까 </a:t>
            </a:r>
            <a:r>
              <a:rPr lang="en-US" altLang="ko-KR" baseline="0" dirty="0" smtClean="0"/>
              <a:t>flash 0.00005</a:t>
            </a:r>
            <a:r>
              <a:rPr lang="ko-KR" altLang="en-US" baseline="0" dirty="0" smtClean="0"/>
              <a:t>초래매 </a:t>
            </a:r>
            <a:r>
              <a:rPr lang="en-US" altLang="ko-KR" baseline="0" dirty="0" smtClean="0"/>
              <a:t>light sensor </a:t>
            </a:r>
            <a:r>
              <a:rPr lang="ko-KR" altLang="en-US" baseline="0" dirty="0" err="1" smtClean="0"/>
              <a:t>왤케</a:t>
            </a:r>
            <a:r>
              <a:rPr lang="ko-KR" altLang="en-US" baseline="0" dirty="0" smtClean="0"/>
              <a:t> 길어</a:t>
            </a:r>
            <a:r>
              <a:rPr lang="en-US" altLang="ko-KR" baseline="0" dirty="0" smtClean="0"/>
              <a:t>? – 5V maximum </a:t>
            </a:r>
            <a:r>
              <a:rPr lang="ko-KR" altLang="en-US" baseline="0" dirty="0" smtClean="0"/>
              <a:t>때문에 전위차 떨어지는데 시간이 좀 걸림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192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 waves are characterized by an abrupt, nearly discontinuous change in the characteristics of the medium. Across a shock there is always an extremely rapid rise in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ressure"/>
              </a:rPr>
              <a:t>pressure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emperature"/>
              </a:rPr>
              <a:t>temperature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Density"/>
              </a:rPr>
              <a:t>density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the flow.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88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유</a:t>
            </a:r>
            <a:r>
              <a:rPr lang="ko-KR" altLang="en-US" baseline="0" dirty="0" smtClean="0"/>
              <a:t>리 넣기</a:t>
            </a:r>
            <a:r>
              <a:rPr lang="en-US" altLang="ko-KR" baseline="0" dirty="0" smtClean="0"/>
              <a:t>!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60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Specific</a:t>
            </a:r>
            <a:r>
              <a:rPr lang="en-US" altLang="ko-KR" baseline="0" dirty="0" smtClean="0"/>
              <a:t> heat </a:t>
            </a:r>
            <a:r>
              <a:rPr lang="ko-KR" altLang="en-US" baseline="0" dirty="0" smtClean="0"/>
              <a:t>으로 수정</a:t>
            </a:r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703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데이터</a:t>
            </a:r>
            <a:r>
              <a:rPr lang="en-US" altLang="ko-KR" smtClean="0"/>
              <a:t>!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69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CONDUCTION</a:t>
            </a:r>
          </a:p>
          <a:p>
            <a:r>
              <a:rPr lang="en-US" altLang="ko-KR" dirty="0" smtClean="0"/>
              <a:t>Radiation</a:t>
            </a:r>
            <a:r>
              <a:rPr lang="ko-KR" altLang="en-US" dirty="0" smtClean="0"/>
              <a:t>은 왜 안 되는지 확실히 알기 </a:t>
            </a:r>
            <a:r>
              <a:rPr lang="en-US" altLang="ko-KR" dirty="0" smtClean="0"/>
              <a:t>– radiation</a:t>
            </a:r>
            <a:r>
              <a:rPr lang="ko-KR" altLang="en-US" dirty="0" smtClean="0"/>
              <a:t>으로 공기가</a:t>
            </a:r>
            <a:r>
              <a:rPr lang="ko-KR" altLang="en-US" baseline="0" dirty="0" smtClean="0"/>
              <a:t> 에너지를 흡수하면 공기가 </a:t>
            </a:r>
            <a:r>
              <a:rPr lang="ko-KR" altLang="en-US" baseline="0" dirty="0" err="1" smtClean="0"/>
              <a:t>불투명해야됨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ㅋㅋㅋㅋㅋ</a:t>
            </a:r>
            <a:endParaRPr lang="en-US" altLang="ko-KR" baseline="0" dirty="0" smtClean="0"/>
          </a:p>
          <a:p>
            <a:r>
              <a:rPr lang="ko-KR" altLang="en-US" baseline="0" dirty="0" smtClean="0"/>
              <a:t>빛과 공기 사이의 </a:t>
            </a:r>
            <a:r>
              <a:rPr lang="en-US" altLang="ko-KR" baseline="0" dirty="0" smtClean="0"/>
              <a:t>radiation </a:t>
            </a:r>
            <a:r>
              <a:rPr lang="ko-KR" altLang="en-US" baseline="0" dirty="0" smtClean="0"/>
              <a:t>상호작용은 전혀 없음</a:t>
            </a:r>
            <a:r>
              <a:rPr lang="en-US" altLang="ko-KR" baseline="0" dirty="0" smtClean="0"/>
              <a:t>!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빛 흡수</a:t>
            </a:r>
            <a:r>
              <a:rPr lang="en-US" altLang="ko-KR" baseline="0" dirty="0" smtClean="0"/>
              <a:t>: excitation (of molecules) </a:t>
            </a:r>
            <a:r>
              <a:rPr lang="ko-KR" altLang="en-US" baseline="0" dirty="0" smtClean="0"/>
              <a:t>방출</a:t>
            </a:r>
            <a:r>
              <a:rPr lang="en-US" altLang="ko-KR" baseline="0" dirty="0" smtClean="0"/>
              <a:t>: NONRADIATIVE DEEXCITATION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041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Lightbulb</a:t>
            </a:r>
            <a:r>
              <a:rPr lang="en-US" altLang="ko-KR" baseline="0" dirty="0" smtClean="0"/>
              <a:t> power: 500W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9463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smtClean="0"/>
              <a:t>만약에 </a:t>
            </a:r>
            <a:r>
              <a:rPr lang="en-US" altLang="ko-KR" baseline="0" dirty="0" smtClean="0"/>
              <a:t>y</a:t>
            </a:r>
            <a:r>
              <a:rPr lang="ko-KR" altLang="en-US" baseline="0" dirty="0" smtClean="0"/>
              <a:t>축을 그냥 </a:t>
            </a:r>
            <a:r>
              <a:rPr lang="en-US" altLang="ko-KR" baseline="0" dirty="0" smtClean="0"/>
              <a:t>amplitude (!20hz peak </a:t>
            </a:r>
            <a:r>
              <a:rPr lang="ko-KR" altLang="en-US" baseline="0" dirty="0" smtClean="0"/>
              <a:t>말고</a:t>
            </a:r>
            <a:r>
              <a:rPr lang="en-US" altLang="ko-KR" baseline="0" dirty="0" smtClean="0"/>
              <a:t>) </a:t>
            </a:r>
            <a:r>
              <a:rPr lang="ko-KR" altLang="en-US" baseline="0" dirty="0" smtClean="0"/>
              <a:t>로 한 놈이 있으면</a:t>
            </a:r>
            <a:endParaRPr lang="en-US" altLang="ko-KR" baseline="0" dirty="0" smtClean="0"/>
          </a:p>
          <a:p>
            <a:r>
              <a:rPr lang="ko-KR" altLang="en-US" baseline="0" dirty="0" smtClean="0"/>
              <a:t>얘는 </a:t>
            </a:r>
            <a:r>
              <a:rPr lang="en-US" altLang="ko-KR" baseline="0" dirty="0" smtClean="0"/>
              <a:t>y</a:t>
            </a:r>
            <a:r>
              <a:rPr lang="ko-KR" altLang="en-US" baseline="0" dirty="0" smtClean="0"/>
              <a:t>축이 </a:t>
            </a:r>
            <a:r>
              <a:rPr lang="en-US" altLang="ko-KR" baseline="0" dirty="0" smtClean="0"/>
              <a:t>noise</a:t>
            </a:r>
            <a:r>
              <a:rPr lang="ko-KR" altLang="en-US" baseline="0" dirty="0" smtClean="0"/>
              <a:t>일 가능성이 굉장히 높다</a:t>
            </a:r>
            <a:r>
              <a:rPr lang="en-US" altLang="ko-KR" baseline="0" dirty="0" smtClean="0"/>
              <a:t>.</a:t>
            </a:r>
            <a:endParaRPr lang="ko-KR" altLang="en-US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일단 저음역대 </a:t>
            </a:r>
            <a:r>
              <a:rPr lang="en-US" altLang="ko-KR" dirty="0" smtClean="0"/>
              <a:t>noise</a:t>
            </a:r>
            <a:r>
              <a:rPr lang="ko-KR" altLang="en-US" dirty="0" smtClean="0"/>
              <a:t>가 </a:t>
            </a:r>
            <a:r>
              <a:rPr lang="en-US" altLang="ko-KR" dirty="0" smtClean="0"/>
              <a:t>120hz</a:t>
            </a:r>
            <a:r>
              <a:rPr lang="ko-KR" altLang="en-US" dirty="0" smtClean="0"/>
              <a:t>보다 무조건 높다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Sensitivity is different according to frequency</a:t>
            </a:r>
          </a:p>
          <a:p>
            <a:r>
              <a:rPr lang="en-US" altLang="ko-KR" dirty="0" smtClean="0"/>
              <a:t>FFT: UNIT!!!!!!! </a:t>
            </a:r>
            <a:r>
              <a:rPr lang="en-US" altLang="ko-KR" dirty="0" err="1" smtClean="0"/>
              <a:t>Fft</a:t>
            </a:r>
            <a:r>
              <a:rPr lang="ko-KR" altLang="en-US" dirty="0" smtClean="0"/>
              <a:t>가 저음역대 더 잘 잡는 것에 대해</a:t>
            </a:r>
            <a:r>
              <a:rPr lang="en-US" altLang="ko-KR" dirty="0" smtClean="0"/>
              <a:t>….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577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음의 </a:t>
            </a:r>
            <a:r>
              <a:rPr lang="en-US" altLang="ko-KR" dirty="0" smtClean="0"/>
              <a:t>peak</a:t>
            </a:r>
            <a:r>
              <a:rPr lang="ko-KR" altLang="en-US" dirty="0" smtClean="0"/>
              <a:t>도 보여줘야 하지 않을까</a:t>
            </a:r>
            <a:r>
              <a:rPr lang="en-US" altLang="ko-KR" dirty="0" smtClean="0"/>
              <a:t>?</a:t>
            </a:r>
          </a:p>
          <a:p>
            <a:r>
              <a:rPr lang="en-US" altLang="ko-KR" dirty="0" smtClean="0"/>
              <a:t>Harmonics:</a:t>
            </a:r>
            <a:r>
              <a:rPr lang="en-US" altLang="ko-KR" baseline="0" dirty="0" smtClean="0"/>
              <a:t> mode of Helmholtz resonance</a:t>
            </a:r>
          </a:p>
          <a:p>
            <a:r>
              <a:rPr lang="en-US" altLang="ko-KR" baseline="0" dirty="0" smtClean="0"/>
              <a:t>(240Hz dies away quickly – why jar does not resonate in 240hz)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119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Leff</a:t>
            </a:r>
            <a:r>
              <a:rPr lang="en-US" altLang="ko-KR" dirty="0" smtClean="0"/>
              <a:t> = L + 1.45r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467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이걸 왜 </a:t>
            </a:r>
            <a:r>
              <a:rPr lang="ko-KR" altLang="en-US" dirty="0" err="1" smtClean="0"/>
              <a:t>햇냐</a:t>
            </a:r>
            <a:r>
              <a:rPr lang="ko-KR" altLang="en-US" dirty="0" smtClean="0"/>
              <a:t> 더 깔끔하게 설명</a:t>
            </a:r>
            <a:endParaRPr lang="en-US" altLang="ko-KR" dirty="0" smtClean="0"/>
          </a:p>
          <a:p>
            <a:r>
              <a:rPr lang="ko-KR" altLang="en-US" dirty="0" smtClean="0"/>
              <a:t>빛에 의한 소리만 보고 싶어서 빛을 되게 짧게 주고 싶어서 </a:t>
            </a:r>
            <a:r>
              <a:rPr lang="en-US" altLang="ko-KR" dirty="0" err="1" smtClean="0"/>
              <a:t>strobo</a:t>
            </a:r>
            <a:r>
              <a:rPr lang="ko-KR" altLang="en-US" dirty="0" smtClean="0"/>
              <a:t>를 </a:t>
            </a:r>
            <a:r>
              <a:rPr lang="ko-KR" altLang="en-US" dirty="0" err="1" smtClean="0"/>
              <a:t>썼따</a:t>
            </a:r>
            <a:r>
              <a:rPr lang="en-US" altLang="ko-KR" smtClean="0"/>
              <a:t>!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2969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50Hz chopping frequency</a:t>
            </a:r>
          </a:p>
          <a:p>
            <a:r>
              <a:rPr lang="en-US" altLang="ko-KR" dirty="0" smtClean="0"/>
              <a:t>Does</a:t>
            </a:r>
            <a:r>
              <a:rPr lang="en-US" altLang="ko-KR" baseline="0" dirty="0" smtClean="0"/>
              <a:t> silence always happen?</a:t>
            </a:r>
          </a:p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빨간색 좀 떨어뜨려놓고 </a:t>
            </a:r>
            <a:r>
              <a:rPr lang="en-US" altLang="ko-KR" baseline="0" dirty="0" smtClean="0"/>
              <a:t>plot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8995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Empty </a:t>
            </a:r>
            <a:r>
              <a:rPr lang="en-US" altLang="ko-KR" dirty="0" err="1" smtClean="0"/>
              <a:t>slideglass</a:t>
            </a:r>
            <a:endParaRPr lang="en-US" altLang="ko-KR" dirty="0" smtClean="0"/>
          </a:p>
          <a:p>
            <a:r>
              <a:rPr lang="en-US" altLang="ko-KR" dirty="0" smtClean="0"/>
              <a:t>Always</a:t>
            </a:r>
            <a:r>
              <a:rPr lang="en-US" altLang="ko-KR" baseline="0" dirty="0" smtClean="0"/>
              <a:t> the same waveform prove (in one sound, and even in different </a:t>
            </a:r>
            <a:r>
              <a:rPr lang="en-US" altLang="ko-KR" baseline="0" dirty="0" err="1" smtClean="0"/>
              <a:t>mateirals</a:t>
            </a:r>
            <a:r>
              <a:rPr lang="en-US" altLang="ko-KR" baseline="0" dirty="0" smtClean="0"/>
              <a:t>)</a:t>
            </a:r>
          </a:p>
          <a:p>
            <a:r>
              <a:rPr lang="en-US" altLang="ko-KR" baseline="0" dirty="0" err="1" smtClean="0"/>
              <a:t>Strobo</a:t>
            </a:r>
            <a:r>
              <a:rPr lang="ko-KR" altLang="en-US" baseline="0" dirty="0" smtClean="0"/>
              <a:t>에서 나오는 고전압의 영향</a:t>
            </a:r>
            <a:r>
              <a:rPr lang="en-US" altLang="ko-KR" baseline="0" dirty="0" smtClean="0"/>
              <a:t>… electrical signal</a:t>
            </a:r>
          </a:p>
          <a:p>
            <a:r>
              <a:rPr lang="en-US" altLang="ko-KR" baseline="0" dirty="0" err="1" smtClean="0"/>
              <a:t>Mic</a:t>
            </a:r>
            <a:r>
              <a:rPr lang="ko-KR" altLang="en-US" baseline="0" dirty="0" smtClean="0"/>
              <a:t>의 </a:t>
            </a:r>
            <a:r>
              <a:rPr lang="en-US" altLang="ko-KR" baseline="0" dirty="0" smtClean="0"/>
              <a:t>response time</a:t>
            </a:r>
          </a:p>
          <a:p>
            <a:r>
              <a:rPr lang="en-US" altLang="ko-KR" dirty="0" smtClean="0"/>
              <a:t>20000Hz </a:t>
            </a:r>
            <a:r>
              <a:rPr lang="ko-KR" altLang="en-US" dirty="0" smtClean="0"/>
              <a:t>이상 소리는 일종의 </a:t>
            </a:r>
            <a:r>
              <a:rPr lang="en-US" altLang="ko-KR" dirty="0" smtClean="0"/>
              <a:t>damping?!</a:t>
            </a:r>
          </a:p>
          <a:p>
            <a:r>
              <a:rPr lang="en-US" altLang="ko-KR" dirty="0" smtClean="0"/>
              <a:t>Sound</a:t>
            </a:r>
            <a:r>
              <a:rPr lang="en-US" altLang="ko-KR" baseline="0" dirty="0" smtClean="0"/>
              <a:t> sensor</a:t>
            </a:r>
            <a:r>
              <a:rPr lang="ko-KR" altLang="en-US" baseline="0" dirty="0" smtClean="0"/>
              <a:t>랑 </a:t>
            </a:r>
            <a:r>
              <a:rPr lang="en-US" altLang="ko-KR" baseline="0" dirty="0" err="1" smtClean="0"/>
              <a:t>photodetector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동시에 켜서 그 </a:t>
            </a:r>
            <a:r>
              <a:rPr lang="en-US" altLang="ko-KR" baseline="0" dirty="0" smtClean="0"/>
              <a:t>time gap</a:t>
            </a:r>
            <a:r>
              <a:rPr lang="ko-KR" altLang="en-US" baseline="0" dirty="0" smtClean="0"/>
              <a:t>을 본다 </a:t>
            </a:r>
            <a:r>
              <a:rPr lang="en-US" altLang="ko-KR" baseline="0" dirty="0" smtClean="0"/>
              <a:t>(triggering)</a:t>
            </a:r>
          </a:p>
          <a:p>
            <a:r>
              <a:rPr lang="en-US" altLang="ko-KR" baseline="0" dirty="0" err="1" smtClean="0"/>
              <a:t>Dephase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와 </a:t>
            </a:r>
            <a:r>
              <a:rPr lang="en-US" altLang="ko-KR" baseline="0" dirty="0" smtClean="0"/>
              <a:t>decay</a:t>
            </a:r>
            <a:r>
              <a:rPr lang="ko-KR" altLang="en-US" baseline="0" dirty="0" smtClean="0"/>
              <a:t>는 다름</a:t>
            </a:r>
            <a:endParaRPr lang="en-US" altLang="ko-KR" baseline="0" dirty="0" smtClean="0"/>
          </a:p>
          <a:p>
            <a:r>
              <a:rPr lang="en-US" altLang="ko-KR" baseline="0" dirty="0" smtClean="0"/>
              <a:t>Decay</a:t>
            </a:r>
            <a:r>
              <a:rPr lang="ko-KR" altLang="en-US" baseline="0" dirty="0" smtClean="0"/>
              <a:t>는 </a:t>
            </a:r>
            <a:r>
              <a:rPr lang="en-US" altLang="ko-KR" baseline="0" dirty="0" err="1" smtClean="0"/>
              <a:t>lorenz</a:t>
            </a:r>
            <a:r>
              <a:rPr lang="en-US" altLang="ko-KR" baseline="0" dirty="0" smtClean="0"/>
              <a:t> curve fit or </a:t>
            </a:r>
            <a:r>
              <a:rPr lang="en-US" altLang="ko-KR" baseline="0" dirty="0" err="1" smtClean="0"/>
              <a:t>gaussian</a:t>
            </a:r>
            <a:r>
              <a:rPr lang="en-US" altLang="ko-KR" baseline="0" dirty="0" smtClean="0"/>
              <a:t> curve fit </a:t>
            </a:r>
            <a:r>
              <a:rPr lang="ko-KR" altLang="en-US" baseline="0" dirty="0" smtClean="0"/>
              <a:t>이렇게 갑자기 </a:t>
            </a:r>
            <a:r>
              <a:rPr lang="ko-KR" altLang="en-US" baseline="0" dirty="0" err="1" smtClean="0"/>
              <a:t>죽은건</a:t>
            </a:r>
            <a:r>
              <a:rPr lang="ko-KR" altLang="en-US" baseline="0" dirty="0" smtClean="0"/>
              <a:t> </a:t>
            </a:r>
            <a:r>
              <a:rPr lang="en-US" altLang="ko-KR" baseline="0" dirty="0" err="1" smtClean="0"/>
              <a:t>dephase</a:t>
            </a:r>
            <a:r>
              <a:rPr lang="ko-KR" altLang="en-US" baseline="0" dirty="0" smtClean="0"/>
              <a:t>라 봄</a:t>
            </a:r>
            <a:endParaRPr lang="en-US" altLang="ko-KR" baseline="0" dirty="0" smtClean="0"/>
          </a:p>
          <a:p>
            <a:r>
              <a:rPr lang="ko-KR" altLang="en-US" baseline="0" dirty="0" smtClean="0"/>
              <a:t>소수 </a:t>
            </a:r>
            <a:r>
              <a:rPr lang="en-US" altLang="ko-KR" baseline="0" dirty="0" smtClean="0"/>
              <a:t>frequency (47Hz)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Small vibration</a:t>
            </a:r>
            <a:r>
              <a:rPr lang="ko-KR" altLang="en-US" baseline="0" dirty="0" smtClean="0"/>
              <a:t>이 약해지는 것도 주기가 있을 수 </a:t>
            </a:r>
            <a:r>
              <a:rPr lang="ko-KR" altLang="en-US" baseline="0" dirty="0" err="1" smtClean="0"/>
              <a:t>있따</a:t>
            </a:r>
            <a:endParaRPr lang="en-US" altLang="ko-KR" baseline="0" dirty="0" smtClean="0"/>
          </a:p>
          <a:p>
            <a:r>
              <a:rPr lang="ko-KR" altLang="en-US" baseline="0" dirty="0" err="1" smtClean="0"/>
              <a:t>나노초고속현상실험실</a:t>
            </a:r>
            <a:endParaRPr lang="en-US" altLang="ko-KR" baseline="0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마지막에 </a:t>
            </a:r>
            <a:r>
              <a:rPr lang="en-US" altLang="ko-KR" dirty="0" smtClean="0"/>
              <a:t>stroboscope noise</a:t>
            </a:r>
            <a:r>
              <a:rPr lang="ko-KR" altLang="en-US" dirty="0" err="1" smtClean="0"/>
              <a:t>라는거</a:t>
            </a:r>
            <a:r>
              <a:rPr lang="ko-KR" altLang="en-US" dirty="0" smtClean="0"/>
              <a:t> 증명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492F9-6162-4DB9-8FC7-BE727D9A0CDC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384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google.co.kr/url?sa=i&amp;rct=j&amp;q=&amp;esrc=s&amp;frm=1&amp;source=images&amp;cd=&amp;cad=rja&amp;docid=HLhTKPjc_B1KUM&amp;tbnid=jzF6G6B4g2PXMM:&amp;ved=0CAUQjRw&amp;url=http://bulgogibros.tistory.com/591&amp;ei=ke2YUamSFeTJiAf1-YDwCg&amp;psig=AFQjCNEeegM9ucHBmC7E_gR0Lbr0mAtKGg&amp;ust=1369061730479090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image03.asadal.com/cwi/design/image/2010/08/879603_thum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44450"/>
            <a:ext cx="9380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그룹 4"/>
          <p:cNvGrpSpPr/>
          <p:nvPr/>
        </p:nvGrpSpPr>
        <p:grpSpPr>
          <a:xfrm flipV="1">
            <a:off x="-237382" y="6804532"/>
            <a:ext cx="9381382" cy="82496"/>
            <a:chOff x="-5302" y="-1496"/>
            <a:chExt cx="9149302" cy="163496"/>
          </a:xfrm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grpSp>
          <p:nvGrpSpPr>
            <p:cNvPr id="6" name="그룹 5"/>
            <p:cNvGrpSpPr/>
            <p:nvPr/>
          </p:nvGrpSpPr>
          <p:grpSpPr>
            <a:xfrm>
              <a:off x="-5302" y="-1496"/>
              <a:ext cx="8890887" cy="162000"/>
              <a:chOff x="2170649" y="902248"/>
              <a:chExt cx="8890887" cy="162000"/>
            </a:xfrm>
          </p:grpSpPr>
          <p:sp>
            <p:nvSpPr>
              <p:cNvPr id="8" name="직사각형 7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8820000" y="0"/>
              <a:ext cx="324000" cy="162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75" y="1988841"/>
            <a:ext cx="8013697" cy="173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10" y="3429000"/>
            <a:ext cx="7190426" cy="180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4" descr="http://blogimg.ohmynews.com/attach/25605/1288536027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DDA"/>
              </a:clrFrom>
              <a:clrTo>
                <a:srgbClr val="FFFD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" t="22935" b="2677"/>
          <a:stretch/>
        </p:blipFill>
        <p:spPr bwMode="auto">
          <a:xfrm>
            <a:off x="2835432" y="4644694"/>
            <a:ext cx="6308568" cy="238470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cfs10.tistory.com/upload_control/download.blog?fhandle=YmxvZzM0NjI3MkBmczEwLnRpc3RvcnkuY29tOi9hdHRhY2gvMS8zMzAwMDAwMDAxMTAucG5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00808"/>
            <a:ext cx="3972164" cy="18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EFC4"/>
              </a:clrFrom>
              <a:clrTo>
                <a:srgbClr val="FFEF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82" y="162000"/>
            <a:ext cx="6750605" cy="26209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0" t="12897" r="-19929" b="-42473"/>
          <a:stretch/>
        </p:blipFill>
        <p:spPr bwMode="auto">
          <a:xfrm rot="18860973">
            <a:off x="-460651" y="-46511"/>
            <a:ext cx="1458463" cy="1453383"/>
          </a:xfrm>
          <a:prstGeom prst="diamon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1" t="3506" r="22447" b="2118"/>
          <a:stretch/>
        </p:blipFill>
        <p:spPr bwMode="auto">
          <a:xfrm rot="18344387">
            <a:off x="6815738" y="-362969"/>
            <a:ext cx="2221166" cy="2457827"/>
          </a:xfrm>
          <a:prstGeom prst="chord">
            <a:avLst>
              <a:gd name="adj1" fmla="val 996272"/>
              <a:gd name="adj2" fmla="val 1620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그룹 45"/>
          <p:cNvGrpSpPr>
            <a:grpSpLocks/>
          </p:cNvGrpSpPr>
          <p:nvPr/>
        </p:nvGrpSpPr>
        <p:grpSpPr bwMode="auto">
          <a:xfrm>
            <a:off x="-238125" y="-9525"/>
            <a:ext cx="9382125" cy="171450"/>
            <a:chOff x="-237382" y="-9926"/>
            <a:chExt cx="9381383" cy="171925"/>
          </a:xfrm>
        </p:grpSpPr>
        <p:grpSp>
          <p:nvGrpSpPr>
            <p:cNvPr id="44" name="그룹 43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6" name="직사각형 45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45" name="직사각형 44"/>
            <p:cNvSpPr/>
            <p:nvPr userDrawn="1"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74" name="그룹 76"/>
          <p:cNvGrpSpPr>
            <a:grpSpLocks/>
          </p:cNvGrpSpPr>
          <p:nvPr/>
        </p:nvGrpSpPr>
        <p:grpSpPr bwMode="auto">
          <a:xfrm>
            <a:off x="-173038" y="-12700"/>
            <a:ext cx="9382126" cy="173038"/>
            <a:chOff x="-237382" y="-9926"/>
            <a:chExt cx="9381383" cy="171925"/>
          </a:xfrm>
        </p:grpSpPr>
        <p:grpSp>
          <p:nvGrpSpPr>
            <p:cNvPr id="75" name="그룹 74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77" name="직사각형 76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79" name="직사각형 78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1" name="직사각형 80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5" name="직사각형 84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0" name="직사각형 89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2" name="직사각형 91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3" name="직사각형 92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5" name="직사각형 94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6" name="직사각형 95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7" name="직사각형 96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9" name="직사각형 98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0" name="직사각형 99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1" name="직사각형 100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3" name="직사각형 102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76" name="직사각형 75"/>
            <p:cNvSpPr/>
            <p:nvPr userDrawn="1"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105" name="그룹 107"/>
          <p:cNvGrpSpPr>
            <a:grpSpLocks/>
          </p:cNvGrpSpPr>
          <p:nvPr/>
        </p:nvGrpSpPr>
        <p:grpSpPr bwMode="auto">
          <a:xfrm>
            <a:off x="-128588" y="6799263"/>
            <a:ext cx="9380538" cy="85725"/>
            <a:chOff x="-237382" y="-9926"/>
            <a:chExt cx="9381383" cy="171925"/>
          </a:xfrm>
        </p:grpSpPr>
        <p:grpSp>
          <p:nvGrpSpPr>
            <p:cNvPr id="106" name="그룹 105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108" name="직사각형 107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9" name="직사각형 108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2" name="직사각형 111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5" name="직사각형 114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8" name="직사각형 117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9" name="직사각형 118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0" name="직사각형 119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1" name="직사각형 120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3" name="직사각형 122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4" name="직사각형 123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5" name="직사각형 124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6" name="직사각형 125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7" name="직사각형 126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8" name="직사각형 127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9" name="직사각형 128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0" name="직사각형 129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1" name="직사각형 130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2" name="직사각형 131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3" name="직사각형 132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4" name="직사각형 133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5" name="직사각형 134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107" name="직사각형 106"/>
            <p:cNvSpPr/>
            <p:nvPr userDrawn="1"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sp>
        <p:nvSpPr>
          <p:cNvPr id="177" name="제목 1"/>
          <p:cNvSpPr>
            <a:spLocks noGrp="1"/>
          </p:cNvSpPr>
          <p:nvPr>
            <p:ph type="ctrTitle"/>
          </p:nvPr>
        </p:nvSpPr>
        <p:spPr>
          <a:xfrm>
            <a:off x="2206110" y="2276872"/>
            <a:ext cx="6506810" cy="1179562"/>
          </a:xfrm>
        </p:spPr>
        <p:txBody>
          <a:bodyPr>
            <a:noAutofit/>
          </a:bodyPr>
          <a:lstStyle>
            <a:lvl1pPr>
              <a:defRPr sz="4800" b="0" i="0" baseline="0">
                <a:solidFill>
                  <a:srgbClr val="4C1200"/>
                </a:solidFill>
                <a:effectLst/>
                <a:latin typeface="Eras Bold ITC" pitchFamily="34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78" name="부제목 2"/>
          <p:cNvSpPr>
            <a:spLocks noGrp="1"/>
          </p:cNvSpPr>
          <p:nvPr>
            <p:ph type="subTitle" idx="1"/>
          </p:nvPr>
        </p:nvSpPr>
        <p:spPr>
          <a:xfrm>
            <a:off x="2933254" y="3929294"/>
            <a:ext cx="5736137" cy="72384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993300"/>
                </a:solidFill>
                <a:latin typeface="Eras Bold IT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sp>
        <p:nvSpPr>
          <p:cNvPr id="13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137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13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4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987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12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63" y="-26988"/>
            <a:ext cx="9144000" cy="1223963"/>
          </a:xfrm>
          <a:prstGeom prst="rect">
            <a:avLst/>
          </a:prstGeom>
          <a:gradFill>
            <a:gsLst>
              <a:gs pos="0">
                <a:srgbClr val="FCF7F2">
                  <a:lumMod val="94000"/>
                </a:srgbClr>
              </a:gs>
              <a:gs pos="50000">
                <a:srgbClr val="EFE2BE"/>
              </a:gs>
              <a:gs pos="100000">
                <a:srgbClr val="E6D794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0" t="12897" r="-19929" b="-42473"/>
          <a:stretch/>
        </p:blipFill>
        <p:spPr bwMode="auto">
          <a:xfrm rot="18860973">
            <a:off x="-225488" y="-271707"/>
            <a:ext cx="1458463" cy="1453383"/>
          </a:xfrm>
          <a:prstGeom prst="diamon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encrypted-tbn2.google.com/images?q=tbn:ANd9GcRLLpYN3ERZN8bXXoq9rr-zWksbNL0uQaF3sPJdlmV1QH83spBu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4450"/>
            <a:ext cx="13684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55576" y="-1650"/>
            <a:ext cx="6696744" cy="1126394"/>
          </a:xfrm>
          <a:prstGeom prst="rect">
            <a:avLst/>
          </a:prstGeom>
          <a:blipFill dpi="0" rotWithShape="1">
            <a:blip r:embed="rId4">
              <a:alphaModFix amt="11000"/>
            </a:blip>
            <a:srcRect/>
            <a:stretch>
              <a:fillRect t="-11241" r="-14790" b="-249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46856" y="1484784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827584" y="160174"/>
            <a:ext cx="6480720" cy="878048"/>
          </a:xfrm>
        </p:spPr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72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25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35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307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1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-18640"/>
            <a:ext cx="9144000" cy="6876639"/>
          </a:xfrm>
          <a:prstGeom prst="rect">
            <a:avLst/>
          </a:prstGeom>
          <a:gradFill flip="none" rotWithShape="1">
            <a:gsLst>
              <a:gs pos="0">
                <a:srgbClr val="F8EBD4">
                  <a:lumMod val="29000"/>
                  <a:lumOff val="71000"/>
                </a:srgb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rgbClr val="EAD99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pSp>
        <p:nvGrpSpPr>
          <p:cNvPr id="8" name="그룹 4"/>
          <p:cNvGrpSpPr>
            <a:grpSpLocks/>
          </p:cNvGrpSpPr>
          <p:nvPr/>
        </p:nvGrpSpPr>
        <p:grpSpPr bwMode="auto">
          <a:xfrm>
            <a:off x="-142875" y="-12700"/>
            <a:ext cx="9380538" cy="173038"/>
            <a:chOff x="-237382" y="-9926"/>
            <a:chExt cx="9381383" cy="171925"/>
          </a:xfrm>
        </p:grpSpPr>
        <p:grpSp>
          <p:nvGrpSpPr>
            <p:cNvPr id="9" name="그룹 8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11" name="직사각형 10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10" name="직사각형 9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39" name="그룹 35"/>
          <p:cNvGrpSpPr>
            <a:grpSpLocks/>
          </p:cNvGrpSpPr>
          <p:nvPr/>
        </p:nvGrpSpPr>
        <p:grpSpPr bwMode="auto">
          <a:xfrm>
            <a:off x="-128588" y="6799263"/>
            <a:ext cx="9380538" cy="85725"/>
            <a:chOff x="-237382" y="-9926"/>
            <a:chExt cx="9381383" cy="171925"/>
          </a:xfrm>
        </p:grpSpPr>
        <p:grpSp>
          <p:nvGrpSpPr>
            <p:cNvPr id="40" name="그룹 39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2" name="직사각형 41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41" name="직사각형 40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EFC4"/>
              </a:clrFrom>
              <a:clrTo>
                <a:srgbClr val="FFEF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5" y="162000"/>
            <a:ext cx="6750605" cy="26209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75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65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43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22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C83E57CC-1408-402A-A227-EE0D6BE3A0FE}" type="datetimeFigureOut">
              <a:rPr lang="ko-KR" altLang="en-US" smtClean="0"/>
              <a:t>2013-07-27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C9D9E765-D0DB-4495-9449-1AA58FADD7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hyperlink" Target="file:///D:\minq\minsago\hyewoomnarae\KYPT\7%20Hearing%20Light\sampleSound.wav" TargetMode="Externa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65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6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-228600" y="136269"/>
            <a:ext cx="9372600" cy="6644028"/>
          </a:xfrm>
          <a:prstGeom prst="rect">
            <a:avLst/>
          </a:prstGeom>
          <a:gradFill flip="none" rotWithShape="1">
            <a:gsLst>
              <a:gs pos="0">
                <a:srgbClr val="F8EBD4">
                  <a:lumMod val="44000"/>
                  <a:lumOff val="56000"/>
                </a:srgbClr>
              </a:gs>
              <a:gs pos="50000">
                <a:schemeClr val="accent6">
                  <a:lumMod val="35000"/>
                  <a:lumOff val="65000"/>
                </a:schemeClr>
              </a:gs>
              <a:gs pos="100000">
                <a:srgbClr val="EAD99F">
                  <a:lumMod val="8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pSp>
        <p:nvGrpSpPr>
          <p:cNvPr id="5" name="그룹 5"/>
          <p:cNvGrpSpPr>
            <a:grpSpLocks/>
          </p:cNvGrpSpPr>
          <p:nvPr/>
        </p:nvGrpSpPr>
        <p:grpSpPr bwMode="auto">
          <a:xfrm>
            <a:off x="-142875" y="-12700"/>
            <a:ext cx="9380538" cy="173038"/>
            <a:chOff x="-237382" y="-9926"/>
            <a:chExt cx="9381383" cy="171925"/>
          </a:xfrm>
        </p:grpSpPr>
        <p:grpSp>
          <p:nvGrpSpPr>
            <p:cNvPr id="6" name="그룹 5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8" name="직사각형 7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36" name="그룹 36"/>
          <p:cNvGrpSpPr>
            <a:grpSpLocks/>
          </p:cNvGrpSpPr>
          <p:nvPr/>
        </p:nvGrpSpPr>
        <p:grpSpPr bwMode="auto">
          <a:xfrm>
            <a:off x="-128588" y="6799263"/>
            <a:ext cx="9380538" cy="85725"/>
            <a:chOff x="-237382" y="-9926"/>
            <a:chExt cx="9381383" cy="171925"/>
          </a:xfrm>
        </p:grpSpPr>
        <p:grpSp>
          <p:nvGrpSpPr>
            <p:cNvPr id="37" name="그룹 36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9" name="직사각형 38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38" name="직사각형 37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sp>
        <p:nvSpPr>
          <p:cNvPr id="67" name="직사각형 66"/>
          <p:cNvSpPr/>
          <p:nvPr/>
        </p:nvSpPr>
        <p:spPr>
          <a:xfrm>
            <a:off x="-228600" y="190501"/>
            <a:ext cx="9498086" cy="6608762"/>
          </a:xfrm>
          <a:prstGeom prst="rect">
            <a:avLst/>
          </a:prstGeom>
          <a:blipFill dpi="0" rotWithShape="1">
            <a:blip r:embed="rId2">
              <a:alphaModFix amt="3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68" name="직사각형 67"/>
          <p:cNvSpPr/>
          <p:nvPr/>
        </p:nvSpPr>
        <p:spPr>
          <a:xfrm>
            <a:off x="5103813" y="136269"/>
            <a:ext cx="3913187" cy="6621463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69" name="TextBox 72"/>
          <p:cNvSpPr txBox="1">
            <a:spLocks noChangeArrowheads="1"/>
          </p:cNvSpPr>
          <p:nvPr/>
        </p:nvSpPr>
        <p:spPr bwMode="auto">
          <a:xfrm>
            <a:off x="6711249" y="5516022"/>
            <a:ext cx="2153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2400" b="1" dirty="0" err="1" smtClean="0"/>
              <a:t>Mingyu</a:t>
            </a:r>
            <a:r>
              <a:rPr kumimoji="0" lang="en-US" altLang="ko-KR" sz="2400" b="1" dirty="0" smtClean="0"/>
              <a:t> Kang</a:t>
            </a:r>
            <a:endParaRPr kumimoji="0" lang="en-US" altLang="ko-KR" sz="2400" b="1" dirty="0"/>
          </a:p>
        </p:txBody>
      </p:sp>
      <p:sp>
        <p:nvSpPr>
          <p:cNvPr id="70" name="TextBox 73"/>
          <p:cNvSpPr txBox="1">
            <a:spLocks noChangeArrowheads="1"/>
          </p:cNvSpPr>
          <p:nvPr/>
        </p:nvSpPr>
        <p:spPr bwMode="auto">
          <a:xfrm>
            <a:off x="6948488" y="6092825"/>
            <a:ext cx="1887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2400" b="1"/>
              <a:t>Team Korea</a:t>
            </a:r>
          </a:p>
        </p:txBody>
      </p:sp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/>
          <a:stretch>
            <a:fillRect/>
          </a:stretch>
        </p:blipFill>
        <p:spPr bwMode="auto">
          <a:xfrm>
            <a:off x="488343" y="657225"/>
            <a:ext cx="456088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70"/>
          <p:cNvSpPr txBox="1">
            <a:spLocks noChangeArrowheads="1"/>
          </p:cNvSpPr>
          <p:nvPr/>
        </p:nvSpPr>
        <p:spPr bwMode="auto">
          <a:xfrm>
            <a:off x="539749" y="2276475"/>
            <a:ext cx="56786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6000" b="1" dirty="0" smtClean="0"/>
              <a:t>Hearing Light</a:t>
            </a:r>
            <a:endParaRPr kumimoji="0" lang="ko-KR" altLang="en-US" sz="60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610504" y="1340768"/>
            <a:ext cx="301537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prstMaterial="softEdge">
              <a:bevelT w="12700" h="12700"/>
              <a:contourClr>
                <a:schemeClr val="bg1"/>
              </a:contourClr>
            </a:sp3d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800" b="1" dirty="0">
                <a:gradFill flip="none" rotWithShape="1"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50000">
                      <a:srgbClr val="C00000"/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+mn-ea"/>
                <a:cs typeface="Times New Roman" pitchFamily="18" charset="0"/>
              </a:rPr>
              <a:t>Problem </a:t>
            </a:r>
            <a:r>
              <a:rPr kumimoji="0" lang="en-US" altLang="ko-KR" sz="4800" b="1" dirty="0" smtClean="0">
                <a:gradFill flip="none" rotWithShape="1"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50000">
                      <a:srgbClr val="C00000"/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+mn-ea"/>
                <a:cs typeface="Times New Roman" pitchFamily="18" charset="0"/>
              </a:rPr>
              <a:t>#</a:t>
            </a:r>
            <a:r>
              <a:rPr lang="en-US" altLang="ko-KR" sz="4800" b="1" dirty="0">
                <a:gradFill flip="none" rotWithShape="1">
                  <a:gsLst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50000">
                      <a:srgbClr val="C00000"/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7</a:t>
            </a:r>
            <a:endParaRPr kumimoji="0" lang="en-US" altLang="ko-KR" sz="4800" b="1" dirty="0">
              <a:gradFill flip="none" rotWithShape="1">
                <a:gsLst>
                  <a:gs pos="100000">
                    <a:schemeClr val="tx1">
                      <a:lumMod val="75000"/>
                      <a:lumOff val="25000"/>
                    </a:schemeClr>
                  </a:gs>
                  <a:gs pos="50000">
                    <a:srgbClr val="C00000"/>
                  </a:gs>
                </a:gsLst>
                <a:lin ang="5400000" scaled="1"/>
                <a:tileRect/>
              </a:gra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4" name="그림 91" descr="단풍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206375"/>
            <a:ext cx="14001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756576" cy="547260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6480720" cy="878048"/>
          </a:xfrm>
        </p:spPr>
        <p:txBody>
          <a:bodyPr/>
          <a:lstStyle/>
          <a:p>
            <a:r>
              <a:rPr lang="en-US" altLang="ko-KR" sz="4000" b="1" dirty="0" smtClean="0"/>
              <a:t>Frequency-Domain Graph</a:t>
            </a:r>
            <a:endParaRPr lang="ko-KR" altLang="en-US" sz="4000" b="1" dirty="0"/>
          </a:p>
        </p:txBody>
      </p:sp>
      <p:sp>
        <p:nvSpPr>
          <p:cNvPr id="7" name="직사각형 6"/>
          <p:cNvSpPr/>
          <p:nvPr/>
        </p:nvSpPr>
        <p:spPr>
          <a:xfrm>
            <a:off x="4576762" y="2011401"/>
            <a:ext cx="288032" cy="288032"/>
          </a:xfrm>
          <a:prstGeom prst="rect">
            <a:avLst/>
          </a:prstGeom>
          <a:solidFill>
            <a:srgbClr val="240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4572000" y="2591221"/>
            <a:ext cx="288032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936802" y="1893807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: Jar with soot</a:t>
            </a:r>
            <a:endParaRPr lang="ko-KR" alt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6802" y="2473627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: Empty jar (noise)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3053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" y="1196752"/>
            <a:ext cx="9144000" cy="5501414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/>
              <a:t>Frequency-Domain Graph</a:t>
            </a:r>
            <a:endParaRPr lang="ko-KR" alt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200587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/>
              <a:t>120hz</a:t>
            </a:r>
            <a:endParaRPr lang="ko-KR" alt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39533" y="436684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/>
              <a:t>240hz</a:t>
            </a:r>
            <a:endParaRPr lang="ko-KR" alt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27765" y="515893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/>
              <a:t>360hz</a:t>
            </a:r>
            <a:endParaRPr lang="ko-KR" alt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57433" y="2346082"/>
            <a:ext cx="3618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/>
              <a:t>Harmonics!</a:t>
            </a:r>
            <a:endParaRPr lang="ko-KR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910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/>
              <a:t>Light intensity</a:t>
            </a:r>
            <a:br>
              <a:rPr lang="en-US" altLang="ko-KR" sz="3200" b="1" dirty="0" smtClean="0"/>
            </a:br>
            <a:r>
              <a:rPr lang="en-US" altLang="ko-KR" sz="3200" b="1" dirty="0" smtClean="0"/>
              <a:t>– 120hz peak intensity Graph</a:t>
            </a:r>
            <a:endParaRPr lang="ko-KR" altLang="en-US" sz="3200" b="1" dirty="0"/>
          </a:p>
        </p:txBody>
      </p:sp>
      <p:cxnSp>
        <p:nvCxnSpPr>
          <p:cNvPr id="5" name="직선 화살표 연결선 4"/>
          <p:cNvCxnSpPr/>
          <p:nvPr/>
        </p:nvCxnSpPr>
        <p:spPr>
          <a:xfrm flipV="1">
            <a:off x="2987824" y="1556792"/>
            <a:ext cx="3960440" cy="345638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80841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13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962755" y="2564904"/>
            <a:ext cx="721851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is the</a:t>
            </a:r>
          </a:p>
          <a:p>
            <a:pPr algn="ctr"/>
            <a:r>
              <a:rPr lang="en-US" altLang="ko-KR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role of the JAR?</a:t>
            </a:r>
            <a:endParaRPr lang="en-US" altLang="ko-KR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21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Helmholtz Resonance</a:t>
            </a:r>
            <a:endParaRPr lang="ko-KR" altLang="en-US" b="1" dirty="0"/>
          </a:p>
        </p:txBody>
      </p:sp>
      <p:sp>
        <p:nvSpPr>
          <p:cNvPr id="4" name="순서도: 대체 처리 3"/>
          <p:cNvSpPr/>
          <p:nvPr/>
        </p:nvSpPr>
        <p:spPr>
          <a:xfrm>
            <a:off x="818745" y="3362789"/>
            <a:ext cx="3312368" cy="309634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순서도: 대체 처리 4"/>
          <p:cNvSpPr/>
          <p:nvPr/>
        </p:nvSpPr>
        <p:spPr>
          <a:xfrm>
            <a:off x="2294909" y="2727115"/>
            <a:ext cx="360040" cy="959525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자기 디스크 5"/>
          <p:cNvSpPr/>
          <p:nvPr/>
        </p:nvSpPr>
        <p:spPr>
          <a:xfrm>
            <a:off x="1214789" y="2714717"/>
            <a:ext cx="2520280" cy="72008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2294909" y="2714717"/>
            <a:ext cx="360040" cy="14401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31878" y="2943509"/>
                <a:ext cx="843051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878" y="2943509"/>
                <a:ext cx="843051" cy="491288"/>
              </a:xfrm>
              <a:prstGeom prst="rect">
                <a:avLst/>
              </a:prstGeom>
              <a:blipFill rotWithShape="1"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자유형 8"/>
          <p:cNvSpPr/>
          <p:nvPr/>
        </p:nvSpPr>
        <p:spPr>
          <a:xfrm>
            <a:off x="1989897" y="2727116"/>
            <a:ext cx="305012" cy="323309"/>
          </a:xfrm>
          <a:custGeom>
            <a:avLst/>
            <a:gdLst>
              <a:gd name="connsiteX0" fmla="*/ 212698 w 212698"/>
              <a:gd name="connsiteY0" fmla="*/ 0 h 484909"/>
              <a:gd name="connsiteX1" fmla="*/ 157279 w 212698"/>
              <a:gd name="connsiteY1" fmla="*/ 69273 h 484909"/>
              <a:gd name="connsiteX2" fmla="*/ 129570 w 212698"/>
              <a:gd name="connsiteY2" fmla="*/ 110836 h 484909"/>
              <a:gd name="connsiteX3" fmla="*/ 46443 w 212698"/>
              <a:gd name="connsiteY3" fmla="*/ 193964 h 484909"/>
              <a:gd name="connsiteX4" fmla="*/ 18734 w 212698"/>
              <a:gd name="connsiteY4" fmla="*/ 277091 h 484909"/>
              <a:gd name="connsiteX5" fmla="*/ 4879 w 212698"/>
              <a:gd name="connsiteY5" fmla="*/ 484909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698" h="484909">
                <a:moveTo>
                  <a:pt x="212698" y="0"/>
                </a:moveTo>
                <a:cubicBezTo>
                  <a:pt x="194225" y="23091"/>
                  <a:pt x="175022" y="45616"/>
                  <a:pt x="157279" y="69273"/>
                </a:cubicBezTo>
                <a:cubicBezTo>
                  <a:pt x="147288" y="82594"/>
                  <a:pt x="140632" y="98391"/>
                  <a:pt x="129570" y="110836"/>
                </a:cubicBezTo>
                <a:cubicBezTo>
                  <a:pt x="103536" y="140125"/>
                  <a:pt x="46443" y="193964"/>
                  <a:pt x="46443" y="193964"/>
                </a:cubicBezTo>
                <a:lnTo>
                  <a:pt x="18734" y="277091"/>
                </a:lnTo>
                <a:cubicBezTo>
                  <a:pt x="-12647" y="371231"/>
                  <a:pt x="4879" y="304039"/>
                  <a:pt x="4879" y="484909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 flipV="1">
            <a:off x="1964396" y="3378100"/>
            <a:ext cx="276430" cy="308540"/>
          </a:xfrm>
          <a:custGeom>
            <a:avLst/>
            <a:gdLst>
              <a:gd name="connsiteX0" fmla="*/ 212698 w 212698"/>
              <a:gd name="connsiteY0" fmla="*/ 0 h 484909"/>
              <a:gd name="connsiteX1" fmla="*/ 157279 w 212698"/>
              <a:gd name="connsiteY1" fmla="*/ 69273 h 484909"/>
              <a:gd name="connsiteX2" fmla="*/ 129570 w 212698"/>
              <a:gd name="connsiteY2" fmla="*/ 110836 h 484909"/>
              <a:gd name="connsiteX3" fmla="*/ 46443 w 212698"/>
              <a:gd name="connsiteY3" fmla="*/ 193964 h 484909"/>
              <a:gd name="connsiteX4" fmla="*/ 18734 w 212698"/>
              <a:gd name="connsiteY4" fmla="*/ 277091 h 484909"/>
              <a:gd name="connsiteX5" fmla="*/ 4879 w 212698"/>
              <a:gd name="connsiteY5" fmla="*/ 484909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698" h="484909">
                <a:moveTo>
                  <a:pt x="212698" y="0"/>
                </a:moveTo>
                <a:cubicBezTo>
                  <a:pt x="194225" y="23091"/>
                  <a:pt x="175022" y="45616"/>
                  <a:pt x="157279" y="69273"/>
                </a:cubicBezTo>
                <a:cubicBezTo>
                  <a:pt x="147288" y="82594"/>
                  <a:pt x="140632" y="98391"/>
                  <a:pt x="129570" y="110836"/>
                </a:cubicBezTo>
                <a:cubicBezTo>
                  <a:pt x="103536" y="140125"/>
                  <a:pt x="46443" y="193964"/>
                  <a:pt x="46443" y="193964"/>
                </a:cubicBezTo>
                <a:lnTo>
                  <a:pt x="18734" y="277091"/>
                </a:lnTo>
                <a:cubicBezTo>
                  <a:pt x="-12647" y="371231"/>
                  <a:pt x="4879" y="304039"/>
                  <a:pt x="4879" y="484909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4702" y="1402791"/>
            <a:ext cx="47533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Resonance frequency of</a:t>
            </a:r>
          </a:p>
          <a:p>
            <a:pPr algn="ctr"/>
            <a:r>
              <a:rPr lang="en-US" altLang="ko-KR" sz="4000" dirty="0" smtClean="0">
                <a:latin typeface="Arial" pitchFamily="34" charset="0"/>
                <a:cs typeface="Arial" pitchFamily="34" charset="0"/>
              </a:rPr>
              <a:t>AIR inside the jar</a:t>
            </a:r>
            <a:endParaRPr lang="ko-KR" alt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294909" y="2702742"/>
            <a:ext cx="360040" cy="1440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124618" y="4526240"/>
                <a:ext cx="75270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800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618" y="4526240"/>
                <a:ext cx="752707" cy="83099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240826" y="2483884"/>
                <a:ext cx="468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826" y="2483884"/>
                <a:ext cx="468205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54407" y="4587795"/>
                <a:ext cx="66422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000" b="0" i="1" smtClean="0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407" y="4587795"/>
                <a:ext cx="664220" cy="70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직사각형 15"/>
              <p:cNvSpPr/>
              <p:nvPr/>
            </p:nvSpPr>
            <p:spPr>
              <a:xfrm>
                <a:off x="4797606" y="1772816"/>
                <a:ext cx="4008405" cy="42501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4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40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4000" i="1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altLang="ko-KR" sz="4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4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4000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ko-KR" sz="4000" i="1">
                              <a:latin typeface="Cambria Math"/>
                            </a:rPr>
                            <m:t>2</m:t>
                          </m:r>
                          <m:r>
                            <a:rPr lang="ko-KR" altLang="en-US" sz="4000" i="1">
                              <a:latin typeface="Cambria Math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ko-KR" sz="40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4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ko-KR" sz="4000" i="1">
                                  <a:latin typeface="Cambria Math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altLang="ko-KR" sz="4000" i="1">
                                  <a:latin typeface="Cambria Math"/>
                                </a:rPr>
                                <m:t>𝑉</m:t>
                              </m:r>
                              <m:sSub>
                                <m:sSubPr>
                                  <m:ctrlPr>
                                    <a:rPr lang="en-US" altLang="ko-KR" sz="4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4000" i="1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ko-KR" sz="4000" i="1">
                                      <a:latin typeface="Cambria Math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altLang="ko-KR" sz="36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altLang="ko-KR" sz="3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altLang="ko-KR" sz="3200" dirty="0" smtClean="0"/>
                  <a:t>: speed of sound</a:t>
                </a:r>
              </a:p>
              <a:p>
                <a:pPr algn="ctr"/>
                <a:endParaRPr lang="en-US" altLang="ko-KR" sz="32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4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44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altLang="ko-KR" sz="4400" b="0" i="1" smtClean="0">
                            <a:latin typeface="Cambria Math"/>
                          </a:rPr>
                          <m:t>𝐻</m:t>
                        </m:r>
                      </m:sub>
                    </m:sSub>
                    <m:r>
                      <a:rPr lang="en-US" altLang="ko-KR" sz="4400" i="1" smtClean="0">
                        <a:latin typeface="Cambria Math"/>
                        <a:ea typeface="Cambria Math"/>
                      </a:rPr>
                      <m:t>≅</m:t>
                    </m:r>
                    <m:r>
                      <a:rPr lang="en-US" altLang="ko-KR" sz="4400" b="0" i="1" smtClean="0">
                        <a:latin typeface="Cambria Math"/>
                        <a:ea typeface="Cambria Math"/>
                      </a:rPr>
                      <m:t>120</m:t>
                    </m:r>
                  </m:oMath>
                </a14:m>
                <a:r>
                  <a:rPr lang="en-US" altLang="ko-KR" sz="4400" dirty="0" smtClean="0">
                    <a:latin typeface="Arial" pitchFamily="34" charset="0"/>
                    <a:cs typeface="Arial" pitchFamily="34" charset="0"/>
                  </a:rPr>
                  <a:t>Hz :</a:t>
                </a:r>
              </a:p>
              <a:p>
                <a:pPr algn="ctr"/>
                <a:r>
                  <a:rPr lang="en-US" altLang="ko-KR" sz="4400" dirty="0" smtClean="0">
                    <a:latin typeface="Arial" pitchFamily="34" charset="0"/>
                    <a:cs typeface="Arial" pitchFamily="34" charset="0"/>
                  </a:rPr>
                  <a:t>RESONANCE!</a:t>
                </a:r>
                <a:endParaRPr lang="ko-KR" altLang="en-US" sz="4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직사각형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606" y="1772816"/>
                <a:ext cx="4008405" cy="4250138"/>
              </a:xfrm>
              <a:prstGeom prst="rect">
                <a:avLst/>
              </a:prstGeom>
              <a:blipFill rotWithShape="1">
                <a:blip r:embed="rId7"/>
                <a:stretch>
                  <a:fillRect l="-4559" r="-4407"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4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00017 -0.084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8472 L 0.00017 0.0726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7268 L 0.00017 -0.0847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8472 L 0.00017 0.0726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7268 L 0.00017 -0.0113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8" grpId="0"/>
      <p:bldP spid="9" grpId="0" animBg="1"/>
      <p:bldP spid="10" grpId="0" animBg="1"/>
      <p:bldP spid="13" grpId="0"/>
      <p:bldP spid="13" grpId="1"/>
      <p:bldP spid="13" grpId="2"/>
      <p:bldP spid="13" grpId="3"/>
      <p:bldP spid="13" grpId="4"/>
      <p:bldP spid="13" grpId="5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10780" r="9084" b="9594"/>
          <a:stretch/>
        </p:blipFill>
        <p:spPr>
          <a:xfrm>
            <a:off x="0" y="1196752"/>
            <a:ext cx="9144000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Various jars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9593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2" t="16478" r="27494" b="28061"/>
          <a:stretch/>
        </p:blipFill>
        <p:spPr>
          <a:xfrm rot="5400000">
            <a:off x="138170" y="2411508"/>
            <a:ext cx="4320993" cy="251011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1560" y="97200"/>
            <a:ext cx="7056784" cy="878048"/>
          </a:xfrm>
        </p:spPr>
        <p:txBody>
          <a:bodyPr/>
          <a:lstStyle/>
          <a:p>
            <a:r>
              <a:rPr lang="en-US" altLang="ko-KR" sz="3200" b="1" dirty="0" smtClean="0"/>
              <a:t>Parameter control for various jars</a:t>
            </a:r>
            <a:endParaRPr lang="ko-KR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257617" y="5827063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/>
              <a:t>Slide-glass covered</a:t>
            </a:r>
          </a:p>
          <a:p>
            <a:pPr algn="ctr"/>
            <a:r>
              <a:rPr lang="en-US" altLang="ko-KR" sz="2800" dirty="0" smtClean="0"/>
              <a:t>with soot</a:t>
            </a:r>
            <a:endParaRPr lang="ko-KR" altLang="en-US"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r="11214"/>
          <a:stretch/>
        </p:blipFill>
        <p:spPr>
          <a:xfrm rot="5400000">
            <a:off x="3766222" y="2272188"/>
            <a:ext cx="5265589" cy="35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/>
              <a:t>Helmholtz Frequencies of jars</a:t>
            </a:r>
            <a:endParaRPr lang="ko-KR" altLang="en-US" sz="3200" b="1" dirty="0"/>
          </a:p>
        </p:txBody>
      </p:sp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151522"/>
              </p:ext>
            </p:extLst>
          </p:nvPr>
        </p:nvGraphicFramePr>
        <p:xfrm>
          <a:off x="0" y="1196752"/>
          <a:ext cx="10116616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직선 연결선 5"/>
          <p:cNvCxnSpPr/>
          <p:nvPr/>
        </p:nvCxnSpPr>
        <p:spPr>
          <a:xfrm>
            <a:off x="2051720" y="3535142"/>
            <a:ext cx="6552728" cy="7200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도넛 6"/>
          <p:cNvSpPr/>
          <p:nvPr/>
        </p:nvSpPr>
        <p:spPr>
          <a:xfrm>
            <a:off x="6372120" y="3031086"/>
            <a:ext cx="933523" cy="1008112"/>
          </a:xfrm>
          <a:prstGeom prst="donut">
            <a:avLst>
              <a:gd name="adj" fmla="val 4111"/>
            </a:avLst>
          </a:prstGeom>
          <a:solidFill>
            <a:schemeClr val="accent1">
              <a:alpha val="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6539" y="414908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/>
              <a:t>RESONANCE!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206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4421351"/>
              </p:ext>
            </p:extLst>
          </p:nvPr>
        </p:nvGraphicFramePr>
        <p:xfrm>
          <a:off x="0" y="126876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/>
              <a:t>Sound produced in various jars</a:t>
            </a:r>
            <a:endParaRPr lang="ko-KR" altLang="en-US" sz="3200" dirty="0"/>
          </a:p>
        </p:txBody>
      </p:sp>
      <p:sp>
        <p:nvSpPr>
          <p:cNvPr id="5" name="직사각형 4"/>
          <p:cNvSpPr/>
          <p:nvPr/>
        </p:nvSpPr>
        <p:spPr>
          <a:xfrm>
            <a:off x="5562000" y="1268760"/>
            <a:ext cx="432048" cy="511256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93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783" b="-1"/>
          <a:stretch/>
        </p:blipFill>
        <p:spPr>
          <a:xfrm>
            <a:off x="0" y="1196752"/>
            <a:ext cx="9144000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b="1" dirty="0" smtClean="0"/>
              <a:t>Another method to change Helmholtz Frequency: Neck Length</a:t>
            </a:r>
            <a:endParaRPr lang="ko-KR" altLang="en-US" sz="28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2370" r="25500" b="34296"/>
          <a:stretch/>
        </p:blipFill>
        <p:spPr>
          <a:xfrm>
            <a:off x="0" y="1268760"/>
            <a:ext cx="5059680" cy="2743200"/>
          </a:xfrm>
          <a:prstGeom prst="rect">
            <a:avLst/>
          </a:prstGeom>
        </p:spPr>
      </p:pic>
      <p:sp>
        <p:nvSpPr>
          <p:cNvPr id="7" name="자유형 6"/>
          <p:cNvSpPr/>
          <p:nvPr/>
        </p:nvSpPr>
        <p:spPr>
          <a:xfrm>
            <a:off x="7376160" y="3108960"/>
            <a:ext cx="106680" cy="594360"/>
          </a:xfrm>
          <a:custGeom>
            <a:avLst/>
            <a:gdLst>
              <a:gd name="connsiteX0" fmla="*/ 0 w 106680"/>
              <a:gd name="connsiteY0" fmla="*/ 0 h 594360"/>
              <a:gd name="connsiteX1" fmla="*/ 60960 w 106680"/>
              <a:gd name="connsiteY1" fmla="*/ 45720 h 594360"/>
              <a:gd name="connsiteX2" fmla="*/ 76200 w 106680"/>
              <a:gd name="connsiteY2" fmla="*/ 106680 h 594360"/>
              <a:gd name="connsiteX3" fmla="*/ 106680 w 106680"/>
              <a:gd name="connsiteY3" fmla="*/ 259080 h 594360"/>
              <a:gd name="connsiteX4" fmla="*/ 106680 w 106680"/>
              <a:gd name="connsiteY4" fmla="*/ 350520 h 594360"/>
              <a:gd name="connsiteX5" fmla="*/ 106680 w 106680"/>
              <a:gd name="connsiteY5" fmla="*/ 457200 h 594360"/>
              <a:gd name="connsiteX6" fmla="*/ 106680 w 106680"/>
              <a:gd name="connsiteY6" fmla="*/ 457200 h 594360"/>
              <a:gd name="connsiteX7" fmla="*/ 30480 w 106680"/>
              <a:gd name="connsiteY7" fmla="*/ 594360 h 594360"/>
              <a:gd name="connsiteX8" fmla="*/ 30480 w 106680"/>
              <a:gd name="connsiteY8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" h="594360">
                <a:moveTo>
                  <a:pt x="0" y="0"/>
                </a:moveTo>
                <a:lnTo>
                  <a:pt x="60960" y="45720"/>
                </a:lnTo>
                <a:lnTo>
                  <a:pt x="76200" y="106680"/>
                </a:lnTo>
                <a:lnTo>
                  <a:pt x="106680" y="259080"/>
                </a:lnTo>
                <a:lnTo>
                  <a:pt x="106680" y="350520"/>
                </a:lnTo>
                <a:lnTo>
                  <a:pt x="106680" y="457200"/>
                </a:lnTo>
                <a:lnTo>
                  <a:pt x="106680" y="457200"/>
                </a:lnTo>
                <a:lnTo>
                  <a:pt x="30480" y="594360"/>
                </a:lnTo>
                <a:lnTo>
                  <a:pt x="30480" y="59436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15356" y="3021419"/>
                <a:ext cx="57926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400" b="0" i="1" smtClean="0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ko-KR" altLang="en-US" sz="4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356" y="3021419"/>
                <a:ext cx="579261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78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Problem Statement</a:t>
            </a:r>
            <a:endParaRPr lang="ko-KR" altLang="en-US" b="1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7353" y="1326204"/>
            <a:ext cx="4248472" cy="334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>
            <a:hlinkClick r:id="rId5" action="ppaction://hlinkfile"/>
          </p:cNvPr>
          <p:cNvSpPr/>
          <p:nvPr/>
        </p:nvSpPr>
        <p:spPr>
          <a:xfrm>
            <a:off x="885004" y="5445224"/>
            <a:ext cx="6279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DISTINCT SOUND?</a:t>
            </a:r>
            <a:endParaRPr lang="en-US" altLang="ko-K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모서리가 둥근 사각형 설명선 8"/>
          <p:cNvSpPr/>
          <p:nvPr/>
        </p:nvSpPr>
        <p:spPr>
          <a:xfrm>
            <a:off x="395536" y="2314882"/>
            <a:ext cx="2232248" cy="970102"/>
          </a:xfrm>
          <a:prstGeom prst="wedgeRoundRectCallout">
            <a:avLst>
              <a:gd name="adj1" fmla="val 51641"/>
              <a:gd name="adj2" fmla="val -863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Connected to AC</a:t>
            </a:r>
            <a:endParaRPr lang="ko-KR" altLang="en-US" sz="2800" b="1" dirty="0"/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6228184" y="1911341"/>
            <a:ext cx="2592288" cy="807081"/>
          </a:xfrm>
          <a:prstGeom prst="wedgeRoundRectCallout">
            <a:avLst>
              <a:gd name="adj1" fmla="val -58434"/>
              <a:gd name="adj2" fmla="val 1213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Drilled hole</a:t>
            </a:r>
            <a:endParaRPr lang="ko-KR" altLang="en-US" sz="2800" b="1" dirty="0"/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5796136" y="4365104"/>
            <a:ext cx="2736304" cy="807081"/>
          </a:xfrm>
          <a:prstGeom prst="wedgeRoundRectCallout">
            <a:avLst>
              <a:gd name="adj1" fmla="val -77428"/>
              <a:gd name="adj2" fmla="val -738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Layer of soot</a:t>
            </a:r>
            <a:endParaRPr lang="ko-KR" altLang="en-US" sz="2800" b="1" dirty="0"/>
          </a:p>
        </p:txBody>
      </p:sp>
      <p:pic>
        <p:nvPicPr>
          <p:cNvPr id="3" name="그을음_프레젠샘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602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/>
              <a:t>Sound produced by jars of different neck length</a:t>
            </a:r>
            <a:endParaRPr lang="ko-KR" altLang="en-US" sz="3200" b="1" dirty="0"/>
          </a:p>
        </p:txBody>
      </p:sp>
      <p:sp>
        <p:nvSpPr>
          <p:cNvPr id="6" name="직사각형 5"/>
          <p:cNvSpPr/>
          <p:nvPr/>
        </p:nvSpPr>
        <p:spPr>
          <a:xfrm>
            <a:off x="5508104" y="1268760"/>
            <a:ext cx="432048" cy="511256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" name="차트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921348"/>
              </p:ext>
            </p:extLst>
          </p:nvPr>
        </p:nvGraphicFramePr>
        <p:xfrm>
          <a:off x="0" y="126876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92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marL="514350" indent="-514350" algn="ctr">
              <a:buAutoNum type="arabicPeriod"/>
            </a:pPr>
            <a:r>
              <a:rPr lang="en-US" altLang="ko-KR" sz="4000" b="1" dirty="0" smtClean="0"/>
              <a:t>Frequency Control</a:t>
            </a:r>
          </a:p>
          <a:p>
            <a:pPr marL="514350" indent="-514350" algn="ctr">
              <a:buAutoNum type="arabicPeriod"/>
            </a:pPr>
            <a:r>
              <a:rPr lang="en-US" altLang="ko-KR" sz="4000" b="1" dirty="0" smtClean="0"/>
              <a:t>Extract only the sound produced by light</a:t>
            </a:r>
          </a:p>
          <a:p>
            <a:pPr marL="514350" indent="-514350" algn="ctr">
              <a:buAutoNum type="arabicPeriod"/>
            </a:pPr>
            <a:endParaRPr lang="en-US" altLang="ko-KR" sz="4000" b="1" dirty="0"/>
          </a:p>
          <a:p>
            <a:pPr algn="ctr">
              <a:buFont typeface="Wingdings" pitchFamily="2" charset="2"/>
              <a:buChar char="Ø"/>
            </a:pPr>
            <a:r>
              <a:rPr lang="en-US" altLang="ko-KR" sz="4000" b="1" dirty="0" smtClean="0"/>
              <a:t> New Experiment Setting!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06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3999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6480720" cy="878048"/>
          </a:xfrm>
        </p:spPr>
        <p:txBody>
          <a:bodyPr/>
          <a:lstStyle/>
          <a:p>
            <a:r>
              <a:rPr lang="en-US" altLang="ko-KR" sz="3200" b="1" dirty="0" smtClean="0"/>
              <a:t>Preliminary Experiment Setting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708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t="333" r="11339" b="204"/>
          <a:stretch/>
        </p:blipFill>
        <p:spPr>
          <a:xfrm rot="5400000">
            <a:off x="1741374" y="1507098"/>
            <a:ext cx="5661251" cy="5040560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1560" y="31050"/>
            <a:ext cx="6984776" cy="878048"/>
          </a:xfrm>
        </p:spPr>
        <p:txBody>
          <a:bodyPr/>
          <a:lstStyle/>
          <a:p>
            <a:r>
              <a:rPr lang="en-US" altLang="ko-KR" sz="3400" b="1" dirty="0" smtClean="0"/>
              <a:t>Stroboscope Experiment Setting</a:t>
            </a:r>
            <a:endParaRPr lang="ko-KR" altLang="en-US" sz="3400" b="1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899592" y="3320988"/>
            <a:ext cx="2664296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Stroboscope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8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b="1" dirty="0" smtClean="0"/>
              <a:t>Flash </a:t>
            </a:r>
            <a:r>
              <a:rPr lang="en-US" altLang="ko-KR" sz="2800" b="1" dirty="0" smtClean="0"/>
              <a:t>frequency – Fundamental sound frequency graph</a:t>
            </a:r>
            <a:endParaRPr lang="ko-KR" altLang="en-US" sz="2800" b="1" dirty="0"/>
          </a:p>
        </p:txBody>
      </p:sp>
      <p:graphicFrame>
        <p:nvGraphicFramePr>
          <p:cNvPr id="12" name="차트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745669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65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/>
              <a:t>Limits of Stroboscope Setting</a:t>
            </a:r>
            <a:endParaRPr lang="ko-KR" altLang="en-US" sz="3200" b="1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1" t="38128" r="18230" b="19123"/>
          <a:stretch/>
        </p:blipFill>
        <p:spPr bwMode="auto">
          <a:xfrm rot="5400000">
            <a:off x="2641827" y="1974797"/>
            <a:ext cx="3740646" cy="40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328043" y="2973530"/>
            <a:ext cx="3240360" cy="1224136"/>
          </a:xfrm>
          <a:prstGeom prst="wedgeRoundRectCallout">
            <a:avLst>
              <a:gd name="adj1" fmla="val 62355"/>
              <a:gd name="adj2" fmla="val 405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Glass blocks</a:t>
            </a:r>
          </a:p>
          <a:p>
            <a:pPr algn="ctr"/>
            <a:r>
              <a:rPr lang="en-US" altLang="ko-KR" sz="2800" b="1" dirty="0" smtClean="0"/>
              <a:t>ultraviolet rays</a:t>
            </a:r>
            <a:endParaRPr lang="ko-KR" altLang="en-US" sz="2800" b="1" dirty="0"/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5580112" y="1679357"/>
            <a:ext cx="3240360" cy="1224136"/>
          </a:xfrm>
          <a:prstGeom prst="wedgeRoundRectCallout">
            <a:avLst>
              <a:gd name="adj1" fmla="val -60507"/>
              <a:gd name="adj2" fmla="val 1370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Noise caused</a:t>
            </a:r>
          </a:p>
          <a:p>
            <a:pPr algn="ctr"/>
            <a:r>
              <a:rPr lang="en-US" altLang="ko-KR" sz="2800" b="1" dirty="0" smtClean="0"/>
              <a:t>by jar itself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0579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151" r="16992" b="1318"/>
          <a:stretch/>
        </p:blipFill>
        <p:spPr>
          <a:xfrm rot="5400000">
            <a:off x="257312" y="1463193"/>
            <a:ext cx="5677046" cy="5112567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Revised Experiment Setting</a:t>
            </a:r>
            <a:endParaRPr lang="ko-KR" altLang="en-US" sz="36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17522" r="16923" b="33521"/>
          <a:stretch/>
        </p:blipFill>
        <p:spPr>
          <a:xfrm rot="5400000">
            <a:off x="4892728" y="2964256"/>
            <a:ext cx="4894600" cy="22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8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99592" y="2132856"/>
            <a:ext cx="73265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Fundamental Approach</a:t>
            </a:r>
          </a:p>
          <a:p>
            <a:pPr algn="ctr"/>
            <a:endParaRPr lang="en-US" altLang="ko-KR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742950" indent="-742950" algn="ctr">
              <a:buAutoNum type="arabicPeriod"/>
            </a:pPr>
            <a:r>
              <a:rPr lang="en-US" altLang="ko-KR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Waveform</a:t>
            </a:r>
          </a:p>
          <a:p>
            <a:pPr marL="742950" indent="-742950" algn="ctr">
              <a:buAutoNum type="arabicPeriod"/>
            </a:pPr>
            <a:r>
              <a:rPr lang="en-US" altLang="ko-KR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Material</a:t>
            </a:r>
            <a:endParaRPr lang="en-US" altLang="ko-KR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61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내용 개체 틀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64424"/>
            <a:ext cx="9505056" cy="559357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Recorded Sound</a:t>
            </a:r>
            <a:endParaRPr lang="ko-KR" altLang="en-US" b="1" dirty="0"/>
          </a:p>
        </p:txBody>
      </p:sp>
      <p:sp>
        <p:nvSpPr>
          <p:cNvPr id="7" name="직사각형 6"/>
          <p:cNvSpPr/>
          <p:nvPr/>
        </p:nvSpPr>
        <p:spPr>
          <a:xfrm>
            <a:off x="3943252" y="1382018"/>
            <a:ext cx="288032" cy="288032"/>
          </a:xfrm>
          <a:prstGeom prst="rect">
            <a:avLst/>
          </a:prstGeom>
          <a:solidFill>
            <a:srgbClr val="240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938490" y="1961838"/>
            <a:ext cx="288032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303291" y="1264424"/>
            <a:ext cx="444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: Slide glass with soot</a:t>
            </a:r>
            <a:endParaRPr lang="ko-KR" alt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03291" y="1844244"/>
            <a:ext cx="494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: Empty slide glass (noise)</a:t>
            </a:r>
            <a:endParaRPr lang="ko-KR" altLang="en-US" sz="2800" b="1" dirty="0"/>
          </a:p>
        </p:txBody>
      </p:sp>
      <p:pic>
        <p:nvPicPr>
          <p:cNvPr id="5" name="그림 4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9203" r="10229" b="14651"/>
          <a:stretch/>
        </p:blipFill>
        <p:spPr>
          <a:xfrm>
            <a:off x="1152440" y="5573893"/>
            <a:ext cx="7344000" cy="519403"/>
          </a:xfrm>
          <a:prstGeom prst="rect">
            <a:avLst/>
          </a:prstGeom>
          <a:ln w="3175">
            <a:noFill/>
          </a:ln>
        </p:spPr>
      </p:pic>
      <p:grpSp>
        <p:nvGrpSpPr>
          <p:cNvPr id="26" name="그룹 25"/>
          <p:cNvGrpSpPr/>
          <p:nvPr/>
        </p:nvGrpSpPr>
        <p:grpSpPr>
          <a:xfrm>
            <a:off x="1303187" y="5229200"/>
            <a:ext cx="6941221" cy="380185"/>
            <a:chOff x="1663227" y="5229200"/>
            <a:chExt cx="6941221" cy="380185"/>
          </a:xfrm>
        </p:grpSpPr>
        <p:sp>
          <p:nvSpPr>
            <p:cNvPr id="14" name="폭발 1 13"/>
            <p:cNvSpPr/>
            <p:nvPr/>
          </p:nvSpPr>
          <p:spPr>
            <a:xfrm>
              <a:off x="1663227" y="5249345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폭발 1 14"/>
            <p:cNvSpPr/>
            <p:nvPr/>
          </p:nvSpPr>
          <p:spPr>
            <a:xfrm>
              <a:off x="2339752" y="5229200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폭발 1 15"/>
            <p:cNvSpPr/>
            <p:nvPr/>
          </p:nvSpPr>
          <p:spPr>
            <a:xfrm>
              <a:off x="3059832" y="5229200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폭발 1 16"/>
            <p:cNvSpPr/>
            <p:nvPr/>
          </p:nvSpPr>
          <p:spPr>
            <a:xfrm>
              <a:off x="3851920" y="5229200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폭발 1 17"/>
            <p:cNvSpPr/>
            <p:nvPr/>
          </p:nvSpPr>
          <p:spPr>
            <a:xfrm>
              <a:off x="4572000" y="5229200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폭발 1 18"/>
            <p:cNvSpPr/>
            <p:nvPr/>
          </p:nvSpPr>
          <p:spPr>
            <a:xfrm>
              <a:off x="5292080" y="5229200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폭발 1 19"/>
            <p:cNvSpPr/>
            <p:nvPr/>
          </p:nvSpPr>
          <p:spPr>
            <a:xfrm>
              <a:off x="6084168" y="5229200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폭발 1 20"/>
            <p:cNvSpPr/>
            <p:nvPr/>
          </p:nvSpPr>
          <p:spPr>
            <a:xfrm>
              <a:off x="6804248" y="5229200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폭발 1 21"/>
            <p:cNvSpPr/>
            <p:nvPr/>
          </p:nvSpPr>
          <p:spPr>
            <a:xfrm>
              <a:off x="7524328" y="5229200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폭발 1 22"/>
            <p:cNvSpPr/>
            <p:nvPr/>
          </p:nvSpPr>
          <p:spPr>
            <a:xfrm>
              <a:off x="8244408" y="5229200"/>
              <a:ext cx="360040" cy="360040"/>
            </a:xfrm>
            <a:prstGeom prst="irregularSeal1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모서리가 둥근 직사각형 12"/>
          <p:cNvSpPr/>
          <p:nvPr/>
        </p:nvSpPr>
        <p:spPr>
          <a:xfrm>
            <a:off x="2672053" y="1788552"/>
            <a:ext cx="531796" cy="382083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739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내용 개체 틀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499"/>
            <a:ext cx="9468544" cy="5703763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Zoom-in!</a:t>
            </a:r>
            <a:endParaRPr lang="ko-KR" altLang="en-US" b="1" dirty="0"/>
          </a:p>
        </p:txBody>
      </p:sp>
      <p:grpSp>
        <p:nvGrpSpPr>
          <p:cNvPr id="25" name="그룹 24"/>
          <p:cNvGrpSpPr/>
          <p:nvPr/>
        </p:nvGrpSpPr>
        <p:grpSpPr>
          <a:xfrm>
            <a:off x="1262632" y="3327375"/>
            <a:ext cx="2157240" cy="461665"/>
            <a:chOff x="843216" y="3255367"/>
            <a:chExt cx="2518337" cy="461665"/>
          </a:xfrm>
        </p:grpSpPr>
        <p:cxnSp>
          <p:nvCxnSpPr>
            <p:cNvPr id="6" name="직선 화살표 연결선 5"/>
            <p:cNvCxnSpPr/>
            <p:nvPr/>
          </p:nvCxnSpPr>
          <p:spPr>
            <a:xfrm>
              <a:off x="899592" y="3717032"/>
              <a:ext cx="136815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43216" y="3255367"/>
              <a:ext cx="2518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/>
                <a:t>silence</a:t>
              </a:r>
              <a:endParaRPr lang="ko-KR" altLang="en-US" sz="2400" b="1" dirty="0"/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3014230" y="1425506"/>
            <a:ext cx="1733128" cy="590718"/>
            <a:chOff x="3014230" y="1686154"/>
            <a:chExt cx="1733128" cy="590718"/>
          </a:xfrm>
        </p:grpSpPr>
        <p:cxnSp>
          <p:nvCxnSpPr>
            <p:cNvPr id="11" name="직선 화살표 연결선 10"/>
            <p:cNvCxnSpPr/>
            <p:nvPr/>
          </p:nvCxnSpPr>
          <p:spPr>
            <a:xfrm>
              <a:off x="3419872" y="2276872"/>
              <a:ext cx="50405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014230" y="1686154"/>
              <a:ext cx="1733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rgbClr val="FF0000"/>
                  </a:solidFill>
                </a:rPr>
                <a:t>IMPACT!</a:t>
              </a:r>
              <a:endParaRPr lang="ko-KR" alt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5940152" y="3176010"/>
            <a:ext cx="3010604" cy="541022"/>
            <a:chOff x="6327656" y="3080809"/>
            <a:chExt cx="3010604" cy="541022"/>
          </a:xfrm>
        </p:grpSpPr>
        <p:cxnSp>
          <p:nvCxnSpPr>
            <p:cNvPr id="22" name="직선 화살표 연결선 21"/>
            <p:cNvCxnSpPr/>
            <p:nvPr/>
          </p:nvCxnSpPr>
          <p:spPr>
            <a:xfrm flipV="1">
              <a:off x="6327656" y="3618775"/>
              <a:ext cx="2636832" cy="305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27656" y="3080809"/>
              <a:ext cx="3010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/>
                <a:t>s</a:t>
              </a:r>
              <a:r>
                <a:rPr lang="en-US" altLang="ko-KR" sz="2400" b="1" dirty="0" smtClean="0"/>
                <a:t>troboscope noise</a:t>
              </a:r>
              <a:endParaRPr lang="ko-KR" altLang="en-US" sz="2400" b="1" dirty="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2169923" y="4293096"/>
            <a:ext cx="1879926" cy="833212"/>
            <a:chOff x="2169923" y="4110920"/>
            <a:chExt cx="1879926" cy="833212"/>
          </a:xfrm>
        </p:grpSpPr>
        <p:cxnSp>
          <p:nvCxnSpPr>
            <p:cNvPr id="8" name="직선 화살표 연결선 7"/>
            <p:cNvCxnSpPr/>
            <p:nvPr/>
          </p:nvCxnSpPr>
          <p:spPr>
            <a:xfrm>
              <a:off x="2483768" y="4110920"/>
              <a:ext cx="106116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169923" y="4113135"/>
              <a:ext cx="1879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/>
                <a:t>5</a:t>
              </a:r>
              <a:r>
                <a:rPr lang="en-US" altLang="ko-KR" sz="2400" b="1" dirty="0" smtClean="0"/>
                <a:t>~7 small vibrations</a:t>
              </a:r>
              <a:endParaRPr lang="ko-KR" altLang="en-US" sz="2400" b="1" dirty="0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840480" y="2238712"/>
            <a:ext cx="1739632" cy="1214616"/>
            <a:chOff x="3840480" y="2499360"/>
            <a:chExt cx="1739632" cy="1214616"/>
          </a:xfrm>
        </p:grpSpPr>
        <p:sp>
          <p:nvSpPr>
            <p:cNvPr id="18" name="자유형 17"/>
            <p:cNvSpPr/>
            <p:nvPr/>
          </p:nvSpPr>
          <p:spPr>
            <a:xfrm>
              <a:off x="3840480" y="2499360"/>
              <a:ext cx="868680" cy="1214616"/>
            </a:xfrm>
            <a:custGeom>
              <a:avLst/>
              <a:gdLst>
                <a:gd name="connsiteX0" fmla="*/ 0 w 868680"/>
                <a:gd name="connsiteY0" fmla="*/ 0 h 1249680"/>
                <a:gd name="connsiteX1" fmla="*/ 45720 w 868680"/>
                <a:gd name="connsiteY1" fmla="*/ 335280 h 1249680"/>
                <a:gd name="connsiteX2" fmla="*/ 137160 w 868680"/>
                <a:gd name="connsiteY2" fmla="*/ 579120 h 1249680"/>
                <a:gd name="connsiteX3" fmla="*/ 198120 w 868680"/>
                <a:gd name="connsiteY3" fmla="*/ 792480 h 1249680"/>
                <a:gd name="connsiteX4" fmla="*/ 350520 w 868680"/>
                <a:gd name="connsiteY4" fmla="*/ 1066800 h 1249680"/>
                <a:gd name="connsiteX5" fmla="*/ 487680 w 868680"/>
                <a:gd name="connsiteY5" fmla="*/ 1173480 h 1249680"/>
                <a:gd name="connsiteX6" fmla="*/ 685800 w 868680"/>
                <a:gd name="connsiteY6" fmla="*/ 1203960 h 1249680"/>
                <a:gd name="connsiteX7" fmla="*/ 868680 w 868680"/>
                <a:gd name="connsiteY7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8680" h="1249680">
                  <a:moveTo>
                    <a:pt x="0" y="0"/>
                  </a:moveTo>
                  <a:lnTo>
                    <a:pt x="45720" y="335280"/>
                  </a:lnTo>
                  <a:lnTo>
                    <a:pt x="137160" y="579120"/>
                  </a:lnTo>
                  <a:lnTo>
                    <a:pt x="198120" y="792480"/>
                  </a:lnTo>
                  <a:lnTo>
                    <a:pt x="350520" y="1066800"/>
                  </a:lnTo>
                  <a:lnTo>
                    <a:pt x="487680" y="1173480"/>
                  </a:lnTo>
                  <a:lnTo>
                    <a:pt x="685800" y="1203960"/>
                  </a:lnTo>
                  <a:lnTo>
                    <a:pt x="868680" y="124968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42126" y="2870507"/>
              <a:ext cx="1537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/>
                <a:t>damping</a:t>
              </a:r>
              <a:endParaRPr lang="ko-KR" altLang="en-US" sz="2400" b="1" dirty="0"/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4499992" y="4263479"/>
            <a:ext cx="1792482" cy="461665"/>
            <a:chOff x="4723734" y="4221088"/>
            <a:chExt cx="2013442" cy="461665"/>
          </a:xfrm>
        </p:grpSpPr>
        <p:cxnSp>
          <p:nvCxnSpPr>
            <p:cNvPr id="19" name="직선 화살표 연결선 18"/>
            <p:cNvCxnSpPr/>
            <p:nvPr/>
          </p:nvCxnSpPr>
          <p:spPr>
            <a:xfrm>
              <a:off x="4723734" y="4221088"/>
              <a:ext cx="164846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004048" y="4221088"/>
              <a:ext cx="1733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/>
                <a:t>silence</a:t>
              </a:r>
              <a:endParaRPr lang="ko-KR" altLang="en-US" sz="2400" b="1" dirty="0"/>
            </a:p>
          </p:txBody>
        </p:sp>
      </p:grpSp>
      <p:sp>
        <p:nvSpPr>
          <p:cNvPr id="2" name="폭발 1 1"/>
          <p:cNvSpPr/>
          <p:nvPr/>
        </p:nvSpPr>
        <p:spPr>
          <a:xfrm>
            <a:off x="1926328" y="5796644"/>
            <a:ext cx="2367116" cy="360040"/>
          </a:xfrm>
          <a:prstGeom prst="irregularSeal1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2405462" y="1317120"/>
            <a:ext cx="2532875" cy="482453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59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298514" y="2564904"/>
            <a:ext cx="654698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</a:t>
            </a:r>
            <a:r>
              <a:rPr lang="en-US" altLang="ko-KR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</a:t>
            </a:r>
            <a:r>
              <a:rPr lang="en-US" altLang="ko-KR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does the</a:t>
            </a:r>
          </a:p>
          <a:p>
            <a:pPr algn="ctr"/>
            <a:r>
              <a:rPr lang="en-US" altLang="ko-KR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sound occur?</a:t>
            </a:r>
            <a:endParaRPr lang="en-US" altLang="ko-KR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4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268760"/>
            <a:ext cx="8784976" cy="5688631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Sound caused by only light</a:t>
            </a:r>
            <a:endParaRPr lang="ko-KR" altLang="en-US" sz="3600" b="1" dirty="0"/>
          </a:p>
        </p:txBody>
      </p:sp>
      <p:cxnSp>
        <p:nvCxnSpPr>
          <p:cNvPr id="9" name="직선 화살표 연결선 8"/>
          <p:cNvCxnSpPr/>
          <p:nvPr/>
        </p:nvCxnSpPr>
        <p:spPr>
          <a:xfrm>
            <a:off x="1835696" y="4540364"/>
            <a:ext cx="648072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2411760" y="4540364"/>
            <a:ext cx="648072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1187624" y="4540364"/>
            <a:ext cx="648072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3042000" y="4540097"/>
            <a:ext cx="648072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3635896" y="4554821"/>
            <a:ext cx="57606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>
            <a:off x="4211960" y="4559507"/>
            <a:ext cx="528627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flipV="1">
            <a:off x="4716016" y="4576440"/>
            <a:ext cx="504056" cy="468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>
            <a:off x="5220072" y="4576439"/>
            <a:ext cx="648072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>
            <a:off x="5868144" y="4576440"/>
            <a:ext cx="648072" cy="468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>
            <a:off x="6516216" y="4581128"/>
            <a:ext cx="697384" cy="7805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403648" y="1716822"/>
                <a:ext cx="69506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000" b="1" dirty="0" smtClean="0"/>
                  <a:t>Half-period </a:t>
                </a:r>
                <a14:m>
                  <m:oMath xmlns:m="http://schemas.openxmlformats.org/officeDocument/2006/math">
                    <m:r>
                      <a:rPr lang="en-US" altLang="ko-KR" sz="4000" b="1" i="1" smtClean="0">
                        <a:latin typeface="Cambria Math"/>
                        <a:ea typeface="Cambria Math"/>
                      </a:rPr>
                      <m:t>≅</m:t>
                    </m:r>
                  </m:oMath>
                </a14:m>
                <a:r>
                  <a:rPr lang="en-US" altLang="ko-KR" sz="4000" b="1" dirty="0" smtClean="0"/>
                  <a:t> 0.00005s</a:t>
                </a:r>
                <a:endParaRPr lang="ko-KR" altLang="en-US" sz="400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716822"/>
                <a:ext cx="6950692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직선 화살표 연결선 27"/>
          <p:cNvCxnSpPr/>
          <p:nvPr/>
        </p:nvCxnSpPr>
        <p:spPr>
          <a:xfrm>
            <a:off x="7213600" y="4588933"/>
            <a:ext cx="74277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b="1" dirty="0" smtClean="0"/>
              <a:t>Speed Camera </a:t>
            </a:r>
          </a:p>
          <a:p>
            <a:pPr marL="0" indent="0">
              <a:buNone/>
            </a:pPr>
            <a:r>
              <a:rPr lang="en-US" altLang="ko-KR" dirty="0" smtClean="0"/>
              <a:t>Resolution 32×32  Sample rate 83333 /s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27544" y="188640"/>
            <a:ext cx="7632848" cy="878048"/>
          </a:xfrm>
        </p:spPr>
        <p:txBody>
          <a:bodyPr/>
          <a:lstStyle/>
          <a:p>
            <a:r>
              <a:rPr lang="en-US" altLang="ko-KR" sz="3200" b="1" dirty="0" smtClean="0"/>
              <a:t>Duration of Stroboscope Flash</a:t>
            </a:r>
            <a:endParaRPr lang="ko-KR" altLang="en-US" sz="3200" b="1" dirty="0"/>
          </a:p>
        </p:txBody>
      </p:sp>
      <p:grpSp>
        <p:nvGrpSpPr>
          <p:cNvPr id="14" name="그룹 13"/>
          <p:cNvGrpSpPr/>
          <p:nvPr/>
        </p:nvGrpSpPr>
        <p:grpSpPr>
          <a:xfrm>
            <a:off x="491805" y="3013680"/>
            <a:ext cx="8341637" cy="720000"/>
            <a:chOff x="491805" y="3013680"/>
            <a:chExt cx="8341637" cy="7200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805" y="3013680"/>
              <a:ext cx="720000" cy="720000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7988" y="3013680"/>
              <a:ext cx="720000" cy="72000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8530" y="3013680"/>
              <a:ext cx="720000" cy="7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634" y="3013680"/>
              <a:ext cx="720000" cy="7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3013680"/>
              <a:ext cx="720000" cy="7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200" y="3013680"/>
              <a:ext cx="720000" cy="7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3013680"/>
              <a:ext cx="720000" cy="720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923" y="3013680"/>
              <a:ext cx="747127" cy="720000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3442" y="3013680"/>
              <a:ext cx="720000" cy="720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11805" y="4077072"/>
                <a:ext cx="7020640" cy="1891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600" b="1" dirty="0" smtClean="0"/>
                  <a:t>Duration of flash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3600" i="1" smtClean="0">
                          <a:latin typeface="Cambria Math"/>
                        </a:rPr>
                        <m:t>≅</m:t>
                      </m:r>
                      <m:r>
                        <a:rPr lang="en-US" altLang="ko-KR" sz="3600" b="0" i="1" smtClean="0">
                          <a:latin typeface="Cambria Math"/>
                        </a:rPr>
                        <m:t>4.5</m:t>
                      </m:r>
                      <m:r>
                        <a:rPr lang="en-US" altLang="ko-KR" sz="3600" b="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ko-KR" sz="3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3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ko-KR" sz="36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3600" b="0" i="1" smtClean="0">
                                  <a:latin typeface="Cambria Math"/>
                                  <a:ea typeface="Cambria Math"/>
                                </a:rPr>
                                <m:t>83333</m:t>
                              </m:r>
                              <m:sSup>
                                <m:sSupPr>
                                  <m:ctrlPr>
                                    <a:rPr lang="en-US" altLang="ko-KR" sz="36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3600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ko-KR" sz="3600" b="0" i="1" smtClean="0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ko-KR" sz="3600" b="0" i="1" smtClean="0">
                          <a:latin typeface="Cambria Math"/>
                          <a:ea typeface="Cambria Math"/>
                        </a:rPr>
                        <m:t>=0.00005</m:t>
                      </m:r>
                      <m:r>
                        <a:rPr lang="en-US" altLang="ko-KR" sz="3600" b="0" i="1" smtClean="0">
                          <a:latin typeface="Cambria Math"/>
                          <a:ea typeface="Cambria Math"/>
                        </a:rPr>
                        <m:t>𝑠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805" y="4077072"/>
                <a:ext cx="7020640" cy="1891159"/>
              </a:xfrm>
              <a:prstGeom prst="rect">
                <a:avLst/>
              </a:prstGeom>
              <a:blipFill rotWithShape="1">
                <a:blip r:embed="rId10"/>
                <a:stretch>
                  <a:fillRect l="-2693" t="-48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63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내용 개체 틀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499"/>
            <a:ext cx="9468544" cy="5703763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Flash at what point?</a:t>
            </a:r>
            <a:endParaRPr lang="ko-KR" altLang="en-US" b="1" dirty="0"/>
          </a:p>
        </p:txBody>
      </p:sp>
      <p:sp>
        <p:nvSpPr>
          <p:cNvPr id="5" name="폭발 1 4"/>
          <p:cNvSpPr/>
          <p:nvPr/>
        </p:nvSpPr>
        <p:spPr>
          <a:xfrm>
            <a:off x="2312822" y="3408394"/>
            <a:ext cx="432048" cy="504056"/>
          </a:xfrm>
          <a:prstGeom prst="irregularSeal1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폭발 1 5"/>
          <p:cNvSpPr/>
          <p:nvPr/>
        </p:nvSpPr>
        <p:spPr>
          <a:xfrm>
            <a:off x="2987824" y="3212976"/>
            <a:ext cx="432048" cy="504056"/>
          </a:xfrm>
          <a:prstGeom prst="irregularSeal1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폭발 1 6"/>
          <p:cNvSpPr/>
          <p:nvPr/>
        </p:nvSpPr>
        <p:spPr>
          <a:xfrm>
            <a:off x="3347864" y="1988840"/>
            <a:ext cx="432048" cy="504056"/>
          </a:xfrm>
          <a:prstGeom prst="irregularSeal1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5683936" y="4174152"/>
            <a:ext cx="3185526" cy="464721"/>
            <a:chOff x="6232630" y="3077753"/>
            <a:chExt cx="3010604" cy="464721"/>
          </a:xfrm>
        </p:grpSpPr>
        <p:cxnSp>
          <p:nvCxnSpPr>
            <p:cNvPr id="14" name="직선 화살표 연결선 13"/>
            <p:cNvCxnSpPr/>
            <p:nvPr/>
          </p:nvCxnSpPr>
          <p:spPr>
            <a:xfrm flipV="1">
              <a:off x="6327656" y="3077753"/>
              <a:ext cx="2636832" cy="305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232630" y="3080809"/>
              <a:ext cx="3010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/>
                <a:t>s</a:t>
              </a:r>
              <a:r>
                <a:rPr lang="en-US" altLang="ko-KR" sz="2400" b="1" dirty="0" smtClean="0"/>
                <a:t>troboscope noise</a:t>
              </a:r>
              <a:endParaRPr lang="ko-KR" altLang="en-US" sz="2400" b="1" dirty="0"/>
            </a:p>
          </p:txBody>
        </p:sp>
      </p:grpSp>
      <p:sp>
        <p:nvSpPr>
          <p:cNvPr id="11" name="폭발 1 10"/>
          <p:cNvSpPr/>
          <p:nvPr/>
        </p:nvSpPr>
        <p:spPr>
          <a:xfrm>
            <a:off x="1691680" y="3465004"/>
            <a:ext cx="432048" cy="504056"/>
          </a:xfrm>
          <a:prstGeom prst="irregularSeal1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28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" r="8382" b="-3577"/>
          <a:stretch/>
        </p:blipFill>
        <p:spPr>
          <a:xfrm>
            <a:off x="0" y="1124744"/>
            <a:ext cx="6948264" cy="6003693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Experiment on Flash Time</a:t>
            </a:r>
            <a:endParaRPr lang="ko-KR" altLang="en-US" sz="36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75" y="1196752"/>
            <a:ext cx="6528725" cy="3672408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5717066" y="4573653"/>
            <a:ext cx="2239309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Light sensor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7452320" y="1844824"/>
            <a:ext cx="1611051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Sound</a:t>
            </a:r>
          </a:p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sensor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내용 개체 틀 2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000"/>
            <a:ext cx="9252519" cy="5670000"/>
          </a:xfr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77"/>
          <a:stretch/>
        </p:blipFill>
        <p:spPr>
          <a:xfrm>
            <a:off x="156509" y="4093604"/>
            <a:ext cx="8519947" cy="2381583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6768752" cy="878048"/>
          </a:xfrm>
        </p:spPr>
        <p:txBody>
          <a:bodyPr/>
          <a:lstStyle/>
          <a:p>
            <a:r>
              <a:rPr lang="en-US" altLang="ko-KR" sz="2800" b="1" dirty="0" smtClean="0"/>
              <a:t>Time gap between sound and light</a:t>
            </a:r>
            <a:endParaRPr lang="ko-KR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1196752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Sound sensor</a:t>
            </a:r>
            <a:endParaRPr lang="ko-KR" altLang="en-US" sz="3200" b="1" dirty="0"/>
          </a:p>
        </p:txBody>
      </p:sp>
      <p:sp>
        <p:nvSpPr>
          <p:cNvPr id="27" name="직사각형 26"/>
          <p:cNvSpPr/>
          <p:nvPr/>
        </p:nvSpPr>
        <p:spPr>
          <a:xfrm>
            <a:off x="3203848" y="3501008"/>
            <a:ext cx="3090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0.00124s</a:t>
            </a:r>
            <a:endParaRPr lang="en-US" altLang="ko-K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4077072"/>
            <a:ext cx="2381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직선 연결선 13"/>
          <p:cNvCxnSpPr/>
          <p:nvPr/>
        </p:nvCxnSpPr>
        <p:spPr>
          <a:xfrm flipV="1">
            <a:off x="4355976" y="1188000"/>
            <a:ext cx="0" cy="5328592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flipV="1">
            <a:off x="4498736" y="1188000"/>
            <a:ext cx="0" cy="5328592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V="1">
            <a:off x="6804248" y="1188000"/>
            <a:ext cx="0" cy="5328592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6948264" y="1188000"/>
            <a:ext cx="0" cy="5328592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1926000" y="1188000"/>
            <a:ext cx="0" cy="5328592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051720" y="1188000"/>
            <a:ext cx="0" cy="5328592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99792" y="5733256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Light sensor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614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내용 개체 틀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4499"/>
            <a:ext cx="9468544" cy="5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So the flash is at…..</a:t>
            </a:r>
            <a:endParaRPr lang="ko-KR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81876" y="4177208"/>
            <a:ext cx="301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s</a:t>
            </a:r>
            <a:r>
              <a:rPr lang="en-US" altLang="ko-KR" sz="2400" b="1" dirty="0" smtClean="0"/>
              <a:t>troboscope noise</a:t>
            </a:r>
            <a:endParaRPr lang="ko-KR" altLang="en-US" sz="2400" b="1" dirty="0"/>
          </a:p>
        </p:txBody>
      </p:sp>
      <p:cxnSp>
        <p:nvCxnSpPr>
          <p:cNvPr id="12" name="직선 화살표 연결선 11"/>
          <p:cNvCxnSpPr/>
          <p:nvPr/>
        </p:nvCxnSpPr>
        <p:spPr>
          <a:xfrm flipV="1">
            <a:off x="5976902" y="4174152"/>
            <a:ext cx="2636832" cy="3056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/>
          <p:cNvGrpSpPr/>
          <p:nvPr/>
        </p:nvGrpSpPr>
        <p:grpSpPr>
          <a:xfrm>
            <a:off x="1835696" y="2996952"/>
            <a:ext cx="4104456" cy="2376264"/>
            <a:chOff x="1835696" y="2996952"/>
            <a:chExt cx="4478228" cy="2376264"/>
          </a:xfrm>
        </p:grpSpPr>
        <p:cxnSp>
          <p:nvCxnSpPr>
            <p:cNvPr id="6" name="직선 화살표 연결선 5"/>
            <p:cNvCxnSpPr/>
            <p:nvPr/>
          </p:nvCxnSpPr>
          <p:spPr>
            <a:xfrm>
              <a:off x="1835696" y="4686041"/>
              <a:ext cx="447822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6313924" y="2996952"/>
              <a:ext cx="0" cy="23762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1835696" y="2996952"/>
              <a:ext cx="0" cy="23762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569508" y="4781946"/>
              <a:ext cx="3010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smtClean="0"/>
                <a:t>0.00124s</a:t>
              </a:r>
              <a:endParaRPr lang="ko-KR" altLang="en-US" sz="2400" b="1" dirty="0"/>
            </a:p>
          </p:txBody>
        </p:sp>
      </p:grpSp>
      <p:sp>
        <p:nvSpPr>
          <p:cNvPr id="16" name="폭발 1 15"/>
          <p:cNvSpPr/>
          <p:nvPr/>
        </p:nvSpPr>
        <p:spPr>
          <a:xfrm>
            <a:off x="1583668" y="3645024"/>
            <a:ext cx="504056" cy="468052"/>
          </a:xfrm>
          <a:prstGeom prst="irregularSeal1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12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Shockwave?</a:t>
            </a:r>
            <a:endParaRPr lang="ko-KR" altLang="en-US" b="1" dirty="0"/>
          </a:p>
        </p:txBody>
      </p:sp>
      <p:grpSp>
        <p:nvGrpSpPr>
          <p:cNvPr id="5" name="그룹 4"/>
          <p:cNvGrpSpPr/>
          <p:nvPr/>
        </p:nvGrpSpPr>
        <p:grpSpPr>
          <a:xfrm rot="20841957">
            <a:off x="3384895" y="3114161"/>
            <a:ext cx="1700078" cy="777183"/>
            <a:chOff x="-2224988" y="3534911"/>
            <a:chExt cx="2209670" cy="777183"/>
          </a:xfrm>
        </p:grpSpPr>
        <p:sp>
          <p:nvSpPr>
            <p:cNvPr id="6" name="자유형 5"/>
            <p:cNvSpPr/>
            <p:nvPr/>
          </p:nvSpPr>
          <p:spPr>
            <a:xfrm>
              <a:off x="-2224988" y="3977873"/>
              <a:ext cx="2209670" cy="334221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자유형 6"/>
            <p:cNvSpPr/>
            <p:nvPr/>
          </p:nvSpPr>
          <p:spPr>
            <a:xfrm>
              <a:off x="-2224988" y="3754652"/>
              <a:ext cx="2209670" cy="334221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자유형 7"/>
            <p:cNvSpPr/>
            <p:nvPr/>
          </p:nvSpPr>
          <p:spPr>
            <a:xfrm>
              <a:off x="-2224988" y="3534911"/>
              <a:ext cx="2209670" cy="334221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217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3179"/>
            <a:ext cx="9577064" cy="2723893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Similar waveform!</a:t>
            </a:r>
            <a:endParaRPr lang="ko-KR" altLang="en-US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" y="4077072"/>
            <a:ext cx="9744909" cy="2780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6416" y="168345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Sharp pencil broken</a:t>
            </a:r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36416" y="4509120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Flash - soot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122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4499"/>
            <a:ext cx="9468544" cy="5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977557" y="1988840"/>
            <a:ext cx="15776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239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altLang="ko-KR" sz="239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70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Samples of various powders</a:t>
            </a:r>
            <a:endParaRPr lang="ko-KR" alt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31776" y="505949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Soot</a:t>
            </a:r>
            <a:endParaRPr lang="ko-KR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83904" y="5059497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Activated</a:t>
            </a:r>
          </a:p>
          <a:p>
            <a:r>
              <a:rPr lang="en-US" altLang="ko-KR" sz="2400" b="1" dirty="0" smtClean="0"/>
              <a:t>Carbon</a:t>
            </a:r>
            <a:endParaRPr lang="ko-KR" alt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12096" y="5059497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Graphite</a:t>
            </a:r>
          </a:p>
          <a:p>
            <a:r>
              <a:rPr lang="en-US" altLang="ko-KR" sz="2400" b="1" dirty="0" smtClean="0"/>
              <a:t>(Grained pencil lead)</a:t>
            </a:r>
            <a:endParaRPr lang="ko-KR" alt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2472" y="505949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Charcoal</a:t>
            </a:r>
            <a:endParaRPr lang="ko-KR" alt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40488" y="505949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Iron</a:t>
            </a:r>
            <a:endParaRPr lang="ko-KR" altLang="en-US" sz="24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12325" r="10133" b="16927"/>
          <a:stretch/>
        </p:blipFill>
        <p:spPr>
          <a:xfrm>
            <a:off x="1109855" y="1412776"/>
            <a:ext cx="6869071" cy="3202005"/>
          </a:xfrm>
        </p:spPr>
      </p:pic>
    </p:spTree>
    <p:extLst>
      <p:ext uri="{BB962C8B-B14F-4D97-AF65-F5344CB8AC3E}">
        <p14:creationId xmlns:p14="http://schemas.microsoft.com/office/powerpoint/2010/main" val="230757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idx="1"/>
              </p:nvPr>
            </p:nvSpPr>
            <p:spPr>
              <a:xfrm>
                <a:off x="446856" y="1484784"/>
                <a:ext cx="8445624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ko-KR" dirty="0" smtClean="0"/>
                  <a:t>Absorption coefficient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𝛽</m:t>
                    </m:r>
                  </m:oMath>
                </a14:m>
                <a:endParaRPr lang="en-US" altLang="ko-KR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𝐼</m:t>
                    </m:r>
                    <m:r>
                      <a:rPr lang="en-US" altLang="ko-KR" b="0" i="1" smtClean="0">
                        <a:latin typeface="Cambria Math"/>
                      </a:rPr>
                      <m:t>(</m:t>
                    </m:r>
                    <m:r>
                      <a:rPr lang="en-US" altLang="ko-KR" b="0" i="1" smtClean="0">
                        <a:latin typeface="Cambria Math"/>
                      </a:rPr>
                      <m:t>𝑥</m:t>
                    </m:r>
                    <m:r>
                      <a:rPr lang="en-US" altLang="ko-KR" b="0" i="1" smtClean="0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n-US" altLang="ko-K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ko-KR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</a:rPr>
                          <m:t>−</m:t>
                        </m:r>
                        <m:r>
                          <a:rPr lang="ko-KR" altLang="en-US" b="0" i="1" smtClean="0">
                            <a:latin typeface="Cambria Math"/>
                          </a:rPr>
                          <m:t>𝛽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( </a:t>
                </a:r>
                <a14:m>
                  <m:oMath xmlns:m="http://schemas.openxmlformats.org/officeDocument/2006/math">
                    <m:r>
                      <a:rPr lang="en-US" altLang="ko-KR" b="0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: depth through sample)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856" y="1484784"/>
                <a:ext cx="8445624" cy="4525963"/>
              </a:xfrm>
              <a:blipFill rotWithShape="1">
                <a:blip r:embed="rId3"/>
                <a:stretch>
                  <a:fillRect l="-1804" t="-18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Soot absorbs light</a:t>
            </a:r>
            <a:endParaRPr lang="ko-KR" altLang="en-US" b="1" dirty="0"/>
          </a:p>
        </p:txBody>
      </p:sp>
      <p:sp>
        <p:nvSpPr>
          <p:cNvPr id="4" name="직사각형 3"/>
          <p:cNvSpPr/>
          <p:nvPr/>
        </p:nvSpPr>
        <p:spPr>
          <a:xfrm>
            <a:off x="2555776" y="3861048"/>
            <a:ext cx="3816424" cy="20162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화살표 연결선 5"/>
          <p:cNvCxnSpPr>
            <a:endCxn id="4" idx="0"/>
          </p:cNvCxnSpPr>
          <p:nvPr/>
        </p:nvCxnSpPr>
        <p:spPr>
          <a:xfrm>
            <a:off x="4463988" y="2852936"/>
            <a:ext cx="0" cy="100811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4463988" y="3861048"/>
            <a:ext cx="0" cy="1008112"/>
          </a:xfrm>
          <a:prstGeom prst="straightConnector1">
            <a:avLst/>
          </a:prstGeom>
          <a:ln w="57150">
            <a:gradFill>
              <a:gsLst>
                <a:gs pos="96250">
                  <a:schemeClr val="tx1"/>
                </a:gs>
                <a:gs pos="0">
                  <a:srgbClr val="FFFF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1560" y="609329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Absolutely opaque: ALL light is absorbed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214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/>
              <a:t>Sound from various powders</a:t>
            </a:r>
            <a:endParaRPr lang="ko-KR" altLang="en-US" sz="3200" b="1" dirty="0"/>
          </a:p>
        </p:txBody>
      </p:sp>
      <p:pic>
        <p:nvPicPr>
          <p:cNvPr id="5" name="그림 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302"/>
            <a:ext cx="8460000" cy="1134000"/>
          </a:xfrm>
          <a:prstGeom prst="rect">
            <a:avLst/>
          </a:prstGeom>
        </p:spPr>
      </p:pic>
      <p:pic>
        <p:nvPicPr>
          <p:cNvPr id="6" name="그림 5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356992"/>
            <a:ext cx="8460000" cy="1134000"/>
          </a:xfrm>
          <a:prstGeom prst="rect">
            <a:avLst/>
          </a:prstGeom>
        </p:spPr>
      </p:pic>
      <p:pic>
        <p:nvPicPr>
          <p:cNvPr id="7" name="그림 6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028"/>
            <a:ext cx="8460000" cy="1134000"/>
          </a:xfrm>
          <a:prstGeom prst="rect">
            <a:avLst/>
          </a:prstGeom>
        </p:spPr>
      </p:pic>
      <p:pic>
        <p:nvPicPr>
          <p:cNvPr id="8" name="그림 7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344"/>
            <a:ext cx="8460000" cy="1134000"/>
          </a:xfrm>
          <a:prstGeom prst="rect">
            <a:avLst/>
          </a:prstGeom>
        </p:spPr>
      </p:pic>
      <p:pic>
        <p:nvPicPr>
          <p:cNvPr id="4" name="내용 개체 틀 3"/>
          <p:cNvPicPr preferRelativeResize="0"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8460000" cy="1134000"/>
          </a:xfrm>
        </p:spPr>
      </p:pic>
      <p:sp>
        <p:nvSpPr>
          <p:cNvPr id="10" name="TextBox 9"/>
          <p:cNvSpPr txBox="1"/>
          <p:nvPr/>
        </p:nvSpPr>
        <p:spPr>
          <a:xfrm>
            <a:off x="7794407" y="1235193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/>
              <a:t>Soot</a:t>
            </a:r>
          </a:p>
          <a:p>
            <a:pPr algn="ctr"/>
            <a:r>
              <a:rPr lang="en-US" altLang="ko-KR" sz="2400" b="1" dirty="0" smtClean="0"/>
              <a:t>3.8</a:t>
            </a:r>
            <a:endParaRPr lang="ko-KR" alt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578383" y="2323639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Activated</a:t>
            </a:r>
          </a:p>
          <a:p>
            <a:pPr algn="ctr"/>
            <a:r>
              <a:rPr lang="en-US" altLang="ko-KR" sz="2000" b="1" dirty="0" smtClean="0"/>
              <a:t>Carbon</a:t>
            </a:r>
          </a:p>
          <a:p>
            <a:pPr algn="ctr"/>
            <a:r>
              <a:rPr lang="en-US" altLang="ko-KR" sz="2000" b="1" dirty="0" smtClean="0"/>
              <a:t>0.90</a:t>
            </a:r>
            <a:endParaRPr lang="ko-KR" alt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63513" y="3539271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Graphite</a:t>
            </a:r>
          </a:p>
          <a:p>
            <a:pPr algn="ctr"/>
            <a:r>
              <a:rPr lang="en-US" altLang="ko-KR" sz="2000" b="1" dirty="0" smtClean="0"/>
              <a:t>0.86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9537" y="4710085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Charcoal</a:t>
            </a:r>
          </a:p>
          <a:p>
            <a:pPr algn="ctr"/>
            <a:r>
              <a:rPr lang="en-US" altLang="ko-KR" sz="2000" b="1" dirty="0" smtClean="0"/>
              <a:t>0.76</a:t>
            </a:r>
            <a:endParaRPr lang="ko-KR" alt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19978" y="5945401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Iron</a:t>
            </a:r>
          </a:p>
          <a:p>
            <a:pPr algn="ctr"/>
            <a:r>
              <a:rPr lang="en-US" altLang="ko-KR" sz="2000" b="1" dirty="0" smtClean="0"/>
              <a:t>0.40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697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6984776" cy="878048"/>
          </a:xfrm>
        </p:spPr>
        <p:txBody>
          <a:bodyPr/>
          <a:lstStyle/>
          <a:p>
            <a:r>
              <a:rPr lang="en-US" altLang="ko-KR" sz="3600" b="1" dirty="0" smtClean="0"/>
              <a:t>Sample of powder and chunk </a:t>
            </a:r>
            <a:endParaRPr lang="ko-KR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5013176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Charcoal</a:t>
            </a:r>
          </a:p>
          <a:p>
            <a:pPr algn="ctr"/>
            <a:r>
              <a:rPr lang="en-US" altLang="ko-KR" sz="3200" b="1" dirty="0" smtClean="0"/>
              <a:t>powder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5024986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Charcoal</a:t>
            </a:r>
          </a:p>
          <a:p>
            <a:pPr algn="ctr"/>
            <a:r>
              <a:rPr lang="en-US" altLang="ko-KR" sz="3200" b="1" dirty="0" smtClean="0"/>
              <a:t>chunk</a:t>
            </a:r>
            <a:endParaRPr lang="ko-KR" altLang="en-US" sz="3200" b="1" dirty="0"/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11285" r="99" b="15860"/>
          <a:stretch/>
        </p:blipFill>
        <p:spPr>
          <a:xfrm>
            <a:off x="852054" y="1412776"/>
            <a:ext cx="7439891" cy="3297381"/>
          </a:xfrm>
        </p:spPr>
      </p:pic>
    </p:spTree>
    <p:extLst>
      <p:ext uri="{BB962C8B-B14F-4D97-AF65-F5344CB8AC3E}">
        <p14:creationId xmlns:p14="http://schemas.microsoft.com/office/powerpoint/2010/main" val="20875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7740352" cy="2736304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Powder VS Chunk</a:t>
            </a:r>
            <a:endParaRPr lang="ko-KR" altLang="en-US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7740352" cy="2924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2280" y="1942801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Powder</a:t>
            </a:r>
          </a:p>
          <a:p>
            <a:pPr algn="ctr"/>
            <a:r>
              <a:rPr lang="en-US" altLang="ko-KR" sz="3200" b="1" dirty="0" smtClean="0"/>
              <a:t>0.76</a:t>
            </a:r>
            <a:endParaRPr lang="ko-KR" alt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92280" y="4856919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Chunk</a:t>
            </a:r>
          </a:p>
          <a:p>
            <a:pPr algn="ctr"/>
            <a:r>
              <a:rPr lang="en-US" altLang="ko-KR" sz="2800" b="1" dirty="0" smtClean="0"/>
              <a:t>0.34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291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589" y="-207196"/>
            <a:ext cx="3980477" cy="707640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/>
              <a:t>Sample of powder and lubricant</a:t>
            </a:r>
            <a:endParaRPr lang="ko-KR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51720" y="5436316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Graphite powder 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99992" y="5448126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Graphite lubricant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0704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Powder VS Lubricant</a:t>
            </a:r>
            <a:endParaRPr lang="ko-KR" altLang="en-US" b="1" dirty="0"/>
          </a:p>
        </p:txBody>
      </p:sp>
      <p:pic>
        <p:nvPicPr>
          <p:cNvPr id="9" name="그림 8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33" y="1265192"/>
            <a:ext cx="7916400" cy="280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4288" y="1942801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Graphite</a:t>
            </a:r>
          </a:p>
          <a:p>
            <a:pPr algn="ctr"/>
            <a:r>
              <a:rPr lang="en-US" altLang="ko-KR" sz="3200" b="1" dirty="0" smtClean="0"/>
              <a:t>Powder</a:t>
            </a:r>
          </a:p>
          <a:p>
            <a:pPr algn="ctr"/>
            <a:r>
              <a:rPr lang="en-US" altLang="ko-KR" sz="3200" b="1" dirty="0" smtClean="0"/>
              <a:t>0.86</a:t>
            </a:r>
            <a:endParaRPr lang="ko-KR" altLang="en-US" sz="3200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33" y="4073192"/>
            <a:ext cx="7916400" cy="2784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0272" y="4856919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/>
              <a:t>Graphite</a:t>
            </a:r>
          </a:p>
          <a:p>
            <a:pPr algn="ctr"/>
            <a:r>
              <a:rPr lang="en-US" altLang="ko-KR" sz="2400" b="1" dirty="0" smtClean="0"/>
              <a:t>Lubricant</a:t>
            </a:r>
          </a:p>
          <a:p>
            <a:pPr algn="ctr"/>
            <a:r>
              <a:rPr lang="en-US" altLang="ko-KR" sz="2400" b="1" dirty="0" smtClean="0"/>
              <a:t>?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163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" t="13427" r="-1"/>
          <a:stretch/>
        </p:blipFill>
        <p:spPr>
          <a:xfrm>
            <a:off x="299521" y="1340768"/>
            <a:ext cx="8112910" cy="3918239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Samples of various surfaces</a:t>
            </a:r>
            <a:endParaRPr lang="ko-KR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40958" y="5430413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Paper</a:t>
            </a:r>
            <a:endParaRPr lang="ko-KR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543041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Marker</a:t>
            </a:r>
            <a:endParaRPr lang="ko-KR" alt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9992" y="5440447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Vinyl</a:t>
            </a:r>
            <a:endParaRPr lang="ko-KR" alt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51020" y="5430413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Plastic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138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 preferRelativeResize="0"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8280000" cy="132931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Sound from various surfaces</a:t>
            </a:r>
            <a:endParaRPr lang="ko-KR" altLang="en-US" sz="3600" b="1" dirty="0"/>
          </a:p>
        </p:txBody>
      </p:sp>
      <p:pic>
        <p:nvPicPr>
          <p:cNvPr id="5" name="그림 4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8" y="2420888"/>
            <a:ext cx="8280000" cy="1550012"/>
          </a:xfrm>
          <a:prstGeom prst="rect">
            <a:avLst/>
          </a:prstGeom>
        </p:spPr>
      </p:pic>
      <p:pic>
        <p:nvPicPr>
          <p:cNvPr id="6" name="그림 5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9" y="3970900"/>
            <a:ext cx="8280000" cy="1370305"/>
          </a:xfrm>
          <a:prstGeom prst="rect">
            <a:avLst/>
          </a:prstGeom>
        </p:spPr>
      </p:pic>
      <p:pic>
        <p:nvPicPr>
          <p:cNvPr id="7" name="그림 6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8" y="5341205"/>
            <a:ext cx="8280000" cy="1516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0321" y="150229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Paper</a:t>
            </a:r>
          </a:p>
          <a:p>
            <a:pPr algn="ctr"/>
            <a:r>
              <a:rPr lang="en-US" altLang="ko-KR" sz="2000" b="1" dirty="0" smtClean="0"/>
              <a:t>0.1</a:t>
            </a:r>
            <a:endParaRPr lang="ko-KR" alt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80321" y="2841951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Marker</a:t>
            </a:r>
          </a:p>
          <a:p>
            <a:pPr algn="ctr"/>
            <a:r>
              <a:rPr lang="en-US" altLang="ko-KR" sz="2000" b="1" dirty="0" smtClean="0"/>
              <a:t>0.1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96345" y="4302109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Vinyl</a:t>
            </a:r>
          </a:p>
          <a:p>
            <a:pPr algn="ctr"/>
            <a:r>
              <a:rPr lang="en-US" altLang="ko-KR" sz="2000" b="1" dirty="0" smtClean="0"/>
              <a:t>0.1</a:t>
            </a:r>
            <a:endParaRPr lang="ko-KR" alt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596345" y="5745659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Plastic</a:t>
            </a:r>
          </a:p>
          <a:p>
            <a:pPr algn="ctr"/>
            <a:r>
              <a:rPr lang="en-US" altLang="ko-KR" sz="2000" b="1" dirty="0"/>
              <a:t>?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401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287524" y="1340768"/>
            <a:ext cx="864096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4400" b="1" dirty="0" smtClean="0"/>
              <a:t>Mechanism of heat conduction</a:t>
            </a:r>
          </a:p>
          <a:p>
            <a:pPr marL="0" indent="0">
              <a:buNone/>
            </a:pPr>
            <a:r>
              <a:rPr lang="en-US" altLang="ko-KR" sz="4400" b="1" dirty="0" smtClean="0"/>
              <a:t>Something special about</a:t>
            </a:r>
            <a:endParaRPr lang="ko-KR" altLang="en-US" sz="6600" b="1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1691680" y="3083501"/>
            <a:ext cx="5832648" cy="3750962"/>
            <a:chOff x="1691680" y="3083501"/>
            <a:chExt cx="5832648" cy="375096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3083501"/>
              <a:ext cx="5832648" cy="375096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07904" y="3087626"/>
              <a:ext cx="3312368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9900" b="1" dirty="0" smtClean="0">
                  <a:solidFill>
                    <a:schemeClr val="bg1"/>
                  </a:solidFill>
                </a:rPr>
                <a:t>C</a:t>
              </a:r>
              <a:endParaRPr lang="ko-KR" altLang="en-US" sz="199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6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내용 개체 틀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4499"/>
            <a:ext cx="9468544" cy="5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1" t="53025" r="34097" b="-245"/>
          <a:stretch/>
        </p:blipFill>
        <p:spPr>
          <a:xfrm>
            <a:off x="5940152" y="1912420"/>
            <a:ext cx="2033824" cy="166987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13941" y="85653"/>
            <a:ext cx="6480720" cy="878048"/>
          </a:xfrm>
        </p:spPr>
        <p:txBody>
          <a:bodyPr/>
          <a:lstStyle/>
          <a:p>
            <a:r>
              <a:rPr lang="en-US" altLang="ko-KR" sz="3200" b="1" dirty="0" smtClean="0"/>
              <a:t>Hypothesis for </a:t>
            </a:r>
            <a:r>
              <a:rPr lang="en-US" altLang="ko-KR" sz="3200" b="1" dirty="0" err="1" smtClean="0"/>
              <a:t>Photoacoustic</a:t>
            </a:r>
            <a:r>
              <a:rPr lang="en-US" altLang="ko-KR" sz="3200" b="1" dirty="0" smtClean="0"/>
              <a:t> Mechanism</a:t>
            </a:r>
            <a:endParaRPr lang="ko-KR" altLang="en-US" sz="3200" b="1" dirty="0"/>
          </a:p>
        </p:txBody>
      </p:sp>
      <p:sp>
        <p:nvSpPr>
          <p:cNvPr id="6" name="폭발 1 5"/>
          <p:cNvSpPr/>
          <p:nvPr/>
        </p:nvSpPr>
        <p:spPr>
          <a:xfrm>
            <a:off x="1582616" y="3662100"/>
            <a:ext cx="432048" cy="50405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291045" y="4143589"/>
            <a:ext cx="1845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Mechanical </a:t>
            </a:r>
          </a:p>
          <a:p>
            <a:r>
              <a:rPr lang="en-US" altLang="ko-KR" sz="2400" b="1" dirty="0" smtClean="0"/>
              <a:t>Vibration</a:t>
            </a:r>
          </a:p>
          <a:p>
            <a:r>
              <a:rPr lang="en-US" altLang="ko-KR" sz="2400" b="1" dirty="0" smtClean="0"/>
              <a:t>(sample)</a:t>
            </a:r>
            <a:endParaRPr lang="ko-KR" alt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68570" y="2420888"/>
            <a:ext cx="1845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Thermal</a:t>
            </a:r>
          </a:p>
          <a:p>
            <a:r>
              <a:rPr lang="en-US" altLang="ko-KR" sz="2400" b="1" dirty="0" smtClean="0"/>
              <a:t>Vibration</a:t>
            </a:r>
          </a:p>
          <a:p>
            <a:r>
              <a:rPr lang="en-US" altLang="ko-KR" sz="2400" b="1" dirty="0" smtClean="0"/>
              <a:t>(air)</a:t>
            </a:r>
            <a:endParaRPr lang="ko-KR" altLang="en-US" sz="2400" b="1" dirty="0"/>
          </a:p>
        </p:txBody>
      </p:sp>
      <p:sp>
        <p:nvSpPr>
          <p:cNvPr id="14" name="직사각형 13"/>
          <p:cNvSpPr/>
          <p:nvPr/>
        </p:nvSpPr>
        <p:spPr>
          <a:xfrm>
            <a:off x="2987824" y="1732657"/>
            <a:ext cx="14975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POP!</a:t>
            </a:r>
            <a:endParaRPr lang="en-US" altLang="ko-KR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순서도: 연결자 14"/>
          <p:cNvSpPr/>
          <p:nvPr/>
        </p:nvSpPr>
        <p:spPr>
          <a:xfrm>
            <a:off x="6950947" y="2424454"/>
            <a:ext cx="243100" cy="243100"/>
          </a:xfrm>
          <a:prstGeom prst="flowChartConnector">
            <a:avLst/>
          </a:prstGeom>
          <a:solidFill>
            <a:srgbClr val="240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순서도: 연결자 15"/>
          <p:cNvSpPr/>
          <p:nvPr/>
        </p:nvSpPr>
        <p:spPr>
          <a:xfrm>
            <a:off x="6697867" y="2773132"/>
            <a:ext cx="243100" cy="243100"/>
          </a:xfrm>
          <a:prstGeom prst="flowChartConnector">
            <a:avLst/>
          </a:prstGeom>
          <a:solidFill>
            <a:srgbClr val="240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순서도: 연결자 16"/>
          <p:cNvSpPr/>
          <p:nvPr/>
        </p:nvSpPr>
        <p:spPr>
          <a:xfrm>
            <a:off x="7382995" y="2773132"/>
            <a:ext cx="243100" cy="243100"/>
          </a:xfrm>
          <a:prstGeom prst="flowChartConnector">
            <a:avLst/>
          </a:prstGeom>
          <a:solidFill>
            <a:srgbClr val="240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순서도: 연결자 17"/>
          <p:cNvSpPr/>
          <p:nvPr/>
        </p:nvSpPr>
        <p:spPr>
          <a:xfrm>
            <a:off x="6454767" y="2300744"/>
            <a:ext cx="243100" cy="243100"/>
          </a:xfrm>
          <a:prstGeom prst="flowChartConnector">
            <a:avLst/>
          </a:prstGeom>
          <a:solidFill>
            <a:srgbClr val="240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순서도: 연결자 18"/>
          <p:cNvSpPr/>
          <p:nvPr/>
        </p:nvSpPr>
        <p:spPr>
          <a:xfrm>
            <a:off x="6341166" y="3106096"/>
            <a:ext cx="243100" cy="243100"/>
          </a:xfrm>
          <a:prstGeom prst="flowChartConnector">
            <a:avLst/>
          </a:prstGeom>
          <a:solidFill>
            <a:srgbClr val="240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1045" y="3717032"/>
            <a:ext cx="2600091" cy="504056"/>
          </a:xfrm>
          <a:prstGeom prst="roundRect">
            <a:avLst/>
          </a:prstGeom>
          <a:solidFill>
            <a:srgbClr val="FFCC00">
              <a:alpha val="37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다리꼴 24"/>
          <p:cNvSpPr/>
          <p:nvPr/>
        </p:nvSpPr>
        <p:spPr>
          <a:xfrm rot="5400000">
            <a:off x="2303761" y="3537028"/>
            <a:ext cx="3744417" cy="1368124"/>
          </a:xfrm>
          <a:prstGeom prst="trapezoid">
            <a:avLst>
              <a:gd name="adj" fmla="val 94311"/>
            </a:avLst>
          </a:prstGeom>
          <a:solidFill>
            <a:srgbClr val="FF0000">
              <a:alpha val="33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0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" fill="hold"/>
                                        <p:tgtEl>
                                          <p:spTgt spid="1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3" grpId="0"/>
      <p:bldP spid="14" grpId="0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4" grpId="0" animBg="1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𝑄</m:t>
                      </m:r>
                      <m:r>
                        <a:rPr lang="en-US" altLang="ko-K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altLang="ko-KR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ko-KR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r>
                        <a:rPr lang="en-US" altLang="ko-KR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ko-KR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/>
              </a:p>
              <a:p>
                <a:pPr marL="0" indent="0">
                  <a:buNone/>
                </a:pPr>
                <a:r>
                  <a:rPr lang="en-US" altLang="ko-KR" sz="4400" dirty="0" smtClean="0"/>
                  <a:t>Graphite: 119~165 W/m</a:t>
                </a:r>
                <a14:m>
                  <m:oMath xmlns:m="http://schemas.openxmlformats.org/officeDocument/2006/math">
                    <m:r>
                      <a:rPr lang="en-US" altLang="ko-KR" sz="4400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altLang="ko-KR" sz="4400" dirty="0" smtClean="0"/>
                  <a:t>K</a:t>
                </a:r>
              </a:p>
              <a:p>
                <a:pPr marL="0" indent="0">
                  <a:buNone/>
                </a:pPr>
                <a:r>
                  <a:rPr lang="en-US" altLang="ko-KR" dirty="0" smtClean="0"/>
                  <a:t>Air: 0.0257 </a:t>
                </a:r>
                <a:r>
                  <a:rPr lang="en-US" altLang="ko-KR" dirty="0"/>
                  <a:t>W/m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altLang="ko-KR" dirty="0"/>
                  <a:t>K</a:t>
                </a:r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pPr marL="0" indent="0">
                  <a:buNone/>
                </a:pPr>
                <a:r>
                  <a:rPr lang="en-US" altLang="ko-KR" b="1" dirty="0" smtClean="0"/>
                  <a:t>Mechanical vibration starts EARLIER!</a:t>
                </a:r>
                <a:endParaRPr lang="ko-KR" altLang="en-US" b="1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96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Thermal conductivity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32736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128792" cy="878048"/>
          </a:xfrm>
        </p:spPr>
        <p:txBody>
          <a:bodyPr/>
          <a:lstStyle/>
          <a:p>
            <a:r>
              <a:rPr lang="en-US" altLang="ko-KR" sz="3200" b="1" dirty="0" smtClean="0"/>
              <a:t>Explanation #1: Thermal Vibration</a:t>
            </a:r>
            <a:endParaRPr lang="ko-KR" altLang="en-US" sz="3200" b="1" dirty="0"/>
          </a:p>
        </p:txBody>
      </p:sp>
      <p:sp>
        <p:nvSpPr>
          <p:cNvPr id="7" name="자유형 6"/>
          <p:cNvSpPr/>
          <p:nvPr/>
        </p:nvSpPr>
        <p:spPr>
          <a:xfrm>
            <a:off x="-1924862" y="4594989"/>
            <a:ext cx="312105" cy="1286756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 8"/>
          <p:cNvSpPr/>
          <p:nvPr/>
        </p:nvSpPr>
        <p:spPr>
          <a:xfrm>
            <a:off x="-1452145" y="4594989"/>
            <a:ext cx="312105" cy="1286756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자유형 10"/>
          <p:cNvSpPr/>
          <p:nvPr/>
        </p:nvSpPr>
        <p:spPr>
          <a:xfrm>
            <a:off x="-1629962" y="4594989"/>
            <a:ext cx="312105" cy="1286756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748461" y="5173859"/>
            <a:ext cx="29931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Conduction</a:t>
            </a:r>
            <a:endParaRPr lang="en-US" altLang="ko-KR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3528" y="619950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Allan </a:t>
            </a:r>
            <a:r>
              <a:rPr lang="en-US" altLang="ko-KR" dirty="0" err="1" smtClean="0"/>
              <a:t>Rosencwaig</a:t>
            </a:r>
            <a:r>
              <a:rPr lang="en-US" altLang="ko-KR" dirty="0" smtClean="0"/>
              <a:t> and Allen </a:t>
            </a:r>
            <a:r>
              <a:rPr lang="en-US" altLang="ko-KR" dirty="0" err="1" smtClean="0"/>
              <a:t>Gersho</a:t>
            </a:r>
            <a:r>
              <a:rPr lang="en-US" altLang="ko-KR" dirty="0" smtClean="0"/>
              <a:t>, Theory of the </a:t>
            </a:r>
            <a:r>
              <a:rPr lang="en-US" altLang="ko-KR" dirty="0" err="1" smtClean="0"/>
              <a:t>photoacoustic</a:t>
            </a:r>
            <a:r>
              <a:rPr lang="en-US" altLang="ko-KR" dirty="0" smtClean="0"/>
              <a:t> effect with solids, Journal of Applied Physics (Jan. 1976), vol. 47, No. 1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0" y="1723014"/>
            <a:ext cx="5230809" cy="34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2" y="1258037"/>
            <a:ext cx="1554375" cy="134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자유형 45"/>
          <p:cNvSpPr/>
          <p:nvPr/>
        </p:nvSpPr>
        <p:spPr>
          <a:xfrm>
            <a:off x="1611221" y="3071775"/>
            <a:ext cx="3207433" cy="2011680"/>
          </a:xfrm>
          <a:custGeom>
            <a:avLst/>
            <a:gdLst>
              <a:gd name="connsiteX0" fmla="*/ 2968283 w 3207433"/>
              <a:gd name="connsiteY0" fmla="*/ 0 h 2011680"/>
              <a:gd name="connsiteX1" fmla="*/ 2855741 w 3207433"/>
              <a:gd name="connsiteY1" fmla="*/ 450166 h 2011680"/>
              <a:gd name="connsiteX2" fmla="*/ 2841673 w 3207433"/>
              <a:gd name="connsiteY2" fmla="*/ 1026941 h 2011680"/>
              <a:gd name="connsiteX3" fmla="*/ 2940147 w 3207433"/>
              <a:gd name="connsiteY3" fmla="*/ 1575581 h 2011680"/>
              <a:gd name="connsiteX4" fmla="*/ 3207433 w 3207433"/>
              <a:gd name="connsiteY4" fmla="*/ 1941341 h 2011680"/>
              <a:gd name="connsiteX5" fmla="*/ 3052689 w 3207433"/>
              <a:gd name="connsiteY5" fmla="*/ 2011680 h 2011680"/>
              <a:gd name="connsiteX6" fmla="*/ 436098 w 3207433"/>
              <a:gd name="connsiteY6" fmla="*/ 2011680 h 2011680"/>
              <a:gd name="connsiteX7" fmla="*/ 196947 w 3207433"/>
              <a:gd name="connsiteY7" fmla="*/ 1941341 h 2011680"/>
              <a:gd name="connsiteX8" fmla="*/ 56270 w 3207433"/>
              <a:gd name="connsiteY8" fmla="*/ 1786597 h 2011680"/>
              <a:gd name="connsiteX9" fmla="*/ 0 w 3207433"/>
              <a:gd name="connsiteY9" fmla="*/ 1688123 h 2011680"/>
              <a:gd name="connsiteX10" fmla="*/ 703384 w 3207433"/>
              <a:gd name="connsiteY10" fmla="*/ 1674055 h 2011680"/>
              <a:gd name="connsiteX11" fmla="*/ 815926 w 3207433"/>
              <a:gd name="connsiteY11" fmla="*/ 1153551 h 2011680"/>
              <a:gd name="connsiteX12" fmla="*/ 858129 w 3207433"/>
              <a:gd name="connsiteY12" fmla="*/ 647114 h 2011680"/>
              <a:gd name="connsiteX13" fmla="*/ 858129 w 3207433"/>
              <a:gd name="connsiteY13" fmla="*/ 464234 h 2011680"/>
              <a:gd name="connsiteX14" fmla="*/ 815926 w 3207433"/>
              <a:gd name="connsiteY14" fmla="*/ 295421 h 2011680"/>
              <a:gd name="connsiteX15" fmla="*/ 759655 w 3207433"/>
              <a:gd name="connsiteY15" fmla="*/ 56271 h 2011680"/>
              <a:gd name="connsiteX16" fmla="*/ 2968283 w 3207433"/>
              <a:gd name="connsiteY16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7433" h="2011680">
                <a:moveTo>
                  <a:pt x="2968283" y="0"/>
                </a:moveTo>
                <a:lnTo>
                  <a:pt x="2855741" y="450166"/>
                </a:lnTo>
                <a:lnTo>
                  <a:pt x="2841673" y="1026941"/>
                </a:lnTo>
                <a:lnTo>
                  <a:pt x="2940147" y="1575581"/>
                </a:lnTo>
                <a:lnTo>
                  <a:pt x="3207433" y="1941341"/>
                </a:lnTo>
                <a:lnTo>
                  <a:pt x="3052689" y="2011680"/>
                </a:lnTo>
                <a:lnTo>
                  <a:pt x="436098" y="2011680"/>
                </a:lnTo>
                <a:lnTo>
                  <a:pt x="196947" y="1941341"/>
                </a:lnTo>
                <a:lnTo>
                  <a:pt x="56270" y="1786597"/>
                </a:lnTo>
                <a:lnTo>
                  <a:pt x="0" y="1688123"/>
                </a:lnTo>
                <a:lnTo>
                  <a:pt x="703384" y="1674055"/>
                </a:lnTo>
                <a:lnTo>
                  <a:pt x="815926" y="1153551"/>
                </a:lnTo>
                <a:lnTo>
                  <a:pt x="858129" y="647114"/>
                </a:lnTo>
                <a:lnTo>
                  <a:pt x="858129" y="464234"/>
                </a:lnTo>
                <a:lnTo>
                  <a:pt x="815926" y="295421"/>
                </a:lnTo>
                <a:lnTo>
                  <a:pt x="759655" y="56271"/>
                </a:lnTo>
                <a:lnTo>
                  <a:pt x="2968283" y="0"/>
                </a:lnTo>
                <a:close/>
              </a:path>
            </a:pathLst>
          </a:custGeom>
          <a:solidFill>
            <a:srgbClr val="F3E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3" name="그룹 62"/>
          <p:cNvGrpSpPr/>
          <p:nvPr/>
        </p:nvGrpSpPr>
        <p:grpSpPr>
          <a:xfrm>
            <a:off x="1724459" y="3194501"/>
            <a:ext cx="2653958" cy="777183"/>
            <a:chOff x="-2224988" y="3534911"/>
            <a:chExt cx="2209670" cy="777183"/>
          </a:xfrm>
        </p:grpSpPr>
        <p:sp>
          <p:nvSpPr>
            <p:cNvPr id="14" name="자유형 13"/>
            <p:cNvSpPr/>
            <p:nvPr/>
          </p:nvSpPr>
          <p:spPr>
            <a:xfrm>
              <a:off x="-2224988" y="3977873"/>
              <a:ext cx="2209670" cy="334221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자유형 14"/>
            <p:cNvSpPr/>
            <p:nvPr/>
          </p:nvSpPr>
          <p:spPr>
            <a:xfrm>
              <a:off x="-2224988" y="3754652"/>
              <a:ext cx="2209670" cy="334221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자유형 15"/>
            <p:cNvSpPr/>
            <p:nvPr/>
          </p:nvSpPr>
          <p:spPr>
            <a:xfrm>
              <a:off x="-2224988" y="3534911"/>
              <a:ext cx="2209670" cy="334221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5635750" y="3402867"/>
            <a:ext cx="2960607" cy="981118"/>
            <a:chOff x="4640218" y="4584197"/>
            <a:chExt cx="2740186" cy="981118"/>
          </a:xfrm>
        </p:grpSpPr>
        <p:grpSp>
          <p:nvGrpSpPr>
            <p:cNvPr id="24" name="그룹 23"/>
            <p:cNvGrpSpPr/>
            <p:nvPr/>
          </p:nvGrpSpPr>
          <p:grpSpPr>
            <a:xfrm>
              <a:off x="4640218" y="4626129"/>
              <a:ext cx="917280" cy="939186"/>
              <a:chOff x="1325160" y="1997759"/>
              <a:chExt cx="6485340" cy="2946491"/>
            </a:xfrm>
          </p:grpSpPr>
          <p:pic>
            <p:nvPicPr>
              <p:cNvPr id="37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700" y="3398793"/>
                <a:ext cx="1447800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25025"/>
                <a:ext cx="1790700" cy="141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6192" y="2142194"/>
                <a:ext cx="1314450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789" y="1997759"/>
                <a:ext cx="1790700" cy="114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160" y="3050132"/>
                <a:ext cx="3905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5" name="그룹 24"/>
            <p:cNvGrpSpPr/>
            <p:nvPr/>
          </p:nvGrpSpPr>
          <p:grpSpPr>
            <a:xfrm>
              <a:off x="5557498" y="4603112"/>
              <a:ext cx="917280" cy="939186"/>
              <a:chOff x="1325160" y="1997759"/>
              <a:chExt cx="6485340" cy="2946491"/>
            </a:xfrm>
          </p:grpSpPr>
          <p:pic>
            <p:nvPicPr>
              <p:cNvPr id="32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700" y="3398793"/>
                <a:ext cx="1447800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25025"/>
                <a:ext cx="1790700" cy="141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6192" y="2142194"/>
                <a:ext cx="1314450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789" y="1997759"/>
                <a:ext cx="1790700" cy="114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160" y="3050132"/>
                <a:ext cx="3905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6" name="그룹 25"/>
            <p:cNvGrpSpPr/>
            <p:nvPr/>
          </p:nvGrpSpPr>
          <p:grpSpPr>
            <a:xfrm>
              <a:off x="6463124" y="4584197"/>
              <a:ext cx="917280" cy="939186"/>
              <a:chOff x="1325160" y="1997759"/>
              <a:chExt cx="6485340" cy="2946491"/>
            </a:xfrm>
          </p:grpSpPr>
          <p:pic>
            <p:nvPicPr>
              <p:cNvPr id="27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700" y="3398793"/>
                <a:ext cx="1447800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25025"/>
                <a:ext cx="1790700" cy="141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6192" y="2142194"/>
                <a:ext cx="1314450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789" y="1997759"/>
                <a:ext cx="1790700" cy="114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160" y="3050132"/>
                <a:ext cx="3905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5" name="자유형 54"/>
          <p:cNvSpPr/>
          <p:nvPr/>
        </p:nvSpPr>
        <p:spPr>
          <a:xfrm>
            <a:off x="1902660" y="4032000"/>
            <a:ext cx="177308" cy="792000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자유형 55"/>
          <p:cNvSpPr/>
          <p:nvPr/>
        </p:nvSpPr>
        <p:spPr>
          <a:xfrm>
            <a:off x="2231753" y="4032000"/>
            <a:ext cx="177308" cy="792000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자유형 56"/>
          <p:cNvSpPr/>
          <p:nvPr/>
        </p:nvSpPr>
        <p:spPr>
          <a:xfrm>
            <a:off x="2555776" y="4032000"/>
            <a:ext cx="177308" cy="792000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자유형 57"/>
          <p:cNvSpPr/>
          <p:nvPr/>
        </p:nvSpPr>
        <p:spPr>
          <a:xfrm>
            <a:off x="2875272" y="4032000"/>
            <a:ext cx="177308" cy="792000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자유형 58"/>
          <p:cNvSpPr/>
          <p:nvPr/>
        </p:nvSpPr>
        <p:spPr>
          <a:xfrm>
            <a:off x="3214937" y="4032000"/>
            <a:ext cx="177308" cy="792000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자유형 59"/>
          <p:cNvSpPr/>
          <p:nvPr/>
        </p:nvSpPr>
        <p:spPr>
          <a:xfrm>
            <a:off x="3471297" y="4032000"/>
            <a:ext cx="177308" cy="792000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자유형 60"/>
          <p:cNvSpPr/>
          <p:nvPr/>
        </p:nvSpPr>
        <p:spPr>
          <a:xfrm>
            <a:off x="3750421" y="4032000"/>
            <a:ext cx="177308" cy="792000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자유형 61"/>
          <p:cNvSpPr/>
          <p:nvPr/>
        </p:nvSpPr>
        <p:spPr>
          <a:xfrm>
            <a:off x="4066203" y="4032000"/>
            <a:ext cx="177308" cy="792000"/>
          </a:xfrm>
          <a:custGeom>
            <a:avLst/>
            <a:gdLst>
              <a:gd name="connsiteX0" fmla="*/ 0 w 180109"/>
              <a:gd name="connsiteY0" fmla="*/ 498764 h 498764"/>
              <a:gd name="connsiteX1" fmla="*/ 69273 w 180109"/>
              <a:gd name="connsiteY1" fmla="*/ 471055 h 498764"/>
              <a:gd name="connsiteX2" fmla="*/ 138545 w 180109"/>
              <a:gd name="connsiteY2" fmla="*/ 429491 h 498764"/>
              <a:gd name="connsiteX3" fmla="*/ 180109 w 180109"/>
              <a:gd name="connsiteY3" fmla="*/ 346364 h 498764"/>
              <a:gd name="connsiteX4" fmla="*/ 124691 w 180109"/>
              <a:gd name="connsiteY4" fmla="*/ 263236 h 498764"/>
              <a:gd name="connsiteX5" fmla="*/ 55418 w 180109"/>
              <a:gd name="connsiteY5" fmla="*/ 207818 h 498764"/>
              <a:gd name="connsiteX6" fmla="*/ 27709 w 180109"/>
              <a:gd name="connsiteY6" fmla="*/ 166255 h 498764"/>
              <a:gd name="connsiteX7" fmla="*/ 27709 w 180109"/>
              <a:gd name="connsiteY7" fmla="*/ 69273 h 498764"/>
              <a:gd name="connsiteX8" fmla="*/ 69273 w 180109"/>
              <a:gd name="connsiteY8" fmla="*/ 41564 h 498764"/>
              <a:gd name="connsiteX9" fmla="*/ 83127 w 180109"/>
              <a:gd name="connsiteY9" fmla="*/ 0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09" h="498764">
                <a:moveTo>
                  <a:pt x="0" y="498764"/>
                </a:moveTo>
                <a:cubicBezTo>
                  <a:pt x="23091" y="489528"/>
                  <a:pt x="47680" y="483394"/>
                  <a:pt x="69273" y="471055"/>
                </a:cubicBezTo>
                <a:cubicBezTo>
                  <a:pt x="175772" y="410198"/>
                  <a:pt x="8048" y="472989"/>
                  <a:pt x="138545" y="429491"/>
                </a:cubicBezTo>
                <a:cubicBezTo>
                  <a:pt x="152553" y="408478"/>
                  <a:pt x="180109" y="375042"/>
                  <a:pt x="180109" y="346364"/>
                </a:cubicBezTo>
                <a:cubicBezTo>
                  <a:pt x="180109" y="302539"/>
                  <a:pt x="149680" y="293223"/>
                  <a:pt x="124691" y="263236"/>
                </a:cubicBezTo>
                <a:cubicBezTo>
                  <a:pt x="76486" y="205390"/>
                  <a:pt x="123649" y="230562"/>
                  <a:pt x="55418" y="207818"/>
                </a:cubicBezTo>
                <a:cubicBezTo>
                  <a:pt x="46182" y="193964"/>
                  <a:pt x="35156" y="181148"/>
                  <a:pt x="27709" y="166255"/>
                </a:cubicBezTo>
                <a:cubicBezTo>
                  <a:pt x="11684" y="134206"/>
                  <a:pt x="5290" y="102901"/>
                  <a:pt x="27709" y="69273"/>
                </a:cubicBezTo>
                <a:cubicBezTo>
                  <a:pt x="36946" y="55418"/>
                  <a:pt x="55418" y="50800"/>
                  <a:pt x="69273" y="41564"/>
                </a:cubicBezTo>
                <a:lnTo>
                  <a:pt x="83127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/>
              <p:cNvSpPr/>
              <p:nvPr/>
            </p:nvSpPr>
            <p:spPr>
              <a:xfrm>
                <a:off x="973160" y="1296747"/>
                <a:ext cx="4170261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sz="4000" b="1" i="1" cap="none" spc="0" smtClean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FF00"/>
                        </a:solidFill>
                        <a:effectLst/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altLang="ko-KR" sz="4000" b="1" cap="none" spc="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FF00"/>
                    </a:solidFill>
                    <a:effectLst/>
                  </a:rPr>
                  <a:t> Light intensity</a:t>
                </a:r>
                <a:endParaRPr lang="en-US" altLang="ko-KR" sz="4000" b="1" cap="none" spc="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" name="직사각형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160" y="1296747"/>
                <a:ext cx="4170261" cy="707886"/>
              </a:xfrm>
              <a:prstGeom prst="rect">
                <a:avLst/>
              </a:prstGeom>
              <a:blipFill rotWithShape="1">
                <a:blip r:embed="rId10"/>
                <a:stretch>
                  <a:fillRect t="-15517" r="-4678" b="-362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직사각형 64"/>
              <p:cNvSpPr/>
              <p:nvPr/>
            </p:nvSpPr>
            <p:spPr>
              <a:xfrm>
                <a:off x="1936478" y="2588230"/>
                <a:ext cx="2556918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ko-KR" altLang="en-US" sz="4000" b="1" i="1" cap="none" spc="0" dirty="0" smtClean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Cambria Math"/>
                      </a:rPr>
                      <m:t>∆</m:t>
                    </m:r>
                  </m:oMath>
                </a14:m>
                <a:r>
                  <a:rPr lang="en-US" altLang="ko-KR" sz="4000" b="1" cap="none" spc="0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effectLst/>
                  </a:rPr>
                  <a:t>Pressure</a:t>
                </a:r>
                <a:endParaRPr lang="en-US" altLang="ko-KR" sz="40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65" name="직사각형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478" y="2588230"/>
                <a:ext cx="2556918" cy="707886"/>
              </a:xfrm>
              <a:prstGeom prst="rect">
                <a:avLst/>
              </a:prstGeom>
              <a:blipFill rotWithShape="1">
                <a:blip r:embed="rId11"/>
                <a:stretch>
                  <a:fillRect t="-15517" r="-7876" b="-362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직사각형 67"/>
          <p:cNvSpPr/>
          <p:nvPr/>
        </p:nvSpPr>
        <p:spPr>
          <a:xfrm>
            <a:off x="5813999" y="2493472"/>
            <a:ext cx="2688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SOUND</a:t>
            </a:r>
            <a:endParaRPr lang="en-US" altLang="ko-K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07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13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13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13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13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6" grpId="0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5" grpId="0"/>
      <p:bldP spid="65" grpId="0"/>
      <p:bldP spid="6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idx="1"/>
              </p:nvPr>
            </p:nvSpPr>
            <p:spPr>
              <a:xfrm>
                <a:off x="413142" y="1484784"/>
                <a:ext cx="8697144" cy="45259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0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ko-KR" sz="4000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ko-KR" sz="4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ko-KR" altLang="en-US" sz="4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altLang="ko-KR" sz="4000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ko-KR" sz="40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ko-KR" sz="4000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US" altLang="ko-KR" sz="4000" dirty="0" smtClean="0"/>
              </a:p>
              <a:p>
                <a:pPr marL="0" indent="0">
                  <a:buNone/>
                </a:pPr>
                <a:endParaRPr lang="en-US" altLang="ko-KR" sz="4000" dirty="0" smtClean="0"/>
              </a:p>
              <a:p>
                <a:pPr marL="0" indent="0">
                  <a:buNone/>
                </a:pPr>
                <a:r>
                  <a:rPr lang="en-US" altLang="ko-KR" dirty="0" smtClean="0"/>
                  <a:t>Graphite: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2</m:t>
                    </m:r>
                    <m:r>
                      <a:rPr lang="en-US" altLang="ko-KR" b="0" i="1" smtClean="0">
                        <a:latin typeface="Cambria Math"/>
                      </a:rPr>
                      <m:t>.4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ko-K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−5</m:t>
                        </m:r>
                      </m:sup>
                    </m:sSup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altLang="ko-K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  <a:ea typeface="Cambria Math"/>
                          </a:rPr>
                          <m:t>K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altLang="ko-KR" dirty="0" smtClean="0"/>
              </a:p>
              <a:p>
                <a:pPr marL="0" indent="0">
                  <a:buNone/>
                </a:pPr>
                <a:r>
                  <a:rPr lang="en-US" altLang="ko-KR" sz="4800" dirty="0" smtClean="0"/>
                  <a:t>Air: </a:t>
                </a:r>
                <a14:m>
                  <m:oMath xmlns:m="http://schemas.openxmlformats.org/officeDocument/2006/math">
                    <m:r>
                      <a:rPr lang="en-US" altLang="ko-KR" sz="4800" i="1" dirty="0" smtClean="0">
                        <a:latin typeface="Cambria Math"/>
                      </a:rPr>
                      <m:t>3</m:t>
                    </m:r>
                    <m:r>
                      <a:rPr lang="en-US" altLang="ko-KR" sz="4800" i="1">
                        <a:latin typeface="Cambria Math"/>
                      </a:rPr>
                      <m:t>.4</m:t>
                    </m:r>
                    <m:r>
                      <a:rPr lang="en-US" altLang="ko-KR" sz="48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ko-KR" sz="48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ko-KR" sz="48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ko-KR" sz="4800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altLang="ko-KR" sz="4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altLang="ko-KR" sz="4800" i="1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altLang="ko-KR" sz="48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4800">
                            <a:latin typeface="Cambria Math"/>
                            <a:ea typeface="Cambria Math"/>
                          </a:rPr>
                          <m:t>K</m:t>
                        </m:r>
                      </m:e>
                      <m:sup>
                        <m:r>
                          <a:rPr lang="en-US" altLang="ko-KR" sz="4800" i="1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/>
              </a:p>
              <a:p>
                <a:pPr marL="0" indent="0">
                  <a:buNone/>
                </a:pPr>
                <a:r>
                  <a:rPr lang="en-US" altLang="ko-KR" b="1" dirty="0" smtClean="0"/>
                  <a:t>Thermal vibration has bigger AMPLITUDE!</a:t>
                </a:r>
                <a:endParaRPr lang="ko-KR" altLang="en-US" b="1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42" y="1484784"/>
                <a:ext cx="8697144" cy="4525963"/>
              </a:xfrm>
              <a:blipFill rotWithShape="1">
                <a:blip r:embed="rId2"/>
                <a:stretch>
                  <a:fillRect l="-322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/>
              <a:t>Thermal expansion coefficient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854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Porous Structure of Soot</a:t>
            </a:r>
            <a:endParaRPr lang="ko-KR" alt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412776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</a:rPr>
              <a:t>SEM</a:t>
            </a:r>
            <a:endParaRPr lang="ko-KR" altLang="en-US" sz="6000" b="1" dirty="0">
              <a:solidFill>
                <a:schemeClr val="bg1"/>
              </a:solidFill>
            </a:endParaRPr>
          </a:p>
        </p:txBody>
      </p:sp>
      <p:sp>
        <p:nvSpPr>
          <p:cNvPr id="7" name="타원 6"/>
          <p:cNvSpPr/>
          <p:nvPr/>
        </p:nvSpPr>
        <p:spPr>
          <a:xfrm>
            <a:off x="3203848" y="3717032"/>
            <a:ext cx="1296144" cy="129614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5364088" y="3942349"/>
            <a:ext cx="1152128" cy="1152128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4644008" y="5230109"/>
            <a:ext cx="1080120" cy="108012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 rot="20500211">
            <a:off x="6012161" y="5031682"/>
            <a:ext cx="648072" cy="129614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6516216" y="4582037"/>
            <a:ext cx="1296144" cy="129614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5483779" y="2859111"/>
            <a:ext cx="1080120" cy="108012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3183797" y="5139694"/>
            <a:ext cx="1080120" cy="108012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52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9144000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Porous Structure of Soot</a:t>
            </a:r>
            <a:endParaRPr lang="ko-KR" altLang="en-US" sz="4000" b="1" dirty="0"/>
          </a:p>
        </p:txBody>
      </p:sp>
      <p:grpSp>
        <p:nvGrpSpPr>
          <p:cNvPr id="12" name="그룹 11"/>
          <p:cNvGrpSpPr/>
          <p:nvPr/>
        </p:nvGrpSpPr>
        <p:grpSpPr>
          <a:xfrm>
            <a:off x="1475656" y="1916832"/>
            <a:ext cx="6480720" cy="3903926"/>
            <a:chOff x="1475656" y="1916832"/>
            <a:chExt cx="6480720" cy="3903926"/>
          </a:xfrm>
        </p:grpSpPr>
        <p:pic>
          <p:nvPicPr>
            <p:cNvPr id="8" name="내용 개체 틀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75656" y="1916832"/>
              <a:ext cx="6480720" cy="3903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602584" y="2147372"/>
              <a:ext cx="25202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800" b="1" dirty="0" smtClean="0"/>
                <a:t>LARGE</a:t>
              </a:r>
            </a:p>
            <a:p>
              <a:pPr algn="ctr"/>
              <a:r>
                <a:rPr lang="en-US" altLang="ko-KR" sz="4800" b="1" dirty="0" smtClean="0"/>
                <a:t>Sound!</a:t>
              </a:r>
              <a:endParaRPr lang="ko-KR" alt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131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Plane Structure of Graphite Lubricant</a:t>
            </a:r>
            <a:endParaRPr lang="ko-KR" altLang="en-US" sz="4000" b="1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14755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3999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Plane Structure of Graphite Lubricant</a:t>
            </a:r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1476000" y="1918800"/>
            <a:ext cx="6480000" cy="3902400"/>
            <a:chOff x="1476000" y="1918800"/>
            <a:chExt cx="6480000" cy="3902400"/>
          </a:xfrm>
        </p:grpSpPr>
        <p:pic>
          <p:nvPicPr>
            <p:cNvPr id="7" name="그림 6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000" y="1918800"/>
              <a:ext cx="6480000" cy="3902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88024" y="2060848"/>
              <a:ext cx="25202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800" b="1" dirty="0" smtClean="0"/>
                <a:t>NO</a:t>
              </a:r>
            </a:p>
            <a:p>
              <a:pPr algn="ctr"/>
              <a:r>
                <a:rPr lang="en-US" altLang="ko-KR" sz="4800" b="1" dirty="0" smtClean="0"/>
                <a:t>Sound!</a:t>
              </a:r>
              <a:endParaRPr lang="ko-KR" alt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4339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Conclusion</a:t>
            </a:r>
            <a:endParaRPr lang="ko-KR" altLang="en-US" b="1" dirty="0"/>
          </a:p>
        </p:txBody>
      </p:sp>
      <p:grpSp>
        <p:nvGrpSpPr>
          <p:cNvPr id="33" name="그룹 32"/>
          <p:cNvGrpSpPr/>
          <p:nvPr/>
        </p:nvGrpSpPr>
        <p:grpSpPr>
          <a:xfrm>
            <a:off x="395536" y="1556792"/>
            <a:ext cx="3024336" cy="5112568"/>
            <a:chOff x="395536" y="1556792"/>
            <a:chExt cx="3024336" cy="5112568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395536" y="1556792"/>
              <a:ext cx="3024336" cy="100811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/>
                  </a:solidFill>
                </a:rPr>
                <a:t>Absorption</a:t>
              </a:r>
              <a:endParaRPr lang="ko-KR" alt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모서리가 둥근 직사각형 4"/>
            <p:cNvSpPr/>
            <p:nvPr/>
          </p:nvSpPr>
          <p:spPr>
            <a:xfrm>
              <a:off x="395536" y="3356992"/>
              <a:ext cx="3024336" cy="129614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/>
                  </a:solidFill>
                </a:rPr>
                <a:t>Mechanical</a:t>
              </a:r>
            </a:p>
            <a:p>
              <a:pPr algn="ctr"/>
              <a:r>
                <a:rPr lang="en-US" altLang="ko-KR" sz="3200" b="1" dirty="0" smtClean="0">
                  <a:solidFill>
                    <a:schemeClr val="tx1"/>
                  </a:solidFill>
                </a:rPr>
                <a:t>Vibration</a:t>
              </a:r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395536" y="5445224"/>
              <a:ext cx="3024336" cy="122413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/>
                  </a:solidFill>
                </a:rPr>
                <a:t>Thermal</a:t>
              </a:r>
            </a:p>
            <a:p>
              <a:pPr algn="ctr"/>
              <a:r>
                <a:rPr lang="en-US" altLang="ko-KR" sz="3200" b="1" dirty="0" smtClean="0">
                  <a:solidFill>
                    <a:schemeClr val="tx1"/>
                  </a:solidFill>
                </a:rPr>
                <a:t>Vibration</a:t>
              </a:r>
            </a:p>
          </p:txBody>
        </p:sp>
        <p:sp>
          <p:nvSpPr>
            <p:cNvPr id="7" name="아래쪽 화살표 6"/>
            <p:cNvSpPr/>
            <p:nvPr/>
          </p:nvSpPr>
          <p:spPr>
            <a:xfrm>
              <a:off x="1691680" y="2708920"/>
              <a:ext cx="504056" cy="504056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아래쪽 화살표 7"/>
            <p:cNvSpPr/>
            <p:nvPr/>
          </p:nvSpPr>
          <p:spPr>
            <a:xfrm>
              <a:off x="1691680" y="4797152"/>
              <a:ext cx="504056" cy="504056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5232600" y="1412776"/>
            <a:ext cx="3143296" cy="2359973"/>
            <a:chOff x="5232600" y="1412776"/>
            <a:chExt cx="3143296" cy="2359973"/>
          </a:xfrm>
        </p:grpSpPr>
        <p:grpSp>
          <p:nvGrpSpPr>
            <p:cNvPr id="35" name="그룹 34"/>
            <p:cNvGrpSpPr/>
            <p:nvPr/>
          </p:nvGrpSpPr>
          <p:grpSpPr>
            <a:xfrm>
              <a:off x="5232600" y="1412776"/>
              <a:ext cx="3143296" cy="1697705"/>
              <a:chOff x="5232600" y="1412776"/>
              <a:chExt cx="3143296" cy="1697705"/>
            </a:xfrm>
          </p:grpSpPr>
          <p:grpSp>
            <p:nvGrpSpPr>
              <p:cNvPr id="23" name="그룹 22"/>
              <p:cNvGrpSpPr/>
              <p:nvPr/>
            </p:nvGrpSpPr>
            <p:grpSpPr>
              <a:xfrm>
                <a:off x="5232600" y="1412776"/>
                <a:ext cx="3143296" cy="1697705"/>
                <a:chOff x="5676184" y="1304764"/>
                <a:chExt cx="3312368" cy="3744416"/>
              </a:xfrm>
            </p:grpSpPr>
            <p:sp>
              <p:nvSpPr>
                <p:cNvPr id="21" name="순서도: 대체 처리 20"/>
                <p:cNvSpPr/>
                <p:nvPr/>
              </p:nvSpPr>
              <p:spPr>
                <a:xfrm>
                  <a:off x="5676184" y="1952836"/>
                  <a:ext cx="3312368" cy="3096344"/>
                </a:xfrm>
                <a:prstGeom prst="flowChartAlternateProcess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" name="순서도: 자기 디스크 21"/>
                <p:cNvSpPr/>
                <p:nvPr/>
              </p:nvSpPr>
              <p:spPr>
                <a:xfrm>
                  <a:off x="6072228" y="1304764"/>
                  <a:ext cx="2520280" cy="720080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5608429" y="1848433"/>
                <a:ext cx="239163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3200" b="1" dirty="0" smtClean="0"/>
                  <a:t>Helmholtz</a:t>
                </a:r>
              </a:p>
              <a:p>
                <a:pPr algn="ctr"/>
                <a:r>
                  <a:rPr lang="en-US" altLang="ko-KR" sz="3200" b="1" dirty="0" smtClean="0"/>
                  <a:t>Frequency</a:t>
                </a:r>
                <a:endParaRPr lang="ko-KR" altLang="en-US" sz="3200" b="1" dirty="0"/>
              </a:p>
            </p:txBody>
          </p:sp>
        </p:grpSp>
        <p:sp>
          <p:nvSpPr>
            <p:cNvPr id="25" name="등호 24"/>
            <p:cNvSpPr/>
            <p:nvPr/>
          </p:nvSpPr>
          <p:spPr>
            <a:xfrm rot="17137854">
              <a:off x="6233448" y="2886577"/>
              <a:ext cx="831517" cy="940827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3487806" y="908720"/>
            <a:ext cx="3739164" cy="5386090"/>
            <a:chOff x="3487806" y="908720"/>
            <a:chExt cx="3739164" cy="5386090"/>
          </a:xfrm>
        </p:grpSpPr>
        <p:sp>
          <p:nvSpPr>
            <p:cNvPr id="18" name="직사각형 17"/>
            <p:cNvSpPr/>
            <p:nvPr/>
          </p:nvSpPr>
          <p:spPr>
            <a:xfrm>
              <a:off x="4972827" y="3543399"/>
              <a:ext cx="22541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ko-KR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120Hz</a:t>
              </a:r>
              <a:endPara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87806" y="908720"/>
              <a:ext cx="1635707" cy="5386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4400" dirty="0" smtClean="0"/>
                <a:t>}</a:t>
              </a:r>
              <a:endParaRPr lang="ko-KR" altLang="en-US" sz="34400" dirty="0"/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4518205" y="4509119"/>
            <a:ext cx="4572085" cy="2009838"/>
            <a:chOff x="4518205" y="4509119"/>
            <a:chExt cx="4572085" cy="2009838"/>
          </a:xfrm>
        </p:grpSpPr>
        <p:sp>
          <p:nvSpPr>
            <p:cNvPr id="31" name="아래쪽 화살표 30"/>
            <p:cNvSpPr/>
            <p:nvPr/>
          </p:nvSpPr>
          <p:spPr>
            <a:xfrm rot="20661154">
              <a:off x="6345887" y="4509119"/>
              <a:ext cx="749305" cy="108012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4518205" y="5595627"/>
              <a:ext cx="45720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ko-KR" sz="5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RESONANCE!</a:t>
              </a:r>
              <a:endPara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타원형 설명선 8"/>
          <p:cNvSpPr/>
          <p:nvPr/>
        </p:nvSpPr>
        <p:spPr>
          <a:xfrm>
            <a:off x="3225539" y="4559932"/>
            <a:ext cx="2160240" cy="1035695"/>
          </a:xfrm>
          <a:prstGeom prst="wedgeEllipseCallout">
            <a:avLst>
              <a:gd name="adj1" fmla="val -56891"/>
              <a:gd name="adj2" fmla="val 5179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1"/>
                </a:solidFill>
              </a:rPr>
              <a:t>Pores!</a:t>
            </a:r>
          </a:p>
        </p:txBody>
      </p:sp>
    </p:spTree>
    <p:extLst>
      <p:ext uri="{BB962C8B-B14F-4D97-AF65-F5344CB8AC3E}">
        <p14:creationId xmlns:p14="http://schemas.microsoft.com/office/powerpoint/2010/main" val="293772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12" descr="http://image03.asadal.com/cwi/design/image/2010/08/879603_thum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888" y="0"/>
            <a:ext cx="93821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6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b="56300"/>
          <a:stretch>
            <a:fillRect/>
          </a:stretch>
        </p:blipFill>
        <p:spPr bwMode="auto">
          <a:xfrm>
            <a:off x="858838" y="3846513"/>
            <a:ext cx="8280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그룹 11"/>
          <p:cNvGrpSpPr>
            <a:grpSpLocks/>
          </p:cNvGrpSpPr>
          <p:nvPr/>
        </p:nvGrpSpPr>
        <p:grpSpPr bwMode="auto">
          <a:xfrm>
            <a:off x="-331788" y="-69850"/>
            <a:ext cx="9475788" cy="171450"/>
            <a:chOff x="-237382" y="-9926"/>
            <a:chExt cx="9475497" cy="171925"/>
          </a:xfrm>
        </p:grpSpPr>
        <p:grpSp>
          <p:nvGrpSpPr>
            <p:cNvPr id="7" name="그룹 6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9" name="직사각형 8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8" name="직사각형 7"/>
            <p:cNvSpPr/>
            <p:nvPr/>
          </p:nvSpPr>
          <p:spPr>
            <a:xfrm>
              <a:off x="8879031" y="-9926"/>
              <a:ext cx="359084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37" name="그룹 42"/>
          <p:cNvGrpSpPr>
            <a:grpSpLocks/>
          </p:cNvGrpSpPr>
          <p:nvPr/>
        </p:nvGrpSpPr>
        <p:grpSpPr bwMode="auto">
          <a:xfrm>
            <a:off x="-238125" y="6799263"/>
            <a:ext cx="9382125" cy="85725"/>
            <a:chOff x="-237382" y="-9926"/>
            <a:chExt cx="9381383" cy="171925"/>
          </a:xfrm>
        </p:grpSpPr>
        <p:grpSp>
          <p:nvGrpSpPr>
            <p:cNvPr id="38" name="그룹 37"/>
            <p:cNvGrpSpPr/>
            <p:nvPr/>
          </p:nvGrpSpPr>
          <p:grpSpPr>
            <a:xfrm>
              <a:off x="-237382" y="-1496"/>
              <a:ext cx="9116412" cy="162000"/>
              <a:chOff x="2170649" y="902248"/>
              <a:chExt cx="8890887" cy="16200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0" name="직사각형 39"/>
              <p:cNvSpPr/>
              <p:nvPr/>
            </p:nvSpPr>
            <p:spPr>
              <a:xfrm>
                <a:off x="3757109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3122525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3439817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2805233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248794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21706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4074401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439169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6295445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5660861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5978153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5343569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502627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4708985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6612737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6930029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8833781" y="902248"/>
                <a:ext cx="324000" cy="162000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8199197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8516489" y="902248"/>
                <a:ext cx="324000" cy="162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7881905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7564613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7247321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9151073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9468365" y="902248"/>
                <a:ext cx="324000" cy="162000"/>
              </a:xfrm>
              <a:prstGeom prst="rect">
                <a:avLst/>
              </a:prstGeom>
              <a:solidFill>
                <a:schemeClr val="accent6">
                  <a:lumMod val="50000"/>
                  <a:alpha val="67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10737536" y="902248"/>
                <a:ext cx="324000" cy="162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10420241" y="902248"/>
                <a:ext cx="324000" cy="162000"/>
              </a:xfrm>
              <a:prstGeom prst="rect">
                <a:avLst/>
              </a:prstGeom>
              <a:solidFill>
                <a:srgbClr val="4C1200"/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10102949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9785657" y="902248"/>
                <a:ext cx="324000" cy="16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8879031" y="-9926"/>
              <a:ext cx="264970" cy="1719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EFC4"/>
              </a:clrFrom>
              <a:clrTo>
                <a:srgbClr val="FFEF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82" y="620688"/>
            <a:ext cx="6750605" cy="26209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그림 74" descr="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1" t="10622" r="4321" b="70476"/>
          <a:stretch>
            <a:fillRect/>
          </a:stretch>
        </p:blipFill>
        <p:spPr bwMode="auto">
          <a:xfrm>
            <a:off x="8210550" y="4221163"/>
            <a:ext cx="75406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75"/>
          <p:cNvSpPr txBox="1">
            <a:spLocks noChangeArrowheads="1"/>
          </p:cNvSpPr>
          <p:nvPr/>
        </p:nvSpPr>
        <p:spPr bwMode="auto">
          <a:xfrm>
            <a:off x="2700338" y="3205163"/>
            <a:ext cx="40196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6000" b="1" dirty="0"/>
              <a:t>Thank You</a:t>
            </a:r>
            <a:endParaRPr kumimoji="0" lang="ko-KR" altLang="en-US" sz="6000" b="1" dirty="0"/>
          </a:p>
        </p:txBody>
      </p:sp>
      <p:pic>
        <p:nvPicPr>
          <p:cNvPr id="71" name="그림 78" descr="단풍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8288"/>
            <a:ext cx="14001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77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46856" y="11247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2400" dirty="0"/>
              <a:t>[</a:t>
            </a:r>
            <a:r>
              <a:rPr lang="en-US" altLang="ko-KR" sz="2400" dirty="0" err="1"/>
              <a:t>nSamples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nChannels</a:t>
            </a:r>
            <a:r>
              <a:rPr lang="en-US" altLang="ko-KR" sz="2400" dirty="0"/>
              <a:t>]=size(data</a:t>
            </a:r>
            <a:r>
              <a:rPr lang="en-US" altLang="ko-KR" sz="2400" dirty="0" smtClean="0"/>
              <a:t>);</a:t>
            </a:r>
          </a:p>
          <a:p>
            <a:pPr marL="0" indent="0">
              <a:buNone/>
            </a:pPr>
            <a:r>
              <a:rPr lang="en-US" altLang="ko-KR" sz="2400" dirty="0"/>
              <a:t>d</a:t>
            </a:r>
            <a:r>
              <a:rPr lang="en-US" altLang="ko-KR" sz="2400" dirty="0" smtClean="0"/>
              <a:t>ata=data*20;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 err="1"/>
              <a:t>waveFileLength</a:t>
            </a:r>
            <a:r>
              <a:rPr lang="en-US" altLang="ko-KR" sz="2400" dirty="0"/>
              <a:t>=</a:t>
            </a:r>
            <a:r>
              <a:rPr lang="en-US" altLang="ko-KR" sz="2400" dirty="0" err="1"/>
              <a:t>nSamples</a:t>
            </a:r>
            <a:r>
              <a:rPr lang="en-US" altLang="ko-KR" sz="2400" dirty="0"/>
              <a:t>/</a:t>
            </a:r>
            <a:r>
              <a:rPr lang="en-US" altLang="ko-KR" sz="2400" dirty="0" err="1"/>
              <a:t>fs</a:t>
            </a:r>
            <a:r>
              <a:rPr lang="en-US" altLang="ko-KR" sz="2400" dirty="0"/>
              <a:t>;</a:t>
            </a:r>
          </a:p>
          <a:p>
            <a:pPr marL="0" indent="0">
              <a:buNone/>
            </a:pPr>
            <a:r>
              <a:rPr lang="en-US" altLang="ko-KR" sz="2400" dirty="0"/>
              <a:t>N=2^(nextpow2(</a:t>
            </a:r>
            <a:r>
              <a:rPr lang="en-US" altLang="ko-KR" sz="2400" dirty="0" err="1"/>
              <a:t>nSamples</a:t>
            </a:r>
            <a:r>
              <a:rPr lang="en-US" altLang="ko-KR" sz="2400" dirty="0"/>
              <a:t>));</a:t>
            </a:r>
          </a:p>
          <a:p>
            <a:pPr marL="0" indent="0">
              <a:buNone/>
            </a:pPr>
            <a:r>
              <a:rPr lang="en-US" altLang="ko-KR" sz="2400" dirty="0"/>
              <a:t>Y=</a:t>
            </a:r>
            <a:r>
              <a:rPr lang="en-US" altLang="ko-KR" sz="2400" dirty="0" err="1"/>
              <a:t>fft</a:t>
            </a:r>
            <a:r>
              <a:rPr lang="en-US" altLang="ko-KR" sz="2400" dirty="0"/>
              <a:t>(data(:,1),N);</a:t>
            </a:r>
          </a:p>
          <a:p>
            <a:pPr marL="0" indent="0">
              <a:buNone/>
            </a:pPr>
            <a:r>
              <a:rPr lang="en-US" altLang="ko-KR" sz="2400" dirty="0" err="1"/>
              <a:t>NumbUniquePts</a:t>
            </a:r>
            <a:r>
              <a:rPr lang="en-US" altLang="ko-KR" sz="2400" dirty="0"/>
              <a:t>=ceil((N+1)/2);</a:t>
            </a:r>
          </a:p>
          <a:p>
            <a:pPr marL="0" indent="0">
              <a:buNone/>
            </a:pPr>
            <a:r>
              <a:rPr lang="en-US" altLang="ko-KR" sz="2400" dirty="0"/>
              <a:t>Y=Y(1:NumbUniquePts);</a:t>
            </a:r>
          </a:p>
          <a:p>
            <a:pPr marL="0" indent="0">
              <a:buNone/>
            </a:pPr>
            <a:r>
              <a:rPr lang="en-US" altLang="ko-KR" sz="2400" dirty="0"/>
              <a:t>P=abs(Y)/</a:t>
            </a:r>
            <a:r>
              <a:rPr lang="en-US" altLang="ko-KR" sz="2400" dirty="0" err="1"/>
              <a:t>waveFileLength</a:t>
            </a:r>
            <a:r>
              <a:rPr lang="en-US" altLang="ko-KR" sz="2400" dirty="0"/>
              <a:t>;</a:t>
            </a:r>
          </a:p>
          <a:p>
            <a:pPr marL="0" indent="0">
              <a:buNone/>
            </a:pPr>
            <a:r>
              <a:rPr lang="en-US" altLang="ko-KR" sz="2400" dirty="0"/>
              <a:t>f=(0:NumbUniquePts-1)*</a:t>
            </a:r>
            <a:r>
              <a:rPr lang="en-US" altLang="ko-KR" sz="2400" dirty="0" err="1"/>
              <a:t>fs</a:t>
            </a:r>
            <a:r>
              <a:rPr lang="en-US" altLang="ko-KR" sz="2400" dirty="0"/>
              <a:t>/N;</a:t>
            </a:r>
          </a:p>
          <a:p>
            <a:pPr marL="0" indent="0">
              <a:buNone/>
            </a:pPr>
            <a:r>
              <a:rPr lang="en-US" altLang="ko-KR" sz="2400" dirty="0"/>
              <a:t>plot (</a:t>
            </a:r>
            <a:r>
              <a:rPr lang="en-US" altLang="ko-KR" sz="2400" dirty="0" err="1"/>
              <a:t>f,P</a:t>
            </a:r>
            <a:r>
              <a:rPr lang="en-US" altLang="ko-KR" sz="2400" dirty="0"/>
              <a:t>)</a:t>
            </a:r>
          </a:p>
          <a:p>
            <a:pPr marL="0" indent="0">
              <a:buNone/>
            </a:pPr>
            <a:r>
              <a:rPr lang="en-US" altLang="ko-KR" sz="2400" dirty="0" err="1"/>
              <a:t>xlabel</a:t>
            </a:r>
            <a:r>
              <a:rPr lang="en-US" altLang="ko-KR" sz="2400" dirty="0"/>
              <a:t>('Frequency (Hz)')</a:t>
            </a:r>
          </a:p>
          <a:p>
            <a:pPr marL="0" indent="0">
              <a:buNone/>
            </a:pPr>
            <a:r>
              <a:rPr lang="en-US" altLang="ko-KR" sz="2400" dirty="0" err="1"/>
              <a:t>ylabel</a:t>
            </a:r>
            <a:r>
              <a:rPr lang="en-US" altLang="ko-KR" sz="2400" dirty="0"/>
              <a:t>('Sound Intensity (Arbitrary Unit)')</a:t>
            </a:r>
          </a:p>
          <a:p>
            <a:pPr marL="0" indent="0">
              <a:buNone/>
            </a:pPr>
            <a:r>
              <a:rPr lang="en-US" altLang="ko-KR" sz="2400" dirty="0"/>
              <a:t>axis([0, 400, 0, </a:t>
            </a:r>
            <a:r>
              <a:rPr lang="en-US" altLang="ko-KR" sz="2400" dirty="0" smtClean="0"/>
              <a:t>10000</a:t>
            </a:r>
            <a:r>
              <a:rPr lang="en-US" altLang="ko-KR" sz="2400" dirty="0"/>
              <a:t>])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MATLAB FFT Code</a:t>
            </a:r>
            <a:endParaRPr lang="ko-KR" altLang="en-US" b="1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539552" y="2420888"/>
            <a:ext cx="40324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30163" y="1943834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FFT Number determined!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9410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11573" r="365" b="3256"/>
          <a:stretch/>
        </p:blipFill>
        <p:spPr>
          <a:xfrm>
            <a:off x="179512" y="1340768"/>
            <a:ext cx="8856984" cy="5517232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7128792" cy="878048"/>
          </a:xfrm>
        </p:spPr>
        <p:txBody>
          <a:bodyPr/>
          <a:lstStyle/>
          <a:p>
            <a:r>
              <a:rPr lang="en-US" altLang="ko-KR" sz="3200" b="1" dirty="0" smtClean="0"/>
              <a:t>Heat vibration caused by </a:t>
            </a:r>
            <a:r>
              <a:rPr lang="en-US" altLang="ko-KR" sz="3200" b="1" dirty="0" err="1" smtClean="0"/>
              <a:t>lightbulb</a:t>
            </a:r>
            <a:endParaRPr lang="ko-KR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609329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30</a:t>
            </a:r>
            <a:endParaRPr lang="ko-KR" alt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458112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31</a:t>
            </a:r>
            <a:endParaRPr lang="ko-KR" alt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06896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32</a:t>
            </a:r>
            <a:endParaRPr lang="ko-KR" alt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62880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33</a:t>
            </a:r>
            <a:endParaRPr lang="ko-KR" alt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63588" y="4057908"/>
            <a:ext cx="162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off</a:t>
            </a:r>
            <a:endParaRPr lang="ko-KR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0209" y="4889029"/>
                <a:ext cx="658873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3200" dirty="0" smtClean="0"/>
                  <a:t>Amplitude of temperature vibration does not change (0.8</a:t>
                </a:r>
                <a14:m>
                  <m:oMath xmlns:m="http://schemas.openxmlformats.org/officeDocument/2006/math">
                    <m:r>
                      <a:rPr lang="en-US" altLang="ko-KR" sz="3200" i="1" smtClean="0">
                        <a:latin typeface="Cambria Math"/>
                        <a:ea typeface="Cambria Math"/>
                      </a:rPr>
                      <m:t>℃</m:t>
                    </m:r>
                    <m:r>
                      <a:rPr lang="en-US" altLang="ko-KR" sz="32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altLang="ko-KR" sz="3200" dirty="0" smtClean="0"/>
              </a:p>
              <a:p>
                <a:pPr algn="ctr"/>
                <a:endParaRPr lang="ko-KR" alt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209" y="4889029"/>
                <a:ext cx="6588732" cy="1569660"/>
              </a:xfrm>
              <a:prstGeom prst="rect">
                <a:avLst/>
              </a:prstGeom>
              <a:blipFill rotWithShape="1">
                <a:blip r:embed="rId3"/>
                <a:stretch>
                  <a:fillRect l="-925" t="-54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94575" y="4057908"/>
            <a:ext cx="162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/>
              <a:t>on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9054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1183" r="10258" b="1"/>
          <a:stretch/>
        </p:blipFill>
        <p:spPr>
          <a:xfrm>
            <a:off x="827584" y="1196752"/>
            <a:ext cx="7416824" cy="5714184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Microphone inside the jar</a:t>
            </a:r>
            <a:endParaRPr lang="ko-KR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746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6912768" cy="878048"/>
          </a:xfrm>
        </p:spPr>
        <p:txBody>
          <a:bodyPr/>
          <a:lstStyle/>
          <a:p>
            <a:r>
              <a:rPr lang="en-US" altLang="ko-KR" sz="2800" b="1" dirty="0" smtClean="0"/>
              <a:t>Explanation #2: Mechanical Vibration</a:t>
            </a:r>
            <a:endParaRPr lang="ko-KR" altLang="en-US" sz="2800" b="1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31" y="1196752"/>
            <a:ext cx="7056784" cy="5387010"/>
          </a:xfrm>
          <a:prstGeom prst="rect">
            <a:avLst/>
          </a:prstGeom>
        </p:spPr>
      </p:pic>
      <p:cxnSp>
        <p:nvCxnSpPr>
          <p:cNvPr id="5" name="직선 화살표 연결선 4"/>
          <p:cNvCxnSpPr/>
          <p:nvPr/>
        </p:nvCxnSpPr>
        <p:spPr>
          <a:xfrm flipV="1">
            <a:off x="3437569" y="5334262"/>
            <a:ext cx="0" cy="36004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 flipV="1">
            <a:off x="3725601" y="5347202"/>
            <a:ext cx="0" cy="36004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flipV="1">
            <a:off x="4013633" y="5347202"/>
            <a:ext cx="0" cy="36004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flipV="1">
            <a:off x="4373673" y="5334262"/>
            <a:ext cx="0" cy="36004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V="1">
            <a:off x="4661705" y="5347202"/>
            <a:ext cx="0" cy="36004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V="1">
            <a:off x="3293553" y="4614182"/>
            <a:ext cx="296416" cy="18002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V="1">
            <a:off x="3594161" y="4622624"/>
            <a:ext cx="296416" cy="18002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V="1">
            <a:off x="3890577" y="4661978"/>
            <a:ext cx="296416" cy="18002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 flipV="1">
            <a:off x="4228521" y="4661978"/>
            <a:ext cx="296416" cy="18002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V="1">
            <a:off x="4513497" y="4656352"/>
            <a:ext cx="296416" cy="18002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V="1">
            <a:off x="3437569" y="3696977"/>
            <a:ext cx="148208" cy="319506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3725601" y="3718612"/>
            <a:ext cx="148208" cy="319506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V="1">
            <a:off x="4013633" y="3718612"/>
            <a:ext cx="148208" cy="319506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V="1">
            <a:off x="4299569" y="3718612"/>
            <a:ext cx="148208" cy="319506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V="1">
            <a:off x="4587601" y="3777928"/>
            <a:ext cx="148208" cy="319506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그룹 19"/>
          <p:cNvGrpSpPr/>
          <p:nvPr/>
        </p:nvGrpSpPr>
        <p:grpSpPr>
          <a:xfrm>
            <a:off x="3102368" y="3532080"/>
            <a:ext cx="1576417" cy="1381624"/>
            <a:chOff x="2854036" y="4504616"/>
            <a:chExt cx="1576417" cy="806150"/>
          </a:xfrm>
        </p:grpSpPr>
        <p:sp>
          <p:nvSpPr>
            <p:cNvPr id="21" name="자유형 20"/>
            <p:cNvSpPr/>
            <p:nvPr/>
          </p:nvSpPr>
          <p:spPr>
            <a:xfrm>
              <a:off x="2854036" y="5075239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자유형 21"/>
            <p:cNvSpPr/>
            <p:nvPr/>
          </p:nvSpPr>
          <p:spPr>
            <a:xfrm>
              <a:off x="2854036" y="4917934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자유형 22"/>
            <p:cNvSpPr/>
            <p:nvPr/>
          </p:nvSpPr>
          <p:spPr>
            <a:xfrm>
              <a:off x="2854036" y="4763082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자유형 23"/>
            <p:cNvSpPr/>
            <p:nvPr/>
          </p:nvSpPr>
          <p:spPr>
            <a:xfrm>
              <a:off x="2864889" y="4645318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자유형 24"/>
            <p:cNvSpPr/>
            <p:nvPr/>
          </p:nvSpPr>
          <p:spPr>
            <a:xfrm>
              <a:off x="2864889" y="4504616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6367661" y="3954605"/>
            <a:ext cx="2294673" cy="981118"/>
            <a:chOff x="4640218" y="4584197"/>
            <a:chExt cx="2740186" cy="981118"/>
          </a:xfrm>
        </p:grpSpPr>
        <p:grpSp>
          <p:nvGrpSpPr>
            <p:cNvPr id="27" name="그룹 26"/>
            <p:cNvGrpSpPr/>
            <p:nvPr/>
          </p:nvGrpSpPr>
          <p:grpSpPr>
            <a:xfrm>
              <a:off x="4640218" y="4626129"/>
              <a:ext cx="917280" cy="939186"/>
              <a:chOff x="1325160" y="1997759"/>
              <a:chExt cx="6485340" cy="2946491"/>
            </a:xfrm>
          </p:grpSpPr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700" y="3398793"/>
                <a:ext cx="1447800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25025"/>
                <a:ext cx="1790700" cy="141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6192" y="2142194"/>
                <a:ext cx="1314450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789" y="1997759"/>
                <a:ext cx="1790700" cy="114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160" y="3050132"/>
                <a:ext cx="3905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8" name="그룹 27"/>
            <p:cNvGrpSpPr/>
            <p:nvPr/>
          </p:nvGrpSpPr>
          <p:grpSpPr>
            <a:xfrm>
              <a:off x="5557498" y="4603112"/>
              <a:ext cx="917280" cy="939186"/>
              <a:chOff x="1325160" y="1997759"/>
              <a:chExt cx="6485340" cy="2946491"/>
            </a:xfrm>
          </p:grpSpPr>
          <p:pic>
            <p:nvPicPr>
              <p:cNvPr id="35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700" y="3398793"/>
                <a:ext cx="1447800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25025"/>
                <a:ext cx="1790700" cy="141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6192" y="2142194"/>
                <a:ext cx="1314450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789" y="1997759"/>
                <a:ext cx="1790700" cy="114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160" y="3050132"/>
                <a:ext cx="3905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6463124" y="4584197"/>
              <a:ext cx="917280" cy="939186"/>
              <a:chOff x="1325160" y="1997759"/>
              <a:chExt cx="6485340" cy="2946491"/>
            </a:xfrm>
          </p:grpSpPr>
          <p:pic>
            <p:nvPicPr>
              <p:cNvPr id="3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700" y="3398793"/>
                <a:ext cx="1447800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25025"/>
                <a:ext cx="1790700" cy="141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6192" y="2142194"/>
                <a:ext cx="1314450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789" y="1997759"/>
                <a:ext cx="1790700" cy="114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160" y="3050132"/>
                <a:ext cx="3905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5" name="TextBox 44"/>
          <p:cNvSpPr txBox="1"/>
          <p:nvPr/>
        </p:nvSpPr>
        <p:spPr>
          <a:xfrm>
            <a:off x="3053110" y="1340768"/>
            <a:ext cx="5465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/>
              <a:t>Soot itself</a:t>
            </a:r>
          </a:p>
          <a:p>
            <a:r>
              <a:rPr lang="en-US" altLang="ko-KR" sz="3600" b="1" dirty="0" smtClean="0"/>
              <a:t>expands and contracts!</a:t>
            </a:r>
            <a:endParaRPr lang="ko-KR" altLang="en-US" sz="3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23528" y="619950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F. Alan McDonald, </a:t>
            </a:r>
            <a:r>
              <a:rPr lang="en-US" altLang="ko-KR" dirty="0" err="1" smtClean="0"/>
              <a:t>Photoacoustic</a:t>
            </a:r>
            <a:r>
              <a:rPr lang="en-US" altLang="ko-KR" dirty="0" smtClean="0"/>
              <a:t> effect and the physics of waves, American Journal of Physics (Jul. 1979), vol. 48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6282140" y="2934712"/>
            <a:ext cx="2688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SOUND</a:t>
            </a:r>
            <a:endParaRPr lang="en-US" altLang="ko-K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003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"/>
                            </p:stCondLst>
                            <p:childTnLst>
                              <p:par>
                                <p:cTn id="1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Microphone position and Resonance effect</a:t>
            </a:r>
            <a:endParaRPr lang="ko-KR" altLang="en-US" sz="4000" b="1" dirty="0"/>
          </a:p>
        </p:txBody>
      </p:sp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7201714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직사각형 6"/>
          <p:cNvSpPr/>
          <p:nvPr/>
        </p:nvSpPr>
        <p:spPr>
          <a:xfrm>
            <a:off x="4582283" y="1268760"/>
            <a:ext cx="4572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RESONANCE!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1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649" y="1124744"/>
            <a:ext cx="10297144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26383" r="16992" b="1318"/>
          <a:stretch/>
        </p:blipFill>
        <p:spPr bwMode="auto">
          <a:xfrm rot="5400000">
            <a:off x="6169912" y="2688960"/>
            <a:ext cx="4038671" cy="276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그룹 4"/>
          <p:cNvGrpSpPr/>
          <p:nvPr/>
        </p:nvGrpSpPr>
        <p:grpSpPr>
          <a:xfrm rot="8911193">
            <a:off x="7443677" y="4095966"/>
            <a:ext cx="1186884" cy="882291"/>
            <a:chOff x="-2224988" y="3534911"/>
            <a:chExt cx="2209670" cy="777183"/>
          </a:xfrm>
        </p:grpSpPr>
        <p:sp>
          <p:nvSpPr>
            <p:cNvPr id="6" name="자유형 5"/>
            <p:cNvSpPr/>
            <p:nvPr/>
          </p:nvSpPr>
          <p:spPr>
            <a:xfrm>
              <a:off x="-2224988" y="3977873"/>
              <a:ext cx="2209670" cy="334221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자유형 6"/>
            <p:cNvSpPr/>
            <p:nvPr/>
          </p:nvSpPr>
          <p:spPr>
            <a:xfrm>
              <a:off x="-2224988" y="3754652"/>
              <a:ext cx="2209670" cy="334221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자유형 7"/>
            <p:cNvSpPr/>
            <p:nvPr/>
          </p:nvSpPr>
          <p:spPr>
            <a:xfrm>
              <a:off x="-2224988" y="3534911"/>
              <a:ext cx="2209670" cy="334221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9" name="직선 화살표 연결선 8"/>
          <p:cNvCxnSpPr/>
          <p:nvPr/>
        </p:nvCxnSpPr>
        <p:spPr>
          <a:xfrm>
            <a:off x="4752020" y="4187879"/>
            <a:ext cx="1648466" cy="0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28287" y="4322122"/>
            <a:ext cx="3243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/>
              <a:t>Stroboscope </a:t>
            </a:r>
          </a:p>
          <a:p>
            <a:pPr algn="ctr"/>
            <a:r>
              <a:rPr lang="en-US" altLang="ko-KR" sz="2400" b="1" dirty="0" smtClean="0"/>
              <a:t>sound has not arrived</a:t>
            </a:r>
            <a:endParaRPr lang="ko-KR" alt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58010" y="2268161"/>
            <a:ext cx="280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/>
              <a:t>Fast reaction!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429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892480" cy="5661247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47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9468544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/>
              <a:t>FFT: Sound caused by only light</a:t>
            </a:r>
            <a:endParaRPr lang="ko-KR" alt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31840" y="3284984"/>
                <a:ext cx="535614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3200" b="1" i="1" smtClean="0">
                        <a:latin typeface="Cambria Math"/>
                      </a:rPr>
                      <m:t>𝒇</m:t>
                    </m:r>
                    <m:r>
                      <a:rPr lang="en-US" altLang="ko-KR" sz="3200" b="1" i="0" smtClean="0">
                        <a:latin typeface="Cambria Math"/>
                      </a:rPr>
                      <m:t> : </m:t>
                    </m:r>
                  </m:oMath>
                </a14:m>
                <a:r>
                  <a:rPr lang="en-US" altLang="ko-KR" sz="3200" b="1" dirty="0" smtClean="0"/>
                  <a:t>10000Hz ~ 20000Hz</a:t>
                </a:r>
              </a:p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ko-KR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3200" b="1" i="1" smtClean="0">
                            <a:latin typeface="Cambria Math"/>
                          </a:rPr>
                          <m:t>𝑻</m:t>
                        </m:r>
                      </m:num>
                      <m:den>
                        <m:r>
                          <a:rPr lang="en-US" altLang="ko-KR" sz="3200" b="1" i="1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altLang="ko-KR" sz="3200" b="1" i="1" smtClean="0">
                        <a:latin typeface="Cambria Math"/>
                      </a:rPr>
                      <m:t> :</m:t>
                    </m:r>
                  </m:oMath>
                </a14:m>
                <a:r>
                  <a:rPr lang="en-US" altLang="ko-KR" sz="3200" b="1" dirty="0" smtClean="0"/>
                  <a:t> 0.000025s ~ 0.00005s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3284984"/>
                <a:ext cx="5356146" cy="1077218"/>
              </a:xfrm>
              <a:prstGeom prst="rect">
                <a:avLst/>
              </a:prstGeom>
              <a:blipFill rotWithShape="1">
                <a:blip r:embed="rId3"/>
                <a:stretch>
                  <a:fillRect t="-7910" r="-2392" b="-163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47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Depth of soot is not important</a:t>
            </a:r>
            <a:endParaRPr lang="ko-KR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3861048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/>
              <a:t>Soot is opaque</a:t>
            </a:r>
          </a:p>
          <a:p>
            <a:r>
              <a:rPr lang="en-US" altLang="ko-KR" sz="3600" b="1" dirty="0"/>
              <a:t> </a:t>
            </a:r>
            <a:r>
              <a:rPr lang="en-US" altLang="ko-KR" sz="3600" b="1" dirty="0" smtClean="0"/>
              <a:t>-&gt; All light is absorbed!</a:t>
            </a:r>
            <a:endParaRPr lang="ko-KR" altLang="en-US" sz="3600" b="1" dirty="0"/>
          </a:p>
        </p:txBody>
      </p:sp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243128"/>
              </p:ext>
            </p:extLst>
          </p:nvPr>
        </p:nvGraphicFramePr>
        <p:xfrm>
          <a:off x="107504" y="1268760"/>
          <a:ext cx="88569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94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Effect of heat from </a:t>
            </a:r>
            <a:r>
              <a:rPr lang="en-US" altLang="ko-KR" dirty="0" err="1" smtClean="0"/>
              <a:t>lightbulb</a:t>
            </a:r>
            <a:r>
              <a:rPr lang="en-US" altLang="ko-KR" dirty="0" smtClean="0"/>
              <a:t> (justification)</a:t>
            </a:r>
          </a:p>
          <a:p>
            <a:r>
              <a:rPr lang="en-US" altLang="ko-KR" dirty="0" smtClean="0"/>
              <a:t>Sound absorption due to thermal conduction (fundamentals of acoustics)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49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b="1" dirty="0" smtClean="0"/>
              <a:t>What is the frequency?</a:t>
            </a:r>
            <a:endParaRPr lang="ko-KR" alt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54852" y="5229200"/>
                <a:ext cx="96073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dirty="0" smtClean="0"/>
                  <a:t>Sound frequency = 2</a:t>
                </a:r>
                <a14:m>
                  <m:oMath xmlns:m="http://schemas.openxmlformats.org/officeDocument/2006/math">
                    <m:r>
                      <a:rPr lang="en-US" altLang="ko-KR" sz="2400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ko-KR" sz="2400" dirty="0" smtClean="0"/>
                  <a:t>(AC frequency) = </a:t>
                </a:r>
                <a:r>
                  <a:rPr lang="en-US" altLang="ko-KR" sz="3600" b="1" dirty="0" smtClean="0"/>
                  <a:t>120Hz</a:t>
                </a:r>
                <a:endParaRPr lang="ko-KR" altLang="en-US" sz="36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4852" y="5229200"/>
                <a:ext cx="9607364" cy="646331"/>
              </a:xfrm>
              <a:prstGeom prst="rect">
                <a:avLst/>
              </a:prstGeom>
              <a:blipFill rotWithShape="1"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23528" y="621166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Manfred Euler, Hands-On Resonance-Enhanced </a:t>
            </a:r>
            <a:r>
              <a:rPr lang="en-US" altLang="ko-KR" dirty="0" err="1" smtClean="0"/>
              <a:t>Photoacoustic</a:t>
            </a:r>
            <a:r>
              <a:rPr lang="en-US" altLang="ko-KR" dirty="0" smtClean="0"/>
              <a:t> Detection, Physics Teacher (Oct. 2011), vol. 39</a:t>
            </a:r>
            <a:endParaRPr lang="ko-KR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85" y="2305302"/>
            <a:ext cx="36861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3486956" y="4127741"/>
            <a:ext cx="928759" cy="739196"/>
            <a:chOff x="3297382" y="5181600"/>
            <a:chExt cx="928759" cy="498764"/>
          </a:xfrm>
        </p:grpSpPr>
        <p:sp>
          <p:nvSpPr>
            <p:cNvPr id="8" name="자유형 7"/>
            <p:cNvSpPr/>
            <p:nvPr/>
          </p:nvSpPr>
          <p:spPr>
            <a:xfrm>
              <a:off x="3297382" y="5181600"/>
              <a:ext cx="180109" cy="498764"/>
            </a:xfrm>
            <a:custGeom>
              <a:avLst/>
              <a:gdLst>
                <a:gd name="connsiteX0" fmla="*/ 0 w 180109"/>
                <a:gd name="connsiteY0" fmla="*/ 498764 h 498764"/>
                <a:gd name="connsiteX1" fmla="*/ 69273 w 180109"/>
                <a:gd name="connsiteY1" fmla="*/ 471055 h 498764"/>
                <a:gd name="connsiteX2" fmla="*/ 138545 w 180109"/>
                <a:gd name="connsiteY2" fmla="*/ 429491 h 498764"/>
                <a:gd name="connsiteX3" fmla="*/ 180109 w 180109"/>
                <a:gd name="connsiteY3" fmla="*/ 346364 h 498764"/>
                <a:gd name="connsiteX4" fmla="*/ 124691 w 180109"/>
                <a:gd name="connsiteY4" fmla="*/ 263236 h 498764"/>
                <a:gd name="connsiteX5" fmla="*/ 55418 w 180109"/>
                <a:gd name="connsiteY5" fmla="*/ 207818 h 498764"/>
                <a:gd name="connsiteX6" fmla="*/ 27709 w 180109"/>
                <a:gd name="connsiteY6" fmla="*/ 166255 h 498764"/>
                <a:gd name="connsiteX7" fmla="*/ 27709 w 180109"/>
                <a:gd name="connsiteY7" fmla="*/ 69273 h 498764"/>
                <a:gd name="connsiteX8" fmla="*/ 69273 w 180109"/>
                <a:gd name="connsiteY8" fmla="*/ 41564 h 498764"/>
                <a:gd name="connsiteX9" fmla="*/ 83127 w 180109"/>
                <a:gd name="connsiteY9" fmla="*/ 0 h 49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09" h="498764">
                  <a:moveTo>
                    <a:pt x="0" y="498764"/>
                  </a:moveTo>
                  <a:cubicBezTo>
                    <a:pt x="23091" y="489528"/>
                    <a:pt x="47680" y="483394"/>
                    <a:pt x="69273" y="471055"/>
                  </a:cubicBezTo>
                  <a:cubicBezTo>
                    <a:pt x="175772" y="410198"/>
                    <a:pt x="8048" y="472989"/>
                    <a:pt x="138545" y="429491"/>
                  </a:cubicBezTo>
                  <a:cubicBezTo>
                    <a:pt x="152553" y="408478"/>
                    <a:pt x="180109" y="375042"/>
                    <a:pt x="180109" y="346364"/>
                  </a:cubicBezTo>
                  <a:cubicBezTo>
                    <a:pt x="180109" y="302539"/>
                    <a:pt x="149680" y="293223"/>
                    <a:pt x="124691" y="263236"/>
                  </a:cubicBezTo>
                  <a:cubicBezTo>
                    <a:pt x="76486" y="205390"/>
                    <a:pt x="123649" y="230562"/>
                    <a:pt x="55418" y="207818"/>
                  </a:cubicBezTo>
                  <a:cubicBezTo>
                    <a:pt x="46182" y="193964"/>
                    <a:pt x="35156" y="181148"/>
                    <a:pt x="27709" y="166255"/>
                  </a:cubicBezTo>
                  <a:cubicBezTo>
                    <a:pt x="11684" y="134206"/>
                    <a:pt x="5290" y="102901"/>
                    <a:pt x="27709" y="69273"/>
                  </a:cubicBezTo>
                  <a:cubicBezTo>
                    <a:pt x="36946" y="55418"/>
                    <a:pt x="55418" y="50800"/>
                    <a:pt x="69273" y="41564"/>
                  </a:cubicBezTo>
                  <a:lnTo>
                    <a:pt x="83127" y="0"/>
                  </a:ln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자유형 8"/>
            <p:cNvSpPr/>
            <p:nvPr/>
          </p:nvSpPr>
          <p:spPr>
            <a:xfrm>
              <a:off x="4046032" y="5181600"/>
              <a:ext cx="180109" cy="498764"/>
            </a:xfrm>
            <a:custGeom>
              <a:avLst/>
              <a:gdLst>
                <a:gd name="connsiteX0" fmla="*/ 0 w 180109"/>
                <a:gd name="connsiteY0" fmla="*/ 498764 h 498764"/>
                <a:gd name="connsiteX1" fmla="*/ 69273 w 180109"/>
                <a:gd name="connsiteY1" fmla="*/ 471055 h 498764"/>
                <a:gd name="connsiteX2" fmla="*/ 138545 w 180109"/>
                <a:gd name="connsiteY2" fmla="*/ 429491 h 498764"/>
                <a:gd name="connsiteX3" fmla="*/ 180109 w 180109"/>
                <a:gd name="connsiteY3" fmla="*/ 346364 h 498764"/>
                <a:gd name="connsiteX4" fmla="*/ 124691 w 180109"/>
                <a:gd name="connsiteY4" fmla="*/ 263236 h 498764"/>
                <a:gd name="connsiteX5" fmla="*/ 55418 w 180109"/>
                <a:gd name="connsiteY5" fmla="*/ 207818 h 498764"/>
                <a:gd name="connsiteX6" fmla="*/ 27709 w 180109"/>
                <a:gd name="connsiteY6" fmla="*/ 166255 h 498764"/>
                <a:gd name="connsiteX7" fmla="*/ 27709 w 180109"/>
                <a:gd name="connsiteY7" fmla="*/ 69273 h 498764"/>
                <a:gd name="connsiteX8" fmla="*/ 69273 w 180109"/>
                <a:gd name="connsiteY8" fmla="*/ 41564 h 498764"/>
                <a:gd name="connsiteX9" fmla="*/ 83127 w 180109"/>
                <a:gd name="connsiteY9" fmla="*/ 0 h 49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09" h="498764">
                  <a:moveTo>
                    <a:pt x="0" y="498764"/>
                  </a:moveTo>
                  <a:cubicBezTo>
                    <a:pt x="23091" y="489528"/>
                    <a:pt x="47680" y="483394"/>
                    <a:pt x="69273" y="471055"/>
                  </a:cubicBezTo>
                  <a:cubicBezTo>
                    <a:pt x="175772" y="410198"/>
                    <a:pt x="8048" y="472989"/>
                    <a:pt x="138545" y="429491"/>
                  </a:cubicBezTo>
                  <a:cubicBezTo>
                    <a:pt x="152553" y="408478"/>
                    <a:pt x="180109" y="375042"/>
                    <a:pt x="180109" y="346364"/>
                  </a:cubicBezTo>
                  <a:cubicBezTo>
                    <a:pt x="180109" y="302539"/>
                    <a:pt x="149680" y="293223"/>
                    <a:pt x="124691" y="263236"/>
                  </a:cubicBezTo>
                  <a:cubicBezTo>
                    <a:pt x="76486" y="205390"/>
                    <a:pt x="123649" y="230562"/>
                    <a:pt x="55418" y="207818"/>
                  </a:cubicBezTo>
                  <a:cubicBezTo>
                    <a:pt x="46182" y="193964"/>
                    <a:pt x="35156" y="181148"/>
                    <a:pt x="27709" y="166255"/>
                  </a:cubicBezTo>
                  <a:cubicBezTo>
                    <a:pt x="11684" y="134206"/>
                    <a:pt x="5290" y="102901"/>
                    <a:pt x="27709" y="69273"/>
                  </a:cubicBezTo>
                  <a:cubicBezTo>
                    <a:pt x="36946" y="55418"/>
                    <a:pt x="55418" y="50800"/>
                    <a:pt x="69273" y="41564"/>
                  </a:cubicBezTo>
                  <a:lnTo>
                    <a:pt x="83127" y="0"/>
                  </a:ln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자유형 9"/>
            <p:cNvSpPr/>
            <p:nvPr/>
          </p:nvSpPr>
          <p:spPr>
            <a:xfrm>
              <a:off x="3681889" y="5181600"/>
              <a:ext cx="180109" cy="498764"/>
            </a:xfrm>
            <a:custGeom>
              <a:avLst/>
              <a:gdLst>
                <a:gd name="connsiteX0" fmla="*/ 0 w 180109"/>
                <a:gd name="connsiteY0" fmla="*/ 498764 h 498764"/>
                <a:gd name="connsiteX1" fmla="*/ 69273 w 180109"/>
                <a:gd name="connsiteY1" fmla="*/ 471055 h 498764"/>
                <a:gd name="connsiteX2" fmla="*/ 138545 w 180109"/>
                <a:gd name="connsiteY2" fmla="*/ 429491 h 498764"/>
                <a:gd name="connsiteX3" fmla="*/ 180109 w 180109"/>
                <a:gd name="connsiteY3" fmla="*/ 346364 h 498764"/>
                <a:gd name="connsiteX4" fmla="*/ 124691 w 180109"/>
                <a:gd name="connsiteY4" fmla="*/ 263236 h 498764"/>
                <a:gd name="connsiteX5" fmla="*/ 55418 w 180109"/>
                <a:gd name="connsiteY5" fmla="*/ 207818 h 498764"/>
                <a:gd name="connsiteX6" fmla="*/ 27709 w 180109"/>
                <a:gd name="connsiteY6" fmla="*/ 166255 h 498764"/>
                <a:gd name="connsiteX7" fmla="*/ 27709 w 180109"/>
                <a:gd name="connsiteY7" fmla="*/ 69273 h 498764"/>
                <a:gd name="connsiteX8" fmla="*/ 69273 w 180109"/>
                <a:gd name="connsiteY8" fmla="*/ 41564 h 498764"/>
                <a:gd name="connsiteX9" fmla="*/ 83127 w 180109"/>
                <a:gd name="connsiteY9" fmla="*/ 0 h 49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09" h="498764">
                  <a:moveTo>
                    <a:pt x="0" y="498764"/>
                  </a:moveTo>
                  <a:cubicBezTo>
                    <a:pt x="23091" y="489528"/>
                    <a:pt x="47680" y="483394"/>
                    <a:pt x="69273" y="471055"/>
                  </a:cubicBezTo>
                  <a:cubicBezTo>
                    <a:pt x="175772" y="410198"/>
                    <a:pt x="8048" y="472989"/>
                    <a:pt x="138545" y="429491"/>
                  </a:cubicBezTo>
                  <a:cubicBezTo>
                    <a:pt x="152553" y="408478"/>
                    <a:pt x="180109" y="375042"/>
                    <a:pt x="180109" y="346364"/>
                  </a:cubicBezTo>
                  <a:cubicBezTo>
                    <a:pt x="180109" y="302539"/>
                    <a:pt x="149680" y="293223"/>
                    <a:pt x="124691" y="263236"/>
                  </a:cubicBezTo>
                  <a:cubicBezTo>
                    <a:pt x="76486" y="205390"/>
                    <a:pt x="123649" y="230562"/>
                    <a:pt x="55418" y="207818"/>
                  </a:cubicBezTo>
                  <a:cubicBezTo>
                    <a:pt x="46182" y="193964"/>
                    <a:pt x="35156" y="181148"/>
                    <a:pt x="27709" y="166255"/>
                  </a:cubicBezTo>
                  <a:cubicBezTo>
                    <a:pt x="11684" y="134206"/>
                    <a:pt x="5290" y="102901"/>
                    <a:pt x="27709" y="69273"/>
                  </a:cubicBezTo>
                  <a:cubicBezTo>
                    <a:pt x="36946" y="55418"/>
                    <a:pt x="55418" y="50800"/>
                    <a:pt x="69273" y="41564"/>
                  </a:cubicBezTo>
                  <a:lnTo>
                    <a:pt x="83127" y="0"/>
                  </a:ln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자유형 10"/>
            <p:cNvSpPr/>
            <p:nvPr/>
          </p:nvSpPr>
          <p:spPr>
            <a:xfrm>
              <a:off x="3861998" y="5181600"/>
              <a:ext cx="180109" cy="498764"/>
            </a:xfrm>
            <a:custGeom>
              <a:avLst/>
              <a:gdLst>
                <a:gd name="connsiteX0" fmla="*/ 0 w 180109"/>
                <a:gd name="connsiteY0" fmla="*/ 498764 h 498764"/>
                <a:gd name="connsiteX1" fmla="*/ 69273 w 180109"/>
                <a:gd name="connsiteY1" fmla="*/ 471055 h 498764"/>
                <a:gd name="connsiteX2" fmla="*/ 138545 w 180109"/>
                <a:gd name="connsiteY2" fmla="*/ 429491 h 498764"/>
                <a:gd name="connsiteX3" fmla="*/ 180109 w 180109"/>
                <a:gd name="connsiteY3" fmla="*/ 346364 h 498764"/>
                <a:gd name="connsiteX4" fmla="*/ 124691 w 180109"/>
                <a:gd name="connsiteY4" fmla="*/ 263236 h 498764"/>
                <a:gd name="connsiteX5" fmla="*/ 55418 w 180109"/>
                <a:gd name="connsiteY5" fmla="*/ 207818 h 498764"/>
                <a:gd name="connsiteX6" fmla="*/ 27709 w 180109"/>
                <a:gd name="connsiteY6" fmla="*/ 166255 h 498764"/>
                <a:gd name="connsiteX7" fmla="*/ 27709 w 180109"/>
                <a:gd name="connsiteY7" fmla="*/ 69273 h 498764"/>
                <a:gd name="connsiteX8" fmla="*/ 69273 w 180109"/>
                <a:gd name="connsiteY8" fmla="*/ 41564 h 498764"/>
                <a:gd name="connsiteX9" fmla="*/ 83127 w 180109"/>
                <a:gd name="connsiteY9" fmla="*/ 0 h 49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09" h="498764">
                  <a:moveTo>
                    <a:pt x="0" y="498764"/>
                  </a:moveTo>
                  <a:cubicBezTo>
                    <a:pt x="23091" y="489528"/>
                    <a:pt x="47680" y="483394"/>
                    <a:pt x="69273" y="471055"/>
                  </a:cubicBezTo>
                  <a:cubicBezTo>
                    <a:pt x="175772" y="410198"/>
                    <a:pt x="8048" y="472989"/>
                    <a:pt x="138545" y="429491"/>
                  </a:cubicBezTo>
                  <a:cubicBezTo>
                    <a:pt x="152553" y="408478"/>
                    <a:pt x="180109" y="375042"/>
                    <a:pt x="180109" y="346364"/>
                  </a:cubicBezTo>
                  <a:cubicBezTo>
                    <a:pt x="180109" y="302539"/>
                    <a:pt x="149680" y="293223"/>
                    <a:pt x="124691" y="263236"/>
                  </a:cubicBezTo>
                  <a:cubicBezTo>
                    <a:pt x="76486" y="205390"/>
                    <a:pt x="123649" y="230562"/>
                    <a:pt x="55418" y="207818"/>
                  </a:cubicBezTo>
                  <a:cubicBezTo>
                    <a:pt x="46182" y="193964"/>
                    <a:pt x="35156" y="181148"/>
                    <a:pt x="27709" y="166255"/>
                  </a:cubicBezTo>
                  <a:cubicBezTo>
                    <a:pt x="11684" y="134206"/>
                    <a:pt x="5290" y="102901"/>
                    <a:pt x="27709" y="69273"/>
                  </a:cubicBezTo>
                  <a:cubicBezTo>
                    <a:pt x="36946" y="55418"/>
                    <a:pt x="55418" y="50800"/>
                    <a:pt x="69273" y="41564"/>
                  </a:cubicBezTo>
                  <a:lnTo>
                    <a:pt x="83127" y="0"/>
                  </a:ln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자유형 11"/>
            <p:cNvSpPr/>
            <p:nvPr/>
          </p:nvSpPr>
          <p:spPr>
            <a:xfrm>
              <a:off x="3467562" y="5181600"/>
              <a:ext cx="180109" cy="498764"/>
            </a:xfrm>
            <a:custGeom>
              <a:avLst/>
              <a:gdLst>
                <a:gd name="connsiteX0" fmla="*/ 0 w 180109"/>
                <a:gd name="connsiteY0" fmla="*/ 498764 h 498764"/>
                <a:gd name="connsiteX1" fmla="*/ 69273 w 180109"/>
                <a:gd name="connsiteY1" fmla="*/ 471055 h 498764"/>
                <a:gd name="connsiteX2" fmla="*/ 138545 w 180109"/>
                <a:gd name="connsiteY2" fmla="*/ 429491 h 498764"/>
                <a:gd name="connsiteX3" fmla="*/ 180109 w 180109"/>
                <a:gd name="connsiteY3" fmla="*/ 346364 h 498764"/>
                <a:gd name="connsiteX4" fmla="*/ 124691 w 180109"/>
                <a:gd name="connsiteY4" fmla="*/ 263236 h 498764"/>
                <a:gd name="connsiteX5" fmla="*/ 55418 w 180109"/>
                <a:gd name="connsiteY5" fmla="*/ 207818 h 498764"/>
                <a:gd name="connsiteX6" fmla="*/ 27709 w 180109"/>
                <a:gd name="connsiteY6" fmla="*/ 166255 h 498764"/>
                <a:gd name="connsiteX7" fmla="*/ 27709 w 180109"/>
                <a:gd name="connsiteY7" fmla="*/ 69273 h 498764"/>
                <a:gd name="connsiteX8" fmla="*/ 69273 w 180109"/>
                <a:gd name="connsiteY8" fmla="*/ 41564 h 498764"/>
                <a:gd name="connsiteX9" fmla="*/ 83127 w 180109"/>
                <a:gd name="connsiteY9" fmla="*/ 0 h 49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09" h="498764">
                  <a:moveTo>
                    <a:pt x="0" y="498764"/>
                  </a:moveTo>
                  <a:cubicBezTo>
                    <a:pt x="23091" y="489528"/>
                    <a:pt x="47680" y="483394"/>
                    <a:pt x="69273" y="471055"/>
                  </a:cubicBezTo>
                  <a:cubicBezTo>
                    <a:pt x="175772" y="410198"/>
                    <a:pt x="8048" y="472989"/>
                    <a:pt x="138545" y="429491"/>
                  </a:cubicBezTo>
                  <a:cubicBezTo>
                    <a:pt x="152553" y="408478"/>
                    <a:pt x="180109" y="375042"/>
                    <a:pt x="180109" y="346364"/>
                  </a:cubicBezTo>
                  <a:cubicBezTo>
                    <a:pt x="180109" y="302539"/>
                    <a:pt x="149680" y="293223"/>
                    <a:pt x="124691" y="263236"/>
                  </a:cubicBezTo>
                  <a:cubicBezTo>
                    <a:pt x="76486" y="205390"/>
                    <a:pt x="123649" y="230562"/>
                    <a:pt x="55418" y="207818"/>
                  </a:cubicBezTo>
                  <a:cubicBezTo>
                    <a:pt x="46182" y="193964"/>
                    <a:pt x="35156" y="181148"/>
                    <a:pt x="27709" y="166255"/>
                  </a:cubicBezTo>
                  <a:cubicBezTo>
                    <a:pt x="11684" y="134206"/>
                    <a:pt x="5290" y="102901"/>
                    <a:pt x="27709" y="69273"/>
                  </a:cubicBezTo>
                  <a:cubicBezTo>
                    <a:pt x="36946" y="55418"/>
                    <a:pt x="55418" y="50800"/>
                    <a:pt x="69273" y="41564"/>
                  </a:cubicBezTo>
                  <a:lnTo>
                    <a:pt x="83127" y="0"/>
                  </a:ln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3043610" y="3691189"/>
            <a:ext cx="1576417" cy="806150"/>
            <a:chOff x="2854036" y="4504616"/>
            <a:chExt cx="1576417" cy="806150"/>
          </a:xfrm>
        </p:grpSpPr>
        <p:sp>
          <p:nvSpPr>
            <p:cNvPr id="14" name="자유형 13"/>
            <p:cNvSpPr/>
            <p:nvPr/>
          </p:nvSpPr>
          <p:spPr>
            <a:xfrm>
              <a:off x="2854036" y="5075239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자유형 14"/>
            <p:cNvSpPr/>
            <p:nvPr/>
          </p:nvSpPr>
          <p:spPr>
            <a:xfrm>
              <a:off x="2854036" y="4917934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자유형 15"/>
            <p:cNvSpPr/>
            <p:nvPr/>
          </p:nvSpPr>
          <p:spPr>
            <a:xfrm>
              <a:off x="2854036" y="4763082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자유형 16"/>
            <p:cNvSpPr/>
            <p:nvPr/>
          </p:nvSpPr>
          <p:spPr>
            <a:xfrm>
              <a:off x="2864889" y="4645318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자유형 17"/>
            <p:cNvSpPr/>
            <p:nvPr/>
          </p:nvSpPr>
          <p:spPr>
            <a:xfrm>
              <a:off x="2864889" y="4504616"/>
              <a:ext cx="1565564" cy="235527"/>
            </a:xfrm>
            <a:custGeom>
              <a:avLst/>
              <a:gdLst>
                <a:gd name="connsiteX0" fmla="*/ 0 w 1565564"/>
                <a:gd name="connsiteY0" fmla="*/ 235527 h 235527"/>
                <a:gd name="connsiteX1" fmla="*/ 69273 w 1565564"/>
                <a:gd name="connsiteY1" fmla="*/ 180109 h 235527"/>
                <a:gd name="connsiteX2" fmla="*/ 180109 w 1565564"/>
                <a:gd name="connsiteY2" fmla="*/ 124691 h 235527"/>
                <a:gd name="connsiteX3" fmla="*/ 263237 w 1565564"/>
                <a:gd name="connsiteY3" fmla="*/ 96982 h 235527"/>
                <a:gd name="connsiteX4" fmla="*/ 304800 w 1565564"/>
                <a:gd name="connsiteY4" fmla="*/ 83127 h 235527"/>
                <a:gd name="connsiteX5" fmla="*/ 387928 w 1565564"/>
                <a:gd name="connsiteY5" fmla="*/ 55418 h 235527"/>
                <a:gd name="connsiteX6" fmla="*/ 429491 w 1565564"/>
                <a:gd name="connsiteY6" fmla="*/ 41564 h 235527"/>
                <a:gd name="connsiteX7" fmla="*/ 526473 w 1565564"/>
                <a:gd name="connsiteY7" fmla="*/ 27709 h 235527"/>
                <a:gd name="connsiteX8" fmla="*/ 637309 w 1565564"/>
                <a:gd name="connsiteY8" fmla="*/ 13855 h 235527"/>
                <a:gd name="connsiteX9" fmla="*/ 706582 w 1565564"/>
                <a:gd name="connsiteY9" fmla="*/ 0 h 235527"/>
                <a:gd name="connsiteX10" fmla="*/ 858982 w 1565564"/>
                <a:gd name="connsiteY10" fmla="*/ 13855 h 235527"/>
                <a:gd name="connsiteX11" fmla="*/ 900546 w 1565564"/>
                <a:gd name="connsiteY11" fmla="*/ 27709 h 235527"/>
                <a:gd name="connsiteX12" fmla="*/ 1136073 w 1565564"/>
                <a:gd name="connsiteY12" fmla="*/ 41564 h 235527"/>
                <a:gd name="connsiteX13" fmla="*/ 1205346 w 1565564"/>
                <a:gd name="connsiteY13" fmla="*/ 55418 h 235527"/>
                <a:gd name="connsiteX14" fmla="*/ 1288473 w 1565564"/>
                <a:gd name="connsiteY14" fmla="*/ 83127 h 235527"/>
                <a:gd name="connsiteX15" fmla="*/ 1330037 w 1565564"/>
                <a:gd name="connsiteY15" fmla="*/ 110836 h 235527"/>
                <a:gd name="connsiteX16" fmla="*/ 1413164 w 1565564"/>
                <a:gd name="connsiteY16" fmla="*/ 138545 h 235527"/>
                <a:gd name="connsiteX17" fmla="*/ 1440873 w 1565564"/>
                <a:gd name="connsiteY17" fmla="*/ 166255 h 235527"/>
                <a:gd name="connsiteX18" fmla="*/ 1524000 w 1565564"/>
                <a:gd name="connsiteY18" fmla="*/ 193964 h 235527"/>
                <a:gd name="connsiteX19" fmla="*/ 1565564 w 1565564"/>
                <a:gd name="connsiteY19" fmla="*/ 221673 h 2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5564" h="235527">
                  <a:moveTo>
                    <a:pt x="0" y="235527"/>
                  </a:moveTo>
                  <a:cubicBezTo>
                    <a:pt x="23091" y="217054"/>
                    <a:pt x="44089" y="195607"/>
                    <a:pt x="69273" y="180109"/>
                  </a:cubicBezTo>
                  <a:cubicBezTo>
                    <a:pt x="104452" y="158461"/>
                    <a:pt x="142143" y="140962"/>
                    <a:pt x="180109" y="124691"/>
                  </a:cubicBezTo>
                  <a:cubicBezTo>
                    <a:pt x="206956" y="113185"/>
                    <a:pt x="235528" y="106219"/>
                    <a:pt x="263237" y="96982"/>
                  </a:cubicBezTo>
                  <a:lnTo>
                    <a:pt x="304800" y="83127"/>
                  </a:lnTo>
                  <a:lnTo>
                    <a:pt x="387928" y="55418"/>
                  </a:lnTo>
                  <a:cubicBezTo>
                    <a:pt x="401782" y="50800"/>
                    <a:pt x="415034" y="43629"/>
                    <a:pt x="429491" y="41564"/>
                  </a:cubicBezTo>
                  <a:lnTo>
                    <a:pt x="526473" y="27709"/>
                  </a:lnTo>
                  <a:cubicBezTo>
                    <a:pt x="563379" y="22788"/>
                    <a:pt x="600509" y="19517"/>
                    <a:pt x="637309" y="13855"/>
                  </a:cubicBezTo>
                  <a:cubicBezTo>
                    <a:pt x="660583" y="10274"/>
                    <a:pt x="683491" y="4618"/>
                    <a:pt x="706582" y="0"/>
                  </a:cubicBezTo>
                  <a:cubicBezTo>
                    <a:pt x="757382" y="4618"/>
                    <a:pt x="808485" y="6641"/>
                    <a:pt x="858982" y="13855"/>
                  </a:cubicBezTo>
                  <a:cubicBezTo>
                    <a:pt x="873439" y="15920"/>
                    <a:pt x="886014" y="26256"/>
                    <a:pt x="900546" y="27709"/>
                  </a:cubicBezTo>
                  <a:cubicBezTo>
                    <a:pt x="978800" y="35534"/>
                    <a:pt x="1057564" y="36946"/>
                    <a:pt x="1136073" y="41564"/>
                  </a:cubicBezTo>
                  <a:cubicBezTo>
                    <a:pt x="1159164" y="46182"/>
                    <a:pt x="1182627" y="49222"/>
                    <a:pt x="1205346" y="55418"/>
                  </a:cubicBezTo>
                  <a:cubicBezTo>
                    <a:pt x="1233525" y="63103"/>
                    <a:pt x="1288473" y="83127"/>
                    <a:pt x="1288473" y="83127"/>
                  </a:cubicBezTo>
                  <a:cubicBezTo>
                    <a:pt x="1302328" y="92363"/>
                    <a:pt x="1314821" y="104073"/>
                    <a:pt x="1330037" y="110836"/>
                  </a:cubicBezTo>
                  <a:cubicBezTo>
                    <a:pt x="1356727" y="122698"/>
                    <a:pt x="1413164" y="138545"/>
                    <a:pt x="1413164" y="138545"/>
                  </a:cubicBezTo>
                  <a:cubicBezTo>
                    <a:pt x="1422400" y="147782"/>
                    <a:pt x="1429190" y="160413"/>
                    <a:pt x="1440873" y="166255"/>
                  </a:cubicBezTo>
                  <a:cubicBezTo>
                    <a:pt x="1466997" y="179317"/>
                    <a:pt x="1499698" y="177763"/>
                    <a:pt x="1524000" y="193964"/>
                  </a:cubicBezTo>
                  <a:lnTo>
                    <a:pt x="1565564" y="221673"/>
                  </a:lnTo>
                </a:path>
              </a:pathLst>
            </a:custGeom>
            <a:noFill/>
            <a:ln w="889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27009" y="3555985"/>
            <a:ext cx="2740186" cy="981118"/>
            <a:chOff x="4640218" y="4584197"/>
            <a:chExt cx="2740186" cy="981118"/>
          </a:xfrm>
        </p:grpSpPr>
        <p:grpSp>
          <p:nvGrpSpPr>
            <p:cNvPr id="20" name="그룹 19"/>
            <p:cNvGrpSpPr/>
            <p:nvPr/>
          </p:nvGrpSpPr>
          <p:grpSpPr>
            <a:xfrm>
              <a:off x="4640218" y="4626129"/>
              <a:ext cx="917280" cy="939186"/>
              <a:chOff x="1325160" y="1997759"/>
              <a:chExt cx="6485340" cy="2946491"/>
            </a:xfrm>
          </p:grpSpPr>
          <p:pic>
            <p:nvPicPr>
              <p:cNvPr id="33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700" y="3398793"/>
                <a:ext cx="1447800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25025"/>
                <a:ext cx="1790700" cy="141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6192" y="2142194"/>
                <a:ext cx="1314450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789" y="1997759"/>
                <a:ext cx="1790700" cy="114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160" y="3050132"/>
                <a:ext cx="3905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1" name="그룹 20"/>
            <p:cNvGrpSpPr/>
            <p:nvPr/>
          </p:nvGrpSpPr>
          <p:grpSpPr>
            <a:xfrm>
              <a:off x="5557498" y="4603112"/>
              <a:ext cx="917280" cy="939186"/>
              <a:chOff x="1325160" y="1997759"/>
              <a:chExt cx="6485340" cy="2946491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700" y="3398793"/>
                <a:ext cx="1447800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25025"/>
                <a:ext cx="1790700" cy="141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6192" y="2142194"/>
                <a:ext cx="1314450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789" y="1997759"/>
                <a:ext cx="1790700" cy="114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160" y="3050132"/>
                <a:ext cx="3905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2" name="그룹 21"/>
            <p:cNvGrpSpPr/>
            <p:nvPr/>
          </p:nvGrpSpPr>
          <p:grpSpPr>
            <a:xfrm>
              <a:off x="6463124" y="4584197"/>
              <a:ext cx="917280" cy="939186"/>
              <a:chOff x="1325160" y="1997759"/>
              <a:chExt cx="6485340" cy="2946491"/>
            </a:xfrm>
          </p:grpSpPr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700" y="3398793"/>
                <a:ext cx="1447800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25025"/>
                <a:ext cx="1790700" cy="141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6192" y="2142194"/>
                <a:ext cx="1314450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789" y="1997759"/>
                <a:ext cx="1790700" cy="114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160" y="3050132"/>
                <a:ext cx="3905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98" y="1751477"/>
            <a:ext cx="1095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786534" y="1484784"/>
            <a:ext cx="3258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/>
              <a:t>“Blink” twice at each AC wave!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8790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21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/>
              <a:t>AC Bulb Experiment Setting</a:t>
            </a:r>
            <a:endParaRPr lang="ko-KR" altLang="en-US" sz="3600" b="1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t="773" r="13671" b="-1"/>
          <a:stretch/>
        </p:blipFill>
        <p:spPr>
          <a:xfrm>
            <a:off x="611560" y="1196751"/>
            <a:ext cx="7848872" cy="5674571"/>
          </a:xfrm>
        </p:spPr>
      </p:pic>
      <p:sp>
        <p:nvSpPr>
          <p:cNvPr id="2" name="모서리가 둥근 직사각형 1"/>
          <p:cNvSpPr/>
          <p:nvPr/>
        </p:nvSpPr>
        <p:spPr>
          <a:xfrm>
            <a:off x="5344533" y="5445224"/>
            <a:ext cx="2664296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Power-controllable</a:t>
            </a:r>
          </a:p>
          <a:p>
            <a:pPr algn="ctr"/>
            <a:r>
              <a:rPr lang="en-US" altLang="ko-KR" sz="2400" b="1" dirty="0" err="1" smtClean="0">
                <a:solidFill>
                  <a:schemeClr val="tx1"/>
                </a:solidFill>
              </a:rPr>
              <a:t>Lightbulb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076056" y="2024844"/>
            <a:ext cx="2088232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Microphone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123728" y="3717032"/>
            <a:ext cx="2088232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Jar + Soot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331640" y="525312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Empty Jar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9396536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6480720" cy="878048"/>
          </a:xfrm>
        </p:spPr>
        <p:txBody>
          <a:bodyPr/>
          <a:lstStyle/>
          <a:p>
            <a:r>
              <a:rPr lang="en-US" altLang="ko-KR" sz="4000" b="1" dirty="0" smtClean="0"/>
              <a:t>Recorded Sound</a:t>
            </a:r>
            <a:endParaRPr lang="ko-KR" altLang="en-US" sz="4000" b="1" dirty="0"/>
          </a:p>
        </p:txBody>
      </p:sp>
      <p:sp>
        <p:nvSpPr>
          <p:cNvPr id="5" name="직사각형 4"/>
          <p:cNvSpPr/>
          <p:nvPr/>
        </p:nvSpPr>
        <p:spPr>
          <a:xfrm>
            <a:off x="1718393" y="1844823"/>
            <a:ext cx="62744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Fast Fourier Transform</a:t>
            </a:r>
            <a:endParaRPr lang="en-US" altLang="ko-KR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542606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Sample rate: 192000 /s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331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내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내용</Template>
  <TotalTime>5353</TotalTime>
  <Words>1343</Words>
  <Application>Microsoft Office PowerPoint</Application>
  <PresentationFormat>화면 슬라이드 쇼(4:3)</PresentationFormat>
  <Paragraphs>345</Paragraphs>
  <Slides>65</Slides>
  <Notes>16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65</vt:i4>
      </vt:variant>
    </vt:vector>
  </HeadingPairs>
  <TitlesOfParts>
    <vt:vector size="66" baseType="lpstr">
      <vt:lpstr>내용</vt:lpstr>
      <vt:lpstr>PowerPoint 프레젠테이션</vt:lpstr>
      <vt:lpstr>Problem Statement</vt:lpstr>
      <vt:lpstr>PowerPoint 프레젠테이션</vt:lpstr>
      <vt:lpstr>Soot absorbs light</vt:lpstr>
      <vt:lpstr>Explanation #1: Thermal Vibration</vt:lpstr>
      <vt:lpstr>Explanation #2: Mechanical Vibration</vt:lpstr>
      <vt:lpstr>What is the frequency?</vt:lpstr>
      <vt:lpstr>AC Bulb Experiment Setting</vt:lpstr>
      <vt:lpstr>Recorded Sound</vt:lpstr>
      <vt:lpstr>Frequency-Domain Graph</vt:lpstr>
      <vt:lpstr>Frequency-Domain Graph</vt:lpstr>
      <vt:lpstr>Light intensity – 120hz peak intensity Graph</vt:lpstr>
      <vt:lpstr>PowerPoint 프레젠테이션</vt:lpstr>
      <vt:lpstr>Helmholtz Resonance</vt:lpstr>
      <vt:lpstr>Various jars</vt:lpstr>
      <vt:lpstr>Parameter control for various jars</vt:lpstr>
      <vt:lpstr>Helmholtz Frequencies of jars</vt:lpstr>
      <vt:lpstr>Sound produced in various jars</vt:lpstr>
      <vt:lpstr>Another method to change Helmholtz Frequency: Neck Length</vt:lpstr>
      <vt:lpstr>Sound produced by jars of different neck length</vt:lpstr>
      <vt:lpstr>PowerPoint 프레젠테이션</vt:lpstr>
      <vt:lpstr>Preliminary Experiment Setting</vt:lpstr>
      <vt:lpstr>Stroboscope Experiment Setting</vt:lpstr>
      <vt:lpstr>Flash frequency – Fundamental sound frequency graph</vt:lpstr>
      <vt:lpstr>Limits of Stroboscope Setting</vt:lpstr>
      <vt:lpstr>Revised Experiment Setting</vt:lpstr>
      <vt:lpstr>PowerPoint 프레젠테이션</vt:lpstr>
      <vt:lpstr>Recorded Sound</vt:lpstr>
      <vt:lpstr>Zoom-in!</vt:lpstr>
      <vt:lpstr>Sound caused by only light</vt:lpstr>
      <vt:lpstr>Duration of Stroboscope Flash</vt:lpstr>
      <vt:lpstr>Flash at what point?</vt:lpstr>
      <vt:lpstr>Experiment on Flash Time</vt:lpstr>
      <vt:lpstr>Time gap between sound and light</vt:lpstr>
      <vt:lpstr>So the flash is at…..</vt:lpstr>
      <vt:lpstr>Shockwave?</vt:lpstr>
      <vt:lpstr>Similar waveform!</vt:lpstr>
      <vt:lpstr>PowerPoint 프레젠테이션</vt:lpstr>
      <vt:lpstr>Samples of various powders</vt:lpstr>
      <vt:lpstr>Sound from various powders</vt:lpstr>
      <vt:lpstr>Sample of powder and chunk </vt:lpstr>
      <vt:lpstr>Powder VS Chunk</vt:lpstr>
      <vt:lpstr>Sample of powder and lubricant</vt:lpstr>
      <vt:lpstr>Powder VS Lubricant</vt:lpstr>
      <vt:lpstr>Samples of various surfaces</vt:lpstr>
      <vt:lpstr>Sound from various surfaces</vt:lpstr>
      <vt:lpstr>PowerPoint 프레젠테이션</vt:lpstr>
      <vt:lpstr>Hypothesis for Photoacoustic Mechanism</vt:lpstr>
      <vt:lpstr>Thermal conductivity</vt:lpstr>
      <vt:lpstr>Thermal expansion coefficient</vt:lpstr>
      <vt:lpstr>Porous Structure of Soot</vt:lpstr>
      <vt:lpstr>Porous Structure of Soot</vt:lpstr>
      <vt:lpstr>Plane Structure of Graphite Lubricant</vt:lpstr>
      <vt:lpstr>Plane Structure of Graphite Lubricant</vt:lpstr>
      <vt:lpstr>Conclusion</vt:lpstr>
      <vt:lpstr>PowerPoint 프레젠테이션</vt:lpstr>
      <vt:lpstr>MATLAB FFT Code</vt:lpstr>
      <vt:lpstr>Heat vibration caused by lightbulb</vt:lpstr>
      <vt:lpstr>Microphone inside the jar</vt:lpstr>
      <vt:lpstr>Microphone position and Resonance effect</vt:lpstr>
      <vt:lpstr>PowerPoint 프레젠테이션</vt:lpstr>
      <vt:lpstr>PowerPoint 프레젠테이션</vt:lpstr>
      <vt:lpstr>FFT: Sound caused by only light</vt:lpstr>
      <vt:lpstr>Depth of soot is not important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16기강민큐</dc:creator>
  <cp:lastModifiedBy>16기강민큐</cp:lastModifiedBy>
  <cp:revision>158</cp:revision>
  <dcterms:created xsi:type="dcterms:W3CDTF">2013-07-06T13:40:16Z</dcterms:created>
  <dcterms:modified xsi:type="dcterms:W3CDTF">2013-07-26T17:35:39Z</dcterms:modified>
</cp:coreProperties>
</file>