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8"/>
  </p:notesMasterIdLst>
  <p:handoutMasterIdLst>
    <p:handoutMasterId r:id="rId59"/>
  </p:handoutMasterIdLst>
  <p:sldIdLst>
    <p:sldId id="310" r:id="rId2"/>
    <p:sldId id="257" r:id="rId3"/>
    <p:sldId id="263" r:id="rId4"/>
    <p:sldId id="335" r:id="rId5"/>
    <p:sldId id="421" r:id="rId6"/>
    <p:sldId id="336" r:id="rId7"/>
    <p:sldId id="337" r:id="rId8"/>
    <p:sldId id="259" r:id="rId9"/>
    <p:sldId id="261" r:id="rId10"/>
    <p:sldId id="311" r:id="rId11"/>
    <p:sldId id="313" r:id="rId12"/>
    <p:sldId id="338" r:id="rId13"/>
    <p:sldId id="314" r:id="rId14"/>
    <p:sldId id="333" r:id="rId15"/>
    <p:sldId id="320" r:id="rId16"/>
    <p:sldId id="409" r:id="rId17"/>
    <p:sldId id="340" r:id="rId18"/>
    <p:sldId id="344" r:id="rId19"/>
    <p:sldId id="342" r:id="rId20"/>
    <p:sldId id="350" r:id="rId21"/>
    <p:sldId id="351" r:id="rId22"/>
    <p:sldId id="397" r:id="rId23"/>
    <p:sldId id="398" r:id="rId24"/>
    <p:sldId id="399" r:id="rId25"/>
    <p:sldId id="359" r:id="rId26"/>
    <p:sldId id="392" r:id="rId27"/>
    <p:sldId id="364" r:id="rId28"/>
    <p:sldId id="362" r:id="rId29"/>
    <p:sldId id="363" r:id="rId30"/>
    <p:sldId id="365" r:id="rId31"/>
    <p:sldId id="367" r:id="rId32"/>
    <p:sldId id="369" r:id="rId33"/>
    <p:sldId id="372" r:id="rId34"/>
    <p:sldId id="381" r:id="rId35"/>
    <p:sldId id="415" r:id="rId36"/>
    <p:sldId id="375" r:id="rId37"/>
    <p:sldId id="405" r:id="rId38"/>
    <p:sldId id="416" r:id="rId39"/>
    <p:sldId id="403" r:id="rId40"/>
    <p:sldId id="417" r:id="rId41"/>
    <p:sldId id="418" r:id="rId42"/>
    <p:sldId id="382" r:id="rId43"/>
    <p:sldId id="419" r:id="rId44"/>
    <p:sldId id="420" r:id="rId45"/>
    <p:sldId id="413" r:id="rId46"/>
    <p:sldId id="414" r:id="rId47"/>
    <p:sldId id="384" r:id="rId48"/>
    <p:sldId id="383" r:id="rId49"/>
    <p:sldId id="394" r:id="rId50"/>
    <p:sldId id="395" r:id="rId51"/>
    <p:sldId id="396" r:id="rId52"/>
    <p:sldId id="385" r:id="rId53"/>
    <p:sldId id="410" r:id="rId54"/>
    <p:sldId id="393" r:id="rId55"/>
    <p:sldId id="386" r:id="rId56"/>
    <p:sldId id="388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5FC3455-7083-4BC1-A202-07F43E029295}">
          <p14:sldIdLst>
            <p14:sldId id="310"/>
            <p14:sldId id="257"/>
          </p14:sldIdLst>
        </p14:section>
        <p14:section name="introduction" id="{5D705E6F-6672-4A7C-B0E5-BABA80FE4116}">
          <p14:sldIdLst>
            <p14:sldId id="263"/>
            <p14:sldId id="335"/>
            <p14:sldId id="421"/>
            <p14:sldId id="336"/>
            <p14:sldId id="337"/>
            <p14:sldId id="259"/>
            <p14:sldId id="261"/>
          </p14:sldIdLst>
        </p14:section>
        <p14:section name="experiments" id="{2CE77CCA-F748-47EF-9480-0F3B2EC6E273}">
          <p14:sldIdLst>
            <p14:sldId id="311"/>
            <p14:sldId id="313"/>
            <p14:sldId id="338"/>
            <p14:sldId id="314"/>
            <p14:sldId id="333"/>
            <p14:sldId id="320"/>
            <p14:sldId id="409"/>
            <p14:sldId id="340"/>
          </p14:sldIdLst>
        </p14:section>
        <p14:section name="efficiency measurement" id="{383D7838-D31D-41BC-B1AD-22AFFD4417CA}">
          <p14:sldIdLst>
            <p14:sldId id="344"/>
            <p14:sldId id="342"/>
            <p14:sldId id="350"/>
            <p14:sldId id="351"/>
            <p14:sldId id="397"/>
            <p14:sldId id="398"/>
            <p14:sldId id="399"/>
            <p14:sldId id="359"/>
            <p14:sldId id="392"/>
            <p14:sldId id="364"/>
            <p14:sldId id="362"/>
            <p14:sldId id="363"/>
          </p14:sldIdLst>
        </p14:section>
        <p14:section name="theories" id="{9487B1F6-97A7-405B-92B0-AD57112CD21E}">
          <p14:sldIdLst>
            <p14:sldId id="365"/>
            <p14:sldId id="367"/>
            <p14:sldId id="369"/>
            <p14:sldId id="372"/>
            <p14:sldId id="381"/>
            <p14:sldId id="415"/>
            <p14:sldId id="375"/>
            <p14:sldId id="405"/>
            <p14:sldId id="416"/>
            <p14:sldId id="403"/>
            <p14:sldId id="417"/>
            <p14:sldId id="418"/>
            <p14:sldId id="382"/>
            <p14:sldId id="419"/>
            <p14:sldId id="420"/>
            <p14:sldId id="413"/>
            <p14:sldId id="414"/>
          </p14:sldIdLst>
        </p14:section>
        <p14:section name="Appendices" id="{00CBF79F-2856-4CEA-AD32-82924F2868D1}">
          <p14:sldIdLst>
            <p14:sldId id="384"/>
            <p14:sldId id="383"/>
            <p14:sldId id="394"/>
            <p14:sldId id="395"/>
            <p14:sldId id="396"/>
            <p14:sldId id="385"/>
            <p14:sldId id="410"/>
            <p14:sldId id="393"/>
            <p14:sldId id="386"/>
            <p14:sldId id="38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1"/>
    <a:srgbClr val="DF5203"/>
    <a:srgbClr val="9BD5AA"/>
    <a:srgbClr val="7DC991"/>
    <a:srgbClr val="68C07F"/>
    <a:srgbClr val="FFFFFF"/>
    <a:srgbClr val="62E497"/>
    <a:srgbClr val="FFAA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57" autoAdjust="0"/>
    <p:restoredTop sz="91348" autoAdjust="0"/>
  </p:normalViewPr>
  <p:slideViewPr>
    <p:cSldViewPr>
      <p:cViewPr varScale="1">
        <p:scale>
          <a:sx n="85" d="100"/>
          <a:sy n="85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-327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deykoweec\Competitons\IYPT\2013\11-Ball_bearing_motor\meter\results\04\03.df.tsv.fina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deykoweec\Competitons\IYPT\2013\11-Ball_bearing_motor\meter\analyzed\speed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deykoweec\Competitons\IYPT\2013\11-Ball_bearing_motor\meter\results\04\03.df.EFF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deykoweec\Competitons\IYPT\2013\11-Ball_bearing_motor\meter\results\04\03.df.EFF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deykoweec\Competitons\IYPT\2013\11-Ball_bearing_motor\meter\analyzed\pres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deykoweec\Competitons\IYPT\2013\11-Ball_bearing_motor\meter\results\04\03.df.EFF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deykoweec\Competitons\IYPT\2013\11-Ball_bearing_motor\meter\results\04\03.df.EFF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48574531631822"/>
          <c:y val="4.8258706467661693E-2"/>
          <c:w val="0.79536632274413976"/>
          <c:h val="0.7086069651741293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errBars>
            <c:errDir val="x"/>
            <c:errBarType val="both"/>
            <c:errValType val="fixedVal"/>
            <c:noEndCap val="0"/>
            <c:val val="0.2"/>
          </c:errBars>
          <c:errBars>
            <c:errDir val="y"/>
            <c:errBarType val="both"/>
            <c:errValType val="fixedVal"/>
            <c:noEndCap val="0"/>
            <c:val val="20"/>
          </c:errBars>
          <c:xVal>
            <c:numRef>
              <c:f>'03.df.tsv'!$A$1:$A$124</c:f>
              <c:numCache>
                <c:formatCode>General</c:formatCode>
                <c:ptCount val="124"/>
                <c:pt idx="0">
                  <c:v>0.30299999999999999</c:v>
                </c:pt>
                <c:pt idx="1">
                  <c:v>0.70699999999999996</c:v>
                </c:pt>
                <c:pt idx="2">
                  <c:v>1.111</c:v>
                </c:pt>
                <c:pt idx="3">
                  <c:v>1.5149999999999999</c:v>
                </c:pt>
                <c:pt idx="4">
                  <c:v>1.919</c:v>
                </c:pt>
                <c:pt idx="5">
                  <c:v>2.323</c:v>
                </c:pt>
                <c:pt idx="6">
                  <c:v>2.7269999999999999</c:v>
                </c:pt>
                <c:pt idx="7">
                  <c:v>3.1309999999999998</c:v>
                </c:pt>
                <c:pt idx="8">
                  <c:v>3.5350000000000001</c:v>
                </c:pt>
                <c:pt idx="9">
                  <c:v>3.9390000000000001</c:v>
                </c:pt>
                <c:pt idx="10">
                  <c:v>4.343</c:v>
                </c:pt>
                <c:pt idx="11">
                  <c:v>4.7469999999999999</c:v>
                </c:pt>
                <c:pt idx="12">
                  <c:v>5.1509999999999998</c:v>
                </c:pt>
                <c:pt idx="13">
                  <c:v>5.5549999999999997</c:v>
                </c:pt>
                <c:pt idx="14">
                  <c:v>5.9589999999999996</c:v>
                </c:pt>
                <c:pt idx="15">
                  <c:v>6.3630000000000004</c:v>
                </c:pt>
                <c:pt idx="16">
                  <c:v>6.7670000000000003</c:v>
                </c:pt>
                <c:pt idx="17">
                  <c:v>7.1710000000000003</c:v>
                </c:pt>
                <c:pt idx="18">
                  <c:v>7.5750000000000002</c:v>
                </c:pt>
                <c:pt idx="19">
                  <c:v>7.9790000000000001</c:v>
                </c:pt>
                <c:pt idx="20">
                  <c:v>8.3829999999999991</c:v>
                </c:pt>
                <c:pt idx="21">
                  <c:v>8.7870000000000008</c:v>
                </c:pt>
                <c:pt idx="22">
                  <c:v>9.1910000000000007</c:v>
                </c:pt>
                <c:pt idx="23">
                  <c:v>9.5950000000000006</c:v>
                </c:pt>
                <c:pt idx="24">
                  <c:v>9.9990000000000006</c:v>
                </c:pt>
                <c:pt idx="25">
                  <c:v>10.403</c:v>
                </c:pt>
                <c:pt idx="26">
                  <c:v>10.807</c:v>
                </c:pt>
                <c:pt idx="27">
                  <c:v>11.211</c:v>
                </c:pt>
                <c:pt idx="28">
                  <c:v>11.615</c:v>
                </c:pt>
                <c:pt idx="29">
                  <c:v>11.968500000000001</c:v>
                </c:pt>
                <c:pt idx="30">
                  <c:v>12.321999999999999</c:v>
                </c:pt>
                <c:pt idx="31">
                  <c:v>12.6755</c:v>
                </c:pt>
                <c:pt idx="32">
                  <c:v>13.009</c:v>
                </c:pt>
                <c:pt idx="33">
                  <c:v>13.3325</c:v>
                </c:pt>
                <c:pt idx="34">
                  <c:v>13.6395</c:v>
                </c:pt>
                <c:pt idx="35">
                  <c:v>13.9895</c:v>
                </c:pt>
                <c:pt idx="36">
                  <c:v>14.2925</c:v>
                </c:pt>
                <c:pt idx="37">
                  <c:v>14.595499999999999</c:v>
                </c:pt>
                <c:pt idx="38">
                  <c:v>14.8985</c:v>
                </c:pt>
                <c:pt idx="39">
                  <c:v>15.252000000000001</c:v>
                </c:pt>
                <c:pt idx="40">
                  <c:v>15.605499999999999</c:v>
                </c:pt>
                <c:pt idx="41">
                  <c:v>15.909000000000001</c:v>
                </c:pt>
                <c:pt idx="42">
                  <c:v>16.213000000000001</c:v>
                </c:pt>
                <c:pt idx="43">
                  <c:v>16.515999999999998</c:v>
                </c:pt>
                <c:pt idx="44">
                  <c:v>16.819500000000001</c:v>
                </c:pt>
                <c:pt idx="45">
                  <c:v>17.117000000000001</c:v>
                </c:pt>
                <c:pt idx="46">
                  <c:v>17.375</c:v>
                </c:pt>
                <c:pt idx="47">
                  <c:v>17.677499999999998</c:v>
                </c:pt>
                <c:pt idx="48">
                  <c:v>17.930499999999999</c:v>
                </c:pt>
                <c:pt idx="49">
                  <c:v>18.204999999999998</c:v>
                </c:pt>
                <c:pt idx="50">
                  <c:v>18.486499999999999</c:v>
                </c:pt>
                <c:pt idx="51">
                  <c:v>18.7395</c:v>
                </c:pt>
                <c:pt idx="52">
                  <c:v>19.006499999999999</c:v>
                </c:pt>
                <c:pt idx="53">
                  <c:v>19.295000000000002</c:v>
                </c:pt>
                <c:pt idx="54">
                  <c:v>19.699000000000002</c:v>
                </c:pt>
                <c:pt idx="55">
                  <c:v>19.976500000000001</c:v>
                </c:pt>
                <c:pt idx="56">
                  <c:v>20.248000000000001</c:v>
                </c:pt>
                <c:pt idx="57">
                  <c:v>20.507000000000001</c:v>
                </c:pt>
                <c:pt idx="58">
                  <c:v>20.76</c:v>
                </c:pt>
                <c:pt idx="59">
                  <c:v>21.012499999999999</c:v>
                </c:pt>
                <c:pt idx="60">
                  <c:v>21.286999999999999</c:v>
                </c:pt>
                <c:pt idx="61">
                  <c:v>21.536000000000001</c:v>
                </c:pt>
                <c:pt idx="62">
                  <c:v>21.821000000000002</c:v>
                </c:pt>
                <c:pt idx="63">
                  <c:v>22.123000000000001</c:v>
                </c:pt>
                <c:pt idx="64">
                  <c:v>22.361000000000001</c:v>
                </c:pt>
                <c:pt idx="65">
                  <c:v>22.595500000000001</c:v>
                </c:pt>
                <c:pt idx="66">
                  <c:v>22.882999999999999</c:v>
                </c:pt>
                <c:pt idx="67">
                  <c:v>23.135999999999999</c:v>
                </c:pt>
                <c:pt idx="68">
                  <c:v>23.377500000000001</c:v>
                </c:pt>
                <c:pt idx="69">
                  <c:v>23.601500000000001</c:v>
                </c:pt>
                <c:pt idx="70">
                  <c:v>23.844999999999999</c:v>
                </c:pt>
                <c:pt idx="71">
                  <c:v>24.0975</c:v>
                </c:pt>
                <c:pt idx="72">
                  <c:v>24.35</c:v>
                </c:pt>
                <c:pt idx="73">
                  <c:v>24.652999999999999</c:v>
                </c:pt>
                <c:pt idx="74">
                  <c:v>24.956</c:v>
                </c:pt>
                <c:pt idx="75">
                  <c:v>25.209</c:v>
                </c:pt>
                <c:pt idx="76">
                  <c:v>25.461500000000001</c:v>
                </c:pt>
                <c:pt idx="77">
                  <c:v>25.713999999999999</c:v>
                </c:pt>
                <c:pt idx="78">
                  <c:v>25.958500000000001</c:v>
                </c:pt>
                <c:pt idx="79">
                  <c:v>26.169499999999999</c:v>
                </c:pt>
                <c:pt idx="80">
                  <c:v>26.445499999999999</c:v>
                </c:pt>
                <c:pt idx="81">
                  <c:v>26.675000000000001</c:v>
                </c:pt>
                <c:pt idx="82">
                  <c:v>26.925000000000001</c:v>
                </c:pt>
                <c:pt idx="83">
                  <c:v>27.131</c:v>
                </c:pt>
                <c:pt idx="84">
                  <c:v>27.4055</c:v>
                </c:pt>
                <c:pt idx="85">
                  <c:v>27.636500000000002</c:v>
                </c:pt>
                <c:pt idx="86">
                  <c:v>27.888999999999999</c:v>
                </c:pt>
                <c:pt idx="87">
                  <c:v>28.141500000000001</c:v>
                </c:pt>
                <c:pt idx="88">
                  <c:v>28.393999999999998</c:v>
                </c:pt>
                <c:pt idx="89">
                  <c:v>28.6465</c:v>
                </c:pt>
                <c:pt idx="90">
                  <c:v>28.909500000000001</c:v>
                </c:pt>
                <c:pt idx="91">
                  <c:v>29.253</c:v>
                </c:pt>
                <c:pt idx="92">
                  <c:v>29.505500000000001</c:v>
                </c:pt>
                <c:pt idx="93">
                  <c:v>29.784500000000001</c:v>
                </c:pt>
                <c:pt idx="94">
                  <c:v>30.061499999999999</c:v>
                </c:pt>
                <c:pt idx="95">
                  <c:v>30.3645</c:v>
                </c:pt>
                <c:pt idx="96">
                  <c:v>30.6675</c:v>
                </c:pt>
                <c:pt idx="97">
                  <c:v>30.970500000000001</c:v>
                </c:pt>
                <c:pt idx="98">
                  <c:v>31.273499999999999</c:v>
                </c:pt>
                <c:pt idx="99">
                  <c:v>31.577000000000002</c:v>
                </c:pt>
                <c:pt idx="100">
                  <c:v>31.880500000000001</c:v>
                </c:pt>
                <c:pt idx="101">
                  <c:v>32.183500000000002</c:v>
                </c:pt>
                <c:pt idx="102">
                  <c:v>32.486499999999999</c:v>
                </c:pt>
                <c:pt idx="103">
                  <c:v>32.79</c:v>
                </c:pt>
                <c:pt idx="104">
                  <c:v>33.093499999999999</c:v>
                </c:pt>
                <c:pt idx="105">
                  <c:v>33.447000000000003</c:v>
                </c:pt>
                <c:pt idx="106">
                  <c:v>33.75</c:v>
                </c:pt>
                <c:pt idx="107">
                  <c:v>34.103499999999997</c:v>
                </c:pt>
                <c:pt idx="108">
                  <c:v>34.406999999999996</c:v>
                </c:pt>
                <c:pt idx="109">
                  <c:v>34.7605</c:v>
                </c:pt>
                <c:pt idx="110">
                  <c:v>35.113999999999997</c:v>
                </c:pt>
                <c:pt idx="111">
                  <c:v>35.467500000000001</c:v>
                </c:pt>
                <c:pt idx="112">
                  <c:v>35.820999999999998</c:v>
                </c:pt>
                <c:pt idx="113">
                  <c:v>36.174500000000002</c:v>
                </c:pt>
                <c:pt idx="114">
                  <c:v>36.572499999999998</c:v>
                </c:pt>
                <c:pt idx="115">
                  <c:v>36.932000000000002</c:v>
                </c:pt>
                <c:pt idx="116">
                  <c:v>37.285499999999999</c:v>
                </c:pt>
                <c:pt idx="117">
                  <c:v>37.689500000000002</c:v>
                </c:pt>
                <c:pt idx="118">
                  <c:v>38.093499999999999</c:v>
                </c:pt>
                <c:pt idx="119">
                  <c:v>38.4895</c:v>
                </c:pt>
                <c:pt idx="120">
                  <c:v>38.85</c:v>
                </c:pt>
                <c:pt idx="121">
                  <c:v>39.253999999999998</c:v>
                </c:pt>
                <c:pt idx="122">
                  <c:v>39.658000000000001</c:v>
                </c:pt>
                <c:pt idx="123">
                  <c:v>40.061999999999998</c:v>
                </c:pt>
              </c:numCache>
            </c:numRef>
          </c:xVal>
          <c:yVal>
            <c:numRef>
              <c:f>'03.df.tsv'!$B$1:$B$124</c:f>
              <c:numCache>
                <c:formatCode>General</c:formatCode>
                <c:ptCount val="1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0.2</c:v>
                </c:pt>
                <c:pt idx="28">
                  <c:v>2.7</c:v>
                </c:pt>
                <c:pt idx="29">
                  <c:v>10.3667</c:v>
                </c:pt>
                <c:pt idx="30">
                  <c:v>22.633299999999998</c:v>
                </c:pt>
                <c:pt idx="31">
                  <c:v>38.666699999999999</c:v>
                </c:pt>
                <c:pt idx="32">
                  <c:v>55.9</c:v>
                </c:pt>
                <c:pt idx="33">
                  <c:v>72</c:v>
                </c:pt>
                <c:pt idx="34">
                  <c:v>88</c:v>
                </c:pt>
                <c:pt idx="35">
                  <c:v>103.667</c:v>
                </c:pt>
                <c:pt idx="36">
                  <c:v>117.4</c:v>
                </c:pt>
                <c:pt idx="37">
                  <c:v>129</c:v>
                </c:pt>
                <c:pt idx="38">
                  <c:v>138.46700000000001</c:v>
                </c:pt>
                <c:pt idx="39">
                  <c:v>146.5</c:v>
                </c:pt>
                <c:pt idx="40">
                  <c:v>154.833</c:v>
                </c:pt>
                <c:pt idx="41">
                  <c:v>165.1</c:v>
                </c:pt>
                <c:pt idx="42">
                  <c:v>176.3</c:v>
                </c:pt>
                <c:pt idx="43">
                  <c:v>187.5</c:v>
                </c:pt>
                <c:pt idx="44">
                  <c:v>198</c:v>
                </c:pt>
                <c:pt idx="45">
                  <c:v>206.5</c:v>
                </c:pt>
                <c:pt idx="46">
                  <c:v>214.5</c:v>
                </c:pt>
                <c:pt idx="47">
                  <c:v>222.5</c:v>
                </c:pt>
                <c:pt idx="48">
                  <c:v>230.5</c:v>
                </c:pt>
                <c:pt idx="49">
                  <c:v>238.5</c:v>
                </c:pt>
                <c:pt idx="50">
                  <c:v>246.5</c:v>
                </c:pt>
                <c:pt idx="51">
                  <c:v>254.5</c:v>
                </c:pt>
                <c:pt idx="52">
                  <c:v>262.5</c:v>
                </c:pt>
                <c:pt idx="53">
                  <c:v>270.5</c:v>
                </c:pt>
                <c:pt idx="54">
                  <c:v>278.5</c:v>
                </c:pt>
                <c:pt idx="55">
                  <c:v>286.3</c:v>
                </c:pt>
                <c:pt idx="56">
                  <c:v>292.3</c:v>
                </c:pt>
                <c:pt idx="57">
                  <c:v>296.16699999999997</c:v>
                </c:pt>
                <c:pt idx="58">
                  <c:v>297.89999999999998</c:v>
                </c:pt>
                <c:pt idx="59">
                  <c:v>298.7</c:v>
                </c:pt>
                <c:pt idx="60">
                  <c:v>301.5</c:v>
                </c:pt>
                <c:pt idx="61">
                  <c:v>306.43299999999999</c:v>
                </c:pt>
                <c:pt idx="62">
                  <c:v>313.5</c:v>
                </c:pt>
                <c:pt idx="63">
                  <c:v>321.13299999999998</c:v>
                </c:pt>
                <c:pt idx="64">
                  <c:v>328.6</c:v>
                </c:pt>
                <c:pt idx="65">
                  <c:v>336.06700000000001</c:v>
                </c:pt>
                <c:pt idx="66">
                  <c:v>343.34</c:v>
                </c:pt>
                <c:pt idx="67">
                  <c:v>349.78899999999999</c:v>
                </c:pt>
                <c:pt idx="68">
                  <c:v>354.78399999999999</c:v>
                </c:pt>
                <c:pt idx="69">
                  <c:v>358.36200000000002</c:v>
                </c:pt>
                <c:pt idx="70">
                  <c:v>361.05099999999999</c:v>
                </c:pt>
                <c:pt idx="71">
                  <c:v>363.86399999999998</c:v>
                </c:pt>
                <c:pt idx="72">
                  <c:v>366.69299999999998</c:v>
                </c:pt>
                <c:pt idx="73">
                  <c:v>369.45100000000002</c:v>
                </c:pt>
                <c:pt idx="74">
                  <c:v>372.05599999999998</c:v>
                </c:pt>
                <c:pt idx="75">
                  <c:v>374.51499999999999</c:v>
                </c:pt>
                <c:pt idx="76">
                  <c:v>376.96100000000001</c:v>
                </c:pt>
                <c:pt idx="77">
                  <c:v>379.399</c:v>
                </c:pt>
                <c:pt idx="78">
                  <c:v>381.83100000000002</c:v>
                </c:pt>
                <c:pt idx="79">
                  <c:v>384.25099999999998</c:v>
                </c:pt>
                <c:pt idx="80">
                  <c:v>386.49799999999999</c:v>
                </c:pt>
                <c:pt idx="81">
                  <c:v>387.97800000000001</c:v>
                </c:pt>
                <c:pt idx="82">
                  <c:v>388.50299999999999</c:v>
                </c:pt>
                <c:pt idx="83">
                  <c:v>386.46699999999998</c:v>
                </c:pt>
                <c:pt idx="84">
                  <c:v>382</c:v>
                </c:pt>
                <c:pt idx="85">
                  <c:v>375.36700000000002</c:v>
                </c:pt>
                <c:pt idx="86">
                  <c:v>365.66699999999997</c:v>
                </c:pt>
                <c:pt idx="87">
                  <c:v>353.8</c:v>
                </c:pt>
                <c:pt idx="88">
                  <c:v>340</c:v>
                </c:pt>
                <c:pt idx="89">
                  <c:v>325.89999999999998</c:v>
                </c:pt>
                <c:pt idx="90">
                  <c:v>312.267</c:v>
                </c:pt>
                <c:pt idx="91">
                  <c:v>298.93299999999999</c:v>
                </c:pt>
                <c:pt idx="92">
                  <c:v>285.10000000000002</c:v>
                </c:pt>
                <c:pt idx="93">
                  <c:v>270.767</c:v>
                </c:pt>
                <c:pt idx="94">
                  <c:v>257.83300000000003</c:v>
                </c:pt>
                <c:pt idx="95">
                  <c:v>246.767</c:v>
                </c:pt>
                <c:pt idx="96">
                  <c:v>237.8</c:v>
                </c:pt>
                <c:pt idx="97">
                  <c:v>229.53299999999999</c:v>
                </c:pt>
                <c:pt idx="98">
                  <c:v>221.5</c:v>
                </c:pt>
                <c:pt idx="99">
                  <c:v>213.03299999999999</c:v>
                </c:pt>
                <c:pt idx="100">
                  <c:v>203.9</c:v>
                </c:pt>
                <c:pt idx="101">
                  <c:v>194.1</c:v>
                </c:pt>
                <c:pt idx="102">
                  <c:v>183.667</c:v>
                </c:pt>
                <c:pt idx="103">
                  <c:v>173.43299999999999</c:v>
                </c:pt>
                <c:pt idx="104">
                  <c:v>163.43299999999999</c:v>
                </c:pt>
                <c:pt idx="105">
                  <c:v>153.667</c:v>
                </c:pt>
                <c:pt idx="106">
                  <c:v>144.19999999999999</c:v>
                </c:pt>
                <c:pt idx="107">
                  <c:v>134.80000000000001</c:v>
                </c:pt>
                <c:pt idx="108">
                  <c:v>125.733</c:v>
                </c:pt>
                <c:pt idx="109">
                  <c:v>117.033</c:v>
                </c:pt>
                <c:pt idx="110">
                  <c:v>108.633</c:v>
                </c:pt>
                <c:pt idx="111">
                  <c:v>100.5</c:v>
                </c:pt>
                <c:pt idx="112">
                  <c:v>92.5</c:v>
                </c:pt>
                <c:pt idx="113">
                  <c:v>84.5</c:v>
                </c:pt>
                <c:pt idx="114">
                  <c:v>76.5</c:v>
                </c:pt>
                <c:pt idx="115">
                  <c:v>68.5</c:v>
                </c:pt>
                <c:pt idx="116">
                  <c:v>60.5</c:v>
                </c:pt>
                <c:pt idx="117">
                  <c:v>52.5</c:v>
                </c:pt>
                <c:pt idx="118">
                  <c:v>44.5</c:v>
                </c:pt>
                <c:pt idx="119">
                  <c:v>36.533299999999997</c:v>
                </c:pt>
                <c:pt idx="120">
                  <c:v>30</c:v>
                </c:pt>
                <c:pt idx="121">
                  <c:v>25.6</c:v>
                </c:pt>
                <c:pt idx="122">
                  <c:v>23.333300000000001</c:v>
                </c:pt>
                <c:pt idx="123">
                  <c:v>23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049920"/>
        <c:axId val="67698688"/>
      </c:scatterChart>
      <c:valAx>
        <c:axId val="66049920"/>
        <c:scaling>
          <c:orientation val="minMax"/>
          <c:max val="4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3200"/>
                </a:pPr>
                <a:r>
                  <a:rPr lang="sk-SK" sz="3200" dirty="0" smtClean="0"/>
                  <a:t>t</a:t>
                </a:r>
                <a:r>
                  <a:rPr lang="en-US" sz="3200" dirty="0" err="1" smtClean="0"/>
                  <a:t>ime</a:t>
                </a:r>
                <a:r>
                  <a:rPr lang="en-US" sz="3200" baseline="0" dirty="0" smtClean="0"/>
                  <a:t> </a:t>
                </a:r>
                <a:r>
                  <a:rPr lang="en-US" sz="3200" baseline="0" dirty="0"/>
                  <a:t>[s]</a:t>
                </a:r>
                <a:endParaRPr lang="en-US" sz="3200" dirty="0"/>
              </a:p>
            </c:rich>
          </c:tx>
          <c:layout>
            <c:manualLayout>
              <c:xMode val="edge"/>
              <c:yMode val="edge"/>
              <c:x val="0.49216954022988507"/>
              <c:y val="0.8796019900497512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67698688"/>
        <c:crosses val="autoZero"/>
        <c:crossBetween val="midCat"/>
        <c:majorUnit val="10"/>
      </c:valAx>
      <c:valAx>
        <c:axId val="67698688"/>
        <c:scaling>
          <c:orientation val="minMax"/>
          <c:max val="45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3200"/>
                </a:pPr>
                <a:r>
                  <a:rPr lang="en-US" sz="3200" dirty="0" smtClean="0"/>
                  <a:t>max </a:t>
                </a:r>
                <a:r>
                  <a:rPr lang="sk-SK" sz="3200" dirty="0" smtClean="0"/>
                  <a:t>s</a:t>
                </a:r>
                <a:r>
                  <a:rPr lang="en-US" sz="3200" dirty="0" smtClean="0"/>
                  <a:t>peed </a:t>
                </a:r>
                <a:r>
                  <a:rPr lang="en-US" sz="3200" dirty="0"/>
                  <a:t>[RPM]</a:t>
                </a:r>
              </a:p>
            </c:rich>
          </c:tx>
          <c:layout>
            <c:manualLayout>
              <c:xMode val="edge"/>
              <c:yMode val="edge"/>
              <c:x val="1.5829624557799842E-2"/>
              <c:y val="0.1713881187386787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66049920"/>
        <c:crosses val="autoZero"/>
        <c:crossBetween val="midCat"/>
        <c:majorUnit val="1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none"/>
          </c:marker>
          <c:errBars>
            <c:errDir val="x"/>
            <c:errBarType val="plus"/>
            <c:errValType val="cust"/>
            <c:noEndCap val="1"/>
            <c:plus>
              <c:numRef>
                <c:f>speed!$D$1:$D$7</c:f>
                <c:numCache>
                  <c:formatCode>General</c:formatCode>
                  <c:ptCount val="7"/>
                  <c:pt idx="0">
                    <c:v>10</c:v>
                  </c:pt>
                  <c:pt idx="1">
                    <c:v>30</c:v>
                  </c:pt>
                  <c:pt idx="2">
                    <c:v>50</c:v>
                  </c:pt>
                  <c:pt idx="3">
                    <c:v>60</c:v>
                  </c:pt>
                  <c:pt idx="4">
                    <c:v>60</c:v>
                  </c:pt>
                  <c:pt idx="5">
                    <c:v>60</c:v>
                  </c:pt>
                  <c:pt idx="6">
                    <c:v>70</c:v>
                  </c:pt>
                </c:numCache>
              </c:numRef>
            </c:plus>
            <c:minus>
              <c:numRef>
                <c:f>speed!$D$1:$D$7</c:f>
                <c:numCache>
                  <c:formatCode>General</c:formatCode>
                  <c:ptCount val="7"/>
                  <c:pt idx="0">
                    <c:v>10</c:v>
                  </c:pt>
                  <c:pt idx="1">
                    <c:v>30</c:v>
                  </c:pt>
                  <c:pt idx="2">
                    <c:v>50</c:v>
                  </c:pt>
                  <c:pt idx="3">
                    <c:v>60</c:v>
                  </c:pt>
                  <c:pt idx="4">
                    <c:v>60</c:v>
                  </c:pt>
                  <c:pt idx="5">
                    <c:v>60</c:v>
                  </c:pt>
                  <c:pt idx="6">
                    <c:v>70</c:v>
                  </c:pt>
                </c:numCache>
              </c:numRef>
            </c:minus>
            <c:spPr>
              <a:ln w="50800">
                <a:solidFill>
                  <a:schemeClr val="accent1"/>
                </a:solidFill>
              </a:ln>
            </c:spPr>
          </c:errBars>
          <c:errBars>
            <c:errDir val="y"/>
            <c:errBarType val="both"/>
            <c:errValType val="fixedVal"/>
            <c:noEndCap val="0"/>
            <c:val val="10"/>
          </c:errBars>
          <c:xVal>
            <c:numRef>
              <c:f>speed!$A$1:$A$7</c:f>
              <c:numCache>
                <c:formatCode>General</c:formatCode>
                <c:ptCount val="7"/>
                <c:pt idx="0">
                  <c:v>270</c:v>
                </c:pt>
                <c:pt idx="1">
                  <c:v>250</c:v>
                </c:pt>
                <c:pt idx="2">
                  <c:v>160</c:v>
                </c:pt>
                <c:pt idx="3">
                  <c:v>130</c:v>
                </c:pt>
                <c:pt idx="4">
                  <c:v>120</c:v>
                </c:pt>
                <c:pt idx="5">
                  <c:v>110</c:v>
                </c:pt>
                <c:pt idx="6">
                  <c:v>70</c:v>
                </c:pt>
              </c:numCache>
            </c:numRef>
          </c:xVal>
          <c:yVal>
            <c:numRef>
              <c:f>speed!$B$1:$B$7</c:f>
              <c:numCache>
                <c:formatCode>General</c:formatCode>
                <c:ptCount val="7"/>
                <c:pt idx="0">
                  <c:v>396</c:v>
                </c:pt>
                <c:pt idx="1">
                  <c:v>368</c:v>
                </c:pt>
                <c:pt idx="2">
                  <c:v>334</c:v>
                </c:pt>
                <c:pt idx="3">
                  <c:v>204</c:v>
                </c:pt>
                <c:pt idx="4">
                  <c:v>145</c:v>
                </c:pt>
                <c:pt idx="5">
                  <c:v>103</c:v>
                </c:pt>
                <c:pt idx="6">
                  <c:v>73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164608"/>
        <c:axId val="68170880"/>
      </c:scatterChart>
      <c:valAx>
        <c:axId val="68164608"/>
        <c:scaling>
          <c:orientation val="minMax"/>
          <c:max val="3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800"/>
                </a:pPr>
                <a:r>
                  <a:rPr lang="sk-SK" sz="2800" dirty="0" smtClean="0"/>
                  <a:t>c</a:t>
                </a:r>
                <a:r>
                  <a:rPr lang="en-US" sz="2800" dirty="0" err="1" smtClean="0"/>
                  <a:t>urrent</a:t>
                </a:r>
                <a:r>
                  <a:rPr lang="en-US" sz="2800" dirty="0" smtClean="0"/>
                  <a:t> </a:t>
                </a:r>
                <a:r>
                  <a:rPr lang="en-US" sz="2800" dirty="0"/>
                  <a:t>[A]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800"/>
            </a:pPr>
            <a:endParaRPr lang="en-US"/>
          </a:p>
        </c:txPr>
        <c:crossAx val="68170880"/>
        <c:crosses val="autoZero"/>
        <c:crossBetween val="midCat"/>
      </c:valAx>
      <c:valAx>
        <c:axId val="681708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3200"/>
                </a:pPr>
                <a:r>
                  <a:rPr lang="en-US" sz="2800" dirty="0" smtClean="0"/>
                  <a:t>max </a:t>
                </a:r>
                <a:r>
                  <a:rPr lang="sk-SK" sz="2800" dirty="0" smtClean="0"/>
                  <a:t>s</a:t>
                </a:r>
                <a:r>
                  <a:rPr lang="en-US" sz="2800" dirty="0" smtClean="0"/>
                  <a:t>peed </a:t>
                </a:r>
                <a:r>
                  <a:rPr lang="en-US" sz="2800" dirty="0"/>
                  <a:t>[RPM]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800"/>
            </a:pPr>
            <a:endParaRPr lang="en-US"/>
          </a:p>
        </c:txPr>
        <c:crossAx val="6816460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936756488991937"/>
          <c:y val="6.9919072615923006E-2"/>
          <c:w val="0.77262503018758744"/>
          <c:h val="0.6881167387796912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2"/>
          </c:marker>
          <c:errBars>
            <c:errDir val="x"/>
            <c:errBarType val="both"/>
            <c:errValType val="fixedVal"/>
            <c:noEndCap val="0"/>
            <c:val val="0.1"/>
          </c:errBars>
          <c:errBars>
            <c:errDir val="y"/>
            <c:errBarType val="both"/>
            <c:errValType val="fixedVal"/>
            <c:noEndCap val="0"/>
            <c:val val="0.12000000000000001"/>
          </c:errBars>
          <c:xVal>
            <c:numRef>
              <c:f>'03.df'!$A$32:$A$83</c:f>
              <c:numCache>
                <c:formatCode>General</c:formatCode>
                <c:ptCount val="52"/>
                <c:pt idx="0">
                  <c:v>12.6755</c:v>
                </c:pt>
                <c:pt idx="1">
                  <c:v>13.009</c:v>
                </c:pt>
                <c:pt idx="2">
                  <c:v>13.3325</c:v>
                </c:pt>
                <c:pt idx="3">
                  <c:v>13.6395</c:v>
                </c:pt>
                <c:pt idx="4">
                  <c:v>13.9895</c:v>
                </c:pt>
                <c:pt idx="5">
                  <c:v>14.2925</c:v>
                </c:pt>
                <c:pt idx="6">
                  <c:v>14.595499999999999</c:v>
                </c:pt>
                <c:pt idx="7">
                  <c:v>14.8985</c:v>
                </c:pt>
                <c:pt idx="8">
                  <c:v>15.252000000000001</c:v>
                </c:pt>
                <c:pt idx="9">
                  <c:v>15.605499999999999</c:v>
                </c:pt>
                <c:pt idx="10">
                  <c:v>15.909000000000001</c:v>
                </c:pt>
                <c:pt idx="11">
                  <c:v>16.213000000000001</c:v>
                </c:pt>
                <c:pt idx="12">
                  <c:v>16.515999999999998</c:v>
                </c:pt>
                <c:pt idx="13">
                  <c:v>16.819500000000001</c:v>
                </c:pt>
                <c:pt idx="14">
                  <c:v>17.117000000000001</c:v>
                </c:pt>
                <c:pt idx="15">
                  <c:v>17.375</c:v>
                </c:pt>
                <c:pt idx="16">
                  <c:v>17.677499999999998</c:v>
                </c:pt>
                <c:pt idx="17">
                  <c:v>17.930499999999999</c:v>
                </c:pt>
                <c:pt idx="18">
                  <c:v>18.204999999999998</c:v>
                </c:pt>
                <c:pt idx="19">
                  <c:v>18.486499999999999</c:v>
                </c:pt>
                <c:pt idx="20">
                  <c:v>18.7395</c:v>
                </c:pt>
                <c:pt idx="21">
                  <c:v>19.006499999999999</c:v>
                </c:pt>
                <c:pt idx="22">
                  <c:v>19.295000000000002</c:v>
                </c:pt>
                <c:pt idx="23">
                  <c:v>19.699000000000002</c:v>
                </c:pt>
                <c:pt idx="24">
                  <c:v>19.976500000000001</c:v>
                </c:pt>
                <c:pt idx="25">
                  <c:v>20.248000000000001</c:v>
                </c:pt>
                <c:pt idx="26">
                  <c:v>20.507000000000001</c:v>
                </c:pt>
                <c:pt idx="27">
                  <c:v>20.76</c:v>
                </c:pt>
                <c:pt idx="28">
                  <c:v>21.012499999999999</c:v>
                </c:pt>
                <c:pt idx="29">
                  <c:v>21.286999999999999</c:v>
                </c:pt>
                <c:pt idx="30">
                  <c:v>21.536000000000001</c:v>
                </c:pt>
                <c:pt idx="31">
                  <c:v>21.821000000000002</c:v>
                </c:pt>
                <c:pt idx="32">
                  <c:v>22.123000000000001</c:v>
                </c:pt>
                <c:pt idx="33">
                  <c:v>22.361000000000001</c:v>
                </c:pt>
                <c:pt idx="34">
                  <c:v>22.595500000000001</c:v>
                </c:pt>
                <c:pt idx="35">
                  <c:v>22.882999999999999</c:v>
                </c:pt>
                <c:pt idx="36">
                  <c:v>23.135999999999999</c:v>
                </c:pt>
                <c:pt idx="37">
                  <c:v>23.377500000000001</c:v>
                </c:pt>
                <c:pt idx="38">
                  <c:v>23.601500000000001</c:v>
                </c:pt>
                <c:pt idx="39">
                  <c:v>23.844999999999999</c:v>
                </c:pt>
                <c:pt idx="40">
                  <c:v>24.0975</c:v>
                </c:pt>
                <c:pt idx="41">
                  <c:v>24.35</c:v>
                </c:pt>
                <c:pt idx="42">
                  <c:v>24.652999999999999</c:v>
                </c:pt>
                <c:pt idx="43">
                  <c:v>24.956</c:v>
                </c:pt>
                <c:pt idx="44">
                  <c:v>25.209</c:v>
                </c:pt>
                <c:pt idx="45">
                  <c:v>25.461500000000001</c:v>
                </c:pt>
                <c:pt idx="46">
                  <c:v>25.713999999999999</c:v>
                </c:pt>
                <c:pt idx="47">
                  <c:v>25.958500000000001</c:v>
                </c:pt>
                <c:pt idx="48">
                  <c:v>26.169499999999999</c:v>
                </c:pt>
                <c:pt idx="49">
                  <c:v>26.445499999999999</c:v>
                </c:pt>
                <c:pt idx="50">
                  <c:v>26.675000000000001</c:v>
                </c:pt>
                <c:pt idx="51">
                  <c:v>26.925000000000001</c:v>
                </c:pt>
              </c:numCache>
            </c:numRef>
          </c:xVal>
          <c:yVal>
            <c:numRef>
              <c:f>'03.df'!$G$32:$G$83</c:f>
              <c:numCache>
                <c:formatCode>General</c:formatCode>
                <c:ptCount val="52"/>
                <c:pt idx="0">
                  <c:v>0.16561300000000001</c:v>
                </c:pt>
                <c:pt idx="1">
                  <c:v>0.17845900000000001</c:v>
                </c:pt>
                <c:pt idx="2">
                  <c:v>0.190197</c:v>
                </c:pt>
                <c:pt idx="3">
                  <c:v>0.25017299999999998</c:v>
                </c:pt>
                <c:pt idx="4">
                  <c:v>0.26058799999999999</c:v>
                </c:pt>
                <c:pt idx="5">
                  <c:v>0.29665999999999998</c:v>
                </c:pt>
                <c:pt idx="6">
                  <c:v>0.31677</c:v>
                </c:pt>
                <c:pt idx="7">
                  <c:v>0.30784600000000001</c:v>
                </c:pt>
                <c:pt idx="8">
                  <c:v>0.30498799999999998</c:v>
                </c:pt>
                <c:pt idx="9">
                  <c:v>0.327793</c:v>
                </c:pt>
                <c:pt idx="10">
                  <c:v>0.32361000000000001</c:v>
                </c:pt>
                <c:pt idx="11">
                  <c:v>0.35303800000000002</c:v>
                </c:pt>
                <c:pt idx="12">
                  <c:v>0.39321299999999998</c:v>
                </c:pt>
                <c:pt idx="13">
                  <c:v>0.401949</c:v>
                </c:pt>
                <c:pt idx="14">
                  <c:v>0.396011</c:v>
                </c:pt>
                <c:pt idx="15">
                  <c:v>0.39660499999999999</c:v>
                </c:pt>
                <c:pt idx="16">
                  <c:v>0.42611399999999999</c:v>
                </c:pt>
                <c:pt idx="17">
                  <c:v>0.44802799999999998</c:v>
                </c:pt>
                <c:pt idx="18">
                  <c:v>0.456036</c:v>
                </c:pt>
                <c:pt idx="19">
                  <c:v>0.46643000000000001</c:v>
                </c:pt>
                <c:pt idx="20">
                  <c:v>0.47365600000000002</c:v>
                </c:pt>
                <c:pt idx="21">
                  <c:v>0.49528699999999998</c:v>
                </c:pt>
                <c:pt idx="22">
                  <c:v>0.497581</c:v>
                </c:pt>
                <c:pt idx="23">
                  <c:v>0.51171699999999998</c:v>
                </c:pt>
                <c:pt idx="24">
                  <c:v>0.52553399999999995</c:v>
                </c:pt>
                <c:pt idx="25">
                  <c:v>0.53886699999999998</c:v>
                </c:pt>
                <c:pt idx="26">
                  <c:v>0.55391000000000001</c:v>
                </c:pt>
                <c:pt idx="27">
                  <c:v>0.524204</c:v>
                </c:pt>
                <c:pt idx="28">
                  <c:v>0.52421799999999996</c:v>
                </c:pt>
                <c:pt idx="29">
                  <c:v>0.52077399999999996</c:v>
                </c:pt>
                <c:pt idx="30">
                  <c:v>0.52530699999999997</c:v>
                </c:pt>
                <c:pt idx="31">
                  <c:v>0.515648</c:v>
                </c:pt>
                <c:pt idx="32">
                  <c:v>0.54333200000000004</c:v>
                </c:pt>
                <c:pt idx="33">
                  <c:v>0.54762</c:v>
                </c:pt>
                <c:pt idx="34">
                  <c:v>0.54117099999999996</c:v>
                </c:pt>
                <c:pt idx="35">
                  <c:v>0.59563299999999997</c:v>
                </c:pt>
                <c:pt idx="36">
                  <c:v>0.59067499999999995</c:v>
                </c:pt>
                <c:pt idx="37">
                  <c:v>0.59561900000000001</c:v>
                </c:pt>
                <c:pt idx="38">
                  <c:v>0.59152800000000005</c:v>
                </c:pt>
                <c:pt idx="39">
                  <c:v>0.60758299999999998</c:v>
                </c:pt>
                <c:pt idx="40">
                  <c:v>0.59955199999999997</c:v>
                </c:pt>
                <c:pt idx="41">
                  <c:v>0.59258599999999995</c:v>
                </c:pt>
                <c:pt idx="42">
                  <c:v>0.59311999999999998</c:v>
                </c:pt>
                <c:pt idx="43">
                  <c:v>0.58052499999999996</c:v>
                </c:pt>
                <c:pt idx="44">
                  <c:v>0.58705399999999996</c:v>
                </c:pt>
                <c:pt idx="45">
                  <c:v>0.57284400000000002</c:v>
                </c:pt>
                <c:pt idx="46">
                  <c:v>0.59386499999999998</c:v>
                </c:pt>
                <c:pt idx="47">
                  <c:v>0.56680399999999997</c:v>
                </c:pt>
                <c:pt idx="48">
                  <c:v>0.58287699999999998</c:v>
                </c:pt>
                <c:pt idx="49">
                  <c:v>0.59613000000000005</c:v>
                </c:pt>
                <c:pt idx="50">
                  <c:v>0.57560800000000001</c:v>
                </c:pt>
                <c:pt idx="51">
                  <c:v>0.57137700000000002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189184"/>
        <c:axId val="68199552"/>
      </c:scatterChart>
      <c:valAx>
        <c:axId val="68189184"/>
        <c:scaling>
          <c:orientation val="minMax"/>
          <c:min val="10"/>
        </c:scaling>
        <c:delete val="0"/>
        <c:axPos val="b"/>
        <c:title>
          <c:tx>
            <c:rich>
              <a:bodyPr/>
              <a:lstStyle/>
              <a:p>
                <a:pPr>
                  <a:defRPr sz="3200"/>
                </a:pPr>
                <a:r>
                  <a:rPr lang="sk-SK" sz="3200" dirty="0" smtClean="0"/>
                  <a:t>t</a:t>
                </a:r>
                <a:r>
                  <a:rPr lang="en-US" sz="3200" dirty="0" err="1" smtClean="0"/>
                  <a:t>ime</a:t>
                </a:r>
                <a:r>
                  <a:rPr lang="en-US" sz="3200" dirty="0" smtClean="0"/>
                  <a:t> </a:t>
                </a:r>
                <a:r>
                  <a:rPr lang="en-US" sz="3200" dirty="0"/>
                  <a:t>[s]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68199552"/>
        <c:crosses val="autoZero"/>
        <c:crossBetween val="midCat"/>
      </c:valAx>
      <c:valAx>
        <c:axId val="68199552"/>
        <c:scaling>
          <c:orientation val="minMax"/>
          <c:max val="100"/>
          <c:min val="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3200"/>
                </a:pPr>
                <a:r>
                  <a:rPr lang="sk-SK" sz="3200" dirty="0" smtClean="0"/>
                  <a:t>e</a:t>
                </a:r>
                <a:r>
                  <a:rPr lang="en-US" sz="3200" dirty="0" err="1" smtClean="0"/>
                  <a:t>fficiency</a:t>
                </a:r>
                <a:r>
                  <a:rPr lang="en-US" sz="3200" dirty="0" smtClean="0"/>
                  <a:t> </a:t>
                </a:r>
                <a:r>
                  <a:rPr lang="en-US" sz="3200" dirty="0"/>
                  <a:t>[%]</a:t>
                </a:r>
              </a:p>
            </c:rich>
          </c:tx>
          <c:layout>
            <c:manualLayout>
              <c:xMode val="edge"/>
              <c:yMode val="edge"/>
              <c:x val="1.5109728930942456E-2"/>
              <c:y val="0.1948164552347623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6818918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936756488991937"/>
          <c:y val="6.9919072615923006E-2"/>
          <c:w val="0.77262503018758744"/>
          <c:h val="0.6881167387796912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2"/>
          </c:marker>
          <c:errBars>
            <c:errDir val="x"/>
            <c:errBarType val="both"/>
            <c:errValType val="fixedVal"/>
            <c:noEndCap val="0"/>
            <c:val val="0.1"/>
          </c:errBars>
          <c:errBars>
            <c:errDir val="y"/>
            <c:errBarType val="both"/>
            <c:errValType val="fixedVal"/>
            <c:noEndCap val="0"/>
            <c:val val="0.12000000000000001"/>
          </c:errBars>
          <c:xVal>
            <c:numRef>
              <c:f>'03.df'!$A$32:$A$83</c:f>
              <c:numCache>
                <c:formatCode>General</c:formatCode>
                <c:ptCount val="52"/>
                <c:pt idx="0">
                  <c:v>12.6755</c:v>
                </c:pt>
                <c:pt idx="1">
                  <c:v>13.009</c:v>
                </c:pt>
                <c:pt idx="2">
                  <c:v>13.3325</c:v>
                </c:pt>
                <c:pt idx="3">
                  <c:v>13.6395</c:v>
                </c:pt>
                <c:pt idx="4">
                  <c:v>13.9895</c:v>
                </c:pt>
                <c:pt idx="5">
                  <c:v>14.2925</c:v>
                </c:pt>
                <c:pt idx="6">
                  <c:v>14.595499999999999</c:v>
                </c:pt>
                <c:pt idx="7">
                  <c:v>14.8985</c:v>
                </c:pt>
                <c:pt idx="8">
                  <c:v>15.252000000000001</c:v>
                </c:pt>
                <c:pt idx="9">
                  <c:v>15.605499999999999</c:v>
                </c:pt>
                <c:pt idx="10">
                  <c:v>15.909000000000001</c:v>
                </c:pt>
                <c:pt idx="11">
                  <c:v>16.213000000000001</c:v>
                </c:pt>
                <c:pt idx="12">
                  <c:v>16.515999999999998</c:v>
                </c:pt>
                <c:pt idx="13">
                  <c:v>16.819500000000001</c:v>
                </c:pt>
                <c:pt idx="14">
                  <c:v>17.117000000000001</c:v>
                </c:pt>
                <c:pt idx="15">
                  <c:v>17.375</c:v>
                </c:pt>
                <c:pt idx="16">
                  <c:v>17.677499999999998</c:v>
                </c:pt>
                <c:pt idx="17">
                  <c:v>17.930499999999999</c:v>
                </c:pt>
                <c:pt idx="18">
                  <c:v>18.204999999999998</c:v>
                </c:pt>
                <c:pt idx="19">
                  <c:v>18.486499999999999</c:v>
                </c:pt>
                <c:pt idx="20">
                  <c:v>18.7395</c:v>
                </c:pt>
                <c:pt idx="21">
                  <c:v>19.006499999999999</c:v>
                </c:pt>
                <c:pt idx="22">
                  <c:v>19.295000000000002</c:v>
                </c:pt>
                <c:pt idx="23">
                  <c:v>19.699000000000002</c:v>
                </c:pt>
                <c:pt idx="24">
                  <c:v>19.976500000000001</c:v>
                </c:pt>
                <c:pt idx="25">
                  <c:v>20.248000000000001</c:v>
                </c:pt>
                <c:pt idx="26">
                  <c:v>20.507000000000001</c:v>
                </c:pt>
                <c:pt idx="27">
                  <c:v>20.76</c:v>
                </c:pt>
                <c:pt idx="28">
                  <c:v>21.012499999999999</c:v>
                </c:pt>
                <c:pt idx="29">
                  <c:v>21.286999999999999</c:v>
                </c:pt>
                <c:pt idx="30">
                  <c:v>21.536000000000001</c:v>
                </c:pt>
                <c:pt idx="31">
                  <c:v>21.821000000000002</c:v>
                </c:pt>
                <c:pt idx="32">
                  <c:v>22.123000000000001</c:v>
                </c:pt>
                <c:pt idx="33">
                  <c:v>22.361000000000001</c:v>
                </c:pt>
                <c:pt idx="34">
                  <c:v>22.595500000000001</c:v>
                </c:pt>
                <c:pt idx="35">
                  <c:v>22.882999999999999</c:v>
                </c:pt>
                <c:pt idx="36">
                  <c:v>23.135999999999999</c:v>
                </c:pt>
                <c:pt idx="37">
                  <c:v>23.377500000000001</c:v>
                </c:pt>
                <c:pt idx="38">
                  <c:v>23.601500000000001</c:v>
                </c:pt>
                <c:pt idx="39">
                  <c:v>23.844999999999999</c:v>
                </c:pt>
                <c:pt idx="40">
                  <c:v>24.0975</c:v>
                </c:pt>
                <c:pt idx="41">
                  <c:v>24.35</c:v>
                </c:pt>
                <c:pt idx="42">
                  <c:v>24.652999999999999</c:v>
                </c:pt>
                <c:pt idx="43">
                  <c:v>24.956</c:v>
                </c:pt>
                <c:pt idx="44">
                  <c:v>25.209</c:v>
                </c:pt>
                <c:pt idx="45">
                  <c:v>25.461500000000001</c:v>
                </c:pt>
                <c:pt idx="46">
                  <c:v>25.713999999999999</c:v>
                </c:pt>
                <c:pt idx="47">
                  <c:v>25.958500000000001</c:v>
                </c:pt>
                <c:pt idx="48">
                  <c:v>26.169499999999999</c:v>
                </c:pt>
                <c:pt idx="49">
                  <c:v>26.445499999999999</c:v>
                </c:pt>
                <c:pt idx="50">
                  <c:v>26.675000000000001</c:v>
                </c:pt>
                <c:pt idx="51">
                  <c:v>26.925000000000001</c:v>
                </c:pt>
              </c:numCache>
            </c:numRef>
          </c:xVal>
          <c:yVal>
            <c:numRef>
              <c:f>'03.df'!$G$32:$G$83</c:f>
              <c:numCache>
                <c:formatCode>General</c:formatCode>
                <c:ptCount val="52"/>
                <c:pt idx="0">
                  <c:v>0.16561300000000001</c:v>
                </c:pt>
                <c:pt idx="1">
                  <c:v>0.17845900000000001</c:v>
                </c:pt>
                <c:pt idx="2">
                  <c:v>0.190197</c:v>
                </c:pt>
                <c:pt idx="3">
                  <c:v>0.25017299999999998</c:v>
                </c:pt>
                <c:pt idx="4">
                  <c:v>0.26058799999999999</c:v>
                </c:pt>
                <c:pt idx="5">
                  <c:v>0.29665999999999998</c:v>
                </c:pt>
                <c:pt idx="6">
                  <c:v>0.31677</c:v>
                </c:pt>
                <c:pt idx="7">
                  <c:v>0.30784600000000001</c:v>
                </c:pt>
                <c:pt idx="8">
                  <c:v>0.30498799999999998</c:v>
                </c:pt>
                <c:pt idx="9">
                  <c:v>0.327793</c:v>
                </c:pt>
                <c:pt idx="10">
                  <c:v>0.32361000000000001</c:v>
                </c:pt>
                <c:pt idx="11">
                  <c:v>0.35303800000000002</c:v>
                </c:pt>
                <c:pt idx="12">
                  <c:v>0.39321299999999998</c:v>
                </c:pt>
                <c:pt idx="13">
                  <c:v>0.401949</c:v>
                </c:pt>
                <c:pt idx="14">
                  <c:v>0.396011</c:v>
                </c:pt>
                <c:pt idx="15">
                  <c:v>0.39660499999999999</c:v>
                </c:pt>
                <c:pt idx="16">
                  <c:v>0.42611399999999999</c:v>
                </c:pt>
                <c:pt idx="17">
                  <c:v>0.44802799999999998</c:v>
                </c:pt>
                <c:pt idx="18">
                  <c:v>0.456036</c:v>
                </c:pt>
                <c:pt idx="19">
                  <c:v>0.46643000000000001</c:v>
                </c:pt>
                <c:pt idx="20">
                  <c:v>0.47365600000000002</c:v>
                </c:pt>
                <c:pt idx="21">
                  <c:v>0.49528699999999998</c:v>
                </c:pt>
                <c:pt idx="22">
                  <c:v>0.497581</c:v>
                </c:pt>
                <c:pt idx="23">
                  <c:v>0.51171699999999998</c:v>
                </c:pt>
                <c:pt idx="24">
                  <c:v>0.52553399999999995</c:v>
                </c:pt>
                <c:pt idx="25">
                  <c:v>0.53886699999999998</c:v>
                </c:pt>
                <c:pt idx="26">
                  <c:v>0.55391000000000001</c:v>
                </c:pt>
                <c:pt idx="27">
                  <c:v>0.524204</c:v>
                </c:pt>
                <c:pt idx="28">
                  <c:v>0.52421799999999996</c:v>
                </c:pt>
                <c:pt idx="29">
                  <c:v>0.52077399999999996</c:v>
                </c:pt>
                <c:pt idx="30">
                  <c:v>0.52530699999999997</c:v>
                </c:pt>
                <c:pt idx="31">
                  <c:v>0.515648</c:v>
                </c:pt>
                <c:pt idx="32">
                  <c:v>0.54333200000000004</c:v>
                </c:pt>
                <c:pt idx="33">
                  <c:v>0.54762</c:v>
                </c:pt>
                <c:pt idx="34">
                  <c:v>0.54117099999999996</c:v>
                </c:pt>
                <c:pt idx="35">
                  <c:v>0.59563299999999997</c:v>
                </c:pt>
                <c:pt idx="36">
                  <c:v>0.59067499999999995</c:v>
                </c:pt>
                <c:pt idx="37">
                  <c:v>0.59561900000000001</c:v>
                </c:pt>
                <c:pt idx="38">
                  <c:v>0.59152800000000005</c:v>
                </c:pt>
                <c:pt idx="39">
                  <c:v>0.60758299999999998</c:v>
                </c:pt>
                <c:pt idx="40">
                  <c:v>0.59955199999999997</c:v>
                </c:pt>
                <c:pt idx="41">
                  <c:v>0.59258599999999995</c:v>
                </c:pt>
                <c:pt idx="42">
                  <c:v>0.59311999999999998</c:v>
                </c:pt>
                <c:pt idx="43">
                  <c:v>0.58052499999999996</c:v>
                </c:pt>
                <c:pt idx="44">
                  <c:v>0.58705399999999996</c:v>
                </c:pt>
                <c:pt idx="45">
                  <c:v>0.57284400000000002</c:v>
                </c:pt>
                <c:pt idx="46">
                  <c:v>0.59386499999999998</c:v>
                </c:pt>
                <c:pt idx="47">
                  <c:v>0.56680399999999997</c:v>
                </c:pt>
                <c:pt idx="48">
                  <c:v>0.58287699999999998</c:v>
                </c:pt>
                <c:pt idx="49">
                  <c:v>0.59613000000000005</c:v>
                </c:pt>
                <c:pt idx="50">
                  <c:v>0.57560800000000001</c:v>
                </c:pt>
                <c:pt idx="51">
                  <c:v>0.57137700000000002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246144"/>
        <c:axId val="68248320"/>
      </c:scatterChart>
      <c:valAx>
        <c:axId val="68246144"/>
        <c:scaling>
          <c:orientation val="minMax"/>
          <c:min val="10"/>
        </c:scaling>
        <c:delete val="0"/>
        <c:axPos val="b"/>
        <c:title>
          <c:tx>
            <c:rich>
              <a:bodyPr/>
              <a:lstStyle/>
              <a:p>
                <a:pPr>
                  <a:defRPr sz="3200"/>
                </a:pPr>
                <a:r>
                  <a:rPr lang="sk-SK" sz="3200" dirty="0" smtClean="0"/>
                  <a:t>t</a:t>
                </a:r>
                <a:r>
                  <a:rPr lang="en-US" sz="3200" dirty="0" err="1" smtClean="0"/>
                  <a:t>ime</a:t>
                </a:r>
                <a:r>
                  <a:rPr lang="en-US" sz="3200" dirty="0" smtClean="0"/>
                  <a:t> </a:t>
                </a:r>
                <a:r>
                  <a:rPr lang="en-US" sz="3200" dirty="0"/>
                  <a:t>[s]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68248320"/>
        <c:crosses val="autoZero"/>
        <c:crossBetween val="midCat"/>
      </c:valAx>
      <c:valAx>
        <c:axId val="68248320"/>
        <c:scaling>
          <c:orientation val="minMax"/>
          <c:max val="1.1000000000000001"/>
          <c:min val="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3200"/>
                </a:pPr>
                <a:r>
                  <a:rPr lang="sk-SK" sz="3200" dirty="0" smtClean="0"/>
                  <a:t>e</a:t>
                </a:r>
                <a:r>
                  <a:rPr lang="en-US" sz="3200" dirty="0" err="1" smtClean="0"/>
                  <a:t>fficiency</a:t>
                </a:r>
                <a:r>
                  <a:rPr lang="en-US" sz="3200" dirty="0" smtClean="0"/>
                  <a:t> </a:t>
                </a:r>
                <a:r>
                  <a:rPr lang="en-US" sz="3200" dirty="0"/>
                  <a:t>[%]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68246144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5"/>
          </c:marker>
          <c:errBars>
            <c:errDir val="x"/>
            <c:errBarType val="both"/>
            <c:errValType val="fixedVal"/>
            <c:noEndCap val="0"/>
            <c:val val="0.2"/>
          </c:errBars>
          <c:errBars>
            <c:errDir val="y"/>
            <c:errBarType val="both"/>
            <c:errValType val="stdErr"/>
            <c:noEndCap val="0"/>
          </c:errBars>
          <c:xVal>
            <c:numRef>
              <c:f>press!$A$1:$A$8</c:f>
              <c:numCache>
                <c:formatCode>General</c:formatCode>
                <c:ptCount val="8"/>
                <c:pt idx="0">
                  <c:v>0.1555</c:v>
                </c:pt>
                <c:pt idx="1">
                  <c:v>0.311</c:v>
                </c:pt>
                <c:pt idx="2">
                  <c:v>0.46650000000000003</c:v>
                </c:pt>
                <c:pt idx="3">
                  <c:v>0.622</c:v>
                </c:pt>
                <c:pt idx="4">
                  <c:v>0.77749999999999997</c:v>
                </c:pt>
                <c:pt idx="5">
                  <c:v>0.93299999999999994</c:v>
                </c:pt>
                <c:pt idx="6">
                  <c:v>1.0885</c:v>
                </c:pt>
                <c:pt idx="7">
                  <c:v>1.244</c:v>
                </c:pt>
              </c:numCache>
            </c:numRef>
          </c:xVal>
          <c:yVal>
            <c:numRef>
              <c:f>press!$B$1:$B$8</c:f>
              <c:numCache>
                <c:formatCode>General</c:formatCode>
                <c:ptCount val="8"/>
                <c:pt idx="0">
                  <c:v>4.5199999999999996</c:v>
                </c:pt>
                <c:pt idx="1">
                  <c:v>4.9800000000000004</c:v>
                </c:pt>
                <c:pt idx="2">
                  <c:v>5.27</c:v>
                </c:pt>
                <c:pt idx="3">
                  <c:v>4.8600000000000003</c:v>
                </c:pt>
                <c:pt idx="4">
                  <c:v>4.26</c:v>
                </c:pt>
                <c:pt idx="5">
                  <c:v>3.87</c:v>
                </c:pt>
                <c:pt idx="6">
                  <c:v>3.32</c:v>
                </c:pt>
                <c:pt idx="7">
                  <c:v>1.83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294912"/>
        <c:axId val="68297088"/>
      </c:scatterChart>
      <c:valAx>
        <c:axId val="68294912"/>
        <c:scaling>
          <c:orientation val="minMax"/>
          <c:max val="1.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800"/>
                </a:pPr>
                <a:r>
                  <a:rPr lang="en-US" sz="2800" dirty="0"/>
                  <a:t>d</a:t>
                </a:r>
                <a:r>
                  <a:rPr lang="en-US" sz="2800" dirty="0" smtClean="0"/>
                  <a:t>eformation </a:t>
                </a:r>
                <a:r>
                  <a:rPr lang="en-US" sz="2800" dirty="0"/>
                  <a:t>[mm]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68297088"/>
        <c:crosses val="autoZero"/>
        <c:crossBetween val="midCat"/>
      </c:valAx>
      <c:valAx>
        <c:axId val="6829708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800"/>
                </a:pPr>
                <a:r>
                  <a:rPr lang="en-US" sz="2800" dirty="0" smtClean="0"/>
                  <a:t>peak output </a:t>
                </a:r>
                <a:r>
                  <a:rPr lang="en-US" sz="2800" dirty="0"/>
                  <a:t>power [W]</a:t>
                </a:r>
              </a:p>
            </c:rich>
          </c:tx>
          <c:layout>
            <c:manualLayout>
              <c:xMode val="edge"/>
              <c:yMode val="edge"/>
              <c:x val="1.5562858668090217E-2"/>
              <c:y val="9.1578740157480312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6829491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958431885023854"/>
          <c:y val="6.0088500870708203E-2"/>
          <c:w val="0.76154002071897076"/>
          <c:h val="0.70099718148155288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5"/>
          </c:marker>
          <c:errBars>
            <c:errDir val="x"/>
            <c:errBarType val="both"/>
            <c:errValType val="fixedVal"/>
            <c:noEndCap val="0"/>
            <c:val val="0.1"/>
          </c:errBars>
          <c:errBars>
            <c:errDir val="y"/>
            <c:errBarType val="both"/>
            <c:errValType val="fixedVal"/>
            <c:noEndCap val="0"/>
            <c:val val="0.12000000000000001"/>
          </c:errBars>
          <c:xVal>
            <c:numRef>
              <c:f>'03.df'!$A$32:$A$83</c:f>
              <c:numCache>
                <c:formatCode>General</c:formatCode>
                <c:ptCount val="52"/>
                <c:pt idx="0">
                  <c:v>12.6755</c:v>
                </c:pt>
                <c:pt idx="1">
                  <c:v>13.009</c:v>
                </c:pt>
                <c:pt idx="2">
                  <c:v>13.3325</c:v>
                </c:pt>
                <c:pt idx="3">
                  <c:v>13.6395</c:v>
                </c:pt>
                <c:pt idx="4">
                  <c:v>13.9895</c:v>
                </c:pt>
                <c:pt idx="5">
                  <c:v>14.2925</c:v>
                </c:pt>
                <c:pt idx="6">
                  <c:v>14.595499999999999</c:v>
                </c:pt>
                <c:pt idx="7">
                  <c:v>14.8985</c:v>
                </c:pt>
                <c:pt idx="8">
                  <c:v>15.252000000000001</c:v>
                </c:pt>
                <c:pt idx="9">
                  <c:v>15.605499999999999</c:v>
                </c:pt>
                <c:pt idx="10">
                  <c:v>15.909000000000001</c:v>
                </c:pt>
                <c:pt idx="11">
                  <c:v>16.213000000000001</c:v>
                </c:pt>
                <c:pt idx="12">
                  <c:v>16.515999999999998</c:v>
                </c:pt>
                <c:pt idx="13">
                  <c:v>16.819500000000001</c:v>
                </c:pt>
                <c:pt idx="14">
                  <c:v>17.117000000000001</c:v>
                </c:pt>
                <c:pt idx="15">
                  <c:v>17.375</c:v>
                </c:pt>
                <c:pt idx="16">
                  <c:v>17.677499999999998</c:v>
                </c:pt>
                <c:pt idx="17">
                  <c:v>17.930499999999999</c:v>
                </c:pt>
                <c:pt idx="18">
                  <c:v>18.204999999999998</c:v>
                </c:pt>
                <c:pt idx="19">
                  <c:v>18.486499999999999</c:v>
                </c:pt>
                <c:pt idx="20">
                  <c:v>18.7395</c:v>
                </c:pt>
                <c:pt idx="21">
                  <c:v>19.006499999999999</c:v>
                </c:pt>
                <c:pt idx="22">
                  <c:v>19.295000000000002</c:v>
                </c:pt>
                <c:pt idx="23">
                  <c:v>19.699000000000002</c:v>
                </c:pt>
                <c:pt idx="24">
                  <c:v>19.976500000000001</c:v>
                </c:pt>
                <c:pt idx="25">
                  <c:v>20.248000000000001</c:v>
                </c:pt>
                <c:pt idx="26">
                  <c:v>20.507000000000001</c:v>
                </c:pt>
                <c:pt idx="27">
                  <c:v>20.76</c:v>
                </c:pt>
                <c:pt idx="28">
                  <c:v>21.012499999999999</c:v>
                </c:pt>
                <c:pt idx="29">
                  <c:v>21.286999999999999</c:v>
                </c:pt>
                <c:pt idx="30">
                  <c:v>21.536000000000001</c:v>
                </c:pt>
                <c:pt idx="31">
                  <c:v>21.821000000000002</c:v>
                </c:pt>
                <c:pt idx="32">
                  <c:v>22.123000000000001</c:v>
                </c:pt>
                <c:pt idx="33">
                  <c:v>22.361000000000001</c:v>
                </c:pt>
                <c:pt idx="34">
                  <c:v>22.595500000000001</c:v>
                </c:pt>
                <c:pt idx="35">
                  <c:v>22.882999999999999</c:v>
                </c:pt>
                <c:pt idx="36">
                  <c:v>23.135999999999999</c:v>
                </c:pt>
                <c:pt idx="37">
                  <c:v>23.377500000000001</c:v>
                </c:pt>
                <c:pt idx="38">
                  <c:v>23.601500000000001</c:v>
                </c:pt>
                <c:pt idx="39">
                  <c:v>23.844999999999999</c:v>
                </c:pt>
                <c:pt idx="40">
                  <c:v>24.0975</c:v>
                </c:pt>
                <c:pt idx="41">
                  <c:v>24.35</c:v>
                </c:pt>
                <c:pt idx="42">
                  <c:v>24.652999999999999</c:v>
                </c:pt>
                <c:pt idx="43">
                  <c:v>24.956</c:v>
                </c:pt>
                <c:pt idx="44">
                  <c:v>25.209</c:v>
                </c:pt>
                <c:pt idx="45">
                  <c:v>25.461500000000001</c:v>
                </c:pt>
                <c:pt idx="46">
                  <c:v>25.713999999999999</c:v>
                </c:pt>
                <c:pt idx="47">
                  <c:v>25.958500000000001</c:v>
                </c:pt>
                <c:pt idx="48">
                  <c:v>26.169499999999999</c:v>
                </c:pt>
                <c:pt idx="49">
                  <c:v>26.445499999999999</c:v>
                </c:pt>
                <c:pt idx="50">
                  <c:v>26.675000000000001</c:v>
                </c:pt>
                <c:pt idx="51">
                  <c:v>26.925000000000001</c:v>
                </c:pt>
              </c:numCache>
            </c:numRef>
          </c:xVal>
          <c:yVal>
            <c:numRef>
              <c:f>'03.df'!$G$32:$G$83</c:f>
              <c:numCache>
                <c:formatCode>General</c:formatCode>
                <c:ptCount val="52"/>
                <c:pt idx="0">
                  <c:v>0.16561300000000001</c:v>
                </c:pt>
                <c:pt idx="1">
                  <c:v>0.17845900000000001</c:v>
                </c:pt>
                <c:pt idx="2">
                  <c:v>0.190197</c:v>
                </c:pt>
                <c:pt idx="3">
                  <c:v>0.25017299999999998</c:v>
                </c:pt>
                <c:pt idx="4">
                  <c:v>0.26058799999999999</c:v>
                </c:pt>
                <c:pt idx="5">
                  <c:v>0.29665999999999998</c:v>
                </c:pt>
                <c:pt idx="6">
                  <c:v>0.31677</c:v>
                </c:pt>
                <c:pt idx="7">
                  <c:v>0.30784600000000001</c:v>
                </c:pt>
                <c:pt idx="8">
                  <c:v>0.30498799999999998</c:v>
                </c:pt>
                <c:pt idx="9">
                  <c:v>0.327793</c:v>
                </c:pt>
                <c:pt idx="10">
                  <c:v>0.32361000000000001</c:v>
                </c:pt>
                <c:pt idx="11">
                  <c:v>0.35303800000000002</c:v>
                </c:pt>
                <c:pt idx="12">
                  <c:v>0.39321299999999998</c:v>
                </c:pt>
                <c:pt idx="13">
                  <c:v>0.401949</c:v>
                </c:pt>
                <c:pt idx="14">
                  <c:v>0.396011</c:v>
                </c:pt>
                <c:pt idx="15">
                  <c:v>0.39660499999999999</c:v>
                </c:pt>
                <c:pt idx="16">
                  <c:v>0.42611399999999999</c:v>
                </c:pt>
                <c:pt idx="17">
                  <c:v>0.44802799999999998</c:v>
                </c:pt>
                <c:pt idx="18">
                  <c:v>0.456036</c:v>
                </c:pt>
                <c:pt idx="19">
                  <c:v>0.46643000000000001</c:v>
                </c:pt>
                <c:pt idx="20">
                  <c:v>0.47365600000000002</c:v>
                </c:pt>
                <c:pt idx="21">
                  <c:v>0.49528699999999998</c:v>
                </c:pt>
                <c:pt idx="22">
                  <c:v>0.497581</c:v>
                </c:pt>
                <c:pt idx="23">
                  <c:v>0.51171699999999998</c:v>
                </c:pt>
                <c:pt idx="24">
                  <c:v>0.52553399999999995</c:v>
                </c:pt>
                <c:pt idx="25">
                  <c:v>0.53886699999999998</c:v>
                </c:pt>
                <c:pt idx="26">
                  <c:v>0.55391000000000001</c:v>
                </c:pt>
                <c:pt idx="27">
                  <c:v>0.524204</c:v>
                </c:pt>
                <c:pt idx="28">
                  <c:v>0.52421799999999996</c:v>
                </c:pt>
                <c:pt idx="29">
                  <c:v>0.52077399999999996</c:v>
                </c:pt>
                <c:pt idx="30">
                  <c:v>0.52530699999999997</c:v>
                </c:pt>
                <c:pt idx="31">
                  <c:v>0.515648</c:v>
                </c:pt>
                <c:pt idx="32">
                  <c:v>0.54333200000000004</c:v>
                </c:pt>
                <c:pt idx="33">
                  <c:v>0.54762</c:v>
                </c:pt>
                <c:pt idx="34">
                  <c:v>0.54117099999999996</c:v>
                </c:pt>
                <c:pt idx="35">
                  <c:v>0.59563299999999997</c:v>
                </c:pt>
                <c:pt idx="36">
                  <c:v>0.59067499999999995</c:v>
                </c:pt>
                <c:pt idx="37">
                  <c:v>0.59561900000000001</c:v>
                </c:pt>
                <c:pt idx="38">
                  <c:v>0.59152800000000005</c:v>
                </c:pt>
                <c:pt idx="39">
                  <c:v>0.60758299999999998</c:v>
                </c:pt>
                <c:pt idx="40">
                  <c:v>0.59955199999999997</c:v>
                </c:pt>
                <c:pt idx="41">
                  <c:v>0.59258599999999995</c:v>
                </c:pt>
                <c:pt idx="42">
                  <c:v>0.59311999999999998</c:v>
                </c:pt>
                <c:pt idx="43">
                  <c:v>0.58052499999999996</c:v>
                </c:pt>
                <c:pt idx="44">
                  <c:v>0.58705399999999996</c:v>
                </c:pt>
                <c:pt idx="45">
                  <c:v>0.57284400000000002</c:v>
                </c:pt>
                <c:pt idx="46">
                  <c:v>0.59386499999999998</c:v>
                </c:pt>
                <c:pt idx="47">
                  <c:v>0.56680399999999997</c:v>
                </c:pt>
                <c:pt idx="48">
                  <c:v>0.58287699999999998</c:v>
                </c:pt>
                <c:pt idx="49">
                  <c:v>0.59613000000000005</c:v>
                </c:pt>
                <c:pt idx="50">
                  <c:v>0.57560800000000001</c:v>
                </c:pt>
                <c:pt idx="51">
                  <c:v>0.57137700000000002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732608"/>
        <c:axId val="69738880"/>
      </c:scatterChart>
      <c:valAx>
        <c:axId val="69732608"/>
        <c:scaling>
          <c:orientation val="minMax"/>
          <c:min val="10"/>
        </c:scaling>
        <c:delete val="0"/>
        <c:axPos val="b"/>
        <c:title>
          <c:tx>
            <c:rich>
              <a:bodyPr/>
              <a:lstStyle/>
              <a:p>
                <a:pPr>
                  <a:defRPr sz="2800"/>
                </a:pPr>
                <a:r>
                  <a:rPr lang="en-US" sz="2000" i="1" dirty="0" smtClean="0"/>
                  <a:t>t</a:t>
                </a:r>
                <a:endParaRPr lang="en-US" sz="2800" i="1" dirty="0"/>
              </a:p>
            </c:rich>
          </c:tx>
          <c:layout>
            <c:manualLayout>
              <c:xMode val="edge"/>
              <c:yMode val="edge"/>
              <c:x val="0.54048194632140367"/>
              <c:y val="0.73720045035588078"/>
            </c:manualLayout>
          </c:layout>
          <c:overlay val="0"/>
        </c:title>
        <c:numFmt formatCode="General" sourceLinked="1"/>
        <c:majorTickMark val="none"/>
        <c:minorTickMark val="none"/>
        <c:tickLblPos val="none"/>
        <c:txPr>
          <a:bodyPr/>
          <a:lstStyle/>
          <a:p>
            <a:pPr>
              <a:defRPr sz="2400"/>
            </a:pPr>
            <a:endParaRPr lang="en-US"/>
          </a:p>
        </c:txPr>
        <c:crossAx val="69738880"/>
        <c:crosses val="autoZero"/>
        <c:crossBetween val="midCat"/>
      </c:valAx>
      <c:valAx>
        <c:axId val="69738880"/>
        <c:scaling>
          <c:orientation val="minMax"/>
          <c:max val="0.85000000000000009"/>
          <c:min val="0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000"/>
                </a:pPr>
                <a:r>
                  <a:rPr lang="sk-SK" sz="2000" b="1" i="0" u="none" strike="noStrike" baseline="0" dirty="0" smtClean="0">
                    <a:effectLst/>
                  </a:rPr>
                  <a:t>𝜂</a:t>
                </a:r>
                <a:endParaRPr lang="en-US" sz="20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one"/>
        <c:txPr>
          <a:bodyPr/>
          <a:lstStyle/>
          <a:p>
            <a:pPr>
              <a:defRPr sz="2400"/>
            </a:pPr>
            <a:endParaRPr lang="en-US"/>
          </a:p>
        </c:txPr>
        <c:crossAx val="69732608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958431885023854"/>
          <c:y val="6.0088500870708203E-2"/>
          <c:w val="0.76154002071897076"/>
          <c:h val="0.70099718148155288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5"/>
          </c:marker>
          <c:errBars>
            <c:errDir val="x"/>
            <c:errBarType val="both"/>
            <c:errValType val="fixedVal"/>
            <c:noEndCap val="0"/>
            <c:val val="0.1"/>
          </c:errBars>
          <c:errBars>
            <c:errDir val="y"/>
            <c:errBarType val="both"/>
            <c:errValType val="fixedVal"/>
            <c:noEndCap val="0"/>
            <c:val val="0.12000000000000001"/>
          </c:errBars>
          <c:xVal>
            <c:numRef>
              <c:f>'03.df'!$A$32:$A$83</c:f>
              <c:numCache>
                <c:formatCode>General</c:formatCode>
                <c:ptCount val="52"/>
                <c:pt idx="0">
                  <c:v>12.6755</c:v>
                </c:pt>
                <c:pt idx="1">
                  <c:v>13.009</c:v>
                </c:pt>
                <c:pt idx="2">
                  <c:v>13.3325</c:v>
                </c:pt>
                <c:pt idx="3">
                  <c:v>13.6395</c:v>
                </c:pt>
                <c:pt idx="4">
                  <c:v>13.9895</c:v>
                </c:pt>
                <c:pt idx="5">
                  <c:v>14.2925</c:v>
                </c:pt>
                <c:pt idx="6">
                  <c:v>14.595499999999999</c:v>
                </c:pt>
                <c:pt idx="7">
                  <c:v>14.8985</c:v>
                </c:pt>
                <c:pt idx="8">
                  <c:v>15.252000000000001</c:v>
                </c:pt>
                <c:pt idx="9">
                  <c:v>15.605499999999999</c:v>
                </c:pt>
                <c:pt idx="10">
                  <c:v>15.909000000000001</c:v>
                </c:pt>
                <c:pt idx="11">
                  <c:v>16.213000000000001</c:v>
                </c:pt>
                <c:pt idx="12">
                  <c:v>16.515999999999998</c:v>
                </c:pt>
                <c:pt idx="13">
                  <c:v>16.819500000000001</c:v>
                </c:pt>
                <c:pt idx="14">
                  <c:v>17.117000000000001</c:v>
                </c:pt>
                <c:pt idx="15">
                  <c:v>17.375</c:v>
                </c:pt>
                <c:pt idx="16">
                  <c:v>17.677499999999998</c:v>
                </c:pt>
                <c:pt idx="17">
                  <c:v>17.930499999999999</c:v>
                </c:pt>
                <c:pt idx="18">
                  <c:v>18.204999999999998</c:v>
                </c:pt>
                <c:pt idx="19">
                  <c:v>18.486499999999999</c:v>
                </c:pt>
                <c:pt idx="20">
                  <c:v>18.7395</c:v>
                </c:pt>
                <c:pt idx="21">
                  <c:v>19.006499999999999</c:v>
                </c:pt>
                <c:pt idx="22">
                  <c:v>19.295000000000002</c:v>
                </c:pt>
                <c:pt idx="23">
                  <c:v>19.699000000000002</c:v>
                </c:pt>
                <c:pt idx="24">
                  <c:v>19.976500000000001</c:v>
                </c:pt>
                <c:pt idx="25">
                  <c:v>20.248000000000001</c:v>
                </c:pt>
                <c:pt idx="26">
                  <c:v>20.507000000000001</c:v>
                </c:pt>
                <c:pt idx="27">
                  <c:v>20.76</c:v>
                </c:pt>
                <c:pt idx="28">
                  <c:v>21.012499999999999</c:v>
                </c:pt>
                <c:pt idx="29">
                  <c:v>21.286999999999999</c:v>
                </c:pt>
                <c:pt idx="30">
                  <c:v>21.536000000000001</c:v>
                </c:pt>
                <c:pt idx="31">
                  <c:v>21.821000000000002</c:v>
                </c:pt>
                <c:pt idx="32">
                  <c:v>22.123000000000001</c:v>
                </c:pt>
                <c:pt idx="33">
                  <c:v>22.361000000000001</c:v>
                </c:pt>
                <c:pt idx="34">
                  <c:v>22.595500000000001</c:v>
                </c:pt>
                <c:pt idx="35">
                  <c:v>22.882999999999999</c:v>
                </c:pt>
                <c:pt idx="36">
                  <c:v>23.135999999999999</c:v>
                </c:pt>
                <c:pt idx="37">
                  <c:v>23.377500000000001</c:v>
                </c:pt>
                <c:pt idx="38">
                  <c:v>23.601500000000001</c:v>
                </c:pt>
                <c:pt idx="39">
                  <c:v>23.844999999999999</c:v>
                </c:pt>
                <c:pt idx="40">
                  <c:v>24.0975</c:v>
                </c:pt>
                <c:pt idx="41">
                  <c:v>24.35</c:v>
                </c:pt>
                <c:pt idx="42">
                  <c:v>24.652999999999999</c:v>
                </c:pt>
                <c:pt idx="43">
                  <c:v>24.956</c:v>
                </c:pt>
                <c:pt idx="44">
                  <c:v>25.209</c:v>
                </c:pt>
                <c:pt idx="45">
                  <c:v>25.461500000000001</c:v>
                </c:pt>
                <c:pt idx="46">
                  <c:v>25.713999999999999</c:v>
                </c:pt>
                <c:pt idx="47">
                  <c:v>25.958500000000001</c:v>
                </c:pt>
                <c:pt idx="48">
                  <c:v>26.169499999999999</c:v>
                </c:pt>
                <c:pt idx="49">
                  <c:v>26.445499999999999</c:v>
                </c:pt>
                <c:pt idx="50">
                  <c:v>26.675000000000001</c:v>
                </c:pt>
                <c:pt idx="51">
                  <c:v>26.925000000000001</c:v>
                </c:pt>
              </c:numCache>
            </c:numRef>
          </c:xVal>
          <c:yVal>
            <c:numRef>
              <c:f>'03.df'!$G$32:$G$83</c:f>
              <c:numCache>
                <c:formatCode>General</c:formatCode>
                <c:ptCount val="52"/>
                <c:pt idx="0">
                  <c:v>0.16561300000000001</c:v>
                </c:pt>
                <c:pt idx="1">
                  <c:v>0.17845900000000001</c:v>
                </c:pt>
                <c:pt idx="2">
                  <c:v>0.190197</c:v>
                </c:pt>
                <c:pt idx="3">
                  <c:v>0.25017299999999998</c:v>
                </c:pt>
                <c:pt idx="4">
                  <c:v>0.26058799999999999</c:v>
                </c:pt>
                <c:pt idx="5">
                  <c:v>0.29665999999999998</c:v>
                </c:pt>
                <c:pt idx="6">
                  <c:v>0.31677</c:v>
                </c:pt>
                <c:pt idx="7">
                  <c:v>0.30784600000000001</c:v>
                </c:pt>
                <c:pt idx="8">
                  <c:v>0.30498799999999998</c:v>
                </c:pt>
                <c:pt idx="9">
                  <c:v>0.327793</c:v>
                </c:pt>
                <c:pt idx="10">
                  <c:v>0.32361000000000001</c:v>
                </c:pt>
                <c:pt idx="11">
                  <c:v>0.35303800000000002</c:v>
                </c:pt>
                <c:pt idx="12">
                  <c:v>0.39321299999999998</c:v>
                </c:pt>
                <c:pt idx="13">
                  <c:v>0.401949</c:v>
                </c:pt>
                <c:pt idx="14">
                  <c:v>0.396011</c:v>
                </c:pt>
                <c:pt idx="15">
                  <c:v>0.39660499999999999</c:v>
                </c:pt>
                <c:pt idx="16">
                  <c:v>0.42611399999999999</c:v>
                </c:pt>
                <c:pt idx="17">
                  <c:v>0.44802799999999998</c:v>
                </c:pt>
                <c:pt idx="18">
                  <c:v>0.456036</c:v>
                </c:pt>
                <c:pt idx="19">
                  <c:v>0.46643000000000001</c:v>
                </c:pt>
                <c:pt idx="20">
                  <c:v>0.47365600000000002</c:v>
                </c:pt>
                <c:pt idx="21">
                  <c:v>0.49528699999999998</c:v>
                </c:pt>
                <c:pt idx="22">
                  <c:v>0.497581</c:v>
                </c:pt>
                <c:pt idx="23">
                  <c:v>0.51171699999999998</c:v>
                </c:pt>
                <c:pt idx="24">
                  <c:v>0.52553399999999995</c:v>
                </c:pt>
                <c:pt idx="25">
                  <c:v>0.53886699999999998</c:v>
                </c:pt>
                <c:pt idx="26">
                  <c:v>0.55391000000000001</c:v>
                </c:pt>
                <c:pt idx="27">
                  <c:v>0.524204</c:v>
                </c:pt>
                <c:pt idx="28">
                  <c:v>0.52421799999999996</c:v>
                </c:pt>
                <c:pt idx="29">
                  <c:v>0.52077399999999996</c:v>
                </c:pt>
                <c:pt idx="30">
                  <c:v>0.52530699999999997</c:v>
                </c:pt>
                <c:pt idx="31">
                  <c:v>0.515648</c:v>
                </c:pt>
                <c:pt idx="32">
                  <c:v>0.54333200000000004</c:v>
                </c:pt>
                <c:pt idx="33">
                  <c:v>0.54762</c:v>
                </c:pt>
                <c:pt idx="34">
                  <c:v>0.54117099999999996</c:v>
                </c:pt>
                <c:pt idx="35">
                  <c:v>0.59563299999999997</c:v>
                </c:pt>
                <c:pt idx="36">
                  <c:v>0.59067499999999995</c:v>
                </c:pt>
                <c:pt idx="37">
                  <c:v>0.59561900000000001</c:v>
                </c:pt>
                <c:pt idx="38">
                  <c:v>0.59152800000000005</c:v>
                </c:pt>
                <c:pt idx="39">
                  <c:v>0.60758299999999998</c:v>
                </c:pt>
                <c:pt idx="40">
                  <c:v>0.59955199999999997</c:v>
                </c:pt>
                <c:pt idx="41">
                  <c:v>0.59258599999999995</c:v>
                </c:pt>
                <c:pt idx="42">
                  <c:v>0.59311999999999998</c:v>
                </c:pt>
                <c:pt idx="43">
                  <c:v>0.58052499999999996</c:v>
                </c:pt>
                <c:pt idx="44">
                  <c:v>0.58705399999999996</c:v>
                </c:pt>
                <c:pt idx="45">
                  <c:v>0.57284400000000002</c:v>
                </c:pt>
                <c:pt idx="46">
                  <c:v>0.59386499999999998</c:v>
                </c:pt>
                <c:pt idx="47">
                  <c:v>0.56680399999999997</c:v>
                </c:pt>
                <c:pt idx="48">
                  <c:v>0.58287699999999998</c:v>
                </c:pt>
                <c:pt idx="49">
                  <c:v>0.59613000000000005</c:v>
                </c:pt>
                <c:pt idx="50">
                  <c:v>0.57560800000000001</c:v>
                </c:pt>
                <c:pt idx="51">
                  <c:v>0.57137700000000002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042944"/>
        <c:axId val="71053312"/>
      </c:scatterChart>
      <c:valAx>
        <c:axId val="71042944"/>
        <c:scaling>
          <c:orientation val="minMax"/>
          <c:min val="10"/>
        </c:scaling>
        <c:delete val="0"/>
        <c:axPos val="b"/>
        <c:title>
          <c:tx>
            <c:rich>
              <a:bodyPr/>
              <a:lstStyle/>
              <a:p>
                <a:pPr>
                  <a:defRPr sz="2800"/>
                </a:pPr>
                <a:r>
                  <a:rPr lang="en-US" sz="2000" i="1" dirty="0" smtClean="0"/>
                  <a:t>t</a:t>
                </a:r>
                <a:endParaRPr lang="en-US" sz="2800" i="1" dirty="0"/>
              </a:p>
            </c:rich>
          </c:tx>
          <c:layout>
            <c:manualLayout>
              <c:xMode val="edge"/>
              <c:yMode val="edge"/>
              <c:x val="0.54048194632140367"/>
              <c:y val="0.73720045035588078"/>
            </c:manualLayout>
          </c:layout>
          <c:overlay val="0"/>
        </c:title>
        <c:numFmt formatCode="General" sourceLinked="1"/>
        <c:majorTickMark val="none"/>
        <c:minorTickMark val="none"/>
        <c:tickLblPos val="none"/>
        <c:txPr>
          <a:bodyPr/>
          <a:lstStyle/>
          <a:p>
            <a:pPr>
              <a:defRPr sz="2400"/>
            </a:pPr>
            <a:endParaRPr lang="en-US"/>
          </a:p>
        </c:txPr>
        <c:crossAx val="71053312"/>
        <c:crosses val="autoZero"/>
        <c:crossBetween val="midCat"/>
      </c:valAx>
      <c:valAx>
        <c:axId val="71053312"/>
        <c:scaling>
          <c:orientation val="minMax"/>
          <c:max val="0.85000000000000009"/>
          <c:min val="0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000"/>
                </a:pPr>
                <a:r>
                  <a:rPr lang="sk-SK" sz="2000" b="1" i="0" u="none" strike="noStrike" baseline="0" dirty="0" smtClean="0">
                    <a:effectLst/>
                  </a:rPr>
                  <a:t>𝜂</a:t>
                </a:r>
                <a:endParaRPr lang="en-US" sz="20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one"/>
        <c:txPr>
          <a:bodyPr/>
          <a:lstStyle/>
          <a:p>
            <a:pPr>
              <a:defRPr sz="2400"/>
            </a:pPr>
            <a:endParaRPr lang="en-US"/>
          </a:p>
        </c:txPr>
        <c:crossAx val="71042944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0C58F8-48CD-4A34-98D0-AE33C4DC05ED}" type="datetimeFigureOut">
              <a:rPr lang="en-US" smtClean="0"/>
              <a:t>7/24/2013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C9020-B899-4883-B30E-4DE8E8331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03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26DE8-FC8C-4B67-829C-9D57792677F6}" type="datetimeFigureOut">
              <a:rPr lang="en-US" smtClean="0"/>
              <a:t>7/24/2013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33653-3001-462D-A548-AC929BC3D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79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33653-3001-462D-A548-AC929BC3DE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62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illustrated the</a:t>
            </a:r>
            <a:r>
              <a:rPr lang="en-US" baseline="0" dirty="0" smtClean="0"/>
              <a:t> construction of the apparatus and built a working one (!)</a:t>
            </a:r>
          </a:p>
          <a:p>
            <a:r>
              <a:rPr lang="en-US" baseline="0" dirty="0" smtClean="0"/>
              <a:t>then we found a way to precisely determine the efficiency, taking into account everything necessary and overcoming all experimental difficulties</a:t>
            </a:r>
          </a:p>
          <a:p>
            <a:r>
              <a:rPr lang="en-US" baseline="0" dirty="0" smtClean="0"/>
              <a:t>and based on our experiments, we found the relevant parameters, as the task asked us to do.</a:t>
            </a:r>
          </a:p>
          <a:p>
            <a:r>
              <a:rPr lang="en-US" baseline="0" dirty="0" smtClean="0"/>
              <a:t>We then went further by looking at the existing theories and devising several smart experiments that proved the thermal theory in our case.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33653-3001-462D-A548-AC929BC3DE1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64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TODO nejako tam vtesnat ten obvod ze co je U_d a R_w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33653-3001-462D-A548-AC929BC3DE1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14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TODO nie</a:t>
            </a:r>
            <a:r>
              <a:rPr lang="sk-SK" baseline="0" dirty="0" smtClean="0"/>
              <a:t> roztavilo, ale zvarilo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33653-3001-462D-A548-AC929BC3DE1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07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33653-3001-462D-A548-AC929BC3DE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08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33653-3001-462D-A548-AC929BC3DE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08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33653-3001-462D-A548-AC929BC3DE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08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33653-3001-462D-A548-AC929BC3DE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08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33653-3001-462D-A548-AC929BC3DE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08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33653-3001-462D-A548-AC929BC3DE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08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33653-3001-462D-A548-AC929BC3DE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94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illustrated the</a:t>
            </a:r>
            <a:r>
              <a:rPr lang="en-US" baseline="0" dirty="0" smtClean="0"/>
              <a:t> construction of the apparatus and built a working one (!)</a:t>
            </a:r>
          </a:p>
          <a:p>
            <a:r>
              <a:rPr lang="en-US" baseline="0" dirty="0" smtClean="0"/>
              <a:t>then we found a way to precisely determine the efficiency, taking into account everything necessary and overcoming all experimental difficulties</a:t>
            </a:r>
          </a:p>
          <a:p>
            <a:r>
              <a:rPr lang="en-US" baseline="0" dirty="0" smtClean="0"/>
              <a:t>and based on our experiments, we found the relevant parameters, as the task asked us to do.</a:t>
            </a:r>
          </a:p>
          <a:p>
            <a:r>
              <a:rPr lang="en-US" baseline="0" dirty="0" smtClean="0"/>
              <a:t>We then went further by looking at the existing theories and devising several smart experiments that proved the thermal theory in our case.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33653-3001-462D-A548-AC929BC3DE1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64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758698"/>
            <a:ext cx="7772400" cy="781050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Survive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19600"/>
            <a:ext cx="7772400" cy="1295400"/>
          </a:xfrm>
        </p:spPr>
        <p:txBody>
          <a:bodyPr>
            <a:normAutofit/>
          </a:bodyPr>
          <a:lstStyle>
            <a:lvl1pPr marL="0" indent="0" algn="ctr">
              <a:buNone/>
              <a:defRPr sz="280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Maskot</a:t>
            </a:r>
            <a:r>
              <a:rPr lang="en-US" dirty="0" smtClean="0"/>
              <a:t> </a:t>
            </a:r>
            <a:r>
              <a:rPr lang="en-US" dirty="0" err="1" smtClean="0"/>
              <a:t>Krochnyak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990600" cy="8382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  <a:latin typeface="Adobe Gothic Std B" pitchFamily="34" charset="-128"/>
                <a:ea typeface="Adobe Gothic Std B" pitchFamily="34" charset="-128"/>
              </a:defRPr>
            </a:lvl1pPr>
          </a:lstStyle>
          <a:p>
            <a:pPr lvl="0"/>
            <a:r>
              <a:rPr lang="en-US" dirty="0" smtClean="0"/>
              <a:t>18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810000"/>
            <a:ext cx="91440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vert27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AC85-6AB9-415C-96BC-2DA872A5A49A}" type="datetime1">
              <a:rPr lang="en-US" smtClean="0"/>
              <a:t>7/24/2013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400" y="533400"/>
            <a:ext cx="1371600" cy="5791200"/>
          </a:xfrm>
        </p:spPr>
        <p:txBody>
          <a:bodyPr vert="vert270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81000"/>
            <a:ext cx="7162800" cy="6096000"/>
          </a:xfrm>
        </p:spPr>
        <p:txBody>
          <a:bodyPr vert="vert27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A7791-8673-477B-BB2C-3C8CF4478511}" type="datetime1">
              <a:rPr lang="en-US" smtClean="0"/>
              <a:t>7/24/2013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D820-D5DB-4E1B-8A59-AAF458B92793}" type="datetime1">
              <a:rPr lang="en-US" smtClean="0"/>
              <a:t>7/24/2013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5678"/>
            <a:ext cx="9144000" cy="1362075"/>
          </a:xfr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4000"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67213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B8F5-3D42-425E-8E69-9A1651A7D7B6}" type="datetime1">
              <a:rPr lang="en-US" smtClean="0"/>
              <a:t>7/24/2013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6707-56F7-493F-A2D8-D0342BC22D31}" type="datetime1">
              <a:rPr lang="en-US" smtClean="0"/>
              <a:t>7/24/2013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F73C1-3AD5-4587-981B-7103A8B8B7EE}" type="datetime1">
              <a:rPr lang="en-US" smtClean="0"/>
              <a:t>7/24/2013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1C3-58DD-461B-A997-37A17045179E}" type="datetime1">
              <a:rPr lang="en-US" smtClean="0"/>
              <a:t>7/24/2013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AC05-9B39-4380-8F82-CB52B0664B4E}" type="datetime1">
              <a:rPr lang="en-US" smtClean="0"/>
              <a:t>7/24/2013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8940-B52D-4378-9F98-813AF58D6F2E}" type="datetime1">
              <a:rPr lang="en-US" smtClean="0"/>
              <a:t>7/24/2013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70560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5ACA128-1780-45BC-8CED-11D6324D93D2}" type="datetime1">
              <a:rPr lang="en-US" smtClean="0"/>
              <a:t>7/24/2013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705600"/>
            <a:ext cx="2895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46004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A89B18-F414-40C2-9664-154BC3DB205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77193" y="19050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8.pn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6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JPG"/><Relationship Id="rId7" Type="http://schemas.openxmlformats.org/officeDocument/2006/relationships/image" Target="../media/image27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61.png"/><Relationship Id="rId5" Type="http://schemas.openxmlformats.org/officeDocument/2006/relationships/image" Target="../media/image25.png"/><Relationship Id="rId15" Type="http://schemas.openxmlformats.org/officeDocument/2006/relationships/image" Target="../media/image31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1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0" Type="http://schemas.openxmlformats.org/officeDocument/2006/relationships/image" Target="../media/image161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image" Target="../media/image41.png"/><Relationship Id="rId18" Type="http://schemas.openxmlformats.org/officeDocument/2006/relationships/image" Target="../media/image460.png"/><Relationship Id="rId26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9.png"/><Relationship Id="rId7" Type="http://schemas.openxmlformats.org/officeDocument/2006/relationships/image" Target="../media/image12.png"/><Relationship Id="rId12" Type="http://schemas.openxmlformats.org/officeDocument/2006/relationships/image" Target="../media/image46.png"/><Relationship Id="rId17" Type="http://schemas.openxmlformats.org/officeDocument/2006/relationships/image" Target="../media/image450.png"/><Relationship Id="rId25" Type="http://schemas.openxmlformats.org/officeDocument/2006/relationships/image" Target="../media/image53.png"/><Relationship Id="rId2" Type="http://schemas.openxmlformats.org/officeDocument/2006/relationships/video" Target="../media/media3.wmv"/><Relationship Id="rId16" Type="http://schemas.openxmlformats.org/officeDocument/2006/relationships/image" Target="../media/image441.png"/><Relationship Id="rId20" Type="http://schemas.openxmlformats.org/officeDocument/2006/relationships/image" Target="../media/image48.png"/><Relationship Id="rId29" Type="http://schemas.openxmlformats.org/officeDocument/2006/relationships/image" Target="../media/image56.png"/><Relationship Id="rId1" Type="http://schemas.microsoft.com/office/2007/relationships/media" Target="../media/media3.wmv"/><Relationship Id="rId6" Type="http://schemas.openxmlformats.org/officeDocument/2006/relationships/image" Target="../media/image46.jpeg"/><Relationship Id="rId11" Type="http://schemas.openxmlformats.org/officeDocument/2006/relationships/image" Target="../media/image390.png"/><Relationship Id="rId24" Type="http://schemas.openxmlformats.org/officeDocument/2006/relationships/image" Target="../media/image52.png"/><Relationship Id="rId5" Type="http://schemas.openxmlformats.org/officeDocument/2006/relationships/image" Target="../media/image40.png"/><Relationship Id="rId15" Type="http://schemas.openxmlformats.org/officeDocument/2006/relationships/image" Target="../media/image430.png"/><Relationship Id="rId23" Type="http://schemas.openxmlformats.org/officeDocument/2006/relationships/image" Target="../media/image51.png"/><Relationship Id="rId28" Type="http://schemas.openxmlformats.org/officeDocument/2006/relationships/image" Target="../media/image55.png"/><Relationship Id="rId10" Type="http://schemas.openxmlformats.org/officeDocument/2006/relationships/image" Target="../media/image342.png"/><Relationship Id="rId19" Type="http://schemas.openxmlformats.org/officeDocument/2006/relationships/image" Target="../media/image4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31.png"/><Relationship Id="rId14" Type="http://schemas.openxmlformats.org/officeDocument/2006/relationships/image" Target="../media/image420.png"/><Relationship Id="rId22" Type="http://schemas.openxmlformats.org/officeDocument/2006/relationships/image" Target="../media/image50.png"/><Relationship Id="rId27" Type="http://schemas.openxmlformats.org/officeDocument/2006/relationships/image" Target="../media/image38.png"/><Relationship Id="rId30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png"/><Relationship Id="rId13" Type="http://schemas.openxmlformats.org/officeDocument/2006/relationships/image" Target="../media/image430.png"/><Relationship Id="rId18" Type="http://schemas.openxmlformats.org/officeDocument/2006/relationships/image" Target="../media/image48.png"/><Relationship Id="rId26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1.png"/><Relationship Id="rId7" Type="http://schemas.openxmlformats.org/officeDocument/2006/relationships/image" Target="../media/image331.png"/><Relationship Id="rId12" Type="http://schemas.openxmlformats.org/officeDocument/2006/relationships/image" Target="../media/image420.png"/><Relationship Id="rId17" Type="http://schemas.openxmlformats.org/officeDocument/2006/relationships/image" Target="../media/image47.png"/><Relationship Id="rId25" Type="http://schemas.openxmlformats.org/officeDocument/2006/relationships/image" Target="../media/image38.png"/><Relationship Id="rId2" Type="http://schemas.openxmlformats.org/officeDocument/2006/relationships/video" Target="../media/media3.wmv"/><Relationship Id="rId16" Type="http://schemas.openxmlformats.org/officeDocument/2006/relationships/image" Target="../media/image460.png"/><Relationship Id="rId20" Type="http://schemas.openxmlformats.org/officeDocument/2006/relationships/image" Target="../media/image50.png"/><Relationship Id="rId29" Type="http://schemas.openxmlformats.org/officeDocument/2006/relationships/image" Target="../media/image56.png"/><Relationship Id="rId1" Type="http://schemas.microsoft.com/office/2007/relationships/media" Target="../media/media3.wmv"/><Relationship Id="rId6" Type="http://schemas.openxmlformats.org/officeDocument/2006/relationships/chart" Target="../charts/chart7.xml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12.png"/><Relationship Id="rId15" Type="http://schemas.openxmlformats.org/officeDocument/2006/relationships/image" Target="../media/image450.png"/><Relationship Id="rId23" Type="http://schemas.openxmlformats.org/officeDocument/2006/relationships/image" Target="../media/image53.png"/><Relationship Id="rId28" Type="http://schemas.openxmlformats.org/officeDocument/2006/relationships/image" Target="../media/image46.jpeg"/><Relationship Id="rId10" Type="http://schemas.openxmlformats.org/officeDocument/2006/relationships/image" Target="../media/image46.png"/><Relationship Id="rId19" Type="http://schemas.openxmlformats.org/officeDocument/2006/relationships/image" Target="../media/image4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90.png"/><Relationship Id="rId14" Type="http://schemas.openxmlformats.org/officeDocument/2006/relationships/image" Target="../media/image441.png"/><Relationship Id="rId22" Type="http://schemas.openxmlformats.org/officeDocument/2006/relationships/image" Target="../media/image52.png"/><Relationship Id="rId27" Type="http://schemas.openxmlformats.org/officeDocument/2006/relationships/image" Target="../media/image40.png"/><Relationship Id="rId30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3" Type="http://schemas.openxmlformats.org/officeDocument/2006/relationships/image" Target="../media/image312.png"/><Relationship Id="rId7" Type="http://schemas.openxmlformats.org/officeDocument/2006/relationships/image" Target="../media/image3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5" Type="http://schemas.openxmlformats.org/officeDocument/2006/relationships/image" Target="../media/image160.png"/><Relationship Id="rId4" Type="http://schemas.openxmlformats.org/officeDocument/2006/relationships/image" Target="../media/image61.jpg"/><Relationship Id="rId9" Type="http://schemas.openxmlformats.org/officeDocument/2006/relationships/image" Target="../media/image3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3" Type="http://schemas.openxmlformats.org/officeDocument/2006/relationships/image" Target="../media/image61.jpg"/><Relationship Id="rId7" Type="http://schemas.openxmlformats.org/officeDocument/2006/relationships/image" Target="../media/image342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4" Type="http://schemas.openxmlformats.org/officeDocument/2006/relationships/image" Target="../media/image160.png"/><Relationship Id="rId9" Type="http://schemas.openxmlformats.org/officeDocument/2006/relationships/image" Target="../media/image36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3" Type="http://schemas.openxmlformats.org/officeDocument/2006/relationships/image" Target="../media/image361.png"/><Relationship Id="rId7" Type="http://schemas.openxmlformats.org/officeDocument/2006/relationships/image" Target="../media/image342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5" Type="http://schemas.openxmlformats.org/officeDocument/2006/relationships/image" Target="../media/image61.jpg"/><Relationship Id="rId4" Type="http://schemas.openxmlformats.org/officeDocument/2006/relationships/image" Target="../media/image370.png"/><Relationship Id="rId9" Type="http://schemas.openxmlformats.org/officeDocument/2006/relationships/image" Target="../media/image3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microsoft.com/office/2007/relationships/hdphoto" Target="../media/hdphoto2.wdp"/><Relationship Id="rId4" Type="http://schemas.openxmlformats.org/officeDocument/2006/relationships/image" Target="../media/image63.jpe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Ball Bearing Motor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0" y="4191000"/>
            <a:ext cx="7772400" cy="1295400"/>
          </a:xfrm>
        </p:spPr>
        <p:txBody>
          <a:bodyPr/>
          <a:lstStyle/>
          <a:p>
            <a:r>
              <a:rPr lang="sk-SK" dirty="0" smtClean="0"/>
              <a:t>Kamila Součková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 smtClean="0"/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Experiments</a:t>
            </a:r>
            <a:endParaRPr lang="sk-SK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45250"/>
            <a:ext cx="2133600" cy="304800"/>
          </a:xfrm>
        </p:spPr>
        <p:txBody>
          <a:bodyPr/>
          <a:lstStyle/>
          <a:p>
            <a:fld id="{58A89B18-F414-40C2-9664-154BC3DB20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3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apparatus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11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t="15953" r="15606" b="14136"/>
          <a:stretch/>
        </p:blipFill>
        <p:spPr>
          <a:xfrm>
            <a:off x="1143001" y="1447800"/>
            <a:ext cx="6857998" cy="4699984"/>
          </a:xfrm>
        </p:spPr>
      </p:pic>
    </p:spTree>
    <p:extLst>
      <p:ext uri="{BB962C8B-B14F-4D97-AF65-F5344CB8AC3E}">
        <p14:creationId xmlns:p14="http://schemas.microsoft.com/office/powerpoint/2010/main" val="180303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apparatus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12</a:t>
            </a:fld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1" b="17342"/>
          <a:stretch/>
        </p:blipFill>
        <p:spPr>
          <a:xfrm>
            <a:off x="683414" y="1600200"/>
            <a:ext cx="7777171" cy="4525963"/>
          </a:xfrm>
        </p:spPr>
      </p:pic>
    </p:spTree>
    <p:extLst>
      <p:ext uri="{BB962C8B-B14F-4D97-AF65-F5344CB8AC3E}">
        <p14:creationId xmlns:p14="http://schemas.microsoft.com/office/powerpoint/2010/main" val="24513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apparatus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220528" y="1905000"/>
            <a:ext cx="6475672" cy="3429000"/>
            <a:chOff x="1186543" y="1981200"/>
            <a:chExt cx="5900057" cy="3124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6172200" y="2667000"/>
              <a:ext cx="9144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324600" y="2819400"/>
              <a:ext cx="640080" cy="0"/>
            </a:xfrm>
            <a:prstGeom prst="line">
              <a:avLst/>
            </a:prstGeom>
            <a:ln w="825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172200" y="2971800"/>
              <a:ext cx="9144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324600" y="3124200"/>
              <a:ext cx="640080" cy="0"/>
            </a:xfrm>
            <a:prstGeom prst="line">
              <a:avLst/>
            </a:prstGeom>
            <a:ln w="825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172200" y="3276600"/>
              <a:ext cx="9144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324600" y="3429000"/>
              <a:ext cx="640080" cy="0"/>
            </a:xfrm>
            <a:prstGeom prst="line">
              <a:avLst/>
            </a:prstGeom>
            <a:ln w="825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172200" y="3581400"/>
              <a:ext cx="9144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324600" y="3733800"/>
              <a:ext cx="640080" cy="0"/>
            </a:xfrm>
            <a:prstGeom prst="line">
              <a:avLst/>
            </a:prstGeom>
            <a:ln w="825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172200" y="3886200"/>
              <a:ext cx="9144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324600" y="4038600"/>
              <a:ext cx="640080" cy="0"/>
            </a:xfrm>
            <a:prstGeom prst="line">
              <a:avLst/>
            </a:prstGeom>
            <a:ln w="825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172200" y="4191000"/>
              <a:ext cx="9144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324600" y="4343400"/>
              <a:ext cx="640080" cy="0"/>
            </a:xfrm>
            <a:prstGeom prst="line">
              <a:avLst/>
            </a:prstGeom>
            <a:ln w="825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1186543" y="3124200"/>
              <a:ext cx="990600" cy="914400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smtClean="0">
                  <a:solidFill>
                    <a:schemeClr val="accent1"/>
                  </a:solidFill>
                </a:rPr>
                <a:t>M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581400" y="1981200"/>
              <a:ext cx="1219200" cy="304800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81400" y="4800600"/>
              <a:ext cx="1219200" cy="304800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>
              <a:stCxn id="18" idx="0"/>
            </p:cNvCxnSpPr>
            <p:nvPr/>
          </p:nvCxnSpPr>
          <p:spPr>
            <a:xfrm flipV="1">
              <a:off x="1681843" y="2133600"/>
              <a:ext cx="0" cy="9906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9" idx="1"/>
            </p:cNvCxnSpPr>
            <p:nvPr/>
          </p:nvCxnSpPr>
          <p:spPr>
            <a:xfrm flipH="1">
              <a:off x="1681843" y="2133600"/>
              <a:ext cx="189955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629400" y="2133600"/>
              <a:ext cx="0" cy="533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9" idx="3"/>
            </p:cNvCxnSpPr>
            <p:nvPr/>
          </p:nvCxnSpPr>
          <p:spPr>
            <a:xfrm>
              <a:off x="4800600" y="2133600"/>
              <a:ext cx="1828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644640" y="4343400"/>
              <a:ext cx="0" cy="6096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20" idx="3"/>
            </p:cNvCxnSpPr>
            <p:nvPr/>
          </p:nvCxnSpPr>
          <p:spPr>
            <a:xfrm>
              <a:off x="4800600" y="4953000"/>
              <a:ext cx="1828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20" idx="1"/>
            </p:cNvCxnSpPr>
            <p:nvPr/>
          </p:nvCxnSpPr>
          <p:spPr>
            <a:xfrm flipH="1">
              <a:off x="1681843" y="4953000"/>
              <a:ext cx="189955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8" idx="4"/>
            </p:cNvCxnSpPr>
            <p:nvPr/>
          </p:nvCxnSpPr>
          <p:spPr>
            <a:xfrm>
              <a:off x="1681843" y="4038600"/>
              <a:ext cx="0" cy="914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4343399" y="2884714"/>
              <a:ext cx="805543" cy="783772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schemeClr val="accent1"/>
                  </a:solidFill>
                </a:rPr>
                <a:t>V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  <p:cxnSp>
          <p:nvCxnSpPr>
            <p:cNvPr id="42" name="Straight Connector 41"/>
            <p:cNvCxnSpPr>
              <a:stCxn id="40" idx="6"/>
            </p:cNvCxnSpPr>
            <p:nvPr/>
          </p:nvCxnSpPr>
          <p:spPr>
            <a:xfrm>
              <a:off x="5148942" y="3276600"/>
              <a:ext cx="64225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5791200" y="2133600"/>
              <a:ext cx="0" cy="1143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0" idx="2"/>
            </p:cNvCxnSpPr>
            <p:nvPr/>
          </p:nvCxnSpPr>
          <p:spPr>
            <a:xfrm flipH="1">
              <a:off x="3352800" y="3276600"/>
              <a:ext cx="99059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3352800" y="2133600"/>
              <a:ext cx="0" cy="1143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2438400" y="3164114"/>
              <a:ext cx="805543" cy="783772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schemeClr val="accent1"/>
                  </a:solidFill>
                </a:rPr>
                <a:t>V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  <p:cxnSp>
          <p:nvCxnSpPr>
            <p:cNvPr id="52" name="Straight Connector 51"/>
            <p:cNvCxnSpPr>
              <a:stCxn id="50" idx="0"/>
            </p:cNvCxnSpPr>
            <p:nvPr/>
          </p:nvCxnSpPr>
          <p:spPr>
            <a:xfrm flipH="1" flipV="1">
              <a:off x="2841171" y="2628900"/>
              <a:ext cx="1" cy="53521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1681843" y="2628900"/>
              <a:ext cx="115932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50" idx="4"/>
            </p:cNvCxnSpPr>
            <p:nvPr/>
          </p:nvCxnSpPr>
          <p:spPr>
            <a:xfrm flipH="1">
              <a:off x="2841171" y="3947886"/>
              <a:ext cx="1" cy="39551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1681843" y="4343400"/>
              <a:ext cx="115932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9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13101" b="23404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FFFF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7200" y="2938347"/>
            <a:ext cx="7772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5400" dirty="0" smtClean="0">
                <a:ln w="28575">
                  <a:solidFill>
                    <a:schemeClr val="bg2"/>
                  </a:solidFill>
                </a:ln>
                <a:solidFill>
                  <a:srgbClr val="0091ED"/>
                </a:solidFill>
                <a:ea typeface="+mj-ea"/>
                <a:cs typeface="+mj-cs"/>
              </a:rPr>
              <a:t>Experimental Results</a:t>
            </a:r>
            <a:endParaRPr lang="en-US" sz="4400" dirty="0">
              <a:ln w="28575">
                <a:solidFill>
                  <a:schemeClr val="bg2"/>
                </a:solidFill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7543800" cy="1143000"/>
          </a:xfrm>
        </p:spPr>
        <p:txBody>
          <a:bodyPr>
            <a:noAutofit/>
          </a:bodyPr>
          <a:lstStyle/>
          <a:p>
            <a:r>
              <a:rPr lang="sk-SK" sz="5400" dirty="0" smtClean="0"/>
              <a:t>Experimental Results</a:t>
            </a:r>
            <a:endParaRPr lang="en-US" sz="5400" dirty="0"/>
          </a:p>
        </p:txBody>
      </p:sp>
      <p:pic>
        <p:nvPicPr>
          <p:cNvPr id="1026" name="Picture 2" descr="C:\Users\kamila\Dropbox\TMF2013\template\strip-bottom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12"/>
          <a:stretch/>
        </p:blipFill>
        <p:spPr bwMode="auto">
          <a:xfrm>
            <a:off x="0" y="6125029"/>
            <a:ext cx="9144000" cy="73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amila\Dropbox\TMF2013\template\strip-top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67"/>
          <a:stretch/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377193" y="19050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8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Max Speed Measurement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15</a:t>
            </a:fld>
            <a:endParaRPr lang="en-US"/>
          </a:p>
        </p:txBody>
      </p:sp>
      <p:pic>
        <p:nvPicPr>
          <p:cNvPr id="6" name="spee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94189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Max Speed Measurement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3875730"/>
              </p:ext>
            </p:extLst>
          </p:nvPr>
        </p:nvGraphicFramePr>
        <p:xfrm>
          <a:off x="152400" y="1295400"/>
          <a:ext cx="87630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3074949" y="4692804"/>
            <a:ext cx="354051" cy="663498"/>
          </a:xfrm>
          <a:prstGeom prst="straightConnector1">
            <a:avLst/>
          </a:prstGeom>
          <a:ln w="285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05664" y="4203037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>
                <a:solidFill>
                  <a:srgbClr val="FF0000"/>
                </a:solidFill>
              </a:rPr>
              <a:t>push</a:t>
            </a:r>
            <a:endParaRPr lang="sk-SK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8498" y="1165302"/>
            <a:ext cx="2163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>
                <a:solidFill>
                  <a:srgbClr val="FF0000"/>
                </a:solidFill>
              </a:rPr>
              <a:t>disconnected</a:t>
            </a:r>
            <a:endParaRPr lang="sk-SK" sz="28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822796" y="1589049"/>
            <a:ext cx="609600" cy="444788"/>
          </a:xfrm>
          <a:prstGeom prst="straightConnector1">
            <a:avLst/>
          </a:prstGeom>
          <a:ln w="285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05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Max Speed vs. Current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5849733"/>
              </p:ext>
            </p:extLst>
          </p:nvPr>
        </p:nvGraphicFramePr>
        <p:xfrm>
          <a:off x="76200" y="1371600"/>
          <a:ext cx="89154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4555" y="5835804"/>
            <a:ext cx="7693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tx2"/>
                </a:solidFill>
              </a:rPr>
              <a:t>current was changing in time during experiments (battery discharging etc.)</a:t>
            </a:r>
            <a:endParaRPr lang="sk-SK" sz="20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24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Efficiency Measurement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871161" y="3115822"/>
                <a:ext cx="1418209" cy="10974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i="1" smtClean="0">
                          <a:latin typeface="Cambria Math"/>
                        </a:rPr>
                        <m:t>𝜂</m:t>
                      </m:r>
                      <m:r>
                        <a:rPr lang="sk-SK" sz="320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sk-SK" sz="32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sk-SK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sk-SK" sz="32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sk-SK" sz="3200" i="1"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sk-SK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sk-SK" sz="32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sk-SK" sz="32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sk-SK" sz="32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161" y="3115822"/>
                <a:ext cx="1418209" cy="109748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52400" y="3174381"/>
            <a:ext cx="1508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i="1" dirty="0" smtClean="0">
                <a:solidFill>
                  <a:schemeClr val="tx2"/>
                </a:solidFill>
              </a:rPr>
              <a:t>efficiency</a:t>
            </a:r>
            <a:endParaRPr lang="sk-SK" sz="2800" i="1" dirty="0">
              <a:solidFill>
                <a:schemeClr val="tx2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 rot="3312983">
            <a:off x="1678244" y="3377369"/>
            <a:ext cx="312234" cy="223025"/>
          </a:xfrm>
          <a:custGeom>
            <a:avLst/>
            <a:gdLst>
              <a:gd name="connsiteX0" fmla="*/ 0 w 680225"/>
              <a:gd name="connsiteY0" fmla="*/ 249049 h 382863"/>
              <a:gd name="connsiteX1" fmla="*/ 66908 w 680225"/>
              <a:gd name="connsiteY1" fmla="*/ 14873 h 382863"/>
              <a:gd name="connsiteX2" fmla="*/ 312234 w 680225"/>
              <a:gd name="connsiteY2" fmla="*/ 26024 h 382863"/>
              <a:gd name="connsiteX3" fmla="*/ 301083 w 680225"/>
              <a:gd name="connsiteY3" fmla="*/ 26024 h 382863"/>
              <a:gd name="connsiteX4" fmla="*/ 680225 w 680225"/>
              <a:gd name="connsiteY4" fmla="*/ 382863 h 382863"/>
              <a:gd name="connsiteX0" fmla="*/ 0 w 320736"/>
              <a:gd name="connsiteY0" fmla="*/ 249049 h 249049"/>
              <a:gd name="connsiteX1" fmla="*/ 66908 w 320736"/>
              <a:gd name="connsiteY1" fmla="*/ 14873 h 249049"/>
              <a:gd name="connsiteX2" fmla="*/ 312234 w 320736"/>
              <a:gd name="connsiteY2" fmla="*/ 26024 h 249049"/>
              <a:gd name="connsiteX3" fmla="*/ 301083 w 320736"/>
              <a:gd name="connsiteY3" fmla="*/ 26024 h 249049"/>
              <a:gd name="connsiteX0" fmla="*/ 0 w 312234"/>
              <a:gd name="connsiteY0" fmla="*/ 248547 h 248547"/>
              <a:gd name="connsiteX1" fmla="*/ 66908 w 312234"/>
              <a:gd name="connsiteY1" fmla="*/ 14371 h 248547"/>
              <a:gd name="connsiteX2" fmla="*/ 312234 w 312234"/>
              <a:gd name="connsiteY2" fmla="*/ 25522 h 248547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234" h="223025">
                <a:moveTo>
                  <a:pt x="0" y="223025"/>
                </a:moveTo>
                <a:cubicBezTo>
                  <a:pt x="37170" y="92927"/>
                  <a:pt x="96644" y="18586"/>
                  <a:pt x="312234" y="0"/>
                </a:cubicBezTo>
              </a:path>
            </a:pathLst>
          </a:custGeom>
          <a:noFill/>
          <a:ln w="1905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TextBox 8"/>
          <p:cNvSpPr txBox="1"/>
          <p:nvPr/>
        </p:nvSpPr>
        <p:spPr>
          <a:xfrm>
            <a:off x="1053406" y="2646555"/>
            <a:ext cx="21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i="1" dirty="0" smtClean="0">
                <a:solidFill>
                  <a:schemeClr val="tx2"/>
                </a:solidFill>
              </a:rPr>
              <a:t>output power</a:t>
            </a:r>
            <a:endParaRPr lang="sk-SK" sz="2800" i="1" dirty="0">
              <a:solidFill>
                <a:schemeClr val="tx2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 rot="10800000" flipH="1">
            <a:off x="2447309" y="3107472"/>
            <a:ext cx="312234" cy="223025"/>
          </a:xfrm>
          <a:custGeom>
            <a:avLst/>
            <a:gdLst>
              <a:gd name="connsiteX0" fmla="*/ 0 w 680225"/>
              <a:gd name="connsiteY0" fmla="*/ 249049 h 382863"/>
              <a:gd name="connsiteX1" fmla="*/ 66908 w 680225"/>
              <a:gd name="connsiteY1" fmla="*/ 14873 h 382863"/>
              <a:gd name="connsiteX2" fmla="*/ 312234 w 680225"/>
              <a:gd name="connsiteY2" fmla="*/ 26024 h 382863"/>
              <a:gd name="connsiteX3" fmla="*/ 301083 w 680225"/>
              <a:gd name="connsiteY3" fmla="*/ 26024 h 382863"/>
              <a:gd name="connsiteX4" fmla="*/ 680225 w 680225"/>
              <a:gd name="connsiteY4" fmla="*/ 382863 h 382863"/>
              <a:gd name="connsiteX0" fmla="*/ 0 w 320736"/>
              <a:gd name="connsiteY0" fmla="*/ 249049 h 249049"/>
              <a:gd name="connsiteX1" fmla="*/ 66908 w 320736"/>
              <a:gd name="connsiteY1" fmla="*/ 14873 h 249049"/>
              <a:gd name="connsiteX2" fmla="*/ 312234 w 320736"/>
              <a:gd name="connsiteY2" fmla="*/ 26024 h 249049"/>
              <a:gd name="connsiteX3" fmla="*/ 301083 w 320736"/>
              <a:gd name="connsiteY3" fmla="*/ 26024 h 249049"/>
              <a:gd name="connsiteX0" fmla="*/ 0 w 312234"/>
              <a:gd name="connsiteY0" fmla="*/ 248547 h 248547"/>
              <a:gd name="connsiteX1" fmla="*/ 66908 w 312234"/>
              <a:gd name="connsiteY1" fmla="*/ 14371 h 248547"/>
              <a:gd name="connsiteX2" fmla="*/ 312234 w 312234"/>
              <a:gd name="connsiteY2" fmla="*/ 25522 h 248547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234" h="223025">
                <a:moveTo>
                  <a:pt x="0" y="223025"/>
                </a:moveTo>
                <a:cubicBezTo>
                  <a:pt x="37170" y="92927"/>
                  <a:pt x="96644" y="18586"/>
                  <a:pt x="312234" y="0"/>
                </a:cubicBezTo>
              </a:path>
            </a:pathLst>
          </a:custGeom>
          <a:noFill/>
          <a:ln w="1905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TextBox 10"/>
          <p:cNvSpPr txBox="1"/>
          <p:nvPr/>
        </p:nvSpPr>
        <p:spPr>
          <a:xfrm>
            <a:off x="1563537" y="4137102"/>
            <a:ext cx="1896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i="1" dirty="0" smtClean="0">
                <a:solidFill>
                  <a:schemeClr val="tx2"/>
                </a:solidFill>
              </a:rPr>
              <a:t>input power</a:t>
            </a:r>
            <a:endParaRPr lang="sk-SK" sz="2800" i="1" dirty="0">
              <a:solidFill>
                <a:schemeClr val="tx2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 rot="20578060">
            <a:off x="2484275" y="3988323"/>
            <a:ext cx="312234" cy="223025"/>
          </a:xfrm>
          <a:custGeom>
            <a:avLst/>
            <a:gdLst>
              <a:gd name="connsiteX0" fmla="*/ 0 w 680225"/>
              <a:gd name="connsiteY0" fmla="*/ 249049 h 382863"/>
              <a:gd name="connsiteX1" fmla="*/ 66908 w 680225"/>
              <a:gd name="connsiteY1" fmla="*/ 14873 h 382863"/>
              <a:gd name="connsiteX2" fmla="*/ 312234 w 680225"/>
              <a:gd name="connsiteY2" fmla="*/ 26024 h 382863"/>
              <a:gd name="connsiteX3" fmla="*/ 301083 w 680225"/>
              <a:gd name="connsiteY3" fmla="*/ 26024 h 382863"/>
              <a:gd name="connsiteX4" fmla="*/ 680225 w 680225"/>
              <a:gd name="connsiteY4" fmla="*/ 382863 h 382863"/>
              <a:gd name="connsiteX0" fmla="*/ 0 w 320736"/>
              <a:gd name="connsiteY0" fmla="*/ 249049 h 249049"/>
              <a:gd name="connsiteX1" fmla="*/ 66908 w 320736"/>
              <a:gd name="connsiteY1" fmla="*/ 14873 h 249049"/>
              <a:gd name="connsiteX2" fmla="*/ 312234 w 320736"/>
              <a:gd name="connsiteY2" fmla="*/ 26024 h 249049"/>
              <a:gd name="connsiteX3" fmla="*/ 301083 w 320736"/>
              <a:gd name="connsiteY3" fmla="*/ 26024 h 249049"/>
              <a:gd name="connsiteX0" fmla="*/ 0 w 312234"/>
              <a:gd name="connsiteY0" fmla="*/ 248547 h 248547"/>
              <a:gd name="connsiteX1" fmla="*/ 66908 w 312234"/>
              <a:gd name="connsiteY1" fmla="*/ 14371 h 248547"/>
              <a:gd name="connsiteX2" fmla="*/ 312234 w 312234"/>
              <a:gd name="connsiteY2" fmla="*/ 25522 h 248547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234" h="223025">
                <a:moveTo>
                  <a:pt x="0" y="223025"/>
                </a:moveTo>
                <a:cubicBezTo>
                  <a:pt x="37170" y="92927"/>
                  <a:pt x="96644" y="18586"/>
                  <a:pt x="312234" y="0"/>
                </a:cubicBezTo>
              </a:path>
            </a:pathLst>
          </a:custGeom>
          <a:noFill/>
          <a:ln w="1905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149501" y="1938453"/>
                <a:ext cx="291829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sk-SK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Δ</m:t>
                    </m:r>
                  </m:oMath>
                </a14:m>
                <a:r>
                  <a:rPr lang="sk-SK" sz="2800" i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rotational energy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sk-SK" sz="2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Δ</m:t>
                    </m:r>
                  </m:oMath>
                </a14:m>
                <a:r>
                  <a:rPr lang="sk-SK" sz="2800" i="1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sk-SK" sz="2800" i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time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9501" y="1938453"/>
                <a:ext cx="2918299" cy="954107"/>
              </a:xfrm>
              <a:prstGeom prst="rect">
                <a:avLst/>
              </a:prstGeom>
              <a:blipFill rotWithShape="1">
                <a:blip r:embed="rId3"/>
                <a:stretch>
                  <a:fillRect t="-6369" r="-3549" b="-16561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/>
        </p:nvCxnSpPr>
        <p:spPr>
          <a:xfrm>
            <a:off x="6246218" y="2437809"/>
            <a:ext cx="272486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909761" y="4211445"/>
                <a:ext cx="2377082" cy="1212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sk-SK" sz="280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/>
                      </a:rPr>
                      <m:t>Δ</m:t>
                    </m:r>
                  </m:oMath>
                </a14:m>
                <a:r>
                  <a:rPr lang="sk-SK" sz="2800" i="1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lang="sk-SK" sz="2800" i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work of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sk-SK" sz="2800" i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electric current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sk-SK" sz="280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/>
                      </a:rPr>
                      <m:t>Δ</m:t>
                    </m:r>
                  </m:oMath>
                </a14:m>
                <a:r>
                  <a:rPr lang="sk-SK" sz="2800" i="1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lang="sk-SK" sz="2800" i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time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761" y="4211445"/>
                <a:ext cx="2377082" cy="1212640"/>
              </a:xfrm>
              <a:prstGeom prst="rect">
                <a:avLst/>
              </a:prstGeom>
              <a:blipFill rotWithShape="1">
                <a:blip r:embed="rId4"/>
                <a:stretch>
                  <a:fillRect l="-3077" t="-11558" r="-3333" b="-13065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>
            <a:off x="6001067" y="4953387"/>
            <a:ext cx="2220325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 rot="18054168" flipH="1">
            <a:off x="4138667" y="1388731"/>
            <a:ext cx="1407369" cy="2660614"/>
          </a:xfrm>
          <a:custGeom>
            <a:avLst/>
            <a:gdLst>
              <a:gd name="connsiteX0" fmla="*/ 0 w 680225"/>
              <a:gd name="connsiteY0" fmla="*/ 249049 h 382863"/>
              <a:gd name="connsiteX1" fmla="*/ 66908 w 680225"/>
              <a:gd name="connsiteY1" fmla="*/ 14873 h 382863"/>
              <a:gd name="connsiteX2" fmla="*/ 312234 w 680225"/>
              <a:gd name="connsiteY2" fmla="*/ 26024 h 382863"/>
              <a:gd name="connsiteX3" fmla="*/ 301083 w 680225"/>
              <a:gd name="connsiteY3" fmla="*/ 26024 h 382863"/>
              <a:gd name="connsiteX4" fmla="*/ 680225 w 680225"/>
              <a:gd name="connsiteY4" fmla="*/ 382863 h 382863"/>
              <a:gd name="connsiteX0" fmla="*/ 0 w 320736"/>
              <a:gd name="connsiteY0" fmla="*/ 249049 h 249049"/>
              <a:gd name="connsiteX1" fmla="*/ 66908 w 320736"/>
              <a:gd name="connsiteY1" fmla="*/ 14873 h 249049"/>
              <a:gd name="connsiteX2" fmla="*/ 312234 w 320736"/>
              <a:gd name="connsiteY2" fmla="*/ 26024 h 249049"/>
              <a:gd name="connsiteX3" fmla="*/ 301083 w 320736"/>
              <a:gd name="connsiteY3" fmla="*/ 26024 h 249049"/>
              <a:gd name="connsiteX0" fmla="*/ 0 w 312234"/>
              <a:gd name="connsiteY0" fmla="*/ 248547 h 248547"/>
              <a:gd name="connsiteX1" fmla="*/ 66908 w 312234"/>
              <a:gd name="connsiteY1" fmla="*/ 14371 h 248547"/>
              <a:gd name="connsiteX2" fmla="*/ 312234 w 312234"/>
              <a:gd name="connsiteY2" fmla="*/ 25522 h 248547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1369216"/>
              <a:gd name="connsiteY0" fmla="*/ 773015 h 773015"/>
              <a:gd name="connsiteX1" fmla="*/ 1369216 w 1369216"/>
              <a:gd name="connsiteY1" fmla="*/ 0 h 773015"/>
              <a:gd name="connsiteX0" fmla="*/ 0 w 1880190"/>
              <a:gd name="connsiteY0" fmla="*/ 2234647 h 2234647"/>
              <a:gd name="connsiteX1" fmla="*/ 1880190 w 1880190"/>
              <a:gd name="connsiteY1" fmla="*/ 0 h 2234647"/>
              <a:gd name="connsiteX0" fmla="*/ 0 w 1880190"/>
              <a:gd name="connsiteY0" fmla="*/ 2234647 h 2234647"/>
              <a:gd name="connsiteX1" fmla="*/ 1880190 w 1880190"/>
              <a:gd name="connsiteY1" fmla="*/ 0 h 2234647"/>
              <a:gd name="connsiteX0" fmla="*/ 0 w 1880190"/>
              <a:gd name="connsiteY0" fmla="*/ 2234647 h 2234647"/>
              <a:gd name="connsiteX1" fmla="*/ 1880190 w 1880190"/>
              <a:gd name="connsiteY1" fmla="*/ 0 h 2234647"/>
              <a:gd name="connsiteX0" fmla="*/ 0 w 1880190"/>
              <a:gd name="connsiteY0" fmla="*/ 2235048 h 2235048"/>
              <a:gd name="connsiteX1" fmla="*/ 1880190 w 1880190"/>
              <a:gd name="connsiteY1" fmla="*/ 401 h 2235048"/>
              <a:gd name="connsiteX0" fmla="*/ 0 w 1683030"/>
              <a:gd name="connsiteY0" fmla="*/ 2405006 h 2405006"/>
              <a:gd name="connsiteX1" fmla="*/ 1683030 w 1683030"/>
              <a:gd name="connsiteY1" fmla="*/ 363 h 2405006"/>
              <a:gd name="connsiteX0" fmla="*/ 0 w 1683030"/>
              <a:gd name="connsiteY0" fmla="*/ 2404984 h 2404984"/>
              <a:gd name="connsiteX1" fmla="*/ 1683030 w 1683030"/>
              <a:gd name="connsiteY1" fmla="*/ 341 h 2404984"/>
              <a:gd name="connsiteX0" fmla="*/ 0 w 1683030"/>
              <a:gd name="connsiteY0" fmla="*/ 2404643 h 2404643"/>
              <a:gd name="connsiteX1" fmla="*/ 1683030 w 1683030"/>
              <a:gd name="connsiteY1" fmla="*/ 0 h 2404643"/>
              <a:gd name="connsiteX0" fmla="*/ 0 w 1510526"/>
              <a:gd name="connsiteY0" fmla="*/ 2767818 h 2767818"/>
              <a:gd name="connsiteX1" fmla="*/ 1510526 w 1510526"/>
              <a:gd name="connsiteY1" fmla="*/ 0 h 2767818"/>
              <a:gd name="connsiteX0" fmla="*/ 0 w 1407369"/>
              <a:gd name="connsiteY0" fmla="*/ 2660614 h 2660614"/>
              <a:gd name="connsiteX1" fmla="*/ 1407369 w 1407369"/>
              <a:gd name="connsiteY1" fmla="*/ 0 h 266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7369" h="2660614">
                <a:moveTo>
                  <a:pt x="0" y="2660614"/>
                </a:moveTo>
                <a:cubicBezTo>
                  <a:pt x="2673890" y="2055343"/>
                  <a:pt x="-1121508" y="713344"/>
                  <a:pt x="1407369" y="0"/>
                </a:cubicBezTo>
              </a:path>
            </a:pathLst>
          </a:custGeom>
          <a:noFill/>
          <a:ln w="1905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Freeform 27"/>
          <p:cNvSpPr/>
          <p:nvPr/>
        </p:nvSpPr>
        <p:spPr>
          <a:xfrm rot="18054168" flipH="1">
            <a:off x="3829517" y="3417727"/>
            <a:ext cx="1617899" cy="2412186"/>
          </a:xfrm>
          <a:custGeom>
            <a:avLst/>
            <a:gdLst>
              <a:gd name="connsiteX0" fmla="*/ 0 w 680225"/>
              <a:gd name="connsiteY0" fmla="*/ 249049 h 382863"/>
              <a:gd name="connsiteX1" fmla="*/ 66908 w 680225"/>
              <a:gd name="connsiteY1" fmla="*/ 14873 h 382863"/>
              <a:gd name="connsiteX2" fmla="*/ 312234 w 680225"/>
              <a:gd name="connsiteY2" fmla="*/ 26024 h 382863"/>
              <a:gd name="connsiteX3" fmla="*/ 301083 w 680225"/>
              <a:gd name="connsiteY3" fmla="*/ 26024 h 382863"/>
              <a:gd name="connsiteX4" fmla="*/ 680225 w 680225"/>
              <a:gd name="connsiteY4" fmla="*/ 382863 h 382863"/>
              <a:gd name="connsiteX0" fmla="*/ 0 w 320736"/>
              <a:gd name="connsiteY0" fmla="*/ 249049 h 249049"/>
              <a:gd name="connsiteX1" fmla="*/ 66908 w 320736"/>
              <a:gd name="connsiteY1" fmla="*/ 14873 h 249049"/>
              <a:gd name="connsiteX2" fmla="*/ 312234 w 320736"/>
              <a:gd name="connsiteY2" fmla="*/ 26024 h 249049"/>
              <a:gd name="connsiteX3" fmla="*/ 301083 w 320736"/>
              <a:gd name="connsiteY3" fmla="*/ 26024 h 249049"/>
              <a:gd name="connsiteX0" fmla="*/ 0 w 312234"/>
              <a:gd name="connsiteY0" fmla="*/ 248547 h 248547"/>
              <a:gd name="connsiteX1" fmla="*/ 66908 w 312234"/>
              <a:gd name="connsiteY1" fmla="*/ 14371 h 248547"/>
              <a:gd name="connsiteX2" fmla="*/ 312234 w 312234"/>
              <a:gd name="connsiteY2" fmla="*/ 25522 h 248547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1369216"/>
              <a:gd name="connsiteY0" fmla="*/ 773015 h 773015"/>
              <a:gd name="connsiteX1" fmla="*/ 1369216 w 1369216"/>
              <a:gd name="connsiteY1" fmla="*/ 0 h 773015"/>
              <a:gd name="connsiteX0" fmla="*/ 0 w 1880190"/>
              <a:gd name="connsiteY0" fmla="*/ 2234647 h 2234647"/>
              <a:gd name="connsiteX1" fmla="*/ 1880190 w 1880190"/>
              <a:gd name="connsiteY1" fmla="*/ 0 h 2234647"/>
              <a:gd name="connsiteX0" fmla="*/ 0 w 1880190"/>
              <a:gd name="connsiteY0" fmla="*/ 2234647 h 2234647"/>
              <a:gd name="connsiteX1" fmla="*/ 1880190 w 1880190"/>
              <a:gd name="connsiteY1" fmla="*/ 0 h 2234647"/>
              <a:gd name="connsiteX0" fmla="*/ 0 w 1880190"/>
              <a:gd name="connsiteY0" fmla="*/ 2234647 h 2234647"/>
              <a:gd name="connsiteX1" fmla="*/ 1880190 w 1880190"/>
              <a:gd name="connsiteY1" fmla="*/ 0 h 2234647"/>
              <a:gd name="connsiteX0" fmla="*/ 0 w 1880190"/>
              <a:gd name="connsiteY0" fmla="*/ 2235048 h 2235048"/>
              <a:gd name="connsiteX1" fmla="*/ 1880190 w 1880190"/>
              <a:gd name="connsiteY1" fmla="*/ 401 h 2235048"/>
              <a:gd name="connsiteX0" fmla="*/ 0 w 1683030"/>
              <a:gd name="connsiteY0" fmla="*/ 2405006 h 2405006"/>
              <a:gd name="connsiteX1" fmla="*/ 1683030 w 1683030"/>
              <a:gd name="connsiteY1" fmla="*/ 363 h 2405006"/>
              <a:gd name="connsiteX0" fmla="*/ 0 w 1683030"/>
              <a:gd name="connsiteY0" fmla="*/ 2404984 h 2404984"/>
              <a:gd name="connsiteX1" fmla="*/ 1683030 w 1683030"/>
              <a:gd name="connsiteY1" fmla="*/ 341 h 2404984"/>
              <a:gd name="connsiteX0" fmla="*/ 0 w 2104452"/>
              <a:gd name="connsiteY0" fmla="*/ 2404643 h 2404643"/>
              <a:gd name="connsiteX1" fmla="*/ 1683030 w 2104452"/>
              <a:gd name="connsiteY1" fmla="*/ 0 h 2404643"/>
              <a:gd name="connsiteX0" fmla="*/ 0 w 1744740"/>
              <a:gd name="connsiteY0" fmla="*/ 2646858 h 2646858"/>
              <a:gd name="connsiteX1" fmla="*/ 1061235 w 1744740"/>
              <a:gd name="connsiteY1" fmla="*/ 0 h 2646858"/>
              <a:gd name="connsiteX0" fmla="*/ 56421 w 1216874"/>
              <a:gd name="connsiteY0" fmla="*/ 2646858 h 2646858"/>
              <a:gd name="connsiteX1" fmla="*/ 1117656 w 1216874"/>
              <a:gd name="connsiteY1" fmla="*/ 0 h 2646858"/>
              <a:gd name="connsiteX0" fmla="*/ 45932 w 1710924"/>
              <a:gd name="connsiteY0" fmla="*/ 2412186 h 2412186"/>
              <a:gd name="connsiteX1" fmla="*/ 1629507 w 1710924"/>
              <a:gd name="connsiteY1" fmla="*/ 0 h 2412186"/>
              <a:gd name="connsiteX0" fmla="*/ 3623 w 1677887"/>
              <a:gd name="connsiteY0" fmla="*/ 2412186 h 2412186"/>
              <a:gd name="connsiteX1" fmla="*/ 1587198 w 1677887"/>
              <a:gd name="connsiteY1" fmla="*/ 0 h 2412186"/>
              <a:gd name="connsiteX0" fmla="*/ 4090 w 1617899"/>
              <a:gd name="connsiteY0" fmla="*/ 2412186 h 2412186"/>
              <a:gd name="connsiteX1" fmla="*/ 1587665 w 1617899"/>
              <a:gd name="connsiteY1" fmla="*/ 0 h 2412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17899" h="2412186">
                <a:moveTo>
                  <a:pt x="4090" y="2412186"/>
                </a:moveTo>
                <a:cubicBezTo>
                  <a:pt x="-101762" y="870874"/>
                  <a:pt x="1884276" y="1507816"/>
                  <a:pt x="1587665" y="0"/>
                </a:cubicBezTo>
              </a:path>
            </a:pathLst>
          </a:custGeom>
          <a:noFill/>
          <a:ln w="1905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54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0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Efficiency Measurement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871161" y="3115822"/>
                <a:ext cx="1418209" cy="10974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i="1" smtClean="0">
                          <a:latin typeface="Cambria Math"/>
                        </a:rPr>
                        <m:t>𝜂</m:t>
                      </m:r>
                      <m:r>
                        <a:rPr lang="sk-SK" sz="320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sk-SK" sz="32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sk-SK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sk-SK" sz="32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sk-SK" sz="3200" i="1"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sk-SK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sk-SK" sz="32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sk-SK" sz="32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sk-SK" sz="32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161" y="3115822"/>
                <a:ext cx="1418209" cy="109748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52400" y="3174381"/>
            <a:ext cx="1508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i="1" dirty="0" smtClean="0">
                <a:solidFill>
                  <a:schemeClr val="tx2"/>
                </a:solidFill>
              </a:rPr>
              <a:t>efficiency</a:t>
            </a:r>
            <a:endParaRPr lang="sk-SK" sz="2800" i="1" dirty="0">
              <a:solidFill>
                <a:schemeClr val="tx2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 rot="3312983">
            <a:off x="1678244" y="3377369"/>
            <a:ext cx="312234" cy="223025"/>
          </a:xfrm>
          <a:custGeom>
            <a:avLst/>
            <a:gdLst>
              <a:gd name="connsiteX0" fmla="*/ 0 w 680225"/>
              <a:gd name="connsiteY0" fmla="*/ 249049 h 382863"/>
              <a:gd name="connsiteX1" fmla="*/ 66908 w 680225"/>
              <a:gd name="connsiteY1" fmla="*/ 14873 h 382863"/>
              <a:gd name="connsiteX2" fmla="*/ 312234 w 680225"/>
              <a:gd name="connsiteY2" fmla="*/ 26024 h 382863"/>
              <a:gd name="connsiteX3" fmla="*/ 301083 w 680225"/>
              <a:gd name="connsiteY3" fmla="*/ 26024 h 382863"/>
              <a:gd name="connsiteX4" fmla="*/ 680225 w 680225"/>
              <a:gd name="connsiteY4" fmla="*/ 382863 h 382863"/>
              <a:gd name="connsiteX0" fmla="*/ 0 w 320736"/>
              <a:gd name="connsiteY0" fmla="*/ 249049 h 249049"/>
              <a:gd name="connsiteX1" fmla="*/ 66908 w 320736"/>
              <a:gd name="connsiteY1" fmla="*/ 14873 h 249049"/>
              <a:gd name="connsiteX2" fmla="*/ 312234 w 320736"/>
              <a:gd name="connsiteY2" fmla="*/ 26024 h 249049"/>
              <a:gd name="connsiteX3" fmla="*/ 301083 w 320736"/>
              <a:gd name="connsiteY3" fmla="*/ 26024 h 249049"/>
              <a:gd name="connsiteX0" fmla="*/ 0 w 312234"/>
              <a:gd name="connsiteY0" fmla="*/ 248547 h 248547"/>
              <a:gd name="connsiteX1" fmla="*/ 66908 w 312234"/>
              <a:gd name="connsiteY1" fmla="*/ 14371 h 248547"/>
              <a:gd name="connsiteX2" fmla="*/ 312234 w 312234"/>
              <a:gd name="connsiteY2" fmla="*/ 25522 h 248547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234" h="223025">
                <a:moveTo>
                  <a:pt x="0" y="223025"/>
                </a:moveTo>
                <a:cubicBezTo>
                  <a:pt x="37170" y="92927"/>
                  <a:pt x="96644" y="18586"/>
                  <a:pt x="312234" y="0"/>
                </a:cubicBezTo>
              </a:path>
            </a:pathLst>
          </a:custGeom>
          <a:noFill/>
          <a:ln w="1905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TextBox 8"/>
          <p:cNvSpPr txBox="1"/>
          <p:nvPr/>
        </p:nvSpPr>
        <p:spPr>
          <a:xfrm>
            <a:off x="1053406" y="2646555"/>
            <a:ext cx="21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i="1" dirty="0" smtClean="0">
                <a:solidFill>
                  <a:schemeClr val="tx2"/>
                </a:solidFill>
              </a:rPr>
              <a:t>output power</a:t>
            </a:r>
            <a:endParaRPr lang="sk-SK" sz="2800" i="1" dirty="0">
              <a:solidFill>
                <a:schemeClr val="tx2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 rot="10800000" flipH="1">
            <a:off x="2447309" y="3107472"/>
            <a:ext cx="312234" cy="223025"/>
          </a:xfrm>
          <a:custGeom>
            <a:avLst/>
            <a:gdLst>
              <a:gd name="connsiteX0" fmla="*/ 0 w 680225"/>
              <a:gd name="connsiteY0" fmla="*/ 249049 h 382863"/>
              <a:gd name="connsiteX1" fmla="*/ 66908 w 680225"/>
              <a:gd name="connsiteY1" fmla="*/ 14873 h 382863"/>
              <a:gd name="connsiteX2" fmla="*/ 312234 w 680225"/>
              <a:gd name="connsiteY2" fmla="*/ 26024 h 382863"/>
              <a:gd name="connsiteX3" fmla="*/ 301083 w 680225"/>
              <a:gd name="connsiteY3" fmla="*/ 26024 h 382863"/>
              <a:gd name="connsiteX4" fmla="*/ 680225 w 680225"/>
              <a:gd name="connsiteY4" fmla="*/ 382863 h 382863"/>
              <a:gd name="connsiteX0" fmla="*/ 0 w 320736"/>
              <a:gd name="connsiteY0" fmla="*/ 249049 h 249049"/>
              <a:gd name="connsiteX1" fmla="*/ 66908 w 320736"/>
              <a:gd name="connsiteY1" fmla="*/ 14873 h 249049"/>
              <a:gd name="connsiteX2" fmla="*/ 312234 w 320736"/>
              <a:gd name="connsiteY2" fmla="*/ 26024 h 249049"/>
              <a:gd name="connsiteX3" fmla="*/ 301083 w 320736"/>
              <a:gd name="connsiteY3" fmla="*/ 26024 h 249049"/>
              <a:gd name="connsiteX0" fmla="*/ 0 w 312234"/>
              <a:gd name="connsiteY0" fmla="*/ 248547 h 248547"/>
              <a:gd name="connsiteX1" fmla="*/ 66908 w 312234"/>
              <a:gd name="connsiteY1" fmla="*/ 14371 h 248547"/>
              <a:gd name="connsiteX2" fmla="*/ 312234 w 312234"/>
              <a:gd name="connsiteY2" fmla="*/ 25522 h 248547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234" h="223025">
                <a:moveTo>
                  <a:pt x="0" y="223025"/>
                </a:moveTo>
                <a:cubicBezTo>
                  <a:pt x="37170" y="92927"/>
                  <a:pt x="96644" y="18586"/>
                  <a:pt x="312234" y="0"/>
                </a:cubicBezTo>
              </a:path>
            </a:pathLst>
          </a:custGeom>
          <a:noFill/>
          <a:ln w="1905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TextBox 10"/>
          <p:cNvSpPr txBox="1"/>
          <p:nvPr/>
        </p:nvSpPr>
        <p:spPr>
          <a:xfrm>
            <a:off x="1563537" y="4137102"/>
            <a:ext cx="1896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i="1" dirty="0" smtClean="0">
                <a:solidFill>
                  <a:schemeClr val="tx2"/>
                </a:solidFill>
              </a:rPr>
              <a:t>input power</a:t>
            </a:r>
            <a:endParaRPr lang="sk-SK" sz="2800" i="1" dirty="0">
              <a:solidFill>
                <a:schemeClr val="tx2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 rot="20578060">
            <a:off x="2484275" y="3988323"/>
            <a:ext cx="312234" cy="223025"/>
          </a:xfrm>
          <a:custGeom>
            <a:avLst/>
            <a:gdLst>
              <a:gd name="connsiteX0" fmla="*/ 0 w 680225"/>
              <a:gd name="connsiteY0" fmla="*/ 249049 h 382863"/>
              <a:gd name="connsiteX1" fmla="*/ 66908 w 680225"/>
              <a:gd name="connsiteY1" fmla="*/ 14873 h 382863"/>
              <a:gd name="connsiteX2" fmla="*/ 312234 w 680225"/>
              <a:gd name="connsiteY2" fmla="*/ 26024 h 382863"/>
              <a:gd name="connsiteX3" fmla="*/ 301083 w 680225"/>
              <a:gd name="connsiteY3" fmla="*/ 26024 h 382863"/>
              <a:gd name="connsiteX4" fmla="*/ 680225 w 680225"/>
              <a:gd name="connsiteY4" fmla="*/ 382863 h 382863"/>
              <a:gd name="connsiteX0" fmla="*/ 0 w 320736"/>
              <a:gd name="connsiteY0" fmla="*/ 249049 h 249049"/>
              <a:gd name="connsiteX1" fmla="*/ 66908 w 320736"/>
              <a:gd name="connsiteY1" fmla="*/ 14873 h 249049"/>
              <a:gd name="connsiteX2" fmla="*/ 312234 w 320736"/>
              <a:gd name="connsiteY2" fmla="*/ 26024 h 249049"/>
              <a:gd name="connsiteX3" fmla="*/ 301083 w 320736"/>
              <a:gd name="connsiteY3" fmla="*/ 26024 h 249049"/>
              <a:gd name="connsiteX0" fmla="*/ 0 w 312234"/>
              <a:gd name="connsiteY0" fmla="*/ 248547 h 248547"/>
              <a:gd name="connsiteX1" fmla="*/ 66908 w 312234"/>
              <a:gd name="connsiteY1" fmla="*/ 14371 h 248547"/>
              <a:gd name="connsiteX2" fmla="*/ 312234 w 312234"/>
              <a:gd name="connsiteY2" fmla="*/ 25522 h 248547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234" h="223025">
                <a:moveTo>
                  <a:pt x="0" y="223025"/>
                </a:moveTo>
                <a:cubicBezTo>
                  <a:pt x="37170" y="92927"/>
                  <a:pt x="96644" y="18586"/>
                  <a:pt x="312234" y="0"/>
                </a:cubicBezTo>
              </a:path>
            </a:pathLst>
          </a:custGeom>
          <a:noFill/>
          <a:ln w="1905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149501" y="1938453"/>
                <a:ext cx="291829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sk-SK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Δ</m:t>
                    </m:r>
                  </m:oMath>
                </a14:m>
                <a:r>
                  <a:rPr lang="sk-SK" sz="2800" i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rotational energy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sk-SK" sz="2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Δ</m:t>
                    </m:r>
                  </m:oMath>
                </a14:m>
                <a:r>
                  <a:rPr lang="sk-SK" sz="2800" i="1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sk-SK" sz="2800" i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time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9501" y="1938453"/>
                <a:ext cx="2918299" cy="954107"/>
              </a:xfrm>
              <a:prstGeom prst="rect">
                <a:avLst/>
              </a:prstGeom>
              <a:blipFill rotWithShape="1">
                <a:blip r:embed="rId4"/>
                <a:stretch>
                  <a:fillRect t="-6369" r="-3549" b="-16561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909761" y="4211445"/>
                <a:ext cx="2377082" cy="1212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sk-SK" sz="280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/>
                      </a:rPr>
                      <m:t>Δ</m:t>
                    </m:r>
                  </m:oMath>
                </a14:m>
                <a:r>
                  <a:rPr lang="sk-SK" sz="2800" i="1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lang="sk-SK" sz="2800" i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work of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sk-SK" sz="2800" i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electric current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sk-SK" sz="280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/>
                      </a:rPr>
                      <m:t>Δ</m:t>
                    </m:r>
                  </m:oMath>
                </a14:m>
                <a:r>
                  <a:rPr lang="sk-SK" sz="2800" i="1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lang="sk-SK" sz="2800" i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time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761" y="4211445"/>
                <a:ext cx="2377082" cy="1212640"/>
              </a:xfrm>
              <a:prstGeom prst="rect">
                <a:avLst/>
              </a:prstGeom>
              <a:blipFill rotWithShape="1">
                <a:blip r:embed="rId5"/>
                <a:stretch>
                  <a:fillRect l="-3077" t="-11558" r="-3333" b="-13065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>
            <a:off x="6001067" y="4953387"/>
            <a:ext cx="2220325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27"/>
          <p:cNvSpPr/>
          <p:nvPr/>
        </p:nvSpPr>
        <p:spPr>
          <a:xfrm rot="18054168" flipH="1">
            <a:off x="3829517" y="3417727"/>
            <a:ext cx="1617899" cy="2412186"/>
          </a:xfrm>
          <a:custGeom>
            <a:avLst/>
            <a:gdLst>
              <a:gd name="connsiteX0" fmla="*/ 0 w 680225"/>
              <a:gd name="connsiteY0" fmla="*/ 249049 h 382863"/>
              <a:gd name="connsiteX1" fmla="*/ 66908 w 680225"/>
              <a:gd name="connsiteY1" fmla="*/ 14873 h 382863"/>
              <a:gd name="connsiteX2" fmla="*/ 312234 w 680225"/>
              <a:gd name="connsiteY2" fmla="*/ 26024 h 382863"/>
              <a:gd name="connsiteX3" fmla="*/ 301083 w 680225"/>
              <a:gd name="connsiteY3" fmla="*/ 26024 h 382863"/>
              <a:gd name="connsiteX4" fmla="*/ 680225 w 680225"/>
              <a:gd name="connsiteY4" fmla="*/ 382863 h 382863"/>
              <a:gd name="connsiteX0" fmla="*/ 0 w 320736"/>
              <a:gd name="connsiteY0" fmla="*/ 249049 h 249049"/>
              <a:gd name="connsiteX1" fmla="*/ 66908 w 320736"/>
              <a:gd name="connsiteY1" fmla="*/ 14873 h 249049"/>
              <a:gd name="connsiteX2" fmla="*/ 312234 w 320736"/>
              <a:gd name="connsiteY2" fmla="*/ 26024 h 249049"/>
              <a:gd name="connsiteX3" fmla="*/ 301083 w 320736"/>
              <a:gd name="connsiteY3" fmla="*/ 26024 h 249049"/>
              <a:gd name="connsiteX0" fmla="*/ 0 w 312234"/>
              <a:gd name="connsiteY0" fmla="*/ 248547 h 248547"/>
              <a:gd name="connsiteX1" fmla="*/ 66908 w 312234"/>
              <a:gd name="connsiteY1" fmla="*/ 14371 h 248547"/>
              <a:gd name="connsiteX2" fmla="*/ 312234 w 312234"/>
              <a:gd name="connsiteY2" fmla="*/ 25522 h 248547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1369216"/>
              <a:gd name="connsiteY0" fmla="*/ 773015 h 773015"/>
              <a:gd name="connsiteX1" fmla="*/ 1369216 w 1369216"/>
              <a:gd name="connsiteY1" fmla="*/ 0 h 773015"/>
              <a:gd name="connsiteX0" fmla="*/ 0 w 1880190"/>
              <a:gd name="connsiteY0" fmla="*/ 2234647 h 2234647"/>
              <a:gd name="connsiteX1" fmla="*/ 1880190 w 1880190"/>
              <a:gd name="connsiteY1" fmla="*/ 0 h 2234647"/>
              <a:gd name="connsiteX0" fmla="*/ 0 w 1880190"/>
              <a:gd name="connsiteY0" fmla="*/ 2234647 h 2234647"/>
              <a:gd name="connsiteX1" fmla="*/ 1880190 w 1880190"/>
              <a:gd name="connsiteY1" fmla="*/ 0 h 2234647"/>
              <a:gd name="connsiteX0" fmla="*/ 0 w 1880190"/>
              <a:gd name="connsiteY0" fmla="*/ 2234647 h 2234647"/>
              <a:gd name="connsiteX1" fmla="*/ 1880190 w 1880190"/>
              <a:gd name="connsiteY1" fmla="*/ 0 h 2234647"/>
              <a:gd name="connsiteX0" fmla="*/ 0 w 1880190"/>
              <a:gd name="connsiteY0" fmla="*/ 2235048 h 2235048"/>
              <a:gd name="connsiteX1" fmla="*/ 1880190 w 1880190"/>
              <a:gd name="connsiteY1" fmla="*/ 401 h 2235048"/>
              <a:gd name="connsiteX0" fmla="*/ 0 w 1683030"/>
              <a:gd name="connsiteY0" fmla="*/ 2405006 h 2405006"/>
              <a:gd name="connsiteX1" fmla="*/ 1683030 w 1683030"/>
              <a:gd name="connsiteY1" fmla="*/ 363 h 2405006"/>
              <a:gd name="connsiteX0" fmla="*/ 0 w 1683030"/>
              <a:gd name="connsiteY0" fmla="*/ 2404984 h 2404984"/>
              <a:gd name="connsiteX1" fmla="*/ 1683030 w 1683030"/>
              <a:gd name="connsiteY1" fmla="*/ 341 h 2404984"/>
              <a:gd name="connsiteX0" fmla="*/ 0 w 2104452"/>
              <a:gd name="connsiteY0" fmla="*/ 2404643 h 2404643"/>
              <a:gd name="connsiteX1" fmla="*/ 1683030 w 2104452"/>
              <a:gd name="connsiteY1" fmla="*/ 0 h 2404643"/>
              <a:gd name="connsiteX0" fmla="*/ 0 w 1744740"/>
              <a:gd name="connsiteY0" fmla="*/ 2646858 h 2646858"/>
              <a:gd name="connsiteX1" fmla="*/ 1061235 w 1744740"/>
              <a:gd name="connsiteY1" fmla="*/ 0 h 2646858"/>
              <a:gd name="connsiteX0" fmla="*/ 56421 w 1216874"/>
              <a:gd name="connsiteY0" fmla="*/ 2646858 h 2646858"/>
              <a:gd name="connsiteX1" fmla="*/ 1117656 w 1216874"/>
              <a:gd name="connsiteY1" fmla="*/ 0 h 2646858"/>
              <a:gd name="connsiteX0" fmla="*/ 45932 w 1710924"/>
              <a:gd name="connsiteY0" fmla="*/ 2412186 h 2412186"/>
              <a:gd name="connsiteX1" fmla="*/ 1629507 w 1710924"/>
              <a:gd name="connsiteY1" fmla="*/ 0 h 2412186"/>
              <a:gd name="connsiteX0" fmla="*/ 3623 w 1677887"/>
              <a:gd name="connsiteY0" fmla="*/ 2412186 h 2412186"/>
              <a:gd name="connsiteX1" fmla="*/ 1587198 w 1677887"/>
              <a:gd name="connsiteY1" fmla="*/ 0 h 2412186"/>
              <a:gd name="connsiteX0" fmla="*/ 4090 w 1617899"/>
              <a:gd name="connsiteY0" fmla="*/ 2412186 h 2412186"/>
              <a:gd name="connsiteX1" fmla="*/ 1587665 w 1617899"/>
              <a:gd name="connsiteY1" fmla="*/ 0 h 2412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17899" h="2412186">
                <a:moveTo>
                  <a:pt x="4090" y="2412186"/>
                </a:moveTo>
                <a:cubicBezTo>
                  <a:pt x="-101762" y="870874"/>
                  <a:pt x="1884276" y="1507816"/>
                  <a:pt x="1587665" y="0"/>
                </a:cubicBezTo>
              </a:path>
            </a:pathLst>
          </a:custGeom>
          <a:noFill/>
          <a:ln w="1905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5" name="Straight Connector 4"/>
          <p:cNvCxnSpPr/>
          <p:nvPr/>
        </p:nvCxnSpPr>
        <p:spPr>
          <a:xfrm>
            <a:off x="3592726" y="3686156"/>
            <a:ext cx="2374473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521866" y="2321144"/>
                <a:ext cx="1957074" cy="13512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sk-SK" sz="32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Δ</m:t>
                          </m:r>
                          <m:d>
                            <m:dPr>
                              <m:ctrlPr>
                                <a:rPr lang="en-US" sz="32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20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32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𝐽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sk-SK" sz="32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Δ</m:t>
                          </m:r>
                          <m:r>
                            <a:rPr lang="en-US" sz="32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sk-SK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866" y="2321144"/>
                <a:ext cx="1957074" cy="135126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3072986" y="3377625"/>
                <a:ext cx="5886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986" y="3377625"/>
                <a:ext cx="588623" cy="58477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Freeform 21"/>
          <p:cNvSpPr/>
          <p:nvPr/>
        </p:nvSpPr>
        <p:spPr>
          <a:xfrm rot="18054168" flipH="1">
            <a:off x="5545094" y="2223153"/>
            <a:ext cx="426706" cy="479410"/>
          </a:xfrm>
          <a:custGeom>
            <a:avLst/>
            <a:gdLst>
              <a:gd name="connsiteX0" fmla="*/ 0 w 680225"/>
              <a:gd name="connsiteY0" fmla="*/ 249049 h 382863"/>
              <a:gd name="connsiteX1" fmla="*/ 66908 w 680225"/>
              <a:gd name="connsiteY1" fmla="*/ 14873 h 382863"/>
              <a:gd name="connsiteX2" fmla="*/ 312234 w 680225"/>
              <a:gd name="connsiteY2" fmla="*/ 26024 h 382863"/>
              <a:gd name="connsiteX3" fmla="*/ 301083 w 680225"/>
              <a:gd name="connsiteY3" fmla="*/ 26024 h 382863"/>
              <a:gd name="connsiteX4" fmla="*/ 680225 w 680225"/>
              <a:gd name="connsiteY4" fmla="*/ 382863 h 382863"/>
              <a:gd name="connsiteX0" fmla="*/ 0 w 320736"/>
              <a:gd name="connsiteY0" fmla="*/ 249049 h 249049"/>
              <a:gd name="connsiteX1" fmla="*/ 66908 w 320736"/>
              <a:gd name="connsiteY1" fmla="*/ 14873 h 249049"/>
              <a:gd name="connsiteX2" fmla="*/ 312234 w 320736"/>
              <a:gd name="connsiteY2" fmla="*/ 26024 h 249049"/>
              <a:gd name="connsiteX3" fmla="*/ 301083 w 320736"/>
              <a:gd name="connsiteY3" fmla="*/ 26024 h 249049"/>
              <a:gd name="connsiteX0" fmla="*/ 0 w 312234"/>
              <a:gd name="connsiteY0" fmla="*/ 248547 h 248547"/>
              <a:gd name="connsiteX1" fmla="*/ 66908 w 312234"/>
              <a:gd name="connsiteY1" fmla="*/ 14371 h 248547"/>
              <a:gd name="connsiteX2" fmla="*/ 312234 w 312234"/>
              <a:gd name="connsiteY2" fmla="*/ 25522 h 248547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426706"/>
              <a:gd name="connsiteY0" fmla="*/ 479410 h 479410"/>
              <a:gd name="connsiteX1" fmla="*/ 426706 w 426706"/>
              <a:gd name="connsiteY1" fmla="*/ 0 h 479410"/>
              <a:gd name="connsiteX0" fmla="*/ 0 w 426706"/>
              <a:gd name="connsiteY0" fmla="*/ 479410 h 479410"/>
              <a:gd name="connsiteX1" fmla="*/ 426706 w 426706"/>
              <a:gd name="connsiteY1" fmla="*/ 0 h 47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6706" h="479410">
                <a:moveTo>
                  <a:pt x="0" y="479410"/>
                </a:moveTo>
                <a:cubicBezTo>
                  <a:pt x="37170" y="349312"/>
                  <a:pt x="86867" y="74179"/>
                  <a:pt x="426706" y="0"/>
                </a:cubicBezTo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n</a:t>
            </a:r>
            <a:endParaRPr lang="sk-SK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6246218" y="2437809"/>
            <a:ext cx="272486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6341804" y="3048000"/>
                <a:ext cx="2629274" cy="70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𝐽</m:t>
                    </m:r>
                    <m:r>
                      <a:rPr lang="en-US" sz="2000" i="1">
                        <a:latin typeface="Cambria Math"/>
                      </a:rPr>
                      <m:t>=3.2⋅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/>
                          </a:rPr>
                          <m:t>−2</m:t>
                        </m:r>
                      </m:sup>
                    </m:sSup>
                    <m:r>
                      <a:rPr lang="en-US" sz="2000" i="1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latin typeface="Cambria Math"/>
                      </a:rPr>
                      <m:t>kg</m:t>
                    </m:r>
                    <m:r>
                      <a:rPr lang="en-US" sz="2000">
                        <a:latin typeface="Cambria Math"/>
                      </a:rPr>
                      <m:t>⋅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/>
                          </a:rPr>
                          <m:t>m</m:t>
                        </m:r>
                      </m:e>
                      <m:sup>
                        <m:r>
                          <a:rPr lang="en-US" sz="200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>
                    <a:solidFill>
                      <a:schemeClr val="tx2"/>
                    </a:solidFill>
                  </a:rPr>
                  <a:t> </a:t>
                </a:r>
                <a:r>
                  <a:rPr lang="sk-SK" sz="2000" dirty="0" smtClean="0">
                    <a:solidFill>
                      <a:schemeClr val="tx2"/>
                    </a:solidFill>
                  </a:rPr>
                  <a:t>(see Appendix)</a:t>
                </a:r>
                <a:endParaRPr lang="en-US" sz="2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1804" y="3048000"/>
                <a:ext cx="2629274" cy="706988"/>
              </a:xfrm>
              <a:prstGeom prst="rect">
                <a:avLst/>
              </a:prstGeom>
              <a:blipFill rotWithShape="1">
                <a:blip r:embed="rId8"/>
                <a:stretch>
                  <a:fillRect l="-2315" b="-14655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Freeform 33"/>
          <p:cNvSpPr/>
          <p:nvPr/>
        </p:nvSpPr>
        <p:spPr>
          <a:xfrm rot="18054168" flipH="1">
            <a:off x="5144144" y="2304717"/>
            <a:ext cx="581642" cy="1621533"/>
          </a:xfrm>
          <a:custGeom>
            <a:avLst/>
            <a:gdLst>
              <a:gd name="connsiteX0" fmla="*/ 0 w 680225"/>
              <a:gd name="connsiteY0" fmla="*/ 249049 h 382863"/>
              <a:gd name="connsiteX1" fmla="*/ 66908 w 680225"/>
              <a:gd name="connsiteY1" fmla="*/ 14873 h 382863"/>
              <a:gd name="connsiteX2" fmla="*/ 312234 w 680225"/>
              <a:gd name="connsiteY2" fmla="*/ 26024 h 382863"/>
              <a:gd name="connsiteX3" fmla="*/ 301083 w 680225"/>
              <a:gd name="connsiteY3" fmla="*/ 26024 h 382863"/>
              <a:gd name="connsiteX4" fmla="*/ 680225 w 680225"/>
              <a:gd name="connsiteY4" fmla="*/ 382863 h 382863"/>
              <a:gd name="connsiteX0" fmla="*/ 0 w 320736"/>
              <a:gd name="connsiteY0" fmla="*/ 249049 h 249049"/>
              <a:gd name="connsiteX1" fmla="*/ 66908 w 320736"/>
              <a:gd name="connsiteY1" fmla="*/ 14873 h 249049"/>
              <a:gd name="connsiteX2" fmla="*/ 312234 w 320736"/>
              <a:gd name="connsiteY2" fmla="*/ 26024 h 249049"/>
              <a:gd name="connsiteX3" fmla="*/ 301083 w 320736"/>
              <a:gd name="connsiteY3" fmla="*/ 26024 h 249049"/>
              <a:gd name="connsiteX0" fmla="*/ 0 w 312234"/>
              <a:gd name="connsiteY0" fmla="*/ 248547 h 248547"/>
              <a:gd name="connsiteX1" fmla="*/ 66908 w 312234"/>
              <a:gd name="connsiteY1" fmla="*/ 14371 h 248547"/>
              <a:gd name="connsiteX2" fmla="*/ 312234 w 312234"/>
              <a:gd name="connsiteY2" fmla="*/ 25522 h 248547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1369216"/>
              <a:gd name="connsiteY0" fmla="*/ 773015 h 773015"/>
              <a:gd name="connsiteX1" fmla="*/ 1369216 w 1369216"/>
              <a:gd name="connsiteY1" fmla="*/ 0 h 773015"/>
              <a:gd name="connsiteX0" fmla="*/ 0 w 1880190"/>
              <a:gd name="connsiteY0" fmla="*/ 2234647 h 2234647"/>
              <a:gd name="connsiteX1" fmla="*/ 1880190 w 1880190"/>
              <a:gd name="connsiteY1" fmla="*/ 0 h 2234647"/>
              <a:gd name="connsiteX0" fmla="*/ 0 w 1880190"/>
              <a:gd name="connsiteY0" fmla="*/ 2234647 h 2234647"/>
              <a:gd name="connsiteX1" fmla="*/ 1880190 w 1880190"/>
              <a:gd name="connsiteY1" fmla="*/ 0 h 2234647"/>
              <a:gd name="connsiteX0" fmla="*/ 0 w 1880190"/>
              <a:gd name="connsiteY0" fmla="*/ 2234647 h 2234647"/>
              <a:gd name="connsiteX1" fmla="*/ 1880190 w 1880190"/>
              <a:gd name="connsiteY1" fmla="*/ 0 h 2234647"/>
              <a:gd name="connsiteX0" fmla="*/ 0 w 1880190"/>
              <a:gd name="connsiteY0" fmla="*/ 2235048 h 2235048"/>
              <a:gd name="connsiteX1" fmla="*/ 1880190 w 1880190"/>
              <a:gd name="connsiteY1" fmla="*/ 401 h 2235048"/>
              <a:gd name="connsiteX0" fmla="*/ 0 w 1683030"/>
              <a:gd name="connsiteY0" fmla="*/ 2405006 h 2405006"/>
              <a:gd name="connsiteX1" fmla="*/ 1683030 w 1683030"/>
              <a:gd name="connsiteY1" fmla="*/ 363 h 2405006"/>
              <a:gd name="connsiteX0" fmla="*/ 0 w 1683030"/>
              <a:gd name="connsiteY0" fmla="*/ 2404984 h 2404984"/>
              <a:gd name="connsiteX1" fmla="*/ 1683030 w 1683030"/>
              <a:gd name="connsiteY1" fmla="*/ 341 h 2404984"/>
              <a:gd name="connsiteX0" fmla="*/ 0 w 2104452"/>
              <a:gd name="connsiteY0" fmla="*/ 2404643 h 2404643"/>
              <a:gd name="connsiteX1" fmla="*/ 1683030 w 2104452"/>
              <a:gd name="connsiteY1" fmla="*/ 0 h 2404643"/>
              <a:gd name="connsiteX0" fmla="*/ 0 w 1744740"/>
              <a:gd name="connsiteY0" fmla="*/ 2646858 h 2646858"/>
              <a:gd name="connsiteX1" fmla="*/ 1061235 w 1744740"/>
              <a:gd name="connsiteY1" fmla="*/ 0 h 2646858"/>
              <a:gd name="connsiteX0" fmla="*/ 56421 w 1216874"/>
              <a:gd name="connsiteY0" fmla="*/ 2646858 h 2646858"/>
              <a:gd name="connsiteX1" fmla="*/ 1117656 w 1216874"/>
              <a:gd name="connsiteY1" fmla="*/ 0 h 2646858"/>
              <a:gd name="connsiteX0" fmla="*/ 45932 w 1710924"/>
              <a:gd name="connsiteY0" fmla="*/ 2412186 h 2412186"/>
              <a:gd name="connsiteX1" fmla="*/ 1629507 w 1710924"/>
              <a:gd name="connsiteY1" fmla="*/ 0 h 2412186"/>
              <a:gd name="connsiteX0" fmla="*/ 3623 w 1677887"/>
              <a:gd name="connsiteY0" fmla="*/ 2412186 h 2412186"/>
              <a:gd name="connsiteX1" fmla="*/ 1587198 w 1677887"/>
              <a:gd name="connsiteY1" fmla="*/ 0 h 2412186"/>
              <a:gd name="connsiteX0" fmla="*/ 4090 w 1617899"/>
              <a:gd name="connsiteY0" fmla="*/ 2412186 h 2412186"/>
              <a:gd name="connsiteX1" fmla="*/ 1587665 w 1617899"/>
              <a:gd name="connsiteY1" fmla="*/ 0 h 2412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17899" h="2412186">
                <a:moveTo>
                  <a:pt x="4090" y="2412186"/>
                </a:moveTo>
                <a:cubicBezTo>
                  <a:pt x="-101762" y="870874"/>
                  <a:pt x="1884276" y="1507816"/>
                  <a:pt x="1587665" y="0"/>
                </a:cubicBezTo>
              </a:path>
            </a:pathLst>
          </a:custGeom>
          <a:noFill/>
          <a:ln w="1905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5057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animBg="1"/>
      <p:bldP spid="33" grpId="0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13101" b="23404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FFFF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7200" y="457200"/>
            <a:ext cx="7772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4400" dirty="0">
                <a:ln w="28575">
                  <a:solidFill>
                    <a:schemeClr val="bg2"/>
                  </a:solidFill>
                </a:ln>
                <a:solidFill>
                  <a:srgbClr val="0091ED"/>
                </a:solidFill>
                <a:ea typeface="+mj-ea"/>
                <a:cs typeface="+mj-cs"/>
              </a:rPr>
              <a:t>11. Ball Bearing Motor</a:t>
            </a:r>
            <a:endParaRPr lang="en-US" sz="3600" dirty="0">
              <a:ln w="28575">
                <a:solidFill>
                  <a:schemeClr val="bg2"/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600200"/>
            <a:ext cx="77724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38100">
                  <a:solidFill>
                    <a:schemeClr val="bg2"/>
                  </a:solidFill>
                </a:ln>
              </a:rPr>
              <a:t>A device called a “Ball Bearing Motor” uses electrical energy to create rotational motion. </a:t>
            </a:r>
            <a:r>
              <a:rPr lang="en-US" sz="3600" b="1" dirty="0">
                <a:ln w="38100">
                  <a:solidFill>
                    <a:schemeClr val="bg2"/>
                  </a:solidFill>
                </a:ln>
              </a:rPr>
              <a:t>On what parameters</a:t>
            </a:r>
            <a:r>
              <a:rPr lang="en-US" sz="3600" dirty="0">
                <a:ln w="38100">
                  <a:solidFill>
                    <a:schemeClr val="bg2"/>
                  </a:solidFill>
                </a:ln>
              </a:rPr>
              <a:t> do the motor </a:t>
            </a:r>
            <a:r>
              <a:rPr lang="en-US" sz="3600" b="1" i="1" dirty="0">
                <a:ln w="38100">
                  <a:solidFill>
                    <a:schemeClr val="bg2"/>
                  </a:solidFill>
                </a:ln>
              </a:rPr>
              <a:t>efficiency</a:t>
            </a:r>
            <a:r>
              <a:rPr lang="en-US" sz="3600" dirty="0">
                <a:ln w="38100">
                  <a:solidFill>
                    <a:schemeClr val="bg2"/>
                  </a:solidFill>
                </a:ln>
              </a:rPr>
              <a:t> and the </a:t>
            </a:r>
            <a:r>
              <a:rPr lang="en-US" sz="3600" b="1" i="1" dirty="0">
                <a:ln w="38100">
                  <a:solidFill>
                    <a:schemeClr val="bg2"/>
                  </a:solidFill>
                </a:ln>
              </a:rPr>
              <a:t>velocity</a:t>
            </a:r>
            <a:r>
              <a:rPr lang="en-US" sz="3600" dirty="0">
                <a:ln w="38100">
                  <a:solidFill>
                    <a:schemeClr val="bg2"/>
                  </a:solidFill>
                </a:ln>
              </a:rPr>
              <a:t> of the rotation depend?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113"/>
            <a:ext cx="8229600" cy="1143000"/>
          </a:xfrm>
        </p:spPr>
        <p:txBody>
          <a:bodyPr/>
          <a:lstStyle/>
          <a:p>
            <a:r>
              <a:rPr lang="sk-SK" dirty="0" smtClean="0"/>
              <a:t>11. Ball Bearing Motor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30479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A device called a “Ball Bearing Motor” uses electrical energy to create rotational motion. </a:t>
            </a:r>
            <a:r>
              <a:rPr lang="en-US" sz="3600" b="1" dirty="0"/>
              <a:t>On </a:t>
            </a:r>
            <a:r>
              <a:rPr lang="en-US" sz="3600" b="1" dirty="0" smtClean="0"/>
              <a:t>what </a:t>
            </a:r>
            <a:r>
              <a:rPr lang="en-US" sz="3600" b="1" dirty="0"/>
              <a:t>parameters</a:t>
            </a:r>
            <a:r>
              <a:rPr lang="en-US" sz="3600" dirty="0"/>
              <a:t> do the motor </a:t>
            </a:r>
            <a:r>
              <a:rPr lang="en-US" sz="3600" b="1" i="1" dirty="0"/>
              <a:t>efficiency</a:t>
            </a:r>
            <a:r>
              <a:rPr lang="en-US" sz="3600" dirty="0"/>
              <a:t> and the </a:t>
            </a:r>
            <a:r>
              <a:rPr lang="en-US" sz="3600" b="1" i="1" dirty="0"/>
              <a:t>velocity</a:t>
            </a:r>
            <a:r>
              <a:rPr lang="en-US" sz="3600" dirty="0"/>
              <a:t> of the rotation depend?</a:t>
            </a:r>
          </a:p>
        </p:txBody>
      </p:sp>
      <p:pic>
        <p:nvPicPr>
          <p:cNvPr id="1026" name="Picture 2" descr="C:\Users\kamila\Dropbox\TMF2013\template\strip-bottom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12"/>
          <a:stretch/>
        </p:blipFill>
        <p:spPr bwMode="auto">
          <a:xfrm>
            <a:off x="0" y="6125029"/>
            <a:ext cx="9144000" cy="73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amila\Dropbox\TMF2013\template\strip-top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67"/>
          <a:stretch/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377193" y="19050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5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Efficiency Measurement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20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52400" y="1938453"/>
            <a:ext cx="8915400" cy="3494316"/>
            <a:chOff x="152400" y="1938453"/>
            <a:chExt cx="8915400" cy="34943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1871161" y="3115822"/>
                  <a:ext cx="1418209" cy="10974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3200" i="1" smtClean="0">
                            <a:latin typeface="Cambria Math"/>
                          </a:rPr>
                          <m:t>𝜂</m:t>
                        </m:r>
                        <m:r>
                          <a:rPr lang="sk-SK" sz="320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sk-SK" sz="3200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sk-SK" sz="3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sk-SK" sz="3200" i="1"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sk-SK" sz="3200" i="1">
                                    <a:latin typeface="Cambria Math"/>
                                  </a:rPr>
                                  <m:t>𝑜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sk-SK" sz="3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sk-SK" sz="3200" i="1"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sk-SK" sz="3200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sk-SK" sz="3200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1161" y="3115822"/>
                  <a:ext cx="1418209" cy="109748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152400" y="3174381"/>
              <a:ext cx="15087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800" i="1" dirty="0" smtClean="0">
                  <a:solidFill>
                    <a:schemeClr val="tx2"/>
                  </a:solidFill>
                </a:rPr>
                <a:t>efficiency</a:t>
              </a:r>
              <a:endParaRPr lang="sk-SK" sz="2800" i="1" dirty="0">
                <a:solidFill>
                  <a:schemeClr val="tx2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 rot="3312983">
              <a:off x="1678244" y="3377369"/>
              <a:ext cx="312234" cy="223025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234" h="223025">
                  <a:moveTo>
                    <a:pt x="0" y="223025"/>
                  </a:moveTo>
                  <a:cubicBezTo>
                    <a:pt x="37170" y="92927"/>
                    <a:pt x="96644" y="18586"/>
                    <a:pt x="312234" y="0"/>
                  </a:cubicBezTo>
                </a:path>
              </a:pathLst>
            </a:custGeom>
            <a:noFill/>
            <a:ln w="19050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53406" y="2646555"/>
              <a:ext cx="21210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800" i="1" dirty="0" smtClean="0">
                  <a:solidFill>
                    <a:schemeClr val="tx2"/>
                  </a:solidFill>
                </a:rPr>
                <a:t>output power</a:t>
              </a:r>
              <a:endParaRPr lang="sk-SK" sz="2800" i="1" dirty="0">
                <a:solidFill>
                  <a:schemeClr val="tx2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 rot="10800000" flipH="1">
              <a:off x="2447309" y="3107472"/>
              <a:ext cx="312234" cy="223025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234" h="223025">
                  <a:moveTo>
                    <a:pt x="0" y="223025"/>
                  </a:moveTo>
                  <a:cubicBezTo>
                    <a:pt x="37170" y="92927"/>
                    <a:pt x="96644" y="18586"/>
                    <a:pt x="312234" y="0"/>
                  </a:cubicBezTo>
                </a:path>
              </a:pathLst>
            </a:custGeom>
            <a:noFill/>
            <a:ln w="19050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63537" y="4137102"/>
              <a:ext cx="18966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800" i="1" dirty="0" smtClean="0">
                  <a:solidFill>
                    <a:schemeClr val="tx2"/>
                  </a:solidFill>
                </a:rPr>
                <a:t>input power</a:t>
              </a:r>
              <a:endParaRPr lang="sk-SK" sz="2800" i="1" dirty="0">
                <a:solidFill>
                  <a:schemeClr val="tx2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 rot="20578060">
              <a:off x="2484275" y="3988323"/>
              <a:ext cx="312234" cy="223025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234" h="223025">
                  <a:moveTo>
                    <a:pt x="0" y="223025"/>
                  </a:moveTo>
                  <a:cubicBezTo>
                    <a:pt x="37170" y="92927"/>
                    <a:pt x="96644" y="18586"/>
                    <a:pt x="312234" y="0"/>
                  </a:cubicBezTo>
                </a:path>
              </a:pathLst>
            </a:custGeom>
            <a:noFill/>
            <a:ln w="19050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6149501" y="1938453"/>
                  <a:ext cx="2918299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sk-SK" sz="28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/>
                        </a:rPr>
                        <m:t>Δ</m:t>
                      </m:r>
                    </m:oMath>
                  </a14:m>
                  <a:r>
                    <a:rPr lang="sk-SK" sz="2800" i="1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 rotational energy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sk-SK" sz="28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/>
                        </a:rPr>
                        <m:t>Δ</m:t>
                      </m:r>
                    </m:oMath>
                  </a14:m>
                  <a:r>
                    <a:rPr lang="sk-SK" sz="2800" i="1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 </a:t>
                  </a:r>
                  <a:r>
                    <a:rPr lang="sk-SK" sz="2800" i="1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time</a:t>
                  </a: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9501" y="1938453"/>
                  <a:ext cx="2918299" cy="95410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6369" r="-3549" b="-16561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5909761" y="4211445"/>
                  <a:ext cx="2377082" cy="12126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sk-SK" sz="280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Δ</m:t>
                      </m:r>
                    </m:oMath>
                  </a14:m>
                  <a:r>
                    <a:rPr lang="sk-SK" sz="2800" i="1" dirty="0">
                      <a:solidFill>
                        <a:schemeClr val="accent3">
                          <a:lumMod val="50000"/>
                        </a:schemeClr>
                      </a:solidFill>
                    </a:rPr>
                    <a:t> </a:t>
                  </a:r>
                  <a:r>
                    <a:rPr lang="sk-SK" sz="2800" i="1" dirty="0" smtClean="0">
                      <a:solidFill>
                        <a:schemeClr val="accent3">
                          <a:lumMod val="50000"/>
                        </a:schemeClr>
                      </a:solidFill>
                    </a:rPr>
                    <a:t>work of 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sk-SK" sz="2800" i="1" dirty="0" smtClean="0">
                      <a:solidFill>
                        <a:schemeClr val="accent3">
                          <a:lumMod val="50000"/>
                        </a:schemeClr>
                      </a:solidFill>
                    </a:rPr>
                    <a:t>electric current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sk-SK" sz="280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Δ</m:t>
                      </m:r>
                    </m:oMath>
                  </a14:m>
                  <a:r>
                    <a:rPr lang="sk-SK" sz="2800" i="1" dirty="0">
                      <a:solidFill>
                        <a:schemeClr val="accent3">
                          <a:lumMod val="50000"/>
                        </a:schemeClr>
                      </a:solidFill>
                    </a:rPr>
                    <a:t> </a:t>
                  </a:r>
                  <a:r>
                    <a:rPr lang="sk-SK" sz="2800" i="1" dirty="0" smtClean="0">
                      <a:solidFill>
                        <a:schemeClr val="accent3">
                          <a:lumMod val="50000"/>
                        </a:schemeClr>
                      </a:solidFill>
                    </a:rPr>
                    <a:t>time</a:t>
                  </a: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9761" y="4211445"/>
                  <a:ext cx="2377082" cy="121264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3077" t="-11558" r="-3333" b="-13065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Connector 24"/>
            <p:cNvCxnSpPr/>
            <p:nvPr/>
          </p:nvCxnSpPr>
          <p:spPr>
            <a:xfrm>
              <a:off x="6001067" y="4953387"/>
              <a:ext cx="2220325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reeform 27"/>
            <p:cNvSpPr/>
            <p:nvPr/>
          </p:nvSpPr>
          <p:spPr>
            <a:xfrm rot="18054168" flipH="1">
              <a:off x="3829517" y="3417727"/>
              <a:ext cx="1617899" cy="2412186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1369216"/>
                <a:gd name="connsiteY0" fmla="*/ 773015 h 773015"/>
                <a:gd name="connsiteX1" fmla="*/ 1369216 w 1369216"/>
                <a:gd name="connsiteY1" fmla="*/ 0 h 773015"/>
                <a:gd name="connsiteX0" fmla="*/ 0 w 1880190"/>
                <a:gd name="connsiteY0" fmla="*/ 2234647 h 2234647"/>
                <a:gd name="connsiteX1" fmla="*/ 1880190 w 1880190"/>
                <a:gd name="connsiteY1" fmla="*/ 0 h 2234647"/>
                <a:gd name="connsiteX0" fmla="*/ 0 w 1880190"/>
                <a:gd name="connsiteY0" fmla="*/ 2234647 h 2234647"/>
                <a:gd name="connsiteX1" fmla="*/ 1880190 w 1880190"/>
                <a:gd name="connsiteY1" fmla="*/ 0 h 2234647"/>
                <a:gd name="connsiteX0" fmla="*/ 0 w 1880190"/>
                <a:gd name="connsiteY0" fmla="*/ 2234647 h 2234647"/>
                <a:gd name="connsiteX1" fmla="*/ 1880190 w 1880190"/>
                <a:gd name="connsiteY1" fmla="*/ 0 h 2234647"/>
                <a:gd name="connsiteX0" fmla="*/ 0 w 1880190"/>
                <a:gd name="connsiteY0" fmla="*/ 2235048 h 2235048"/>
                <a:gd name="connsiteX1" fmla="*/ 1880190 w 1880190"/>
                <a:gd name="connsiteY1" fmla="*/ 401 h 2235048"/>
                <a:gd name="connsiteX0" fmla="*/ 0 w 1683030"/>
                <a:gd name="connsiteY0" fmla="*/ 2405006 h 2405006"/>
                <a:gd name="connsiteX1" fmla="*/ 1683030 w 1683030"/>
                <a:gd name="connsiteY1" fmla="*/ 363 h 2405006"/>
                <a:gd name="connsiteX0" fmla="*/ 0 w 1683030"/>
                <a:gd name="connsiteY0" fmla="*/ 2404984 h 2404984"/>
                <a:gd name="connsiteX1" fmla="*/ 1683030 w 1683030"/>
                <a:gd name="connsiteY1" fmla="*/ 341 h 2404984"/>
                <a:gd name="connsiteX0" fmla="*/ 0 w 2104452"/>
                <a:gd name="connsiteY0" fmla="*/ 2404643 h 2404643"/>
                <a:gd name="connsiteX1" fmla="*/ 1683030 w 2104452"/>
                <a:gd name="connsiteY1" fmla="*/ 0 h 2404643"/>
                <a:gd name="connsiteX0" fmla="*/ 0 w 1744740"/>
                <a:gd name="connsiteY0" fmla="*/ 2646858 h 2646858"/>
                <a:gd name="connsiteX1" fmla="*/ 1061235 w 1744740"/>
                <a:gd name="connsiteY1" fmla="*/ 0 h 2646858"/>
                <a:gd name="connsiteX0" fmla="*/ 56421 w 1216874"/>
                <a:gd name="connsiteY0" fmla="*/ 2646858 h 2646858"/>
                <a:gd name="connsiteX1" fmla="*/ 1117656 w 1216874"/>
                <a:gd name="connsiteY1" fmla="*/ 0 h 2646858"/>
                <a:gd name="connsiteX0" fmla="*/ 45932 w 1710924"/>
                <a:gd name="connsiteY0" fmla="*/ 2412186 h 2412186"/>
                <a:gd name="connsiteX1" fmla="*/ 1629507 w 1710924"/>
                <a:gd name="connsiteY1" fmla="*/ 0 h 2412186"/>
                <a:gd name="connsiteX0" fmla="*/ 3623 w 1677887"/>
                <a:gd name="connsiteY0" fmla="*/ 2412186 h 2412186"/>
                <a:gd name="connsiteX1" fmla="*/ 1587198 w 1677887"/>
                <a:gd name="connsiteY1" fmla="*/ 0 h 2412186"/>
                <a:gd name="connsiteX0" fmla="*/ 4090 w 1617899"/>
                <a:gd name="connsiteY0" fmla="*/ 2412186 h 2412186"/>
                <a:gd name="connsiteX1" fmla="*/ 1587665 w 1617899"/>
                <a:gd name="connsiteY1" fmla="*/ 0 h 2412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7899" h="2412186">
                  <a:moveTo>
                    <a:pt x="4090" y="2412186"/>
                  </a:moveTo>
                  <a:cubicBezTo>
                    <a:pt x="-101762" y="870874"/>
                    <a:pt x="1884276" y="1507816"/>
                    <a:pt x="1587665" y="0"/>
                  </a:cubicBezTo>
                </a:path>
              </a:pathLst>
            </a:custGeom>
            <a:noFill/>
            <a:ln w="19050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3592726" y="3686156"/>
              <a:ext cx="2374473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3521866" y="2321144"/>
                  <a:ext cx="1957074" cy="13512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sk-SK" sz="3200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Δ</m:t>
                            </m:r>
                            <m:d>
                              <m:dPr>
                                <m:ctrlPr>
                                  <a:rPr lang="en-US" sz="320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32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  <m:t>𝐽</m:t>
                                </m:r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𝜔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r>
                              <m:rPr>
                                <m:sty m:val="p"/>
                              </m:rPr>
                              <a:rPr lang="sk-SK" sz="3200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Δ</m:t>
                            </m:r>
                            <m:r>
                              <a:rPr lang="en-US" sz="32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sk-SK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1866" y="2321144"/>
                  <a:ext cx="1957074" cy="135126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3072986" y="3377625"/>
                  <a:ext cx="588623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3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</m:oMath>
                    </m:oMathPara>
                  </a14:m>
                  <a:endParaRPr lang="sk-SK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2986" y="3377625"/>
                  <a:ext cx="588623" cy="58477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Freeform 21"/>
            <p:cNvSpPr/>
            <p:nvPr/>
          </p:nvSpPr>
          <p:spPr>
            <a:xfrm rot="18054168" flipH="1">
              <a:off x="5545094" y="2223153"/>
              <a:ext cx="426706" cy="479410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426706"/>
                <a:gd name="connsiteY0" fmla="*/ 479410 h 479410"/>
                <a:gd name="connsiteX1" fmla="*/ 426706 w 426706"/>
                <a:gd name="connsiteY1" fmla="*/ 0 h 479410"/>
                <a:gd name="connsiteX0" fmla="*/ 0 w 426706"/>
                <a:gd name="connsiteY0" fmla="*/ 479410 h 479410"/>
                <a:gd name="connsiteX1" fmla="*/ 426706 w 426706"/>
                <a:gd name="connsiteY1" fmla="*/ 0 h 47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6706" h="479410">
                  <a:moveTo>
                    <a:pt x="0" y="479410"/>
                  </a:moveTo>
                  <a:cubicBezTo>
                    <a:pt x="37170" y="349312"/>
                    <a:pt x="86867" y="74179"/>
                    <a:pt x="426706" y="0"/>
                  </a:cubicBezTo>
                </a:path>
              </a:pathLst>
            </a:custGeom>
            <a:noFill/>
            <a:ln w="19050">
              <a:solidFill>
                <a:schemeClr val="accent1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dirty="0" smtClean="0"/>
                <a:t>n</a:t>
              </a:r>
              <a:endParaRPr lang="sk-SK" dirty="0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6246218" y="2437809"/>
              <a:ext cx="272486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667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3.33333E-6 -0.14838 " pathEditMode="relative" rAng="0" ptsTypes="AA">
                                      <p:cBhvr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val 64"/>
          <p:cNvSpPr/>
          <p:nvPr/>
        </p:nvSpPr>
        <p:spPr>
          <a:xfrm>
            <a:off x="1059584" y="3627380"/>
            <a:ext cx="345792" cy="476269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Oval 17"/>
          <p:cNvSpPr/>
          <p:nvPr/>
        </p:nvSpPr>
        <p:spPr>
          <a:xfrm>
            <a:off x="4648200" y="2941580"/>
            <a:ext cx="345792" cy="476269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Efficiency Measurement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21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52400" y="914133"/>
            <a:ext cx="8915400" cy="3485632"/>
            <a:chOff x="152400" y="1938453"/>
            <a:chExt cx="8915400" cy="34856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1871161" y="3115822"/>
                  <a:ext cx="1418209" cy="10974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3200" i="1" smtClean="0">
                            <a:latin typeface="Cambria Math"/>
                          </a:rPr>
                          <m:t>𝜂</m:t>
                        </m:r>
                        <m:r>
                          <a:rPr lang="sk-SK" sz="320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sk-SK" sz="3200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sk-SK" sz="3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sk-SK" sz="3200" i="1"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sk-SK" sz="3200" i="1">
                                    <a:latin typeface="Cambria Math"/>
                                  </a:rPr>
                                  <m:t>𝑜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sk-SK" sz="3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sk-SK" sz="3200" i="1"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sk-SK" sz="3200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sk-SK" sz="3200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1161" y="3115822"/>
                  <a:ext cx="1418209" cy="109748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152400" y="3174381"/>
              <a:ext cx="15087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800" i="1" dirty="0" smtClean="0">
                  <a:solidFill>
                    <a:schemeClr val="tx2"/>
                  </a:solidFill>
                </a:rPr>
                <a:t>efficiency</a:t>
              </a:r>
              <a:endParaRPr lang="sk-SK" sz="2800" i="1" dirty="0">
                <a:solidFill>
                  <a:schemeClr val="tx2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 rot="3312983">
              <a:off x="1678244" y="3377369"/>
              <a:ext cx="312234" cy="223025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234" h="223025">
                  <a:moveTo>
                    <a:pt x="0" y="223025"/>
                  </a:moveTo>
                  <a:cubicBezTo>
                    <a:pt x="37170" y="92927"/>
                    <a:pt x="96644" y="18586"/>
                    <a:pt x="312234" y="0"/>
                  </a:cubicBezTo>
                </a:path>
              </a:pathLst>
            </a:custGeom>
            <a:noFill/>
            <a:ln w="19050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53406" y="2646555"/>
              <a:ext cx="21210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800" i="1" dirty="0" smtClean="0">
                  <a:solidFill>
                    <a:schemeClr val="tx2"/>
                  </a:solidFill>
                </a:rPr>
                <a:t>output power</a:t>
              </a:r>
              <a:endParaRPr lang="sk-SK" sz="2800" i="1" dirty="0">
                <a:solidFill>
                  <a:schemeClr val="tx2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 rot="10800000" flipH="1">
              <a:off x="2447309" y="3107472"/>
              <a:ext cx="312234" cy="223025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234" h="223025">
                  <a:moveTo>
                    <a:pt x="0" y="223025"/>
                  </a:moveTo>
                  <a:cubicBezTo>
                    <a:pt x="37170" y="92927"/>
                    <a:pt x="96644" y="18586"/>
                    <a:pt x="312234" y="0"/>
                  </a:cubicBezTo>
                </a:path>
              </a:pathLst>
            </a:custGeom>
            <a:noFill/>
            <a:ln w="19050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63537" y="4137102"/>
              <a:ext cx="18966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800" i="1" dirty="0" smtClean="0">
                  <a:solidFill>
                    <a:schemeClr val="tx2"/>
                  </a:solidFill>
                </a:rPr>
                <a:t>input power</a:t>
              </a:r>
              <a:endParaRPr lang="sk-SK" sz="2800" i="1" dirty="0">
                <a:solidFill>
                  <a:schemeClr val="tx2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 rot="20578060">
              <a:off x="2484275" y="3988323"/>
              <a:ext cx="312234" cy="223025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234" h="223025">
                  <a:moveTo>
                    <a:pt x="0" y="223025"/>
                  </a:moveTo>
                  <a:cubicBezTo>
                    <a:pt x="37170" y="92927"/>
                    <a:pt x="96644" y="18586"/>
                    <a:pt x="312234" y="0"/>
                  </a:cubicBezTo>
                </a:path>
              </a:pathLst>
            </a:custGeom>
            <a:noFill/>
            <a:ln w="19050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6149501" y="1938453"/>
                  <a:ext cx="2918299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sk-SK" sz="28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/>
                        </a:rPr>
                        <m:t>Δ</m:t>
                      </m:r>
                    </m:oMath>
                  </a14:m>
                  <a:r>
                    <a:rPr lang="sk-SK" sz="2800" i="1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 rotational energy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sk-SK" sz="28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/>
                        </a:rPr>
                        <m:t>Δ</m:t>
                      </m:r>
                    </m:oMath>
                  </a14:m>
                  <a:r>
                    <a:rPr lang="sk-SK" sz="2800" i="1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 </a:t>
                  </a:r>
                  <a:r>
                    <a:rPr lang="sk-SK" sz="2800" i="1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time</a:t>
                  </a: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9501" y="1938453"/>
                  <a:ext cx="2918299" cy="95410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6410" r="-3549" b="-17308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5909761" y="4211445"/>
                  <a:ext cx="2377082" cy="12126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sk-SK" sz="280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Δ</m:t>
                      </m:r>
                    </m:oMath>
                  </a14:m>
                  <a:r>
                    <a:rPr lang="sk-SK" sz="2800" i="1" dirty="0">
                      <a:solidFill>
                        <a:schemeClr val="accent3">
                          <a:lumMod val="50000"/>
                        </a:schemeClr>
                      </a:solidFill>
                    </a:rPr>
                    <a:t> </a:t>
                  </a:r>
                  <a:r>
                    <a:rPr lang="sk-SK" sz="2800" i="1" dirty="0" smtClean="0">
                      <a:solidFill>
                        <a:schemeClr val="accent3">
                          <a:lumMod val="50000"/>
                        </a:schemeClr>
                      </a:solidFill>
                    </a:rPr>
                    <a:t>work of 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sk-SK" sz="2800" i="1" dirty="0" smtClean="0">
                      <a:solidFill>
                        <a:schemeClr val="accent3">
                          <a:lumMod val="50000"/>
                        </a:schemeClr>
                      </a:solidFill>
                    </a:rPr>
                    <a:t>electric current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sk-SK" sz="280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Δ</m:t>
                      </m:r>
                    </m:oMath>
                  </a14:m>
                  <a:r>
                    <a:rPr lang="sk-SK" sz="2800" i="1" dirty="0">
                      <a:solidFill>
                        <a:schemeClr val="accent3">
                          <a:lumMod val="50000"/>
                        </a:schemeClr>
                      </a:solidFill>
                    </a:rPr>
                    <a:t> </a:t>
                  </a:r>
                  <a:r>
                    <a:rPr lang="sk-SK" sz="2800" i="1" dirty="0" smtClean="0">
                      <a:solidFill>
                        <a:schemeClr val="accent3">
                          <a:lumMod val="50000"/>
                        </a:schemeClr>
                      </a:solidFill>
                    </a:rPr>
                    <a:t>time</a:t>
                  </a: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9761" y="4211445"/>
                  <a:ext cx="2377082" cy="121264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3077" t="-11558" r="-3333" b="-13065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Connector 24"/>
            <p:cNvCxnSpPr/>
            <p:nvPr/>
          </p:nvCxnSpPr>
          <p:spPr>
            <a:xfrm>
              <a:off x="6001067" y="4953387"/>
              <a:ext cx="2220325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592726" y="3686156"/>
              <a:ext cx="2374473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3521866" y="2321144"/>
                  <a:ext cx="1957074" cy="13512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sk-SK" sz="3200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Δ</m:t>
                            </m:r>
                            <m:d>
                              <m:dPr>
                                <m:ctrlPr>
                                  <a:rPr lang="en-US" sz="320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32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  <m:t>𝐽</m:t>
                                </m:r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𝜔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r>
                              <m:rPr>
                                <m:sty m:val="p"/>
                              </m:rPr>
                              <a:rPr lang="sk-SK" sz="3200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Δ</m:t>
                            </m:r>
                            <m:r>
                              <a:rPr lang="en-US" sz="32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sk-SK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1866" y="2321144"/>
                  <a:ext cx="1957074" cy="135126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3072986" y="3377625"/>
                  <a:ext cx="588623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3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</m:oMath>
                    </m:oMathPara>
                  </a14:m>
                  <a:endParaRPr lang="sk-SK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2986" y="3377625"/>
                  <a:ext cx="588623" cy="58477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Freeform 21"/>
            <p:cNvSpPr/>
            <p:nvPr/>
          </p:nvSpPr>
          <p:spPr>
            <a:xfrm rot="18054168" flipH="1">
              <a:off x="5545094" y="2223153"/>
              <a:ext cx="426706" cy="479410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426706"/>
                <a:gd name="connsiteY0" fmla="*/ 479410 h 479410"/>
                <a:gd name="connsiteX1" fmla="*/ 426706 w 426706"/>
                <a:gd name="connsiteY1" fmla="*/ 0 h 479410"/>
                <a:gd name="connsiteX0" fmla="*/ 0 w 426706"/>
                <a:gd name="connsiteY0" fmla="*/ 479410 h 479410"/>
                <a:gd name="connsiteX1" fmla="*/ 426706 w 426706"/>
                <a:gd name="connsiteY1" fmla="*/ 0 h 47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6706" h="479410">
                  <a:moveTo>
                    <a:pt x="0" y="479410"/>
                  </a:moveTo>
                  <a:cubicBezTo>
                    <a:pt x="37170" y="349312"/>
                    <a:pt x="86867" y="74179"/>
                    <a:pt x="426706" y="0"/>
                  </a:cubicBezTo>
                </a:path>
              </a:pathLst>
            </a:custGeom>
            <a:noFill/>
            <a:ln w="19050">
              <a:solidFill>
                <a:schemeClr val="accent1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dirty="0" smtClean="0"/>
                <a:t>n</a:t>
              </a:r>
              <a:endParaRPr lang="sk-SK" dirty="0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6246218" y="2437809"/>
              <a:ext cx="272486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43097" y="4076062"/>
            <a:ext cx="4328903" cy="2292242"/>
            <a:chOff x="1186543" y="1981200"/>
            <a:chExt cx="5900057" cy="3124200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6172200" y="2667000"/>
              <a:ext cx="9144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324600" y="2819400"/>
              <a:ext cx="64008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172200" y="2971800"/>
              <a:ext cx="9144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324600" y="3124200"/>
              <a:ext cx="64008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72200" y="3276600"/>
              <a:ext cx="9144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324600" y="3429000"/>
              <a:ext cx="64008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172200" y="3581400"/>
              <a:ext cx="9144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324600" y="3733800"/>
              <a:ext cx="64008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172200" y="3886200"/>
              <a:ext cx="9144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324600" y="4038600"/>
              <a:ext cx="64008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172200" y="4191000"/>
              <a:ext cx="9144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324600" y="4343400"/>
              <a:ext cx="64008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1186543" y="3124200"/>
              <a:ext cx="990600" cy="914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accent3">
                      <a:lumMod val="75000"/>
                    </a:schemeClr>
                  </a:solidFill>
                </a:rPr>
                <a:t>M</a:t>
              </a:r>
              <a:endParaRPr lang="en-US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581400" y="1981200"/>
              <a:ext cx="1219200" cy="3048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81400" y="4800600"/>
              <a:ext cx="1219200" cy="3048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40" idx="0"/>
            </p:cNvCxnSpPr>
            <p:nvPr/>
          </p:nvCxnSpPr>
          <p:spPr>
            <a:xfrm flipV="1">
              <a:off x="1681843" y="2133600"/>
              <a:ext cx="0" cy="9906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41" idx="1"/>
            </p:cNvCxnSpPr>
            <p:nvPr/>
          </p:nvCxnSpPr>
          <p:spPr>
            <a:xfrm flipH="1">
              <a:off x="1681843" y="2133600"/>
              <a:ext cx="1899557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6629400" y="2133600"/>
              <a:ext cx="0" cy="5334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1" idx="3"/>
            </p:cNvCxnSpPr>
            <p:nvPr/>
          </p:nvCxnSpPr>
          <p:spPr>
            <a:xfrm>
              <a:off x="4800600" y="2133600"/>
              <a:ext cx="18288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644640" y="4343400"/>
              <a:ext cx="0" cy="6096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2" idx="3"/>
            </p:cNvCxnSpPr>
            <p:nvPr/>
          </p:nvCxnSpPr>
          <p:spPr>
            <a:xfrm>
              <a:off x="4800600" y="4953000"/>
              <a:ext cx="18288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2" idx="1"/>
            </p:cNvCxnSpPr>
            <p:nvPr/>
          </p:nvCxnSpPr>
          <p:spPr>
            <a:xfrm flipH="1">
              <a:off x="1681843" y="4953000"/>
              <a:ext cx="1899557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40" idx="4"/>
            </p:cNvCxnSpPr>
            <p:nvPr/>
          </p:nvCxnSpPr>
          <p:spPr>
            <a:xfrm>
              <a:off x="1681843" y="4038600"/>
              <a:ext cx="0" cy="9144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/>
            <p:cNvSpPr/>
            <p:nvPr/>
          </p:nvSpPr>
          <p:spPr>
            <a:xfrm>
              <a:off x="4343399" y="2884714"/>
              <a:ext cx="805543" cy="78377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chemeClr val="accent3">
                      <a:lumMod val="75000"/>
                    </a:schemeClr>
                  </a:solidFill>
                </a:rPr>
                <a:t>V</a:t>
              </a:r>
              <a:endParaRPr lang="en-US" sz="12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cxnSp>
          <p:nvCxnSpPr>
            <p:cNvPr id="52" name="Straight Connector 51"/>
            <p:cNvCxnSpPr>
              <a:stCxn id="51" idx="6"/>
            </p:cNvCxnSpPr>
            <p:nvPr/>
          </p:nvCxnSpPr>
          <p:spPr>
            <a:xfrm>
              <a:off x="5148942" y="3276600"/>
              <a:ext cx="642258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5791200" y="2133600"/>
              <a:ext cx="0" cy="11430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51" idx="2"/>
            </p:cNvCxnSpPr>
            <p:nvPr/>
          </p:nvCxnSpPr>
          <p:spPr>
            <a:xfrm flipH="1">
              <a:off x="3352800" y="3276600"/>
              <a:ext cx="990599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3352800" y="2133600"/>
              <a:ext cx="0" cy="11430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2438400" y="3164114"/>
              <a:ext cx="805543" cy="78377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chemeClr val="accent4"/>
                  </a:solidFill>
                </a:rPr>
                <a:t>V</a:t>
              </a:r>
              <a:endParaRPr lang="en-US" sz="1200" dirty="0">
                <a:solidFill>
                  <a:schemeClr val="accent4"/>
                </a:solidFill>
              </a:endParaRPr>
            </a:p>
          </p:txBody>
        </p:sp>
        <p:cxnSp>
          <p:nvCxnSpPr>
            <p:cNvPr id="57" name="Straight Connector 56"/>
            <p:cNvCxnSpPr>
              <a:stCxn id="56" idx="0"/>
            </p:cNvCxnSpPr>
            <p:nvPr/>
          </p:nvCxnSpPr>
          <p:spPr>
            <a:xfrm flipH="1" flipV="1">
              <a:off x="2841171" y="2628900"/>
              <a:ext cx="1" cy="53521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1681843" y="2628900"/>
              <a:ext cx="1159329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6" idx="4"/>
            </p:cNvCxnSpPr>
            <p:nvPr/>
          </p:nvCxnSpPr>
          <p:spPr>
            <a:xfrm flipH="1">
              <a:off x="2841171" y="3947886"/>
              <a:ext cx="1" cy="39551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1681843" y="4343400"/>
              <a:ext cx="1159329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Freeform 61"/>
          <p:cNvSpPr/>
          <p:nvPr/>
        </p:nvSpPr>
        <p:spPr>
          <a:xfrm rot="3869742" flipH="1" flipV="1">
            <a:off x="4899420" y="3284999"/>
            <a:ext cx="801800" cy="990241"/>
          </a:xfrm>
          <a:custGeom>
            <a:avLst/>
            <a:gdLst>
              <a:gd name="connsiteX0" fmla="*/ 0 w 680225"/>
              <a:gd name="connsiteY0" fmla="*/ 249049 h 382863"/>
              <a:gd name="connsiteX1" fmla="*/ 66908 w 680225"/>
              <a:gd name="connsiteY1" fmla="*/ 14873 h 382863"/>
              <a:gd name="connsiteX2" fmla="*/ 312234 w 680225"/>
              <a:gd name="connsiteY2" fmla="*/ 26024 h 382863"/>
              <a:gd name="connsiteX3" fmla="*/ 301083 w 680225"/>
              <a:gd name="connsiteY3" fmla="*/ 26024 h 382863"/>
              <a:gd name="connsiteX4" fmla="*/ 680225 w 680225"/>
              <a:gd name="connsiteY4" fmla="*/ 382863 h 382863"/>
              <a:gd name="connsiteX0" fmla="*/ 0 w 320736"/>
              <a:gd name="connsiteY0" fmla="*/ 249049 h 249049"/>
              <a:gd name="connsiteX1" fmla="*/ 66908 w 320736"/>
              <a:gd name="connsiteY1" fmla="*/ 14873 h 249049"/>
              <a:gd name="connsiteX2" fmla="*/ 312234 w 320736"/>
              <a:gd name="connsiteY2" fmla="*/ 26024 h 249049"/>
              <a:gd name="connsiteX3" fmla="*/ 301083 w 320736"/>
              <a:gd name="connsiteY3" fmla="*/ 26024 h 249049"/>
              <a:gd name="connsiteX0" fmla="*/ 0 w 312234"/>
              <a:gd name="connsiteY0" fmla="*/ 248547 h 248547"/>
              <a:gd name="connsiteX1" fmla="*/ 66908 w 312234"/>
              <a:gd name="connsiteY1" fmla="*/ 14371 h 248547"/>
              <a:gd name="connsiteX2" fmla="*/ 312234 w 312234"/>
              <a:gd name="connsiteY2" fmla="*/ 25522 h 248547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1003367"/>
              <a:gd name="connsiteY0" fmla="*/ 609909 h 609909"/>
              <a:gd name="connsiteX1" fmla="*/ 1003367 w 1003367"/>
              <a:gd name="connsiteY1" fmla="*/ 0 h 609909"/>
              <a:gd name="connsiteX0" fmla="*/ 0 w 1003367"/>
              <a:gd name="connsiteY0" fmla="*/ 609909 h 609909"/>
              <a:gd name="connsiteX1" fmla="*/ 1003367 w 1003367"/>
              <a:gd name="connsiteY1" fmla="*/ 0 h 609909"/>
              <a:gd name="connsiteX0" fmla="*/ 0 w 1003367"/>
              <a:gd name="connsiteY0" fmla="*/ 609909 h 609909"/>
              <a:gd name="connsiteX1" fmla="*/ 1003367 w 1003367"/>
              <a:gd name="connsiteY1" fmla="*/ 0 h 609909"/>
              <a:gd name="connsiteX0" fmla="*/ 0 w 614818"/>
              <a:gd name="connsiteY0" fmla="*/ 313421 h 313421"/>
              <a:gd name="connsiteX1" fmla="*/ 614818 w 614818"/>
              <a:gd name="connsiteY1" fmla="*/ 0 h 313421"/>
              <a:gd name="connsiteX0" fmla="*/ 0 w 614818"/>
              <a:gd name="connsiteY0" fmla="*/ 313421 h 313421"/>
              <a:gd name="connsiteX1" fmla="*/ 614818 w 614818"/>
              <a:gd name="connsiteY1" fmla="*/ 0 h 313421"/>
              <a:gd name="connsiteX0" fmla="*/ 0 w 858213"/>
              <a:gd name="connsiteY0" fmla="*/ 98463 h 98463"/>
              <a:gd name="connsiteX1" fmla="*/ 858213 w 858213"/>
              <a:gd name="connsiteY1" fmla="*/ 0 h 98463"/>
              <a:gd name="connsiteX0" fmla="*/ 0 w 822756"/>
              <a:gd name="connsiteY0" fmla="*/ 127733 h 127733"/>
              <a:gd name="connsiteX1" fmla="*/ 822756 w 822756"/>
              <a:gd name="connsiteY1" fmla="*/ 0 h 127733"/>
              <a:gd name="connsiteX0" fmla="*/ 0 w 822756"/>
              <a:gd name="connsiteY0" fmla="*/ 127733 h 127733"/>
              <a:gd name="connsiteX1" fmla="*/ 822756 w 822756"/>
              <a:gd name="connsiteY1" fmla="*/ 0 h 127733"/>
              <a:gd name="connsiteX0" fmla="*/ 0 w 822756"/>
              <a:gd name="connsiteY0" fmla="*/ 127733 h 127733"/>
              <a:gd name="connsiteX1" fmla="*/ 822756 w 822756"/>
              <a:gd name="connsiteY1" fmla="*/ 0 h 127733"/>
              <a:gd name="connsiteX0" fmla="*/ 0 w 847225"/>
              <a:gd name="connsiteY0" fmla="*/ 153126 h 153126"/>
              <a:gd name="connsiteX1" fmla="*/ 847225 w 847225"/>
              <a:gd name="connsiteY1" fmla="*/ 0 h 153126"/>
              <a:gd name="connsiteX0" fmla="*/ 0 w 1025899"/>
              <a:gd name="connsiteY0" fmla="*/ 1278696 h 1278696"/>
              <a:gd name="connsiteX1" fmla="*/ 1025899 w 1025899"/>
              <a:gd name="connsiteY1" fmla="*/ 0 h 1278696"/>
              <a:gd name="connsiteX0" fmla="*/ 0 w 1119898"/>
              <a:gd name="connsiteY0" fmla="*/ 1320339 h 1320339"/>
              <a:gd name="connsiteX1" fmla="*/ 1119898 w 1119898"/>
              <a:gd name="connsiteY1" fmla="*/ 0 h 1320339"/>
              <a:gd name="connsiteX0" fmla="*/ 0 w 1119898"/>
              <a:gd name="connsiteY0" fmla="*/ 1320339 h 1320339"/>
              <a:gd name="connsiteX1" fmla="*/ 1119898 w 1119898"/>
              <a:gd name="connsiteY1" fmla="*/ 0 h 1320339"/>
              <a:gd name="connsiteX0" fmla="*/ 0 w 1119898"/>
              <a:gd name="connsiteY0" fmla="*/ 1320339 h 1320339"/>
              <a:gd name="connsiteX1" fmla="*/ 1119898 w 1119898"/>
              <a:gd name="connsiteY1" fmla="*/ 0 h 1320339"/>
              <a:gd name="connsiteX0" fmla="*/ 0 w 1119898"/>
              <a:gd name="connsiteY0" fmla="*/ 1320339 h 1320339"/>
              <a:gd name="connsiteX1" fmla="*/ 1119898 w 1119898"/>
              <a:gd name="connsiteY1" fmla="*/ 0 h 1320339"/>
              <a:gd name="connsiteX0" fmla="*/ 0 w 1159694"/>
              <a:gd name="connsiteY0" fmla="*/ 1326064 h 1326064"/>
              <a:gd name="connsiteX1" fmla="*/ 1159694 w 1159694"/>
              <a:gd name="connsiteY1" fmla="*/ 0 h 1326064"/>
              <a:gd name="connsiteX0" fmla="*/ 0 w 1159694"/>
              <a:gd name="connsiteY0" fmla="*/ 1326064 h 1326064"/>
              <a:gd name="connsiteX1" fmla="*/ 1159694 w 1159694"/>
              <a:gd name="connsiteY1" fmla="*/ 0 h 1326064"/>
              <a:gd name="connsiteX0" fmla="*/ 0 w 801800"/>
              <a:gd name="connsiteY0" fmla="*/ 990241 h 990241"/>
              <a:gd name="connsiteX1" fmla="*/ 801800 w 801800"/>
              <a:gd name="connsiteY1" fmla="*/ 0 h 990241"/>
              <a:gd name="connsiteX0" fmla="*/ 0 w 801800"/>
              <a:gd name="connsiteY0" fmla="*/ 990241 h 990241"/>
              <a:gd name="connsiteX1" fmla="*/ 801800 w 801800"/>
              <a:gd name="connsiteY1" fmla="*/ 0 h 990241"/>
              <a:gd name="connsiteX0" fmla="*/ 0 w 801800"/>
              <a:gd name="connsiteY0" fmla="*/ 990241 h 990241"/>
              <a:gd name="connsiteX1" fmla="*/ 801800 w 801800"/>
              <a:gd name="connsiteY1" fmla="*/ 0 h 990241"/>
              <a:gd name="connsiteX0" fmla="*/ 0 w 801800"/>
              <a:gd name="connsiteY0" fmla="*/ 990241 h 990241"/>
              <a:gd name="connsiteX1" fmla="*/ 801800 w 801800"/>
              <a:gd name="connsiteY1" fmla="*/ 0 h 99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1800" h="990241">
                <a:moveTo>
                  <a:pt x="0" y="990241"/>
                </a:moveTo>
                <a:cubicBezTo>
                  <a:pt x="92017" y="589786"/>
                  <a:pt x="323424" y="103258"/>
                  <a:pt x="801800" y="0"/>
                </a:cubicBezTo>
              </a:path>
            </a:pathLst>
          </a:custGeom>
          <a:noFill/>
          <a:ln w="19050">
            <a:solidFill>
              <a:schemeClr val="accent3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668778" y="5358825"/>
                <a:ext cx="72750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3200" b="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sk-SK" sz="3200" b="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sk-SK" sz="3200" b="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sk-SK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778" y="5358825"/>
                <a:ext cx="727507" cy="58477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Freeform 62"/>
          <p:cNvSpPr/>
          <p:nvPr/>
        </p:nvSpPr>
        <p:spPr>
          <a:xfrm rot="4309597">
            <a:off x="1641149" y="5241464"/>
            <a:ext cx="312234" cy="223025"/>
          </a:xfrm>
          <a:custGeom>
            <a:avLst/>
            <a:gdLst>
              <a:gd name="connsiteX0" fmla="*/ 0 w 680225"/>
              <a:gd name="connsiteY0" fmla="*/ 249049 h 382863"/>
              <a:gd name="connsiteX1" fmla="*/ 66908 w 680225"/>
              <a:gd name="connsiteY1" fmla="*/ 14873 h 382863"/>
              <a:gd name="connsiteX2" fmla="*/ 312234 w 680225"/>
              <a:gd name="connsiteY2" fmla="*/ 26024 h 382863"/>
              <a:gd name="connsiteX3" fmla="*/ 301083 w 680225"/>
              <a:gd name="connsiteY3" fmla="*/ 26024 h 382863"/>
              <a:gd name="connsiteX4" fmla="*/ 680225 w 680225"/>
              <a:gd name="connsiteY4" fmla="*/ 382863 h 382863"/>
              <a:gd name="connsiteX0" fmla="*/ 0 w 320736"/>
              <a:gd name="connsiteY0" fmla="*/ 249049 h 249049"/>
              <a:gd name="connsiteX1" fmla="*/ 66908 w 320736"/>
              <a:gd name="connsiteY1" fmla="*/ 14873 h 249049"/>
              <a:gd name="connsiteX2" fmla="*/ 312234 w 320736"/>
              <a:gd name="connsiteY2" fmla="*/ 26024 h 249049"/>
              <a:gd name="connsiteX3" fmla="*/ 301083 w 320736"/>
              <a:gd name="connsiteY3" fmla="*/ 26024 h 249049"/>
              <a:gd name="connsiteX0" fmla="*/ 0 w 312234"/>
              <a:gd name="connsiteY0" fmla="*/ 248547 h 248547"/>
              <a:gd name="connsiteX1" fmla="*/ 66908 w 312234"/>
              <a:gd name="connsiteY1" fmla="*/ 14371 h 248547"/>
              <a:gd name="connsiteX2" fmla="*/ 312234 w 312234"/>
              <a:gd name="connsiteY2" fmla="*/ 25522 h 248547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234" h="223025">
                <a:moveTo>
                  <a:pt x="0" y="223025"/>
                </a:moveTo>
                <a:cubicBezTo>
                  <a:pt x="37170" y="92927"/>
                  <a:pt x="96644" y="18586"/>
                  <a:pt x="312234" y="0"/>
                </a:cubicBezTo>
              </a:path>
            </a:pathLst>
          </a:custGeom>
          <a:noFill/>
          <a:ln w="1905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851281" y="4064911"/>
            <a:ext cx="672719" cy="0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041770" y="3583923"/>
                <a:ext cx="450957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/>
                        </a:rPr>
                        <m:t>𝐼</m:t>
                      </m:r>
                    </m:oMath>
                  </m:oMathPara>
                </a14:m>
                <a:endParaRPr lang="sk-SK" sz="32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770" y="3583923"/>
                <a:ext cx="450957" cy="58477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3868865" y="2898123"/>
                <a:ext cx="119378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sk-SK" sz="32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⋅</m:t>
                      </m:r>
                      <m:r>
                        <a:rPr lang="sk-SK" sz="3200" b="0" i="1" smtClean="0">
                          <a:solidFill>
                            <a:schemeClr val="accent1"/>
                          </a:solidFill>
                          <a:latin typeface="Cambria Math"/>
                        </a:rPr>
                        <m:t>𝐼</m:t>
                      </m:r>
                    </m:oMath>
                  </m:oMathPara>
                </a14:m>
                <a:endParaRPr lang="sk-SK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865" y="2898123"/>
                <a:ext cx="1193788" cy="58477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Freeform 63"/>
          <p:cNvSpPr/>
          <p:nvPr/>
        </p:nvSpPr>
        <p:spPr>
          <a:xfrm rot="10800000" flipH="1">
            <a:off x="5005653" y="3407401"/>
            <a:ext cx="589333" cy="1143882"/>
          </a:xfrm>
          <a:custGeom>
            <a:avLst/>
            <a:gdLst>
              <a:gd name="connsiteX0" fmla="*/ 0 w 680225"/>
              <a:gd name="connsiteY0" fmla="*/ 249049 h 382863"/>
              <a:gd name="connsiteX1" fmla="*/ 66908 w 680225"/>
              <a:gd name="connsiteY1" fmla="*/ 14873 h 382863"/>
              <a:gd name="connsiteX2" fmla="*/ 312234 w 680225"/>
              <a:gd name="connsiteY2" fmla="*/ 26024 h 382863"/>
              <a:gd name="connsiteX3" fmla="*/ 301083 w 680225"/>
              <a:gd name="connsiteY3" fmla="*/ 26024 h 382863"/>
              <a:gd name="connsiteX4" fmla="*/ 680225 w 680225"/>
              <a:gd name="connsiteY4" fmla="*/ 382863 h 382863"/>
              <a:gd name="connsiteX0" fmla="*/ 0 w 320736"/>
              <a:gd name="connsiteY0" fmla="*/ 249049 h 249049"/>
              <a:gd name="connsiteX1" fmla="*/ 66908 w 320736"/>
              <a:gd name="connsiteY1" fmla="*/ 14873 h 249049"/>
              <a:gd name="connsiteX2" fmla="*/ 312234 w 320736"/>
              <a:gd name="connsiteY2" fmla="*/ 26024 h 249049"/>
              <a:gd name="connsiteX3" fmla="*/ 301083 w 320736"/>
              <a:gd name="connsiteY3" fmla="*/ 26024 h 249049"/>
              <a:gd name="connsiteX0" fmla="*/ 0 w 312234"/>
              <a:gd name="connsiteY0" fmla="*/ 248547 h 248547"/>
              <a:gd name="connsiteX1" fmla="*/ 66908 w 312234"/>
              <a:gd name="connsiteY1" fmla="*/ 14371 h 248547"/>
              <a:gd name="connsiteX2" fmla="*/ 312234 w 312234"/>
              <a:gd name="connsiteY2" fmla="*/ 25522 h 248547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802888"/>
              <a:gd name="connsiteY0" fmla="*/ 1505415 h 1505415"/>
              <a:gd name="connsiteX1" fmla="*/ 802888 w 802888"/>
              <a:gd name="connsiteY1" fmla="*/ 0 h 1505415"/>
              <a:gd name="connsiteX0" fmla="*/ 0 w 802888"/>
              <a:gd name="connsiteY0" fmla="*/ 1505415 h 1505415"/>
              <a:gd name="connsiteX1" fmla="*/ 802888 w 802888"/>
              <a:gd name="connsiteY1" fmla="*/ 0 h 1505415"/>
              <a:gd name="connsiteX0" fmla="*/ 0 w 802888"/>
              <a:gd name="connsiteY0" fmla="*/ 1505415 h 1505415"/>
              <a:gd name="connsiteX1" fmla="*/ 154821 w 802888"/>
              <a:gd name="connsiteY1" fmla="*/ 930241 h 1505415"/>
              <a:gd name="connsiteX2" fmla="*/ 802888 w 802888"/>
              <a:gd name="connsiteY2" fmla="*/ 0 h 1505415"/>
              <a:gd name="connsiteX0" fmla="*/ 0 w 802888"/>
              <a:gd name="connsiteY0" fmla="*/ 1505415 h 1505415"/>
              <a:gd name="connsiteX1" fmla="*/ 154821 w 802888"/>
              <a:gd name="connsiteY1" fmla="*/ 930241 h 1505415"/>
              <a:gd name="connsiteX2" fmla="*/ 802888 w 802888"/>
              <a:gd name="connsiteY2" fmla="*/ 0 h 1505415"/>
              <a:gd name="connsiteX0" fmla="*/ 0 w 802888"/>
              <a:gd name="connsiteY0" fmla="*/ 1505415 h 1505415"/>
              <a:gd name="connsiteX1" fmla="*/ 154821 w 802888"/>
              <a:gd name="connsiteY1" fmla="*/ 930241 h 1505415"/>
              <a:gd name="connsiteX2" fmla="*/ 802888 w 802888"/>
              <a:gd name="connsiteY2" fmla="*/ 0 h 1505415"/>
              <a:gd name="connsiteX0" fmla="*/ 98354 w 901242"/>
              <a:gd name="connsiteY0" fmla="*/ 1505415 h 1505415"/>
              <a:gd name="connsiteX1" fmla="*/ 253175 w 901242"/>
              <a:gd name="connsiteY1" fmla="*/ 930241 h 1505415"/>
              <a:gd name="connsiteX2" fmla="*/ 901242 w 901242"/>
              <a:gd name="connsiteY2" fmla="*/ 0 h 1505415"/>
              <a:gd name="connsiteX0" fmla="*/ 19618 w 822506"/>
              <a:gd name="connsiteY0" fmla="*/ 1505415 h 1505415"/>
              <a:gd name="connsiteX1" fmla="*/ 174439 w 822506"/>
              <a:gd name="connsiteY1" fmla="*/ 930241 h 1505415"/>
              <a:gd name="connsiteX2" fmla="*/ 822506 w 822506"/>
              <a:gd name="connsiteY2" fmla="*/ 0 h 1505415"/>
              <a:gd name="connsiteX0" fmla="*/ 0 w 557561"/>
              <a:gd name="connsiteY0" fmla="*/ 1003610 h 1003610"/>
              <a:gd name="connsiteX1" fmla="*/ 154821 w 557561"/>
              <a:gd name="connsiteY1" fmla="*/ 428436 h 1003610"/>
              <a:gd name="connsiteX2" fmla="*/ 557561 w 557561"/>
              <a:gd name="connsiteY2" fmla="*/ 0 h 1003610"/>
              <a:gd name="connsiteX0" fmla="*/ 0 w 557561"/>
              <a:gd name="connsiteY0" fmla="*/ 1003610 h 1003610"/>
              <a:gd name="connsiteX1" fmla="*/ 154821 w 557561"/>
              <a:gd name="connsiteY1" fmla="*/ 428436 h 1003610"/>
              <a:gd name="connsiteX2" fmla="*/ 557561 w 557561"/>
              <a:gd name="connsiteY2" fmla="*/ 0 h 1003610"/>
              <a:gd name="connsiteX0" fmla="*/ 0 w 557561"/>
              <a:gd name="connsiteY0" fmla="*/ 1003610 h 1003610"/>
              <a:gd name="connsiteX1" fmla="*/ 299787 w 557561"/>
              <a:gd name="connsiteY1" fmla="*/ 428436 h 1003610"/>
              <a:gd name="connsiteX2" fmla="*/ 557561 w 557561"/>
              <a:gd name="connsiteY2" fmla="*/ 0 h 1003610"/>
              <a:gd name="connsiteX0" fmla="*/ 0 w 557561"/>
              <a:gd name="connsiteY0" fmla="*/ 1003610 h 1003610"/>
              <a:gd name="connsiteX1" fmla="*/ 299787 w 557561"/>
              <a:gd name="connsiteY1" fmla="*/ 428436 h 1003610"/>
              <a:gd name="connsiteX2" fmla="*/ 557561 w 557561"/>
              <a:gd name="connsiteY2" fmla="*/ 0 h 1003610"/>
              <a:gd name="connsiteX0" fmla="*/ 0 w 557561"/>
              <a:gd name="connsiteY0" fmla="*/ 1003610 h 1003610"/>
              <a:gd name="connsiteX1" fmla="*/ 299787 w 557561"/>
              <a:gd name="connsiteY1" fmla="*/ 428436 h 1003610"/>
              <a:gd name="connsiteX2" fmla="*/ 557561 w 557561"/>
              <a:gd name="connsiteY2" fmla="*/ 0 h 100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7561" h="1003610">
                <a:moveTo>
                  <a:pt x="0" y="1003610"/>
                </a:moveTo>
                <a:cubicBezTo>
                  <a:pt x="421672" y="848274"/>
                  <a:pt x="-38467" y="428435"/>
                  <a:pt x="299787" y="428436"/>
                </a:cubicBezTo>
                <a:cubicBezTo>
                  <a:pt x="638041" y="428437"/>
                  <a:pt x="141249" y="141250"/>
                  <a:pt x="557561" y="0"/>
                </a:cubicBezTo>
              </a:path>
            </a:pathLst>
          </a:custGeom>
          <a:noFill/>
          <a:ln w="1905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6" name="TextBox 65"/>
          <p:cNvSpPr txBox="1"/>
          <p:nvPr/>
        </p:nvSpPr>
        <p:spPr>
          <a:xfrm>
            <a:off x="4757027" y="4558605"/>
            <a:ext cx="41583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too large to be measured directly</a:t>
            </a:r>
            <a:endParaRPr lang="sk-SK" sz="280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0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18" grpId="0" animBg="1"/>
      <p:bldP spid="64" grpId="0" animBg="1"/>
      <p:bldP spid="6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val 64"/>
          <p:cNvSpPr/>
          <p:nvPr/>
        </p:nvSpPr>
        <p:spPr>
          <a:xfrm>
            <a:off x="1059584" y="3627380"/>
            <a:ext cx="345792" cy="476269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Oval 17"/>
          <p:cNvSpPr/>
          <p:nvPr/>
        </p:nvSpPr>
        <p:spPr>
          <a:xfrm>
            <a:off x="4648200" y="2941580"/>
            <a:ext cx="345792" cy="476269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Efficiency Measurement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22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52400" y="914133"/>
            <a:ext cx="8915400" cy="3485632"/>
            <a:chOff x="152400" y="1938453"/>
            <a:chExt cx="8915400" cy="34856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1871161" y="3115822"/>
                  <a:ext cx="1418209" cy="10974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3200" i="1" smtClean="0">
                            <a:latin typeface="Cambria Math"/>
                          </a:rPr>
                          <m:t>𝜂</m:t>
                        </m:r>
                        <m:r>
                          <a:rPr lang="sk-SK" sz="320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sk-SK" sz="3200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sk-SK" sz="3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sk-SK" sz="3200" i="1"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sk-SK" sz="3200" i="1">
                                    <a:latin typeface="Cambria Math"/>
                                  </a:rPr>
                                  <m:t>𝑜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sk-SK" sz="3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sk-SK" sz="3200" i="1"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sk-SK" sz="3200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sk-SK" sz="3200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1161" y="3115822"/>
                  <a:ext cx="1418209" cy="109748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152400" y="3174381"/>
              <a:ext cx="15087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800" i="1" dirty="0" smtClean="0">
                  <a:solidFill>
                    <a:schemeClr val="tx2"/>
                  </a:solidFill>
                </a:rPr>
                <a:t>efficiency</a:t>
              </a:r>
              <a:endParaRPr lang="sk-SK" sz="2800" i="1" dirty="0">
                <a:solidFill>
                  <a:schemeClr val="tx2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 rot="3312983">
              <a:off x="1678244" y="3377369"/>
              <a:ext cx="312234" cy="223025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234" h="223025">
                  <a:moveTo>
                    <a:pt x="0" y="223025"/>
                  </a:moveTo>
                  <a:cubicBezTo>
                    <a:pt x="37170" y="92927"/>
                    <a:pt x="96644" y="18586"/>
                    <a:pt x="312234" y="0"/>
                  </a:cubicBezTo>
                </a:path>
              </a:pathLst>
            </a:custGeom>
            <a:noFill/>
            <a:ln w="19050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53406" y="2646555"/>
              <a:ext cx="21210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800" i="1" dirty="0" smtClean="0">
                  <a:solidFill>
                    <a:schemeClr val="tx2"/>
                  </a:solidFill>
                </a:rPr>
                <a:t>output power</a:t>
              </a:r>
              <a:endParaRPr lang="sk-SK" sz="2800" i="1" dirty="0">
                <a:solidFill>
                  <a:schemeClr val="tx2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 rot="10800000" flipH="1">
              <a:off x="2447309" y="3107472"/>
              <a:ext cx="312234" cy="223025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234" h="223025">
                  <a:moveTo>
                    <a:pt x="0" y="223025"/>
                  </a:moveTo>
                  <a:cubicBezTo>
                    <a:pt x="37170" y="92927"/>
                    <a:pt x="96644" y="18586"/>
                    <a:pt x="312234" y="0"/>
                  </a:cubicBezTo>
                </a:path>
              </a:pathLst>
            </a:custGeom>
            <a:noFill/>
            <a:ln w="19050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63537" y="4137102"/>
              <a:ext cx="18966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800" i="1" dirty="0" smtClean="0">
                  <a:solidFill>
                    <a:schemeClr val="tx2"/>
                  </a:solidFill>
                </a:rPr>
                <a:t>input power</a:t>
              </a:r>
              <a:endParaRPr lang="sk-SK" sz="2800" i="1" dirty="0">
                <a:solidFill>
                  <a:schemeClr val="tx2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 rot="20578060">
              <a:off x="2484275" y="3988323"/>
              <a:ext cx="312234" cy="223025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234" h="223025">
                  <a:moveTo>
                    <a:pt x="0" y="223025"/>
                  </a:moveTo>
                  <a:cubicBezTo>
                    <a:pt x="37170" y="92927"/>
                    <a:pt x="96644" y="18586"/>
                    <a:pt x="312234" y="0"/>
                  </a:cubicBezTo>
                </a:path>
              </a:pathLst>
            </a:custGeom>
            <a:noFill/>
            <a:ln w="19050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6149501" y="1938453"/>
                  <a:ext cx="2918299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sk-SK" sz="28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/>
                        </a:rPr>
                        <m:t>Δ</m:t>
                      </m:r>
                    </m:oMath>
                  </a14:m>
                  <a:r>
                    <a:rPr lang="sk-SK" sz="2800" i="1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 rotational energy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sk-SK" sz="28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/>
                        </a:rPr>
                        <m:t>Δ</m:t>
                      </m:r>
                    </m:oMath>
                  </a14:m>
                  <a:r>
                    <a:rPr lang="sk-SK" sz="2800" i="1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 </a:t>
                  </a:r>
                  <a:r>
                    <a:rPr lang="sk-SK" sz="2800" i="1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time</a:t>
                  </a: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9501" y="1938453"/>
                  <a:ext cx="2918299" cy="95410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6410" r="-3549" b="-17308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5909761" y="4211445"/>
                  <a:ext cx="2377082" cy="12126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sk-SK" sz="280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Δ</m:t>
                      </m:r>
                    </m:oMath>
                  </a14:m>
                  <a:r>
                    <a:rPr lang="sk-SK" sz="2800" i="1" dirty="0">
                      <a:solidFill>
                        <a:schemeClr val="accent3">
                          <a:lumMod val="50000"/>
                        </a:schemeClr>
                      </a:solidFill>
                    </a:rPr>
                    <a:t> </a:t>
                  </a:r>
                  <a:r>
                    <a:rPr lang="sk-SK" sz="2800" i="1" dirty="0" smtClean="0">
                      <a:solidFill>
                        <a:schemeClr val="accent3">
                          <a:lumMod val="50000"/>
                        </a:schemeClr>
                      </a:solidFill>
                    </a:rPr>
                    <a:t>work of 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sk-SK" sz="2800" i="1" dirty="0" smtClean="0">
                      <a:solidFill>
                        <a:schemeClr val="accent3">
                          <a:lumMod val="50000"/>
                        </a:schemeClr>
                      </a:solidFill>
                    </a:rPr>
                    <a:t>electric current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sk-SK" sz="280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Δ</m:t>
                      </m:r>
                    </m:oMath>
                  </a14:m>
                  <a:r>
                    <a:rPr lang="sk-SK" sz="2800" i="1" dirty="0">
                      <a:solidFill>
                        <a:schemeClr val="accent3">
                          <a:lumMod val="50000"/>
                        </a:schemeClr>
                      </a:solidFill>
                    </a:rPr>
                    <a:t> </a:t>
                  </a:r>
                  <a:r>
                    <a:rPr lang="sk-SK" sz="2800" i="1" dirty="0" smtClean="0">
                      <a:solidFill>
                        <a:schemeClr val="accent3">
                          <a:lumMod val="50000"/>
                        </a:schemeClr>
                      </a:solidFill>
                    </a:rPr>
                    <a:t>time</a:t>
                  </a: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9761" y="4211445"/>
                  <a:ext cx="2377082" cy="121264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3077" t="-11558" r="-3333" b="-13065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Connector 24"/>
            <p:cNvCxnSpPr/>
            <p:nvPr/>
          </p:nvCxnSpPr>
          <p:spPr>
            <a:xfrm>
              <a:off x="6001067" y="4953387"/>
              <a:ext cx="2220325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592726" y="3686156"/>
              <a:ext cx="2374473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3521866" y="2321144"/>
                  <a:ext cx="1957074" cy="13512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sk-SK" sz="3200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Δ</m:t>
                            </m:r>
                            <m:d>
                              <m:dPr>
                                <m:ctrlPr>
                                  <a:rPr lang="en-US" sz="320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32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  <m:t>𝐽</m:t>
                                </m:r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𝜔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r>
                              <m:rPr>
                                <m:sty m:val="p"/>
                              </m:rPr>
                              <a:rPr lang="sk-SK" sz="3200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Δ</m:t>
                            </m:r>
                            <m:r>
                              <a:rPr lang="en-US" sz="32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sk-SK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1866" y="2321144"/>
                  <a:ext cx="1957074" cy="135126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3072986" y="3377625"/>
                  <a:ext cx="588623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3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</m:oMath>
                    </m:oMathPara>
                  </a14:m>
                  <a:endParaRPr lang="sk-SK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2986" y="3377625"/>
                  <a:ext cx="588623" cy="58477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Freeform 21"/>
            <p:cNvSpPr/>
            <p:nvPr/>
          </p:nvSpPr>
          <p:spPr>
            <a:xfrm rot="18054168" flipH="1">
              <a:off x="5545094" y="2223153"/>
              <a:ext cx="426706" cy="479410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426706"/>
                <a:gd name="connsiteY0" fmla="*/ 479410 h 479410"/>
                <a:gd name="connsiteX1" fmla="*/ 426706 w 426706"/>
                <a:gd name="connsiteY1" fmla="*/ 0 h 479410"/>
                <a:gd name="connsiteX0" fmla="*/ 0 w 426706"/>
                <a:gd name="connsiteY0" fmla="*/ 479410 h 479410"/>
                <a:gd name="connsiteX1" fmla="*/ 426706 w 426706"/>
                <a:gd name="connsiteY1" fmla="*/ 0 h 47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6706" h="479410">
                  <a:moveTo>
                    <a:pt x="0" y="479410"/>
                  </a:moveTo>
                  <a:cubicBezTo>
                    <a:pt x="37170" y="349312"/>
                    <a:pt x="86867" y="74179"/>
                    <a:pt x="426706" y="0"/>
                  </a:cubicBezTo>
                </a:path>
              </a:pathLst>
            </a:custGeom>
            <a:noFill/>
            <a:ln w="19050">
              <a:solidFill>
                <a:schemeClr val="accent1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dirty="0" smtClean="0"/>
                <a:t>n</a:t>
              </a:r>
              <a:endParaRPr lang="sk-SK" dirty="0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6246218" y="2437809"/>
              <a:ext cx="272486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43097" y="4076062"/>
            <a:ext cx="4328903" cy="2292242"/>
            <a:chOff x="1186543" y="1981200"/>
            <a:chExt cx="5900057" cy="3124200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6172200" y="2667000"/>
              <a:ext cx="9144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324600" y="2819400"/>
              <a:ext cx="64008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172200" y="2971800"/>
              <a:ext cx="9144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324600" y="3124200"/>
              <a:ext cx="64008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72200" y="3276600"/>
              <a:ext cx="9144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324600" y="3429000"/>
              <a:ext cx="64008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172200" y="3581400"/>
              <a:ext cx="9144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324600" y="3733800"/>
              <a:ext cx="64008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172200" y="3886200"/>
              <a:ext cx="9144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324600" y="4038600"/>
              <a:ext cx="64008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172200" y="4191000"/>
              <a:ext cx="9144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324600" y="4343400"/>
              <a:ext cx="64008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1186543" y="3124200"/>
              <a:ext cx="990600" cy="914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accent3">
                      <a:lumMod val="75000"/>
                    </a:schemeClr>
                  </a:solidFill>
                </a:rPr>
                <a:t>M</a:t>
              </a:r>
              <a:endParaRPr lang="en-US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581400" y="1981200"/>
              <a:ext cx="1219200" cy="3048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81400" y="4800600"/>
              <a:ext cx="1219200" cy="3048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40" idx="0"/>
            </p:cNvCxnSpPr>
            <p:nvPr/>
          </p:nvCxnSpPr>
          <p:spPr>
            <a:xfrm flipV="1">
              <a:off x="1681843" y="2133600"/>
              <a:ext cx="0" cy="9906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41" idx="1"/>
            </p:cNvCxnSpPr>
            <p:nvPr/>
          </p:nvCxnSpPr>
          <p:spPr>
            <a:xfrm flipH="1">
              <a:off x="1681843" y="2133600"/>
              <a:ext cx="1899557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6629400" y="2133600"/>
              <a:ext cx="0" cy="5334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1" idx="3"/>
            </p:cNvCxnSpPr>
            <p:nvPr/>
          </p:nvCxnSpPr>
          <p:spPr>
            <a:xfrm>
              <a:off x="4800600" y="2133600"/>
              <a:ext cx="18288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644640" y="4343400"/>
              <a:ext cx="0" cy="6096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2" idx="3"/>
            </p:cNvCxnSpPr>
            <p:nvPr/>
          </p:nvCxnSpPr>
          <p:spPr>
            <a:xfrm>
              <a:off x="4800600" y="4953000"/>
              <a:ext cx="18288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2" idx="1"/>
            </p:cNvCxnSpPr>
            <p:nvPr/>
          </p:nvCxnSpPr>
          <p:spPr>
            <a:xfrm flipH="1">
              <a:off x="1681843" y="4953000"/>
              <a:ext cx="1899557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40" idx="4"/>
            </p:cNvCxnSpPr>
            <p:nvPr/>
          </p:nvCxnSpPr>
          <p:spPr>
            <a:xfrm>
              <a:off x="1681843" y="4038600"/>
              <a:ext cx="0" cy="9144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/>
            <p:cNvSpPr/>
            <p:nvPr/>
          </p:nvSpPr>
          <p:spPr>
            <a:xfrm>
              <a:off x="4343399" y="2884714"/>
              <a:ext cx="805543" cy="78377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DF52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FF8001"/>
                  </a:solidFill>
                </a:rPr>
                <a:t>V</a:t>
              </a:r>
              <a:endParaRPr lang="en-US" sz="1200" dirty="0">
                <a:solidFill>
                  <a:srgbClr val="FF8001"/>
                </a:solidFill>
              </a:endParaRPr>
            </a:p>
          </p:txBody>
        </p:sp>
        <p:cxnSp>
          <p:nvCxnSpPr>
            <p:cNvPr id="52" name="Straight Connector 51"/>
            <p:cNvCxnSpPr>
              <a:stCxn id="51" idx="6"/>
            </p:cNvCxnSpPr>
            <p:nvPr/>
          </p:nvCxnSpPr>
          <p:spPr>
            <a:xfrm>
              <a:off x="5148942" y="3276600"/>
              <a:ext cx="642258" cy="0"/>
            </a:xfrm>
            <a:prstGeom prst="line">
              <a:avLst/>
            </a:prstGeom>
            <a:ln w="38100">
              <a:solidFill>
                <a:srgbClr val="FF8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5791200" y="2133600"/>
              <a:ext cx="0" cy="1143000"/>
            </a:xfrm>
            <a:prstGeom prst="line">
              <a:avLst/>
            </a:prstGeom>
            <a:ln w="38100">
              <a:solidFill>
                <a:srgbClr val="FF8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51" idx="2"/>
            </p:cNvCxnSpPr>
            <p:nvPr/>
          </p:nvCxnSpPr>
          <p:spPr>
            <a:xfrm flipH="1">
              <a:off x="3352800" y="3276600"/>
              <a:ext cx="990599" cy="0"/>
            </a:xfrm>
            <a:prstGeom prst="line">
              <a:avLst/>
            </a:prstGeom>
            <a:ln w="38100">
              <a:solidFill>
                <a:srgbClr val="FF8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3352800" y="2133600"/>
              <a:ext cx="0" cy="1143000"/>
            </a:xfrm>
            <a:prstGeom prst="line">
              <a:avLst/>
            </a:prstGeom>
            <a:ln w="38100">
              <a:solidFill>
                <a:srgbClr val="FF8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2438400" y="3164114"/>
              <a:ext cx="805543" cy="78377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chemeClr val="accent4"/>
                  </a:solidFill>
                </a:rPr>
                <a:t>V</a:t>
              </a:r>
              <a:endParaRPr lang="en-US" sz="1200" dirty="0">
                <a:solidFill>
                  <a:schemeClr val="accent4"/>
                </a:solidFill>
              </a:endParaRPr>
            </a:p>
          </p:txBody>
        </p:sp>
        <p:cxnSp>
          <p:nvCxnSpPr>
            <p:cNvPr id="57" name="Straight Connector 56"/>
            <p:cNvCxnSpPr>
              <a:stCxn id="56" idx="0"/>
            </p:cNvCxnSpPr>
            <p:nvPr/>
          </p:nvCxnSpPr>
          <p:spPr>
            <a:xfrm flipH="1" flipV="1">
              <a:off x="2841171" y="2628900"/>
              <a:ext cx="1" cy="53521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1681843" y="2628900"/>
              <a:ext cx="1159329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6" idx="4"/>
            </p:cNvCxnSpPr>
            <p:nvPr/>
          </p:nvCxnSpPr>
          <p:spPr>
            <a:xfrm flipH="1">
              <a:off x="2841171" y="3947886"/>
              <a:ext cx="1" cy="39551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1681843" y="4343400"/>
              <a:ext cx="1159329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Freeform 61"/>
          <p:cNvSpPr/>
          <p:nvPr/>
        </p:nvSpPr>
        <p:spPr>
          <a:xfrm rot="3869742" flipH="1" flipV="1">
            <a:off x="4899420" y="3284999"/>
            <a:ext cx="801800" cy="990241"/>
          </a:xfrm>
          <a:custGeom>
            <a:avLst/>
            <a:gdLst>
              <a:gd name="connsiteX0" fmla="*/ 0 w 680225"/>
              <a:gd name="connsiteY0" fmla="*/ 249049 h 382863"/>
              <a:gd name="connsiteX1" fmla="*/ 66908 w 680225"/>
              <a:gd name="connsiteY1" fmla="*/ 14873 h 382863"/>
              <a:gd name="connsiteX2" fmla="*/ 312234 w 680225"/>
              <a:gd name="connsiteY2" fmla="*/ 26024 h 382863"/>
              <a:gd name="connsiteX3" fmla="*/ 301083 w 680225"/>
              <a:gd name="connsiteY3" fmla="*/ 26024 h 382863"/>
              <a:gd name="connsiteX4" fmla="*/ 680225 w 680225"/>
              <a:gd name="connsiteY4" fmla="*/ 382863 h 382863"/>
              <a:gd name="connsiteX0" fmla="*/ 0 w 320736"/>
              <a:gd name="connsiteY0" fmla="*/ 249049 h 249049"/>
              <a:gd name="connsiteX1" fmla="*/ 66908 w 320736"/>
              <a:gd name="connsiteY1" fmla="*/ 14873 h 249049"/>
              <a:gd name="connsiteX2" fmla="*/ 312234 w 320736"/>
              <a:gd name="connsiteY2" fmla="*/ 26024 h 249049"/>
              <a:gd name="connsiteX3" fmla="*/ 301083 w 320736"/>
              <a:gd name="connsiteY3" fmla="*/ 26024 h 249049"/>
              <a:gd name="connsiteX0" fmla="*/ 0 w 312234"/>
              <a:gd name="connsiteY0" fmla="*/ 248547 h 248547"/>
              <a:gd name="connsiteX1" fmla="*/ 66908 w 312234"/>
              <a:gd name="connsiteY1" fmla="*/ 14371 h 248547"/>
              <a:gd name="connsiteX2" fmla="*/ 312234 w 312234"/>
              <a:gd name="connsiteY2" fmla="*/ 25522 h 248547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1003367"/>
              <a:gd name="connsiteY0" fmla="*/ 609909 h 609909"/>
              <a:gd name="connsiteX1" fmla="*/ 1003367 w 1003367"/>
              <a:gd name="connsiteY1" fmla="*/ 0 h 609909"/>
              <a:gd name="connsiteX0" fmla="*/ 0 w 1003367"/>
              <a:gd name="connsiteY0" fmla="*/ 609909 h 609909"/>
              <a:gd name="connsiteX1" fmla="*/ 1003367 w 1003367"/>
              <a:gd name="connsiteY1" fmla="*/ 0 h 609909"/>
              <a:gd name="connsiteX0" fmla="*/ 0 w 1003367"/>
              <a:gd name="connsiteY0" fmla="*/ 609909 h 609909"/>
              <a:gd name="connsiteX1" fmla="*/ 1003367 w 1003367"/>
              <a:gd name="connsiteY1" fmla="*/ 0 h 609909"/>
              <a:gd name="connsiteX0" fmla="*/ 0 w 614818"/>
              <a:gd name="connsiteY0" fmla="*/ 313421 h 313421"/>
              <a:gd name="connsiteX1" fmla="*/ 614818 w 614818"/>
              <a:gd name="connsiteY1" fmla="*/ 0 h 313421"/>
              <a:gd name="connsiteX0" fmla="*/ 0 w 614818"/>
              <a:gd name="connsiteY0" fmla="*/ 313421 h 313421"/>
              <a:gd name="connsiteX1" fmla="*/ 614818 w 614818"/>
              <a:gd name="connsiteY1" fmla="*/ 0 h 313421"/>
              <a:gd name="connsiteX0" fmla="*/ 0 w 858213"/>
              <a:gd name="connsiteY0" fmla="*/ 98463 h 98463"/>
              <a:gd name="connsiteX1" fmla="*/ 858213 w 858213"/>
              <a:gd name="connsiteY1" fmla="*/ 0 h 98463"/>
              <a:gd name="connsiteX0" fmla="*/ 0 w 822756"/>
              <a:gd name="connsiteY0" fmla="*/ 127733 h 127733"/>
              <a:gd name="connsiteX1" fmla="*/ 822756 w 822756"/>
              <a:gd name="connsiteY1" fmla="*/ 0 h 127733"/>
              <a:gd name="connsiteX0" fmla="*/ 0 w 822756"/>
              <a:gd name="connsiteY0" fmla="*/ 127733 h 127733"/>
              <a:gd name="connsiteX1" fmla="*/ 822756 w 822756"/>
              <a:gd name="connsiteY1" fmla="*/ 0 h 127733"/>
              <a:gd name="connsiteX0" fmla="*/ 0 w 822756"/>
              <a:gd name="connsiteY0" fmla="*/ 127733 h 127733"/>
              <a:gd name="connsiteX1" fmla="*/ 822756 w 822756"/>
              <a:gd name="connsiteY1" fmla="*/ 0 h 127733"/>
              <a:gd name="connsiteX0" fmla="*/ 0 w 847225"/>
              <a:gd name="connsiteY0" fmla="*/ 153126 h 153126"/>
              <a:gd name="connsiteX1" fmla="*/ 847225 w 847225"/>
              <a:gd name="connsiteY1" fmla="*/ 0 h 153126"/>
              <a:gd name="connsiteX0" fmla="*/ 0 w 1025899"/>
              <a:gd name="connsiteY0" fmla="*/ 1278696 h 1278696"/>
              <a:gd name="connsiteX1" fmla="*/ 1025899 w 1025899"/>
              <a:gd name="connsiteY1" fmla="*/ 0 h 1278696"/>
              <a:gd name="connsiteX0" fmla="*/ 0 w 1119898"/>
              <a:gd name="connsiteY0" fmla="*/ 1320339 h 1320339"/>
              <a:gd name="connsiteX1" fmla="*/ 1119898 w 1119898"/>
              <a:gd name="connsiteY1" fmla="*/ 0 h 1320339"/>
              <a:gd name="connsiteX0" fmla="*/ 0 w 1119898"/>
              <a:gd name="connsiteY0" fmla="*/ 1320339 h 1320339"/>
              <a:gd name="connsiteX1" fmla="*/ 1119898 w 1119898"/>
              <a:gd name="connsiteY1" fmla="*/ 0 h 1320339"/>
              <a:gd name="connsiteX0" fmla="*/ 0 w 1119898"/>
              <a:gd name="connsiteY0" fmla="*/ 1320339 h 1320339"/>
              <a:gd name="connsiteX1" fmla="*/ 1119898 w 1119898"/>
              <a:gd name="connsiteY1" fmla="*/ 0 h 1320339"/>
              <a:gd name="connsiteX0" fmla="*/ 0 w 1119898"/>
              <a:gd name="connsiteY0" fmla="*/ 1320339 h 1320339"/>
              <a:gd name="connsiteX1" fmla="*/ 1119898 w 1119898"/>
              <a:gd name="connsiteY1" fmla="*/ 0 h 1320339"/>
              <a:gd name="connsiteX0" fmla="*/ 0 w 1159694"/>
              <a:gd name="connsiteY0" fmla="*/ 1326064 h 1326064"/>
              <a:gd name="connsiteX1" fmla="*/ 1159694 w 1159694"/>
              <a:gd name="connsiteY1" fmla="*/ 0 h 1326064"/>
              <a:gd name="connsiteX0" fmla="*/ 0 w 1159694"/>
              <a:gd name="connsiteY0" fmla="*/ 1326064 h 1326064"/>
              <a:gd name="connsiteX1" fmla="*/ 1159694 w 1159694"/>
              <a:gd name="connsiteY1" fmla="*/ 0 h 1326064"/>
              <a:gd name="connsiteX0" fmla="*/ 0 w 801800"/>
              <a:gd name="connsiteY0" fmla="*/ 990241 h 990241"/>
              <a:gd name="connsiteX1" fmla="*/ 801800 w 801800"/>
              <a:gd name="connsiteY1" fmla="*/ 0 h 990241"/>
              <a:gd name="connsiteX0" fmla="*/ 0 w 801800"/>
              <a:gd name="connsiteY0" fmla="*/ 990241 h 990241"/>
              <a:gd name="connsiteX1" fmla="*/ 801800 w 801800"/>
              <a:gd name="connsiteY1" fmla="*/ 0 h 990241"/>
              <a:gd name="connsiteX0" fmla="*/ 0 w 801800"/>
              <a:gd name="connsiteY0" fmla="*/ 990241 h 990241"/>
              <a:gd name="connsiteX1" fmla="*/ 801800 w 801800"/>
              <a:gd name="connsiteY1" fmla="*/ 0 h 990241"/>
              <a:gd name="connsiteX0" fmla="*/ 0 w 801800"/>
              <a:gd name="connsiteY0" fmla="*/ 990241 h 990241"/>
              <a:gd name="connsiteX1" fmla="*/ 801800 w 801800"/>
              <a:gd name="connsiteY1" fmla="*/ 0 h 99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1800" h="990241">
                <a:moveTo>
                  <a:pt x="0" y="990241"/>
                </a:moveTo>
                <a:cubicBezTo>
                  <a:pt x="92017" y="589786"/>
                  <a:pt x="323424" y="103258"/>
                  <a:pt x="801800" y="0"/>
                </a:cubicBezTo>
              </a:path>
            </a:pathLst>
          </a:custGeom>
          <a:noFill/>
          <a:ln w="19050">
            <a:solidFill>
              <a:schemeClr val="accent3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668778" y="5358825"/>
                <a:ext cx="72750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3200" b="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sk-SK" sz="3200" b="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sk-SK" sz="3200" b="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sk-SK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778" y="5358825"/>
                <a:ext cx="727507" cy="58477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Freeform 62"/>
          <p:cNvSpPr/>
          <p:nvPr/>
        </p:nvSpPr>
        <p:spPr>
          <a:xfrm rot="4309597">
            <a:off x="1641149" y="5241464"/>
            <a:ext cx="312234" cy="223025"/>
          </a:xfrm>
          <a:custGeom>
            <a:avLst/>
            <a:gdLst>
              <a:gd name="connsiteX0" fmla="*/ 0 w 680225"/>
              <a:gd name="connsiteY0" fmla="*/ 249049 h 382863"/>
              <a:gd name="connsiteX1" fmla="*/ 66908 w 680225"/>
              <a:gd name="connsiteY1" fmla="*/ 14873 h 382863"/>
              <a:gd name="connsiteX2" fmla="*/ 312234 w 680225"/>
              <a:gd name="connsiteY2" fmla="*/ 26024 h 382863"/>
              <a:gd name="connsiteX3" fmla="*/ 301083 w 680225"/>
              <a:gd name="connsiteY3" fmla="*/ 26024 h 382863"/>
              <a:gd name="connsiteX4" fmla="*/ 680225 w 680225"/>
              <a:gd name="connsiteY4" fmla="*/ 382863 h 382863"/>
              <a:gd name="connsiteX0" fmla="*/ 0 w 320736"/>
              <a:gd name="connsiteY0" fmla="*/ 249049 h 249049"/>
              <a:gd name="connsiteX1" fmla="*/ 66908 w 320736"/>
              <a:gd name="connsiteY1" fmla="*/ 14873 h 249049"/>
              <a:gd name="connsiteX2" fmla="*/ 312234 w 320736"/>
              <a:gd name="connsiteY2" fmla="*/ 26024 h 249049"/>
              <a:gd name="connsiteX3" fmla="*/ 301083 w 320736"/>
              <a:gd name="connsiteY3" fmla="*/ 26024 h 249049"/>
              <a:gd name="connsiteX0" fmla="*/ 0 w 312234"/>
              <a:gd name="connsiteY0" fmla="*/ 248547 h 248547"/>
              <a:gd name="connsiteX1" fmla="*/ 66908 w 312234"/>
              <a:gd name="connsiteY1" fmla="*/ 14371 h 248547"/>
              <a:gd name="connsiteX2" fmla="*/ 312234 w 312234"/>
              <a:gd name="connsiteY2" fmla="*/ 25522 h 248547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234" h="223025">
                <a:moveTo>
                  <a:pt x="0" y="223025"/>
                </a:moveTo>
                <a:cubicBezTo>
                  <a:pt x="37170" y="92927"/>
                  <a:pt x="96644" y="18586"/>
                  <a:pt x="312234" y="0"/>
                </a:cubicBezTo>
              </a:path>
            </a:pathLst>
          </a:custGeom>
          <a:noFill/>
          <a:ln w="1905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851281" y="4064911"/>
            <a:ext cx="672719" cy="0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041770" y="3583923"/>
                <a:ext cx="450957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/>
                        </a:rPr>
                        <m:t>𝐼</m:t>
                      </m:r>
                    </m:oMath>
                  </m:oMathPara>
                </a14:m>
                <a:endParaRPr lang="sk-SK" sz="32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770" y="3583923"/>
                <a:ext cx="450957" cy="58477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3868865" y="2898123"/>
                <a:ext cx="119378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sk-SK" sz="32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⋅</m:t>
                      </m:r>
                      <m:r>
                        <a:rPr lang="sk-SK" sz="3200" b="0" i="1" smtClean="0">
                          <a:solidFill>
                            <a:schemeClr val="accent1"/>
                          </a:solidFill>
                          <a:latin typeface="Cambria Math"/>
                        </a:rPr>
                        <m:t>𝐼</m:t>
                      </m:r>
                    </m:oMath>
                  </m:oMathPara>
                </a14:m>
                <a:endParaRPr lang="sk-SK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865" y="2898123"/>
                <a:ext cx="1193788" cy="58477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757027" y="4558605"/>
            <a:ext cx="41583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too large to be measured directly </a:t>
            </a:r>
            <a:r>
              <a:rPr lang="sk-SK" sz="2800" dirty="0" smtClean="0">
                <a:solidFill>
                  <a:schemeClr val="accent1"/>
                </a:solidFill>
              </a:rPr>
              <a:t>→ measure voltage drop on wire!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2141229" y="3646449"/>
                <a:ext cx="6515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240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sk-SK" sz="2400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sk-SK" sz="2400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sk-SK" sz="24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229" y="3646449"/>
                <a:ext cx="651524" cy="46166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/>
              <p:nvPr/>
            </p:nvSpPr>
            <p:spPr>
              <a:xfrm>
                <a:off x="3048000" y="5235498"/>
                <a:ext cx="75681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3200" i="1" smtClean="0">
                              <a:solidFill>
                                <a:srgbClr val="FF800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sk-SK" sz="3200" i="1">
                              <a:solidFill>
                                <a:srgbClr val="FF8001"/>
                              </a:solidFill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sk-SK" sz="3200" i="1">
                              <a:solidFill>
                                <a:srgbClr val="FF8001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sk-SK" sz="3200" dirty="0">
                  <a:solidFill>
                    <a:srgbClr val="FF8001"/>
                  </a:solidFill>
                </a:endParaRPr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5235498"/>
                <a:ext cx="756810" cy="58477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Freeform 67"/>
          <p:cNvSpPr/>
          <p:nvPr/>
        </p:nvSpPr>
        <p:spPr>
          <a:xfrm rot="4309597">
            <a:off x="3042041" y="5100797"/>
            <a:ext cx="312234" cy="223025"/>
          </a:xfrm>
          <a:custGeom>
            <a:avLst/>
            <a:gdLst>
              <a:gd name="connsiteX0" fmla="*/ 0 w 680225"/>
              <a:gd name="connsiteY0" fmla="*/ 249049 h 382863"/>
              <a:gd name="connsiteX1" fmla="*/ 66908 w 680225"/>
              <a:gd name="connsiteY1" fmla="*/ 14873 h 382863"/>
              <a:gd name="connsiteX2" fmla="*/ 312234 w 680225"/>
              <a:gd name="connsiteY2" fmla="*/ 26024 h 382863"/>
              <a:gd name="connsiteX3" fmla="*/ 301083 w 680225"/>
              <a:gd name="connsiteY3" fmla="*/ 26024 h 382863"/>
              <a:gd name="connsiteX4" fmla="*/ 680225 w 680225"/>
              <a:gd name="connsiteY4" fmla="*/ 382863 h 382863"/>
              <a:gd name="connsiteX0" fmla="*/ 0 w 320736"/>
              <a:gd name="connsiteY0" fmla="*/ 249049 h 249049"/>
              <a:gd name="connsiteX1" fmla="*/ 66908 w 320736"/>
              <a:gd name="connsiteY1" fmla="*/ 14873 h 249049"/>
              <a:gd name="connsiteX2" fmla="*/ 312234 w 320736"/>
              <a:gd name="connsiteY2" fmla="*/ 26024 h 249049"/>
              <a:gd name="connsiteX3" fmla="*/ 301083 w 320736"/>
              <a:gd name="connsiteY3" fmla="*/ 26024 h 249049"/>
              <a:gd name="connsiteX0" fmla="*/ 0 w 312234"/>
              <a:gd name="connsiteY0" fmla="*/ 248547 h 248547"/>
              <a:gd name="connsiteX1" fmla="*/ 66908 w 312234"/>
              <a:gd name="connsiteY1" fmla="*/ 14371 h 248547"/>
              <a:gd name="connsiteX2" fmla="*/ 312234 w 312234"/>
              <a:gd name="connsiteY2" fmla="*/ 25522 h 248547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234" h="223025">
                <a:moveTo>
                  <a:pt x="0" y="223025"/>
                </a:moveTo>
                <a:cubicBezTo>
                  <a:pt x="37170" y="92927"/>
                  <a:pt x="96644" y="18586"/>
                  <a:pt x="312234" y="0"/>
                </a:cubicBezTo>
              </a:path>
            </a:pathLst>
          </a:custGeom>
          <a:noFill/>
          <a:ln w="19050">
            <a:solidFill>
              <a:srgbClr val="FF800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162426" y="5410200"/>
                <a:ext cx="1741823" cy="7569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sk-SK" sz="2800" b="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/>
                      </a:rPr>
                      <m:t>⇒ </m:t>
                    </m:r>
                    <m:r>
                      <a:rPr lang="sk-SK" sz="2800" b="0" i="1" smtClean="0">
                        <a:solidFill>
                          <a:schemeClr val="accent1"/>
                        </a:solidFill>
                        <a:latin typeface="Cambria Math"/>
                      </a:rPr>
                      <m:t>𝐼</m:t>
                    </m:r>
                    <m:r>
                      <a:rPr lang="sk-SK" sz="280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sk-SK" sz="28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sk-SK" sz="2800" i="1" smtClean="0">
                                <a:solidFill>
                                  <a:srgbClr val="FF800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sz="2800" i="1">
                                <a:solidFill>
                                  <a:srgbClr val="FF8001"/>
                                </a:solidFill>
                                <a:latin typeface="Cambria Math"/>
                              </a:rPr>
                              <m:t>𝑈</m:t>
                            </m:r>
                          </m:e>
                          <m:sub>
                            <m:r>
                              <a:rPr lang="sk-SK" sz="2800" i="1">
                                <a:solidFill>
                                  <a:srgbClr val="FF8001"/>
                                </a:solidFill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sk-SK" sz="2800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sz="2800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sk-SK" sz="2800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  <m:t>𝑤</m:t>
                            </m:r>
                          </m:sub>
                        </m:sSub>
                      </m:den>
                    </m:f>
                  </m:oMath>
                </a14:m>
                <a:r>
                  <a:rPr lang="sk-SK" sz="2800" dirty="0" smtClean="0"/>
                  <a:t> </a:t>
                </a:r>
                <a:endParaRPr lang="sk-SK" sz="28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426" y="5410200"/>
                <a:ext cx="1741823" cy="756938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Freeform 68"/>
          <p:cNvSpPr/>
          <p:nvPr/>
        </p:nvSpPr>
        <p:spPr>
          <a:xfrm rot="10800000" flipH="1">
            <a:off x="5005653" y="3407401"/>
            <a:ext cx="589333" cy="1143882"/>
          </a:xfrm>
          <a:custGeom>
            <a:avLst/>
            <a:gdLst>
              <a:gd name="connsiteX0" fmla="*/ 0 w 680225"/>
              <a:gd name="connsiteY0" fmla="*/ 249049 h 382863"/>
              <a:gd name="connsiteX1" fmla="*/ 66908 w 680225"/>
              <a:gd name="connsiteY1" fmla="*/ 14873 h 382863"/>
              <a:gd name="connsiteX2" fmla="*/ 312234 w 680225"/>
              <a:gd name="connsiteY2" fmla="*/ 26024 h 382863"/>
              <a:gd name="connsiteX3" fmla="*/ 301083 w 680225"/>
              <a:gd name="connsiteY3" fmla="*/ 26024 h 382863"/>
              <a:gd name="connsiteX4" fmla="*/ 680225 w 680225"/>
              <a:gd name="connsiteY4" fmla="*/ 382863 h 382863"/>
              <a:gd name="connsiteX0" fmla="*/ 0 w 320736"/>
              <a:gd name="connsiteY0" fmla="*/ 249049 h 249049"/>
              <a:gd name="connsiteX1" fmla="*/ 66908 w 320736"/>
              <a:gd name="connsiteY1" fmla="*/ 14873 h 249049"/>
              <a:gd name="connsiteX2" fmla="*/ 312234 w 320736"/>
              <a:gd name="connsiteY2" fmla="*/ 26024 h 249049"/>
              <a:gd name="connsiteX3" fmla="*/ 301083 w 320736"/>
              <a:gd name="connsiteY3" fmla="*/ 26024 h 249049"/>
              <a:gd name="connsiteX0" fmla="*/ 0 w 312234"/>
              <a:gd name="connsiteY0" fmla="*/ 248547 h 248547"/>
              <a:gd name="connsiteX1" fmla="*/ 66908 w 312234"/>
              <a:gd name="connsiteY1" fmla="*/ 14371 h 248547"/>
              <a:gd name="connsiteX2" fmla="*/ 312234 w 312234"/>
              <a:gd name="connsiteY2" fmla="*/ 25522 h 248547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802888"/>
              <a:gd name="connsiteY0" fmla="*/ 1505415 h 1505415"/>
              <a:gd name="connsiteX1" fmla="*/ 802888 w 802888"/>
              <a:gd name="connsiteY1" fmla="*/ 0 h 1505415"/>
              <a:gd name="connsiteX0" fmla="*/ 0 w 802888"/>
              <a:gd name="connsiteY0" fmla="*/ 1505415 h 1505415"/>
              <a:gd name="connsiteX1" fmla="*/ 802888 w 802888"/>
              <a:gd name="connsiteY1" fmla="*/ 0 h 1505415"/>
              <a:gd name="connsiteX0" fmla="*/ 0 w 802888"/>
              <a:gd name="connsiteY0" fmla="*/ 1505415 h 1505415"/>
              <a:gd name="connsiteX1" fmla="*/ 154821 w 802888"/>
              <a:gd name="connsiteY1" fmla="*/ 930241 h 1505415"/>
              <a:gd name="connsiteX2" fmla="*/ 802888 w 802888"/>
              <a:gd name="connsiteY2" fmla="*/ 0 h 1505415"/>
              <a:gd name="connsiteX0" fmla="*/ 0 w 802888"/>
              <a:gd name="connsiteY0" fmla="*/ 1505415 h 1505415"/>
              <a:gd name="connsiteX1" fmla="*/ 154821 w 802888"/>
              <a:gd name="connsiteY1" fmla="*/ 930241 h 1505415"/>
              <a:gd name="connsiteX2" fmla="*/ 802888 w 802888"/>
              <a:gd name="connsiteY2" fmla="*/ 0 h 1505415"/>
              <a:gd name="connsiteX0" fmla="*/ 0 w 802888"/>
              <a:gd name="connsiteY0" fmla="*/ 1505415 h 1505415"/>
              <a:gd name="connsiteX1" fmla="*/ 154821 w 802888"/>
              <a:gd name="connsiteY1" fmla="*/ 930241 h 1505415"/>
              <a:gd name="connsiteX2" fmla="*/ 802888 w 802888"/>
              <a:gd name="connsiteY2" fmla="*/ 0 h 1505415"/>
              <a:gd name="connsiteX0" fmla="*/ 98354 w 901242"/>
              <a:gd name="connsiteY0" fmla="*/ 1505415 h 1505415"/>
              <a:gd name="connsiteX1" fmla="*/ 253175 w 901242"/>
              <a:gd name="connsiteY1" fmla="*/ 930241 h 1505415"/>
              <a:gd name="connsiteX2" fmla="*/ 901242 w 901242"/>
              <a:gd name="connsiteY2" fmla="*/ 0 h 1505415"/>
              <a:gd name="connsiteX0" fmla="*/ 19618 w 822506"/>
              <a:gd name="connsiteY0" fmla="*/ 1505415 h 1505415"/>
              <a:gd name="connsiteX1" fmla="*/ 174439 w 822506"/>
              <a:gd name="connsiteY1" fmla="*/ 930241 h 1505415"/>
              <a:gd name="connsiteX2" fmla="*/ 822506 w 822506"/>
              <a:gd name="connsiteY2" fmla="*/ 0 h 1505415"/>
              <a:gd name="connsiteX0" fmla="*/ 0 w 557561"/>
              <a:gd name="connsiteY0" fmla="*/ 1003610 h 1003610"/>
              <a:gd name="connsiteX1" fmla="*/ 154821 w 557561"/>
              <a:gd name="connsiteY1" fmla="*/ 428436 h 1003610"/>
              <a:gd name="connsiteX2" fmla="*/ 557561 w 557561"/>
              <a:gd name="connsiteY2" fmla="*/ 0 h 1003610"/>
              <a:gd name="connsiteX0" fmla="*/ 0 w 557561"/>
              <a:gd name="connsiteY0" fmla="*/ 1003610 h 1003610"/>
              <a:gd name="connsiteX1" fmla="*/ 154821 w 557561"/>
              <a:gd name="connsiteY1" fmla="*/ 428436 h 1003610"/>
              <a:gd name="connsiteX2" fmla="*/ 557561 w 557561"/>
              <a:gd name="connsiteY2" fmla="*/ 0 h 1003610"/>
              <a:gd name="connsiteX0" fmla="*/ 0 w 557561"/>
              <a:gd name="connsiteY0" fmla="*/ 1003610 h 1003610"/>
              <a:gd name="connsiteX1" fmla="*/ 299787 w 557561"/>
              <a:gd name="connsiteY1" fmla="*/ 428436 h 1003610"/>
              <a:gd name="connsiteX2" fmla="*/ 557561 w 557561"/>
              <a:gd name="connsiteY2" fmla="*/ 0 h 1003610"/>
              <a:gd name="connsiteX0" fmla="*/ 0 w 557561"/>
              <a:gd name="connsiteY0" fmla="*/ 1003610 h 1003610"/>
              <a:gd name="connsiteX1" fmla="*/ 299787 w 557561"/>
              <a:gd name="connsiteY1" fmla="*/ 428436 h 1003610"/>
              <a:gd name="connsiteX2" fmla="*/ 557561 w 557561"/>
              <a:gd name="connsiteY2" fmla="*/ 0 h 1003610"/>
              <a:gd name="connsiteX0" fmla="*/ 0 w 557561"/>
              <a:gd name="connsiteY0" fmla="*/ 1003610 h 1003610"/>
              <a:gd name="connsiteX1" fmla="*/ 299787 w 557561"/>
              <a:gd name="connsiteY1" fmla="*/ 428436 h 1003610"/>
              <a:gd name="connsiteX2" fmla="*/ 557561 w 557561"/>
              <a:gd name="connsiteY2" fmla="*/ 0 h 100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7561" h="1003610">
                <a:moveTo>
                  <a:pt x="0" y="1003610"/>
                </a:moveTo>
                <a:cubicBezTo>
                  <a:pt x="421672" y="848274"/>
                  <a:pt x="-38467" y="428435"/>
                  <a:pt x="299787" y="428436"/>
                </a:cubicBezTo>
                <a:cubicBezTo>
                  <a:pt x="638041" y="428437"/>
                  <a:pt x="141249" y="141250"/>
                  <a:pt x="557561" y="0"/>
                </a:cubicBezTo>
              </a:path>
            </a:pathLst>
          </a:custGeom>
          <a:noFill/>
          <a:ln w="1905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628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12" r="9304"/>
          <a:stretch/>
        </p:blipFill>
        <p:spPr>
          <a:xfrm>
            <a:off x="5029200" y="4343400"/>
            <a:ext cx="3429000" cy="1871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Efficiency Measurement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23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52400" y="914133"/>
            <a:ext cx="8915400" cy="3485632"/>
            <a:chOff x="152400" y="1938453"/>
            <a:chExt cx="8915400" cy="34856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1871161" y="3115822"/>
                  <a:ext cx="1418209" cy="10974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3200" i="1" smtClean="0">
                            <a:latin typeface="Cambria Math"/>
                          </a:rPr>
                          <m:t>𝜂</m:t>
                        </m:r>
                        <m:r>
                          <a:rPr lang="sk-SK" sz="320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sk-SK" sz="3200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sk-SK" sz="3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sk-SK" sz="3200" i="1"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sk-SK" sz="3200" i="1">
                                    <a:latin typeface="Cambria Math"/>
                                  </a:rPr>
                                  <m:t>𝑜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sk-SK" sz="3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sk-SK" sz="3200" i="1"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sk-SK" sz="3200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sk-SK" sz="3200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1161" y="3115822"/>
                  <a:ext cx="1418209" cy="109748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152400" y="3174381"/>
              <a:ext cx="15087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800" i="1" dirty="0" smtClean="0">
                  <a:solidFill>
                    <a:schemeClr val="tx2"/>
                  </a:solidFill>
                </a:rPr>
                <a:t>efficiency</a:t>
              </a:r>
              <a:endParaRPr lang="sk-SK" sz="2800" i="1" dirty="0">
                <a:solidFill>
                  <a:schemeClr val="tx2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 rot="3312983">
              <a:off x="1678244" y="3377369"/>
              <a:ext cx="312234" cy="223025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234" h="223025">
                  <a:moveTo>
                    <a:pt x="0" y="223025"/>
                  </a:moveTo>
                  <a:cubicBezTo>
                    <a:pt x="37170" y="92927"/>
                    <a:pt x="96644" y="18586"/>
                    <a:pt x="312234" y="0"/>
                  </a:cubicBezTo>
                </a:path>
              </a:pathLst>
            </a:custGeom>
            <a:noFill/>
            <a:ln w="19050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53406" y="2646555"/>
              <a:ext cx="21210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800" i="1" dirty="0" smtClean="0">
                  <a:solidFill>
                    <a:schemeClr val="tx2"/>
                  </a:solidFill>
                </a:rPr>
                <a:t>output power</a:t>
              </a:r>
              <a:endParaRPr lang="sk-SK" sz="2800" i="1" dirty="0">
                <a:solidFill>
                  <a:schemeClr val="tx2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 rot="10800000" flipH="1">
              <a:off x="2447309" y="3107472"/>
              <a:ext cx="312234" cy="223025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234" h="223025">
                  <a:moveTo>
                    <a:pt x="0" y="223025"/>
                  </a:moveTo>
                  <a:cubicBezTo>
                    <a:pt x="37170" y="92927"/>
                    <a:pt x="96644" y="18586"/>
                    <a:pt x="312234" y="0"/>
                  </a:cubicBezTo>
                </a:path>
              </a:pathLst>
            </a:custGeom>
            <a:noFill/>
            <a:ln w="19050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63537" y="4137102"/>
              <a:ext cx="18966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800" i="1" dirty="0" smtClean="0">
                  <a:solidFill>
                    <a:schemeClr val="tx2"/>
                  </a:solidFill>
                </a:rPr>
                <a:t>input power</a:t>
              </a:r>
              <a:endParaRPr lang="sk-SK" sz="2800" i="1" dirty="0">
                <a:solidFill>
                  <a:schemeClr val="tx2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 rot="20578060">
              <a:off x="2484275" y="3988323"/>
              <a:ext cx="312234" cy="223025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234" h="223025">
                  <a:moveTo>
                    <a:pt x="0" y="223025"/>
                  </a:moveTo>
                  <a:cubicBezTo>
                    <a:pt x="37170" y="92927"/>
                    <a:pt x="96644" y="18586"/>
                    <a:pt x="312234" y="0"/>
                  </a:cubicBezTo>
                </a:path>
              </a:pathLst>
            </a:custGeom>
            <a:noFill/>
            <a:ln w="19050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6149501" y="1938453"/>
                  <a:ext cx="2918299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sk-SK" sz="28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/>
                        </a:rPr>
                        <m:t>Δ</m:t>
                      </m:r>
                    </m:oMath>
                  </a14:m>
                  <a:r>
                    <a:rPr lang="sk-SK" sz="2800" i="1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 rotational energy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sk-SK" sz="28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/>
                        </a:rPr>
                        <m:t>Δ</m:t>
                      </m:r>
                    </m:oMath>
                  </a14:m>
                  <a:r>
                    <a:rPr lang="sk-SK" sz="2800" i="1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 </a:t>
                  </a:r>
                  <a:r>
                    <a:rPr lang="sk-SK" sz="2800" i="1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time</a:t>
                  </a: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9501" y="1938453"/>
                  <a:ext cx="2918299" cy="95410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6410" r="-3549" b="-17308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5909761" y="4211445"/>
                  <a:ext cx="2377082" cy="12126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sk-SK" sz="280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Δ</m:t>
                      </m:r>
                    </m:oMath>
                  </a14:m>
                  <a:r>
                    <a:rPr lang="sk-SK" sz="2800" i="1" dirty="0">
                      <a:solidFill>
                        <a:schemeClr val="accent3">
                          <a:lumMod val="50000"/>
                        </a:schemeClr>
                      </a:solidFill>
                    </a:rPr>
                    <a:t> </a:t>
                  </a:r>
                  <a:r>
                    <a:rPr lang="sk-SK" sz="2800" i="1" dirty="0" smtClean="0">
                      <a:solidFill>
                        <a:schemeClr val="accent3">
                          <a:lumMod val="50000"/>
                        </a:schemeClr>
                      </a:solidFill>
                    </a:rPr>
                    <a:t>work of 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sk-SK" sz="2800" i="1" dirty="0" smtClean="0">
                      <a:solidFill>
                        <a:schemeClr val="accent3">
                          <a:lumMod val="50000"/>
                        </a:schemeClr>
                      </a:solidFill>
                    </a:rPr>
                    <a:t>electric current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sk-SK" sz="280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Δ</m:t>
                      </m:r>
                    </m:oMath>
                  </a14:m>
                  <a:r>
                    <a:rPr lang="sk-SK" sz="2800" i="1" dirty="0">
                      <a:solidFill>
                        <a:schemeClr val="accent3">
                          <a:lumMod val="50000"/>
                        </a:schemeClr>
                      </a:solidFill>
                    </a:rPr>
                    <a:t> </a:t>
                  </a:r>
                  <a:r>
                    <a:rPr lang="sk-SK" sz="2800" i="1" dirty="0" smtClean="0">
                      <a:solidFill>
                        <a:schemeClr val="accent3">
                          <a:lumMod val="50000"/>
                        </a:schemeClr>
                      </a:solidFill>
                    </a:rPr>
                    <a:t>time</a:t>
                  </a: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9761" y="4211445"/>
                  <a:ext cx="2377082" cy="121264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3077" t="-11558" r="-3333" b="-13065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Connector 24"/>
            <p:cNvCxnSpPr/>
            <p:nvPr/>
          </p:nvCxnSpPr>
          <p:spPr>
            <a:xfrm>
              <a:off x="6001067" y="4953387"/>
              <a:ext cx="2220325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592726" y="3686156"/>
              <a:ext cx="2374473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3521866" y="2321144"/>
                  <a:ext cx="1957074" cy="13512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sk-SK" sz="3200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Δ</m:t>
                            </m:r>
                            <m:d>
                              <m:dPr>
                                <m:ctrlPr>
                                  <a:rPr lang="en-US" sz="320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32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  <m:t>𝐽</m:t>
                                </m:r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𝜔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r>
                              <m:rPr>
                                <m:sty m:val="p"/>
                              </m:rPr>
                              <a:rPr lang="sk-SK" sz="3200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Δ</m:t>
                            </m:r>
                            <m:r>
                              <a:rPr lang="en-US" sz="32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sk-SK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1866" y="2321144"/>
                  <a:ext cx="1957074" cy="135126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3072986" y="3377625"/>
                  <a:ext cx="588623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3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</m:oMath>
                    </m:oMathPara>
                  </a14:m>
                  <a:endParaRPr lang="sk-SK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2986" y="3377625"/>
                  <a:ext cx="588623" cy="58477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Freeform 21"/>
            <p:cNvSpPr/>
            <p:nvPr/>
          </p:nvSpPr>
          <p:spPr>
            <a:xfrm rot="18054168" flipH="1">
              <a:off x="5545094" y="2223153"/>
              <a:ext cx="426706" cy="479410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426706"/>
                <a:gd name="connsiteY0" fmla="*/ 479410 h 479410"/>
                <a:gd name="connsiteX1" fmla="*/ 426706 w 426706"/>
                <a:gd name="connsiteY1" fmla="*/ 0 h 479410"/>
                <a:gd name="connsiteX0" fmla="*/ 0 w 426706"/>
                <a:gd name="connsiteY0" fmla="*/ 479410 h 479410"/>
                <a:gd name="connsiteX1" fmla="*/ 426706 w 426706"/>
                <a:gd name="connsiteY1" fmla="*/ 0 h 47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6706" h="479410">
                  <a:moveTo>
                    <a:pt x="0" y="479410"/>
                  </a:moveTo>
                  <a:cubicBezTo>
                    <a:pt x="37170" y="349312"/>
                    <a:pt x="86867" y="74179"/>
                    <a:pt x="426706" y="0"/>
                  </a:cubicBezTo>
                </a:path>
              </a:pathLst>
            </a:custGeom>
            <a:noFill/>
            <a:ln w="19050">
              <a:solidFill>
                <a:schemeClr val="accent1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dirty="0" smtClean="0"/>
                <a:t>n</a:t>
              </a:r>
              <a:endParaRPr lang="sk-SK" dirty="0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6246218" y="2437809"/>
              <a:ext cx="272486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Freeform 61"/>
          <p:cNvSpPr/>
          <p:nvPr/>
        </p:nvSpPr>
        <p:spPr>
          <a:xfrm rot="3869742" flipH="1" flipV="1">
            <a:off x="4899420" y="3284999"/>
            <a:ext cx="801800" cy="990241"/>
          </a:xfrm>
          <a:custGeom>
            <a:avLst/>
            <a:gdLst>
              <a:gd name="connsiteX0" fmla="*/ 0 w 680225"/>
              <a:gd name="connsiteY0" fmla="*/ 249049 h 382863"/>
              <a:gd name="connsiteX1" fmla="*/ 66908 w 680225"/>
              <a:gd name="connsiteY1" fmla="*/ 14873 h 382863"/>
              <a:gd name="connsiteX2" fmla="*/ 312234 w 680225"/>
              <a:gd name="connsiteY2" fmla="*/ 26024 h 382863"/>
              <a:gd name="connsiteX3" fmla="*/ 301083 w 680225"/>
              <a:gd name="connsiteY3" fmla="*/ 26024 h 382863"/>
              <a:gd name="connsiteX4" fmla="*/ 680225 w 680225"/>
              <a:gd name="connsiteY4" fmla="*/ 382863 h 382863"/>
              <a:gd name="connsiteX0" fmla="*/ 0 w 320736"/>
              <a:gd name="connsiteY0" fmla="*/ 249049 h 249049"/>
              <a:gd name="connsiteX1" fmla="*/ 66908 w 320736"/>
              <a:gd name="connsiteY1" fmla="*/ 14873 h 249049"/>
              <a:gd name="connsiteX2" fmla="*/ 312234 w 320736"/>
              <a:gd name="connsiteY2" fmla="*/ 26024 h 249049"/>
              <a:gd name="connsiteX3" fmla="*/ 301083 w 320736"/>
              <a:gd name="connsiteY3" fmla="*/ 26024 h 249049"/>
              <a:gd name="connsiteX0" fmla="*/ 0 w 312234"/>
              <a:gd name="connsiteY0" fmla="*/ 248547 h 248547"/>
              <a:gd name="connsiteX1" fmla="*/ 66908 w 312234"/>
              <a:gd name="connsiteY1" fmla="*/ 14371 h 248547"/>
              <a:gd name="connsiteX2" fmla="*/ 312234 w 312234"/>
              <a:gd name="connsiteY2" fmla="*/ 25522 h 248547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1003367"/>
              <a:gd name="connsiteY0" fmla="*/ 609909 h 609909"/>
              <a:gd name="connsiteX1" fmla="*/ 1003367 w 1003367"/>
              <a:gd name="connsiteY1" fmla="*/ 0 h 609909"/>
              <a:gd name="connsiteX0" fmla="*/ 0 w 1003367"/>
              <a:gd name="connsiteY0" fmla="*/ 609909 h 609909"/>
              <a:gd name="connsiteX1" fmla="*/ 1003367 w 1003367"/>
              <a:gd name="connsiteY1" fmla="*/ 0 h 609909"/>
              <a:gd name="connsiteX0" fmla="*/ 0 w 1003367"/>
              <a:gd name="connsiteY0" fmla="*/ 609909 h 609909"/>
              <a:gd name="connsiteX1" fmla="*/ 1003367 w 1003367"/>
              <a:gd name="connsiteY1" fmla="*/ 0 h 609909"/>
              <a:gd name="connsiteX0" fmla="*/ 0 w 614818"/>
              <a:gd name="connsiteY0" fmla="*/ 313421 h 313421"/>
              <a:gd name="connsiteX1" fmla="*/ 614818 w 614818"/>
              <a:gd name="connsiteY1" fmla="*/ 0 h 313421"/>
              <a:gd name="connsiteX0" fmla="*/ 0 w 614818"/>
              <a:gd name="connsiteY0" fmla="*/ 313421 h 313421"/>
              <a:gd name="connsiteX1" fmla="*/ 614818 w 614818"/>
              <a:gd name="connsiteY1" fmla="*/ 0 h 313421"/>
              <a:gd name="connsiteX0" fmla="*/ 0 w 858213"/>
              <a:gd name="connsiteY0" fmla="*/ 98463 h 98463"/>
              <a:gd name="connsiteX1" fmla="*/ 858213 w 858213"/>
              <a:gd name="connsiteY1" fmla="*/ 0 h 98463"/>
              <a:gd name="connsiteX0" fmla="*/ 0 w 822756"/>
              <a:gd name="connsiteY0" fmla="*/ 127733 h 127733"/>
              <a:gd name="connsiteX1" fmla="*/ 822756 w 822756"/>
              <a:gd name="connsiteY1" fmla="*/ 0 h 127733"/>
              <a:gd name="connsiteX0" fmla="*/ 0 w 822756"/>
              <a:gd name="connsiteY0" fmla="*/ 127733 h 127733"/>
              <a:gd name="connsiteX1" fmla="*/ 822756 w 822756"/>
              <a:gd name="connsiteY1" fmla="*/ 0 h 127733"/>
              <a:gd name="connsiteX0" fmla="*/ 0 w 822756"/>
              <a:gd name="connsiteY0" fmla="*/ 127733 h 127733"/>
              <a:gd name="connsiteX1" fmla="*/ 822756 w 822756"/>
              <a:gd name="connsiteY1" fmla="*/ 0 h 127733"/>
              <a:gd name="connsiteX0" fmla="*/ 0 w 847225"/>
              <a:gd name="connsiteY0" fmla="*/ 153126 h 153126"/>
              <a:gd name="connsiteX1" fmla="*/ 847225 w 847225"/>
              <a:gd name="connsiteY1" fmla="*/ 0 h 153126"/>
              <a:gd name="connsiteX0" fmla="*/ 0 w 1025899"/>
              <a:gd name="connsiteY0" fmla="*/ 1278696 h 1278696"/>
              <a:gd name="connsiteX1" fmla="*/ 1025899 w 1025899"/>
              <a:gd name="connsiteY1" fmla="*/ 0 h 1278696"/>
              <a:gd name="connsiteX0" fmla="*/ 0 w 1119898"/>
              <a:gd name="connsiteY0" fmla="*/ 1320339 h 1320339"/>
              <a:gd name="connsiteX1" fmla="*/ 1119898 w 1119898"/>
              <a:gd name="connsiteY1" fmla="*/ 0 h 1320339"/>
              <a:gd name="connsiteX0" fmla="*/ 0 w 1119898"/>
              <a:gd name="connsiteY0" fmla="*/ 1320339 h 1320339"/>
              <a:gd name="connsiteX1" fmla="*/ 1119898 w 1119898"/>
              <a:gd name="connsiteY1" fmla="*/ 0 h 1320339"/>
              <a:gd name="connsiteX0" fmla="*/ 0 w 1119898"/>
              <a:gd name="connsiteY0" fmla="*/ 1320339 h 1320339"/>
              <a:gd name="connsiteX1" fmla="*/ 1119898 w 1119898"/>
              <a:gd name="connsiteY1" fmla="*/ 0 h 1320339"/>
              <a:gd name="connsiteX0" fmla="*/ 0 w 1119898"/>
              <a:gd name="connsiteY0" fmla="*/ 1320339 h 1320339"/>
              <a:gd name="connsiteX1" fmla="*/ 1119898 w 1119898"/>
              <a:gd name="connsiteY1" fmla="*/ 0 h 1320339"/>
              <a:gd name="connsiteX0" fmla="*/ 0 w 1159694"/>
              <a:gd name="connsiteY0" fmla="*/ 1326064 h 1326064"/>
              <a:gd name="connsiteX1" fmla="*/ 1159694 w 1159694"/>
              <a:gd name="connsiteY1" fmla="*/ 0 h 1326064"/>
              <a:gd name="connsiteX0" fmla="*/ 0 w 1159694"/>
              <a:gd name="connsiteY0" fmla="*/ 1326064 h 1326064"/>
              <a:gd name="connsiteX1" fmla="*/ 1159694 w 1159694"/>
              <a:gd name="connsiteY1" fmla="*/ 0 h 1326064"/>
              <a:gd name="connsiteX0" fmla="*/ 0 w 801800"/>
              <a:gd name="connsiteY0" fmla="*/ 990241 h 990241"/>
              <a:gd name="connsiteX1" fmla="*/ 801800 w 801800"/>
              <a:gd name="connsiteY1" fmla="*/ 0 h 990241"/>
              <a:gd name="connsiteX0" fmla="*/ 0 w 801800"/>
              <a:gd name="connsiteY0" fmla="*/ 990241 h 990241"/>
              <a:gd name="connsiteX1" fmla="*/ 801800 w 801800"/>
              <a:gd name="connsiteY1" fmla="*/ 0 h 990241"/>
              <a:gd name="connsiteX0" fmla="*/ 0 w 801800"/>
              <a:gd name="connsiteY0" fmla="*/ 990241 h 990241"/>
              <a:gd name="connsiteX1" fmla="*/ 801800 w 801800"/>
              <a:gd name="connsiteY1" fmla="*/ 0 h 990241"/>
              <a:gd name="connsiteX0" fmla="*/ 0 w 801800"/>
              <a:gd name="connsiteY0" fmla="*/ 990241 h 990241"/>
              <a:gd name="connsiteX1" fmla="*/ 801800 w 801800"/>
              <a:gd name="connsiteY1" fmla="*/ 0 h 99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1800" h="990241">
                <a:moveTo>
                  <a:pt x="0" y="990241"/>
                </a:moveTo>
                <a:cubicBezTo>
                  <a:pt x="92017" y="589786"/>
                  <a:pt x="323424" y="103258"/>
                  <a:pt x="801800" y="0"/>
                </a:cubicBezTo>
              </a:path>
            </a:pathLst>
          </a:custGeom>
          <a:noFill/>
          <a:ln w="19050">
            <a:solidFill>
              <a:schemeClr val="accent3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041770" y="3583923"/>
                <a:ext cx="450957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/>
                        </a:rPr>
                        <m:t>𝐼</m:t>
                      </m:r>
                    </m:oMath>
                  </m:oMathPara>
                </a14:m>
                <a:endParaRPr lang="sk-SK" sz="32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770" y="3583923"/>
                <a:ext cx="450957" cy="58477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2141229" y="3646449"/>
                <a:ext cx="6515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240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sk-SK" sz="2400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sk-SK" sz="2400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sk-SK" sz="24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229" y="3646449"/>
                <a:ext cx="651524" cy="46166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3868865" y="2636577"/>
                <a:ext cx="1549527" cy="10972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sk-SK" sz="32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⋅</m:t>
                      </m:r>
                      <m:f>
                        <m:fPr>
                          <m:ctrlPr>
                            <a:rPr lang="sk-SK" sz="32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sk-SK" sz="3200" b="0" i="1" smtClean="0">
                                  <a:solidFill>
                                    <a:srgbClr val="FF800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sk-SK" sz="3200" b="0" i="1" smtClean="0">
                                  <a:solidFill>
                                    <a:srgbClr val="FF8001"/>
                                  </a:solidFill>
                                  <a:latin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sk-SK" sz="3200" b="0" i="1" smtClean="0">
                                  <a:solidFill>
                                    <a:srgbClr val="FF8001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sk-SK" sz="3200" b="0" i="1" smtClean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sk-SK" sz="3200" b="0" i="1" smtClean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sk-SK" sz="3200" b="0" i="1" smtClean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𝑤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sk-SK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865" y="2636577"/>
                <a:ext cx="1549527" cy="1097223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029200" y="4800600"/>
                <a:ext cx="3429000" cy="954107"/>
              </a:xfrm>
              <a:prstGeom prst="rect">
                <a:avLst/>
              </a:prstGeom>
              <a:solidFill>
                <a:srgbClr val="FFFFFF">
                  <a:alpha val="52941"/>
                </a:srgbClr>
              </a:solidFill>
              <a:ln>
                <a:solidFill>
                  <a:schemeClr val="accent4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sk-SK" sz="280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k-SK" sz="280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sk-SK" sz="280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𝑤</m:t>
                        </m:r>
                      </m:sub>
                    </m:sSub>
                    <m:r>
                      <a:rPr lang="sk-SK" sz="2800" b="0" i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(</m:t>
                    </m:r>
                    <m:r>
                      <a:rPr lang="sk-SK" sz="28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𝑡</m:t>
                    </m:r>
                    <m:r>
                      <a:rPr lang="sk-SK" sz="2800" b="0" i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sk-SK" sz="2800" dirty="0" smtClean="0">
                    <a:solidFill>
                      <a:schemeClr val="tx1"/>
                    </a:solidFill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𝑤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1+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𝛼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sk-SK" sz="2800" dirty="0">
                  <a:solidFill>
                    <a:schemeClr val="tx1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4800600"/>
                <a:ext cx="3429000" cy="954107"/>
              </a:xfrm>
              <a:prstGeom prst="rect">
                <a:avLst/>
              </a:prstGeom>
              <a:blipFill rotWithShape="1">
                <a:blip r:embed="rId14"/>
                <a:stretch>
                  <a:fillRect t="-5696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Freeform 71"/>
          <p:cNvSpPr/>
          <p:nvPr/>
        </p:nvSpPr>
        <p:spPr>
          <a:xfrm rot="12671806" flipH="1">
            <a:off x="5141359" y="3686795"/>
            <a:ext cx="508687" cy="518655"/>
          </a:xfrm>
          <a:custGeom>
            <a:avLst/>
            <a:gdLst>
              <a:gd name="connsiteX0" fmla="*/ 0 w 680225"/>
              <a:gd name="connsiteY0" fmla="*/ 249049 h 382863"/>
              <a:gd name="connsiteX1" fmla="*/ 66908 w 680225"/>
              <a:gd name="connsiteY1" fmla="*/ 14873 h 382863"/>
              <a:gd name="connsiteX2" fmla="*/ 312234 w 680225"/>
              <a:gd name="connsiteY2" fmla="*/ 26024 h 382863"/>
              <a:gd name="connsiteX3" fmla="*/ 301083 w 680225"/>
              <a:gd name="connsiteY3" fmla="*/ 26024 h 382863"/>
              <a:gd name="connsiteX4" fmla="*/ 680225 w 680225"/>
              <a:gd name="connsiteY4" fmla="*/ 382863 h 382863"/>
              <a:gd name="connsiteX0" fmla="*/ 0 w 320736"/>
              <a:gd name="connsiteY0" fmla="*/ 249049 h 249049"/>
              <a:gd name="connsiteX1" fmla="*/ 66908 w 320736"/>
              <a:gd name="connsiteY1" fmla="*/ 14873 h 249049"/>
              <a:gd name="connsiteX2" fmla="*/ 312234 w 320736"/>
              <a:gd name="connsiteY2" fmla="*/ 26024 h 249049"/>
              <a:gd name="connsiteX3" fmla="*/ 301083 w 320736"/>
              <a:gd name="connsiteY3" fmla="*/ 26024 h 249049"/>
              <a:gd name="connsiteX0" fmla="*/ 0 w 312234"/>
              <a:gd name="connsiteY0" fmla="*/ 248547 h 248547"/>
              <a:gd name="connsiteX1" fmla="*/ 66908 w 312234"/>
              <a:gd name="connsiteY1" fmla="*/ 14371 h 248547"/>
              <a:gd name="connsiteX2" fmla="*/ 312234 w 312234"/>
              <a:gd name="connsiteY2" fmla="*/ 25522 h 248547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802888"/>
              <a:gd name="connsiteY0" fmla="*/ 1505415 h 1505415"/>
              <a:gd name="connsiteX1" fmla="*/ 802888 w 802888"/>
              <a:gd name="connsiteY1" fmla="*/ 0 h 1505415"/>
              <a:gd name="connsiteX0" fmla="*/ 0 w 802888"/>
              <a:gd name="connsiteY0" fmla="*/ 1505415 h 1505415"/>
              <a:gd name="connsiteX1" fmla="*/ 802888 w 802888"/>
              <a:gd name="connsiteY1" fmla="*/ 0 h 1505415"/>
              <a:gd name="connsiteX0" fmla="*/ 0 w 802888"/>
              <a:gd name="connsiteY0" fmla="*/ 1505415 h 1505415"/>
              <a:gd name="connsiteX1" fmla="*/ 154821 w 802888"/>
              <a:gd name="connsiteY1" fmla="*/ 930241 h 1505415"/>
              <a:gd name="connsiteX2" fmla="*/ 802888 w 802888"/>
              <a:gd name="connsiteY2" fmla="*/ 0 h 1505415"/>
              <a:gd name="connsiteX0" fmla="*/ 0 w 802888"/>
              <a:gd name="connsiteY0" fmla="*/ 1505415 h 1505415"/>
              <a:gd name="connsiteX1" fmla="*/ 154821 w 802888"/>
              <a:gd name="connsiteY1" fmla="*/ 930241 h 1505415"/>
              <a:gd name="connsiteX2" fmla="*/ 802888 w 802888"/>
              <a:gd name="connsiteY2" fmla="*/ 0 h 1505415"/>
              <a:gd name="connsiteX0" fmla="*/ 0 w 802888"/>
              <a:gd name="connsiteY0" fmla="*/ 1505415 h 1505415"/>
              <a:gd name="connsiteX1" fmla="*/ 154821 w 802888"/>
              <a:gd name="connsiteY1" fmla="*/ 930241 h 1505415"/>
              <a:gd name="connsiteX2" fmla="*/ 802888 w 802888"/>
              <a:gd name="connsiteY2" fmla="*/ 0 h 1505415"/>
              <a:gd name="connsiteX0" fmla="*/ 98354 w 901242"/>
              <a:gd name="connsiteY0" fmla="*/ 1505415 h 1505415"/>
              <a:gd name="connsiteX1" fmla="*/ 253175 w 901242"/>
              <a:gd name="connsiteY1" fmla="*/ 930241 h 1505415"/>
              <a:gd name="connsiteX2" fmla="*/ 901242 w 901242"/>
              <a:gd name="connsiteY2" fmla="*/ 0 h 1505415"/>
              <a:gd name="connsiteX0" fmla="*/ 19618 w 822506"/>
              <a:gd name="connsiteY0" fmla="*/ 1505415 h 1505415"/>
              <a:gd name="connsiteX1" fmla="*/ 174439 w 822506"/>
              <a:gd name="connsiteY1" fmla="*/ 930241 h 1505415"/>
              <a:gd name="connsiteX2" fmla="*/ 822506 w 822506"/>
              <a:gd name="connsiteY2" fmla="*/ 0 h 1505415"/>
              <a:gd name="connsiteX0" fmla="*/ 0 w 557561"/>
              <a:gd name="connsiteY0" fmla="*/ 1003610 h 1003610"/>
              <a:gd name="connsiteX1" fmla="*/ 154821 w 557561"/>
              <a:gd name="connsiteY1" fmla="*/ 428436 h 1003610"/>
              <a:gd name="connsiteX2" fmla="*/ 557561 w 557561"/>
              <a:gd name="connsiteY2" fmla="*/ 0 h 1003610"/>
              <a:gd name="connsiteX0" fmla="*/ 0 w 557561"/>
              <a:gd name="connsiteY0" fmla="*/ 1003610 h 1003610"/>
              <a:gd name="connsiteX1" fmla="*/ 154821 w 557561"/>
              <a:gd name="connsiteY1" fmla="*/ 428436 h 1003610"/>
              <a:gd name="connsiteX2" fmla="*/ 557561 w 557561"/>
              <a:gd name="connsiteY2" fmla="*/ 0 h 1003610"/>
              <a:gd name="connsiteX0" fmla="*/ 0 w 557561"/>
              <a:gd name="connsiteY0" fmla="*/ 1003610 h 1003610"/>
              <a:gd name="connsiteX1" fmla="*/ 299787 w 557561"/>
              <a:gd name="connsiteY1" fmla="*/ 428436 h 1003610"/>
              <a:gd name="connsiteX2" fmla="*/ 557561 w 557561"/>
              <a:gd name="connsiteY2" fmla="*/ 0 h 1003610"/>
              <a:gd name="connsiteX0" fmla="*/ 0 w 557561"/>
              <a:gd name="connsiteY0" fmla="*/ 1003610 h 1003610"/>
              <a:gd name="connsiteX1" fmla="*/ 299787 w 557561"/>
              <a:gd name="connsiteY1" fmla="*/ 428436 h 1003610"/>
              <a:gd name="connsiteX2" fmla="*/ 557561 w 557561"/>
              <a:gd name="connsiteY2" fmla="*/ 0 h 1003610"/>
              <a:gd name="connsiteX0" fmla="*/ 0 w 557561"/>
              <a:gd name="connsiteY0" fmla="*/ 1003610 h 1003610"/>
              <a:gd name="connsiteX1" fmla="*/ 299787 w 557561"/>
              <a:gd name="connsiteY1" fmla="*/ 428436 h 1003610"/>
              <a:gd name="connsiteX2" fmla="*/ 557561 w 557561"/>
              <a:gd name="connsiteY2" fmla="*/ 0 h 100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7561" h="1003610">
                <a:moveTo>
                  <a:pt x="0" y="1003610"/>
                </a:moveTo>
                <a:cubicBezTo>
                  <a:pt x="421672" y="848274"/>
                  <a:pt x="-38467" y="428435"/>
                  <a:pt x="299787" y="428436"/>
                </a:cubicBezTo>
                <a:cubicBezTo>
                  <a:pt x="638041" y="428437"/>
                  <a:pt x="141249" y="141250"/>
                  <a:pt x="557561" y="0"/>
                </a:cubicBezTo>
              </a:path>
            </a:pathLst>
          </a:custGeom>
          <a:noFill/>
          <a:ln w="1905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70" name="Group 69"/>
          <p:cNvGrpSpPr/>
          <p:nvPr/>
        </p:nvGrpSpPr>
        <p:grpSpPr>
          <a:xfrm>
            <a:off x="243097" y="4076062"/>
            <a:ext cx="4328903" cy="2292242"/>
            <a:chOff x="1186543" y="1981200"/>
            <a:chExt cx="5900057" cy="3124200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6172200" y="2667000"/>
              <a:ext cx="9144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6324600" y="2819400"/>
              <a:ext cx="64008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6172200" y="2971800"/>
              <a:ext cx="9144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324600" y="3124200"/>
              <a:ext cx="64008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6172200" y="3276600"/>
              <a:ext cx="9144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324600" y="3429000"/>
              <a:ext cx="64008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172200" y="3581400"/>
              <a:ext cx="9144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6324600" y="3733800"/>
              <a:ext cx="64008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6172200" y="3886200"/>
              <a:ext cx="9144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6324600" y="4038600"/>
              <a:ext cx="64008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6172200" y="4191000"/>
              <a:ext cx="9144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6324600" y="4343400"/>
              <a:ext cx="64008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/>
            <p:cNvSpPr/>
            <p:nvPr/>
          </p:nvSpPr>
          <p:spPr>
            <a:xfrm>
              <a:off x="1186543" y="3124200"/>
              <a:ext cx="990600" cy="914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accent3">
                      <a:lumMod val="75000"/>
                    </a:schemeClr>
                  </a:solidFill>
                </a:rPr>
                <a:t>M</a:t>
              </a:r>
              <a:endParaRPr lang="en-US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581400" y="1981200"/>
              <a:ext cx="1219200" cy="3048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581400" y="4800600"/>
              <a:ext cx="1219200" cy="3048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/>
            <p:cNvCxnSpPr>
              <a:stCxn id="85" idx="0"/>
            </p:cNvCxnSpPr>
            <p:nvPr/>
          </p:nvCxnSpPr>
          <p:spPr>
            <a:xfrm flipV="1">
              <a:off x="1681843" y="2133600"/>
              <a:ext cx="0" cy="9906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86" idx="1"/>
            </p:cNvCxnSpPr>
            <p:nvPr/>
          </p:nvCxnSpPr>
          <p:spPr>
            <a:xfrm flipH="1">
              <a:off x="1681843" y="2133600"/>
              <a:ext cx="1899557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6629400" y="2133600"/>
              <a:ext cx="0" cy="5334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86" idx="3"/>
            </p:cNvCxnSpPr>
            <p:nvPr/>
          </p:nvCxnSpPr>
          <p:spPr>
            <a:xfrm>
              <a:off x="4800600" y="2133600"/>
              <a:ext cx="18288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6644640" y="4343400"/>
              <a:ext cx="0" cy="6096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stCxn id="87" idx="3"/>
            </p:cNvCxnSpPr>
            <p:nvPr/>
          </p:nvCxnSpPr>
          <p:spPr>
            <a:xfrm>
              <a:off x="4800600" y="4953000"/>
              <a:ext cx="18288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stCxn id="87" idx="1"/>
            </p:cNvCxnSpPr>
            <p:nvPr/>
          </p:nvCxnSpPr>
          <p:spPr>
            <a:xfrm flipH="1">
              <a:off x="1681843" y="4953000"/>
              <a:ext cx="1899557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stCxn id="85" idx="4"/>
            </p:cNvCxnSpPr>
            <p:nvPr/>
          </p:nvCxnSpPr>
          <p:spPr>
            <a:xfrm>
              <a:off x="1681843" y="4038600"/>
              <a:ext cx="0" cy="9144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/>
            <p:cNvSpPr/>
            <p:nvPr/>
          </p:nvSpPr>
          <p:spPr>
            <a:xfrm>
              <a:off x="4343399" y="2884714"/>
              <a:ext cx="805543" cy="78377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DF52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FF8001"/>
                  </a:solidFill>
                </a:rPr>
                <a:t>V</a:t>
              </a:r>
              <a:endParaRPr lang="en-US" sz="1200" dirty="0">
                <a:solidFill>
                  <a:srgbClr val="FF8001"/>
                </a:solidFill>
              </a:endParaRPr>
            </a:p>
          </p:txBody>
        </p:sp>
        <p:cxnSp>
          <p:nvCxnSpPr>
            <p:cNvPr id="97" name="Straight Connector 96"/>
            <p:cNvCxnSpPr>
              <a:stCxn id="96" idx="6"/>
            </p:cNvCxnSpPr>
            <p:nvPr/>
          </p:nvCxnSpPr>
          <p:spPr>
            <a:xfrm>
              <a:off x="5148942" y="3276600"/>
              <a:ext cx="642258" cy="0"/>
            </a:xfrm>
            <a:prstGeom prst="line">
              <a:avLst/>
            </a:prstGeom>
            <a:ln w="38100">
              <a:solidFill>
                <a:srgbClr val="FF8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5791200" y="2133600"/>
              <a:ext cx="0" cy="1143000"/>
            </a:xfrm>
            <a:prstGeom prst="line">
              <a:avLst/>
            </a:prstGeom>
            <a:ln w="38100">
              <a:solidFill>
                <a:srgbClr val="FF8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96" idx="2"/>
            </p:cNvCxnSpPr>
            <p:nvPr/>
          </p:nvCxnSpPr>
          <p:spPr>
            <a:xfrm flipH="1">
              <a:off x="3352800" y="3276600"/>
              <a:ext cx="990599" cy="0"/>
            </a:xfrm>
            <a:prstGeom prst="line">
              <a:avLst/>
            </a:prstGeom>
            <a:ln w="38100">
              <a:solidFill>
                <a:srgbClr val="FF8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3352800" y="2133600"/>
              <a:ext cx="0" cy="1143000"/>
            </a:xfrm>
            <a:prstGeom prst="line">
              <a:avLst/>
            </a:prstGeom>
            <a:ln w="38100">
              <a:solidFill>
                <a:srgbClr val="FF8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/>
            <p:cNvSpPr/>
            <p:nvPr/>
          </p:nvSpPr>
          <p:spPr>
            <a:xfrm>
              <a:off x="2438400" y="3164114"/>
              <a:ext cx="805543" cy="78377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chemeClr val="accent4"/>
                  </a:solidFill>
                </a:rPr>
                <a:t>V</a:t>
              </a:r>
              <a:endParaRPr lang="en-US" sz="1200" dirty="0">
                <a:solidFill>
                  <a:schemeClr val="accent4"/>
                </a:solidFill>
              </a:endParaRPr>
            </a:p>
          </p:txBody>
        </p:sp>
        <p:cxnSp>
          <p:nvCxnSpPr>
            <p:cNvPr id="102" name="Straight Connector 101"/>
            <p:cNvCxnSpPr>
              <a:stCxn id="101" idx="0"/>
            </p:cNvCxnSpPr>
            <p:nvPr/>
          </p:nvCxnSpPr>
          <p:spPr>
            <a:xfrm flipH="1" flipV="1">
              <a:off x="2841171" y="2628900"/>
              <a:ext cx="1" cy="53521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H="1">
              <a:off x="1681843" y="2628900"/>
              <a:ext cx="1159329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stCxn id="101" idx="4"/>
            </p:cNvCxnSpPr>
            <p:nvPr/>
          </p:nvCxnSpPr>
          <p:spPr>
            <a:xfrm flipH="1">
              <a:off x="2841171" y="3947886"/>
              <a:ext cx="1" cy="39551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>
              <a:off x="1681843" y="4343400"/>
              <a:ext cx="1159329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/>
              <p:cNvSpPr txBox="1"/>
              <p:nvPr/>
            </p:nvSpPr>
            <p:spPr>
              <a:xfrm>
                <a:off x="1668778" y="5358825"/>
                <a:ext cx="72750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3200" b="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sk-SK" sz="3200" b="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sk-SK" sz="3200" b="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sk-SK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06" name="TextBox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778" y="5358825"/>
                <a:ext cx="727507" cy="58477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Freeform 106"/>
          <p:cNvSpPr/>
          <p:nvPr/>
        </p:nvSpPr>
        <p:spPr>
          <a:xfrm rot="4309597">
            <a:off x="1641149" y="5241464"/>
            <a:ext cx="312234" cy="223025"/>
          </a:xfrm>
          <a:custGeom>
            <a:avLst/>
            <a:gdLst>
              <a:gd name="connsiteX0" fmla="*/ 0 w 680225"/>
              <a:gd name="connsiteY0" fmla="*/ 249049 h 382863"/>
              <a:gd name="connsiteX1" fmla="*/ 66908 w 680225"/>
              <a:gd name="connsiteY1" fmla="*/ 14873 h 382863"/>
              <a:gd name="connsiteX2" fmla="*/ 312234 w 680225"/>
              <a:gd name="connsiteY2" fmla="*/ 26024 h 382863"/>
              <a:gd name="connsiteX3" fmla="*/ 301083 w 680225"/>
              <a:gd name="connsiteY3" fmla="*/ 26024 h 382863"/>
              <a:gd name="connsiteX4" fmla="*/ 680225 w 680225"/>
              <a:gd name="connsiteY4" fmla="*/ 382863 h 382863"/>
              <a:gd name="connsiteX0" fmla="*/ 0 w 320736"/>
              <a:gd name="connsiteY0" fmla="*/ 249049 h 249049"/>
              <a:gd name="connsiteX1" fmla="*/ 66908 w 320736"/>
              <a:gd name="connsiteY1" fmla="*/ 14873 h 249049"/>
              <a:gd name="connsiteX2" fmla="*/ 312234 w 320736"/>
              <a:gd name="connsiteY2" fmla="*/ 26024 h 249049"/>
              <a:gd name="connsiteX3" fmla="*/ 301083 w 320736"/>
              <a:gd name="connsiteY3" fmla="*/ 26024 h 249049"/>
              <a:gd name="connsiteX0" fmla="*/ 0 w 312234"/>
              <a:gd name="connsiteY0" fmla="*/ 248547 h 248547"/>
              <a:gd name="connsiteX1" fmla="*/ 66908 w 312234"/>
              <a:gd name="connsiteY1" fmla="*/ 14371 h 248547"/>
              <a:gd name="connsiteX2" fmla="*/ 312234 w 312234"/>
              <a:gd name="connsiteY2" fmla="*/ 25522 h 248547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234" h="223025">
                <a:moveTo>
                  <a:pt x="0" y="223025"/>
                </a:moveTo>
                <a:cubicBezTo>
                  <a:pt x="37170" y="92927"/>
                  <a:pt x="96644" y="18586"/>
                  <a:pt x="312234" y="0"/>
                </a:cubicBezTo>
              </a:path>
            </a:pathLst>
          </a:custGeom>
          <a:noFill/>
          <a:ln w="1905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08" name="Straight Arrow Connector 107"/>
          <p:cNvCxnSpPr/>
          <p:nvPr/>
        </p:nvCxnSpPr>
        <p:spPr>
          <a:xfrm flipH="1">
            <a:off x="851281" y="4064911"/>
            <a:ext cx="672719" cy="0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/>
              <p:cNvSpPr/>
              <p:nvPr/>
            </p:nvSpPr>
            <p:spPr>
              <a:xfrm>
                <a:off x="3048000" y="5235498"/>
                <a:ext cx="75681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3200" i="1" smtClean="0">
                              <a:solidFill>
                                <a:srgbClr val="FF800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sk-SK" sz="3200" i="1">
                              <a:solidFill>
                                <a:srgbClr val="FF8001"/>
                              </a:solidFill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sk-SK" sz="3200" i="1">
                              <a:solidFill>
                                <a:srgbClr val="FF8001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sk-SK" sz="3200" dirty="0">
                  <a:solidFill>
                    <a:srgbClr val="FF8001"/>
                  </a:solidFill>
                </a:endParaRPr>
              </a:p>
            </p:txBody>
          </p:sp>
        </mc:Choice>
        <mc:Fallback xmlns="">
          <p:sp>
            <p:nvSpPr>
              <p:cNvPr id="109" name="Rectangle 1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5235498"/>
                <a:ext cx="756810" cy="584775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Freeform 109"/>
          <p:cNvSpPr/>
          <p:nvPr/>
        </p:nvSpPr>
        <p:spPr>
          <a:xfrm rot="4309597">
            <a:off x="3042041" y="5100797"/>
            <a:ext cx="312234" cy="223025"/>
          </a:xfrm>
          <a:custGeom>
            <a:avLst/>
            <a:gdLst>
              <a:gd name="connsiteX0" fmla="*/ 0 w 680225"/>
              <a:gd name="connsiteY0" fmla="*/ 249049 h 382863"/>
              <a:gd name="connsiteX1" fmla="*/ 66908 w 680225"/>
              <a:gd name="connsiteY1" fmla="*/ 14873 h 382863"/>
              <a:gd name="connsiteX2" fmla="*/ 312234 w 680225"/>
              <a:gd name="connsiteY2" fmla="*/ 26024 h 382863"/>
              <a:gd name="connsiteX3" fmla="*/ 301083 w 680225"/>
              <a:gd name="connsiteY3" fmla="*/ 26024 h 382863"/>
              <a:gd name="connsiteX4" fmla="*/ 680225 w 680225"/>
              <a:gd name="connsiteY4" fmla="*/ 382863 h 382863"/>
              <a:gd name="connsiteX0" fmla="*/ 0 w 320736"/>
              <a:gd name="connsiteY0" fmla="*/ 249049 h 249049"/>
              <a:gd name="connsiteX1" fmla="*/ 66908 w 320736"/>
              <a:gd name="connsiteY1" fmla="*/ 14873 h 249049"/>
              <a:gd name="connsiteX2" fmla="*/ 312234 w 320736"/>
              <a:gd name="connsiteY2" fmla="*/ 26024 h 249049"/>
              <a:gd name="connsiteX3" fmla="*/ 301083 w 320736"/>
              <a:gd name="connsiteY3" fmla="*/ 26024 h 249049"/>
              <a:gd name="connsiteX0" fmla="*/ 0 w 312234"/>
              <a:gd name="connsiteY0" fmla="*/ 248547 h 248547"/>
              <a:gd name="connsiteX1" fmla="*/ 66908 w 312234"/>
              <a:gd name="connsiteY1" fmla="*/ 14371 h 248547"/>
              <a:gd name="connsiteX2" fmla="*/ 312234 w 312234"/>
              <a:gd name="connsiteY2" fmla="*/ 25522 h 248547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234" h="223025">
                <a:moveTo>
                  <a:pt x="0" y="223025"/>
                </a:moveTo>
                <a:cubicBezTo>
                  <a:pt x="37170" y="92927"/>
                  <a:pt x="96644" y="18586"/>
                  <a:pt x="312234" y="0"/>
                </a:cubicBezTo>
              </a:path>
            </a:pathLst>
          </a:custGeom>
          <a:noFill/>
          <a:ln w="19050">
            <a:solidFill>
              <a:srgbClr val="FF800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480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7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Efficiency Measurement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24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52400" y="914133"/>
            <a:ext cx="8915400" cy="3485632"/>
            <a:chOff x="152400" y="1938453"/>
            <a:chExt cx="8915400" cy="34856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1871161" y="3115822"/>
                  <a:ext cx="1418209" cy="10974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3200" i="1" smtClean="0">
                            <a:latin typeface="Cambria Math"/>
                          </a:rPr>
                          <m:t>𝜂</m:t>
                        </m:r>
                        <m:r>
                          <a:rPr lang="sk-SK" sz="320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sk-SK" sz="3200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sk-SK" sz="3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sk-SK" sz="3200" i="1"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sk-SK" sz="3200" i="1">
                                    <a:latin typeface="Cambria Math"/>
                                  </a:rPr>
                                  <m:t>𝑜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sk-SK" sz="3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sk-SK" sz="3200" i="1"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sk-SK" sz="3200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sk-SK" sz="3200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1161" y="3115822"/>
                  <a:ext cx="1418209" cy="109748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152400" y="3174381"/>
              <a:ext cx="15087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800" i="1" dirty="0" smtClean="0">
                  <a:solidFill>
                    <a:schemeClr val="tx2"/>
                  </a:solidFill>
                </a:rPr>
                <a:t>efficiency</a:t>
              </a:r>
              <a:endParaRPr lang="sk-SK" sz="2800" i="1" dirty="0">
                <a:solidFill>
                  <a:schemeClr val="tx2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 rot="3312983">
              <a:off x="1678244" y="3377369"/>
              <a:ext cx="312234" cy="223025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234" h="223025">
                  <a:moveTo>
                    <a:pt x="0" y="223025"/>
                  </a:moveTo>
                  <a:cubicBezTo>
                    <a:pt x="37170" y="92927"/>
                    <a:pt x="96644" y="18586"/>
                    <a:pt x="312234" y="0"/>
                  </a:cubicBezTo>
                </a:path>
              </a:pathLst>
            </a:custGeom>
            <a:noFill/>
            <a:ln w="19050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53406" y="2646555"/>
              <a:ext cx="21210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800" i="1" dirty="0" smtClean="0">
                  <a:solidFill>
                    <a:schemeClr val="tx2"/>
                  </a:solidFill>
                </a:rPr>
                <a:t>output power</a:t>
              </a:r>
              <a:endParaRPr lang="sk-SK" sz="2800" i="1" dirty="0">
                <a:solidFill>
                  <a:schemeClr val="tx2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 rot="10800000" flipH="1">
              <a:off x="2447309" y="3107472"/>
              <a:ext cx="312234" cy="223025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234" h="223025">
                  <a:moveTo>
                    <a:pt x="0" y="223025"/>
                  </a:moveTo>
                  <a:cubicBezTo>
                    <a:pt x="37170" y="92927"/>
                    <a:pt x="96644" y="18586"/>
                    <a:pt x="312234" y="0"/>
                  </a:cubicBezTo>
                </a:path>
              </a:pathLst>
            </a:custGeom>
            <a:noFill/>
            <a:ln w="19050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63537" y="4137102"/>
              <a:ext cx="18966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800" i="1" dirty="0" smtClean="0">
                  <a:solidFill>
                    <a:schemeClr val="tx2"/>
                  </a:solidFill>
                </a:rPr>
                <a:t>input power</a:t>
              </a:r>
              <a:endParaRPr lang="sk-SK" sz="2800" i="1" dirty="0">
                <a:solidFill>
                  <a:schemeClr val="tx2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 rot="20578060">
              <a:off x="2484275" y="3988323"/>
              <a:ext cx="312234" cy="223025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234" h="223025">
                  <a:moveTo>
                    <a:pt x="0" y="223025"/>
                  </a:moveTo>
                  <a:cubicBezTo>
                    <a:pt x="37170" y="92927"/>
                    <a:pt x="96644" y="18586"/>
                    <a:pt x="312234" y="0"/>
                  </a:cubicBezTo>
                </a:path>
              </a:pathLst>
            </a:custGeom>
            <a:noFill/>
            <a:ln w="19050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6149501" y="1938453"/>
                  <a:ext cx="2918299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sk-SK" sz="28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/>
                        </a:rPr>
                        <m:t>Δ</m:t>
                      </m:r>
                    </m:oMath>
                  </a14:m>
                  <a:r>
                    <a:rPr lang="sk-SK" sz="2800" i="1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 rotational energy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sk-SK" sz="28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/>
                        </a:rPr>
                        <m:t>Δ</m:t>
                      </m:r>
                    </m:oMath>
                  </a14:m>
                  <a:r>
                    <a:rPr lang="sk-SK" sz="2800" i="1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 </a:t>
                  </a:r>
                  <a:r>
                    <a:rPr lang="sk-SK" sz="2800" i="1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time</a:t>
                  </a: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9501" y="1938453"/>
                  <a:ext cx="2918299" cy="95410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6410" r="-3549" b="-17308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5909761" y="4211445"/>
                  <a:ext cx="2377082" cy="12126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sk-SK" sz="280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Δ</m:t>
                      </m:r>
                    </m:oMath>
                  </a14:m>
                  <a:r>
                    <a:rPr lang="sk-SK" sz="2800" i="1" dirty="0">
                      <a:solidFill>
                        <a:schemeClr val="accent3">
                          <a:lumMod val="50000"/>
                        </a:schemeClr>
                      </a:solidFill>
                    </a:rPr>
                    <a:t> </a:t>
                  </a:r>
                  <a:r>
                    <a:rPr lang="sk-SK" sz="2800" i="1" dirty="0" smtClean="0">
                      <a:solidFill>
                        <a:schemeClr val="accent3">
                          <a:lumMod val="50000"/>
                        </a:schemeClr>
                      </a:solidFill>
                    </a:rPr>
                    <a:t>work of 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sk-SK" sz="2800" i="1" dirty="0" smtClean="0">
                      <a:solidFill>
                        <a:schemeClr val="accent3">
                          <a:lumMod val="50000"/>
                        </a:schemeClr>
                      </a:solidFill>
                    </a:rPr>
                    <a:t>electric current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sk-SK" sz="280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Δ</m:t>
                      </m:r>
                    </m:oMath>
                  </a14:m>
                  <a:r>
                    <a:rPr lang="sk-SK" sz="2800" i="1" dirty="0">
                      <a:solidFill>
                        <a:schemeClr val="accent3">
                          <a:lumMod val="50000"/>
                        </a:schemeClr>
                      </a:solidFill>
                    </a:rPr>
                    <a:t> </a:t>
                  </a:r>
                  <a:r>
                    <a:rPr lang="sk-SK" sz="2800" i="1" dirty="0" smtClean="0">
                      <a:solidFill>
                        <a:schemeClr val="accent3">
                          <a:lumMod val="50000"/>
                        </a:schemeClr>
                      </a:solidFill>
                    </a:rPr>
                    <a:t>time</a:t>
                  </a: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9761" y="4211445"/>
                  <a:ext cx="2377082" cy="121264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3077" t="-11558" r="-3333" b="-13065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Connector 24"/>
            <p:cNvCxnSpPr/>
            <p:nvPr/>
          </p:nvCxnSpPr>
          <p:spPr>
            <a:xfrm>
              <a:off x="6001067" y="4953387"/>
              <a:ext cx="2220325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592726" y="3686156"/>
              <a:ext cx="2374473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3521866" y="2321144"/>
                  <a:ext cx="1957074" cy="13512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sk-SK" sz="3200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Δ</m:t>
                            </m:r>
                            <m:d>
                              <m:dPr>
                                <m:ctrlPr>
                                  <a:rPr lang="en-US" sz="320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32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  <m:t>𝐽</m:t>
                                </m:r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𝜔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r>
                              <m:rPr>
                                <m:sty m:val="p"/>
                              </m:rPr>
                              <a:rPr lang="sk-SK" sz="3200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Δ</m:t>
                            </m:r>
                            <m:r>
                              <a:rPr lang="en-US" sz="32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sk-SK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1866" y="2321144"/>
                  <a:ext cx="1957074" cy="135126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3072986" y="3377625"/>
                  <a:ext cx="588623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3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</m:oMath>
                    </m:oMathPara>
                  </a14:m>
                  <a:endParaRPr lang="sk-SK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2986" y="3377625"/>
                  <a:ext cx="588623" cy="58477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Freeform 21"/>
            <p:cNvSpPr/>
            <p:nvPr/>
          </p:nvSpPr>
          <p:spPr>
            <a:xfrm rot="18054168" flipH="1">
              <a:off x="5545094" y="2223153"/>
              <a:ext cx="426706" cy="479410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426706"/>
                <a:gd name="connsiteY0" fmla="*/ 479410 h 479410"/>
                <a:gd name="connsiteX1" fmla="*/ 426706 w 426706"/>
                <a:gd name="connsiteY1" fmla="*/ 0 h 479410"/>
                <a:gd name="connsiteX0" fmla="*/ 0 w 426706"/>
                <a:gd name="connsiteY0" fmla="*/ 479410 h 479410"/>
                <a:gd name="connsiteX1" fmla="*/ 426706 w 426706"/>
                <a:gd name="connsiteY1" fmla="*/ 0 h 47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6706" h="479410">
                  <a:moveTo>
                    <a:pt x="0" y="479410"/>
                  </a:moveTo>
                  <a:cubicBezTo>
                    <a:pt x="37170" y="349312"/>
                    <a:pt x="86867" y="74179"/>
                    <a:pt x="426706" y="0"/>
                  </a:cubicBezTo>
                </a:path>
              </a:pathLst>
            </a:custGeom>
            <a:noFill/>
            <a:ln w="19050">
              <a:solidFill>
                <a:schemeClr val="accent1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dirty="0" smtClean="0"/>
                <a:t>n</a:t>
              </a:r>
              <a:endParaRPr lang="sk-SK" dirty="0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6246218" y="2437809"/>
              <a:ext cx="272486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Freeform 61"/>
          <p:cNvSpPr/>
          <p:nvPr/>
        </p:nvSpPr>
        <p:spPr>
          <a:xfrm rot="3869742" flipH="1" flipV="1">
            <a:off x="4899420" y="3284999"/>
            <a:ext cx="801800" cy="990241"/>
          </a:xfrm>
          <a:custGeom>
            <a:avLst/>
            <a:gdLst>
              <a:gd name="connsiteX0" fmla="*/ 0 w 680225"/>
              <a:gd name="connsiteY0" fmla="*/ 249049 h 382863"/>
              <a:gd name="connsiteX1" fmla="*/ 66908 w 680225"/>
              <a:gd name="connsiteY1" fmla="*/ 14873 h 382863"/>
              <a:gd name="connsiteX2" fmla="*/ 312234 w 680225"/>
              <a:gd name="connsiteY2" fmla="*/ 26024 h 382863"/>
              <a:gd name="connsiteX3" fmla="*/ 301083 w 680225"/>
              <a:gd name="connsiteY3" fmla="*/ 26024 h 382863"/>
              <a:gd name="connsiteX4" fmla="*/ 680225 w 680225"/>
              <a:gd name="connsiteY4" fmla="*/ 382863 h 382863"/>
              <a:gd name="connsiteX0" fmla="*/ 0 w 320736"/>
              <a:gd name="connsiteY0" fmla="*/ 249049 h 249049"/>
              <a:gd name="connsiteX1" fmla="*/ 66908 w 320736"/>
              <a:gd name="connsiteY1" fmla="*/ 14873 h 249049"/>
              <a:gd name="connsiteX2" fmla="*/ 312234 w 320736"/>
              <a:gd name="connsiteY2" fmla="*/ 26024 h 249049"/>
              <a:gd name="connsiteX3" fmla="*/ 301083 w 320736"/>
              <a:gd name="connsiteY3" fmla="*/ 26024 h 249049"/>
              <a:gd name="connsiteX0" fmla="*/ 0 w 312234"/>
              <a:gd name="connsiteY0" fmla="*/ 248547 h 248547"/>
              <a:gd name="connsiteX1" fmla="*/ 66908 w 312234"/>
              <a:gd name="connsiteY1" fmla="*/ 14371 h 248547"/>
              <a:gd name="connsiteX2" fmla="*/ 312234 w 312234"/>
              <a:gd name="connsiteY2" fmla="*/ 25522 h 248547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1003367"/>
              <a:gd name="connsiteY0" fmla="*/ 609909 h 609909"/>
              <a:gd name="connsiteX1" fmla="*/ 1003367 w 1003367"/>
              <a:gd name="connsiteY1" fmla="*/ 0 h 609909"/>
              <a:gd name="connsiteX0" fmla="*/ 0 w 1003367"/>
              <a:gd name="connsiteY0" fmla="*/ 609909 h 609909"/>
              <a:gd name="connsiteX1" fmla="*/ 1003367 w 1003367"/>
              <a:gd name="connsiteY1" fmla="*/ 0 h 609909"/>
              <a:gd name="connsiteX0" fmla="*/ 0 w 1003367"/>
              <a:gd name="connsiteY0" fmla="*/ 609909 h 609909"/>
              <a:gd name="connsiteX1" fmla="*/ 1003367 w 1003367"/>
              <a:gd name="connsiteY1" fmla="*/ 0 h 609909"/>
              <a:gd name="connsiteX0" fmla="*/ 0 w 614818"/>
              <a:gd name="connsiteY0" fmla="*/ 313421 h 313421"/>
              <a:gd name="connsiteX1" fmla="*/ 614818 w 614818"/>
              <a:gd name="connsiteY1" fmla="*/ 0 h 313421"/>
              <a:gd name="connsiteX0" fmla="*/ 0 w 614818"/>
              <a:gd name="connsiteY0" fmla="*/ 313421 h 313421"/>
              <a:gd name="connsiteX1" fmla="*/ 614818 w 614818"/>
              <a:gd name="connsiteY1" fmla="*/ 0 h 313421"/>
              <a:gd name="connsiteX0" fmla="*/ 0 w 858213"/>
              <a:gd name="connsiteY0" fmla="*/ 98463 h 98463"/>
              <a:gd name="connsiteX1" fmla="*/ 858213 w 858213"/>
              <a:gd name="connsiteY1" fmla="*/ 0 h 98463"/>
              <a:gd name="connsiteX0" fmla="*/ 0 w 822756"/>
              <a:gd name="connsiteY0" fmla="*/ 127733 h 127733"/>
              <a:gd name="connsiteX1" fmla="*/ 822756 w 822756"/>
              <a:gd name="connsiteY1" fmla="*/ 0 h 127733"/>
              <a:gd name="connsiteX0" fmla="*/ 0 w 822756"/>
              <a:gd name="connsiteY0" fmla="*/ 127733 h 127733"/>
              <a:gd name="connsiteX1" fmla="*/ 822756 w 822756"/>
              <a:gd name="connsiteY1" fmla="*/ 0 h 127733"/>
              <a:gd name="connsiteX0" fmla="*/ 0 w 822756"/>
              <a:gd name="connsiteY0" fmla="*/ 127733 h 127733"/>
              <a:gd name="connsiteX1" fmla="*/ 822756 w 822756"/>
              <a:gd name="connsiteY1" fmla="*/ 0 h 127733"/>
              <a:gd name="connsiteX0" fmla="*/ 0 w 847225"/>
              <a:gd name="connsiteY0" fmla="*/ 153126 h 153126"/>
              <a:gd name="connsiteX1" fmla="*/ 847225 w 847225"/>
              <a:gd name="connsiteY1" fmla="*/ 0 h 153126"/>
              <a:gd name="connsiteX0" fmla="*/ 0 w 1025899"/>
              <a:gd name="connsiteY0" fmla="*/ 1278696 h 1278696"/>
              <a:gd name="connsiteX1" fmla="*/ 1025899 w 1025899"/>
              <a:gd name="connsiteY1" fmla="*/ 0 h 1278696"/>
              <a:gd name="connsiteX0" fmla="*/ 0 w 1119898"/>
              <a:gd name="connsiteY0" fmla="*/ 1320339 h 1320339"/>
              <a:gd name="connsiteX1" fmla="*/ 1119898 w 1119898"/>
              <a:gd name="connsiteY1" fmla="*/ 0 h 1320339"/>
              <a:gd name="connsiteX0" fmla="*/ 0 w 1119898"/>
              <a:gd name="connsiteY0" fmla="*/ 1320339 h 1320339"/>
              <a:gd name="connsiteX1" fmla="*/ 1119898 w 1119898"/>
              <a:gd name="connsiteY1" fmla="*/ 0 h 1320339"/>
              <a:gd name="connsiteX0" fmla="*/ 0 w 1119898"/>
              <a:gd name="connsiteY0" fmla="*/ 1320339 h 1320339"/>
              <a:gd name="connsiteX1" fmla="*/ 1119898 w 1119898"/>
              <a:gd name="connsiteY1" fmla="*/ 0 h 1320339"/>
              <a:gd name="connsiteX0" fmla="*/ 0 w 1119898"/>
              <a:gd name="connsiteY0" fmla="*/ 1320339 h 1320339"/>
              <a:gd name="connsiteX1" fmla="*/ 1119898 w 1119898"/>
              <a:gd name="connsiteY1" fmla="*/ 0 h 1320339"/>
              <a:gd name="connsiteX0" fmla="*/ 0 w 1159694"/>
              <a:gd name="connsiteY0" fmla="*/ 1326064 h 1326064"/>
              <a:gd name="connsiteX1" fmla="*/ 1159694 w 1159694"/>
              <a:gd name="connsiteY1" fmla="*/ 0 h 1326064"/>
              <a:gd name="connsiteX0" fmla="*/ 0 w 1159694"/>
              <a:gd name="connsiteY0" fmla="*/ 1326064 h 1326064"/>
              <a:gd name="connsiteX1" fmla="*/ 1159694 w 1159694"/>
              <a:gd name="connsiteY1" fmla="*/ 0 h 1326064"/>
              <a:gd name="connsiteX0" fmla="*/ 0 w 801800"/>
              <a:gd name="connsiteY0" fmla="*/ 990241 h 990241"/>
              <a:gd name="connsiteX1" fmla="*/ 801800 w 801800"/>
              <a:gd name="connsiteY1" fmla="*/ 0 h 990241"/>
              <a:gd name="connsiteX0" fmla="*/ 0 w 801800"/>
              <a:gd name="connsiteY0" fmla="*/ 990241 h 990241"/>
              <a:gd name="connsiteX1" fmla="*/ 801800 w 801800"/>
              <a:gd name="connsiteY1" fmla="*/ 0 h 990241"/>
              <a:gd name="connsiteX0" fmla="*/ 0 w 801800"/>
              <a:gd name="connsiteY0" fmla="*/ 990241 h 990241"/>
              <a:gd name="connsiteX1" fmla="*/ 801800 w 801800"/>
              <a:gd name="connsiteY1" fmla="*/ 0 h 990241"/>
              <a:gd name="connsiteX0" fmla="*/ 0 w 801800"/>
              <a:gd name="connsiteY0" fmla="*/ 990241 h 990241"/>
              <a:gd name="connsiteX1" fmla="*/ 801800 w 801800"/>
              <a:gd name="connsiteY1" fmla="*/ 0 h 99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1800" h="990241">
                <a:moveTo>
                  <a:pt x="0" y="990241"/>
                </a:moveTo>
                <a:cubicBezTo>
                  <a:pt x="92017" y="589786"/>
                  <a:pt x="323424" y="103258"/>
                  <a:pt x="801800" y="0"/>
                </a:cubicBezTo>
              </a:path>
            </a:pathLst>
          </a:custGeom>
          <a:noFill/>
          <a:ln w="19050">
            <a:solidFill>
              <a:schemeClr val="accent3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041770" y="3583923"/>
                <a:ext cx="450957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/>
                        </a:rPr>
                        <m:t>𝐼</m:t>
                      </m:r>
                    </m:oMath>
                  </m:oMathPara>
                </a14:m>
                <a:endParaRPr lang="sk-SK" sz="32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770" y="3583923"/>
                <a:ext cx="450957" cy="58477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2141229" y="3646449"/>
                <a:ext cx="6515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240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sk-SK" sz="2400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sk-SK" sz="2400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sk-SK" sz="24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229" y="3646449"/>
                <a:ext cx="651524" cy="46166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3868865" y="2636577"/>
                <a:ext cx="2061270" cy="11016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sk-SK" sz="32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⋅</m:t>
                      </m:r>
                      <m:f>
                        <m:fPr>
                          <m:ctrlPr>
                            <a:rPr lang="sk-SK" sz="32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sk-SK" sz="3200" b="0" i="1" smtClean="0">
                                  <a:solidFill>
                                    <a:srgbClr val="FF800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sk-SK" sz="3200" b="0" i="1" smtClean="0">
                                  <a:solidFill>
                                    <a:srgbClr val="FF8001"/>
                                  </a:solidFill>
                                  <a:latin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sk-SK" sz="3200" b="0" i="1" smtClean="0">
                                  <a:solidFill>
                                    <a:srgbClr val="FF8001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sk-SK" sz="3200" b="0" i="1" smtClean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sk-SK" sz="3200" b="0" i="1" smtClean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sk-SK" sz="3200" b="0" i="1" smtClean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𝑤</m:t>
                              </m:r>
                            </m:sub>
                          </m:sSub>
                          <m:r>
                            <a:rPr lang="sk-SK" sz="3200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sk-SK" sz="3200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sk-SK" sz="3200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sk-SK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865" y="2636577"/>
                <a:ext cx="2061270" cy="1101648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" name="Group 63"/>
          <p:cNvGrpSpPr/>
          <p:nvPr/>
        </p:nvGrpSpPr>
        <p:grpSpPr>
          <a:xfrm>
            <a:off x="243097" y="4076062"/>
            <a:ext cx="4328903" cy="2292242"/>
            <a:chOff x="1186543" y="1981200"/>
            <a:chExt cx="5900057" cy="3124200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6172200" y="2667000"/>
              <a:ext cx="9144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6324600" y="2819400"/>
              <a:ext cx="64008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6172200" y="2971800"/>
              <a:ext cx="9144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6324600" y="3124200"/>
              <a:ext cx="64008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6172200" y="3276600"/>
              <a:ext cx="9144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6324600" y="3429000"/>
              <a:ext cx="64008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6172200" y="3581400"/>
              <a:ext cx="9144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324600" y="3733800"/>
              <a:ext cx="64008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6172200" y="3886200"/>
              <a:ext cx="9144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324600" y="4038600"/>
              <a:ext cx="64008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172200" y="4191000"/>
              <a:ext cx="9144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6324600" y="4343400"/>
              <a:ext cx="64008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/>
            <p:cNvSpPr/>
            <p:nvPr/>
          </p:nvSpPr>
          <p:spPr>
            <a:xfrm>
              <a:off x="1186543" y="3124200"/>
              <a:ext cx="990600" cy="914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accent3">
                      <a:lumMod val="75000"/>
                    </a:schemeClr>
                  </a:solidFill>
                </a:rPr>
                <a:t>M</a:t>
              </a:r>
              <a:endParaRPr lang="en-US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581400" y="1981200"/>
              <a:ext cx="1219200" cy="3048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581400" y="4800600"/>
              <a:ext cx="1219200" cy="3048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>
              <a:stCxn id="81" idx="0"/>
            </p:cNvCxnSpPr>
            <p:nvPr/>
          </p:nvCxnSpPr>
          <p:spPr>
            <a:xfrm flipV="1">
              <a:off x="1681843" y="2133600"/>
              <a:ext cx="0" cy="9906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82" idx="1"/>
            </p:cNvCxnSpPr>
            <p:nvPr/>
          </p:nvCxnSpPr>
          <p:spPr>
            <a:xfrm flipH="1">
              <a:off x="1681843" y="2133600"/>
              <a:ext cx="1899557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6629400" y="2133600"/>
              <a:ext cx="0" cy="5334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82" idx="3"/>
            </p:cNvCxnSpPr>
            <p:nvPr/>
          </p:nvCxnSpPr>
          <p:spPr>
            <a:xfrm>
              <a:off x="4800600" y="2133600"/>
              <a:ext cx="18288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6644640" y="4343400"/>
              <a:ext cx="0" cy="6096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83" idx="3"/>
            </p:cNvCxnSpPr>
            <p:nvPr/>
          </p:nvCxnSpPr>
          <p:spPr>
            <a:xfrm>
              <a:off x="4800600" y="4953000"/>
              <a:ext cx="18288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83" idx="1"/>
            </p:cNvCxnSpPr>
            <p:nvPr/>
          </p:nvCxnSpPr>
          <p:spPr>
            <a:xfrm flipH="1">
              <a:off x="1681843" y="4953000"/>
              <a:ext cx="1899557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81" idx="4"/>
            </p:cNvCxnSpPr>
            <p:nvPr/>
          </p:nvCxnSpPr>
          <p:spPr>
            <a:xfrm>
              <a:off x="1681843" y="4038600"/>
              <a:ext cx="0" cy="9144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/>
            <p:cNvSpPr/>
            <p:nvPr/>
          </p:nvSpPr>
          <p:spPr>
            <a:xfrm>
              <a:off x="4343399" y="2884714"/>
              <a:ext cx="805543" cy="78377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DF52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FF8001"/>
                  </a:solidFill>
                </a:rPr>
                <a:t>V</a:t>
              </a:r>
              <a:endParaRPr lang="en-US" sz="1200" dirty="0">
                <a:solidFill>
                  <a:srgbClr val="FF8001"/>
                </a:solidFill>
              </a:endParaRPr>
            </a:p>
          </p:txBody>
        </p:sp>
        <p:cxnSp>
          <p:nvCxnSpPr>
            <p:cNvPr id="93" name="Straight Connector 92"/>
            <p:cNvCxnSpPr>
              <a:stCxn id="92" idx="6"/>
            </p:cNvCxnSpPr>
            <p:nvPr/>
          </p:nvCxnSpPr>
          <p:spPr>
            <a:xfrm>
              <a:off x="5148942" y="3276600"/>
              <a:ext cx="642258" cy="0"/>
            </a:xfrm>
            <a:prstGeom prst="line">
              <a:avLst/>
            </a:prstGeom>
            <a:ln w="38100">
              <a:solidFill>
                <a:srgbClr val="FF8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5791200" y="2133600"/>
              <a:ext cx="0" cy="1143000"/>
            </a:xfrm>
            <a:prstGeom prst="line">
              <a:avLst/>
            </a:prstGeom>
            <a:ln w="38100">
              <a:solidFill>
                <a:srgbClr val="FF8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stCxn id="92" idx="2"/>
            </p:cNvCxnSpPr>
            <p:nvPr/>
          </p:nvCxnSpPr>
          <p:spPr>
            <a:xfrm flipH="1">
              <a:off x="3352800" y="3276600"/>
              <a:ext cx="990599" cy="0"/>
            </a:xfrm>
            <a:prstGeom prst="line">
              <a:avLst/>
            </a:prstGeom>
            <a:ln w="38100">
              <a:solidFill>
                <a:srgbClr val="FF8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3352800" y="2133600"/>
              <a:ext cx="0" cy="1143000"/>
            </a:xfrm>
            <a:prstGeom prst="line">
              <a:avLst/>
            </a:prstGeom>
            <a:ln w="38100">
              <a:solidFill>
                <a:srgbClr val="FF8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96"/>
            <p:cNvSpPr/>
            <p:nvPr/>
          </p:nvSpPr>
          <p:spPr>
            <a:xfrm>
              <a:off x="2438400" y="3164114"/>
              <a:ext cx="805543" cy="78377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chemeClr val="accent4"/>
                  </a:solidFill>
                </a:rPr>
                <a:t>V</a:t>
              </a:r>
              <a:endParaRPr lang="en-US" sz="1200" dirty="0">
                <a:solidFill>
                  <a:schemeClr val="accent4"/>
                </a:solidFill>
              </a:endParaRPr>
            </a:p>
          </p:txBody>
        </p:sp>
        <p:cxnSp>
          <p:nvCxnSpPr>
            <p:cNvPr id="98" name="Straight Connector 97"/>
            <p:cNvCxnSpPr>
              <a:stCxn id="97" idx="0"/>
            </p:cNvCxnSpPr>
            <p:nvPr/>
          </p:nvCxnSpPr>
          <p:spPr>
            <a:xfrm flipH="1" flipV="1">
              <a:off x="2841171" y="2628900"/>
              <a:ext cx="1" cy="53521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>
              <a:off x="1681843" y="2628900"/>
              <a:ext cx="1159329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stCxn id="97" idx="4"/>
            </p:cNvCxnSpPr>
            <p:nvPr/>
          </p:nvCxnSpPr>
          <p:spPr>
            <a:xfrm flipH="1">
              <a:off x="2841171" y="3947886"/>
              <a:ext cx="1" cy="39551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>
              <a:off x="1681843" y="4343400"/>
              <a:ext cx="1159329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/>
              <p:cNvSpPr txBox="1"/>
              <p:nvPr/>
            </p:nvSpPr>
            <p:spPr>
              <a:xfrm>
                <a:off x="1668778" y="5358825"/>
                <a:ext cx="72750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3200" b="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sk-SK" sz="3200" b="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sk-SK" sz="3200" b="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sk-SK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02" name="TextBox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778" y="5358825"/>
                <a:ext cx="727507" cy="58477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Freeform 102"/>
          <p:cNvSpPr/>
          <p:nvPr/>
        </p:nvSpPr>
        <p:spPr>
          <a:xfrm rot="4309597">
            <a:off x="1641149" y="5241464"/>
            <a:ext cx="312234" cy="223025"/>
          </a:xfrm>
          <a:custGeom>
            <a:avLst/>
            <a:gdLst>
              <a:gd name="connsiteX0" fmla="*/ 0 w 680225"/>
              <a:gd name="connsiteY0" fmla="*/ 249049 h 382863"/>
              <a:gd name="connsiteX1" fmla="*/ 66908 w 680225"/>
              <a:gd name="connsiteY1" fmla="*/ 14873 h 382863"/>
              <a:gd name="connsiteX2" fmla="*/ 312234 w 680225"/>
              <a:gd name="connsiteY2" fmla="*/ 26024 h 382863"/>
              <a:gd name="connsiteX3" fmla="*/ 301083 w 680225"/>
              <a:gd name="connsiteY3" fmla="*/ 26024 h 382863"/>
              <a:gd name="connsiteX4" fmla="*/ 680225 w 680225"/>
              <a:gd name="connsiteY4" fmla="*/ 382863 h 382863"/>
              <a:gd name="connsiteX0" fmla="*/ 0 w 320736"/>
              <a:gd name="connsiteY0" fmla="*/ 249049 h 249049"/>
              <a:gd name="connsiteX1" fmla="*/ 66908 w 320736"/>
              <a:gd name="connsiteY1" fmla="*/ 14873 h 249049"/>
              <a:gd name="connsiteX2" fmla="*/ 312234 w 320736"/>
              <a:gd name="connsiteY2" fmla="*/ 26024 h 249049"/>
              <a:gd name="connsiteX3" fmla="*/ 301083 w 320736"/>
              <a:gd name="connsiteY3" fmla="*/ 26024 h 249049"/>
              <a:gd name="connsiteX0" fmla="*/ 0 w 312234"/>
              <a:gd name="connsiteY0" fmla="*/ 248547 h 248547"/>
              <a:gd name="connsiteX1" fmla="*/ 66908 w 312234"/>
              <a:gd name="connsiteY1" fmla="*/ 14371 h 248547"/>
              <a:gd name="connsiteX2" fmla="*/ 312234 w 312234"/>
              <a:gd name="connsiteY2" fmla="*/ 25522 h 248547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234" h="223025">
                <a:moveTo>
                  <a:pt x="0" y="223025"/>
                </a:moveTo>
                <a:cubicBezTo>
                  <a:pt x="37170" y="92927"/>
                  <a:pt x="96644" y="18586"/>
                  <a:pt x="312234" y="0"/>
                </a:cubicBezTo>
              </a:path>
            </a:pathLst>
          </a:custGeom>
          <a:noFill/>
          <a:ln w="1905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04" name="Straight Arrow Connector 103"/>
          <p:cNvCxnSpPr/>
          <p:nvPr/>
        </p:nvCxnSpPr>
        <p:spPr>
          <a:xfrm flipH="1">
            <a:off x="851281" y="4064911"/>
            <a:ext cx="672719" cy="0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/>
              <p:cNvSpPr/>
              <p:nvPr/>
            </p:nvSpPr>
            <p:spPr>
              <a:xfrm>
                <a:off x="3048000" y="5235498"/>
                <a:ext cx="75681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3200" i="1" smtClean="0">
                              <a:solidFill>
                                <a:srgbClr val="FF800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sk-SK" sz="3200" i="1">
                              <a:solidFill>
                                <a:srgbClr val="FF8001"/>
                              </a:solidFill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sk-SK" sz="3200" i="1">
                              <a:solidFill>
                                <a:srgbClr val="FF8001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sk-SK" sz="3200" dirty="0">
                  <a:solidFill>
                    <a:srgbClr val="FF8001"/>
                  </a:solidFill>
                </a:endParaRPr>
              </a:p>
            </p:txBody>
          </p:sp>
        </mc:Choice>
        <mc:Fallback xmlns="">
          <p:sp>
            <p:nvSpPr>
              <p:cNvPr id="105" name="Rectangle 1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5235498"/>
                <a:ext cx="756810" cy="58477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Freeform 105"/>
          <p:cNvSpPr/>
          <p:nvPr/>
        </p:nvSpPr>
        <p:spPr>
          <a:xfrm rot="4309597">
            <a:off x="3042041" y="5100797"/>
            <a:ext cx="312234" cy="223025"/>
          </a:xfrm>
          <a:custGeom>
            <a:avLst/>
            <a:gdLst>
              <a:gd name="connsiteX0" fmla="*/ 0 w 680225"/>
              <a:gd name="connsiteY0" fmla="*/ 249049 h 382863"/>
              <a:gd name="connsiteX1" fmla="*/ 66908 w 680225"/>
              <a:gd name="connsiteY1" fmla="*/ 14873 h 382863"/>
              <a:gd name="connsiteX2" fmla="*/ 312234 w 680225"/>
              <a:gd name="connsiteY2" fmla="*/ 26024 h 382863"/>
              <a:gd name="connsiteX3" fmla="*/ 301083 w 680225"/>
              <a:gd name="connsiteY3" fmla="*/ 26024 h 382863"/>
              <a:gd name="connsiteX4" fmla="*/ 680225 w 680225"/>
              <a:gd name="connsiteY4" fmla="*/ 382863 h 382863"/>
              <a:gd name="connsiteX0" fmla="*/ 0 w 320736"/>
              <a:gd name="connsiteY0" fmla="*/ 249049 h 249049"/>
              <a:gd name="connsiteX1" fmla="*/ 66908 w 320736"/>
              <a:gd name="connsiteY1" fmla="*/ 14873 h 249049"/>
              <a:gd name="connsiteX2" fmla="*/ 312234 w 320736"/>
              <a:gd name="connsiteY2" fmla="*/ 26024 h 249049"/>
              <a:gd name="connsiteX3" fmla="*/ 301083 w 320736"/>
              <a:gd name="connsiteY3" fmla="*/ 26024 h 249049"/>
              <a:gd name="connsiteX0" fmla="*/ 0 w 312234"/>
              <a:gd name="connsiteY0" fmla="*/ 248547 h 248547"/>
              <a:gd name="connsiteX1" fmla="*/ 66908 w 312234"/>
              <a:gd name="connsiteY1" fmla="*/ 14371 h 248547"/>
              <a:gd name="connsiteX2" fmla="*/ 312234 w 312234"/>
              <a:gd name="connsiteY2" fmla="*/ 25522 h 248547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  <a:gd name="connsiteX0" fmla="*/ 0 w 312234"/>
              <a:gd name="connsiteY0" fmla="*/ 223025 h 223025"/>
              <a:gd name="connsiteX1" fmla="*/ 312234 w 312234"/>
              <a:gd name="connsiteY1" fmla="*/ 0 h 22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234" h="223025">
                <a:moveTo>
                  <a:pt x="0" y="223025"/>
                </a:moveTo>
                <a:cubicBezTo>
                  <a:pt x="37170" y="92927"/>
                  <a:pt x="96644" y="18586"/>
                  <a:pt x="312234" y="0"/>
                </a:cubicBezTo>
              </a:path>
            </a:pathLst>
          </a:custGeom>
          <a:noFill/>
          <a:ln w="19050">
            <a:solidFill>
              <a:srgbClr val="FF800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619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Efficiency Measurement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0219222"/>
              </p:ext>
            </p:extLst>
          </p:nvPr>
        </p:nvGraphicFramePr>
        <p:xfrm>
          <a:off x="76200" y="1295400"/>
          <a:ext cx="90678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534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Efficiency Measurement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3266332"/>
              </p:ext>
            </p:extLst>
          </p:nvPr>
        </p:nvGraphicFramePr>
        <p:xfrm>
          <a:off x="76200" y="1295400"/>
          <a:ext cx="90678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541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Efficiency: Relevant Parameters</a:t>
            </a:r>
            <a:endParaRPr lang="sk-SK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b="1" dirty="0" smtClean="0"/>
              <a:t>what we can control:</a:t>
            </a:r>
          </a:p>
          <a:p>
            <a:r>
              <a:rPr lang="sk-SK" dirty="0" smtClean="0"/>
              <a:t>voltage</a:t>
            </a:r>
          </a:p>
          <a:p>
            <a:r>
              <a:rPr lang="sk-SK" dirty="0" smtClean="0"/>
              <a:t>current</a:t>
            </a:r>
          </a:p>
          <a:p>
            <a:endParaRPr lang="sk-SK" dirty="0" smtClean="0"/>
          </a:p>
          <a:p>
            <a:r>
              <a:rPr lang="sk-SK" dirty="0" smtClean="0"/>
              <a:t>number of bearings</a:t>
            </a:r>
          </a:p>
          <a:p>
            <a:r>
              <a:rPr lang="sk-SK" dirty="0" smtClean="0"/>
              <a:t>type of bearing ( → </a:t>
            </a:r>
            <a:r>
              <a:rPr lang="en-US" dirty="0" smtClean="0"/>
              <a:t>“base” </a:t>
            </a:r>
            <a:r>
              <a:rPr lang="sk-SK" dirty="0" smtClean="0"/>
              <a:t>friction)</a:t>
            </a:r>
          </a:p>
          <a:p>
            <a:r>
              <a:rPr lang="en-US" dirty="0" smtClean="0"/>
              <a:t>moment of inertia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2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>
                <a:solidFill>
                  <a:schemeClr val="accent1"/>
                </a:solidFill>
              </a:rPr>
              <a:t>28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2590800"/>
            <a:ext cx="2133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/>
              <a:t>i</a:t>
            </a:r>
            <a:r>
              <a:rPr lang="en-US" sz="2800" b="1" dirty="0" err="1" smtClean="0"/>
              <a:t>nput</a:t>
            </a:r>
            <a:r>
              <a:rPr lang="en-US" sz="2800" b="1" dirty="0" smtClean="0"/>
              <a:t> power</a:t>
            </a:r>
            <a:endParaRPr lang="en-US" sz="2800" b="1" dirty="0"/>
          </a:p>
        </p:txBody>
      </p:sp>
      <p:sp>
        <p:nvSpPr>
          <p:cNvPr id="9" name="Oval 8"/>
          <p:cNvSpPr/>
          <p:nvPr/>
        </p:nvSpPr>
        <p:spPr>
          <a:xfrm>
            <a:off x="2743200" y="1752600"/>
            <a:ext cx="1905000" cy="6858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</a:t>
            </a:r>
            <a:r>
              <a:rPr lang="en-US" sz="2800" dirty="0" smtClean="0"/>
              <a:t>oltage</a:t>
            </a:r>
            <a:endParaRPr lang="en-US" sz="2800" dirty="0"/>
          </a:p>
        </p:txBody>
      </p:sp>
      <p:sp>
        <p:nvSpPr>
          <p:cNvPr id="10" name="Oval 9"/>
          <p:cNvSpPr/>
          <p:nvPr/>
        </p:nvSpPr>
        <p:spPr>
          <a:xfrm>
            <a:off x="2743200" y="3276600"/>
            <a:ext cx="1905000" cy="6858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current</a:t>
            </a:r>
            <a:endParaRPr lang="en-US" sz="2800" dirty="0"/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 flipH="1">
            <a:off x="2362200" y="2095500"/>
            <a:ext cx="381000" cy="5946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0" idx="2"/>
          </p:cNvCxnSpPr>
          <p:nvPr/>
        </p:nvCxnSpPr>
        <p:spPr>
          <a:xfrm flipH="1" flipV="1">
            <a:off x="2362200" y="3127953"/>
            <a:ext cx="381000" cy="49154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590800" y="783496"/>
            <a:ext cx="0" cy="414800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800600" y="762000"/>
            <a:ext cx="0" cy="414800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061536" y="4464870"/>
            <a:ext cx="1358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chemeClr val="bg1">
                    <a:lumMod val="50000"/>
                  </a:schemeClr>
                </a:solidFill>
              </a:rPr>
              <a:t>battery</a:t>
            </a:r>
            <a:endParaRPr lang="sk-SK" sz="3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985046" y="762000"/>
            <a:ext cx="3550557" cy="787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</a:t>
            </a:r>
            <a:r>
              <a:rPr lang="en-US" sz="2400" dirty="0" smtClean="0"/>
              <a:t>nternal resistance of source</a:t>
            </a:r>
            <a:endParaRPr lang="en-US" sz="2400" dirty="0"/>
          </a:p>
        </p:txBody>
      </p:sp>
      <p:cxnSp>
        <p:nvCxnSpPr>
          <p:cNvPr id="29" name="Straight Arrow Connector 28"/>
          <p:cNvCxnSpPr>
            <a:stCxn id="9" idx="6"/>
            <a:endCxn id="28" idx="2"/>
          </p:cNvCxnSpPr>
          <p:nvPr/>
        </p:nvCxnSpPr>
        <p:spPr>
          <a:xfrm flipV="1">
            <a:off x="4648200" y="1155700"/>
            <a:ext cx="336846" cy="939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4985046" y="3638085"/>
            <a:ext cx="252668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resistance</a:t>
            </a:r>
            <a:endParaRPr lang="en-US" sz="2800" dirty="0"/>
          </a:p>
        </p:txBody>
      </p:sp>
      <p:sp>
        <p:nvSpPr>
          <p:cNvPr id="48" name="Oval 47"/>
          <p:cNvSpPr/>
          <p:nvPr/>
        </p:nvSpPr>
        <p:spPr>
          <a:xfrm>
            <a:off x="4986905" y="1984011"/>
            <a:ext cx="2438400" cy="899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</a:t>
            </a:r>
            <a:r>
              <a:rPr lang="en-US" sz="2800" dirty="0" smtClean="0"/>
              <a:t>aximal current</a:t>
            </a:r>
            <a:endParaRPr lang="en-US" sz="2800" dirty="0"/>
          </a:p>
        </p:txBody>
      </p:sp>
      <p:cxnSp>
        <p:nvCxnSpPr>
          <p:cNvPr id="49" name="Straight Arrow Connector 48"/>
          <p:cNvCxnSpPr>
            <a:stCxn id="47" idx="2"/>
            <a:endCxn id="10" idx="5"/>
          </p:cNvCxnSpPr>
          <p:nvPr/>
        </p:nvCxnSpPr>
        <p:spPr>
          <a:xfrm flipH="1" flipV="1">
            <a:off x="4369219" y="3861967"/>
            <a:ext cx="615827" cy="1190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8" idx="2"/>
            <a:endCxn id="10" idx="7"/>
          </p:cNvCxnSpPr>
          <p:nvPr/>
        </p:nvCxnSpPr>
        <p:spPr>
          <a:xfrm flipH="1">
            <a:off x="4369219" y="2433849"/>
            <a:ext cx="617686" cy="94318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4758305" y="5049645"/>
            <a:ext cx="2895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temperature</a:t>
            </a:r>
            <a:endParaRPr lang="en-US" sz="2800" dirty="0"/>
          </a:p>
        </p:txBody>
      </p:sp>
      <p:cxnSp>
        <p:nvCxnSpPr>
          <p:cNvPr id="69" name="Straight Arrow Connector 68"/>
          <p:cNvCxnSpPr>
            <a:stCxn id="68" idx="0"/>
            <a:endCxn id="47" idx="4"/>
          </p:cNvCxnSpPr>
          <p:nvPr/>
        </p:nvCxnSpPr>
        <p:spPr>
          <a:xfrm flipV="1">
            <a:off x="6206105" y="4323885"/>
            <a:ext cx="42281" cy="72576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68" idx="1"/>
            <a:endCxn id="10" idx="4"/>
          </p:cNvCxnSpPr>
          <p:nvPr/>
        </p:nvCxnSpPr>
        <p:spPr>
          <a:xfrm flipH="1" flipV="1">
            <a:off x="3695700" y="3962400"/>
            <a:ext cx="1486656" cy="11876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/>
          <p:cNvSpPr/>
          <p:nvPr/>
        </p:nvSpPr>
        <p:spPr>
          <a:xfrm>
            <a:off x="3320753" y="5755356"/>
            <a:ext cx="2241847" cy="797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</a:t>
            </a:r>
            <a:r>
              <a:rPr lang="en-US" sz="2800" dirty="0" smtClean="0"/>
              <a:t>eat capacity</a:t>
            </a:r>
            <a:endParaRPr lang="en-US" sz="2800" dirty="0"/>
          </a:p>
        </p:txBody>
      </p:sp>
      <p:sp>
        <p:nvSpPr>
          <p:cNvPr id="91" name="Oval 90"/>
          <p:cNvSpPr/>
          <p:nvPr/>
        </p:nvSpPr>
        <p:spPr>
          <a:xfrm>
            <a:off x="6858000" y="5755356"/>
            <a:ext cx="1984828" cy="797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running time</a:t>
            </a:r>
            <a:endParaRPr lang="en-US" sz="2800" dirty="0"/>
          </a:p>
        </p:txBody>
      </p:sp>
      <p:cxnSp>
        <p:nvCxnSpPr>
          <p:cNvPr id="94" name="Straight Arrow Connector 93"/>
          <p:cNvCxnSpPr>
            <a:endCxn id="68" idx="3"/>
          </p:cNvCxnSpPr>
          <p:nvPr/>
        </p:nvCxnSpPr>
        <p:spPr>
          <a:xfrm flipV="1">
            <a:off x="4995746" y="5635012"/>
            <a:ext cx="186610" cy="1859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endCxn id="68" idx="5"/>
          </p:cNvCxnSpPr>
          <p:nvPr/>
        </p:nvCxnSpPr>
        <p:spPr>
          <a:xfrm flipH="1" flipV="1">
            <a:off x="7229854" y="5635012"/>
            <a:ext cx="163405" cy="16362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endCxn id="68" idx="4"/>
          </p:cNvCxnSpPr>
          <p:nvPr/>
        </p:nvCxnSpPr>
        <p:spPr>
          <a:xfrm flipH="1" flipV="1">
            <a:off x="6206105" y="5735445"/>
            <a:ext cx="495778" cy="1111404"/>
          </a:xfrm>
          <a:prstGeom prst="straightConnector1">
            <a:avLst/>
          </a:prstGeom>
          <a:ln w="381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83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5" name="TextBox 44"/>
          <p:cNvSpPr txBox="1"/>
          <p:nvPr/>
        </p:nvSpPr>
        <p:spPr>
          <a:xfrm rot="4006257">
            <a:off x="6156890" y="1091054"/>
            <a:ext cx="2777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(to temperature)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29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" y="2895600"/>
            <a:ext cx="2362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smtClean="0"/>
              <a:t>out</a:t>
            </a:r>
            <a:r>
              <a:rPr lang="en-US" sz="2800" b="1" dirty="0" smtClean="0"/>
              <a:t>put power</a:t>
            </a:r>
            <a:endParaRPr lang="en-US" sz="2800" b="1" dirty="0"/>
          </a:p>
        </p:txBody>
      </p:sp>
      <p:sp>
        <p:nvSpPr>
          <p:cNvPr id="5" name="Oval 4"/>
          <p:cNvSpPr/>
          <p:nvPr/>
        </p:nvSpPr>
        <p:spPr>
          <a:xfrm>
            <a:off x="3276600" y="1828800"/>
            <a:ext cx="2514372" cy="914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number of bearings</a:t>
            </a:r>
            <a:endParaRPr lang="en-US" sz="2800" dirty="0"/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 flipH="1">
            <a:off x="2609385" y="2286000"/>
            <a:ext cx="667215" cy="76385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3289610" y="3124200"/>
            <a:ext cx="2133372" cy="84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inner friction</a:t>
            </a:r>
            <a:endParaRPr lang="en-US" sz="2800" dirty="0"/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>
          <a:xfrm flipH="1" flipV="1">
            <a:off x="2609385" y="3205976"/>
            <a:ext cx="680225" cy="3398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4"/>
            <a:endCxn id="7" idx="0"/>
          </p:cNvCxnSpPr>
          <p:nvPr/>
        </p:nvCxnSpPr>
        <p:spPr>
          <a:xfrm flipH="1">
            <a:off x="4356296" y="2743200"/>
            <a:ext cx="177490" cy="381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270446" y="4343556"/>
            <a:ext cx="2349190" cy="84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moment of inertia</a:t>
            </a:r>
            <a:endParaRPr lang="en-US" sz="2800" dirty="0"/>
          </a:p>
        </p:txBody>
      </p:sp>
      <p:cxnSp>
        <p:nvCxnSpPr>
          <p:cNvPr id="18" name="Straight Arrow Connector 17"/>
          <p:cNvCxnSpPr>
            <a:stCxn id="17" idx="2"/>
          </p:cNvCxnSpPr>
          <p:nvPr/>
        </p:nvCxnSpPr>
        <p:spPr>
          <a:xfrm flipH="1" flipV="1">
            <a:off x="2620537" y="3395546"/>
            <a:ext cx="649909" cy="136961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6473370" y="3462916"/>
            <a:ext cx="2242457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</a:t>
            </a:r>
            <a:r>
              <a:rPr lang="en-US" sz="2800" dirty="0" err="1" smtClean="0"/>
              <a:t>oaxiality</a:t>
            </a:r>
            <a:endParaRPr lang="en-US" sz="2800" dirty="0"/>
          </a:p>
        </p:txBody>
      </p:sp>
      <p:sp>
        <p:nvSpPr>
          <p:cNvPr id="26" name="Oval 25"/>
          <p:cNvSpPr/>
          <p:nvPr/>
        </p:nvSpPr>
        <p:spPr>
          <a:xfrm>
            <a:off x="6473370" y="4541997"/>
            <a:ext cx="2362201" cy="949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rolling resistance</a:t>
            </a:r>
            <a:endParaRPr lang="en-US" sz="2800" dirty="0"/>
          </a:p>
        </p:txBody>
      </p:sp>
      <p:cxnSp>
        <p:nvCxnSpPr>
          <p:cNvPr id="27" name="Straight Arrow Connector 26"/>
          <p:cNvCxnSpPr>
            <a:stCxn id="24" idx="2"/>
            <a:endCxn id="7" idx="7"/>
          </p:cNvCxnSpPr>
          <p:nvPr/>
        </p:nvCxnSpPr>
        <p:spPr>
          <a:xfrm flipH="1">
            <a:off x="5110557" y="2669722"/>
            <a:ext cx="1386711" cy="5779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5" idx="2"/>
            <a:endCxn id="7" idx="6"/>
          </p:cNvCxnSpPr>
          <p:nvPr/>
        </p:nvCxnSpPr>
        <p:spPr>
          <a:xfrm flipH="1" flipV="1">
            <a:off x="5422982" y="3545800"/>
            <a:ext cx="1050388" cy="29811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6" idx="2"/>
            <a:endCxn id="7" idx="5"/>
          </p:cNvCxnSpPr>
          <p:nvPr/>
        </p:nvCxnSpPr>
        <p:spPr>
          <a:xfrm flipH="1" flipV="1">
            <a:off x="5110557" y="3843916"/>
            <a:ext cx="1362813" cy="117300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4445040" y="5638800"/>
            <a:ext cx="2319919" cy="914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type of bearings</a:t>
            </a:r>
            <a:endParaRPr lang="en-US" sz="2800" dirty="0"/>
          </a:p>
        </p:txBody>
      </p:sp>
      <p:cxnSp>
        <p:nvCxnSpPr>
          <p:cNvPr id="57" name="Straight Arrow Connector 56"/>
          <p:cNvCxnSpPr/>
          <p:nvPr/>
        </p:nvCxnSpPr>
        <p:spPr>
          <a:xfrm flipH="1" flipV="1">
            <a:off x="6705600" y="0"/>
            <a:ext cx="1053702" cy="2460702"/>
          </a:xfrm>
          <a:prstGeom prst="straightConnector1">
            <a:avLst/>
          </a:prstGeom>
          <a:ln w="38100"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6" idx="1"/>
            <a:endCxn id="17" idx="4"/>
          </p:cNvCxnSpPr>
          <p:nvPr/>
        </p:nvCxnSpPr>
        <p:spPr>
          <a:xfrm flipH="1" flipV="1">
            <a:off x="4445041" y="5186756"/>
            <a:ext cx="339743" cy="58595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56" idx="7"/>
            <a:endCxn id="26" idx="3"/>
          </p:cNvCxnSpPr>
          <p:nvPr/>
        </p:nvCxnSpPr>
        <p:spPr>
          <a:xfrm flipV="1">
            <a:off x="6425215" y="5352740"/>
            <a:ext cx="394091" cy="4199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2286000" y="5646234"/>
            <a:ext cx="1523772" cy="914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axle</a:t>
            </a:r>
            <a:endParaRPr lang="en-US" sz="2800" dirty="0"/>
          </a:p>
        </p:txBody>
      </p:sp>
      <p:cxnSp>
        <p:nvCxnSpPr>
          <p:cNvPr id="66" name="Straight Arrow Connector 65"/>
          <p:cNvCxnSpPr>
            <a:stCxn id="65" idx="0"/>
            <a:endCxn id="17" idx="3"/>
          </p:cNvCxnSpPr>
          <p:nvPr/>
        </p:nvCxnSpPr>
        <p:spPr>
          <a:xfrm flipV="1">
            <a:off x="3047886" y="5063272"/>
            <a:ext cx="566591" cy="5829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497268" y="2209800"/>
            <a:ext cx="2494332" cy="919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  <a:r>
              <a:rPr lang="en-US" sz="2800" dirty="0" smtClean="0"/>
              <a:t>mount of lubricant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50771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445250"/>
            <a:ext cx="2133600" cy="304800"/>
          </a:xfrm>
        </p:spPr>
        <p:txBody>
          <a:bodyPr/>
          <a:lstStyle/>
          <a:p>
            <a:fld id="{58A89B18-F414-40C2-9664-154BC3DB20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8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EXISTING </a:t>
            </a:r>
            <a:r>
              <a:rPr lang="en-US" dirty="0" smtClean="0"/>
              <a:t>Theories</a:t>
            </a:r>
            <a:endParaRPr lang="sk-SK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 us go a bit further…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723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#1: Magnetic Theory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31</a:t>
            </a:fld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5" t="39365" r="12222" b="24397"/>
          <a:stretch/>
        </p:blipFill>
        <p:spPr>
          <a:xfrm>
            <a:off x="457200" y="1295400"/>
            <a:ext cx="802386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5983069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Kirk </a:t>
            </a:r>
            <a:r>
              <a:rPr lang="en-US" dirty="0"/>
              <a:t>T. </a:t>
            </a:r>
            <a:r>
              <a:rPr lang="en-US" dirty="0" smtClean="0"/>
              <a:t>McDonald. </a:t>
            </a:r>
            <a:r>
              <a:rPr lang="en-US" b="1" dirty="0"/>
              <a:t>Ball-Bearing Motor, </a:t>
            </a:r>
            <a:r>
              <a:rPr lang="en-US" dirty="0"/>
              <a:t>Joseph Henry Laboratories, Princeton University, </a:t>
            </a:r>
            <a:r>
              <a:rPr lang="en-US" dirty="0" smtClean="0"/>
              <a:t>Princeton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46482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explanation of rotation: </a:t>
            </a:r>
            <a:r>
              <a:rPr lang="en-US" sz="3200" dirty="0" smtClean="0"/>
              <a:t>eddy currents in rollers</a:t>
            </a:r>
            <a:r>
              <a:rPr lang="sk-SK" sz="3200" dirty="0" smtClean="0"/>
              <a:t>/axle</a:t>
            </a:r>
            <a:r>
              <a:rPr lang="sk-SK" sz="3200" dirty="0" smtClean="0">
                <a:solidFill>
                  <a:schemeClr val="tx2"/>
                </a:solidFill>
              </a:rPr>
              <a:t> (several variations)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4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46"/>
          <a:stretch/>
        </p:blipFill>
        <p:spPr>
          <a:xfrm>
            <a:off x="1805289" y="1464730"/>
            <a:ext cx="5468290" cy="1583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#2: Thermal Theory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498354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explanation of rotation: </a:t>
            </a:r>
            <a:r>
              <a:rPr lang="en-US" sz="3200" dirty="0" smtClean="0"/>
              <a:t>local </a:t>
            </a:r>
            <a:r>
              <a:rPr lang="en-US" sz="3200" dirty="0"/>
              <a:t>deformations of surface caused by heating due to extreme current density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46"/>
          <a:stretch/>
        </p:blipFill>
        <p:spPr>
          <a:xfrm>
            <a:off x="1805289" y="3293530"/>
            <a:ext cx="5468290" cy="158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2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#2: Thermal Theory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33</a:t>
            </a:fld>
            <a:endParaRPr lang="en-US"/>
          </a:p>
        </p:txBody>
      </p:sp>
      <p:pic>
        <p:nvPicPr>
          <p:cNvPr id="10" name="thermal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54857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 showWhenStopped="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one is valid in our case?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7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3100" dirty="0" smtClean="0"/>
              <a:t>Experiment #</a:t>
            </a:r>
            <a:r>
              <a:rPr lang="sk-SK" sz="3100" b="1" dirty="0" smtClean="0"/>
              <a:t>1</a:t>
            </a:r>
            <a:r>
              <a:rPr lang="sk-SK" sz="3100" dirty="0" smtClean="0"/>
              <a:t>: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Cylindrical Bearings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35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5" t="33177" r="7352" b="57008"/>
          <a:stretch/>
        </p:blipFill>
        <p:spPr>
          <a:xfrm>
            <a:off x="4799812" y="2033041"/>
            <a:ext cx="3963188" cy="1407464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5" t="39365" r="26232" b="24397"/>
          <a:stretch/>
        </p:blipFill>
        <p:spPr>
          <a:xfrm>
            <a:off x="228601" y="1883574"/>
            <a:ext cx="3798642" cy="16978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419600" y="1941892"/>
            <a:ext cx="0" cy="4088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04800" y="4104382"/>
            <a:ext cx="4000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should be </a:t>
            </a:r>
            <a:r>
              <a:rPr lang="sk-SK" sz="3200" dirty="0">
                <a:solidFill>
                  <a:prstClr val="black"/>
                </a:solidFill>
              </a:rPr>
              <a:t>qualitatively </a:t>
            </a:r>
            <a:r>
              <a:rPr lang="en-US" sz="3200" dirty="0">
                <a:solidFill>
                  <a:prstClr val="black"/>
                </a:solidFill>
              </a:rPr>
              <a:t>the same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62500" y="4103649"/>
            <a:ext cx="40005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could be different</a:t>
            </a:r>
            <a:r>
              <a:rPr lang="sk-SK" sz="3200" dirty="0"/>
              <a:t> (different shape → different deformation)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300583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alcekove_dafuq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2968"/>
          <a:stretch/>
        </p:blipFill>
        <p:spPr>
          <a:xfrm>
            <a:off x="549275" y="1574938"/>
            <a:ext cx="6994525" cy="45210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849" y="2057400"/>
            <a:ext cx="779548" cy="35814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6" t="19320" r="24387" b="11700"/>
          <a:stretch/>
        </p:blipFill>
        <p:spPr>
          <a:xfrm>
            <a:off x="5867400" y="1447800"/>
            <a:ext cx="1828800" cy="1808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sz="3100" dirty="0" smtClean="0"/>
              <a:t>Experiment #</a:t>
            </a:r>
            <a:r>
              <a:rPr lang="sk-SK" sz="3100" b="1" dirty="0" smtClean="0"/>
              <a:t>1</a:t>
            </a:r>
            <a:r>
              <a:rPr lang="sk-SK" sz="3100" dirty="0" smtClean="0"/>
              <a:t>: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Cylindrical Bearings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9683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one is valid in our case?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7104445"/>
              </p:ext>
            </p:extLst>
          </p:nvPr>
        </p:nvGraphicFramePr>
        <p:xfrm>
          <a:off x="318304" y="1447801"/>
          <a:ext cx="8610600" cy="482926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631017"/>
                <a:gridCol w="2931583"/>
                <a:gridCol w="3048000"/>
              </a:tblGrid>
              <a:tr h="1219199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ysClr val="windowText" lastClr="000000"/>
                          </a:solidFill>
                        </a:rPr>
                        <a:t>experiments:</a:t>
                      </a:r>
                      <a:endParaRPr lang="sk-SK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endParaRPr lang="sk-SK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r>
                        <a:rPr lang="sk-SK" sz="3200" b="1" dirty="0" smtClean="0">
                          <a:solidFill>
                            <a:schemeClr val="accent1"/>
                          </a:solidFill>
                        </a:rPr>
                        <a:t>#1</a:t>
                      </a:r>
                      <a:r>
                        <a:rPr lang="sk-SK" sz="3200" dirty="0" smtClean="0">
                          <a:solidFill>
                            <a:schemeClr val="accent1"/>
                          </a:solidFill>
                        </a:rPr>
                        <a:t>: </a:t>
                      </a:r>
                      <a:r>
                        <a:rPr lang="en-US" sz="3200" dirty="0" smtClean="0">
                          <a:solidFill>
                            <a:schemeClr val="accent1"/>
                          </a:solidFill>
                        </a:rPr>
                        <a:t>cylindrical</a:t>
                      </a:r>
                      <a:r>
                        <a:rPr lang="en-US" sz="3200" baseline="0" dirty="0" smtClean="0">
                          <a:solidFill>
                            <a:schemeClr val="accent1"/>
                          </a:solidFill>
                        </a:rPr>
                        <a:t> bearings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trike="sngStrike" dirty="0" smtClean="0">
                          <a:solidFill>
                            <a:schemeClr val="accent4"/>
                          </a:solidFill>
                        </a:rPr>
                        <a:t>≈ </a:t>
                      </a:r>
                      <a:r>
                        <a:rPr lang="en-US" sz="3200" strike="sngStrike" baseline="0" dirty="0" smtClean="0">
                          <a:solidFill>
                            <a:schemeClr val="accent4"/>
                          </a:solidFill>
                        </a:rPr>
                        <a:t>the same</a:t>
                      </a:r>
                      <a:endParaRPr lang="en-US" sz="3200" strike="sngStrike" dirty="0" smtClean="0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solidFill>
                            <a:schemeClr val="accent3"/>
                          </a:solidFill>
                        </a:rPr>
                        <a:t>different</a:t>
                      </a:r>
                      <a:endParaRPr lang="sk-SK" sz="3200" b="1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k-SK" sz="3200" dirty="0" smtClean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sz="3200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sz="3200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24067">
                <a:tc>
                  <a:txBody>
                    <a:bodyPr/>
                    <a:lstStyle/>
                    <a:p>
                      <a:endParaRPr lang="sk-SK" sz="32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sz="3200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sz="3200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5" t="33177" r="7352" b="57008"/>
          <a:stretch/>
        </p:blipFill>
        <p:spPr>
          <a:xfrm>
            <a:off x="5889702" y="1581612"/>
            <a:ext cx="3061504" cy="1087244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5" t="39365" r="26232" b="24397"/>
          <a:stretch/>
        </p:blipFill>
        <p:spPr>
          <a:xfrm>
            <a:off x="2949498" y="1414347"/>
            <a:ext cx="2776654" cy="124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6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sk-SK" sz="3100" dirty="0" smtClean="0"/>
                  <a:t>Experiment #</a:t>
                </a:r>
                <a:r>
                  <a:rPr lang="sk-SK" sz="3100" b="1" dirty="0" smtClean="0"/>
                  <a:t>2</a:t>
                </a:r>
                <a:r>
                  <a:rPr lang="sk-SK" sz="3100" dirty="0" smtClean="0"/>
                  <a:t>:</a:t>
                </a:r>
                <a:r>
                  <a:rPr lang="sk-SK" dirty="0" smtClean="0"/>
                  <a:t/>
                </a:r>
                <a:br>
                  <a:rPr lang="sk-SK" dirty="0" smtClean="0"/>
                </a:br>
                <a:r>
                  <a:rPr lang="sk-SK" dirty="0" smtClean="0"/>
                  <a:t>S</a:t>
                </a:r>
                <a:r>
                  <a:rPr lang="en-US" dirty="0" err="1" smtClean="0"/>
                  <a:t>trong</a:t>
                </a:r>
                <a:r>
                  <a:rPr lang="en-US" dirty="0" smtClean="0"/>
                  <a:t> </a:t>
                </a:r>
                <a:r>
                  <a:rPr lang="sk-SK" dirty="0" smtClean="0"/>
                  <a:t>External Magnetic Field</a:t>
                </a:r>
                <a:r>
                  <a:rPr lang="en-US" dirty="0" smtClean="0"/>
                  <a:t> </a:t>
                </a:r>
                <a:r>
                  <a:rPr lang="en-US" dirty="0"/>
                  <a:t>( &gt;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1</m:t>
                    </m:r>
                    <m:r>
                      <m:rPr>
                        <m:sty m:val="p"/>
                      </m:rPr>
                      <a:rPr lang="en-US" dirty="0">
                        <a:latin typeface="Cambria Math"/>
                      </a:rPr>
                      <m:t>T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2593" t="-4787" r="-1926" b="-22340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5" t="33177" r="7352" b="57008"/>
          <a:stretch/>
        </p:blipFill>
        <p:spPr>
          <a:xfrm>
            <a:off x="4799812" y="2033041"/>
            <a:ext cx="3963188" cy="1407464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5" t="39365" r="26232" b="24397"/>
          <a:stretch/>
        </p:blipFill>
        <p:spPr>
          <a:xfrm>
            <a:off x="228601" y="1883574"/>
            <a:ext cx="3798642" cy="16978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419600" y="1941892"/>
            <a:ext cx="0" cy="4088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04800" y="4104382"/>
            <a:ext cx="4000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k-SK" sz="3200" dirty="0" smtClean="0">
                <a:solidFill>
                  <a:prstClr val="black"/>
                </a:solidFill>
              </a:rPr>
              <a:t>could be different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62500" y="4103649"/>
            <a:ext cx="4000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dirty="0" smtClean="0"/>
              <a:t>should be the same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24080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amila\Dropbox\TMF2013\11-ball_bearing_motor\IMG_1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468" y="1658674"/>
            <a:ext cx="4614623" cy="34467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39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1143000"/>
              </a:xfrm>
            </p:spPr>
            <p:txBody>
              <a:bodyPr>
                <a:normAutofit fontScale="90000"/>
              </a:bodyPr>
              <a:lstStyle/>
              <a:p>
                <a:r>
                  <a:rPr lang="sk-SK" sz="3100" dirty="0" smtClean="0"/>
                  <a:t>Experiment #</a:t>
                </a:r>
                <a:r>
                  <a:rPr lang="sk-SK" sz="3100" b="1" dirty="0" smtClean="0"/>
                  <a:t>2</a:t>
                </a:r>
                <a:r>
                  <a:rPr lang="sk-SK" sz="3100" dirty="0" smtClean="0"/>
                  <a:t>:</a:t>
                </a:r>
                <a:r>
                  <a:rPr lang="sk-SK" dirty="0" smtClean="0"/>
                  <a:t/>
                </a:r>
                <a:br>
                  <a:rPr lang="sk-SK" dirty="0" smtClean="0"/>
                </a:br>
                <a:r>
                  <a:rPr lang="sk-SK" dirty="0" smtClean="0"/>
                  <a:t>S</a:t>
                </a:r>
                <a:r>
                  <a:rPr lang="en-US" dirty="0" err="1" smtClean="0"/>
                  <a:t>trong</a:t>
                </a:r>
                <a:r>
                  <a:rPr lang="en-US" dirty="0" smtClean="0"/>
                  <a:t> </a:t>
                </a:r>
                <a:r>
                  <a:rPr lang="sk-SK" dirty="0" smtClean="0"/>
                  <a:t>External Magnetic Field</a:t>
                </a:r>
                <a:r>
                  <a:rPr lang="en-US" dirty="0" smtClean="0"/>
                  <a:t> </a:t>
                </a:r>
                <a:r>
                  <a:rPr lang="en-US" dirty="0"/>
                  <a:t>( &gt;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1</m:t>
                    </m:r>
                    <m:r>
                      <m:rPr>
                        <m:sty m:val="p"/>
                      </m:rPr>
                      <a:rPr lang="en-US" dirty="0">
                        <a:latin typeface="Cambria Math"/>
                      </a:rPr>
                      <m:t>T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6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1143000"/>
              </a:xfrm>
              <a:blipFill rotWithShape="1">
                <a:blip r:embed="rId3"/>
                <a:stretch>
                  <a:fillRect l="-2593" t="-4787" r="-1926" b="-22340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:\Users\kamila\Dropbox\TMF2013\11-ball_bearing_motor\IMG_10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62111"/>
            <a:ext cx="4572000" cy="34148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49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sk-SK" dirty="0" smtClean="0"/>
              <a:t>a </a:t>
            </a:r>
            <a:r>
              <a:rPr lang="en-US" dirty="0" smtClean="0"/>
              <a:t>“Ball </a:t>
            </a:r>
            <a:r>
              <a:rPr lang="sk-SK" dirty="0" smtClean="0"/>
              <a:t>B</a:t>
            </a:r>
            <a:r>
              <a:rPr lang="en-US" dirty="0" smtClean="0"/>
              <a:t>earing </a:t>
            </a:r>
            <a:r>
              <a:rPr lang="sk-SK" dirty="0"/>
              <a:t>M</a:t>
            </a:r>
            <a:r>
              <a:rPr lang="en-US" dirty="0" err="1" smtClean="0"/>
              <a:t>otor</a:t>
            </a:r>
            <a:r>
              <a:rPr lang="en-US" dirty="0" smtClean="0"/>
              <a:t>”</a:t>
            </a:r>
            <a:r>
              <a:rPr lang="sk-SK" dirty="0" smtClean="0"/>
              <a:t>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4</a:t>
            </a:fld>
            <a:endParaRPr lang="en-US"/>
          </a:p>
        </p:txBody>
      </p:sp>
      <p:pic>
        <p:nvPicPr>
          <p:cNvPr id="9" name="anim_white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5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19780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one is valid in our case?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677786"/>
              </p:ext>
            </p:extLst>
          </p:nvPr>
        </p:nvGraphicFramePr>
        <p:xfrm>
          <a:off x="318304" y="1447801"/>
          <a:ext cx="8610600" cy="482926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631017"/>
                <a:gridCol w="2931583"/>
                <a:gridCol w="3048000"/>
              </a:tblGrid>
              <a:tr h="1219199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ysClr val="windowText" lastClr="000000"/>
                          </a:solidFill>
                        </a:rPr>
                        <a:t>experiments:</a:t>
                      </a:r>
                      <a:endParaRPr lang="sk-SK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endParaRPr lang="sk-SK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r>
                        <a:rPr lang="sk-SK" sz="32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#1</a:t>
                      </a:r>
                      <a:r>
                        <a:rPr lang="sk-SK" sz="320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: </a:t>
                      </a:r>
                      <a:r>
                        <a:rPr lang="en-US" sz="320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cylindrical</a:t>
                      </a:r>
                      <a:r>
                        <a:rPr lang="en-US" sz="3200" baseline="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 bearings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trike="sngStrike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≈ </a:t>
                      </a:r>
                      <a:r>
                        <a:rPr lang="en-US" sz="3200" strike="sngStrike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the same</a:t>
                      </a:r>
                      <a:endParaRPr lang="en-US" sz="3200" strike="sngStrike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solidFill>
                            <a:srgbClr val="9BD5AA"/>
                          </a:solidFill>
                        </a:rPr>
                        <a:t>different</a:t>
                      </a:r>
                      <a:endParaRPr lang="sk-SK" sz="3200" b="1" dirty="0">
                        <a:solidFill>
                          <a:srgbClr val="9BD5AA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3200" b="1" dirty="0" smtClean="0">
                          <a:solidFill>
                            <a:schemeClr val="accent1"/>
                          </a:solidFill>
                        </a:rPr>
                        <a:t>#2</a:t>
                      </a:r>
                      <a:r>
                        <a:rPr lang="sk-SK" sz="3200" dirty="0" smtClean="0">
                          <a:solidFill>
                            <a:schemeClr val="accent1"/>
                          </a:solidFill>
                        </a:rPr>
                        <a:t>:</a:t>
                      </a:r>
                      <a:r>
                        <a:rPr lang="sk-SK" sz="3200" baseline="0" dirty="0" smtClean="0">
                          <a:solidFill>
                            <a:schemeClr val="accent1"/>
                          </a:solidFill>
                        </a:rPr>
                        <a:t> external magnetic field</a:t>
                      </a:r>
                      <a:endParaRPr lang="sk-SK" sz="3200" dirty="0" smtClean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3200" strike="sngStrike" dirty="0" smtClean="0">
                          <a:solidFill>
                            <a:srgbClr val="FF8001"/>
                          </a:solidFill>
                        </a:rPr>
                        <a:t>possibly</a:t>
                      </a:r>
                      <a:r>
                        <a:rPr lang="sk-SK" sz="3200" strike="sngStrike" baseline="0" dirty="0" smtClean="0">
                          <a:solidFill>
                            <a:srgbClr val="FF8001"/>
                          </a:solidFill>
                        </a:rPr>
                        <a:t> </a:t>
                      </a:r>
                      <a:r>
                        <a:rPr lang="sk-SK" sz="3200" strike="sngStrike" dirty="0" smtClean="0">
                          <a:solidFill>
                            <a:srgbClr val="FF8001"/>
                          </a:solidFill>
                        </a:rPr>
                        <a:t>different</a:t>
                      </a:r>
                      <a:endParaRPr lang="sk-SK" sz="3200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3200" dirty="0" smtClean="0">
                          <a:solidFill>
                            <a:schemeClr val="accent3"/>
                          </a:solidFill>
                        </a:rPr>
                        <a:t>the same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24067">
                <a:tc>
                  <a:txBody>
                    <a:bodyPr/>
                    <a:lstStyle/>
                    <a:p>
                      <a:endParaRPr lang="sk-SK" sz="32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sz="3200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sz="3200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5" t="33177" r="7352" b="57008"/>
          <a:stretch/>
        </p:blipFill>
        <p:spPr>
          <a:xfrm>
            <a:off x="5889702" y="1581612"/>
            <a:ext cx="3061504" cy="1087244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5" t="39365" r="26232" b="24397"/>
          <a:stretch/>
        </p:blipFill>
        <p:spPr>
          <a:xfrm>
            <a:off x="2949498" y="1414347"/>
            <a:ext cx="2776654" cy="124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3100" dirty="0" smtClean="0"/>
              <a:t>Experiment #</a:t>
            </a:r>
            <a:r>
              <a:rPr lang="sk-SK" sz="3100" b="1" dirty="0" smtClean="0"/>
              <a:t>3</a:t>
            </a:r>
            <a:r>
              <a:rPr lang="sk-SK" sz="3100" dirty="0" smtClean="0"/>
              <a:t>: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Deforming </a:t>
            </a:r>
            <a:r>
              <a:rPr lang="sk-SK" dirty="0"/>
              <a:t>the </a:t>
            </a:r>
            <a:r>
              <a:rPr lang="sk-SK" dirty="0" smtClean="0"/>
              <a:t>Bearing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41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5" t="33177" r="7352" b="57008"/>
          <a:stretch/>
        </p:blipFill>
        <p:spPr>
          <a:xfrm>
            <a:off x="4799812" y="2871241"/>
            <a:ext cx="3963188" cy="1407464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5" t="39365" r="26232" b="24397"/>
          <a:stretch/>
        </p:blipFill>
        <p:spPr>
          <a:xfrm>
            <a:off x="228601" y="2721774"/>
            <a:ext cx="3798642" cy="16978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419600" y="2667000"/>
            <a:ext cx="0" cy="3418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04800" y="4942582"/>
            <a:ext cx="4000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dirty="0"/>
              <a:t>power decrease (greater friction)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4762500" y="4941849"/>
            <a:ext cx="4000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power </a:t>
            </a:r>
            <a:r>
              <a:rPr lang="sk-SK" sz="3200" dirty="0"/>
              <a:t>might </a:t>
            </a:r>
            <a:r>
              <a:rPr lang="en-US" sz="3200" dirty="0"/>
              <a:t>increase (greater normal forces)</a:t>
            </a:r>
            <a:endParaRPr lang="sk-SK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86393"/>
            <a:ext cx="3129545" cy="167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9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42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7515124"/>
              </p:ext>
            </p:extLst>
          </p:nvPr>
        </p:nvGraphicFramePr>
        <p:xfrm>
          <a:off x="0" y="1371600"/>
          <a:ext cx="89916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Oval 11"/>
          <p:cNvSpPr/>
          <p:nvPr/>
        </p:nvSpPr>
        <p:spPr>
          <a:xfrm rot="20452993">
            <a:off x="1354900" y="1906105"/>
            <a:ext cx="2604744" cy="801974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sz="3100" dirty="0" smtClean="0"/>
              <a:t>Experiment #</a:t>
            </a:r>
            <a:r>
              <a:rPr lang="sk-SK" sz="3100" b="1" dirty="0" smtClean="0"/>
              <a:t>3</a:t>
            </a:r>
            <a:r>
              <a:rPr lang="sk-SK" sz="3100" dirty="0" smtClean="0"/>
              <a:t>: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Deforming </a:t>
            </a:r>
            <a:r>
              <a:rPr lang="sk-SK" dirty="0"/>
              <a:t>the </a:t>
            </a:r>
            <a:r>
              <a:rPr lang="sk-SK" dirty="0" smtClean="0"/>
              <a:t>Bearing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352801"/>
            <a:ext cx="386502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6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one is valid in our case?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43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7421181"/>
              </p:ext>
            </p:extLst>
          </p:nvPr>
        </p:nvGraphicFramePr>
        <p:xfrm>
          <a:off x="318304" y="1447801"/>
          <a:ext cx="8610600" cy="484631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631017"/>
                <a:gridCol w="2931583"/>
                <a:gridCol w="3048000"/>
              </a:tblGrid>
              <a:tr h="1219199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ysClr val="windowText" lastClr="000000"/>
                          </a:solidFill>
                        </a:rPr>
                        <a:t>experiments:</a:t>
                      </a:r>
                      <a:endParaRPr lang="sk-SK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endParaRPr lang="sk-SK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r>
                        <a:rPr lang="sk-SK" sz="32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#1</a:t>
                      </a:r>
                      <a:r>
                        <a:rPr lang="sk-SK" sz="320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: </a:t>
                      </a:r>
                      <a:r>
                        <a:rPr lang="en-US" sz="320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cylindrical</a:t>
                      </a:r>
                      <a:r>
                        <a:rPr lang="en-US" sz="3200" baseline="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 bearings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trike="sngStrike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≈ </a:t>
                      </a:r>
                      <a:r>
                        <a:rPr lang="en-US" sz="3200" strike="sngStrike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the same</a:t>
                      </a:r>
                      <a:endParaRPr lang="en-US" sz="3200" strike="sngStrike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solidFill>
                            <a:srgbClr val="9BD5AA"/>
                          </a:solidFill>
                        </a:rPr>
                        <a:t>different</a:t>
                      </a:r>
                      <a:endParaRPr lang="sk-SK" sz="3200" b="1" dirty="0">
                        <a:solidFill>
                          <a:srgbClr val="9BD5AA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32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#2</a:t>
                      </a:r>
                      <a:r>
                        <a:rPr lang="sk-SK" sz="320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:</a:t>
                      </a:r>
                      <a:r>
                        <a:rPr lang="sk-SK" sz="3200" baseline="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 external magnetic field</a:t>
                      </a:r>
                      <a:endParaRPr lang="sk-SK" sz="3200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3200" strike="sngStrike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possibly different</a:t>
                      </a:r>
                      <a:endParaRPr lang="sk-SK" sz="32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3200" dirty="0" smtClean="0">
                          <a:solidFill>
                            <a:srgbClr val="9BD5AA"/>
                          </a:solidFill>
                        </a:rPr>
                        <a:t>the same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240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3200" b="1" dirty="0" smtClean="0">
                          <a:solidFill>
                            <a:schemeClr val="accent1"/>
                          </a:solidFill>
                        </a:rPr>
                        <a:t>#3</a:t>
                      </a:r>
                      <a:r>
                        <a:rPr lang="sk-SK" sz="3200" dirty="0" smtClean="0">
                          <a:solidFill>
                            <a:schemeClr val="accent1"/>
                          </a:solidFill>
                        </a:rPr>
                        <a:t>: </a:t>
                      </a:r>
                      <a:r>
                        <a:rPr lang="en-US" sz="3200" dirty="0" smtClean="0">
                          <a:solidFill>
                            <a:schemeClr val="accent1"/>
                          </a:solidFill>
                        </a:rPr>
                        <a:t>deforming</a:t>
                      </a:r>
                      <a:r>
                        <a:rPr lang="en-US" sz="3200" baseline="0" dirty="0" smtClean="0">
                          <a:solidFill>
                            <a:schemeClr val="accent1"/>
                          </a:solidFill>
                        </a:rPr>
                        <a:t> the bearing</a:t>
                      </a:r>
                      <a:endParaRPr lang="sk-SK" sz="3200" dirty="0" smtClean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strike="sngStrike" dirty="0" smtClean="0">
                          <a:solidFill>
                            <a:schemeClr val="accent4"/>
                          </a:solidFill>
                        </a:rPr>
                        <a:t> </a:t>
                      </a:r>
                      <a:endParaRPr lang="sk-SK" sz="3200" strike="sngStrike" dirty="0" smtClean="0">
                        <a:solidFill>
                          <a:schemeClr val="accent4"/>
                        </a:solidFill>
                      </a:endParaRPr>
                    </a:p>
                    <a:p>
                      <a:pPr algn="ctr"/>
                      <a:r>
                        <a:rPr lang="sk-SK" sz="3200" strike="sngStrike" dirty="0" smtClean="0">
                          <a:solidFill>
                            <a:schemeClr val="accent4"/>
                          </a:solidFill>
                        </a:rPr>
                        <a:t>power decrease</a:t>
                      </a:r>
                      <a:endParaRPr lang="sk-SK" sz="3200" strike="sngStrike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strike="sngStrike" dirty="0" smtClean="0">
                          <a:solidFill>
                            <a:schemeClr val="accent4"/>
                          </a:solidFill>
                        </a:rPr>
                        <a:t> </a:t>
                      </a:r>
                      <a:endParaRPr lang="sk-SK" sz="3200" strike="sngStrike" dirty="0" smtClean="0">
                        <a:solidFill>
                          <a:schemeClr val="accent4"/>
                        </a:solidFill>
                      </a:endParaRPr>
                    </a:p>
                    <a:p>
                      <a:pPr algn="ctr"/>
                      <a:r>
                        <a:rPr lang="sk-SK" sz="3200" strike="noStrike" dirty="0" smtClean="0">
                          <a:solidFill>
                            <a:schemeClr val="accent3"/>
                          </a:solidFill>
                        </a:rPr>
                        <a:t>power increase</a:t>
                      </a:r>
                    </a:p>
                    <a:p>
                      <a:pPr algn="ctr"/>
                      <a:endParaRPr lang="sk-SK" sz="3200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5" t="33177" r="7352" b="57008"/>
          <a:stretch/>
        </p:blipFill>
        <p:spPr>
          <a:xfrm>
            <a:off x="5889702" y="1581612"/>
            <a:ext cx="3061504" cy="1087244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5" t="39365" r="26232" b="24397"/>
          <a:stretch/>
        </p:blipFill>
        <p:spPr>
          <a:xfrm>
            <a:off x="2949498" y="1414347"/>
            <a:ext cx="2776654" cy="124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8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one is valid in our case?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44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9014793"/>
              </p:ext>
            </p:extLst>
          </p:nvPr>
        </p:nvGraphicFramePr>
        <p:xfrm>
          <a:off x="318304" y="1447801"/>
          <a:ext cx="8610600" cy="484631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631017"/>
                <a:gridCol w="2931583"/>
                <a:gridCol w="3048000"/>
              </a:tblGrid>
              <a:tr h="1219199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ysClr val="windowText" lastClr="000000"/>
                          </a:solidFill>
                        </a:rPr>
                        <a:t>experiments:</a:t>
                      </a:r>
                      <a:endParaRPr lang="sk-SK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endParaRPr lang="sk-SK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r>
                        <a:rPr lang="sk-SK" sz="3200" b="1" dirty="0" smtClean="0">
                          <a:solidFill>
                            <a:schemeClr val="accent1"/>
                          </a:solidFill>
                        </a:rPr>
                        <a:t>#1</a:t>
                      </a:r>
                      <a:r>
                        <a:rPr lang="sk-SK" sz="3200" dirty="0" smtClean="0">
                          <a:solidFill>
                            <a:schemeClr val="accent1"/>
                          </a:solidFill>
                        </a:rPr>
                        <a:t>: </a:t>
                      </a:r>
                      <a:r>
                        <a:rPr lang="en-US" sz="3200" dirty="0" smtClean="0">
                          <a:solidFill>
                            <a:schemeClr val="accent1"/>
                          </a:solidFill>
                        </a:rPr>
                        <a:t>cylindrical</a:t>
                      </a:r>
                      <a:r>
                        <a:rPr lang="en-US" sz="3200" baseline="0" dirty="0" smtClean="0">
                          <a:solidFill>
                            <a:schemeClr val="accent1"/>
                          </a:solidFill>
                        </a:rPr>
                        <a:t> bearings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trike="sngStrike" dirty="0" smtClean="0">
                          <a:solidFill>
                            <a:schemeClr val="accent4"/>
                          </a:solidFill>
                        </a:rPr>
                        <a:t>≈ </a:t>
                      </a:r>
                      <a:r>
                        <a:rPr lang="en-US" sz="3200" strike="sngStrike" baseline="0" dirty="0" smtClean="0">
                          <a:solidFill>
                            <a:schemeClr val="accent4"/>
                          </a:solidFill>
                        </a:rPr>
                        <a:t>the same</a:t>
                      </a:r>
                      <a:endParaRPr lang="en-US" sz="3200" strike="sngStrike" dirty="0" smtClean="0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solidFill>
                            <a:schemeClr val="accent3"/>
                          </a:solidFill>
                        </a:rPr>
                        <a:t>different</a:t>
                      </a:r>
                      <a:endParaRPr lang="sk-SK" sz="3200" b="1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3200" b="1" dirty="0" smtClean="0">
                          <a:solidFill>
                            <a:schemeClr val="accent1"/>
                          </a:solidFill>
                        </a:rPr>
                        <a:t>#2</a:t>
                      </a:r>
                      <a:r>
                        <a:rPr lang="sk-SK" sz="3200" dirty="0" smtClean="0">
                          <a:solidFill>
                            <a:schemeClr val="accent1"/>
                          </a:solidFill>
                        </a:rPr>
                        <a:t>:</a:t>
                      </a:r>
                      <a:r>
                        <a:rPr lang="sk-SK" sz="3200" baseline="0" dirty="0" smtClean="0">
                          <a:solidFill>
                            <a:schemeClr val="accent1"/>
                          </a:solidFill>
                        </a:rPr>
                        <a:t> external magnetic field</a:t>
                      </a:r>
                      <a:endParaRPr lang="sk-SK" sz="3200" dirty="0" smtClean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3200" strike="sngStrike" dirty="0" smtClean="0">
                          <a:solidFill>
                            <a:srgbClr val="FF8001"/>
                          </a:solidFill>
                        </a:rPr>
                        <a:t>possibly</a:t>
                      </a:r>
                      <a:r>
                        <a:rPr lang="sk-SK" sz="3200" strike="sngStrike" baseline="0" dirty="0" smtClean="0">
                          <a:solidFill>
                            <a:srgbClr val="FF8001"/>
                          </a:solidFill>
                        </a:rPr>
                        <a:t> </a:t>
                      </a:r>
                      <a:r>
                        <a:rPr lang="sk-SK" sz="3200" strike="sngStrike" dirty="0" smtClean="0">
                          <a:solidFill>
                            <a:srgbClr val="FF8001"/>
                          </a:solidFill>
                        </a:rPr>
                        <a:t>different</a:t>
                      </a:r>
                      <a:endParaRPr lang="sk-SK" sz="3200" dirty="0">
                        <a:solidFill>
                          <a:srgbClr val="FF800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3200" dirty="0" smtClean="0">
                          <a:solidFill>
                            <a:schemeClr val="accent3"/>
                          </a:solidFill>
                        </a:rPr>
                        <a:t>the same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240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3200" b="1" dirty="0" smtClean="0">
                          <a:solidFill>
                            <a:schemeClr val="accent1"/>
                          </a:solidFill>
                        </a:rPr>
                        <a:t>#3</a:t>
                      </a:r>
                      <a:r>
                        <a:rPr lang="sk-SK" sz="3200" dirty="0" smtClean="0">
                          <a:solidFill>
                            <a:schemeClr val="accent1"/>
                          </a:solidFill>
                        </a:rPr>
                        <a:t>: </a:t>
                      </a:r>
                      <a:r>
                        <a:rPr lang="en-US" sz="3200" dirty="0" smtClean="0">
                          <a:solidFill>
                            <a:schemeClr val="accent1"/>
                          </a:solidFill>
                        </a:rPr>
                        <a:t>deforming</a:t>
                      </a:r>
                      <a:r>
                        <a:rPr lang="en-US" sz="3200" baseline="0" dirty="0" smtClean="0">
                          <a:solidFill>
                            <a:schemeClr val="accent1"/>
                          </a:solidFill>
                        </a:rPr>
                        <a:t> the bearing</a:t>
                      </a:r>
                      <a:endParaRPr lang="sk-SK" sz="3200" dirty="0" smtClean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strike="sngStrike" dirty="0" smtClean="0">
                          <a:solidFill>
                            <a:schemeClr val="accent4"/>
                          </a:solidFill>
                        </a:rPr>
                        <a:t> </a:t>
                      </a:r>
                      <a:endParaRPr lang="sk-SK" sz="3200" strike="sngStrike" dirty="0" smtClean="0">
                        <a:solidFill>
                          <a:schemeClr val="accent4"/>
                        </a:solidFill>
                      </a:endParaRPr>
                    </a:p>
                    <a:p>
                      <a:pPr algn="ctr"/>
                      <a:r>
                        <a:rPr lang="sk-SK" sz="3200" strike="sngStrike" dirty="0" smtClean="0">
                          <a:solidFill>
                            <a:schemeClr val="accent4"/>
                          </a:solidFill>
                        </a:rPr>
                        <a:t>power decrease</a:t>
                      </a:r>
                      <a:endParaRPr lang="sk-SK" sz="3200" strike="sngStrike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strike="sngStrike" dirty="0" smtClean="0">
                          <a:solidFill>
                            <a:schemeClr val="accent4"/>
                          </a:solidFill>
                        </a:rPr>
                        <a:t> </a:t>
                      </a:r>
                      <a:endParaRPr lang="sk-SK" sz="3200" strike="sngStrike" dirty="0" smtClean="0">
                        <a:solidFill>
                          <a:schemeClr val="accent4"/>
                        </a:solidFill>
                      </a:endParaRPr>
                    </a:p>
                    <a:p>
                      <a:pPr algn="ctr"/>
                      <a:r>
                        <a:rPr lang="sk-SK" sz="3200" strike="noStrike" dirty="0" smtClean="0">
                          <a:solidFill>
                            <a:schemeClr val="accent3"/>
                          </a:solidFill>
                        </a:rPr>
                        <a:t>power increase</a:t>
                      </a:r>
                    </a:p>
                    <a:p>
                      <a:pPr algn="ctr"/>
                      <a:endParaRPr lang="sk-SK" sz="3200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5" t="33177" r="7352" b="57008"/>
          <a:stretch/>
        </p:blipFill>
        <p:spPr>
          <a:xfrm>
            <a:off x="5889702" y="1581612"/>
            <a:ext cx="3061504" cy="1087244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5" t="39365" r="26232" b="24397"/>
          <a:stretch/>
        </p:blipFill>
        <p:spPr>
          <a:xfrm>
            <a:off x="2949498" y="1414347"/>
            <a:ext cx="2776654" cy="12410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42799" y="1143000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chemeClr val="accent3"/>
                </a:solidFill>
              </a:rPr>
              <a:t>✓</a:t>
            </a:r>
            <a:endParaRPr lang="sk-SK" sz="6000" dirty="0">
              <a:solidFill>
                <a:schemeClr val="accent3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938347" y="1425498"/>
            <a:ext cx="2940204" cy="124104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927196" y="1414807"/>
            <a:ext cx="2940204" cy="124104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72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144"/>
          <p:cNvSpPr/>
          <p:nvPr/>
        </p:nvSpPr>
        <p:spPr>
          <a:xfrm>
            <a:off x="1" y="6203254"/>
            <a:ext cx="9144000" cy="654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122" name="Group 121"/>
          <p:cNvGrpSpPr/>
          <p:nvPr/>
        </p:nvGrpSpPr>
        <p:grpSpPr>
          <a:xfrm>
            <a:off x="1138911" y="5155907"/>
            <a:ext cx="1632381" cy="1245041"/>
            <a:chOff x="5867400" y="1447800"/>
            <a:chExt cx="2370973" cy="1808375"/>
          </a:xfrm>
        </p:grpSpPr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600" y="1458951"/>
              <a:ext cx="389773" cy="1790700"/>
            </a:xfrm>
            <a:prstGeom prst="rect">
              <a:avLst/>
            </a:prstGeom>
          </p:spPr>
        </p:pic>
        <p:pic>
          <p:nvPicPr>
            <p:cNvPr id="124" name="Content Placeholder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66" t="19320" r="24387" b="11700"/>
            <a:stretch/>
          </p:blipFill>
          <p:spPr>
            <a:xfrm>
              <a:off x="5867400" y="1447800"/>
              <a:ext cx="1828800" cy="180837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72904" y="6446004"/>
            <a:ext cx="2133600" cy="304800"/>
          </a:xfrm>
        </p:spPr>
        <p:txBody>
          <a:bodyPr/>
          <a:lstStyle/>
          <a:p>
            <a:fld id="{58A89B18-F414-40C2-9664-154BC3DB205D}" type="slidenum">
              <a:rPr lang="en-US" smtClean="0"/>
              <a:t>45</a:t>
            </a:fld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 rot="16200000">
            <a:off x="-2967034" y="3052762"/>
            <a:ext cx="6696077" cy="914401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chemeClr val="bg1"/>
                </a:solidFill>
              </a:rPr>
              <a:t>Conclusion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 rot="16200000">
            <a:off x="-2988277" y="3031522"/>
            <a:ext cx="6738559" cy="914401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Thank you </a:t>
            </a:r>
            <a:r>
              <a:rPr lang="en-US" sz="2800" dirty="0" smtClean="0">
                <a:solidFill>
                  <a:schemeClr val="bg1"/>
                </a:solidFill>
              </a:rPr>
              <a:t>for your attention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1032067" y="447161"/>
            <a:ext cx="1" cy="189708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20636" y="356447"/>
            <a:ext cx="5075364" cy="341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cap="all" dirty="0" smtClean="0">
                <a:solidFill>
                  <a:schemeClr val="tx2"/>
                </a:solidFill>
              </a:rPr>
              <a:t>illustrated construction &amp; built apparatus</a:t>
            </a:r>
            <a:endParaRPr lang="sk-SK" sz="1600" b="1" cap="all" dirty="0">
              <a:solidFill>
                <a:schemeClr val="tx2"/>
              </a:solidFill>
            </a:endParaRPr>
          </a:p>
        </p:txBody>
      </p:sp>
      <p:pic>
        <p:nvPicPr>
          <p:cNvPr id="30" name="intr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9747"/>
          <a:stretch/>
        </p:blipFill>
        <p:spPr>
          <a:xfrm>
            <a:off x="1138912" y="697231"/>
            <a:ext cx="2308090" cy="16177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1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8280447"/>
              </p:ext>
            </p:extLst>
          </p:nvPr>
        </p:nvGraphicFramePr>
        <p:xfrm>
          <a:off x="6135451" y="381000"/>
          <a:ext cx="2757859" cy="1971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442644" y="2133600"/>
            <a:ext cx="2468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cap="all" dirty="0" smtClean="0">
                <a:solidFill>
                  <a:schemeClr val="tx2"/>
                </a:solidFill>
              </a:rPr>
              <a:t>measured  efficiency</a:t>
            </a:r>
            <a:endParaRPr lang="sk-SK" sz="1600" b="1" cap="all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4757783" y="4664114"/>
            <a:ext cx="405668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cap="all" dirty="0" smtClean="0">
                <a:solidFill>
                  <a:schemeClr val="tx2"/>
                </a:solidFill>
              </a:rPr>
              <a:t>determined relevant parameters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13460" y="2819400"/>
            <a:ext cx="5416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cap="all" dirty="0" smtClean="0">
                <a:solidFill>
                  <a:schemeClr val="tx2"/>
                </a:solidFill>
              </a:rPr>
              <a:t>explored existing theories (thermal, magnetic)</a:t>
            </a:r>
            <a:endParaRPr lang="sk-SK" sz="1600" b="1" cap="all" dirty="0">
              <a:solidFill>
                <a:schemeClr val="tx2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599869" y="697239"/>
            <a:ext cx="2180857" cy="1554367"/>
            <a:chOff x="8625097" y="3514072"/>
            <a:chExt cx="4328903" cy="2854232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12283100" y="4579237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2394917" y="4691054"/>
              <a:ext cx="46963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2283100" y="4802870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2394917" y="4914687"/>
              <a:ext cx="46963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2283100" y="5026504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2394917" y="5138320"/>
              <a:ext cx="46963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2283100" y="5250137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2394917" y="5361954"/>
              <a:ext cx="46963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2283100" y="5473771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2394917" y="5585587"/>
              <a:ext cx="46963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2283100" y="5697404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2394917" y="5809221"/>
              <a:ext cx="46963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8625097" y="4914687"/>
              <a:ext cx="726808" cy="6709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accent3">
                      <a:lumMod val="75000"/>
                    </a:schemeClr>
                  </a:solidFill>
                </a:rPr>
                <a:t>M</a:t>
              </a:r>
              <a:endParaRPr lang="en-US" sz="105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0382216" y="4076062"/>
              <a:ext cx="894533" cy="22363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0382216" y="6144671"/>
              <a:ext cx="894533" cy="22363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45" name="Straight Connector 44"/>
            <p:cNvCxnSpPr>
              <a:stCxn id="42" idx="0"/>
            </p:cNvCxnSpPr>
            <p:nvPr/>
          </p:nvCxnSpPr>
          <p:spPr>
            <a:xfrm flipV="1">
              <a:off x="8988501" y="4187879"/>
              <a:ext cx="0" cy="726808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3" idx="1"/>
            </p:cNvCxnSpPr>
            <p:nvPr/>
          </p:nvCxnSpPr>
          <p:spPr>
            <a:xfrm flipH="1">
              <a:off x="8988501" y="4187879"/>
              <a:ext cx="1393715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12618550" y="4187879"/>
              <a:ext cx="0" cy="391358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3" idx="3"/>
            </p:cNvCxnSpPr>
            <p:nvPr/>
          </p:nvCxnSpPr>
          <p:spPr>
            <a:xfrm>
              <a:off x="11276750" y="4187879"/>
              <a:ext cx="13418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2629732" y="5809221"/>
              <a:ext cx="0" cy="447267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44" idx="3"/>
            </p:cNvCxnSpPr>
            <p:nvPr/>
          </p:nvCxnSpPr>
          <p:spPr>
            <a:xfrm>
              <a:off x="11276750" y="6256487"/>
              <a:ext cx="13418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4" idx="1"/>
            </p:cNvCxnSpPr>
            <p:nvPr/>
          </p:nvCxnSpPr>
          <p:spPr>
            <a:xfrm flipH="1">
              <a:off x="8988501" y="6256487"/>
              <a:ext cx="1393715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42" idx="4"/>
            </p:cNvCxnSpPr>
            <p:nvPr/>
          </p:nvCxnSpPr>
          <p:spPr>
            <a:xfrm>
              <a:off x="8988501" y="5585587"/>
              <a:ext cx="0" cy="6709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10941299" y="4738975"/>
              <a:ext cx="591031" cy="57505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DF52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FF8001"/>
                  </a:solidFill>
                </a:rPr>
                <a:t>V</a:t>
              </a:r>
              <a:endParaRPr lang="en-US" sz="900" dirty="0">
                <a:solidFill>
                  <a:srgbClr val="FF8001"/>
                </a:solidFill>
              </a:endParaRPr>
            </a:p>
          </p:txBody>
        </p:sp>
        <p:cxnSp>
          <p:nvCxnSpPr>
            <p:cNvPr id="54" name="Straight Connector 53"/>
            <p:cNvCxnSpPr>
              <a:stCxn id="53" idx="6"/>
            </p:cNvCxnSpPr>
            <p:nvPr/>
          </p:nvCxnSpPr>
          <p:spPr>
            <a:xfrm>
              <a:off x="11532330" y="5026504"/>
              <a:ext cx="471228" cy="0"/>
            </a:xfrm>
            <a:prstGeom prst="line">
              <a:avLst/>
            </a:prstGeom>
            <a:ln w="38100">
              <a:solidFill>
                <a:srgbClr val="FF8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12003558" y="4187879"/>
              <a:ext cx="0" cy="838625"/>
            </a:xfrm>
            <a:prstGeom prst="line">
              <a:avLst/>
            </a:prstGeom>
            <a:ln w="38100">
              <a:solidFill>
                <a:srgbClr val="FF8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53" idx="2"/>
            </p:cNvCxnSpPr>
            <p:nvPr/>
          </p:nvCxnSpPr>
          <p:spPr>
            <a:xfrm flipH="1">
              <a:off x="10214491" y="5026504"/>
              <a:ext cx="726808" cy="0"/>
            </a:xfrm>
            <a:prstGeom prst="line">
              <a:avLst/>
            </a:prstGeom>
            <a:ln w="38100">
              <a:solidFill>
                <a:srgbClr val="FF8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10214491" y="4187879"/>
              <a:ext cx="0" cy="838625"/>
            </a:xfrm>
            <a:prstGeom prst="line">
              <a:avLst/>
            </a:prstGeom>
            <a:ln w="38100">
              <a:solidFill>
                <a:srgbClr val="FF8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9543591" y="4943972"/>
              <a:ext cx="591031" cy="57505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accent4"/>
                  </a:solidFill>
                </a:rPr>
                <a:t>V</a:t>
              </a:r>
              <a:endParaRPr lang="en-US" sz="900" dirty="0">
                <a:solidFill>
                  <a:schemeClr val="accent4"/>
                </a:solidFill>
              </a:endParaRPr>
            </a:p>
          </p:txBody>
        </p:sp>
        <p:cxnSp>
          <p:nvCxnSpPr>
            <p:cNvPr id="59" name="Straight Connector 58"/>
            <p:cNvCxnSpPr>
              <a:stCxn id="58" idx="0"/>
            </p:cNvCxnSpPr>
            <p:nvPr/>
          </p:nvCxnSpPr>
          <p:spPr>
            <a:xfrm flipH="1" flipV="1">
              <a:off x="9839106" y="4551283"/>
              <a:ext cx="1" cy="392689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8988501" y="4551283"/>
              <a:ext cx="85060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58" idx="4"/>
            </p:cNvCxnSpPr>
            <p:nvPr/>
          </p:nvCxnSpPr>
          <p:spPr>
            <a:xfrm flipH="1">
              <a:off x="9839106" y="5519030"/>
              <a:ext cx="1" cy="29019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8988501" y="5809221"/>
              <a:ext cx="85060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10050779" y="5358824"/>
                  <a:ext cx="903851" cy="6390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2000" b="0" i="1" smtClean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sz="2000" b="0" i="1" smtClean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  <m:t>𝑈</m:t>
                            </m:r>
                          </m:e>
                          <m:sub>
                            <m:r>
                              <a:rPr lang="sk-SK" sz="2000" b="0" i="1" smtClean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sk-SK" sz="2000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0779" y="5358824"/>
                  <a:ext cx="903851" cy="639014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Freeform 63"/>
            <p:cNvSpPr/>
            <p:nvPr/>
          </p:nvSpPr>
          <p:spPr>
            <a:xfrm rot="4309597">
              <a:off x="10023149" y="5241464"/>
              <a:ext cx="312234" cy="223025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234" h="223025">
                  <a:moveTo>
                    <a:pt x="0" y="223025"/>
                  </a:moveTo>
                  <a:cubicBezTo>
                    <a:pt x="37170" y="92927"/>
                    <a:pt x="96644" y="18586"/>
                    <a:pt x="312234" y="0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/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H="1">
              <a:off x="9351905" y="4076062"/>
              <a:ext cx="672719" cy="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/>
                <p:cNvSpPr txBox="1"/>
                <p:nvPr/>
              </p:nvSpPr>
              <p:spPr>
                <a:xfrm>
                  <a:off x="9458096" y="3533403"/>
                  <a:ext cx="606846" cy="6390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𝐼</m:t>
                        </m:r>
                      </m:oMath>
                    </m:oMathPara>
                  </a14:m>
                  <a:endParaRPr lang="sk-SK" sz="20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8096" y="3533403"/>
                  <a:ext cx="606846" cy="63901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/>
                <p:cNvSpPr/>
                <p:nvPr/>
              </p:nvSpPr>
              <p:spPr>
                <a:xfrm>
                  <a:off x="10378712" y="3514072"/>
                  <a:ext cx="925328" cy="5898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i="1" smtClean="0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sk-SK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  <m:t>𝑤</m:t>
                            </m:r>
                          </m:sub>
                        </m:sSub>
                      </m:oMath>
                    </m:oMathPara>
                  </a14:m>
                  <a:endParaRPr lang="sk-SK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7" name="Rectangle 6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78712" y="3514072"/>
                  <a:ext cx="925328" cy="589859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b="-9434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/>
                <p:cNvSpPr/>
                <p:nvPr/>
              </p:nvSpPr>
              <p:spPr>
                <a:xfrm>
                  <a:off x="11430001" y="5235498"/>
                  <a:ext cx="1078023" cy="73470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2000" i="1" smtClean="0">
                                <a:solidFill>
                                  <a:srgbClr val="FF800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sz="2000" i="1">
                                <a:solidFill>
                                  <a:srgbClr val="FF8001"/>
                                </a:solidFill>
                                <a:latin typeface="Cambria Math"/>
                              </a:rPr>
                              <m:t>𝑈</m:t>
                            </m:r>
                          </m:e>
                          <m:sub>
                            <m:r>
                              <a:rPr lang="sk-SK" sz="2000" i="1">
                                <a:solidFill>
                                  <a:srgbClr val="FF8001"/>
                                </a:solidFill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sk-SK" sz="2800" dirty="0"/>
                </a:p>
              </p:txBody>
            </p:sp>
          </mc:Choice>
          <mc:Fallback xmlns="">
            <p:sp>
              <p:nvSpPr>
                <p:cNvPr id="68" name="Rectangle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30001" y="5235498"/>
                  <a:ext cx="1078023" cy="734709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Freeform 68"/>
            <p:cNvSpPr/>
            <p:nvPr/>
          </p:nvSpPr>
          <p:spPr>
            <a:xfrm rot="4309597">
              <a:off x="11424041" y="5100797"/>
              <a:ext cx="312234" cy="223025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234" h="223025">
                  <a:moveTo>
                    <a:pt x="0" y="223025"/>
                  </a:moveTo>
                  <a:cubicBezTo>
                    <a:pt x="37170" y="92927"/>
                    <a:pt x="96644" y="18586"/>
                    <a:pt x="312234" y="0"/>
                  </a:cubicBezTo>
                </a:path>
              </a:pathLst>
            </a:custGeom>
            <a:noFill/>
            <a:ln w="19050">
              <a:solidFill>
                <a:srgbClr val="FF800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/>
            </a:p>
          </p:txBody>
        </p:sp>
      </p:grpSp>
      <p:cxnSp>
        <p:nvCxnSpPr>
          <p:cNvPr id="70" name="Straight Connector 69"/>
          <p:cNvCxnSpPr/>
          <p:nvPr/>
        </p:nvCxnSpPr>
        <p:spPr>
          <a:xfrm>
            <a:off x="6449337" y="485001"/>
            <a:ext cx="0" cy="1892983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6950909" y="2965141"/>
            <a:ext cx="1932276" cy="3756947"/>
            <a:chOff x="746991" y="504479"/>
            <a:chExt cx="2321041" cy="4856672"/>
          </a:xfrm>
        </p:grpSpPr>
        <p:grpSp>
          <p:nvGrpSpPr>
            <p:cNvPr id="72" name="Group 71"/>
            <p:cNvGrpSpPr/>
            <p:nvPr/>
          </p:nvGrpSpPr>
          <p:grpSpPr>
            <a:xfrm>
              <a:off x="790654" y="504479"/>
              <a:ext cx="1634283" cy="2589022"/>
              <a:chOff x="228600" y="1751047"/>
              <a:chExt cx="8890591" cy="50758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Rectangle 92"/>
                  <p:cNvSpPr/>
                  <p:nvPr/>
                </p:nvSpPr>
                <p:spPr>
                  <a:xfrm>
                    <a:off x="228600" y="2590800"/>
                    <a:ext cx="2133600" cy="6096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dirty="0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dirty="0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b="0" i="1" dirty="0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93" name="Rectangle 9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8600" y="2590800"/>
                    <a:ext cx="2133600" cy="609600"/>
                  </a:xfrm>
                  <a:prstGeom prst="rect">
                    <a:avLst/>
                  </a:prstGeom>
                  <a:blipFill rotWithShape="1">
                    <a:blip r:embed="rId13"/>
                    <a:stretch>
                      <a:fillRect l="-1786" b="-14634"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4" name="Oval 93"/>
                  <p:cNvSpPr/>
                  <p:nvPr/>
                </p:nvSpPr>
                <p:spPr>
                  <a:xfrm>
                    <a:off x="2904709" y="2004387"/>
                    <a:ext cx="1904997" cy="685799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dirty="0" smtClean="0">
                              <a:latin typeface="Cambria Math"/>
                            </a:rPr>
                            <m:t>𝑈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94" name="Oval 9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04709" y="2004387"/>
                    <a:ext cx="1904997" cy="685799"/>
                  </a:xfrm>
                  <a:prstGeom prst="ellipse">
                    <a:avLst/>
                  </a:prstGeom>
                  <a:blipFill rotWithShape="1">
                    <a:blip r:embed="rId14"/>
                    <a:stretch>
                      <a:fillRect l="-4000"/>
                    </a:stretch>
                  </a:blipFill>
                  <a:ln>
                    <a:solidFill>
                      <a:schemeClr val="accent3"/>
                    </a:solidFill>
                  </a:ln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Oval 94"/>
                  <p:cNvSpPr/>
                  <p:nvPr/>
                </p:nvSpPr>
                <p:spPr>
                  <a:xfrm>
                    <a:off x="2743200" y="3276600"/>
                    <a:ext cx="1905000" cy="685800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dirty="0" smtClean="0">
                              <a:latin typeface="Cambria Math"/>
                            </a:rPr>
                            <m:t>𝐼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95" name="Oval 9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43200" y="3276600"/>
                    <a:ext cx="1905000" cy="685800"/>
                  </a:xfrm>
                  <a:prstGeom prst="ellipse">
                    <a:avLst/>
                  </a:prstGeom>
                  <a:blipFill rotWithShape="1">
                    <a:blip r:embed="rId15"/>
                    <a:stretch>
                      <a:fillRect/>
                    </a:stretch>
                  </a:blipFill>
                  <a:ln>
                    <a:solidFill>
                      <a:schemeClr val="accent3"/>
                    </a:solidFill>
                  </a:ln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6" name="Straight Arrow Connector 95"/>
              <p:cNvCxnSpPr>
                <a:stCxn id="94" idx="2"/>
              </p:cNvCxnSpPr>
              <p:nvPr/>
            </p:nvCxnSpPr>
            <p:spPr>
              <a:xfrm flipH="1">
                <a:off x="2479028" y="2347288"/>
                <a:ext cx="425682" cy="382320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>
                <a:stCxn id="95" idx="2"/>
              </p:cNvCxnSpPr>
              <p:nvPr/>
            </p:nvCxnSpPr>
            <p:spPr>
              <a:xfrm flipH="1" flipV="1">
                <a:off x="2362200" y="3127953"/>
                <a:ext cx="381000" cy="491547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Oval 97"/>
                  <p:cNvSpPr/>
                  <p:nvPr/>
                </p:nvSpPr>
                <p:spPr>
                  <a:xfrm>
                    <a:off x="6308502" y="1751047"/>
                    <a:ext cx="2319962" cy="787401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dirty="0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98" name="Oval 9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08502" y="1751047"/>
                    <a:ext cx="2319962" cy="787401"/>
                  </a:xfrm>
                  <a:prstGeom prst="ellipse">
                    <a:avLst/>
                  </a:prstGeom>
                  <a:blipFill rotWithShape="1"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9" name="Straight Arrow Connector 98"/>
              <p:cNvCxnSpPr>
                <a:stCxn id="94" idx="6"/>
                <a:endCxn id="98" idx="2"/>
              </p:cNvCxnSpPr>
              <p:nvPr/>
            </p:nvCxnSpPr>
            <p:spPr>
              <a:xfrm flipV="1">
                <a:off x="4809707" y="2144749"/>
                <a:ext cx="1498795" cy="202539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Oval 99"/>
                  <p:cNvSpPr/>
                  <p:nvPr/>
                </p:nvSpPr>
                <p:spPr>
                  <a:xfrm>
                    <a:off x="4985046" y="3638085"/>
                    <a:ext cx="2526680" cy="6858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dirty="0" smtClean="0">
                              <a:latin typeface="Cambria Math"/>
                            </a:rPr>
                            <m:t>𝑅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00" name="Oval 9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5046" y="3638085"/>
                    <a:ext cx="2526680" cy="685800"/>
                  </a:xfrm>
                  <a:prstGeom prst="ellipse">
                    <a:avLst/>
                  </a:prstGeom>
                  <a:blipFill rotWithShape="1"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Oval 100"/>
                  <p:cNvSpPr/>
                  <p:nvPr/>
                </p:nvSpPr>
                <p:spPr>
                  <a:xfrm>
                    <a:off x="5748738" y="2561721"/>
                    <a:ext cx="3370453" cy="899675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dirty="0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dirty="0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600" b="0" i="1" dirty="0" smtClean="0">
                                  <a:latin typeface="Cambria Math"/>
                                </a:rPr>
                                <m:t>𝑚𝑎𝑥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01" name="Oval 10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48738" y="2561721"/>
                    <a:ext cx="3370453" cy="899675"/>
                  </a:xfrm>
                  <a:prstGeom prst="ellipse">
                    <a:avLst/>
                  </a:prstGeom>
                  <a:blipFill rotWithShape="1">
                    <a:blip r:embed="rId18"/>
                    <a:stretch>
                      <a:fillRect l="-5814"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2" name="Straight Arrow Connector 101"/>
              <p:cNvCxnSpPr>
                <a:stCxn id="100" idx="2"/>
                <a:endCxn id="95" idx="5"/>
              </p:cNvCxnSpPr>
              <p:nvPr/>
            </p:nvCxnSpPr>
            <p:spPr>
              <a:xfrm flipH="1" flipV="1">
                <a:off x="4369219" y="3861967"/>
                <a:ext cx="615827" cy="119018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>
                <a:stCxn id="101" idx="2"/>
                <a:endCxn id="95" idx="7"/>
              </p:cNvCxnSpPr>
              <p:nvPr/>
            </p:nvCxnSpPr>
            <p:spPr>
              <a:xfrm flipH="1">
                <a:off x="4369218" y="3011559"/>
                <a:ext cx="1379520" cy="365473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Oval 103"/>
                  <p:cNvSpPr/>
                  <p:nvPr/>
                </p:nvSpPr>
                <p:spPr>
                  <a:xfrm>
                    <a:off x="4334253" y="4556238"/>
                    <a:ext cx="2442824" cy="6858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/>
                            </a:rPr>
                            <m:t>𝑇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04" name="Oval 10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34253" y="4556238"/>
                    <a:ext cx="2442824" cy="685800"/>
                  </a:xfrm>
                  <a:prstGeom prst="ellipse">
                    <a:avLst/>
                  </a:prstGeom>
                  <a:blipFill rotWithShape="1"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5" name="Straight Arrow Connector 104"/>
              <p:cNvCxnSpPr>
                <a:stCxn id="104" idx="0"/>
                <a:endCxn id="100" idx="4"/>
              </p:cNvCxnSpPr>
              <p:nvPr/>
            </p:nvCxnSpPr>
            <p:spPr>
              <a:xfrm flipV="1">
                <a:off x="5555665" y="4323886"/>
                <a:ext cx="692726" cy="232352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>
                <a:stCxn id="104" idx="1"/>
                <a:endCxn id="95" idx="4"/>
              </p:cNvCxnSpPr>
              <p:nvPr/>
            </p:nvCxnSpPr>
            <p:spPr>
              <a:xfrm flipH="1" flipV="1">
                <a:off x="3695699" y="3962399"/>
                <a:ext cx="996297" cy="694271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Oval 106"/>
                  <p:cNvSpPr/>
                  <p:nvPr/>
                </p:nvSpPr>
                <p:spPr>
                  <a:xfrm>
                    <a:off x="2974446" y="5393168"/>
                    <a:ext cx="2241846" cy="79784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dirty="0" smtClean="0">
                              <a:latin typeface="Cambria Math"/>
                            </a:rPr>
                            <m:t>𝑐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07" name="Oval 10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74446" y="5393168"/>
                    <a:ext cx="2241846" cy="797844"/>
                  </a:xfrm>
                  <a:prstGeom prst="ellipse">
                    <a:avLst/>
                  </a:prstGeom>
                  <a:blipFill rotWithShape="1"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Oval 107"/>
                  <p:cNvSpPr/>
                  <p:nvPr/>
                </p:nvSpPr>
                <p:spPr>
                  <a:xfrm>
                    <a:off x="6759679" y="5278074"/>
                    <a:ext cx="1984826" cy="79784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dirty="0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dirty="0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1" dirty="0" smtClean="0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08" name="Oval 10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59679" y="5278074"/>
                    <a:ext cx="1984826" cy="797844"/>
                  </a:xfrm>
                  <a:prstGeom prst="ellipse">
                    <a:avLst/>
                  </a:prstGeom>
                  <a:blipFill rotWithShape="1">
                    <a:blip r:embed="rId21"/>
                    <a:stretch>
                      <a:fillRect l="-3846"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9" name="Straight Arrow Connector 108"/>
              <p:cNvCxnSpPr>
                <a:endCxn id="104" idx="3"/>
              </p:cNvCxnSpPr>
              <p:nvPr/>
            </p:nvCxnSpPr>
            <p:spPr>
              <a:xfrm flipV="1">
                <a:off x="4571695" y="5141606"/>
                <a:ext cx="120301" cy="185929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/>
              <p:cNvCxnSpPr>
                <a:endCxn id="104" idx="5"/>
              </p:cNvCxnSpPr>
              <p:nvPr/>
            </p:nvCxnSpPr>
            <p:spPr>
              <a:xfrm flipH="1" flipV="1">
                <a:off x="6419333" y="5141606"/>
                <a:ext cx="549881" cy="163626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>
                <a:stCxn id="92" idx="1"/>
                <a:endCxn id="104" idx="4"/>
              </p:cNvCxnSpPr>
              <p:nvPr/>
            </p:nvCxnSpPr>
            <p:spPr>
              <a:xfrm flipH="1" flipV="1">
                <a:off x="5555671" y="5242039"/>
                <a:ext cx="1728937" cy="1584867"/>
              </a:xfrm>
              <a:prstGeom prst="straightConnector1">
                <a:avLst/>
              </a:prstGeom>
              <a:ln w="25400">
                <a:prstDash val="soli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/>
            <p:cNvGrpSpPr/>
            <p:nvPr/>
          </p:nvGrpSpPr>
          <p:grpSpPr>
            <a:xfrm>
              <a:off x="746991" y="2996332"/>
              <a:ext cx="2321041" cy="2364819"/>
              <a:chOff x="33301" y="1828800"/>
              <a:chExt cx="12626593" cy="463630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Rectangle 73"/>
                  <p:cNvSpPr/>
                  <p:nvPr/>
                </p:nvSpPr>
                <p:spPr>
                  <a:xfrm>
                    <a:off x="228600" y="2895600"/>
                    <a:ext cx="2362199" cy="6096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dirty="0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 dirty="0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 dirty="0" smtClean="0"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74" name="Rectangle 7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8600" y="2895600"/>
                    <a:ext cx="2362199" cy="609600"/>
                  </a:xfrm>
                  <a:prstGeom prst="rect">
                    <a:avLst/>
                  </a:prstGeom>
                  <a:blipFill rotWithShape="1">
                    <a:blip r:embed="rId22"/>
                    <a:stretch>
                      <a:fillRect b="-9756"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Oval 74"/>
                  <p:cNvSpPr/>
                  <p:nvPr/>
                </p:nvSpPr>
                <p:spPr>
                  <a:xfrm>
                    <a:off x="3276600" y="1828800"/>
                    <a:ext cx="2514372" cy="914400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dirty="0" smtClean="0">
                              <a:latin typeface="Cambria Math"/>
                            </a:rPr>
                            <m:t>𝑁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75" name="Oval 7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76600" y="1828800"/>
                    <a:ext cx="2514372" cy="914400"/>
                  </a:xfrm>
                  <a:prstGeom prst="ellipse">
                    <a:avLst/>
                  </a:prstGeom>
                  <a:blipFill rotWithShape="1"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accent3"/>
                    </a:solidFill>
                  </a:ln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6" name="Straight Arrow Connector 75"/>
              <p:cNvCxnSpPr>
                <a:stCxn id="75" idx="2"/>
              </p:cNvCxnSpPr>
              <p:nvPr/>
            </p:nvCxnSpPr>
            <p:spPr>
              <a:xfrm flipH="1">
                <a:off x="2609385" y="2286000"/>
                <a:ext cx="667215" cy="763859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Oval 76"/>
                  <p:cNvSpPr/>
                  <p:nvPr/>
                </p:nvSpPr>
                <p:spPr>
                  <a:xfrm>
                    <a:off x="3289610" y="3124200"/>
                    <a:ext cx="2133372" cy="8432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dirty="0" smtClean="0">
                              <a:latin typeface="Cambria Math"/>
                            </a:rPr>
                            <m:t>𝑓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77" name="Oval 7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89610" y="3124200"/>
                    <a:ext cx="2133372" cy="843200"/>
                  </a:xfrm>
                  <a:prstGeom prst="ellipse">
                    <a:avLst/>
                  </a:prstGeom>
                  <a:blipFill rotWithShape="1">
                    <a:blip r:embed="rId24"/>
                    <a:stretch>
                      <a:fillRect l="-1786" b="-8772"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8" name="Straight Arrow Connector 77"/>
              <p:cNvCxnSpPr>
                <a:stCxn id="77" idx="2"/>
              </p:cNvCxnSpPr>
              <p:nvPr/>
            </p:nvCxnSpPr>
            <p:spPr>
              <a:xfrm flipH="1" flipV="1">
                <a:off x="2609385" y="3205976"/>
                <a:ext cx="680225" cy="339824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>
                <a:stCxn id="75" idx="4"/>
                <a:endCxn id="77" idx="0"/>
              </p:cNvCxnSpPr>
              <p:nvPr/>
            </p:nvCxnSpPr>
            <p:spPr>
              <a:xfrm flipH="1">
                <a:off x="4356296" y="2743200"/>
                <a:ext cx="177490" cy="381000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Oval 79"/>
                  <p:cNvSpPr/>
                  <p:nvPr/>
                </p:nvSpPr>
                <p:spPr>
                  <a:xfrm>
                    <a:off x="3270446" y="4343556"/>
                    <a:ext cx="2349190" cy="8432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dirty="0" smtClean="0">
                              <a:latin typeface="Cambria Math"/>
                            </a:rPr>
                            <m:t>𝐽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80" name="Oval 7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70446" y="4343556"/>
                    <a:ext cx="2349190" cy="843200"/>
                  </a:xfrm>
                  <a:prstGeom prst="ellipse">
                    <a:avLst/>
                  </a:prstGeom>
                  <a:blipFill rotWithShape="1">
                    <a:blip r:embed="rId25"/>
                    <a:stretch>
                      <a:fillRect b="-7018"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1" name="Straight Arrow Connector 80"/>
              <p:cNvCxnSpPr>
                <a:stCxn id="80" idx="2"/>
              </p:cNvCxnSpPr>
              <p:nvPr/>
            </p:nvCxnSpPr>
            <p:spPr>
              <a:xfrm flipH="1" flipV="1">
                <a:off x="2620537" y="3395546"/>
                <a:ext cx="649909" cy="1369610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Oval 81"/>
              <p:cNvSpPr/>
              <p:nvPr/>
            </p:nvSpPr>
            <p:spPr>
              <a:xfrm>
                <a:off x="6473369" y="3462916"/>
                <a:ext cx="6186525" cy="76200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err="1"/>
                  <a:t>c</a:t>
                </a:r>
                <a:r>
                  <a:rPr lang="en-US" sz="900" dirty="0" err="1" smtClean="0"/>
                  <a:t>oaxiality</a:t>
                </a:r>
                <a:endParaRPr lang="en-US" sz="9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Oval 82"/>
                  <p:cNvSpPr/>
                  <p:nvPr/>
                </p:nvSpPr>
                <p:spPr>
                  <a:xfrm>
                    <a:off x="8538757" y="4449045"/>
                    <a:ext cx="2362201" cy="949845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dirty="0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dirty="0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b="0" i="1" dirty="0" smtClean="0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83" name="Oval 8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38757" y="4449045"/>
                    <a:ext cx="2362201" cy="949845"/>
                  </a:xfrm>
                  <a:prstGeom prst="ellipse">
                    <a:avLst/>
                  </a:prstGeom>
                  <a:blipFill rotWithShape="1">
                    <a:blip r:embed="rId26"/>
                    <a:stretch>
                      <a:fillRect l="-4918"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4" name="Straight Arrow Connector 83"/>
              <p:cNvCxnSpPr>
                <a:stCxn id="92" idx="2"/>
                <a:endCxn id="77" idx="7"/>
              </p:cNvCxnSpPr>
              <p:nvPr/>
            </p:nvCxnSpPr>
            <p:spPr>
              <a:xfrm flipH="1">
                <a:off x="5110562" y="2479223"/>
                <a:ext cx="1386704" cy="768461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>
                <a:stCxn id="82" idx="2"/>
                <a:endCxn id="77" idx="6"/>
              </p:cNvCxnSpPr>
              <p:nvPr/>
            </p:nvCxnSpPr>
            <p:spPr>
              <a:xfrm flipH="1" flipV="1">
                <a:off x="5422983" y="3545800"/>
                <a:ext cx="1050386" cy="298118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>
                <a:stCxn id="83" idx="2"/>
                <a:endCxn id="77" idx="5"/>
              </p:cNvCxnSpPr>
              <p:nvPr/>
            </p:nvCxnSpPr>
            <p:spPr>
              <a:xfrm flipH="1" flipV="1">
                <a:off x="5110559" y="3843916"/>
                <a:ext cx="3428198" cy="1080052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Oval 86"/>
              <p:cNvSpPr/>
              <p:nvPr/>
            </p:nvSpPr>
            <p:spPr>
              <a:xfrm>
                <a:off x="3922025" y="5546910"/>
                <a:ext cx="5496507" cy="914401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/>
                  <a:t>type of bearings</a:t>
                </a:r>
                <a:endParaRPr lang="en-US" sz="900" dirty="0"/>
              </a:p>
            </p:txBody>
          </p:sp>
          <p:cxnSp>
            <p:nvCxnSpPr>
              <p:cNvPr id="88" name="Straight Arrow Connector 87"/>
              <p:cNvCxnSpPr>
                <a:stCxn id="87" idx="1"/>
                <a:endCxn id="80" idx="4"/>
              </p:cNvCxnSpPr>
              <p:nvPr/>
            </p:nvCxnSpPr>
            <p:spPr>
              <a:xfrm flipH="1" flipV="1">
                <a:off x="4445039" y="5186757"/>
                <a:ext cx="281934" cy="494064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/>
              <p:cNvCxnSpPr>
                <a:stCxn id="87" idx="7"/>
                <a:endCxn id="83" idx="3"/>
              </p:cNvCxnSpPr>
              <p:nvPr/>
            </p:nvCxnSpPr>
            <p:spPr>
              <a:xfrm flipV="1">
                <a:off x="8613584" y="5259787"/>
                <a:ext cx="271106" cy="421033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Oval 89"/>
              <p:cNvSpPr/>
              <p:nvPr/>
            </p:nvSpPr>
            <p:spPr>
              <a:xfrm>
                <a:off x="33301" y="5550704"/>
                <a:ext cx="3581173" cy="914401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/>
                  <a:t>axle</a:t>
                </a:r>
                <a:endParaRPr lang="en-US" sz="900" dirty="0"/>
              </a:p>
            </p:txBody>
          </p:sp>
          <p:cxnSp>
            <p:nvCxnSpPr>
              <p:cNvPr id="91" name="Straight Arrow Connector 90"/>
              <p:cNvCxnSpPr>
                <a:stCxn id="90" idx="0"/>
                <a:endCxn id="80" idx="3"/>
              </p:cNvCxnSpPr>
              <p:nvPr/>
            </p:nvCxnSpPr>
            <p:spPr>
              <a:xfrm flipV="1">
                <a:off x="1823893" y="5063273"/>
                <a:ext cx="1790583" cy="487432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Oval 91"/>
              <p:cNvSpPr/>
              <p:nvPr/>
            </p:nvSpPr>
            <p:spPr>
              <a:xfrm>
                <a:off x="6497266" y="1828800"/>
                <a:ext cx="5664694" cy="130084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a</a:t>
                </a:r>
                <a:r>
                  <a:rPr lang="en-US" sz="900" dirty="0" smtClean="0"/>
                  <a:t>mount of lubricant</a:t>
                </a:r>
                <a:endParaRPr lang="en-US" sz="900" dirty="0"/>
              </a:p>
            </p:txBody>
          </p:sp>
        </p:grpSp>
      </p:grpSp>
      <p:cxnSp>
        <p:nvCxnSpPr>
          <p:cNvPr id="112" name="Straight Connector 111"/>
          <p:cNvCxnSpPr/>
          <p:nvPr/>
        </p:nvCxnSpPr>
        <p:spPr>
          <a:xfrm flipH="1">
            <a:off x="6696724" y="2866081"/>
            <a:ext cx="2184386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/>
          <p:cNvSpPr/>
          <p:nvPr/>
        </p:nvSpPr>
        <p:spPr>
          <a:xfrm>
            <a:off x="1024890" y="4629090"/>
            <a:ext cx="49748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cap="all" dirty="0" smtClean="0">
                <a:solidFill>
                  <a:srgbClr val="595959"/>
                </a:solidFill>
              </a:rPr>
              <a:t>+</a:t>
            </a:r>
            <a:r>
              <a:rPr lang="en-US" sz="1600" b="1" cap="all" dirty="0" smtClean="0">
                <a:solidFill>
                  <a:srgbClr val="595959"/>
                </a:solidFill>
              </a:rPr>
              <a:t> showed validity of thermal for </a:t>
            </a:r>
            <a:r>
              <a:rPr lang="en-US" sz="1600" b="1" cap="all" dirty="0">
                <a:solidFill>
                  <a:srgbClr val="595959"/>
                </a:solidFill>
              </a:rPr>
              <a:t>our case</a:t>
            </a:r>
            <a:endParaRPr lang="sk-SK" sz="1600" b="1" cap="all" dirty="0">
              <a:solidFill>
                <a:srgbClr val="595959"/>
              </a:solidFill>
            </a:endParaRPr>
          </a:p>
        </p:txBody>
      </p:sp>
      <p:pic>
        <p:nvPicPr>
          <p:cNvPr id="131" name="Picture 130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5" t="33177" r="7352" b="57008"/>
          <a:stretch/>
        </p:blipFill>
        <p:spPr>
          <a:xfrm>
            <a:off x="1138886" y="3310764"/>
            <a:ext cx="2294579" cy="814883"/>
          </a:xfrm>
          <a:prstGeom prst="rect">
            <a:avLst/>
          </a:prstGeom>
        </p:spPr>
      </p:pic>
      <p:pic>
        <p:nvPicPr>
          <p:cNvPr id="132" name="Content Placeholder 3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5" t="39365" r="26232" b="24397"/>
          <a:stretch/>
        </p:blipFill>
        <p:spPr>
          <a:xfrm>
            <a:off x="3977991" y="3173382"/>
            <a:ext cx="2186952" cy="977470"/>
          </a:xfrm>
          <a:prstGeom prst="rect">
            <a:avLst/>
          </a:prstGeom>
        </p:spPr>
      </p:pic>
      <p:sp>
        <p:nvSpPr>
          <p:cNvPr id="133" name="Rectangle 132"/>
          <p:cNvSpPr/>
          <p:nvPr/>
        </p:nvSpPr>
        <p:spPr>
          <a:xfrm>
            <a:off x="3018702" y="2960370"/>
            <a:ext cx="7150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accent3"/>
                </a:solidFill>
              </a:rPr>
              <a:t>✓</a:t>
            </a:r>
            <a:endParaRPr lang="sk-SK" sz="6000" dirty="0">
              <a:solidFill>
                <a:schemeClr val="accent3"/>
              </a:solidFill>
            </a:endParaRPr>
          </a:p>
        </p:txBody>
      </p:sp>
      <p:grpSp>
        <p:nvGrpSpPr>
          <p:cNvPr id="148" name="Group 147"/>
          <p:cNvGrpSpPr/>
          <p:nvPr/>
        </p:nvGrpSpPr>
        <p:grpSpPr>
          <a:xfrm>
            <a:off x="3960176" y="3173748"/>
            <a:ext cx="2212024" cy="938168"/>
            <a:chOff x="3206182" y="3420208"/>
            <a:chExt cx="2357746" cy="999972"/>
          </a:xfrm>
        </p:grpSpPr>
        <p:cxnSp>
          <p:nvCxnSpPr>
            <p:cNvPr id="134" name="Straight Connector 133"/>
            <p:cNvCxnSpPr/>
            <p:nvPr/>
          </p:nvCxnSpPr>
          <p:spPr>
            <a:xfrm>
              <a:off x="3215090" y="3428750"/>
              <a:ext cx="2348838" cy="99143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H="1">
              <a:off x="3206182" y="3420208"/>
              <a:ext cx="2348838" cy="99143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1" name="Down Arrow 140"/>
          <p:cNvSpPr/>
          <p:nvPr/>
        </p:nvSpPr>
        <p:spPr>
          <a:xfrm rot="16200000">
            <a:off x="5984583" y="1359243"/>
            <a:ext cx="228600" cy="253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Down Arrow 145"/>
          <p:cNvSpPr/>
          <p:nvPr/>
        </p:nvSpPr>
        <p:spPr>
          <a:xfrm>
            <a:off x="7620000" y="2491740"/>
            <a:ext cx="228600" cy="253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Straight Connector 148"/>
          <p:cNvCxnSpPr/>
          <p:nvPr/>
        </p:nvCxnSpPr>
        <p:spPr>
          <a:xfrm flipV="1">
            <a:off x="1032067" y="2914702"/>
            <a:ext cx="2889" cy="1204921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Down Arrow 151"/>
          <p:cNvSpPr/>
          <p:nvPr/>
        </p:nvSpPr>
        <p:spPr>
          <a:xfrm rot="5400000" flipH="1">
            <a:off x="6312243" y="3424519"/>
            <a:ext cx="228600" cy="253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Down Arrow 153"/>
          <p:cNvSpPr/>
          <p:nvPr/>
        </p:nvSpPr>
        <p:spPr>
          <a:xfrm>
            <a:off x="3429000" y="4330116"/>
            <a:ext cx="228600" cy="253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5963434" y="857852"/>
            <a:ext cx="3095574" cy="1608575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7" name="Rectangle 116"/>
          <p:cNvSpPr/>
          <p:nvPr/>
        </p:nvSpPr>
        <p:spPr>
          <a:xfrm>
            <a:off x="6033959" y="609600"/>
            <a:ext cx="2576641" cy="248252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8" name="Rectangle 117"/>
          <p:cNvSpPr/>
          <p:nvPr/>
        </p:nvSpPr>
        <p:spPr>
          <a:xfrm>
            <a:off x="6019800" y="361348"/>
            <a:ext cx="967459" cy="248252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9" name="Rectangle 118"/>
          <p:cNvSpPr/>
          <p:nvPr/>
        </p:nvSpPr>
        <p:spPr>
          <a:xfrm>
            <a:off x="6607908" y="2438400"/>
            <a:ext cx="2536093" cy="44196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0" name="Rectangle 119"/>
          <p:cNvSpPr/>
          <p:nvPr/>
        </p:nvSpPr>
        <p:spPr>
          <a:xfrm>
            <a:off x="913840" y="2682949"/>
            <a:ext cx="5694068" cy="16200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Rectangle 1"/>
          <p:cNvSpPr/>
          <p:nvPr/>
        </p:nvSpPr>
        <p:spPr>
          <a:xfrm>
            <a:off x="896816" y="429577"/>
            <a:ext cx="5057826" cy="2024993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" r="6467"/>
          <a:stretch/>
        </p:blipFill>
        <p:spPr>
          <a:xfrm>
            <a:off x="4724400" y="5341661"/>
            <a:ext cx="1730065" cy="1059139"/>
          </a:xfrm>
          <a:prstGeom prst="rect">
            <a:avLst/>
          </a:prstGeom>
        </p:spPr>
      </p:pic>
      <p:cxnSp>
        <p:nvCxnSpPr>
          <p:cNvPr id="126" name="Straight Connector 125"/>
          <p:cNvCxnSpPr/>
          <p:nvPr/>
        </p:nvCxnSpPr>
        <p:spPr>
          <a:xfrm flipV="1">
            <a:off x="1024890" y="4725252"/>
            <a:ext cx="2889" cy="1712241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" name="Picture 2" descr="C:\Users\kamila\Dropbox\TMF2013\11-ball_bearing_motor\IMG_1079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347" y="5175445"/>
            <a:ext cx="1634742" cy="122101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8" name="Straight Connector 127"/>
          <p:cNvCxnSpPr/>
          <p:nvPr/>
        </p:nvCxnSpPr>
        <p:spPr>
          <a:xfrm flipV="1">
            <a:off x="2848107" y="5088761"/>
            <a:ext cx="2889" cy="137923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V="1">
            <a:off x="4648200" y="5078491"/>
            <a:ext cx="2889" cy="137923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/>
          <p:cNvSpPr/>
          <p:nvPr/>
        </p:nvSpPr>
        <p:spPr>
          <a:xfrm flipV="1">
            <a:off x="915087" y="4287000"/>
            <a:ext cx="5694068" cy="25710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526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20" grpId="0" animBg="1"/>
      <p:bldP spid="133" grpId="0"/>
      <p:bldP spid="116" grpId="0" animBg="1"/>
      <p:bldP spid="117" grpId="0" animBg="1"/>
      <p:bldP spid="118" grpId="0" animBg="1"/>
      <p:bldP spid="119" grpId="0" animBg="1"/>
      <p:bldP spid="120" grpId="0" animBg="1"/>
      <p:bldP spid="2" grpId="0" animBg="1"/>
      <p:bldP spid="12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144"/>
          <p:cNvSpPr/>
          <p:nvPr/>
        </p:nvSpPr>
        <p:spPr>
          <a:xfrm>
            <a:off x="1" y="6203254"/>
            <a:ext cx="9144000" cy="654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72904" y="6446004"/>
            <a:ext cx="2133600" cy="304800"/>
          </a:xfrm>
        </p:spPr>
        <p:txBody>
          <a:bodyPr/>
          <a:lstStyle/>
          <a:p>
            <a:fld id="{58A89B18-F414-40C2-9664-154BC3DB205D}" type="slidenum">
              <a:rPr lang="en-US" smtClean="0"/>
              <a:t>46</a:t>
            </a:fld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 rot="16200000">
            <a:off x="-2967034" y="3052762"/>
            <a:ext cx="6696077" cy="914401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chemeClr val="bg1"/>
                </a:solidFill>
              </a:rPr>
              <a:t>Conclusion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 rot="16200000">
            <a:off x="-2988277" y="3031522"/>
            <a:ext cx="6738559" cy="914401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Thank you </a:t>
            </a:r>
            <a:r>
              <a:rPr lang="en-US" sz="2800" dirty="0" smtClean="0">
                <a:solidFill>
                  <a:schemeClr val="bg1"/>
                </a:solidFill>
              </a:rPr>
              <a:t>for your attention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1032067" y="447161"/>
            <a:ext cx="1" cy="189708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20636" y="356447"/>
            <a:ext cx="5075364" cy="341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cap="all" dirty="0" smtClean="0">
                <a:solidFill>
                  <a:schemeClr val="tx2"/>
                </a:solidFill>
              </a:rPr>
              <a:t>illustrated construction &amp; built apparatus</a:t>
            </a:r>
            <a:endParaRPr lang="sk-SK" sz="1600" b="1" cap="all" dirty="0">
              <a:solidFill>
                <a:schemeClr val="tx2"/>
              </a:solidFill>
            </a:endParaRPr>
          </a:p>
        </p:txBody>
      </p:sp>
      <p:pic>
        <p:nvPicPr>
          <p:cNvPr id="30" name="intr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747"/>
          <a:stretch/>
        </p:blipFill>
        <p:spPr>
          <a:xfrm>
            <a:off x="1138912" y="697231"/>
            <a:ext cx="2308090" cy="16177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1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4138474"/>
              </p:ext>
            </p:extLst>
          </p:nvPr>
        </p:nvGraphicFramePr>
        <p:xfrm>
          <a:off x="6135451" y="381000"/>
          <a:ext cx="2757859" cy="1971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442644" y="2133600"/>
            <a:ext cx="2468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cap="all" dirty="0" smtClean="0">
                <a:solidFill>
                  <a:schemeClr val="tx2"/>
                </a:solidFill>
              </a:rPr>
              <a:t>measured  efficiency</a:t>
            </a:r>
            <a:endParaRPr lang="sk-SK" sz="1600" b="1" cap="all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4757783" y="4664114"/>
            <a:ext cx="405668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cap="all" dirty="0" smtClean="0">
                <a:solidFill>
                  <a:schemeClr val="tx2"/>
                </a:solidFill>
              </a:rPr>
              <a:t>determined relevant parameters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13460" y="2819400"/>
            <a:ext cx="5416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cap="all" dirty="0" smtClean="0">
                <a:solidFill>
                  <a:schemeClr val="tx2"/>
                </a:solidFill>
              </a:rPr>
              <a:t>explored existing theories (thermal, magnetic)</a:t>
            </a:r>
            <a:endParaRPr lang="sk-SK" sz="1600" b="1" cap="all" dirty="0">
              <a:solidFill>
                <a:schemeClr val="tx2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599869" y="697239"/>
            <a:ext cx="2180857" cy="1554367"/>
            <a:chOff x="8625097" y="3514072"/>
            <a:chExt cx="4328903" cy="2854232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12283100" y="4579237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2394917" y="4691054"/>
              <a:ext cx="46963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2283100" y="4802870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2394917" y="4914687"/>
              <a:ext cx="46963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2283100" y="5026504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2394917" y="5138320"/>
              <a:ext cx="46963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2283100" y="5250137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2394917" y="5361954"/>
              <a:ext cx="46963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2283100" y="5473771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2394917" y="5585587"/>
              <a:ext cx="46963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2283100" y="5697404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2394917" y="5809221"/>
              <a:ext cx="46963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8625097" y="4914687"/>
              <a:ext cx="726808" cy="6709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accent3">
                      <a:lumMod val="75000"/>
                    </a:schemeClr>
                  </a:solidFill>
                </a:rPr>
                <a:t>M</a:t>
              </a:r>
              <a:endParaRPr lang="en-US" sz="105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0382216" y="4076062"/>
              <a:ext cx="894533" cy="22363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0382216" y="6144671"/>
              <a:ext cx="894533" cy="22363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45" name="Straight Connector 44"/>
            <p:cNvCxnSpPr>
              <a:stCxn id="42" idx="0"/>
            </p:cNvCxnSpPr>
            <p:nvPr/>
          </p:nvCxnSpPr>
          <p:spPr>
            <a:xfrm flipV="1">
              <a:off x="8988501" y="4187879"/>
              <a:ext cx="0" cy="726808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3" idx="1"/>
            </p:cNvCxnSpPr>
            <p:nvPr/>
          </p:nvCxnSpPr>
          <p:spPr>
            <a:xfrm flipH="1">
              <a:off x="8988501" y="4187879"/>
              <a:ext cx="1393715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12618550" y="4187879"/>
              <a:ext cx="0" cy="391358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3" idx="3"/>
            </p:cNvCxnSpPr>
            <p:nvPr/>
          </p:nvCxnSpPr>
          <p:spPr>
            <a:xfrm>
              <a:off x="11276750" y="4187879"/>
              <a:ext cx="13418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2629732" y="5809221"/>
              <a:ext cx="0" cy="447267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44" idx="3"/>
            </p:cNvCxnSpPr>
            <p:nvPr/>
          </p:nvCxnSpPr>
          <p:spPr>
            <a:xfrm>
              <a:off x="11276750" y="6256487"/>
              <a:ext cx="13418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4" idx="1"/>
            </p:cNvCxnSpPr>
            <p:nvPr/>
          </p:nvCxnSpPr>
          <p:spPr>
            <a:xfrm flipH="1">
              <a:off x="8988501" y="6256487"/>
              <a:ext cx="1393715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42" idx="4"/>
            </p:cNvCxnSpPr>
            <p:nvPr/>
          </p:nvCxnSpPr>
          <p:spPr>
            <a:xfrm>
              <a:off x="8988501" y="5585587"/>
              <a:ext cx="0" cy="6709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10941299" y="4738975"/>
              <a:ext cx="591031" cy="57505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DF52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FF8001"/>
                  </a:solidFill>
                </a:rPr>
                <a:t>V</a:t>
              </a:r>
              <a:endParaRPr lang="en-US" sz="900" dirty="0">
                <a:solidFill>
                  <a:srgbClr val="FF8001"/>
                </a:solidFill>
              </a:endParaRPr>
            </a:p>
          </p:txBody>
        </p:sp>
        <p:cxnSp>
          <p:nvCxnSpPr>
            <p:cNvPr id="54" name="Straight Connector 53"/>
            <p:cNvCxnSpPr>
              <a:stCxn id="53" idx="6"/>
            </p:cNvCxnSpPr>
            <p:nvPr/>
          </p:nvCxnSpPr>
          <p:spPr>
            <a:xfrm>
              <a:off x="11532330" y="5026504"/>
              <a:ext cx="471228" cy="0"/>
            </a:xfrm>
            <a:prstGeom prst="line">
              <a:avLst/>
            </a:prstGeom>
            <a:ln w="38100">
              <a:solidFill>
                <a:srgbClr val="FF8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12003558" y="4187879"/>
              <a:ext cx="0" cy="838625"/>
            </a:xfrm>
            <a:prstGeom prst="line">
              <a:avLst/>
            </a:prstGeom>
            <a:ln w="38100">
              <a:solidFill>
                <a:srgbClr val="FF8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53" idx="2"/>
            </p:cNvCxnSpPr>
            <p:nvPr/>
          </p:nvCxnSpPr>
          <p:spPr>
            <a:xfrm flipH="1">
              <a:off x="10214491" y="5026504"/>
              <a:ext cx="726808" cy="0"/>
            </a:xfrm>
            <a:prstGeom prst="line">
              <a:avLst/>
            </a:prstGeom>
            <a:ln w="38100">
              <a:solidFill>
                <a:srgbClr val="FF8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10214491" y="4187879"/>
              <a:ext cx="0" cy="838625"/>
            </a:xfrm>
            <a:prstGeom prst="line">
              <a:avLst/>
            </a:prstGeom>
            <a:ln w="38100">
              <a:solidFill>
                <a:srgbClr val="FF8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9543591" y="4943972"/>
              <a:ext cx="591031" cy="57505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accent4"/>
                  </a:solidFill>
                </a:rPr>
                <a:t>V</a:t>
              </a:r>
              <a:endParaRPr lang="en-US" sz="900" dirty="0">
                <a:solidFill>
                  <a:schemeClr val="accent4"/>
                </a:solidFill>
              </a:endParaRPr>
            </a:p>
          </p:txBody>
        </p:sp>
        <p:cxnSp>
          <p:nvCxnSpPr>
            <p:cNvPr id="59" name="Straight Connector 58"/>
            <p:cNvCxnSpPr>
              <a:stCxn id="58" idx="0"/>
            </p:cNvCxnSpPr>
            <p:nvPr/>
          </p:nvCxnSpPr>
          <p:spPr>
            <a:xfrm flipH="1" flipV="1">
              <a:off x="9839106" y="4551283"/>
              <a:ext cx="1" cy="392689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8988501" y="4551283"/>
              <a:ext cx="85060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58" idx="4"/>
            </p:cNvCxnSpPr>
            <p:nvPr/>
          </p:nvCxnSpPr>
          <p:spPr>
            <a:xfrm flipH="1">
              <a:off x="9839106" y="5519030"/>
              <a:ext cx="1" cy="29019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8988501" y="5809221"/>
              <a:ext cx="85060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10050779" y="5358824"/>
                  <a:ext cx="903851" cy="6390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2000" b="0" i="1" smtClean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sz="2000" b="0" i="1" smtClean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  <m:t>𝑈</m:t>
                            </m:r>
                          </m:e>
                          <m:sub>
                            <m:r>
                              <a:rPr lang="sk-SK" sz="2000" b="0" i="1" smtClean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sk-SK" sz="2000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0779" y="5358824"/>
                  <a:ext cx="903851" cy="63901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Freeform 63"/>
            <p:cNvSpPr/>
            <p:nvPr/>
          </p:nvSpPr>
          <p:spPr>
            <a:xfrm rot="4309597">
              <a:off x="10023149" y="5241464"/>
              <a:ext cx="312234" cy="223025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234" h="223025">
                  <a:moveTo>
                    <a:pt x="0" y="223025"/>
                  </a:moveTo>
                  <a:cubicBezTo>
                    <a:pt x="37170" y="92927"/>
                    <a:pt x="96644" y="18586"/>
                    <a:pt x="312234" y="0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/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H="1">
              <a:off x="9351905" y="4076062"/>
              <a:ext cx="672719" cy="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/>
                <p:cNvSpPr txBox="1"/>
                <p:nvPr/>
              </p:nvSpPr>
              <p:spPr>
                <a:xfrm>
                  <a:off x="9458096" y="3533403"/>
                  <a:ext cx="606846" cy="6390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𝐼</m:t>
                        </m:r>
                      </m:oMath>
                    </m:oMathPara>
                  </a14:m>
                  <a:endParaRPr lang="sk-SK" sz="20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8096" y="3533403"/>
                  <a:ext cx="606846" cy="63901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/>
                <p:cNvSpPr/>
                <p:nvPr/>
              </p:nvSpPr>
              <p:spPr>
                <a:xfrm>
                  <a:off x="10378712" y="3514072"/>
                  <a:ext cx="925328" cy="5898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i="1" smtClean="0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sk-SK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  <m:t>𝑤</m:t>
                            </m:r>
                          </m:sub>
                        </m:sSub>
                      </m:oMath>
                    </m:oMathPara>
                  </a14:m>
                  <a:endParaRPr lang="sk-SK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7" name="Rectangle 6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78712" y="3514072"/>
                  <a:ext cx="925328" cy="589859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9434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/>
                <p:cNvSpPr/>
                <p:nvPr/>
              </p:nvSpPr>
              <p:spPr>
                <a:xfrm>
                  <a:off x="11430001" y="5235498"/>
                  <a:ext cx="1078023" cy="73470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2000" i="1" smtClean="0">
                                <a:solidFill>
                                  <a:srgbClr val="FF800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sz="2000" i="1">
                                <a:solidFill>
                                  <a:srgbClr val="FF8001"/>
                                </a:solidFill>
                                <a:latin typeface="Cambria Math"/>
                              </a:rPr>
                              <m:t>𝑈</m:t>
                            </m:r>
                          </m:e>
                          <m:sub>
                            <m:r>
                              <a:rPr lang="sk-SK" sz="2000" i="1">
                                <a:solidFill>
                                  <a:srgbClr val="FF8001"/>
                                </a:solidFill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sk-SK" sz="2800" dirty="0">
                    <a:solidFill>
                      <a:srgbClr val="FF8001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Rectangle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30001" y="5235498"/>
                  <a:ext cx="1078023" cy="734709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Freeform 68"/>
            <p:cNvSpPr/>
            <p:nvPr/>
          </p:nvSpPr>
          <p:spPr>
            <a:xfrm rot="4309597">
              <a:off x="11424041" y="5100797"/>
              <a:ext cx="312234" cy="223025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234" h="223025">
                  <a:moveTo>
                    <a:pt x="0" y="223025"/>
                  </a:moveTo>
                  <a:cubicBezTo>
                    <a:pt x="37170" y="92927"/>
                    <a:pt x="96644" y="18586"/>
                    <a:pt x="312234" y="0"/>
                  </a:cubicBezTo>
                </a:path>
              </a:pathLst>
            </a:custGeom>
            <a:noFill/>
            <a:ln w="19050">
              <a:solidFill>
                <a:srgbClr val="FF800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/>
            </a:p>
          </p:txBody>
        </p:sp>
      </p:grpSp>
      <p:cxnSp>
        <p:nvCxnSpPr>
          <p:cNvPr id="70" name="Straight Connector 69"/>
          <p:cNvCxnSpPr/>
          <p:nvPr/>
        </p:nvCxnSpPr>
        <p:spPr>
          <a:xfrm>
            <a:off x="6449337" y="485001"/>
            <a:ext cx="0" cy="1892983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6950909" y="2965141"/>
            <a:ext cx="1932276" cy="3756947"/>
            <a:chOff x="746991" y="504479"/>
            <a:chExt cx="2321041" cy="4856672"/>
          </a:xfrm>
        </p:grpSpPr>
        <p:grpSp>
          <p:nvGrpSpPr>
            <p:cNvPr id="72" name="Group 71"/>
            <p:cNvGrpSpPr/>
            <p:nvPr/>
          </p:nvGrpSpPr>
          <p:grpSpPr>
            <a:xfrm>
              <a:off x="790654" y="504479"/>
              <a:ext cx="1634283" cy="2589022"/>
              <a:chOff x="228600" y="1751047"/>
              <a:chExt cx="8890591" cy="50758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Rectangle 92"/>
                  <p:cNvSpPr/>
                  <p:nvPr/>
                </p:nvSpPr>
                <p:spPr>
                  <a:xfrm>
                    <a:off x="228600" y="2590800"/>
                    <a:ext cx="2133600" cy="6096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dirty="0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dirty="0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b="0" i="1" dirty="0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93" name="Rectangle 9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8600" y="2590800"/>
                    <a:ext cx="2133600" cy="609600"/>
                  </a:xfrm>
                  <a:prstGeom prst="rect">
                    <a:avLst/>
                  </a:prstGeom>
                  <a:blipFill rotWithShape="1">
                    <a:blip r:embed="rId11"/>
                    <a:stretch>
                      <a:fillRect l="-1786" b="-14634"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4" name="Oval 93"/>
                  <p:cNvSpPr/>
                  <p:nvPr/>
                </p:nvSpPr>
                <p:spPr>
                  <a:xfrm>
                    <a:off x="2904709" y="2004387"/>
                    <a:ext cx="1904997" cy="685799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dirty="0" smtClean="0">
                              <a:latin typeface="Cambria Math"/>
                            </a:rPr>
                            <m:t>𝑈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94" name="Oval 9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04709" y="2004387"/>
                    <a:ext cx="1904997" cy="685799"/>
                  </a:xfrm>
                  <a:prstGeom prst="ellipse">
                    <a:avLst/>
                  </a:prstGeom>
                  <a:blipFill rotWithShape="1">
                    <a:blip r:embed="rId12"/>
                    <a:stretch>
                      <a:fillRect l="-4000"/>
                    </a:stretch>
                  </a:blipFill>
                  <a:ln>
                    <a:solidFill>
                      <a:schemeClr val="accent3"/>
                    </a:solidFill>
                  </a:ln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Oval 94"/>
                  <p:cNvSpPr/>
                  <p:nvPr/>
                </p:nvSpPr>
                <p:spPr>
                  <a:xfrm>
                    <a:off x="2743200" y="3276600"/>
                    <a:ext cx="1905000" cy="685800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dirty="0" smtClean="0">
                              <a:latin typeface="Cambria Math"/>
                            </a:rPr>
                            <m:t>𝐼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95" name="Oval 9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43200" y="3276600"/>
                    <a:ext cx="1905000" cy="685800"/>
                  </a:xfrm>
                  <a:prstGeom prst="ellipse">
                    <a:avLst/>
                  </a:prstGeom>
                  <a:blipFill rotWithShape="1">
                    <a:blip r:embed="rId13"/>
                    <a:stretch>
                      <a:fillRect/>
                    </a:stretch>
                  </a:blipFill>
                  <a:ln>
                    <a:solidFill>
                      <a:schemeClr val="accent3"/>
                    </a:solidFill>
                  </a:ln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6" name="Straight Arrow Connector 95"/>
              <p:cNvCxnSpPr>
                <a:stCxn id="94" idx="2"/>
              </p:cNvCxnSpPr>
              <p:nvPr/>
            </p:nvCxnSpPr>
            <p:spPr>
              <a:xfrm flipH="1">
                <a:off x="2479028" y="2347288"/>
                <a:ext cx="425682" cy="382320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>
                <a:stCxn id="95" idx="2"/>
              </p:cNvCxnSpPr>
              <p:nvPr/>
            </p:nvCxnSpPr>
            <p:spPr>
              <a:xfrm flipH="1" flipV="1">
                <a:off x="2362200" y="3127953"/>
                <a:ext cx="381000" cy="491547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Oval 97"/>
                  <p:cNvSpPr/>
                  <p:nvPr/>
                </p:nvSpPr>
                <p:spPr>
                  <a:xfrm>
                    <a:off x="6308502" y="1751047"/>
                    <a:ext cx="2319962" cy="787401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dirty="0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98" name="Oval 9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08502" y="1751047"/>
                    <a:ext cx="2319962" cy="787401"/>
                  </a:xfrm>
                  <a:prstGeom prst="ellipse">
                    <a:avLst/>
                  </a:prstGeom>
                  <a:blipFill rotWithShape="1"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9" name="Straight Arrow Connector 98"/>
              <p:cNvCxnSpPr>
                <a:stCxn id="94" idx="6"/>
                <a:endCxn id="98" idx="2"/>
              </p:cNvCxnSpPr>
              <p:nvPr/>
            </p:nvCxnSpPr>
            <p:spPr>
              <a:xfrm flipV="1">
                <a:off x="4809707" y="2144749"/>
                <a:ext cx="1498795" cy="202539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Oval 99"/>
                  <p:cNvSpPr/>
                  <p:nvPr/>
                </p:nvSpPr>
                <p:spPr>
                  <a:xfrm>
                    <a:off x="4985046" y="3638085"/>
                    <a:ext cx="2526680" cy="6858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dirty="0" smtClean="0">
                              <a:latin typeface="Cambria Math"/>
                            </a:rPr>
                            <m:t>𝑅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00" name="Oval 9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5046" y="3638085"/>
                    <a:ext cx="2526680" cy="685800"/>
                  </a:xfrm>
                  <a:prstGeom prst="ellipse">
                    <a:avLst/>
                  </a:prstGeom>
                  <a:blipFill rotWithShape="1"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Oval 100"/>
                  <p:cNvSpPr/>
                  <p:nvPr/>
                </p:nvSpPr>
                <p:spPr>
                  <a:xfrm>
                    <a:off x="5748738" y="2561721"/>
                    <a:ext cx="3370453" cy="899675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dirty="0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dirty="0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600" b="0" i="1" dirty="0" smtClean="0">
                                  <a:latin typeface="Cambria Math"/>
                                </a:rPr>
                                <m:t>𝑚𝑎𝑥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01" name="Oval 10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48738" y="2561721"/>
                    <a:ext cx="3370453" cy="899675"/>
                  </a:xfrm>
                  <a:prstGeom prst="ellipse">
                    <a:avLst/>
                  </a:prstGeom>
                  <a:blipFill rotWithShape="1">
                    <a:blip r:embed="rId16"/>
                    <a:stretch>
                      <a:fillRect l="-5814"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2" name="Straight Arrow Connector 101"/>
              <p:cNvCxnSpPr>
                <a:stCxn id="100" idx="2"/>
                <a:endCxn id="95" idx="5"/>
              </p:cNvCxnSpPr>
              <p:nvPr/>
            </p:nvCxnSpPr>
            <p:spPr>
              <a:xfrm flipH="1" flipV="1">
                <a:off x="4369219" y="3861967"/>
                <a:ext cx="615827" cy="119018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>
                <a:stCxn id="101" idx="2"/>
                <a:endCxn id="95" idx="7"/>
              </p:cNvCxnSpPr>
              <p:nvPr/>
            </p:nvCxnSpPr>
            <p:spPr>
              <a:xfrm flipH="1">
                <a:off x="4369218" y="3011559"/>
                <a:ext cx="1379520" cy="365473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Oval 103"/>
                  <p:cNvSpPr/>
                  <p:nvPr/>
                </p:nvSpPr>
                <p:spPr>
                  <a:xfrm>
                    <a:off x="4334253" y="4556238"/>
                    <a:ext cx="2442824" cy="6858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/>
                            </a:rPr>
                            <m:t>𝑇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04" name="Oval 10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34253" y="4556238"/>
                    <a:ext cx="2442824" cy="685800"/>
                  </a:xfrm>
                  <a:prstGeom prst="ellipse">
                    <a:avLst/>
                  </a:prstGeom>
                  <a:blipFill rotWithShape="1"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5" name="Straight Arrow Connector 104"/>
              <p:cNvCxnSpPr>
                <a:stCxn id="104" idx="0"/>
                <a:endCxn id="100" idx="4"/>
              </p:cNvCxnSpPr>
              <p:nvPr/>
            </p:nvCxnSpPr>
            <p:spPr>
              <a:xfrm flipV="1">
                <a:off x="5555665" y="4323886"/>
                <a:ext cx="692726" cy="232352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>
                <a:stCxn id="104" idx="1"/>
                <a:endCxn id="95" idx="4"/>
              </p:cNvCxnSpPr>
              <p:nvPr/>
            </p:nvCxnSpPr>
            <p:spPr>
              <a:xfrm flipH="1" flipV="1">
                <a:off x="3695699" y="3962399"/>
                <a:ext cx="996297" cy="694271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Oval 106"/>
                  <p:cNvSpPr/>
                  <p:nvPr/>
                </p:nvSpPr>
                <p:spPr>
                  <a:xfrm>
                    <a:off x="2974446" y="5393168"/>
                    <a:ext cx="2241846" cy="79784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dirty="0" smtClean="0">
                              <a:latin typeface="Cambria Math"/>
                            </a:rPr>
                            <m:t>𝑐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07" name="Oval 10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74446" y="5393168"/>
                    <a:ext cx="2241846" cy="797844"/>
                  </a:xfrm>
                  <a:prstGeom prst="ellipse">
                    <a:avLst/>
                  </a:prstGeom>
                  <a:blipFill rotWithShape="1"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Oval 107"/>
                  <p:cNvSpPr/>
                  <p:nvPr/>
                </p:nvSpPr>
                <p:spPr>
                  <a:xfrm>
                    <a:off x="6759679" y="5278074"/>
                    <a:ext cx="1984826" cy="79784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dirty="0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dirty="0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1" dirty="0" smtClean="0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08" name="Oval 10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59679" y="5278074"/>
                    <a:ext cx="1984826" cy="797844"/>
                  </a:xfrm>
                  <a:prstGeom prst="ellipse">
                    <a:avLst/>
                  </a:prstGeom>
                  <a:blipFill rotWithShape="1">
                    <a:blip r:embed="rId19"/>
                    <a:stretch>
                      <a:fillRect l="-3846"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9" name="Straight Arrow Connector 108"/>
              <p:cNvCxnSpPr>
                <a:endCxn id="104" idx="3"/>
              </p:cNvCxnSpPr>
              <p:nvPr/>
            </p:nvCxnSpPr>
            <p:spPr>
              <a:xfrm flipV="1">
                <a:off x="4571695" y="5141606"/>
                <a:ext cx="120301" cy="185929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/>
              <p:cNvCxnSpPr>
                <a:endCxn id="104" idx="5"/>
              </p:cNvCxnSpPr>
              <p:nvPr/>
            </p:nvCxnSpPr>
            <p:spPr>
              <a:xfrm flipH="1" flipV="1">
                <a:off x="6419333" y="5141606"/>
                <a:ext cx="549881" cy="163626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>
                <a:stCxn id="92" idx="1"/>
                <a:endCxn id="104" idx="4"/>
              </p:cNvCxnSpPr>
              <p:nvPr/>
            </p:nvCxnSpPr>
            <p:spPr>
              <a:xfrm flipH="1" flipV="1">
                <a:off x="5555671" y="5242039"/>
                <a:ext cx="1728937" cy="1584867"/>
              </a:xfrm>
              <a:prstGeom prst="straightConnector1">
                <a:avLst/>
              </a:prstGeom>
              <a:ln w="25400">
                <a:prstDash val="soli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/>
            <p:cNvGrpSpPr/>
            <p:nvPr/>
          </p:nvGrpSpPr>
          <p:grpSpPr>
            <a:xfrm>
              <a:off x="746991" y="2996332"/>
              <a:ext cx="2321041" cy="2364819"/>
              <a:chOff x="33301" y="1828800"/>
              <a:chExt cx="12626593" cy="463630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Rectangle 73"/>
                  <p:cNvSpPr/>
                  <p:nvPr/>
                </p:nvSpPr>
                <p:spPr>
                  <a:xfrm>
                    <a:off x="228600" y="2895600"/>
                    <a:ext cx="2362199" cy="6096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dirty="0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 dirty="0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 dirty="0" smtClean="0"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74" name="Rectangle 7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8600" y="2895600"/>
                    <a:ext cx="2362199" cy="609600"/>
                  </a:xfrm>
                  <a:prstGeom prst="rect">
                    <a:avLst/>
                  </a:prstGeom>
                  <a:blipFill rotWithShape="1">
                    <a:blip r:embed="rId20"/>
                    <a:stretch>
                      <a:fillRect b="-9756"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Oval 74"/>
                  <p:cNvSpPr/>
                  <p:nvPr/>
                </p:nvSpPr>
                <p:spPr>
                  <a:xfrm>
                    <a:off x="3276600" y="1828800"/>
                    <a:ext cx="2514372" cy="914400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dirty="0" smtClean="0">
                              <a:latin typeface="Cambria Math"/>
                            </a:rPr>
                            <m:t>𝑁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75" name="Oval 7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76600" y="1828800"/>
                    <a:ext cx="2514372" cy="914400"/>
                  </a:xfrm>
                  <a:prstGeom prst="ellipse">
                    <a:avLst/>
                  </a:prstGeom>
                  <a:blipFill rotWithShape="1">
                    <a:blip r:embed="rId21"/>
                    <a:stretch>
                      <a:fillRect/>
                    </a:stretch>
                  </a:blipFill>
                  <a:ln>
                    <a:solidFill>
                      <a:schemeClr val="accent3"/>
                    </a:solidFill>
                  </a:ln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6" name="Straight Arrow Connector 75"/>
              <p:cNvCxnSpPr>
                <a:stCxn id="75" idx="2"/>
              </p:cNvCxnSpPr>
              <p:nvPr/>
            </p:nvCxnSpPr>
            <p:spPr>
              <a:xfrm flipH="1">
                <a:off x="2609385" y="2286000"/>
                <a:ext cx="667215" cy="763859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Oval 76"/>
                  <p:cNvSpPr/>
                  <p:nvPr/>
                </p:nvSpPr>
                <p:spPr>
                  <a:xfrm>
                    <a:off x="3289610" y="3124200"/>
                    <a:ext cx="2133372" cy="8432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dirty="0" smtClean="0">
                              <a:latin typeface="Cambria Math"/>
                            </a:rPr>
                            <m:t>𝑓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77" name="Oval 7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89610" y="3124200"/>
                    <a:ext cx="2133372" cy="843200"/>
                  </a:xfrm>
                  <a:prstGeom prst="ellipse">
                    <a:avLst/>
                  </a:prstGeom>
                  <a:blipFill rotWithShape="1">
                    <a:blip r:embed="rId22"/>
                    <a:stretch>
                      <a:fillRect l="-1786" b="-8772"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8" name="Straight Arrow Connector 77"/>
              <p:cNvCxnSpPr>
                <a:stCxn id="77" idx="2"/>
              </p:cNvCxnSpPr>
              <p:nvPr/>
            </p:nvCxnSpPr>
            <p:spPr>
              <a:xfrm flipH="1" flipV="1">
                <a:off x="2609385" y="3205976"/>
                <a:ext cx="680225" cy="339824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>
                <a:stCxn id="75" idx="4"/>
                <a:endCxn id="77" idx="0"/>
              </p:cNvCxnSpPr>
              <p:nvPr/>
            </p:nvCxnSpPr>
            <p:spPr>
              <a:xfrm flipH="1">
                <a:off x="4356296" y="2743200"/>
                <a:ext cx="177490" cy="381000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Oval 79"/>
                  <p:cNvSpPr/>
                  <p:nvPr/>
                </p:nvSpPr>
                <p:spPr>
                  <a:xfrm>
                    <a:off x="3270446" y="4343556"/>
                    <a:ext cx="2349190" cy="8432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dirty="0" smtClean="0">
                              <a:latin typeface="Cambria Math"/>
                            </a:rPr>
                            <m:t>𝐽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80" name="Oval 7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70446" y="4343556"/>
                    <a:ext cx="2349190" cy="843200"/>
                  </a:xfrm>
                  <a:prstGeom prst="ellipse">
                    <a:avLst/>
                  </a:prstGeom>
                  <a:blipFill rotWithShape="1">
                    <a:blip r:embed="rId23"/>
                    <a:stretch>
                      <a:fillRect b="-7018"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1" name="Straight Arrow Connector 80"/>
              <p:cNvCxnSpPr>
                <a:stCxn id="80" idx="2"/>
              </p:cNvCxnSpPr>
              <p:nvPr/>
            </p:nvCxnSpPr>
            <p:spPr>
              <a:xfrm flipH="1" flipV="1">
                <a:off x="2620537" y="3395546"/>
                <a:ext cx="649909" cy="1369610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Oval 81"/>
              <p:cNvSpPr/>
              <p:nvPr/>
            </p:nvSpPr>
            <p:spPr>
              <a:xfrm>
                <a:off x="6473369" y="3462916"/>
                <a:ext cx="6186525" cy="76200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err="1"/>
                  <a:t>c</a:t>
                </a:r>
                <a:r>
                  <a:rPr lang="en-US" sz="900" dirty="0" err="1" smtClean="0"/>
                  <a:t>oaxiality</a:t>
                </a:r>
                <a:endParaRPr lang="en-US" sz="9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Oval 82"/>
                  <p:cNvSpPr/>
                  <p:nvPr/>
                </p:nvSpPr>
                <p:spPr>
                  <a:xfrm>
                    <a:off x="8538757" y="4449045"/>
                    <a:ext cx="2362201" cy="949845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dirty="0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dirty="0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b="0" i="1" dirty="0" smtClean="0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83" name="Oval 8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38757" y="4449045"/>
                    <a:ext cx="2362201" cy="949845"/>
                  </a:xfrm>
                  <a:prstGeom prst="ellipse">
                    <a:avLst/>
                  </a:prstGeom>
                  <a:blipFill rotWithShape="1">
                    <a:blip r:embed="rId24"/>
                    <a:stretch>
                      <a:fillRect l="-4918"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4" name="Straight Arrow Connector 83"/>
              <p:cNvCxnSpPr>
                <a:stCxn id="92" idx="2"/>
                <a:endCxn id="77" idx="7"/>
              </p:cNvCxnSpPr>
              <p:nvPr/>
            </p:nvCxnSpPr>
            <p:spPr>
              <a:xfrm flipH="1">
                <a:off x="5110562" y="2479223"/>
                <a:ext cx="1386704" cy="768461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>
                <a:stCxn id="82" idx="2"/>
                <a:endCxn id="77" idx="6"/>
              </p:cNvCxnSpPr>
              <p:nvPr/>
            </p:nvCxnSpPr>
            <p:spPr>
              <a:xfrm flipH="1" flipV="1">
                <a:off x="5422983" y="3545800"/>
                <a:ext cx="1050386" cy="298118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>
                <a:stCxn id="83" idx="2"/>
                <a:endCxn id="77" idx="5"/>
              </p:cNvCxnSpPr>
              <p:nvPr/>
            </p:nvCxnSpPr>
            <p:spPr>
              <a:xfrm flipH="1" flipV="1">
                <a:off x="5110559" y="3843916"/>
                <a:ext cx="3428198" cy="1080052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Oval 86"/>
              <p:cNvSpPr/>
              <p:nvPr/>
            </p:nvSpPr>
            <p:spPr>
              <a:xfrm>
                <a:off x="3922025" y="5546910"/>
                <a:ext cx="5496507" cy="914401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/>
                  <a:t>type of bearings</a:t>
                </a:r>
                <a:endParaRPr lang="en-US" sz="900" dirty="0"/>
              </a:p>
            </p:txBody>
          </p:sp>
          <p:cxnSp>
            <p:nvCxnSpPr>
              <p:cNvPr id="88" name="Straight Arrow Connector 87"/>
              <p:cNvCxnSpPr>
                <a:stCxn id="87" idx="1"/>
                <a:endCxn id="80" idx="4"/>
              </p:cNvCxnSpPr>
              <p:nvPr/>
            </p:nvCxnSpPr>
            <p:spPr>
              <a:xfrm flipH="1" flipV="1">
                <a:off x="4445039" y="5186757"/>
                <a:ext cx="281934" cy="494064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/>
              <p:cNvCxnSpPr>
                <a:stCxn id="87" idx="7"/>
                <a:endCxn id="83" idx="3"/>
              </p:cNvCxnSpPr>
              <p:nvPr/>
            </p:nvCxnSpPr>
            <p:spPr>
              <a:xfrm flipV="1">
                <a:off x="8613584" y="5259787"/>
                <a:ext cx="271106" cy="421033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Oval 89"/>
              <p:cNvSpPr/>
              <p:nvPr/>
            </p:nvSpPr>
            <p:spPr>
              <a:xfrm>
                <a:off x="33301" y="5550704"/>
                <a:ext cx="3581173" cy="914401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/>
                  <a:t>axle</a:t>
                </a:r>
                <a:endParaRPr lang="en-US" sz="900" dirty="0"/>
              </a:p>
            </p:txBody>
          </p:sp>
          <p:cxnSp>
            <p:nvCxnSpPr>
              <p:cNvPr id="91" name="Straight Arrow Connector 90"/>
              <p:cNvCxnSpPr>
                <a:stCxn id="90" idx="0"/>
                <a:endCxn id="80" idx="3"/>
              </p:cNvCxnSpPr>
              <p:nvPr/>
            </p:nvCxnSpPr>
            <p:spPr>
              <a:xfrm flipV="1">
                <a:off x="1823893" y="5063273"/>
                <a:ext cx="1790583" cy="487432"/>
              </a:xfrm>
              <a:prstGeom prst="straightConnector1">
                <a:avLst/>
              </a:prstGeom>
              <a:ln w="25400"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Oval 91"/>
              <p:cNvSpPr/>
              <p:nvPr/>
            </p:nvSpPr>
            <p:spPr>
              <a:xfrm>
                <a:off x="6497266" y="1828800"/>
                <a:ext cx="5664694" cy="130084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a</a:t>
                </a:r>
                <a:r>
                  <a:rPr lang="en-US" sz="900" dirty="0" smtClean="0"/>
                  <a:t>mount of lubricant</a:t>
                </a:r>
                <a:endParaRPr lang="en-US" sz="900" dirty="0"/>
              </a:p>
            </p:txBody>
          </p:sp>
        </p:grpSp>
      </p:grpSp>
      <p:cxnSp>
        <p:nvCxnSpPr>
          <p:cNvPr id="112" name="Straight Connector 111"/>
          <p:cNvCxnSpPr/>
          <p:nvPr/>
        </p:nvCxnSpPr>
        <p:spPr>
          <a:xfrm flipH="1">
            <a:off x="6696724" y="2866081"/>
            <a:ext cx="2184386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/>
          <p:cNvSpPr/>
          <p:nvPr/>
        </p:nvSpPr>
        <p:spPr>
          <a:xfrm>
            <a:off x="1024890" y="4629090"/>
            <a:ext cx="49748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cap="all" dirty="0" smtClean="0">
                <a:solidFill>
                  <a:srgbClr val="595959"/>
                </a:solidFill>
              </a:rPr>
              <a:t>+</a:t>
            </a:r>
            <a:r>
              <a:rPr lang="en-US" sz="1600" b="1" cap="all" dirty="0" smtClean="0">
                <a:solidFill>
                  <a:srgbClr val="595959"/>
                </a:solidFill>
              </a:rPr>
              <a:t> showed validity of thermal for </a:t>
            </a:r>
            <a:r>
              <a:rPr lang="en-US" sz="1600" b="1" cap="all" dirty="0">
                <a:solidFill>
                  <a:srgbClr val="595959"/>
                </a:solidFill>
              </a:rPr>
              <a:t>our case</a:t>
            </a:r>
            <a:endParaRPr lang="sk-SK" sz="1600" b="1" cap="all" dirty="0">
              <a:solidFill>
                <a:srgbClr val="595959"/>
              </a:solidFill>
            </a:endParaRPr>
          </a:p>
        </p:txBody>
      </p:sp>
      <p:pic>
        <p:nvPicPr>
          <p:cNvPr id="131" name="Picture 130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5" t="33177" r="7352" b="57008"/>
          <a:stretch/>
        </p:blipFill>
        <p:spPr>
          <a:xfrm>
            <a:off x="1138886" y="3310764"/>
            <a:ext cx="2294579" cy="814883"/>
          </a:xfrm>
          <a:prstGeom prst="rect">
            <a:avLst/>
          </a:prstGeom>
        </p:spPr>
      </p:pic>
      <p:pic>
        <p:nvPicPr>
          <p:cNvPr id="132" name="Content Placeholder 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5" t="39365" r="26232" b="24397"/>
          <a:stretch/>
        </p:blipFill>
        <p:spPr>
          <a:xfrm>
            <a:off x="3977991" y="3173382"/>
            <a:ext cx="2186952" cy="977470"/>
          </a:xfrm>
          <a:prstGeom prst="rect">
            <a:avLst/>
          </a:prstGeom>
        </p:spPr>
      </p:pic>
      <p:sp>
        <p:nvSpPr>
          <p:cNvPr id="133" name="Rectangle 132"/>
          <p:cNvSpPr/>
          <p:nvPr/>
        </p:nvSpPr>
        <p:spPr>
          <a:xfrm>
            <a:off x="3018702" y="2960370"/>
            <a:ext cx="7150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accent3"/>
                </a:solidFill>
              </a:rPr>
              <a:t>✓</a:t>
            </a:r>
            <a:endParaRPr lang="sk-SK" sz="6000" dirty="0">
              <a:solidFill>
                <a:schemeClr val="accent3"/>
              </a:solidFill>
            </a:endParaRPr>
          </a:p>
        </p:txBody>
      </p:sp>
      <p:grpSp>
        <p:nvGrpSpPr>
          <p:cNvPr id="148" name="Group 147"/>
          <p:cNvGrpSpPr/>
          <p:nvPr/>
        </p:nvGrpSpPr>
        <p:grpSpPr>
          <a:xfrm>
            <a:off x="3960176" y="3173748"/>
            <a:ext cx="2212024" cy="938168"/>
            <a:chOff x="3206182" y="3420208"/>
            <a:chExt cx="2357746" cy="999972"/>
          </a:xfrm>
        </p:grpSpPr>
        <p:cxnSp>
          <p:nvCxnSpPr>
            <p:cNvPr id="134" name="Straight Connector 133"/>
            <p:cNvCxnSpPr/>
            <p:nvPr/>
          </p:nvCxnSpPr>
          <p:spPr>
            <a:xfrm>
              <a:off x="3215090" y="3428750"/>
              <a:ext cx="2348838" cy="99143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H="1">
              <a:off x="3206182" y="3420208"/>
              <a:ext cx="2348838" cy="99143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/>
          <p:cNvGrpSpPr/>
          <p:nvPr/>
        </p:nvGrpSpPr>
        <p:grpSpPr>
          <a:xfrm>
            <a:off x="1138911" y="5155907"/>
            <a:ext cx="1632381" cy="1245041"/>
            <a:chOff x="5867400" y="1447800"/>
            <a:chExt cx="2370973" cy="1808375"/>
          </a:xfrm>
        </p:grpSpPr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600" y="1458951"/>
              <a:ext cx="389773" cy="1790700"/>
            </a:xfrm>
            <a:prstGeom prst="rect">
              <a:avLst/>
            </a:prstGeom>
          </p:spPr>
        </p:pic>
        <p:pic>
          <p:nvPicPr>
            <p:cNvPr id="138" name="Content Placeholder 3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66" t="19320" r="24387" b="11700"/>
            <a:stretch/>
          </p:blipFill>
          <p:spPr>
            <a:xfrm>
              <a:off x="5867400" y="1447800"/>
              <a:ext cx="1828800" cy="180837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141" name="Down Arrow 140"/>
          <p:cNvSpPr/>
          <p:nvPr/>
        </p:nvSpPr>
        <p:spPr>
          <a:xfrm rot="16200000">
            <a:off x="5984583" y="1359243"/>
            <a:ext cx="228600" cy="253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Down Arrow 145"/>
          <p:cNvSpPr/>
          <p:nvPr/>
        </p:nvSpPr>
        <p:spPr>
          <a:xfrm>
            <a:off x="7620000" y="2491740"/>
            <a:ext cx="228600" cy="253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Straight Connector 148"/>
          <p:cNvCxnSpPr/>
          <p:nvPr/>
        </p:nvCxnSpPr>
        <p:spPr>
          <a:xfrm flipV="1">
            <a:off x="1032067" y="2914702"/>
            <a:ext cx="2889" cy="1204921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Down Arrow 151"/>
          <p:cNvSpPr/>
          <p:nvPr/>
        </p:nvSpPr>
        <p:spPr>
          <a:xfrm rot="5400000" flipH="1">
            <a:off x="6312243" y="3424519"/>
            <a:ext cx="228600" cy="253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Down Arrow 153"/>
          <p:cNvSpPr/>
          <p:nvPr/>
        </p:nvSpPr>
        <p:spPr>
          <a:xfrm>
            <a:off x="3429000" y="4330116"/>
            <a:ext cx="228600" cy="253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" r="6467"/>
          <a:stretch/>
        </p:blipFill>
        <p:spPr>
          <a:xfrm>
            <a:off x="4724400" y="5341661"/>
            <a:ext cx="1730065" cy="1059139"/>
          </a:xfrm>
          <a:prstGeom prst="rect">
            <a:avLst/>
          </a:prstGeom>
        </p:spPr>
      </p:pic>
      <p:pic>
        <p:nvPicPr>
          <p:cNvPr id="115" name="Picture 2" descr="C:\Users\kamila\Dropbox\TMF2013\11-ball_bearing_motor\IMG_1079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347" y="5175445"/>
            <a:ext cx="1634742" cy="122101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7" name="Straight Connector 116"/>
          <p:cNvCxnSpPr/>
          <p:nvPr/>
        </p:nvCxnSpPr>
        <p:spPr>
          <a:xfrm flipV="1">
            <a:off x="2848107" y="5088761"/>
            <a:ext cx="2889" cy="137923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V="1">
            <a:off x="4648200" y="5078491"/>
            <a:ext cx="2889" cy="137923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024890" y="4725252"/>
            <a:ext cx="2889" cy="1712241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03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 A: Resistance is futile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4009732" cy="3105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31028" r="18166" b="12352"/>
          <a:stretch/>
        </p:blipFill>
        <p:spPr>
          <a:xfrm>
            <a:off x="4572000" y="1814050"/>
            <a:ext cx="4373880" cy="2067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7244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solidFill>
                  <a:srgbClr val="FF0000"/>
                </a:solidFill>
              </a:rPr>
              <a:t>RESISTANCE IS FUTILE!</a:t>
            </a:r>
            <a:endParaRPr lang="en-US" sz="4800" i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9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11938000" cy="895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67000"/>
            <a:ext cx="7315200" cy="1143000"/>
          </a:xfrm>
        </p:spPr>
        <p:txBody>
          <a:bodyPr>
            <a:noAutofit/>
          </a:bodyPr>
          <a:lstStyle/>
          <a:p>
            <a:r>
              <a:rPr lang="en-US" sz="6600" dirty="0" smtClean="0"/>
              <a:t>Appendices</a:t>
            </a:r>
            <a:endParaRPr lang="en-US" sz="6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3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Measuring Current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r>
              <a:rPr lang="sk-SK" dirty="0" smtClean="0"/>
              <a:t>current very large (&gt; 100 A) – cannot measure directly</a:t>
            </a:r>
          </a:p>
          <a:p>
            <a:pPr>
              <a:buFont typeface="Calluna Sans" pitchFamily="50" charset="0"/>
              <a:buChar char="→"/>
            </a:pPr>
            <a:endParaRPr lang="sk-SK" b="1" dirty="0"/>
          </a:p>
          <a:p>
            <a:pPr>
              <a:buFont typeface="Calluna Sans" pitchFamily="50" charset="0"/>
              <a:buChar char="→"/>
            </a:pPr>
            <a:endParaRPr lang="sk-SK" b="1" dirty="0" smtClean="0"/>
          </a:p>
          <a:p>
            <a:pPr marL="0" indent="0">
              <a:buNone/>
            </a:pPr>
            <a:endParaRPr lang="sk-SK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49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457200" y="2438400"/>
            <a:ext cx="8077200" cy="2404947"/>
            <a:chOff x="457200" y="2438400"/>
            <a:chExt cx="8077200" cy="24049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457200" y="2438400"/>
                  <a:ext cx="8077200" cy="85209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lvl="0" indent="-342900">
                    <a:spcBef>
                      <a:spcPct val="20000"/>
                    </a:spcBef>
                    <a:buClr>
                      <a:srgbClr val="0091ED"/>
                    </a:buClr>
                    <a:buFont typeface="Calluna Sans" pitchFamily="50" charset="0"/>
                    <a:buChar char="→"/>
                  </a:pPr>
                  <a:r>
                    <a:rPr lang="sk-SK" sz="3200" dirty="0" smtClean="0">
                      <a:solidFill>
                        <a:prstClr val="black"/>
                      </a:solidFill>
                    </a:rPr>
                    <a:t>solution: </a:t>
                  </a:r>
                  <a:r>
                    <a:rPr lang="sk-SK" sz="3200" b="1" dirty="0">
                      <a:solidFill>
                        <a:prstClr val="black"/>
                      </a:solidFill>
                    </a:rPr>
                    <a:t>voltage drop on wire</a:t>
                  </a:r>
                  <a:r>
                    <a:rPr lang="sk-SK" sz="3200" dirty="0">
                      <a:solidFill>
                        <a:prstClr val="black"/>
                      </a:solidFill>
                    </a:rPr>
                    <a:t> → </a:t>
                  </a:r>
                  <a14:m>
                    <m:oMath xmlns:m="http://schemas.openxmlformats.org/officeDocument/2006/math">
                      <m:r>
                        <a:rPr lang="sk-SK" sz="320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/>
                        </a:rPr>
                        <m:t>𝐼</m:t>
                      </m:r>
                      <m:r>
                        <a:rPr lang="sk-SK" sz="32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sk-SK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sk-SK" sz="3200" b="0" i="1" smtClean="0">
                                  <a:solidFill>
                                    <a:schemeClr val="accent5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sk-SK" sz="3200" i="1">
                                  <a:solidFill>
                                    <a:schemeClr val="accent5"/>
                                  </a:solidFill>
                                  <a:latin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sk-SK" sz="3200" b="0" i="1" smtClean="0">
                                  <a:solidFill>
                                    <a:schemeClr val="accent5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sk-SK" sz="3200" b="0" i="1" smtClean="0">
                                  <a:solidFill>
                                    <a:srgbClr val="92D05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sk-SK" sz="3200" i="1">
                                  <a:solidFill>
                                    <a:srgbClr val="92D050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sk-SK" sz="3200" b="0" i="1" smtClean="0">
                                  <a:solidFill>
                                    <a:srgbClr val="92D050"/>
                                  </a:solidFill>
                                  <a:latin typeface="Cambria Math"/>
                                </a:rPr>
                                <m:t>𝑤</m:t>
                              </m:r>
                            </m:sub>
                          </m:sSub>
                        </m:den>
                      </m:f>
                    </m:oMath>
                  </a14:m>
                  <a:endParaRPr lang="sk-SK" sz="3200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" y="2438400"/>
                  <a:ext cx="8077200" cy="852093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887" b="-3571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27" t="38505" r="2586" b="-2261"/>
            <a:stretch/>
          </p:blipFill>
          <p:spPr>
            <a:xfrm>
              <a:off x="914400" y="3121098"/>
              <a:ext cx="2765534" cy="1722249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2297167" y="3906448"/>
              <a:ext cx="1229711" cy="725734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3507587" y="4085447"/>
              <a:ext cx="454813" cy="128840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038600" y="3200400"/>
              <a:ext cx="2362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1.25</a:t>
              </a:r>
              <a:r>
                <a:rPr lang="sk-SK" sz="3200" dirty="0" smtClean="0">
                  <a:solidFill>
                    <a:srgbClr val="FF0000"/>
                  </a:solidFill>
                </a:rPr>
                <a:t> </a:t>
              </a:r>
              <a:r>
                <a:rPr lang="en-US" sz="3200" dirty="0" smtClean="0">
                  <a:solidFill>
                    <a:srgbClr val="FF0000"/>
                  </a:solidFill>
                </a:rPr>
                <a:t>V drop on 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t</a:t>
              </a:r>
              <a:r>
                <a:rPr lang="sk-SK" sz="3200" b="1" dirty="0">
                  <a:solidFill>
                    <a:srgbClr val="FF0000"/>
                  </a:solidFill>
                </a:rPr>
                <a:t>h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ick copper wire</a:t>
              </a:r>
              <a:r>
                <a:rPr lang="en-US" sz="3200" dirty="0" smtClean="0">
                  <a:solidFill>
                    <a:srgbClr val="FF0000"/>
                  </a:solidFill>
                </a:rPr>
                <a:t>!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73151" y="4878050"/>
                <a:ext cx="7239000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20000"/>
                  </a:spcBef>
                  <a:buClr>
                    <a:srgbClr val="0091ED"/>
                  </a:buClr>
                </a:pPr>
                <a:r>
                  <a:rPr lang="sk-SK" sz="3200" dirty="0">
                    <a:solidFill>
                      <a:srgbClr val="FF0000"/>
                    </a:solidFill>
                  </a:rPr>
                  <a:t>but</a:t>
                </a:r>
                <a:r>
                  <a:rPr lang="sk-SK" sz="3200" dirty="0">
                    <a:solidFill>
                      <a:prstClr val="black"/>
                    </a:solidFill>
                  </a:rPr>
                  <a:t>: wire resistance </a:t>
                </a:r>
                <a14:m>
                  <m:oMath xmlns:m="http://schemas.openxmlformats.org/officeDocument/2006/math">
                    <m:r>
                      <a:rPr lang="sk-SK" sz="3200" i="1">
                        <a:solidFill>
                          <a:prstClr val="black"/>
                        </a:solidFill>
                        <a:latin typeface="Cambria Math"/>
                      </a:rPr>
                      <m:t>𝑅</m:t>
                    </m:r>
                  </m:oMath>
                </a14:m>
                <a:r>
                  <a:rPr lang="sk-SK" sz="3200" dirty="0">
                    <a:solidFill>
                      <a:prstClr val="black"/>
                    </a:solidFill>
                  </a:rPr>
                  <a:t> </a:t>
                </a:r>
                <a:r>
                  <a:rPr lang="sk-SK" sz="3200" dirty="0" smtClean="0">
                    <a:solidFill>
                      <a:prstClr val="black"/>
                    </a:solidFill>
                  </a:rPr>
                  <a:t>unknown</a:t>
                </a:r>
              </a:p>
              <a:p>
                <a:pPr marL="457200" lvl="0" indent="-457200">
                  <a:lnSpc>
                    <a:spcPct val="80000"/>
                  </a:lnSpc>
                  <a:spcBef>
                    <a:spcPct val="20000"/>
                  </a:spcBef>
                  <a:buClr>
                    <a:srgbClr val="0091ED"/>
                  </a:buClr>
                  <a:buFont typeface="Arial" pitchFamily="34" charset="0"/>
                  <a:buChar char="•"/>
                </a:pPr>
                <a:r>
                  <a:rPr lang="sk-SK" sz="2800" dirty="0" smtClean="0">
                    <a:solidFill>
                      <a:prstClr val="black"/>
                    </a:solidFill>
                  </a:rPr>
                  <a:t>too small to be measured directly</a:t>
                </a:r>
              </a:p>
              <a:p>
                <a:pPr marL="457200" lvl="0" indent="-457200">
                  <a:lnSpc>
                    <a:spcPct val="80000"/>
                  </a:lnSpc>
                  <a:spcBef>
                    <a:spcPct val="20000"/>
                  </a:spcBef>
                  <a:buClr>
                    <a:srgbClr val="0091ED"/>
                  </a:buClr>
                  <a:buFont typeface="Arial" pitchFamily="34" charset="0"/>
                  <a:buChar char="•"/>
                </a:pPr>
                <a:r>
                  <a:rPr lang="sk-SK" sz="2800" dirty="0" smtClean="0">
                    <a:solidFill>
                      <a:prstClr val="black"/>
                    </a:solidFill>
                  </a:rPr>
                  <a:t>calculation prone to errors</a:t>
                </a:r>
                <a:endParaRPr lang="sk-SK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151" y="4878050"/>
                <a:ext cx="7239000" cy="1446550"/>
              </a:xfrm>
              <a:prstGeom prst="rect">
                <a:avLst/>
              </a:prstGeom>
              <a:blipFill rotWithShape="1">
                <a:blip r:embed="rId5"/>
                <a:stretch>
                  <a:fillRect l="-2190" t="-5462" b="-10924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6484153" y="3242062"/>
            <a:ext cx="2507447" cy="1787138"/>
            <a:chOff x="8625097" y="3514072"/>
            <a:chExt cx="4328903" cy="2854232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2283100" y="4579237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2394917" y="4691054"/>
              <a:ext cx="46963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2283100" y="4802870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2394917" y="4914687"/>
              <a:ext cx="46963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2283100" y="5026504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2394917" y="5138320"/>
              <a:ext cx="46963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2283100" y="5250137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2394917" y="5361954"/>
              <a:ext cx="46963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2283100" y="5473771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2394917" y="5585587"/>
              <a:ext cx="46963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2283100" y="5697404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2394917" y="5809221"/>
              <a:ext cx="46963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8625097" y="4914687"/>
              <a:ext cx="726808" cy="6709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accent3">
                      <a:lumMod val="75000"/>
                    </a:schemeClr>
                  </a:solidFill>
                </a:rPr>
                <a:t>M</a:t>
              </a:r>
              <a:endParaRPr lang="en-US" sz="105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382216" y="4076062"/>
              <a:ext cx="894533" cy="22363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382216" y="6144671"/>
              <a:ext cx="894533" cy="22363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35" name="Straight Connector 34"/>
            <p:cNvCxnSpPr>
              <a:stCxn id="32" idx="0"/>
            </p:cNvCxnSpPr>
            <p:nvPr/>
          </p:nvCxnSpPr>
          <p:spPr>
            <a:xfrm flipV="1">
              <a:off x="8988501" y="4187879"/>
              <a:ext cx="0" cy="726808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33" idx="1"/>
            </p:cNvCxnSpPr>
            <p:nvPr/>
          </p:nvCxnSpPr>
          <p:spPr>
            <a:xfrm flipH="1">
              <a:off x="8988501" y="4187879"/>
              <a:ext cx="1393715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12618550" y="4187879"/>
              <a:ext cx="0" cy="391358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3" idx="3"/>
            </p:cNvCxnSpPr>
            <p:nvPr/>
          </p:nvCxnSpPr>
          <p:spPr>
            <a:xfrm>
              <a:off x="11276750" y="4187879"/>
              <a:ext cx="13418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2629732" y="5809221"/>
              <a:ext cx="0" cy="447267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4" idx="3"/>
            </p:cNvCxnSpPr>
            <p:nvPr/>
          </p:nvCxnSpPr>
          <p:spPr>
            <a:xfrm>
              <a:off x="11276750" y="6256487"/>
              <a:ext cx="13418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34" idx="1"/>
            </p:cNvCxnSpPr>
            <p:nvPr/>
          </p:nvCxnSpPr>
          <p:spPr>
            <a:xfrm flipH="1">
              <a:off x="8988501" y="6256487"/>
              <a:ext cx="1393715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32" idx="4"/>
            </p:cNvCxnSpPr>
            <p:nvPr/>
          </p:nvCxnSpPr>
          <p:spPr>
            <a:xfrm>
              <a:off x="8988501" y="5585587"/>
              <a:ext cx="0" cy="6709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10941299" y="4738975"/>
              <a:ext cx="591031" cy="57505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AA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accent5"/>
                  </a:solidFill>
                </a:rPr>
                <a:t>V</a:t>
              </a:r>
              <a:endParaRPr lang="en-US" sz="900" dirty="0">
                <a:solidFill>
                  <a:schemeClr val="accent5"/>
                </a:solidFill>
              </a:endParaRPr>
            </a:p>
          </p:txBody>
        </p:sp>
        <p:cxnSp>
          <p:nvCxnSpPr>
            <p:cNvPr id="44" name="Straight Connector 43"/>
            <p:cNvCxnSpPr>
              <a:stCxn id="43" idx="6"/>
            </p:cNvCxnSpPr>
            <p:nvPr/>
          </p:nvCxnSpPr>
          <p:spPr>
            <a:xfrm>
              <a:off x="11532330" y="5026504"/>
              <a:ext cx="471228" cy="0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12003558" y="4187879"/>
              <a:ext cx="0" cy="838625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3" idx="2"/>
            </p:cNvCxnSpPr>
            <p:nvPr/>
          </p:nvCxnSpPr>
          <p:spPr>
            <a:xfrm flipH="1">
              <a:off x="10214491" y="5026504"/>
              <a:ext cx="726808" cy="0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10214491" y="4187879"/>
              <a:ext cx="0" cy="838625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9543591" y="4943972"/>
              <a:ext cx="591031" cy="57505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accent4"/>
                  </a:solidFill>
                </a:rPr>
                <a:t>V</a:t>
              </a:r>
              <a:endParaRPr lang="en-US" sz="900" dirty="0">
                <a:solidFill>
                  <a:schemeClr val="accent4"/>
                </a:solidFill>
              </a:endParaRPr>
            </a:p>
          </p:txBody>
        </p:sp>
        <p:cxnSp>
          <p:nvCxnSpPr>
            <p:cNvPr id="49" name="Straight Connector 48"/>
            <p:cNvCxnSpPr>
              <a:stCxn id="48" idx="0"/>
            </p:cNvCxnSpPr>
            <p:nvPr/>
          </p:nvCxnSpPr>
          <p:spPr>
            <a:xfrm flipH="1" flipV="1">
              <a:off x="9839106" y="4551283"/>
              <a:ext cx="1" cy="392689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8988501" y="4551283"/>
              <a:ext cx="85060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8" idx="4"/>
            </p:cNvCxnSpPr>
            <p:nvPr/>
          </p:nvCxnSpPr>
          <p:spPr>
            <a:xfrm flipH="1">
              <a:off x="9839106" y="5519030"/>
              <a:ext cx="1" cy="29019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8988501" y="5809221"/>
              <a:ext cx="85060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10050779" y="5358824"/>
                  <a:ext cx="903851" cy="6390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2000" b="0" i="1" smtClean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sz="2000" b="0" i="1" smtClean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  <m:t>𝑈</m:t>
                            </m:r>
                          </m:e>
                          <m:sub>
                            <m:r>
                              <a:rPr lang="sk-SK" sz="2000" b="0" i="1" smtClean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sk-SK" sz="2000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0779" y="5358824"/>
                  <a:ext cx="903851" cy="63901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Freeform 53"/>
            <p:cNvSpPr/>
            <p:nvPr/>
          </p:nvSpPr>
          <p:spPr>
            <a:xfrm rot="4309597">
              <a:off x="10023149" y="5241464"/>
              <a:ext cx="312234" cy="223025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234" h="223025">
                  <a:moveTo>
                    <a:pt x="0" y="223025"/>
                  </a:moveTo>
                  <a:cubicBezTo>
                    <a:pt x="37170" y="92927"/>
                    <a:pt x="96644" y="18586"/>
                    <a:pt x="312234" y="0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/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H="1">
              <a:off x="9351905" y="4076062"/>
              <a:ext cx="672719" cy="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9458096" y="3533403"/>
                  <a:ext cx="606846" cy="6390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𝐼</m:t>
                        </m:r>
                      </m:oMath>
                    </m:oMathPara>
                  </a14:m>
                  <a:endParaRPr lang="sk-SK" sz="20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8096" y="3533403"/>
                  <a:ext cx="606846" cy="63901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/>
                <p:cNvSpPr/>
                <p:nvPr/>
              </p:nvSpPr>
              <p:spPr>
                <a:xfrm>
                  <a:off x="10378712" y="3514072"/>
                  <a:ext cx="925328" cy="5898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i="1">
                                <a:solidFill>
                                  <a:srgbClr val="92D05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i="1">
                                <a:solidFill>
                                  <a:srgbClr val="92D050"/>
                                </a:solidFill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sk-SK" i="1">
                                <a:solidFill>
                                  <a:srgbClr val="92D050"/>
                                </a:solidFill>
                                <a:latin typeface="Cambria Math"/>
                              </a:rPr>
                              <m:t>𝑤</m:t>
                            </m:r>
                          </m:sub>
                        </m:sSub>
                      </m:oMath>
                    </m:oMathPara>
                  </a14:m>
                  <a:endParaRPr lang="sk-SK" dirty="0"/>
                </a:p>
              </p:txBody>
            </p:sp>
          </mc:Choice>
          <mc:Fallback xmlns="">
            <p:sp>
              <p:nvSpPr>
                <p:cNvPr id="57" name="Rectangle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78712" y="3514072"/>
                  <a:ext cx="925328" cy="589859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11430001" y="5235499"/>
                  <a:ext cx="937613" cy="6390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20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sz="20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𝑈</m:t>
                            </m:r>
                          </m:e>
                          <m:sub>
                            <m:r>
                              <a:rPr lang="sk-SK" sz="20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sk-SK" sz="2800" dirty="0"/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30001" y="5235499"/>
                  <a:ext cx="937613" cy="639014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1538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Freeform 58"/>
            <p:cNvSpPr/>
            <p:nvPr/>
          </p:nvSpPr>
          <p:spPr>
            <a:xfrm rot="4309597">
              <a:off x="11424041" y="5100797"/>
              <a:ext cx="312234" cy="223025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234" h="223025">
                  <a:moveTo>
                    <a:pt x="0" y="223025"/>
                  </a:moveTo>
                  <a:cubicBezTo>
                    <a:pt x="37170" y="92927"/>
                    <a:pt x="96644" y="18586"/>
                    <a:pt x="312234" y="0"/>
                  </a:cubicBezTo>
                </a:path>
              </a:pathLst>
            </a:custGeom>
            <a:noFill/>
            <a:ln w="19050">
              <a:solidFill>
                <a:schemeClr val="accent5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/>
            </a:p>
          </p:txBody>
        </p:sp>
      </p:grpSp>
    </p:spTree>
    <p:extLst>
      <p:ext uri="{BB962C8B-B14F-4D97-AF65-F5344CB8AC3E}">
        <p14:creationId xmlns:p14="http://schemas.microsoft.com/office/powerpoint/2010/main" val="405219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sk-SK" dirty="0" smtClean="0"/>
              <a:t>a </a:t>
            </a:r>
            <a:r>
              <a:rPr lang="en-US" dirty="0" smtClean="0"/>
              <a:t>“Ball </a:t>
            </a:r>
            <a:r>
              <a:rPr lang="sk-SK" dirty="0" smtClean="0"/>
              <a:t>B</a:t>
            </a:r>
            <a:r>
              <a:rPr lang="en-US" dirty="0" smtClean="0"/>
              <a:t>earing </a:t>
            </a:r>
            <a:r>
              <a:rPr lang="sk-SK" dirty="0"/>
              <a:t>M</a:t>
            </a:r>
            <a:r>
              <a:rPr lang="en-US" dirty="0" err="1" smtClean="0"/>
              <a:t>otor</a:t>
            </a:r>
            <a:r>
              <a:rPr lang="en-US" dirty="0" smtClean="0"/>
              <a:t>”</a:t>
            </a:r>
            <a:r>
              <a:rPr lang="sk-SK" dirty="0" smtClean="0"/>
              <a:t>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5</a:t>
            </a:fld>
            <a:endParaRPr lang="en-US"/>
          </a:p>
        </p:txBody>
      </p:sp>
      <p:pic>
        <p:nvPicPr>
          <p:cNvPr id="8" name="anim_whit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43215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Measuring Current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r>
              <a:rPr lang="sk-SK" dirty="0" smtClean="0"/>
              <a:t>current very large (&gt; 100 A) – cannot measure directly</a:t>
            </a:r>
          </a:p>
          <a:p>
            <a:pPr>
              <a:buFont typeface="Calluna Sans" pitchFamily="50" charset="0"/>
              <a:buChar char="→"/>
            </a:pPr>
            <a:endParaRPr lang="sk-SK" b="1" dirty="0"/>
          </a:p>
          <a:p>
            <a:pPr>
              <a:buFont typeface="Calluna Sans" pitchFamily="50" charset="0"/>
              <a:buChar char="→"/>
            </a:pPr>
            <a:endParaRPr lang="sk-SK" b="1" dirty="0" smtClean="0"/>
          </a:p>
          <a:p>
            <a:pPr marL="0" indent="0">
              <a:buNone/>
            </a:pPr>
            <a:endParaRPr lang="sk-SK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50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457200" y="2438400"/>
            <a:ext cx="8077200" cy="3886200"/>
            <a:chOff x="457200" y="2438400"/>
            <a:chExt cx="8077200" cy="3886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457200" y="2438400"/>
                  <a:ext cx="8077200" cy="85209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lvl="0" indent="-342900">
                    <a:spcBef>
                      <a:spcPct val="20000"/>
                    </a:spcBef>
                    <a:buClr>
                      <a:srgbClr val="0091ED"/>
                    </a:buClr>
                    <a:buFont typeface="Calluna Sans" pitchFamily="50" charset="0"/>
                    <a:buChar char="→"/>
                  </a:pPr>
                  <a:r>
                    <a:rPr lang="sk-SK" sz="3200" dirty="0" smtClean="0">
                      <a:solidFill>
                        <a:prstClr val="black"/>
                      </a:solidFill>
                    </a:rPr>
                    <a:t>solution: </a:t>
                  </a:r>
                  <a:r>
                    <a:rPr lang="sk-SK" sz="3200" b="1" dirty="0">
                      <a:solidFill>
                        <a:prstClr val="black"/>
                      </a:solidFill>
                    </a:rPr>
                    <a:t>voltage drop on wire</a:t>
                  </a:r>
                  <a:r>
                    <a:rPr lang="sk-SK" sz="3200" dirty="0">
                      <a:solidFill>
                        <a:prstClr val="black"/>
                      </a:solidFill>
                    </a:rPr>
                    <a:t> → </a:t>
                  </a:r>
                  <a14:m>
                    <m:oMath xmlns:m="http://schemas.openxmlformats.org/officeDocument/2006/math">
                      <m:r>
                        <a:rPr lang="sk-SK" sz="3200" i="1">
                          <a:solidFill>
                            <a:prstClr val="black"/>
                          </a:solidFill>
                          <a:latin typeface="Cambria Math"/>
                        </a:rPr>
                        <m:t>𝐼</m:t>
                      </m:r>
                      <m:r>
                        <a:rPr lang="sk-SK" sz="32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sk-SK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sk-SK" sz="32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sk-SK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sk-SK" sz="32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sk-SK" sz="32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sk-SK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sk-SK" sz="32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𝑤</m:t>
                              </m:r>
                            </m:sub>
                          </m:sSub>
                        </m:den>
                      </m:f>
                    </m:oMath>
                  </a14:m>
                  <a:endParaRPr lang="sk-SK" sz="3200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" y="2438400"/>
                  <a:ext cx="8077200" cy="852093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1887" b="-3571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27" t="38505" r="2586" b="-2261"/>
            <a:stretch/>
          </p:blipFill>
          <p:spPr>
            <a:xfrm>
              <a:off x="914400" y="3121098"/>
              <a:ext cx="2765534" cy="1722249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2297167" y="3906448"/>
              <a:ext cx="1229711" cy="725734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3507587" y="4085447"/>
              <a:ext cx="454813" cy="128840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038601" y="3200400"/>
              <a:ext cx="24383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1.25</a:t>
              </a:r>
              <a:r>
                <a:rPr lang="sk-SK" sz="3200" dirty="0" smtClean="0">
                  <a:solidFill>
                    <a:srgbClr val="FF0000"/>
                  </a:solidFill>
                </a:rPr>
                <a:t> </a:t>
              </a:r>
              <a:r>
                <a:rPr lang="en-US" sz="3200" dirty="0" smtClean="0">
                  <a:solidFill>
                    <a:srgbClr val="FF0000"/>
                  </a:solidFill>
                </a:rPr>
                <a:t>V drop on 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t</a:t>
              </a:r>
              <a:r>
                <a:rPr lang="sk-SK" sz="3200" b="1" dirty="0">
                  <a:solidFill>
                    <a:srgbClr val="FF0000"/>
                  </a:solidFill>
                </a:rPr>
                <a:t>h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ick copper wire</a:t>
              </a:r>
              <a:r>
                <a:rPr lang="en-US" sz="3200" dirty="0" smtClean="0">
                  <a:solidFill>
                    <a:srgbClr val="FF0000"/>
                  </a:solidFill>
                </a:rPr>
                <a:t>!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773151" y="4878050"/>
                  <a:ext cx="7239000" cy="14465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spcBef>
                      <a:spcPct val="20000"/>
                    </a:spcBef>
                    <a:buClr>
                      <a:srgbClr val="0091ED"/>
                    </a:buClr>
                  </a:pPr>
                  <a:r>
                    <a:rPr lang="sk-SK" sz="3200" dirty="0">
                      <a:solidFill>
                        <a:srgbClr val="FF0000"/>
                      </a:solidFill>
                    </a:rPr>
                    <a:t>but</a:t>
                  </a:r>
                  <a:r>
                    <a:rPr lang="sk-SK" sz="3200" dirty="0">
                      <a:solidFill>
                        <a:prstClr val="black"/>
                      </a:solidFill>
                    </a:rPr>
                    <a:t>: wire resistance </a:t>
                  </a:r>
                  <a14:m>
                    <m:oMath xmlns:m="http://schemas.openxmlformats.org/officeDocument/2006/math">
                      <m:r>
                        <a:rPr lang="sk-SK" sz="3200" i="1">
                          <a:solidFill>
                            <a:prstClr val="black"/>
                          </a:solidFill>
                          <a:latin typeface="Cambria Math"/>
                        </a:rPr>
                        <m:t>𝑅</m:t>
                      </m:r>
                    </m:oMath>
                  </a14:m>
                  <a:r>
                    <a:rPr lang="sk-SK" sz="3200" dirty="0">
                      <a:solidFill>
                        <a:prstClr val="black"/>
                      </a:solidFill>
                    </a:rPr>
                    <a:t> </a:t>
                  </a:r>
                  <a:r>
                    <a:rPr lang="sk-SK" sz="3200" dirty="0" smtClean="0">
                      <a:solidFill>
                        <a:prstClr val="black"/>
                      </a:solidFill>
                    </a:rPr>
                    <a:t>unknown</a:t>
                  </a:r>
                </a:p>
                <a:p>
                  <a:pPr marL="457200" lvl="0" indent="-457200">
                    <a:lnSpc>
                      <a:spcPct val="80000"/>
                    </a:lnSpc>
                    <a:spcBef>
                      <a:spcPct val="20000"/>
                    </a:spcBef>
                    <a:buClr>
                      <a:srgbClr val="0091ED"/>
                    </a:buClr>
                    <a:buFont typeface="Arial" pitchFamily="34" charset="0"/>
                    <a:buChar char="•"/>
                  </a:pPr>
                  <a:r>
                    <a:rPr lang="sk-SK" sz="2800" dirty="0" smtClean="0">
                      <a:solidFill>
                        <a:prstClr val="black"/>
                      </a:solidFill>
                    </a:rPr>
                    <a:t>too small to be measured directly</a:t>
                  </a:r>
                </a:p>
                <a:p>
                  <a:pPr marL="457200" lvl="0" indent="-457200">
                    <a:lnSpc>
                      <a:spcPct val="80000"/>
                    </a:lnSpc>
                    <a:spcBef>
                      <a:spcPct val="20000"/>
                    </a:spcBef>
                    <a:buClr>
                      <a:srgbClr val="0091ED"/>
                    </a:buClr>
                    <a:buFont typeface="Arial" pitchFamily="34" charset="0"/>
                    <a:buChar char="•"/>
                  </a:pPr>
                  <a:r>
                    <a:rPr lang="sk-SK" sz="2800" dirty="0" smtClean="0">
                      <a:solidFill>
                        <a:prstClr val="black"/>
                      </a:solidFill>
                    </a:rPr>
                    <a:t>calculation prone to errors</a:t>
                  </a:r>
                  <a:endParaRPr lang="sk-SK" sz="28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151" y="4878050"/>
                  <a:ext cx="7239000" cy="144655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2190" t="-5462" b="-10924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6484153" y="3242062"/>
            <a:ext cx="2507447" cy="1787138"/>
            <a:chOff x="8625097" y="3514072"/>
            <a:chExt cx="4328903" cy="2854232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2283100" y="4579237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2394917" y="4691054"/>
              <a:ext cx="46963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2283100" y="4802870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2394917" y="4914687"/>
              <a:ext cx="46963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2283100" y="5026504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2394917" y="5138320"/>
              <a:ext cx="46963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2283100" y="5250137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2394917" y="5361954"/>
              <a:ext cx="46963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2283100" y="5473771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2394917" y="5585587"/>
              <a:ext cx="46963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2283100" y="5697404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2394917" y="5809221"/>
              <a:ext cx="46963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8625097" y="4914687"/>
              <a:ext cx="726808" cy="6709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accent3">
                      <a:lumMod val="75000"/>
                    </a:schemeClr>
                  </a:solidFill>
                </a:rPr>
                <a:t>M</a:t>
              </a:r>
              <a:endParaRPr lang="en-US" sz="105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0382216" y="4076062"/>
              <a:ext cx="894533" cy="22363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382216" y="6144671"/>
              <a:ext cx="894533" cy="22363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39" name="Straight Connector 38"/>
            <p:cNvCxnSpPr>
              <a:stCxn id="36" idx="0"/>
            </p:cNvCxnSpPr>
            <p:nvPr/>
          </p:nvCxnSpPr>
          <p:spPr>
            <a:xfrm flipV="1">
              <a:off x="8988501" y="4187879"/>
              <a:ext cx="0" cy="726808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7" idx="1"/>
            </p:cNvCxnSpPr>
            <p:nvPr/>
          </p:nvCxnSpPr>
          <p:spPr>
            <a:xfrm flipH="1">
              <a:off x="8988501" y="4187879"/>
              <a:ext cx="1393715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12618550" y="4187879"/>
              <a:ext cx="0" cy="391358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37" idx="3"/>
            </p:cNvCxnSpPr>
            <p:nvPr/>
          </p:nvCxnSpPr>
          <p:spPr>
            <a:xfrm>
              <a:off x="11276750" y="4187879"/>
              <a:ext cx="13418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2629732" y="5809221"/>
              <a:ext cx="0" cy="447267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38" idx="3"/>
            </p:cNvCxnSpPr>
            <p:nvPr/>
          </p:nvCxnSpPr>
          <p:spPr>
            <a:xfrm>
              <a:off x="11276750" y="6256487"/>
              <a:ext cx="13418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38" idx="1"/>
            </p:cNvCxnSpPr>
            <p:nvPr/>
          </p:nvCxnSpPr>
          <p:spPr>
            <a:xfrm flipH="1">
              <a:off x="8988501" y="6256487"/>
              <a:ext cx="1393715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36" idx="4"/>
            </p:cNvCxnSpPr>
            <p:nvPr/>
          </p:nvCxnSpPr>
          <p:spPr>
            <a:xfrm>
              <a:off x="8988501" y="5585587"/>
              <a:ext cx="0" cy="6709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10941299" y="4738975"/>
              <a:ext cx="591031" cy="57505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AA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accent5"/>
                  </a:solidFill>
                </a:rPr>
                <a:t>V</a:t>
              </a:r>
              <a:endParaRPr lang="en-US" sz="900" dirty="0">
                <a:solidFill>
                  <a:schemeClr val="accent5"/>
                </a:solidFill>
              </a:endParaRPr>
            </a:p>
          </p:txBody>
        </p:sp>
        <p:cxnSp>
          <p:nvCxnSpPr>
            <p:cNvPr id="48" name="Straight Connector 47"/>
            <p:cNvCxnSpPr>
              <a:stCxn id="47" idx="6"/>
            </p:cNvCxnSpPr>
            <p:nvPr/>
          </p:nvCxnSpPr>
          <p:spPr>
            <a:xfrm>
              <a:off x="11532330" y="5026504"/>
              <a:ext cx="471228" cy="0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12003558" y="4187879"/>
              <a:ext cx="0" cy="838625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47" idx="2"/>
            </p:cNvCxnSpPr>
            <p:nvPr/>
          </p:nvCxnSpPr>
          <p:spPr>
            <a:xfrm flipH="1">
              <a:off x="10214491" y="5026504"/>
              <a:ext cx="726808" cy="0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10214491" y="4187879"/>
              <a:ext cx="0" cy="838625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9543591" y="4943972"/>
              <a:ext cx="591031" cy="57505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accent4"/>
                  </a:solidFill>
                </a:rPr>
                <a:t>V</a:t>
              </a:r>
              <a:endParaRPr lang="en-US" sz="900" dirty="0">
                <a:solidFill>
                  <a:schemeClr val="accent4"/>
                </a:solidFill>
              </a:endParaRPr>
            </a:p>
          </p:txBody>
        </p:sp>
        <p:cxnSp>
          <p:nvCxnSpPr>
            <p:cNvPr id="53" name="Straight Connector 52"/>
            <p:cNvCxnSpPr>
              <a:stCxn id="52" idx="0"/>
            </p:cNvCxnSpPr>
            <p:nvPr/>
          </p:nvCxnSpPr>
          <p:spPr>
            <a:xfrm flipH="1" flipV="1">
              <a:off x="9839106" y="4551283"/>
              <a:ext cx="1" cy="392689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8988501" y="4551283"/>
              <a:ext cx="85060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2" idx="4"/>
            </p:cNvCxnSpPr>
            <p:nvPr/>
          </p:nvCxnSpPr>
          <p:spPr>
            <a:xfrm flipH="1">
              <a:off x="9839106" y="5519030"/>
              <a:ext cx="1" cy="29019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8988501" y="5809221"/>
              <a:ext cx="85060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10050779" y="5358824"/>
                  <a:ext cx="903851" cy="6390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2000" b="0" i="1" smtClean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sz="2000" b="0" i="1" smtClean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  <m:t>𝑈</m:t>
                            </m:r>
                          </m:e>
                          <m:sub>
                            <m:r>
                              <a:rPr lang="sk-SK" sz="2000" b="0" i="1" smtClean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sk-SK" sz="2000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0779" y="5358824"/>
                  <a:ext cx="903851" cy="63901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Freeform 57"/>
            <p:cNvSpPr/>
            <p:nvPr/>
          </p:nvSpPr>
          <p:spPr>
            <a:xfrm rot="4309597">
              <a:off x="10023149" y="5241464"/>
              <a:ext cx="312234" cy="223025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234" h="223025">
                  <a:moveTo>
                    <a:pt x="0" y="223025"/>
                  </a:moveTo>
                  <a:cubicBezTo>
                    <a:pt x="37170" y="92927"/>
                    <a:pt x="96644" y="18586"/>
                    <a:pt x="312234" y="0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/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H="1">
              <a:off x="9351905" y="4076062"/>
              <a:ext cx="672719" cy="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9458096" y="3533403"/>
                  <a:ext cx="606846" cy="6390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𝐼</m:t>
                        </m:r>
                      </m:oMath>
                    </m:oMathPara>
                  </a14:m>
                  <a:endParaRPr lang="sk-SK" sz="20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8096" y="3533403"/>
                  <a:ext cx="606846" cy="63901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60"/>
                <p:cNvSpPr/>
                <p:nvPr/>
              </p:nvSpPr>
              <p:spPr>
                <a:xfrm>
                  <a:off x="10378712" y="3514072"/>
                  <a:ext cx="925328" cy="5898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i="1">
                                <a:solidFill>
                                  <a:srgbClr val="92D05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i="1">
                                <a:solidFill>
                                  <a:srgbClr val="92D050"/>
                                </a:solidFill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sk-SK" i="1">
                                <a:solidFill>
                                  <a:srgbClr val="92D050"/>
                                </a:solidFill>
                                <a:latin typeface="Cambria Math"/>
                              </a:rPr>
                              <m:t>𝑤</m:t>
                            </m:r>
                          </m:sub>
                        </m:sSub>
                      </m:oMath>
                    </m:oMathPara>
                  </a14:m>
                  <a:endParaRPr lang="sk-SK" dirty="0"/>
                </a:p>
              </p:txBody>
            </p:sp>
          </mc:Choice>
          <mc:Fallback xmlns="">
            <p:sp>
              <p:nvSpPr>
                <p:cNvPr id="57" name="Rectangle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78712" y="3514072"/>
                  <a:ext cx="925328" cy="589859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/>
                <p:cNvSpPr/>
                <p:nvPr/>
              </p:nvSpPr>
              <p:spPr>
                <a:xfrm>
                  <a:off x="11430001" y="5235499"/>
                  <a:ext cx="937613" cy="6390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20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sz="20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𝑈</m:t>
                            </m:r>
                          </m:e>
                          <m:sub>
                            <m:r>
                              <a:rPr lang="sk-SK" sz="20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sk-SK" sz="2800" dirty="0"/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30001" y="5235499"/>
                  <a:ext cx="937613" cy="639014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1538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Freeform 62"/>
            <p:cNvSpPr/>
            <p:nvPr/>
          </p:nvSpPr>
          <p:spPr>
            <a:xfrm rot="4309597">
              <a:off x="11424041" y="5100797"/>
              <a:ext cx="312234" cy="223025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234" h="223025">
                  <a:moveTo>
                    <a:pt x="0" y="223025"/>
                  </a:moveTo>
                  <a:cubicBezTo>
                    <a:pt x="37170" y="92927"/>
                    <a:pt x="96644" y="18586"/>
                    <a:pt x="312234" y="0"/>
                  </a:cubicBezTo>
                </a:path>
              </a:pathLst>
            </a:custGeom>
            <a:noFill/>
            <a:ln w="19050">
              <a:solidFill>
                <a:schemeClr val="accent5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/>
            </a:p>
          </p:txBody>
        </p:sp>
      </p:grpSp>
    </p:spTree>
    <p:extLst>
      <p:ext uri="{BB962C8B-B14F-4D97-AF65-F5344CB8AC3E}">
        <p14:creationId xmlns:p14="http://schemas.microsoft.com/office/powerpoint/2010/main" val="6944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33333E-6 1.85185E-6 L 3.33333E-6 -0.16273 " pathEditMode="relative" rAng="0" ptsTypes="AA">
                                      <p:cBhvr>
                                        <p:cTn id="9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/>
          <p:cNvCxnSpPr/>
          <p:nvPr/>
        </p:nvCxnSpPr>
        <p:spPr>
          <a:xfrm flipV="1">
            <a:off x="3507587" y="2964749"/>
            <a:ext cx="454813" cy="128840"/>
          </a:xfrm>
          <a:prstGeom prst="straightConnector1">
            <a:avLst/>
          </a:prstGeom>
          <a:ln w="285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38600" y="2079702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1.25</a:t>
            </a:r>
            <a:r>
              <a:rPr lang="sk-SK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 smtClean="0">
                <a:solidFill>
                  <a:schemeClr val="tx2"/>
                </a:solidFill>
              </a:rPr>
              <a:t>V drop on </a:t>
            </a:r>
            <a:r>
              <a:rPr lang="en-US" sz="3200" b="1" dirty="0" smtClean="0">
                <a:solidFill>
                  <a:schemeClr val="tx2"/>
                </a:solidFill>
              </a:rPr>
              <a:t>t</a:t>
            </a:r>
            <a:r>
              <a:rPr lang="sk-SK" sz="3200" b="1" dirty="0">
                <a:solidFill>
                  <a:schemeClr val="tx2"/>
                </a:solidFill>
              </a:rPr>
              <a:t>h</a:t>
            </a:r>
            <a:r>
              <a:rPr lang="en-US" sz="3200" b="1" dirty="0" smtClean="0">
                <a:solidFill>
                  <a:schemeClr val="tx2"/>
                </a:solidFill>
              </a:rPr>
              <a:t>ick copper wire</a:t>
            </a:r>
            <a:r>
              <a:rPr lang="en-US" sz="3200" dirty="0" smtClean="0">
                <a:solidFill>
                  <a:schemeClr val="tx2"/>
                </a:solidFill>
              </a:rPr>
              <a:t>!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6814" y="5727122"/>
            <a:ext cx="1786053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Measuring Current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51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57200" y="3810000"/>
                <a:ext cx="8218450" cy="30156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ct val="20000"/>
                  </a:spcBef>
                  <a:buClr>
                    <a:srgbClr val="0091ED"/>
                  </a:buClr>
                </a:pPr>
                <a:r>
                  <a:rPr lang="sk-SK" sz="3200" dirty="0" smtClean="0">
                    <a:solidFill>
                      <a:schemeClr val="accent1"/>
                    </a:solidFill>
                  </a:rPr>
                  <a:t>→ finding wire resistance </a:t>
                </a:r>
                <a14:m>
                  <m:oMath xmlns:m="http://schemas.openxmlformats.org/officeDocument/2006/math">
                    <m:r>
                      <a:rPr lang="sk-SK" sz="3200" i="1">
                        <a:solidFill>
                          <a:schemeClr val="accent1"/>
                        </a:solidFill>
                        <a:latin typeface="Cambria Math"/>
                      </a:rPr>
                      <m:t>𝑅</m:t>
                    </m:r>
                  </m:oMath>
                </a14:m>
                <a:r>
                  <a:rPr lang="sk-SK" sz="2800" dirty="0" smtClean="0">
                    <a:solidFill>
                      <a:schemeClr val="accent1"/>
                    </a:solidFill>
                  </a:rPr>
                  <a:t>:</a:t>
                </a:r>
              </a:p>
              <a:p>
                <a:pPr marL="971550" lvl="1" indent="-514350">
                  <a:lnSpc>
                    <a:spcPct val="90000"/>
                  </a:lnSpc>
                  <a:spcBef>
                    <a:spcPct val="20000"/>
                  </a:spcBef>
                  <a:buClr>
                    <a:srgbClr val="0091ED"/>
                  </a:buClr>
                  <a:buFont typeface="+mj-lt"/>
                  <a:buAutoNum type="arabicPeriod"/>
                </a:pPr>
                <a:r>
                  <a:rPr lang="sk-SK" sz="2800" dirty="0" smtClean="0">
                    <a:solidFill>
                      <a:prstClr val="black"/>
                    </a:solidFill>
                  </a:rPr>
                  <a:t>d</a:t>
                </a:r>
                <a:r>
                  <a:rPr lang="en-US" sz="2800" dirty="0" err="1" smtClean="0">
                    <a:solidFill>
                      <a:prstClr val="black"/>
                    </a:solidFill>
                  </a:rPr>
                  <a:t>ischarge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sz="2800" dirty="0">
                    <a:solidFill>
                      <a:prstClr val="black"/>
                    </a:solidFill>
                  </a:rPr>
                  <a:t>the battery so it sources </a:t>
                </a:r>
                <a:r>
                  <a:rPr lang="sk-SK" sz="2800" dirty="0" smtClean="0">
                    <a:solidFill>
                      <a:prstClr val="black"/>
                    </a:solidFill>
                  </a:rPr>
                  <a:t>measurable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sz="2800" dirty="0">
                    <a:solidFill>
                      <a:prstClr val="black"/>
                    </a:solidFill>
                  </a:rPr>
                  <a:t>current (≈100A)</a:t>
                </a:r>
              </a:p>
              <a:p>
                <a:pPr marL="971550" lvl="1" indent="-514350">
                  <a:lnSpc>
                    <a:spcPct val="90000"/>
                  </a:lnSpc>
                  <a:spcBef>
                    <a:spcPct val="20000"/>
                  </a:spcBef>
                  <a:buClr>
                    <a:srgbClr val="0091ED"/>
                  </a:buClr>
                  <a:buFont typeface="+mj-lt"/>
                  <a:buAutoNum type="arabicPeriod"/>
                </a:pPr>
                <a:r>
                  <a:rPr lang="sk-SK" sz="2800" dirty="0" smtClean="0">
                    <a:solidFill>
                      <a:prstClr val="black"/>
                    </a:solidFill>
                  </a:rPr>
                  <a:t>m</a:t>
                </a:r>
                <a:r>
                  <a:rPr lang="en-US" sz="2800" dirty="0" err="1" smtClean="0">
                    <a:solidFill>
                      <a:prstClr val="black"/>
                    </a:solidFill>
                  </a:rPr>
                  <a:t>easure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sz="2800" dirty="0">
                    <a:solidFill>
                      <a:prstClr val="black"/>
                    </a:solidFill>
                  </a:rPr>
                  <a:t>current </a:t>
                </a:r>
                <a:r>
                  <a:rPr lang="sk-SK" sz="2800" dirty="0">
                    <a:solidFill>
                      <a:prstClr val="black"/>
                    </a:solidFill>
                  </a:rPr>
                  <a:t>&amp;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sz="2800" dirty="0">
                    <a:solidFill>
                      <a:prstClr val="black"/>
                    </a:solidFill>
                  </a:rPr>
                  <a:t>voltage drop simultaneously</a:t>
                </a:r>
              </a:p>
              <a:p>
                <a:pPr marL="971550" lvl="1" indent="-514350">
                  <a:lnSpc>
                    <a:spcPct val="90000"/>
                  </a:lnSpc>
                  <a:spcBef>
                    <a:spcPct val="20000"/>
                  </a:spcBef>
                  <a:buClr>
                    <a:srgbClr val="0091ED"/>
                  </a:buClr>
                  <a:buFont typeface="+mj-lt"/>
                  <a:buAutoNum type="arabicPeriod"/>
                </a:pPr>
                <a:r>
                  <a:rPr lang="sk-SK" sz="2800" dirty="0" smtClean="0">
                    <a:solidFill>
                      <a:prstClr val="black"/>
                    </a:solidFill>
                  </a:rPr>
                  <a:t>c</a:t>
                </a:r>
                <a:r>
                  <a:rPr lang="en-US" sz="2800" dirty="0" err="1" smtClean="0">
                    <a:solidFill>
                      <a:prstClr val="black"/>
                    </a:solidFill>
                  </a:rPr>
                  <a:t>alculate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sz="2800" dirty="0">
                    <a:solidFill>
                      <a:prstClr val="black"/>
                    </a:solidFill>
                  </a:rPr>
                  <a:t>the resistance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sk-SK" sz="2800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sk-SK" sz="2800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𝑤</m:t>
                        </m:r>
                      </m:sub>
                    </m:sSub>
                    <m:r>
                      <a:rPr lang="en-US" sz="2800">
                        <a:solidFill>
                          <a:prstClr val="black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sk-SK" sz="28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𝑈</m:t>
                            </m:r>
                          </m:e>
                          <m:sub>
                            <m:r>
                              <a:rPr lang="sk-SK" sz="28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𝐼</m:t>
                        </m:r>
                      </m:den>
                    </m:f>
                  </m:oMath>
                </a14:m>
                <a:endParaRPr lang="en-US" sz="2800" dirty="0">
                  <a:solidFill>
                    <a:prstClr val="black"/>
                  </a:solidFill>
                </a:endParaRPr>
              </a:p>
              <a:p>
                <a:pPr lvl="0">
                  <a:lnSpc>
                    <a:spcPct val="90000"/>
                  </a:lnSpc>
                  <a:spcBef>
                    <a:spcPct val="20000"/>
                  </a:spcBef>
                  <a:buClr>
                    <a:srgbClr val="0091ED"/>
                  </a:buClr>
                </a:pPr>
                <a:endParaRPr lang="sk-SK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810000"/>
                <a:ext cx="8218450" cy="3015697"/>
              </a:xfrm>
              <a:prstGeom prst="rect">
                <a:avLst/>
              </a:prstGeom>
              <a:blipFill rotWithShape="1">
                <a:blip r:embed="rId2"/>
                <a:stretch>
                  <a:fillRect l="-1855" t="-4242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477000" y="5737302"/>
                <a:ext cx="19507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/>
                        </a:rPr>
                        <m:t>=</m:t>
                      </m:r>
                      <m:r>
                        <a:rPr lang="en-US" sz="2800" b="1" i="1" smtClean="0">
                          <a:latin typeface="Cambria Math"/>
                        </a:rPr>
                        <m:t>𝟎</m:t>
                      </m:r>
                      <m:r>
                        <a:rPr lang="en-US" sz="2800" b="1" i="1" smtClean="0">
                          <a:latin typeface="Cambria Math"/>
                        </a:rPr>
                        <m:t>.</m:t>
                      </m:r>
                      <m:r>
                        <a:rPr lang="en-US" sz="2800" b="1" i="1" smtClean="0">
                          <a:latin typeface="Cambria Math"/>
                        </a:rPr>
                        <m:t>𝟎𝟎𝟒𝟏</m:t>
                      </m:r>
                      <m:r>
                        <a:rPr lang="sk-SK" sz="2800" b="1" i="1" smtClean="0">
                          <a:latin typeface="Cambria Math"/>
                        </a:rPr>
                        <m:t> </m:t>
                      </m:r>
                      <m:r>
                        <a:rPr lang="el-GR" sz="2800" b="1" i="0">
                          <a:latin typeface="Cambria Math"/>
                        </a:rPr>
                        <m:t>𝛀</m:t>
                      </m:r>
                    </m:oMath>
                  </m:oMathPara>
                </a14:m>
                <a:endParaRPr lang="el-GR" sz="40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5737302"/>
                <a:ext cx="1950721" cy="523220"/>
              </a:xfrm>
              <a:prstGeom prst="rect">
                <a:avLst/>
              </a:prstGeom>
              <a:blipFill rotWithShape="1">
                <a:blip r:embed="rId3"/>
                <a:stretch>
                  <a:fillRect r="-1563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17703"/>
                <a:ext cx="8229600" cy="2026315"/>
              </a:xfrm>
            </p:spPr>
            <p:txBody>
              <a:bodyPr>
                <a:normAutofit/>
              </a:bodyPr>
              <a:lstStyle/>
              <a:p>
                <a:pPr>
                  <a:buFont typeface="Calluna Sans" pitchFamily="50" charset="0"/>
                  <a:buChar char="→"/>
                </a:pPr>
                <a:r>
                  <a:rPr lang="sk-SK" dirty="0" smtClean="0"/>
                  <a:t>solution: </a:t>
                </a:r>
                <a:r>
                  <a:rPr lang="sk-SK" b="1" dirty="0" smtClean="0"/>
                  <a:t>voltage drop on wire</a:t>
                </a:r>
                <a:r>
                  <a:rPr lang="sk-SK" dirty="0" smtClean="0"/>
                  <a:t> → </a:t>
                </a:r>
                <a14:m>
                  <m:oMath xmlns:m="http://schemas.openxmlformats.org/officeDocument/2006/math">
                    <m:r>
                      <a:rPr lang="sk-SK" b="0" i="1" smtClean="0">
                        <a:latin typeface="Cambria Math"/>
                      </a:rPr>
                      <m:t>𝐼</m:t>
                    </m:r>
                    <m:r>
                      <a:rPr lang="sk-SK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sk-SK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sk-SK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b="0" i="1" smtClean="0">
                                <a:latin typeface="Cambria Math"/>
                              </a:rPr>
                              <m:t>𝑈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sk-SK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b="0" i="1" smtClean="0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/>
                              </a:rPr>
                              <m:t>𝑤</m:t>
                            </m:r>
                          </m:sub>
                        </m:sSub>
                      </m:den>
                    </m:f>
                  </m:oMath>
                </a14:m>
                <a:endParaRPr lang="sk-SK" b="1" dirty="0" smtClean="0"/>
              </a:p>
              <a:p>
                <a:pPr>
                  <a:buFont typeface="Calluna Sans" pitchFamily="50" charset="0"/>
                  <a:buChar char="→"/>
                </a:pPr>
                <a:endParaRPr lang="sk-SK" b="1" dirty="0"/>
              </a:p>
              <a:p>
                <a:pPr>
                  <a:buFont typeface="Calluna Sans" pitchFamily="50" charset="0"/>
                  <a:buChar char="→"/>
                </a:pPr>
                <a:endParaRPr lang="sk-SK" b="1" dirty="0" smtClean="0"/>
              </a:p>
              <a:p>
                <a:pPr marL="0" indent="0">
                  <a:buNone/>
                </a:pPr>
                <a:endParaRPr lang="sk-SK" b="1" dirty="0" smtClean="0"/>
              </a:p>
            </p:txBody>
          </p:sp>
        </mc:Choice>
        <mc:Fallback xmlns="">
          <p:sp>
            <p:nvSpPr>
              <p:cNvPr id="1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17703"/>
                <a:ext cx="8229600" cy="2026315"/>
              </a:xfrm>
              <a:blipFill rotWithShape="1">
                <a:blip r:embed="rId4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7" t="38505" r="2586" b="-2261"/>
          <a:stretch/>
        </p:blipFill>
        <p:spPr>
          <a:xfrm>
            <a:off x="914400" y="2003502"/>
            <a:ext cx="2765534" cy="1722249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297167" y="2788852"/>
            <a:ext cx="1229711" cy="725734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507587" y="2967851"/>
            <a:ext cx="454813" cy="128840"/>
          </a:xfrm>
          <a:prstGeom prst="straightConnector1">
            <a:avLst/>
          </a:prstGeom>
          <a:ln w="285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038600" y="2087940"/>
            <a:ext cx="24051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1.25</a:t>
            </a:r>
            <a:r>
              <a:rPr lang="sk-SK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V drop on </a:t>
            </a:r>
            <a:r>
              <a:rPr lang="en-US" sz="3200" b="1" dirty="0" smtClean="0">
                <a:solidFill>
                  <a:srgbClr val="FF0000"/>
                </a:solidFill>
              </a:rPr>
              <a:t>t</a:t>
            </a:r>
            <a:r>
              <a:rPr lang="sk-SK" sz="3200" b="1" dirty="0">
                <a:solidFill>
                  <a:srgbClr val="FF0000"/>
                </a:solidFill>
              </a:rPr>
              <a:t>h</a:t>
            </a:r>
            <a:r>
              <a:rPr lang="en-US" sz="3200" b="1" dirty="0" smtClean="0">
                <a:solidFill>
                  <a:srgbClr val="FF0000"/>
                </a:solidFill>
              </a:rPr>
              <a:t>ick copper wire</a:t>
            </a:r>
            <a:r>
              <a:rPr lang="en-US" sz="3200" dirty="0" smtClean="0">
                <a:solidFill>
                  <a:srgbClr val="FF0000"/>
                </a:solidFill>
              </a:rPr>
              <a:t>!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484153" y="2121364"/>
            <a:ext cx="2507447" cy="1787138"/>
            <a:chOff x="8625097" y="3514072"/>
            <a:chExt cx="4328903" cy="2854232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2283100" y="4579237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2394917" y="4691054"/>
              <a:ext cx="46963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2283100" y="4802870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2394917" y="4914687"/>
              <a:ext cx="46963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2283100" y="5026504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2394917" y="5138320"/>
              <a:ext cx="46963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2283100" y="5250137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2394917" y="5361954"/>
              <a:ext cx="46963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2283100" y="5473771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2394917" y="5585587"/>
              <a:ext cx="46963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2283100" y="5697404"/>
              <a:ext cx="6709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2394917" y="5809221"/>
              <a:ext cx="469630" cy="0"/>
            </a:xfrm>
            <a:prstGeom prst="line">
              <a:avLst/>
            </a:prstGeom>
            <a:ln w="825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8625097" y="4914687"/>
              <a:ext cx="726808" cy="6709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accent3">
                      <a:lumMod val="75000"/>
                    </a:schemeClr>
                  </a:solidFill>
                </a:rPr>
                <a:t>M</a:t>
              </a:r>
              <a:endParaRPr lang="en-US" sz="105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382216" y="4076062"/>
              <a:ext cx="894533" cy="22363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382216" y="6144671"/>
              <a:ext cx="894533" cy="22363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36" name="Straight Connector 35"/>
            <p:cNvCxnSpPr>
              <a:stCxn id="33" idx="0"/>
            </p:cNvCxnSpPr>
            <p:nvPr/>
          </p:nvCxnSpPr>
          <p:spPr>
            <a:xfrm flipV="1">
              <a:off x="8988501" y="4187879"/>
              <a:ext cx="0" cy="726808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4" idx="1"/>
            </p:cNvCxnSpPr>
            <p:nvPr/>
          </p:nvCxnSpPr>
          <p:spPr>
            <a:xfrm flipH="1">
              <a:off x="8988501" y="4187879"/>
              <a:ext cx="1393715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12618550" y="4187879"/>
              <a:ext cx="0" cy="391358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34" idx="3"/>
            </p:cNvCxnSpPr>
            <p:nvPr/>
          </p:nvCxnSpPr>
          <p:spPr>
            <a:xfrm>
              <a:off x="11276750" y="4187879"/>
              <a:ext cx="13418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2629732" y="5809221"/>
              <a:ext cx="0" cy="447267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35" idx="3"/>
            </p:cNvCxnSpPr>
            <p:nvPr/>
          </p:nvCxnSpPr>
          <p:spPr>
            <a:xfrm>
              <a:off x="11276750" y="6256487"/>
              <a:ext cx="13418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35" idx="1"/>
            </p:cNvCxnSpPr>
            <p:nvPr/>
          </p:nvCxnSpPr>
          <p:spPr>
            <a:xfrm flipH="1">
              <a:off x="8988501" y="6256487"/>
              <a:ext cx="1393715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33" idx="4"/>
            </p:cNvCxnSpPr>
            <p:nvPr/>
          </p:nvCxnSpPr>
          <p:spPr>
            <a:xfrm>
              <a:off x="8988501" y="5585587"/>
              <a:ext cx="0" cy="6709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10941299" y="4738975"/>
              <a:ext cx="591031" cy="57505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AA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accent5"/>
                  </a:solidFill>
                </a:rPr>
                <a:t>V</a:t>
              </a:r>
              <a:endParaRPr lang="en-US" sz="900" dirty="0">
                <a:solidFill>
                  <a:schemeClr val="accent5"/>
                </a:solidFill>
              </a:endParaRPr>
            </a:p>
          </p:txBody>
        </p:sp>
        <p:cxnSp>
          <p:nvCxnSpPr>
            <p:cNvPr id="45" name="Straight Connector 44"/>
            <p:cNvCxnSpPr>
              <a:stCxn id="44" idx="6"/>
            </p:cNvCxnSpPr>
            <p:nvPr/>
          </p:nvCxnSpPr>
          <p:spPr>
            <a:xfrm>
              <a:off x="11532330" y="5026504"/>
              <a:ext cx="471228" cy="0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12003558" y="4187879"/>
              <a:ext cx="0" cy="838625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4" idx="2"/>
            </p:cNvCxnSpPr>
            <p:nvPr/>
          </p:nvCxnSpPr>
          <p:spPr>
            <a:xfrm flipH="1">
              <a:off x="10214491" y="5026504"/>
              <a:ext cx="726808" cy="0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10214491" y="4187879"/>
              <a:ext cx="0" cy="838625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9543591" y="4943972"/>
              <a:ext cx="591031" cy="57505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accent4"/>
                  </a:solidFill>
                </a:rPr>
                <a:t>V</a:t>
              </a:r>
              <a:endParaRPr lang="en-US" sz="900" dirty="0">
                <a:solidFill>
                  <a:schemeClr val="accent4"/>
                </a:solidFill>
              </a:endParaRPr>
            </a:p>
          </p:txBody>
        </p:sp>
        <p:cxnSp>
          <p:nvCxnSpPr>
            <p:cNvPr id="50" name="Straight Connector 49"/>
            <p:cNvCxnSpPr>
              <a:stCxn id="49" idx="0"/>
            </p:cNvCxnSpPr>
            <p:nvPr/>
          </p:nvCxnSpPr>
          <p:spPr>
            <a:xfrm flipH="1" flipV="1">
              <a:off x="9839106" y="4551283"/>
              <a:ext cx="1" cy="392689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8988501" y="4551283"/>
              <a:ext cx="85060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49" idx="4"/>
            </p:cNvCxnSpPr>
            <p:nvPr/>
          </p:nvCxnSpPr>
          <p:spPr>
            <a:xfrm flipH="1">
              <a:off x="9839106" y="5519030"/>
              <a:ext cx="1" cy="29019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8988501" y="5809221"/>
              <a:ext cx="85060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10050779" y="5358824"/>
                  <a:ext cx="903851" cy="6390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2000" b="0" i="1" smtClean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sz="2000" b="0" i="1" smtClean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  <m:t>𝑈</m:t>
                            </m:r>
                          </m:e>
                          <m:sub>
                            <m:r>
                              <a:rPr lang="sk-SK" sz="2000" b="0" i="1" smtClean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sk-SK" sz="2000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0779" y="5358824"/>
                  <a:ext cx="903851" cy="63901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Freeform 54"/>
            <p:cNvSpPr/>
            <p:nvPr/>
          </p:nvSpPr>
          <p:spPr>
            <a:xfrm rot="4309597">
              <a:off x="10023149" y="5241464"/>
              <a:ext cx="312234" cy="223025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234" h="223025">
                  <a:moveTo>
                    <a:pt x="0" y="223025"/>
                  </a:moveTo>
                  <a:cubicBezTo>
                    <a:pt x="37170" y="92927"/>
                    <a:pt x="96644" y="18586"/>
                    <a:pt x="312234" y="0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/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H="1">
              <a:off x="9351905" y="4076062"/>
              <a:ext cx="672719" cy="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9458096" y="3533403"/>
                  <a:ext cx="606846" cy="6390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𝐼</m:t>
                        </m:r>
                      </m:oMath>
                    </m:oMathPara>
                  </a14:m>
                  <a:endParaRPr lang="sk-SK" sz="20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8096" y="3533403"/>
                  <a:ext cx="606846" cy="63901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10378712" y="3514072"/>
                  <a:ext cx="925328" cy="5898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i="1">
                                <a:solidFill>
                                  <a:srgbClr val="92D05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i="1">
                                <a:solidFill>
                                  <a:srgbClr val="92D050"/>
                                </a:solidFill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sk-SK" i="1">
                                <a:solidFill>
                                  <a:srgbClr val="92D050"/>
                                </a:solidFill>
                                <a:latin typeface="Cambria Math"/>
                              </a:rPr>
                              <m:t>𝑤</m:t>
                            </m:r>
                          </m:sub>
                        </m:sSub>
                      </m:oMath>
                    </m:oMathPara>
                  </a14:m>
                  <a:endParaRPr lang="sk-SK" dirty="0"/>
                </a:p>
              </p:txBody>
            </p:sp>
          </mc:Choice>
          <mc:Fallback xmlns="">
            <p:sp>
              <p:nvSpPr>
                <p:cNvPr id="57" name="Rectangle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78712" y="3514072"/>
                  <a:ext cx="925328" cy="589859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/>
                <p:cNvSpPr/>
                <p:nvPr/>
              </p:nvSpPr>
              <p:spPr>
                <a:xfrm>
                  <a:off x="11430001" y="5235499"/>
                  <a:ext cx="937613" cy="6390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20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sz="20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𝑈</m:t>
                            </m:r>
                          </m:e>
                          <m:sub>
                            <m:r>
                              <a:rPr lang="sk-SK" sz="20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sk-SK" sz="2800" dirty="0"/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30001" y="5235499"/>
                  <a:ext cx="937613" cy="639014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1538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Freeform 59"/>
            <p:cNvSpPr/>
            <p:nvPr/>
          </p:nvSpPr>
          <p:spPr>
            <a:xfrm rot="4309597">
              <a:off x="11424041" y="5100797"/>
              <a:ext cx="312234" cy="223025"/>
            </a:xfrm>
            <a:custGeom>
              <a:avLst/>
              <a:gdLst>
                <a:gd name="connsiteX0" fmla="*/ 0 w 680225"/>
                <a:gd name="connsiteY0" fmla="*/ 249049 h 382863"/>
                <a:gd name="connsiteX1" fmla="*/ 66908 w 680225"/>
                <a:gd name="connsiteY1" fmla="*/ 14873 h 382863"/>
                <a:gd name="connsiteX2" fmla="*/ 312234 w 680225"/>
                <a:gd name="connsiteY2" fmla="*/ 26024 h 382863"/>
                <a:gd name="connsiteX3" fmla="*/ 301083 w 680225"/>
                <a:gd name="connsiteY3" fmla="*/ 26024 h 382863"/>
                <a:gd name="connsiteX4" fmla="*/ 680225 w 680225"/>
                <a:gd name="connsiteY4" fmla="*/ 382863 h 382863"/>
                <a:gd name="connsiteX0" fmla="*/ 0 w 320736"/>
                <a:gd name="connsiteY0" fmla="*/ 249049 h 249049"/>
                <a:gd name="connsiteX1" fmla="*/ 66908 w 320736"/>
                <a:gd name="connsiteY1" fmla="*/ 14873 h 249049"/>
                <a:gd name="connsiteX2" fmla="*/ 312234 w 320736"/>
                <a:gd name="connsiteY2" fmla="*/ 26024 h 249049"/>
                <a:gd name="connsiteX3" fmla="*/ 301083 w 320736"/>
                <a:gd name="connsiteY3" fmla="*/ 26024 h 249049"/>
                <a:gd name="connsiteX0" fmla="*/ 0 w 312234"/>
                <a:gd name="connsiteY0" fmla="*/ 248547 h 248547"/>
                <a:gd name="connsiteX1" fmla="*/ 66908 w 312234"/>
                <a:gd name="connsiteY1" fmla="*/ 14371 h 248547"/>
                <a:gd name="connsiteX2" fmla="*/ 312234 w 312234"/>
                <a:gd name="connsiteY2" fmla="*/ 25522 h 248547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  <a:gd name="connsiteX0" fmla="*/ 0 w 312234"/>
                <a:gd name="connsiteY0" fmla="*/ 223025 h 223025"/>
                <a:gd name="connsiteX1" fmla="*/ 312234 w 312234"/>
                <a:gd name="connsiteY1" fmla="*/ 0 h 22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234" h="223025">
                  <a:moveTo>
                    <a:pt x="0" y="223025"/>
                  </a:moveTo>
                  <a:cubicBezTo>
                    <a:pt x="37170" y="92927"/>
                    <a:pt x="96644" y="18586"/>
                    <a:pt x="312234" y="0"/>
                  </a:cubicBezTo>
                </a:path>
              </a:pathLst>
            </a:custGeom>
            <a:noFill/>
            <a:ln w="19050">
              <a:solidFill>
                <a:schemeClr val="accent5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/>
            </a:p>
          </p:txBody>
        </p:sp>
      </p:grpSp>
    </p:spTree>
    <p:extLst>
      <p:ext uri="{BB962C8B-B14F-4D97-AF65-F5344CB8AC3E}">
        <p14:creationId xmlns:p14="http://schemas.microsoft.com/office/powerpoint/2010/main" val="334250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Importance of temperature change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0"/>
            <a:ext cx="38100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800600" y="1981200"/>
                <a:ext cx="2568395" cy="1121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sz="3200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𝑈𝐼</m:t>
                              </m:r>
                              <m:r>
                                <a:rPr lang="en-US" sz="32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latin typeface="Cambria Math"/>
                                </a:rPr>
                                <m:t>𝑑𝑡</m:t>
                              </m:r>
                            </m:e>
                          </m:nary>
                        </m:num>
                        <m:den>
                          <m:r>
                            <a:rPr lang="en-US" sz="3200" b="0" i="1" smtClean="0">
                              <a:latin typeface="Cambria Math"/>
                            </a:rPr>
                            <m:t>𝑚𝑐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981200"/>
                <a:ext cx="2568395" cy="112133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800600" y="3173028"/>
                <a:ext cx="261449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≈80℃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173028"/>
                <a:ext cx="2614498" cy="70788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800600" y="389638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b</a:t>
            </a:r>
            <a:r>
              <a:rPr lang="en-US" sz="2800" dirty="0" smtClean="0">
                <a:solidFill>
                  <a:schemeClr val="tx2"/>
                </a:solidFill>
              </a:rPr>
              <a:t>ut it is also cooled by air</a:t>
            </a:r>
            <a:endParaRPr lang="en-US" sz="28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15686" y="5511225"/>
                <a:ext cx="85235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3200" i="1" smtClean="0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  <a:ea typeface="Cambria Math"/>
                          </a:rPr>
                          <m:t>𝐶𝑢</m:t>
                        </m:r>
                      </m:sub>
                    </m:sSub>
                    <m:r>
                      <a:rPr lang="en-US" sz="3200" b="0" i="1" smtClean="0">
                        <a:latin typeface="Cambria Math"/>
                        <a:ea typeface="Cambria Math"/>
                      </a:rPr>
                      <m:t>=4⋅</m:t>
                    </m:r>
                    <m:sSup>
                      <m:sSupPr>
                        <m:ctrlPr>
                          <a:rPr lang="en-US" sz="32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3200" b="0" i="1" smtClean="0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sSup>
                      <m:sSupPr>
                        <m:ctrlPr>
                          <a:rPr lang="en-US" sz="32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/>
                            <a:ea typeface="Cambria Math"/>
                          </a:rPr>
                          <m:t>K</m:t>
                        </m:r>
                      </m:e>
                      <m:sup>
                        <m:r>
                          <a:rPr lang="en-US" sz="3200" b="0" i="0" smtClean="0">
                            <a:latin typeface="Cambria Math"/>
                            <a:ea typeface="Cambria Math"/>
                          </a:rPr>
                          <m:t>−1</m:t>
                        </m:r>
                      </m:sup>
                    </m:sSup>
                    <m:r>
                      <a:rPr lang="en-US" sz="3200" b="0" i="1" smtClean="0">
                        <a:latin typeface="Cambria Math"/>
                        <a:ea typeface="Cambria Math"/>
                      </a:rPr>
                      <m:t>⇒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</a:rPr>
                      <m:t>20%</m:t>
                    </m:r>
                  </m:oMath>
                </a14:m>
                <a:r>
                  <a:rPr lang="en-US" sz="3200" dirty="0" smtClean="0"/>
                  <a:t> resistance change</a:t>
                </a:r>
                <a:endParaRPr lang="en-US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686" y="5511225"/>
                <a:ext cx="8523514" cy="584775"/>
              </a:xfrm>
              <a:prstGeom prst="rect">
                <a:avLst/>
              </a:prstGeom>
              <a:blipFill rotWithShape="1">
                <a:blip r:embed="rId5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81393" y="5039380"/>
                <a:ext cx="395441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i="1" dirty="0" smtClean="0">
                    <a:solidFill>
                      <a:schemeClr val="tx2"/>
                    </a:solidFill>
                  </a:rPr>
                  <a:t>from</a:t>
                </a:r>
                <a:r>
                  <a:rPr lang="en-US" sz="2800" dirty="0" smtClean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𝑤</m:t>
                        </m:r>
                      </m:sub>
                    </m:sSub>
                    <m:r>
                      <a:rPr lang="en-US" sz="2800" i="1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1+</m:t>
                        </m:r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𝛼</m:t>
                        </m:r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 sz="2800" dirty="0" smtClean="0">
                    <a:solidFill>
                      <a:schemeClr val="tx2"/>
                    </a:solidFill>
                    <a:ea typeface="Cambria Math"/>
                  </a:rPr>
                  <a:t>:</a:t>
                </a:r>
                <a:endParaRPr lang="sk-SK" sz="2800" dirty="0">
                  <a:solidFill>
                    <a:schemeClr val="tx2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93" y="5039380"/>
                <a:ext cx="3954416" cy="523220"/>
              </a:xfrm>
              <a:prstGeom prst="rect">
                <a:avLst/>
              </a:prstGeom>
              <a:blipFill rotWithShape="1">
                <a:blip r:embed="rId6"/>
                <a:stretch>
                  <a:fillRect l="-3241" t="-11628" r="-2160" b="-31395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Determining Wire Temperature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600201"/>
                <a:ext cx="4648200" cy="28194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𝑤</m:t>
                          </m:r>
                        </m:sub>
                      </m:sSub>
                      <m:r>
                        <a:rPr lang="en-US" i="1">
                          <a:solidFill>
                            <a:schemeClr val="tx2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1+</m:t>
                          </m:r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𝛼</m:t>
                          </m:r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US" dirty="0" smtClean="0">
                  <a:solidFill>
                    <a:schemeClr val="tx2"/>
                  </a:solidFill>
                  <a:ea typeface="Cambria Math"/>
                </a:endParaRPr>
              </a:p>
              <a:p>
                <a:pPr marL="0" indent="0">
                  <a:buNone/>
                </a:pPr>
                <a:endParaRPr lang="sk-SK" dirty="0">
                  <a:ea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𝑄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𝑚𝑐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Δ</m:t>
                      </m:r>
                      <m:r>
                        <a:rPr lang="en-US" i="1">
                          <a:latin typeface="Cambria Math"/>
                        </a:rPr>
                        <m:t>𝑇</m:t>
                      </m:r>
                      <m:r>
                        <a:rPr lang="sk-SK" i="1">
                          <a:latin typeface="Cambria Math"/>
                        </a:rPr>
                        <m:t>=∫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d</m:t>
                      </m:r>
                      <m:r>
                        <a:rPr lang="en-US" i="1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b="0" dirty="0" smtClean="0"/>
              </a:p>
              <a:p>
                <a:pPr marL="0" indent="0">
                  <a:buNone/>
                </a:pPr>
                <a:endParaRPr lang="sk-SK" sz="1800" dirty="0"/>
              </a:p>
              <a:p>
                <a:pPr marL="0" indent="0">
                  <a:buNone/>
                </a:pPr>
                <a:endParaRPr lang="sk-SK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600201"/>
                <a:ext cx="4648200" cy="281940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00200"/>
            <a:ext cx="3429000" cy="25717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05000" y="2764682"/>
            <a:ext cx="588281" cy="4357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4572000"/>
            <a:ext cx="7924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76300" y="4953000"/>
                <a:ext cx="7391400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20000"/>
                  </a:spcBef>
                  <a:buClr>
                    <a:srgbClr val="0091ED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sk-SK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sk-SK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sk-SK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sk-SK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sk-SK" sz="32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1+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  <m:f>
                            <m:f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sk-SK" sz="32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k-SK" sz="32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sk-SK" sz="32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sz="32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𝑝𝑟𝑒𝑣</m:t>
                                  </m:r>
                                </m:sub>
                              </m:sSub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𝑚𝑐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" y="4953000"/>
                <a:ext cx="7391400" cy="124880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947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5098686"/>
            <a:ext cx="9144000" cy="17593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Our Bearings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3" t="15918" r="23979" b="14422"/>
          <a:stretch/>
        </p:blipFill>
        <p:spPr>
          <a:xfrm>
            <a:off x="533400" y="2234865"/>
            <a:ext cx="2743200" cy="2711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1219202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Type</a:t>
            </a:r>
            <a:r>
              <a:rPr lang="sk-SK" sz="2800" dirty="0" smtClean="0"/>
              <a:t>: </a:t>
            </a:r>
            <a:r>
              <a:rPr lang="sk-SK" sz="3200" dirty="0" smtClean="0"/>
              <a:t/>
            </a:r>
            <a:br>
              <a:rPr lang="sk-SK" sz="3200" dirty="0" smtClean="0"/>
            </a:br>
            <a:r>
              <a:rPr lang="sk-SK" sz="3200" b="1" dirty="0" smtClean="0"/>
              <a:t>6206</a:t>
            </a:r>
            <a:endParaRPr 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82" t="24626" r="32040" b="23129"/>
          <a:stretch/>
        </p:blipFill>
        <p:spPr>
          <a:xfrm>
            <a:off x="3637155" y="2592177"/>
            <a:ext cx="1981200" cy="199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57650" y="1219201"/>
            <a:ext cx="1028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Type</a:t>
            </a:r>
            <a:r>
              <a:rPr lang="sk-SK" sz="2800" dirty="0" smtClean="0"/>
              <a:t>: </a:t>
            </a:r>
            <a:r>
              <a:rPr lang="sk-SK" sz="3200" dirty="0" smtClean="0"/>
              <a:t/>
            </a:r>
            <a:br>
              <a:rPr lang="sk-SK" sz="3200" dirty="0" smtClean="0"/>
            </a:br>
            <a:r>
              <a:rPr lang="sk-SK" sz="3200" b="1" dirty="0" smtClean="0"/>
              <a:t>6303</a:t>
            </a:r>
            <a:endParaRPr lang="en-US" sz="3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6" t="19320" r="24387" b="11700"/>
          <a:stretch/>
        </p:blipFill>
        <p:spPr>
          <a:xfrm>
            <a:off x="6019800" y="2234863"/>
            <a:ext cx="2743513" cy="27114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34384" y="1219200"/>
            <a:ext cx="1847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Type</a:t>
            </a:r>
            <a:r>
              <a:rPr lang="sk-SK" sz="2800" dirty="0" smtClean="0"/>
              <a:t>: </a:t>
            </a:r>
            <a:r>
              <a:rPr lang="sk-SK" sz="3200" dirty="0" smtClean="0"/>
              <a:t/>
            </a:r>
            <a:br>
              <a:rPr lang="sk-SK" sz="3200" dirty="0" smtClean="0"/>
            </a:br>
            <a:r>
              <a:rPr lang="sk-SK" sz="3200" b="1" dirty="0" smtClean="0"/>
              <a:t>NJ206EC</a:t>
            </a:r>
            <a:endParaRPr lang="en-US" sz="3200" b="1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075313"/>
              </p:ext>
            </p:extLst>
          </p:nvPr>
        </p:nvGraphicFramePr>
        <p:xfrm>
          <a:off x="563880" y="5181602"/>
          <a:ext cx="2632710" cy="1371600"/>
        </p:xfrm>
        <a:graphic>
          <a:graphicData uri="http://schemas.openxmlformats.org/drawingml/2006/table">
            <a:tbl>
              <a:tblPr/>
              <a:tblGrid>
                <a:gridCol w="877570"/>
                <a:gridCol w="877570"/>
                <a:gridCol w="877570"/>
              </a:tblGrid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>
                          <a:solidFill>
                            <a:schemeClr val="bg1"/>
                          </a:solidFill>
                          <a:effectLst/>
                        </a:rPr>
                        <a:t>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solidFill>
                            <a:schemeClr val="bg1"/>
                          </a:solidFill>
                          <a:effectLst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 30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 62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 16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155318"/>
              </p:ext>
            </p:extLst>
          </p:nvPr>
        </p:nvGraphicFramePr>
        <p:xfrm>
          <a:off x="3375660" y="5181602"/>
          <a:ext cx="2514600" cy="1371600"/>
        </p:xfrm>
        <a:graphic>
          <a:graphicData uri="http://schemas.openxmlformats.org/drawingml/2006/table">
            <a:tbl>
              <a:tblPr/>
              <a:tblGrid>
                <a:gridCol w="838200"/>
                <a:gridCol w="838200"/>
                <a:gridCol w="838200"/>
              </a:tblGrid>
              <a:tr h="392399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>
                          <a:solidFill>
                            <a:schemeClr val="bg1"/>
                          </a:solidFill>
                          <a:effectLst/>
                        </a:rPr>
                        <a:t>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chemeClr val="bg1"/>
                          </a:solidFill>
                          <a:effectLst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9239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 17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 47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 14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239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206147"/>
              </p:ext>
            </p:extLst>
          </p:nvPr>
        </p:nvGraphicFramePr>
        <p:xfrm>
          <a:off x="6035040" y="5181602"/>
          <a:ext cx="2728272" cy="1371600"/>
        </p:xfrm>
        <a:graphic>
          <a:graphicData uri="http://schemas.openxmlformats.org/drawingml/2006/table">
            <a:tbl>
              <a:tblPr/>
              <a:tblGrid>
                <a:gridCol w="909424"/>
                <a:gridCol w="909424"/>
                <a:gridCol w="909424"/>
              </a:tblGrid>
              <a:tr h="43180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>
                          <a:solidFill>
                            <a:schemeClr val="bg1"/>
                          </a:solidFill>
                          <a:effectLst/>
                        </a:rPr>
                        <a:t>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solidFill>
                            <a:schemeClr val="bg1"/>
                          </a:solidFill>
                          <a:effectLst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 30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 62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 16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54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3363951" y="1219200"/>
            <a:ext cx="2582478" cy="5334000"/>
            <a:chOff x="3254264" y="1219200"/>
            <a:chExt cx="2821309" cy="5497551"/>
          </a:xfrm>
        </p:grpSpPr>
        <p:sp>
          <p:nvSpPr>
            <p:cNvPr id="14" name="Rectangle 13"/>
            <p:cNvSpPr/>
            <p:nvPr/>
          </p:nvSpPr>
          <p:spPr>
            <a:xfrm>
              <a:off x="3254264" y="1230353"/>
              <a:ext cx="2821309" cy="5486398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sz="5400" dirty="0" smtClean="0">
                  <a:solidFill>
                    <a:schemeClr val="accent1">
                      <a:lumMod val="50000"/>
                    </a:schemeClr>
                  </a:solidFill>
                </a:rPr>
                <a:t>welded</a:t>
              </a:r>
            </a:p>
            <a:p>
              <a:pPr algn="ctr"/>
              <a:r>
                <a:rPr lang="sk-SK" sz="4800" dirty="0" smtClean="0">
                  <a:solidFill>
                    <a:schemeClr val="accent1">
                      <a:lumMod val="50000"/>
                    </a:schemeClr>
                  </a:solidFill>
                </a:rPr>
                <a:t>together</a:t>
              </a:r>
              <a:endParaRPr lang="sk-SK" sz="5400" dirty="0" smtClean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ctr"/>
              <a:r>
                <a:rPr lang="sk-SK" sz="2000" dirty="0" smtClean="0">
                  <a:solidFill>
                    <a:schemeClr val="accent1">
                      <a:lumMod val="50000"/>
                    </a:schemeClr>
                  </a:solidFill>
                </a:rPr>
                <a:t>with our currents</a:t>
              </a:r>
            </a:p>
            <a:p>
              <a:pPr algn="ctr"/>
              <a:endParaRPr lang="sk-SK" sz="20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ctr"/>
              <a:r>
                <a:rPr lang="sk-SK" sz="2000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endParaRPr lang="sk-SK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3276600" y="1230353"/>
              <a:ext cx="2700453" cy="5486398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3276600" y="1219200"/>
              <a:ext cx="2700453" cy="5486398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5986344" y="1219200"/>
            <a:ext cx="2830554" cy="5334000"/>
            <a:chOff x="3232687" y="1219200"/>
            <a:chExt cx="2786446" cy="5497551"/>
          </a:xfrm>
        </p:grpSpPr>
        <p:sp>
          <p:nvSpPr>
            <p:cNvPr id="21" name="Rectangle 20"/>
            <p:cNvSpPr/>
            <p:nvPr/>
          </p:nvSpPr>
          <p:spPr>
            <a:xfrm>
              <a:off x="3232687" y="1230353"/>
              <a:ext cx="2786446" cy="5486398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sk-SK" sz="5400" dirty="0" smtClean="0">
                  <a:solidFill>
                    <a:srgbClr val="0091ED">
                      <a:lumMod val="50000"/>
                    </a:srgbClr>
                  </a:solidFill>
                </a:rPr>
                <a:t>braked</a:t>
              </a:r>
            </a:p>
            <a:p>
              <a:pPr lvl="0" algn="ctr"/>
              <a:r>
                <a:rPr lang="sk-SK" sz="2000" dirty="0" smtClean="0">
                  <a:solidFill>
                    <a:srgbClr val="0091ED">
                      <a:lumMod val="50000"/>
                    </a:srgbClr>
                  </a:solidFill>
                </a:rPr>
                <a:t>(will come back to later)</a:t>
              </a:r>
              <a:endParaRPr lang="sk-SK" dirty="0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3276600" y="1230353"/>
              <a:ext cx="2700453" cy="5486398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3276600" y="1219200"/>
              <a:ext cx="2700453" cy="5486398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650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200" y="3352800"/>
            <a:ext cx="3810000" cy="1066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1676400"/>
            <a:ext cx="3810000" cy="1676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Calculation of moment of inertia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/>
            <a:r>
              <a:rPr lang="en-US" sz="2400" dirty="0"/>
              <a:t>Inner race</a:t>
            </a:r>
          </a:p>
          <a:p>
            <a:pPr marL="682625" lvl="1" indent="-457200">
              <a:buFont typeface="Arial" pitchFamily="34" charset="0"/>
              <a:buChar char="•"/>
            </a:pPr>
            <a:r>
              <a:rPr lang="en-US" sz="2400" dirty="0" smtClean="0"/>
              <a:t>1 - Main </a:t>
            </a:r>
            <a:r>
              <a:rPr lang="en-US" sz="2400" dirty="0"/>
              <a:t>inner race</a:t>
            </a:r>
          </a:p>
          <a:p>
            <a:pPr marL="682625" lvl="1" indent="-457200">
              <a:buFont typeface="Arial" pitchFamily="34" charset="0"/>
              <a:buChar char="•"/>
            </a:pPr>
            <a:r>
              <a:rPr lang="en-US" sz="2400" dirty="0" smtClean="0"/>
              <a:t>2 - Bearing </a:t>
            </a:r>
            <a:r>
              <a:rPr lang="en-US" sz="2400" dirty="0"/>
              <a:t>holder</a:t>
            </a:r>
          </a:p>
          <a:p>
            <a:pPr marL="682625" lvl="1" indent="-457200">
              <a:buFont typeface="Arial" pitchFamily="34" charset="0"/>
              <a:buChar char="•"/>
            </a:pPr>
            <a:r>
              <a:rPr lang="en-US" sz="2400" dirty="0" smtClean="0"/>
              <a:t>3 - </a:t>
            </a:r>
            <a:r>
              <a:rPr lang="en-US" sz="2400" dirty="0" err="1" smtClean="0"/>
              <a:t>Flyback</a:t>
            </a:r>
            <a:r>
              <a:rPr lang="en-US" sz="2400" dirty="0" smtClean="0"/>
              <a:t> </a:t>
            </a:r>
            <a:r>
              <a:rPr lang="en-US" sz="2400" dirty="0"/>
              <a:t>wheel holder</a:t>
            </a:r>
          </a:p>
          <a:p>
            <a:pPr marL="457200" indent="-457200"/>
            <a:r>
              <a:rPr lang="en-US" sz="2400" dirty="0" smtClean="0"/>
              <a:t>4 - Outer </a:t>
            </a:r>
            <a:r>
              <a:rPr lang="en-US" sz="2400" dirty="0"/>
              <a:t>race</a:t>
            </a:r>
          </a:p>
          <a:p>
            <a:pPr marL="457200" indent="-457200"/>
            <a:r>
              <a:rPr lang="en-US" sz="2400" dirty="0" smtClean="0"/>
              <a:t>5 - </a:t>
            </a:r>
            <a:r>
              <a:rPr lang="en-US" sz="2400" dirty="0" err="1" smtClean="0"/>
              <a:t>Flyback</a:t>
            </a:r>
            <a:r>
              <a:rPr lang="en-US" sz="2400" dirty="0" smtClean="0"/>
              <a:t> wheel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22" r="7620" b="19129"/>
          <a:stretch/>
        </p:blipFill>
        <p:spPr>
          <a:xfrm>
            <a:off x="4648200" y="1756229"/>
            <a:ext cx="4190999" cy="222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57200" y="4648200"/>
                <a:ext cx="3276600" cy="16764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𝐽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1,2,3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648200"/>
                <a:ext cx="3276600" cy="16764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962400" y="4648200"/>
                <a:ext cx="4724400" cy="16764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𝐽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4,5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𝑚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sSubSup>
                        <m:sSub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sSubSup>
                        <m:sSub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648200"/>
                <a:ext cx="4724400" cy="16764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800600" y="1981200"/>
                <a:ext cx="3886200" cy="222511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𝐽</m:t>
                      </m:r>
                      <m:r>
                        <a:rPr lang="en-US" sz="45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45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45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US" sz="45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45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5</m:t>
                          </m:r>
                        </m:sup>
                        <m:e>
                          <m:sSub>
                            <m:sSubPr>
                              <m:ctrlPr>
                                <a:rPr lang="en-US" sz="45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45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45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45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981200"/>
                <a:ext cx="3886200" cy="222511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419600" y="1981200"/>
                <a:ext cx="4572000" cy="222511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𝐽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=3.2⋅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kg</m:t>
                      </m:r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⋅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m</m:t>
                          </m:r>
                        </m:e>
                        <m:sup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5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1981200"/>
                <a:ext cx="4572000" cy="222511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ball bearings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ll_mal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sk-SK" dirty="0" smtClean="0"/>
              <a:t>a </a:t>
            </a:r>
            <a:r>
              <a:rPr lang="en-US" dirty="0" smtClean="0"/>
              <a:t>“Ball </a:t>
            </a:r>
            <a:r>
              <a:rPr lang="sk-SK" dirty="0" smtClean="0"/>
              <a:t>B</a:t>
            </a:r>
            <a:r>
              <a:rPr lang="en-US" dirty="0" smtClean="0"/>
              <a:t>earing </a:t>
            </a:r>
            <a:r>
              <a:rPr lang="sk-SK" dirty="0"/>
              <a:t>M</a:t>
            </a:r>
            <a:r>
              <a:rPr lang="en-US" dirty="0" err="1" smtClean="0"/>
              <a:t>otor</a:t>
            </a:r>
            <a:r>
              <a:rPr lang="en-US" dirty="0" smtClean="0"/>
              <a:t>”</a:t>
            </a:r>
            <a:r>
              <a:rPr lang="sk-SK" dirty="0" smtClean="0"/>
              <a:t>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6</a:t>
            </a:fld>
            <a:endParaRPr lang="en-US"/>
          </a:p>
        </p:txBody>
      </p:sp>
      <p:pic>
        <p:nvPicPr>
          <p:cNvPr id="6" name="anim_white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6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0474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sk-SK" dirty="0" smtClean="0"/>
              <a:t>a </a:t>
            </a:r>
            <a:r>
              <a:rPr lang="en-US" dirty="0" smtClean="0"/>
              <a:t>“Ball </a:t>
            </a:r>
            <a:r>
              <a:rPr lang="sk-SK" dirty="0" smtClean="0"/>
              <a:t>B</a:t>
            </a:r>
            <a:r>
              <a:rPr lang="en-US" dirty="0" smtClean="0"/>
              <a:t>earing </a:t>
            </a:r>
            <a:r>
              <a:rPr lang="sk-SK" dirty="0"/>
              <a:t>M</a:t>
            </a:r>
            <a:r>
              <a:rPr lang="en-US" dirty="0" err="1" smtClean="0"/>
              <a:t>otor</a:t>
            </a:r>
            <a:r>
              <a:rPr lang="en-US" dirty="0" smtClean="0"/>
              <a:t>”</a:t>
            </a:r>
            <a:r>
              <a:rPr lang="sk-SK" dirty="0" smtClean="0"/>
              <a:t>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7</a:t>
            </a:fld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0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sk-SK" dirty="0" smtClean="0"/>
              <a:t>a </a:t>
            </a:r>
            <a:r>
              <a:rPr lang="en-US" dirty="0" smtClean="0"/>
              <a:t>“Ball </a:t>
            </a:r>
            <a:r>
              <a:rPr lang="sk-SK" dirty="0" smtClean="0"/>
              <a:t>B</a:t>
            </a:r>
            <a:r>
              <a:rPr lang="en-US" dirty="0" smtClean="0"/>
              <a:t>earing </a:t>
            </a:r>
            <a:r>
              <a:rPr lang="sk-SK" dirty="0"/>
              <a:t>M</a:t>
            </a:r>
            <a:r>
              <a:rPr lang="en-US" dirty="0" err="1" smtClean="0"/>
              <a:t>otor</a:t>
            </a:r>
            <a:r>
              <a:rPr lang="en-US" dirty="0"/>
              <a:t>”</a:t>
            </a:r>
            <a:r>
              <a:rPr lang="sk-SK" dirty="0"/>
              <a:t>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4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</a:t>
            </a:r>
            <a:r>
              <a:rPr lang="sk-SK" dirty="0" smtClean="0"/>
              <a:t>W</a:t>
            </a:r>
            <a:r>
              <a:rPr lang="en-US" dirty="0" err="1" smtClean="0"/>
              <a:t>orks</a:t>
            </a:r>
            <a:r>
              <a:rPr lang="sk-SK" dirty="0" smtClean="0"/>
              <a:t>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B18-F414-40C2-9664-154BC3DB205D}" type="slidenum">
              <a:rPr lang="en-US" smtClean="0"/>
              <a:t>9</a:t>
            </a:fld>
            <a:endParaRPr lang="en-US"/>
          </a:p>
        </p:txBody>
      </p:sp>
      <p:pic>
        <p:nvPicPr>
          <p:cNvPr id="6" name="intr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2599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pl">
  <a:themeElements>
    <a:clrScheme name="bavyberko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91ED"/>
      </a:accent1>
      <a:accent2>
        <a:srgbClr val="7F7F7F"/>
      </a:accent2>
      <a:accent3>
        <a:srgbClr val="00B050"/>
      </a:accent3>
      <a:accent4>
        <a:srgbClr val="FF0000"/>
      </a:accent4>
      <a:accent5>
        <a:srgbClr val="FFC000"/>
      </a:accent5>
      <a:accent6>
        <a:srgbClr val="7030A0"/>
      </a:accent6>
      <a:hlink>
        <a:srgbClr val="0000FF"/>
      </a:hlink>
      <a:folHlink>
        <a:srgbClr val="800080"/>
      </a:folHlink>
    </a:clrScheme>
    <a:fontScheme name="Calluna Sans">
      <a:majorFont>
        <a:latin typeface="Calluna Sans"/>
        <a:ea typeface=""/>
        <a:cs typeface=""/>
      </a:majorFont>
      <a:minorFont>
        <a:latin typeface="Calluna Sans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tpl</Template>
  <TotalTime>8958</TotalTime>
  <Words>2058</Words>
  <Application>Microsoft Office PowerPoint</Application>
  <PresentationFormat>On-screen Show (4:3)</PresentationFormat>
  <Paragraphs>514</Paragraphs>
  <Slides>56</Slides>
  <Notes>12</Notes>
  <HiddenSlides>2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tpl</vt:lpstr>
      <vt:lpstr>Ball Bearing Motor</vt:lpstr>
      <vt:lpstr>11. Ball Bearing Motor</vt:lpstr>
      <vt:lpstr>Introduction</vt:lpstr>
      <vt:lpstr>What is a “Ball Bearing Motor”?</vt:lpstr>
      <vt:lpstr>What is a “Ball Bearing Motor”?</vt:lpstr>
      <vt:lpstr>What is a “Ball Bearing Motor”?</vt:lpstr>
      <vt:lpstr>What is a “Ball Bearing Motor”?</vt:lpstr>
      <vt:lpstr>What is a “Ball Bearing Motor”?</vt:lpstr>
      <vt:lpstr>It Works!</vt:lpstr>
      <vt:lpstr>Experiments</vt:lpstr>
      <vt:lpstr>Experimental apparatus</vt:lpstr>
      <vt:lpstr>Experimental apparatus</vt:lpstr>
      <vt:lpstr>Experimental apparatus</vt:lpstr>
      <vt:lpstr>Experimental Results</vt:lpstr>
      <vt:lpstr>Max Speed Measurement</vt:lpstr>
      <vt:lpstr>Max Speed Measurement</vt:lpstr>
      <vt:lpstr>Max Speed vs. Current</vt:lpstr>
      <vt:lpstr>Efficiency Measurement</vt:lpstr>
      <vt:lpstr>Efficiency Measurement</vt:lpstr>
      <vt:lpstr>Efficiency Measurement</vt:lpstr>
      <vt:lpstr>Efficiency Measurement</vt:lpstr>
      <vt:lpstr>Efficiency Measurement</vt:lpstr>
      <vt:lpstr>Efficiency Measurement</vt:lpstr>
      <vt:lpstr>Efficiency Measurement</vt:lpstr>
      <vt:lpstr>Efficiency Measurement</vt:lpstr>
      <vt:lpstr>Efficiency Measurement</vt:lpstr>
      <vt:lpstr>Efficiency: Relevant Parameters</vt:lpstr>
      <vt:lpstr>PowerPoint Presentation</vt:lpstr>
      <vt:lpstr>PowerPoint Presentation</vt:lpstr>
      <vt:lpstr>EXISTING Theories</vt:lpstr>
      <vt:lpstr>#1: Magnetic Theory</vt:lpstr>
      <vt:lpstr>#2: Thermal Theory</vt:lpstr>
      <vt:lpstr>#2: Thermal Theory</vt:lpstr>
      <vt:lpstr>Which one is valid in our case?</vt:lpstr>
      <vt:lpstr>Experiment #1: Cylindrical Bearings</vt:lpstr>
      <vt:lpstr>Experiment #1: Cylindrical Bearings</vt:lpstr>
      <vt:lpstr>Which one is valid in our case?</vt:lpstr>
      <vt:lpstr>Experiment #2: Strong External Magnetic Field ( &gt; 1T)</vt:lpstr>
      <vt:lpstr>Experiment #2: Strong External Magnetic Field ( &gt; 1T)</vt:lpstr>
      <vt:lpstr>Which one is valid in our case?</vt:lpstr>
      <vt:lpstr>Experiment #3: Deforming the Bearing</vt:lpstr>
      <vt:lpstr>Experiment #3: Deforming the Bearing</vt:lpstr>
      <vt:lpstr>Which one is valid in our case?</vt:lpstr>
      <vt:lpstr>Which one is valid in our case?</vt:lpstr>
      <vt:lpstr>PowerPoint Presentation</vt:lpstr>
      <vt:lpstr>PowerPoint Presentation</vt:lpstr>
      <vt:lpstr>Appendix A: Resistance is futile</vt:lpstr>
      <vt:lpstr>Appendices</vt:lpstr>
      <vt:lpstr>Measuring Current</vt:lpstr>
      <vt:lpstr>Measuring Current</vt:lpstr>
      <vt:lpstr>Measuring Current</vt:lpstr>
      <vt:lpstr>Importance of temperature change</vt:lpstr>
      <vt:lpstr>Determining Wire Temperature</vt:lpstr>
      <vt:lpstr>Our Bearings</vt:lpstr>
      <vt:lpstr>Calculation of moment of inertia</vt:lpstr>
      <vt:lpstr>Small ball bearings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11. Ložiskový motor</dc:title>
  <dc:creator>deykoweec</dc:creator>
  <cp:lastModifiedBy>kamila</cp:lastModifiedBy>
  <cp:revision>358</cp:revision>
  <dcterms:created xsi:type="dcterms:W3CDTF">2013-01-28T13:15:47Z</dcterms:created>
  <dcterms:modified xsi:type="dcterms:W3CDTF">2013-07-24T13:55:15Z</dcterms:modified>
</cp:coreProperties>
</file>