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4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5.xml" ContentType="application/vnd.openxmlformats-officedocument.drawingml.chart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6.xml" ContentType="application/vnd.openxmlformats-officedocument.drawingml.chart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1" r:id="rId1"/>
    <p:sldMasterId id="2147483674" r:id="rId2"/>
  </p:sldMasterIdLst>
  <p:notesMasterIdLst>
    <p:notesMasterId r:id="rId48"/>
  </p:notesMasterIdLst>
  <p:sldIdLst>
    <p:sldId id="399" r:id="rId3"/>
    <p:sldId id="397" r:id="rId4"/>
    <p:sldId id="318" r:id="rId5"/>
    <p:sldId id="392" r:id="rId6"/>
    <p:sldId id="333" r:id="rId7"/>
    <p:sldId id="334" r:id="rId8"/>
    <p:sldId id="335" r:id="rId9"/>
    <p:sldId id="336" r:id="rId10"/>
    <p:sldId id="337" r:id="rId11"/>
    <p:sldId id="338" r:id="rId12"/>
    <p:sldId id="340" r:id="rId13"/>
    <p:sldId id="341" r:id="rId14"/>
    <p:sldId id="347" r:id="rId15"/>
    <p:sldId id="378" r:id="rId16"/>
    <p:sldId id="379" r:id="rId17"/>
    <p:sldId id="380" r:id="rId18"/>
    <p:sldId id="384" r:id="rId19"/>
    <p:sldId id="383" r:id="rId20"/>
    <p:sldId id="349" r:id="rId21"/>
    <p:sldId id="386" r:id="rId22"/>
    <p:sldId id="387" r:id="rId23"/>
    <p:sldId id="389" r:id="rId24"/>
    <p:sldId id="361" r:id="rId25"/>
    <p:sldId id="307" r:id="rId26"/>
    <p:sldId id="410" r:id="rId27"/>
    <p:sldId id="362" r:id="rId28"/>
    <p:sldId id="400" r:id="rId29"/>
    <p:sldId id="403" r:id="rId30"/>
    <p:sldId id="404" r:id="rId31"/>
    <p:sldId id="391" r:id="rId32"/>
    <p:sldId id="405" r:id="rId33"/>
    <p:sldId id="317" r:id="rId34"/>
    <p:sldId id="269" r:id="rId35"/>
    <p:sldId id="276" r:id="rId36"/>
    <p:sldId id="272" r:id="rId37"/>
    <p:sldId id="275" r:id="rId38"/>
    <p:sldId id="406" r:id="rId39"/>
    <p:sldId id="270" r:id="rId40"/>
    <p:sldId id="344" r:id="rId41"/>
    <p:sldId id="411" r:id="rId42"/>
    <p:sldId id="346" r:id="rId43"/>
    <p:sldId id="385" r:id="rId44"/>
    <p:sldId id="407" r:id="rId45"/>
    <p:sldId id="408" r:id="rId46"/>
    <p:sldId id="409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200D7B9-88D4-406B-B8B6-2F75829E6707}">
          <p14:sldIdLst>
            <p14:sldId id="399"/>
            <p14:sldId id="397"/>
            <p14:sldId id="318"/>
          </p14:sldIdLst>
        </p14:section>
        <p14:section name="shape" id="{1657FAF1-EA20-454D-8849-2F9FBA80FD69}">
          <p14:sldIdLst>
            <p14:sldId id="392"/>
            <p14:sldId id="333"/>
            <p14:sldId id="334"/>
          </p14:sldIdLst>
        </p14:section>
        <p14:section name="what does rubber do?" id="{F293104B-77E6-457A-B43E-72C01D232938}">
          <p14:sldIdLst>
            <p14:sldId id="335"/>
            <p14:sldId id="336"/>
            <p14:sldId id="337"/>
            <p14:sldId id="338"/>
            <p14:sldId id="340"/>
            <p14:sldId id="341"/>
          </p14:sldIdLst>
        </p14:section>
        <p14:section name="gravity in 2D" id="{A2048F25-C6AF-4128-9D95-1977E9DBF3FF}">
          <p14:sldIdLst>
            <p14:sldId id="347"/>
            <p14:sldId id="378"/>
            <p14:sldId id="379"/>
            <p14:sldId id="380"/>
            <p14:sldId id="384"/>
            <p14:sldId id="383"/>
          </p14:sldIdLst>
        </p14:section>
        <p14:section name="finding kappa" id="{305261A5-6B66-4625-ACDC-57720A754C5C}">
          <p14:sldIdLst>
            <p14:sldId id="349"/>
            <p14:sldId id="386"/>
            <p14:sldId id="387"/>
            <p14:sldId id="389"/>
          </p14:sldIdLst>
        </p14:section>
        <p14:section name="dynamics" id="{13D2452B-003E-40CF-A7F9-43D1B6E5D845}">
          <p14:sldIdLst>
            <p14:sldId id="361"/>
            <p14:sldId id="307"/>
            <p14:sldId id="410"/>
            <p14:sldId id="362"/>
            <p14:sldId id="400"/>
            <p14:sldId id="403"/>
            <p14:sldId id="404"/>
            <p14:sldId id="391"/>
            <p14:sldId id="405"/>
          </p14:sldIdLst>
        </p14:section>
        <p14:section name="Appendix" id="{25F14070-CFAA-461A-BC39-C82EBB531FD7}">
          <p14:sldIdLst>
            <p14:sldId id="317"/>
          </p14:sldIdLst>
        </p14:section>
        <p14:section name="rubber sheet vs gravity: eqs" id="{103490C0-FEB3-4E2C-B8F5-B96D34A8C87F}">
          <p14:sldIdLst>
            <p14:sldId id="269"/>
            <p14:sldId id="276"/>
            <p14:sldId id="272"/>
            <p14:sldId id="275"/>
            <p14:sldId id="406"/>
            <p14:sldId id="270"/>
          </p14:sldIdLst>
        </p14:section>
        <p14:section name="gravity in N-D" id="{5FD7F0B6-E05E-41AB-9696-8C7B76991589}">
          <p14:sldIdLst>
            <p14:sldId id="344"/>
            <p14:sldId id="411"/>
            <p14:sldId id="346"/>
          </p14:sldIdLst>
        </p14:section>
        <p14:section name="3rd Kepler's Law" id="{2371202C-A630-4B05-854F-6C0DEDE5AC31}">
          <p14:sldIdLst>
            <p14:sldId id="385"/>
          </p14:sldIdLst>
        </p14:section>
        <p14:section name="small slopes" id="{EF5EB2A5-B144-44DA-91CF-0967A650314D}">
          <p14:sldIdLst>
            <p14:sldId id="407"/>
            <p14:sldId id="408"/>
            <p14:sldId id="40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82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4429" autoAdjust="0"/>
    <p:restoredTop sz="83546" autoAdjust="0"/>
  </p:normalViewPr>
  <p:slideViewPr>
    <p:cSldViewPr>
      <p:cViewPr varScale="1">
        <p:scale>
          <a:sx n="75" d="100"/>
          <a:sy n="75" d="100"/>
        </p:scale>
        <p:origin x="-165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04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amila\Dropbox\TMF2013\02-elastic_space\fixed-fit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amila\Dropbox\TMF2013\02-elastic_space\fixed-fit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amila\Downloads\data%20compariso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8660133515919202E-2"/>
          <c:y val="0"/>
          <c:w val="0.94186585010207058"/>
          <c:h val="1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>
              <a:solidFill>
                <a:schemeClr val="accent4"/>
              </a:solidFill>
            </a:ln>
          </c:spPr>
          <c:marker>
            <c:symbol val="none"/>
          </c:marker>
          <c:xVal>
            <c:numRef>
              <c:f>Sheet1!$A$2:$A$102</c:f>
              <c:numCache>
                <c:formatCode>General</c:formatCode>
                <c:ptCount val="101"/>
                <c:pt idx="0">
                  <c:v>-1</c:v>
                </c:pt>
                <c:pt idx="1">
                  <c:v>-0.99</c:v>
                </c:pt>
                <c:pt idx="2">
                  <c:v>-0.98</c:v>
                </c:pt>
                <c:pt idx="3">
                  <c:v>-0.97</c:v>
                </c:pt>
                <c:pt idx="4">
                  <c:v>-0.96</c:v>
                </c:pt>
                <c:pt idx="5">
                  <c:v>-0.95</c:v>
                </c:pt>
                <c:pt idx="6">
                  <c:v>-0.94</c:v>
                </c:pt>
                <c:pt idx="7">
                  <c:v>-0.93</c:v>
                </c:pt>
                <c:pt idx="8">
                  <c:v>-0.92</c:v>
                </c:pt>
                <c:pt idx="9">
                  <c:v>-0.91</c:v>
                </c:pt>
                <c:pt idx="10">
                  <c:v>-0.9</c:v>
                </c:pt>
                <c:pt idx="11">
                  <c:v>-0.89</c:v>
                </c:pt>
                <c:pt idx="12">
                  <c:v>-0.88</c:v>
                </c:pt>
                <c:pt idx="13">
                  <c:v>-0.87</c:v>
                </c:pt>
                <c:pt idx="14">
                  <c:v>-0.86</c:v>
                </c:pt>
                <c:pt idx="15">
                  <c:v>-0.85</c:v>
                </c:pt>
                <c:pt idx="16">
                  <c:v>-0.84</c:v>
                </c:pt>
                <c:pt idx="17">
                  <c:v>-0.83</c:v>
                </c:pt>
                <c:pt idx="18">
                  <c:v>-0.82</c:v>
                </c:pt>
                <c:pt idx="19">
                  <c:v>-0.81</c:v>
                </c:pt>
                <c:pt idx="20">
                  <c:v>-0.8</c:v>
                </c:pt>
                <c:pt idx="21">
                  <c:v>-0.79</c:v>
                </c:pt>
                <c:pt idx="22">
                  <c:v>-0.78</c:v>
                </c:pt>
                <c:pt idx="23">
                  <c:v>-0.77</c:v>
                </c:pt>
                <c:pt idx="24">
                  <c:v>-0.76</c:v>
                </c:pt>
                <c:pt idx="25">
                  <c:v>-0.75</c:v>
                </c:pt>
                <c:pt idx="26">
                  <c:v>-0.74</c:v>
                </c:pt>
                <c:pt idx="27">
                  <c:v>-0.73</c:v>
                </c:pt>
                <c:pt idx="28">
                  <c:v>-0.72</c:v>
                </c:pt>
                <c:pt idx="29">
                  <c:v>-0.71</c:v>
                </c:pt>
                <c:pt idx="30">
                  <c:v>-0.7</c:v>
                </c:pt>
                <c:pt idx="31">
                  <c:v>-0.69</c:v>
                </c:pt>
                <c:pt idx="32">
                  <c:v>-0.68</c:v>
                </c:pt>
                <c:pt idx="33">
                  <c:v>-0.67</c:v>
                </c:pt>
                <c:pt idx="34">
                  <c:v>-0.66</c:v>
                </c:pt>
                <c:pt idx="35">
                  <c:v>-0.65</c:v>
                </c:pt>
                <c:pt idx="36">
                  <c:v>-0.64</c:v>
                </c:pt>
                <c:pt idx="37">
                  <c:v>-0.63</c:v>
                </c:pt>
                <c:pt idx="38">
                  <c:v>-0.62</c:v>
                </c:pt>
                <c:pt idx="39">
                  <c:v>-0.61</c:v>
                </c:pt>
                <c:pt idx="40">
                  <c:v>-0.6</c:v>
                </c:pt>
                <c:pt idx="41">
                  <c:v>-0.59</c:v>
                </c:pt>
                <c:pt idx="42">
                  <c:v>-0.57999999999999996</c:v>
                </c:pt>
                <c:pt idx="43">
                  <c:v>-0.56999999999999995</c:v>
                </c:pt>
                <c:pt idx="44">
                  <c:v>-0.56000000000000005</c:v>
                </c:pt>
                <c:pt idx="45">
                  <c:v>-0.55000000000000004</c:v>
                </c:pt>
                <c:pt idx="46">
                  <c:v>-0.54</c:v>
                </c:pt>
                <c:pt idx="47">
                  <c:v>-0.53</c:v>
                </c:pt>
                <c:pt idx="48">
                  <c:v>-0.52</c:v>
                </c:pt>
                <c:pt idx="49">
                  <c:v>-0.51</c:v>
                </c:pt>
                <c:pt idx="50">
                  <c:v>-0.5</c:v>
                </c:pt>
                <c:pt idx="51">
                  <c:v>-0.49</c:v>
                </c:pt>
                <c:pt idx="52">
                  <c:v>-0.48</c:v>
                </c:pt>
                <c:pt idx="53">
                  <c:v>-0.47</c:v>
                </c:pt>
                <c:pt idx="54">
                  <c:v>-0.46</c:v>
                </c:pt>
                <c:pt idx="55">
                  <c:v>-0.45</c:v>
                </c:pt>
                <c:pt idx="56">
                  <c:v>-0.44</c:v>
                </c:pt>
                <c:pt idx="57">
                  <c:v>-0.42999999999999899</c:v>
                </c:pt>
                <c:pt idx="58">
                  <c:v>-0.41999999999999899</c:v>
                </c:pt>
                <c:pt idx="59">
                  <c:v>-0.40999999999999898</c:v>
                </c:pt>
                <c:pt idx="60">
                  <c:v>-0.39999999999999902</c:v>
                </c:pt>
                <c:pt idx="61">
                  <c:v>-0.38999999999999901</c:v>
                </c:pt>
                <c:pt idx="62">
                  <c:v>-0.37999999999999901</c:v>
                </c:pt>
                <c:pt idx="63">
                  <c:v>-0.369999999999999</c:v>
                </c:pt>
                <c:pt idx="64">
                  <c:v>-0.35999999999999899</c:v>
                </c:pt>
                <c:pt idx="65">
                  <c:v>-0.34999999999999898</c:v>
                </c:pt>
                <c:pt idx="66">
                  <c:v>-0.33999999999999903</c:v>
                </c:pt>
                <c:pt idx="67">
                  <c:v>-0.32999999999999902</c:v>
                </c:pt>
                <c:pt idx="68">
                  <c:v>-0.31999999999999901</c:v>
                </c:pt>
                <c:pt idx="69">
                  <c:v>-0.309999999999999</c:v>
                </c:pt>
                <c:pt idx="70">
                  <c:v>-0.29999999999999899</c:v>
                </c:pt>
                <c:pt idx="71">
                  <c:v>-0.28999999999999898</c:v>
                </c:pt>
                <c:pt idx="72">
                  <c:v>-0.27999999999999903</c:v>
                </c:pt>
                <c:pt idx="73">
                  <c:v>-0.26999999999999902</c:v>
                </c:pt>
                <c:pt idx="74">
                  <c:v>-0.25999999999999901</c:v>
                </c:pt>
                <c:pt idx="75">
                  <c:v>-0.249999999999999</c:v>
                </c:pt>
                <c:pt idx="76">
                  <c:v>-0.23999999999999899</c:v>
                </c:pt>
                <c:pt idx="77">
                  <c:v>-0.22999999999999901</c:v>
                </c:pt>
                <c:pt idx="78">
                  <c:v>-0.219999999999999</c:v>
                </c:pt>
                <c:pt idx="79">
                  <c:v>-0.20999999999999899</c:v>
                </c:pt>
                <c:pt idx="80">
                  <c:v>-0.19999999999999901</c:v>
                </c:pt>
                <c:pt idx="81">
                  <c:v>-0.189999999999999</c:v>
                </c:pt>
                <c:pt idx="82">
                  <c:v>-0.17999999999999899</c:v>
                </c:pt>
                <c:pt idx="83">
                  <c:v>-0.16999999999999901</c:v>
                </c:pt>
                <c:pt idx="84">
                  <c:v>-0.159999999999999</c:v>
                </c:pt>
                <c:pt idx="85">
                  <c:v>-0.149999999999999</c:v>
                </c:pt>
                <c:pt idx="86">
                  <c:v>-0.13999999999999899</c:v>
                </c:pt>
                <c:pt idx="87">
                  <c:v>-0.12999999999999901</c:v>
                </c:pt>
                <c:pt idx="88">
                  <c:v>-0.119999999999999</c:v>
                </c:pt>
                <c:pt idx="89">
                  <c:v>-0.109999999999999</c:v>
                </c:pt>
                <c:pt idx="90">
                  <c:v>-9.9999999999999006E-2</c:v>
                </c:pt>
                <c:pt idx="91">
                  <c:v>-8.9999999999998997E-2</c:v>
                </c:pt>
                <c:pt idx="92">
                  <c:v>-7.9999999999999002E-2</c:v>
                </c:pt>
                <c:pt idx="93">
                  <c:v>-6.9999999999998994E-2</c:v>
                </c:pt>
                <c:pt idx="94">
                  <c:v>-5.9999999999999103E-2</c:v>
                </c:pt>
                <c:pt idx="95">
                  <c:v>-4.9999999999998997E-2</c:v>
                </c:pt>
                <c:pt idx="96">
                  <c:v>-3.9999999999999002E-2</c:v>
                </c:pt>
                <c:pt idx="97">
                  <c:v>-2.9999999999999E-2</c:v>
                </c:pt>
                <c:pt idx="98">
                  <c:v>-1.9999999999999001E-2</c:v>
                </c:pt>
                <c:pt idx="99">
                  <c:v>-9.9999999999990097E-3</c:v>
                </c:pt>
                <c:pt idx="100">
                  <c:v>-1.0000000000000001E-5</c:v>
                </c:pt>
              </c:numCache>
            </c:numRef>
          </c:xVal>
          <c:yVal>
            <c:numRef>
              <c:f>Sheet1!$B$2:$B$102</c:f>
              <c:numCache>
                <c:formatCode>General</c:formatCode>
                <c:ptCount val="101"/>
                <c:pt idx="0">
                  <c:v>-1</c:v>
                </c:pt>
                <c:pt idx="1">
                  <c:v>-1.0101010101010102</c:v>
                </c:pt>
                <c:pt idx="2">
                  <c:v>-1.0204081632653061</c:v>
                </c:pt>
                <c:pt idx="3">
                  <c:v>-1.0309278350515465</c:v>
                </c:pt>
                <c:pt idx="4">
                  <c:v>-1.0416666666666667</c:v>
                </c:pt>
                <c:pt idx="5">
                  <c:v>-1.0526315789473684</c:v>
                </c:pt>
                <c:pt idx="6">
                  <c:v>-1.0638297872340425</c:v>
                </c:pt>
                <c:pt idx="7">
                  <c:v>-1.075268817204301</c:v>
                </c:pt>
                <c:pt idx="8">
                  <c:v>-1.0869565217391304</c:v>
                </c:pt>
                <c:pt idx="9">
                  <c:v>-1.0989010989010988</c:v>
                </c:pt>
                <c:pt idx="10">
                  <c:v>-1.1111111111111112</c:v>
                </c:pt>
                <c:pt idx="11">
                  <c:v>-1.1235955056179776</c:v>
                </c:pt>
                <c:pt idx="12">
                  <c:v>-1.1363636363636365</c:v>
                </c:pt>
                <c:pt idx="13">
                  <c:v>-1.1494252873563218</c:v>
                </c:pt>
                <c:pt idx="14">
                  <c:v>-1.1627906976744187</c:v>
                </c:pt>
                <c:pt idx="15">
                  <c:v>-1.1764705882352942</c:v>
                </c:pt>
                <c:pt idx="16">
                  <c:v>-1.1904761904761905</c:v>
                </c:pt>
                <c:pt idx="17">
                  <c:v>-1.2048192771084338</c:v>
                </c:pt>
                <c:pt idx="18">
                  <c:v>-1.2195121951219512</c:v>
                </c:pt>
                <c:pt idx="19">
                  <c:v>-1.2345679012345678</c:v>
                </c:pt>
                <c:pt idx="20">
                  <c:v>-1.25</c:v>
                </c:pt>
                <c:pt idx="21">
                  <c:v>-1.2658227848101264</c:v>
                </c:pt>
                <c:pt idx="22">
                  <c:v>-1.2820512820512819</c:v>
                </c:pt>
                <c:pt idx="23">
                  <c:v>-1.2987012987012987</c:v>
                </c:pt>
                <c:pt idx="24">
                  <c:v>-1.3157894736842106</c:v>
                </c:pt>
                <c:pt idx="25">
                  <c:v>-1.3333333333333333</c:v>
                </c:pt>
                <c:pt idx="26">
                  <c:v>-1.3513513513513513</c:v>
                </c:pt>
                <c:pt idx="27">
                  <c:v>-1.3698630136986301</c:v>
                </c:pt>
                <c:pt idx="28">
                  <c:v>-1.3888888888888888</c:v>
                </c:pt>
                <c:pt idx="29">
                  <c:v>-1.4084507042253522</c:v>
                </c:pt>
                <c:pt idx="30">
                  <c:v>-1.4285714285714286</c:v>
                </c:pt>
                <c:pt idx="31">
                  <c:v>-1.4492753623188408</c:v>
                </c:pt>
                <c:pt idx="32">
                  <c:v>-1.4705882352941175</c:v>
                </c:pt>
                <c:pt idx="33">
                  <c:v>-1.4925373134328357</c:v>
                </c:pt>
                <c:pt idx="34">
                  <c:v>-1.5151515151515151</c:v>
                </c:pt>
                <c:pt idx="35">
                  <c:v>-1.5384615384615383</c:v>
                </c:pt>
                <c:pt idx="36">
                  <c:v>-1.5625</c:v>
                </c:pt>
                <c:pt idx="37">
                  <c:v>-1.5873015873015872</c:v>
                </c:pt>
                <c:pt idx="38">
                  <c:v>-1.6129032258064517</c:v>
                </c:pt>
                <c:pt idx="39">
                  <c:v>-1.639344262295082</c:v>
                </c:pt>
                <c:pt idx="40">
                  <c:v>-1.6666666666666667</c:v>
                </c:pt>
                <c:pt idx="41">
                  <c:v>-1.6949152542372883</c:v>
                </c:pt>
                <c:pt idx="42">
                  <c:v>-1.7241379310344829</c:v>
                </c:pt>
                <c:pt idx="43">
                  <c:v>-1.7543859649122808</c:v>
                </c:pt>
                <c:pt idx="44">
                  <c:v>-1.7857142857142856</c:v>
                </c:pt>
                <c:pt idx="45">
                  <c:v>-1.8181818181818181</c:v>
                </c:pt>
                <c:pt idx="46">
                  <c:v>-1.8518518518518516</c:v>
                </c:pt>
                <c:pt idx="47">
                  <c:v>-1.8867924528301885</c:v>
                </c:pt>
                <c:pt idx="48">
                  <c:v>-1.9230769230769229</c:v>
                </c:pt>
                <c:pt idx="49">
                  <c:v>-1.9607843137254901</c:v>
                </c:pt>
                <c:pt idx="50">
                  <c:v>-2</c:v>
                </c:pt>
                <c:pt idx="51">
                  <c:v>-2.0408163265306123</c:v>
                </c:pt>
                <c:pt idx="52">
                  <c:v>-2.0833333333333335</c:v>
                </c:pt>
                <c:pt idx="53">
                  <c:v>-2.1276595744680851</c:v>
                </c:pt>
                <c:pt idx="54">
                  <c:v>-2.1739130434782608</c:v>
                </c:pt>
                <c:pt idx="55">
                  <c:v>-2.2222222222222223</c:v>
                </c:pt>
                <c:pt idx="56">
                  <c:v>-2.2727272727272729</c:v>
                </c:pt>
                <c:pt idx="57">
                  <c:v>-2.3255813953488427</c:v>
                </c:pt>
                <c:pt idx="58">
                  <c:v>-2.3809523809523867</c:v>
                </c:pt>
                <c:pt idx="59">
                  <c:v>-2.4390243902439086</c:v>
                </c:pt>
                <c:pt idx="60">
                  <c:v>-2.5000000000000062</c:v>
                </c:pt>
                <c:pt idx="61">
                  <c:v>-2.5641025641025705</c:v>
                </c:pt>
                <c:pt idx="62">
                  <c:v>-2.6315789473684279</c:v>
                </c:pt>
                <c:pt idx="63">
                  <c:v>-2.7027027027027102</c:v>
                </c:pt>
                <c:pt idx="64">
                  <c:v>-2.7777777777777857</c:v>
                </c:pt>
                <c:pt idx="65">
                  <c:v>-2.8571428571428656</c:v>
                </c:pt>
                <c:pt idx="66">
                  <c:v>-2.9411764705882439</c:v>
                </c:pt>
                <c:pt idx="67">
                  <c:v>-3.0303030303030392</c:v>
                </c:pt>
                <c:pt idx="68">
                  <c:v>-3.1250000000000098</c:v>
                </c:pt>
                <c:pt idx="69">
                  <c:v>-3.2258064516129137</c:v>
                </c:pt>
                <c:pt idx="70">
                  <c:v>-3.3333333333333446</c:v>
                </c:pt>
                <c:pt idx="71">
                  <c:v>-3.4482758620689777</c:v>
                </c:pt>
                <c:pt idx="72">
                  <c:v>-3.5714285714285841</c:v>
                </c:pt>
                <c:pt idx="73">
                  <c:v>-3.703703703703717</c:v>
                </c:pt>
                <c:pt idx="74">
                  <c:v>-3.8461538461538609</c:v>
                </c:pt>
                <c:pt idx="75">
                  <c:v>-4.000000000000016</c:v>
                </c:pt>
                <c:pt idx="76">
                  <c:v>-4.1666666666666838</c:v>
                </c:pt>
                <c:pt idx="77">
                  <c:v>-4.3478260869565402</c:v>
                </c:pt>
                <c:pt idx="78">
                  <c:v>-4.5454545454545663</c:v>
                </c:pt>
                <c:pt idx="79">
                  <c:v>-4.761904761904785</c:v>
                </c:pt>
                <c:pt idx="80">
                  <c:v>-5.0000000000000249</c:v>
                </c:pt>
                <c:pt idx="81">
                  <c:v>-5.26315789473687</c:v>
                </c:pt>
                <c:pt idx="82">
                  <c:v>-5.5555555555555864</c:v>
                </c:pt>
                <c:pt idx="83">
                  <c:v>-5.8823529411765048</c:v>
                </c:pt>
                <c:pt idx="84">
                  <c:v>-6.2500000000000391</c:v>
                </c:pt>
                <c:pt idx="85">
                  <c:v>-6.6666666666667114</c:v>
                </c:pt>
                <c:pt idx="86">
                  <c:v>-7.1428571428571948</c:v>
                </c:pt>
                <c:pt idx="87">
                  <c:v>-7.6923076923077511</c:v>
                </c:pt>
                <c:pt idx="88">
                  <c:v>-8.3333333333334032</c:v>
                </c:pt>
                <c:pt idx="89">
                  <c:v>-9.0909090909091734</c:v>
                </c:pt>
                <c:pt idx="90">
                  <c:v>-10.000000000000099</c:v>
                </c:pt>
                <c:pt idx="91">
                  <c:v>-11.111111111111235</c:v>
                </c:pt>
                <c:pt idx="92">
                  <c:v>-12.500000000000156</c:v>
                </c:pt>
                <c:pt idx="93">
                  <c:v>-14.285714285714491</c:v>
                </c:pt>
                <c:pt idx="94">
                  <c:v>-16.666666666666917</c:v>
                </c:pt>
                <c:pt idx="95">
                  <c:v>-20.000000000000401</c:v>
                </c:pt>
                <c:pt idx="96">
                  <c:v>-25.000000000000625</c:v>
                </c:pt>
                <c:pt idx="97">
                  <c:v>-33.333333333334444</c:v>
                </c:pt>
                <c:pt idx="98">
                  <c:v>-50.000000000002494</c:v>
                </c:pt>
                <c:pt idx="99">
                  <c:v>-100.0000000000099</c:v>
                </c:pt>
                <c:pt idx="100">
                  <c:v>-99999.999999999985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807104"/>
        <c:axId val="5829376"/>
      </c:scatterChart>
      <c:valAx>
        <c:axId val="5807104"/>
        <c:scaling>
          <c:orientation val="minMax"/>
          <c:max val="0"/>
          <c:min val="-1"/>
        </c:scaling>
        <c:delete val="1"/>
        <c:axPos val="b"/>
        <c:numFmt formatCode="General" sourceLinked="1"/>
        <c:majorTickMark val="out"/>
        <c:minorTickMark val="none"/>
        <c:tickLblPos val="nextTo"/>
        <c:crossAx val="5829376"/>
        <c:crosses val="autoZero"/>
        <c:crossBetween val="midCat"/>
      </c:valAx>
      <c:valAx>
        <c:axId val="5829376"/>
        <c:scaling>
          <c:orientation val="minMax"/>
          <c:max val="0"/>
          <c:min val="-16"/>
        </c:scaling>
        <c:delete val="0"/>
        <c:axPos val="l"/>
        <c:numFmt formatCode="General" sourceLinked="1"/>
        <c:majorTickMark val="none"/>
        <c:minorTickMark val="none"/>
        <c:tickLblPos val="none"/>
        <c:spPr>
          <a:ln w="15875">
            <a:solidFill>
              <a:schemeClr val="bg1"/>
            </a:solidFill>
          </a:ln>
        </c:spPr>
        <c:crossAx val="5807104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8660133515919202E-2"/>
          <c:y val="0"/>
          <c:w val="0.94186585010207058"/>
          <c:h val="1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>
              <a:solidFill>
                <a:schemeClr val="accent4"/>
              </a:solidFill>
            </a:ln>
          </c:spPr>
          <c:marker>
            <c:symbol val="none"/>
          </c:marker>
          <c:xVal>
            <c:numRef>
              <c:f>Sheet1!$A$2:$A$102</c:f>
              <c:numCache>
                <c:formatCode>General</c:formatCode>
                <c:ptCount val="101"/>
                <c:pt idx="0">
                  <c:v>-1</c:v>
                </c:pt>
                <c:pt idx="1">
                  <c:v>-0.99</c:v>
                </c:pt>
                <c:pt idx="2">
                  <c:v>-0.98</c:v>
                </c:pt>
                <c:pt idx="3">
                  <c:v>-0.97</c:v>
                </c:pt>
                <c:pt idx="4">
                  <c:v>-0.96</c:v>
                </c:pt>
                <c:pt idx="5">
                  <c:v>-0.95</c:v>
                </c:pt>
                <c:pt idx="6">
                  <c:v>-0.94</c:v>
                </c:pt>
                <c:pt idx="7">
                  <c:v>-0.93</c:v>
                </c:pt>
                <c:pt idx="8">
                  <c:v>-0.92</c:v>
                </c:pt>
                <c:pt idx="9">
                  <c:v>-0.91</c:v>
                </c:pt>
                <c:pt idx="10">
                  <c:v>-0.9</c:v>
                </c:pt>
                <c:pt idx="11">
                  <c:v>-0.89</c:v>
                </c:pt>
                <c:pt idx="12">
                  <c:v>-0.88</c:v>
                </c:pt>
                <c:pt idx="13">
                  <c:v>-0.87</c:v>
                </c:pt>
                <c:pt idx="14">
                  <c:v>-0.86</c:v>
                </c:pt>
                <c:pt idx="15">
                  <c:v>-0.85</c:v>
                </c:pt>
                <c:pt idx="16">
                  <c:v>-0.84</c:v>
                </c:pt>
                <c:pt idx="17">
                  <c:v>-0.83</c:v>
                </c:pt>
                <c:pt idx="18">
                  <c:v>-0.82</c:v>
                </c:pt>
                <c:pt idx="19">
                  <c:v>-0.81</c:v>
                </c:pt>
                <c:pt idx="20">
                  <c:v>-0.8</c:v>
                </c:pt>
                <c:pt idx="21">
                  <c:v>-0.79</c:v>
                </c:pt>
                <c:pt idx="22">
                  <c:v>-0.78</c:v>
                </c:pt>
                <c:pt idx="23">
                  <c:v>-0.77</c:v>
                </c:pt>
                <c:pt idx="24">
                  <c:v>-0.76</c:v>
                </c:pt>
                <c:pt idx="25">
                  <c:v>-0.75</c:v>
                </c:pt>
                <c:pt idx="26">
                  <c:v>-0.74</c:v>
                </c:pt>
                <c:pt idx="27">
                  <c:v>-0.73</c:v>
                </c:pt>
                <c:pt idx="28">
                  <c:v>-0.72</c:v>
                </c:pt>
                <c:pt idx="29">
                  <c:v>-0.71</c:v>
                </c:pt>
                <c:pt idx="30">
                  <c:v>-0.7</c:v>
                </c:pt>
                <c:pt idx="31">
                  <c:v>-0.69</c:v>
                </c:pt>
                <c:pt idx="32">
                  <c:v>-0.68</c:v>
                </c:pt>
                <c:pt idx="33">
                  <c:v>-0.67</c:v>
                </c:pt>
                <c:pt idx="34">
                  <c:v>-0.66</c:v>
                </c:pt>
                <c:pt idx="35">
                  <c:v>-0.65</c:v>
                </c:pt>
                <c:pt idx="36">
                  <c:v>-0.64</c:v>
                </c:pt>
                <c:pt idx="37">
                  <c:v>-0.63</c:v>
                </c:pt>
                <c:pt idx="38">
                  <c:v>-0.62</c:v>
                </c:pt>
                <c:pt idx="39">
                  <c:v>-0.61</c:v>
                </c:pt>
                <c:pt idx="40">
                  <c:v>-0.6</c:v>
                </c:pt>
                <c:pt idx="41">
                  <c:v>-0.59</c:v>
                </c:pt>
                <c:pt idx="42">
                  <c:v>-0.57999999999999996</c:v>
                </c:pt>
                <c:pt idx="43">
                  <c:v>-0.56999999999999995</c:v>
                </c:pt>
                <c:pt idx="44">
                  <c:v>-0.56000000000000005</c:v>
                </c:pt>
                <c:pt idx="45">
                  <c:v>-0.55000000000000004</c:v>
                </c:pt>
                <c:pt idx="46">
                  <c:v>-0.54</c:v>
                </c:pt>
                <c:pt idx="47">
                  <c:v>-0.53</c:v>
                </c:pt>
                <c:pt idx="48">
                  <c:v>-0.52</c:v>
                </c:pt>
                <c:pt idx="49">
                  <c:v>-0.51</c:v>
                </c:pt>
                <c:pt idx="50">
                  <c:v>-0.5</c:v>
                </c:pt>
                <c:pt idx="51">
                  <c:v>-0.49</c:v>
                </c:pt>
                <c:pt idx="52">
                  <c:v>-0.48</c:v>
                </c:pt>
                <c:pt idx="53">
                  <c:v>-0.47</c:v>
                </c:pt>
                <c:pt idx="54">
                  <c:v>-0.46</c:v>
                </c:pt>
                <c:pt idx="55">
                  <c:v>-0.45</c:v>
                </c:pt>
                <c:pt idx="56">
                  <c:v>-0.44</c:v>
                </c:pt>
                <c:pt idx="57">
                  <c:v>-0.42999999999999899</c:v>
                </c:pt>
                <c:pt idx="58">
                  <c:v>-0.41999999999999899</c:v>
                </c:pt>
                <c:pt idx="59">
                  <c:v>-0.40999999999999898</c:v>
                </c:pt>
                <c:pt idx="60">
                  <c:v>-0.39999999999999902</c:v>
                </c:pt>
                <c:pt idx="61">
                  <c:v>-0.38999999999999901</c:v>
                </c:pt>
                <c:pt idx="62">
                  <c:v>-0.37999999999999901</c:v>
                </c:pt>
                <c:pt idx="63">
                  <c:v>-0.369999999999999</c:v>
                </c:pt>
                <c:pt idx="64">
                  <c:v>-0.35999999999999899</c:v>
                </c:pt>
                <c:pt idx="65">
                  <c:v>-0.34999999999999898</c:v>
                </c:pt>
                <c:pt idx="66">
                  <c:v>-0.33999999999999903</c:v>
                </c:pt>
                <c:pt idx="67">
                  <c:v>-0.32999999999999902</c:v>
                </c:pt>
                <c:pt idx="68">
                  <c:v>-0.31999999999999901</c:v>
                </c:pt>
                <c:pt idx="69">
                  <c:v>-0.309999999999999</c:v>
                </c:pt>
                <c:pt idx="70">
                  <c:v>-0.29999999999999899</c:v>
                </c:pt>
                <c:pt idx="71">
                  <c:v>-0.28999999999999898</c:v>
                </c:pt>
                <c:pt idx="72">
                  <c:v>-0.27999999999999903</c:v>
                </c:pt>
                <c:pt idx="73">
                  <c:v>-0.26999999999999902</c:v>
                </c:pt>
                <c:pt idx="74">
                  <c:v>-0.25999999999999901</c:v>
                </c:pt>
                <c:pt idx="75">
                  <c:v>-0.249999999999999</c:v>
                </c:pt>
                <c:pt idx="76">
                  <c:v>-0.23999999999999899</c:v>
                </c:pt>
                <c:pt idx="77">
                  <c:v>-0.22999999999999901</c:v>
                </c:pt>
                <c:pt idx="78">
                  <c:v>-0.219999999999999</c:v>
                </c:pt>
                <c:pt idx="79">
                  <c:v>-0.20999999999999899</c:v>
                </c:pt>
                <c:pt idx="80">
                  <c:v>-0.19999999999999901</c:v>
                </c:pt>
                <c:pt idx="81">
                  <c:v>-0.189999999999999</c:v>
                </c:pt>
                <c:pt idx="82">
                  <c:v>-0.17999999999999899</c:v>
                </c:pt>
                <c:pt idx="83">
                  <c:v>-0.16999999999999901</c:v>
                </c:pt>
                <c:pt idx="84">
                  <c:v>-0.159999999999999</c:v>
                </c:pt>
                <c:pt idx="85">
                  <c:v>-0.149999999999999</c:v>
                </c:pt>
                <c:pt idx="86">
                  <c:v>-0.13999999999999899</c:v>
                </c:pt>
                <c:pt idx="87">
                  <c:v>-0.12999999999999901</c:v>
                </c:pt>
                <c:pt idx="88">
                  <c:v>-0.119999999999999</c:v>
                </c:pt>
                <c:pt idx="89">
                  <c:v>-0.109999999999999</c:v>
                </c:pt>
                <c:pt idx="90">
                  <c:v>-9.9999999999999006E-2</c:v>
                </c:pt>
                <c:pt idx="91">
                  <c:v>-8.9999999999998997E-2</c:v>
                </c:pt>
                <c:pt idx="92">
                  <c:v>-7.9999999999999002E-2</c:v>
                </c:pt>
                <c:pt idx="93">
                  <c:v>-6.9999999999998994E-2</c:v>
                </c:pt>
                <c:pt idx="94">
                  <c:v>-5.9999999999999103E-2</c:v>
                </c:pt>
                <c:pt idx="95">
                  <c:v>-4.9999999999998997E-2</c:v>
                </c:pt>
                <c:pt idx="96">
                  <c:v>-3.9999999999999002E-2</c:v>
                </c:pt>
                <c:pt idx="97">
                  <c:v>-2.9999999999999E-2</c:v>
                </c:pt>
                <c:pt idx="98">
                  <c:v>-1.9999999999999001E-2</c:v>
                </c:pt>
                <c:pt idx="99">
                  <c:v>-9.9999999999990097E-3</c:v>
                </c:pt>
                <c:pt idx="100">
                  <c:v>-1.0000000000000001E-5</c:v>
                </c:pt>
              </c:numCache>
            </c:numRef>
          </c:xVal>
          <c:yVal>
            <c:numRef>
              <c:f>Sheet1!$B$2:$B$102</c:f>
              <c:numCache>
                <c:formatCode>General</c:formatCode>
                <c:ptCount val="101"/>
                <c:pt idx="0">
                  <c:v>-1</c:v>
                </c:pt>
                <c:pt idx="1">
                  <c:v>-1.0101010101010102</c:v>
                </c:pt>
                <c:pt idx="2">
                  <c:v>-1.0204081632653061</c:v>
                </c:pt>
                <c:pt idx="3">
                  <c:v>-1.0309278350515465</c:v>
                </c:pt>
                <c:pt idx="4">
                  <c:v>-1.0416666666666667</c:v>
                </c:pt>
                <c:pt idx="5">
                  <c:v>-1.0526315789473684</c:v>
                </c:pt>
                <c:pt idx="6">
                  <c:v>-1.0638297872340425</c:v>
                </c:pt>
                <c:pt idx="7">
                  <c:v>-1.075268817204301</c:v>
                </c:pt>
                <c:pt idx="8">
                  <c:v>-1.0869565217391304</c:v>
                </c:pt>
                <c:pt idx="9">
                  <c:v>-1.0989010989010988</c:v>
                </c:pt>
                <c:pt idx="10">
                  <c:v>-1.1111111111111112</c:v>
                </c:pt>
                <c:pt idx="11">
                  <c:v>-1.1235955056179776</c:v>
                </c:pt>
                <c:pt idx="12">
                  <c:v>-1.1363636363636365</c:v>
                </c:pt>
                <c:pt idx="13">
                  <c:v>-1.1494252873563218</c:v>
                </c:pt>
                <c:pt idx="14">
                  <c:v>-1.1627906976744187</c:v>
                </c:pt>
                <c:pt idx="15">
                  <c:v>-1.1764705882352942</c:v>
                </c:pt>
                <c:pt idx="16">
                  <c:v>-1.1904761904761905</c:v>
                </c:pt>
                <c:pt idx="17">
                  <c:v>-1.2048192771084338</c:v>
                </c:pt>
                <c:pt idx="18">
                  <c:v>-1.2195121951219512</c:v>
                </c:pt>
                <c:pt idx="19">
                  <c:v>-1.2345679012345678</c:v>
                </c:pt>
                <c:pt idx="20">
                  <c:v>-1.25</c:v>
                </c:pt>
                <c:pt idx="21">
                  <c:v>-1.2658227848101264</c:v>
                </c:pt>
                <c:pt idx="22">
                  <c:v>-1.2820512820512819</c:v>
                </c:pt>
                <c:pt idx="23">
                  <c:v>-1.2987012987012987</c:v>
                </c:pt>
                <c:pt idx="24">
                  <c:v>-1.3157894736842106</c:v>
                </c:pt>
                <c:pt idx="25">
                  <c:v>-1.3333333333333333</c:v>
                </c:pt>
                <c:pt idx="26">
                  <c:v>-1.3513513513513513</c:v>
                </c:pt>
                <c:pt idx="27">
                  <c:v>-1.3698630136986301</c:v>
                </c:pt>
                <c:pt idx="28">
                  <c:v>-1.3888888888888888</c:v>
                </c:pt>
                <c:pt idx="29">
                  <c:v>-1.4084507042253522</c:v>
                </c:pt>
                <c:pt idx="30">
                  <c:v>-1.4285714285714286</c:v>
                </c:pt>
                <c:pt idx="31">
                  <c:v>-1.4492753623188408</c:v>
                </c:pt>
                <c:pt idx="32">
                  <c:v>-1.4705882352941175</c:v>
                </c:pt>
                <c:pt idx="33">
                  <c:v>-1.4925373134328357</c:v>
                </c:pt>
                <c:pt idx="34">
                  <c:v>-1.5151515151515151</c:v>
                </c:pt>
                <c:pt idx="35">
                  <c:v>-1.5384615384615383</c:v>
                </c:pt>
                <c:pt idx="36">
                  <c:v>-1.5625</c:v>
                </c:pt>
                <c:pt idx="37">
                  <c:v>-1.5873015873015872</c:v>
                </c:pt>
                <c:pt idx="38">
                  <c:v>-1.6129032258064517</c:v>
                </c:pt>
                <c:pt idx="39">
                  <c:v>-1.639344262295082</c:v>
                </c:pt>
                <c:pt idx="40">
                  <c:v>-1.6666666666666667</c:v>
                </c:pt>
                <c:pt idx="41">
                  <c:v>-1.6949152542372883</c:v>
                </c:pt>
                <c:pt idx="42">
                  <c:v>-1.7241379310344829</c:v>
                </c:pt>
                <c:pt idx="43">
                  <c:v>-1.7543859649122808</c:v>
                </c:pt>
                <c:pt idx="44">
                  <c:v>-1.7857142857142856</c:v>
                </c:pt>
                <c:pt idx="45">
                  <c:v>-1.8181818181818181</c:v>
                </c:pt>
                <c:pt idx="46">
                  <c:v>-1.8518518518518516</c:v>
                </c:pt>
                <c:pt idx="47">
                  <c:v>-1.8867924528301885</c:v>
                </c:pt>
                <c:pt idx="48">
                  <c:v>-1.9230769230769229</c:v>
                </c:pt>
                <c:pt idx="49">
                  <c:v>-1.9607843137254901</c:v>
                </c:pt>
                <c:pt idx="50">
                  <c:v>-2</c:v>
                </c:pt>
                <c:pt idx="51">
                  <c:v>-2.0408163265306123</c:v>
                </c:pt>
                <c:pt idx="52">
                  <c:v>-2.0833333333333335</c:v>
                </c:pt>
                <c:pt idx="53">
                  <c:v>-2.1276595744680851</c:v>
                </c:pt>
                <c:pt idx="54">
                  <c:v>-2.1739130434782608</c:v>
                </c:pt>
                <c:pt idx="55">
                  <c:v>-2.2222222222222223</c:v>
                </c:pt>
                <c:pt idx="56">
                  <c:v>-2.2727272727272729</c:v>
                </c:pt>
                <c:pt idx="57">
                  <c:v>-2.3255813953488427</c:v>
                </c:pt>
                <c:pt idx="58">
                  <c:v>-2.3809523809523867</c:v>
                </c:pt>
                <c:pt idx="59">
                  <c:v>-2.4390243902439086</c:v>
                </c:pt>
                <c:pt idx="60">
                  <c:v>-2.5000000000000062</c:v>
                </c:pt>
                <c:pt idx="61">
                  <c:v>-2.5641025641025705</c:v>
                </c:pt>
                <c:pt idx="62">
                  <c:v>-2.6315789473684279</c:v>
                </c:pt>
                <c:pt idx="63">
                  <c:v>-2.7027027027027102</c:v>
                </c:pt>
                <c:pt idx="64">
                  <c:v>-2.7777777777777857</c:v>
                </c:pt>
                <c:pt idx="65">
                  <c:v>-2.8571428571428656</c:v>
                </c:pt>
                <c:pt idx="66">
                  <c:v>-2.9411764705882439</c:v>
                </c:pt>
                <c:pt idx="67">
                  <c:v>-3.0303030303030392</c:v>
                </c:pt>
                <c:pt idx="68">
                  <c:v>-3.1250000000000098</c:v>
                </c:pt>
                <c:pt idx="69">
                  <c:v>-3.2258064516129137</c:v>
                </c:pt>
                <c:pt idx="70">
                  <c:v>-3.3333333333333446</c:v>
                </c:pt>
                <c:pt idx="71">
                  <c:v>-3.4482758620689777</c:v>
                </c:pt>
                <c:pt idx="72">
                  <c:v>-3.5714285714285841</c:v>
                </c:pt>
                <c:pt idx="73">
                  <c:v>-3.703703703703717</c:v>
                </c:pt>
                <c:pt idx="74">
                  <c:v>-3.8461538461538609</c:v>
                </c:pt>
                <c:pt idx="75">
                  <c:v>-4.000000000000016</c:v>
                </c:pt>
                <c:pt idx="76">
                  <c:v>-4.1666666666666838</c:v>
                </c:pt>
                <c:pt idx="77">
                  <c:v>-4.3478260869565402</c:v>
                </c:pt>
                <c:pt idx="78">
                  <c:v>-4.5454545454545663</c:v>
                </c:pt>
                <c:pt idx="79">
                  <c:v>-4.761904761904785</c:v>
                </c:pt>
                <c:pt idx="80">
                  <c:v>-5.0000000000000249</c:v>
                </c:pt>
                <c:pt idx="81">
                  <c:v>-5.26315789473687</c:v>
                </c:pt>
                <c:pt idx="82">
                  <c:v>-5.5555555555555864</c:v>
                </c:pt>
                <c:pt idx="83">
                  <c:v>-5.8823529411765048</c:v>
                </c:pt>
                <c:pt idx="84">
                  <c:v>-6.2500000000000391</c:v>
                </c:pt>
                <c:pt idx="85">
                  <c:v>-6.6666666666667114</c:v>
                </c:pt>
                <c:pt idx="86">
                  <c:v>-7.1428571428571948</c:v>
                </c:pt>
                <c:pt idx="87">
                  <c:v>-7.6923076923077511</c:v>
                </c:pt>
                <c:pt idx="88">
                  <c:v>-8.3333333333334032</c:v>
                </c:pt>
                <c:pt idx="89">
                  <c:v>-9.0909090909091734</c:v>
                </c:pt>
                <c:pt idx="90">
                  <c:v>-10.000000000000099</c:v>
                </c:pt>
                <c:pt idx="91">
                  <c:v>-11.111111111111235</c:v>
                </c:pt>
                <c:pt idx="92">
                  <c:v>-12.500000000000156</c:v>
                </c:pt>
                <c:pt idx="93">
                  <c:v>-14.285714285714491</c:v>
                </c:pt>
                <c:pt idx="94">
                  <c:v>-16.666666666666917</c:v>
                </c:pt>
                <c:pt idx="95">
                  <c:v>-20.000000000000401</c:v>
                </c:pt>
                <c:pt idx="96">
                  <c:v>-25.000000000000625</c:v>
                </c:pt>
                <c:pt idx="97">
                  <c:v>-33.333333333334444</c:v>
                </c:pt>
                <c:pt idx="98">
                  <c:v>-50.000000000002494</c:v>
                </c:pt>
                <c:pt idx="99">
                  <c:v>-100.0000000000099</c:v>
                </c:pt>
                <c:pt idx="100">
                  <c:v>-99999.999999999985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889408"/>
        <c:axId val="5895296"/>
      </c:scatterChart>
      <c:valAx>
        <c:axId val="5889408"/>
        <c:scaling>
          <c:orientation val="minMax"/>
          <c:max val="0"/>
          <c:min val="-1"/>
        </c:scaling>
        <c:delete val="1"/>
        <c:axPos val="b"/>
        <c:numFmt formatCode="General" sourceLinked="1"/>
        <c:majorTickMark val="out"/>
        <c:minorTickMark val="none"/>
        <c:tickLblPos val="nextTo"/>
        <c:crossAx val="5895296"/>
        <c:crosses val="autoZero"/>
        <c:crossBetween val="midCat"/>
      </c:valAx>
      <c:valAx>
        <c:axId val="5895296"/>
        <c:scaling>
          <c:orientation val="minMax"/>
          <c:max val="0"/>
          <c:min val="-16"/>
        </c:scaling>
        <c:delete val="0"/>
        <c:axPos val="l"/>
        <c:numFmt formatCode="General" sourceLinked="1"/>
        <c:majorTickMark val="none"/>
        <c:minorTickMark val="none"/>
        <c:tickLblPos val="none"/>
        <c:spPr>
          <a:ln w="15875">
            <a:solidFill>
              <a:schemeClr val="bg1"/>
            </a:solidFill>
          </a:ln>
        </c:spPr>
        <c:crossAx val="5889408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8660133515919202E-2"/>
          <c:y val="0"/>
          <c:w val="0.94186585010207058"/>
          <c:h val="1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>
              <a:solidFill>
                <a:schemeClr val="accent4"/>
              </a:solidFill>
            </a:ln>
          </c:spPr>
          <c:marker>
            <c:symbol val="none"/>
          </c:marker>
          <c:xVal>
            <c:numRef>
              <c:f>Sheet1!$A$2:$A$102</c:f>
              <c:numCache>
                <c:formatCode>General</c:formatCode>
                <c:ptCount val="101"/>
                <c:pt idx="0">
                  <c:v>-1</c:v>
                </c:pt>
                <c:pt idx="1">
                  <c:v>-0.99</c:v>
                </c:pt>
                <c:pt idx="2">
                  <c:v>-0.98</c:v>
                </c:pt>
                <c:pt idx="3">
                  <c:v>-0.97</c:v>
                </c:pt>
                <c:pt idx="4">
                  <c:v>-0.96</c:v>
                </c:pt>
                <c:pt idx="5">
                  <c:v>-0.95</c:v>
                </c:pt>
                <c:pt idx="6">
                  <c:v>-0.94</c:v>
                </c:pt>
                <c:pt idx="7">
                  <c:v>-0.93</c:v>
                </c:pt>
                <c:pt idx="8">
                  <c:v>-0.92</c:v>
                </c:pt>
                <c:pt idx="9">
                  <c:v>-0.91</c:v>
                </c:pt>
                <c:pt idx="10">
                  <c:v>-0.9</c:v>
                </c:pt>
                <c:pt idx="11">
                  <c:v>-0.89</c:v>
                </c:pt>
                <c:pt idx="12">
                  <c:v>-0.88</c:v>
                </c:pt>
                <c:pt idx="13">
                  <c:v>-0.87</c:v>
                </c:pt>
                <c:pt idx="14">
                  <c:v>-0.86</c:v>
                </c:pt>
                <c:pt idx="15">
                  <c:v>-0.85</c:v>
                </c:pt>
                <c:pt idx="16">
                  <c:v>-0.84</c:v>
                </c:pt>
                <c:pt idx="17">
                  <c:v>-0.83</c:v>
                </c:pt>
                <c:pt idx="18">
                  <c:v>-0.82</c:v>
                </c:pt>
                <c:pt idx="19">
                  <c:v>-0.81</c:v>
                </c:pt>
                <c:pt idx="20">
                  <c:v>-0.8</c:v>
                </c:pt>
                <c:pt idx="21">
                  <c:v>-0.79</c:v>
                </c:pt>
                <c:pt idx="22">
                  <c:v>-0.78</c:v>
                </c:pt>
                <c:pt idx="23">
                  <c:v>-0.77</c:v>
                </c:pt>
                <c:pt idx="24">
                  <c:v>-0.76</c:v>
                </c:pt>
                <c:pt idx="25">
                  <c:v>-0.75</c:v>
                </c:pt>
                <c:pt idx="26">
                  <c:v>-0.74</c:v>
                </c:pt>
                <c:pt idx="27">
                  <c:v>-0.73</c:v>
                </c:pt>
                <c:pt idx="28">
                  <c:v>-0.72</c:v>
                </c:pt>
                <c:pt idx="29">
                  <c:v>-0.71</c:v>
                </c:pt>
                <c:pt idx="30">
                  <c:v>-0.7</c:v>
                </c:pt>
                <c:pt idx="31">
                  <c:v>-0.69</c:v>
                </c:pt>
                <c:pt idx="32">
                  <c:v>-0.68</c:v>
                </c:pt>
                <c:pt idx="33">
                  <c:v>-0.67</c:v>
                </c:pt>
                <c:pt idx="34">
                  <c:v>-0.66</c:v>
                </c:pt>
                <c:pt idx="35">
                  <c:v>-0.65</c:v>
                </c:pt>
                <c:pt idx="36">
                  <c:v>-0.64</c:v>
                </c:pt>
                <c:pt idx="37">
                  <c:v>-0.63</c:v>
                </c:pt>
                <c:pt idx="38">
                  <c:v>-0.62</c:v>
                </c:pt>
                <c:pt idx="39">
                  <c:v>-0.61</c:v>
                </c:pt>
                <c:pt idx="40">
                  <c:v>-0.6</c:v>
                </c:pt>
                <c:pt idx="41">
                  <c:v>-0.59</c:v>
                </c:pt>
                <c:pt idx="42">
                  <c:v>-0.57999999999999996</c:v>
                </c:pt>
                <c:pt idx="43">
                  <c:v>-0.56999999999999995</c:v>
                </c:pt>
                <c:pt idx="44">
                  <c:v>-0.56000000000000005</c:v>
                </c:pt>
                <c:pt idx="45">
                  <c:v>-0.55000000000000004</c:v>
                </c:pt>
                <c:pt idx="46">
                  <c:v>-0.54</c:v>
                </c:pt>
                <c:pt idx="47">
                  <c:v>-0.53</c:v>
                </c:pt>
                <c:pt idx="48">
                  <c:v>-0.52</c:v>
                </c:pt>
                <c:pt idx="49">
                  <c:v>-0.51</c:v>
                </c:pt>
                <c:pt idx="50">
                  <c:v>-0.5</c:v>
                </c:pt>
                <c:pt idx="51">
                  <c:v>-0.49</c:v>
                </c:pt>
                <c:pt idx="52">
                  <c:v>-0.48</c:v>
                </c:pt>
                <c:pt idx="53">
                  <c:v>-0.47</c:v>
                </c:pt>
                <c:pt idx="54">
                  <c:v>-0.46</c:v>
                </c:pt>
                <c:pt idx="55">
                  <c:v>-0.45</c:v>
                </c:pt>
                <c:pt idx="56">
                  <c:v>-0.44</c:v>
                </c:pt>
                <c:pt idx="57">
                  <c:v>-0.42999999999999899</c:v>
                </c:pt>
                <c:pt idx="58">
                  <c:v>-0.41999999999999899</c:v>
                </c:pt>
                <c:pt idx="59">
                  <c:v>-0.40999999999999898</c:v>
                </c:pt>
                <c:pt idx="60">
                  <c:v>-0.39999999999999902</c:v>
                </c:pt>
                <c:pt idx="61">
                  <c:v>-0.38999999999999901</c:v>
                </c:pt>
                <c:pt idx="62">
                  <c:v>-0.37999999999999901</c:v>
                </c:pt>
                <c:pt idx="63">
                  <c:v>-0.369999999999999</c:v>
                </c:pt>
                <c:pt idx="64">
                  <c:v>-0.35999999999999899</c:v>
                </c:pt>
                <c:pt idx="65">
                  <c:v>-0.34999999999999898</c:v>
                </c:pt>
                <c:pt idx="66">
                  <c:v>-0.33999999999999903</c:v>
                </c:pt>
                <c:pt idx="67">
                  <c:v>-0.32999999999999902</c:v>
                </c:pt>
                <c:pt idx="68">
                  <c:v>-0.31999999999999901</c:v>
                </c:pt>
                <c:pt idx="69">
                  <c:v>-0.309999999999999</c:v>
                </c:pt>
                <c:pt idx="70">
                  <c:v>-0.29999999999999899</c:v>
                </c:pt>
                <c:pt idx="71">
                  <c:v>-0.28999999999999898</c:v>
                </c:pt>
                <c:pt idx="72">
                  <c:v>-0.27999999999999903</c:v>
                </c:pt>
                <c:pt idx="73">
                  <c:v>-0.26999999999999902</c:v>
                </c:pt>
                <c:pt idx="74">
                  <c:v>-0.25999999999999901</c:v>
                </c:pt>
                <c:pt idx="75">
                  <c:v>-0.249999999999999</c:v>
                </c:pt>
                <c:pt idx="76">
                  <c:v>-0.23999999999999899</c:v>
                </c:pt>
                <c:pt idx="77">
                  <c:v>-0.22999999999999901</c:v>
                </c:pt>
                <c:pt idx="78">
                  <c:v>-0.219999999999999</c:v>
                </c:pt>
                <c:pt idx="79">
                  <c:v>-0.20999999999999899</c:v>
                </c:pt>
                <c:pt idx="80">
                  <c:v>-0.19999999999999901</c:v>
                </c:pt>
                <c:pt idx="81">
                  <c:v>-0.189999999999999</c:v>
                </c:pt>
                <c:pt idx="82">
                  <c:v>-0.17999999999999899</c:v>
                </c:pt>
                <c:pt idx="83">
                  <c:v>-0.16999999999999901</c:v>
                </c:pt>
                <c:pt idx="84">
                  <c:v>-0.159999999999999</c:v>
                </c:pt>
                <c:pt idx="85">
                  <c:v>-0.149999999999999</c:v>
                </c:pt>
                <c:pt idx="86">
                  <c:v>-0.13999999999999899</c:v>
                </c:pt>
                <c:pt idx="87">
                  <c:v>-0.12999999999999901</c:v>
                </c:pt>
                <c:pt idx="88">
                  <c:v>-0.119999999999999</c:v>
                </c:pt>
                <c:pt idx="89">
                  <c:v>-0.109999999999999</c:v>
                </c:pt>
                <c:pt idx="90">
                  <c:v>-9.9999999999999006E-2</c:v>
                </c:pt>
                <c:pt idx="91">
                  <c:v>-8.9999999999998997E-2</c:v>
                </c:pt>
                <c:pt idx="92">
                  <c:v>-7.9999999999999002E-2</c:v>
                </c:pt>
                <c:pt idx="93">
                  <c:v>-6.9999999999998994E-2</c:v>
                </c:pt>
                <c:pt idx="94">
                  <c:v>-5.9999999999999103E-2</c:v>
                </c:pt>
                <c:pt idx="95">
                  <c:v>-4.9999999999998997E-2</c:v>
                </c:pt>
                <c:pt idx="96">
                  <c:v>-3.9999999999999002E-2</c:v>
                </c:pt>
                <c:pt idx="97">
                  <c:v>-2.9999999999999E-2</c:v>
                </c:pt>
                <c:pt idx="98">
                  <c:v>-1.9999999999999001E-2</c:v>
                </c:pt>
                <c:pt idx="99">
                  <c:v>-9.9999999999990097E-3</c:v>
                </c:pt>
                <c:pt idx="100">
                  <c:v>-1.0000000000000001E-5</c:v>
                </c:pt>
              </c:numCache>
            </c:numRef>
          </c:xVal>
          <c:yVal>
            <c:numRef>
              <c:f>Sheet1!$B$2:$B$102</c:f>
              <c:numCache>
                <c:formatCode>General</c:formatCode>
                <c:ptCount val="101"/>
                <c:pt idx="0">
                  <c:v>-1</c:v>
                </c:pt>
                <c:pt idx="1">
                  <c:v>-1.0101010101010102</c:v>
                </c:pt>
                <c:pt idx="2">
                  <c:v>-1.0204081632653061</c:v>
                </c:pt>
                <c:pt idx="3">
                  <c:v>-1.0309278350515465</c:v>
                </c:pt>
                <c:pt idx="4">
                  <c:v>-1.0416666666666667</c:v>
                </c:pt>
                <c:pt idx="5">
                  <c:v>-1.0526315789473684</c:v>
                </c:pt>
                <c:pt idx="6">
                  <c:v>-1.0638297872340425</c:v>
                </c:pt>
                <c:pt idx="7">
                  <c:v>-1.075268817204301</c:v>
                </c:pt>
                <c:pt idx="8">
                  <c:v>-1.0869565217391304</c:v>
                </c:pt>
                <c:pt idx="9">
                  <c:v>-1.0989010989010988</c:v>
                </c:pt>
                <c:pt idx="10">
                  <c:v>-1.1111111111111112</c:v>
                </c:pt>
                <c:pt idx="11">
                  <c:v>-1.1235955056179776</c:v>
                </c:pt>
                <c:pt idx="12">
                  <c:v>-1.1363636363636365</c:v>
                </c:pt>
                <c:pt idx="13">
                  <c:v>-1.1494252873563218</c:v>
                </c:pt>
                <c:pt idx="14">
                  <c:v>-1.1627906976744187</c:v>
                </c:pt>
                <c:pt idx="15">
                  <c:v>-1.1764705882352942</c:v>
                </c:pt>
                <c:pt idx="16">
                  <c:v>-1.1904761904761905</c:v>
                </c:pt>
                <c:pt idx="17">
                  <c:v>-1.2048192771084338</c:v>
                </c:pt>
                <c:pt idx="18">
                  <c:v>-1.2195121951219512</c:v>
                </c:pt>
                <c:pt idx="19">
                  <c:v>-1.2345679012345678</c:v>
                </c:pt>
                <c:pt idx="20">
                  <c:v>-1.25</c:v>
                </c:pt>
                <c:pt idx="21">
                  <c:v>-1.2658227848101264</c:v>
                </c:pt>
                <c:pt idx="22">
                  <c:v>-1.2820512820512819</c:v>
                </c:pt>
                <c:pt idx="23">
                  <c:v>-1.2987012987012987</c:v>
                </c:pt>
                <c:pt idx="24">
                  <c:v>-1.3157894736842106</c:v>
                </c:pt>
                <c:pt idx="25">
                  <c:v>-1.3333333333333333</c:v>
                </c:pt>
                <c:pt idx="26">
                  <c:v>-1.3513513513513513</c:v>
                </c:pt>
                <c:pt idx="27">
                  <c:v>-1.3698630136986301</c:v>
                </c:pt>
                <c:pt idx="28">
                  <c:v>-1.3888888888888888</c:v>
                </c:pt>
                <c:pt idx="29">
                  <c:v>-1.4084507042253522</c:v>
                </c:pt>
                <c:pt idx="30">
                  <c:v>-1.4285714285714286</c:v>
                </c:pt>
                <c:pt idx="31">
                  <c:v>-1.4492753623188408</c:v>
                </c:pt>
                <c:pt idx="32">
                  <c:v>-1.4705882352941175</c:v>
                </c:pt>
                <c:pt idx="33">
                  <c:v>-1.4925373134328357</c:v>
                </c:pt>
                <c:pt idx="34">
                  <c:v>-1.5151515151515151</c:v>
                </c:pt>
                <c:pt idx="35">
                  <c:v>-1.5384615384615383</c:v>
                </c:pt>
                <c:pt idx="36">
                  <c:v>-1.5625</c:v>
                </c:pt>
                <c:pt idx="37">
                  <c:v>-1.5873015873015872</c:v>
                </c:pt>
                <c:pt idx="38">
                  <c:v>-1.6129032258064517</c:v>
                </c:pt>
                <c:pt idx="39">
                  <c:v>-1.639344262295082</c:v>
                </c:pt>
                <c:pt idx="40">
                  <c:v>-1.6666666666666667</c:v>
                </c:pt>
                <c:pt idx="41">
                  <c:v>-1.6949152542372883</c:v>
                </c:pt>
                <c:pt idx="42">
                  <c:v>-1.7241379310344829</c:v>
                </c:pt>
                <c:pt idx="43">
                  <c:v>-1.7543859649122808</c:v>
                </c:pt>
                <c:pt idx="44">
                  <c:v>-1.7857142857142856</c:v>
                </c:pt>
                <c:pt idx="45">
                  <c:v>-1.8181818181818181</c:v>
                </c:pt>
                <c:pt idx="46">
                  <c:v>-1.8518518518518516</c:v>
                </c:pt>
                <c:pt idx="47">
                  <c:v>-1.8867924528301885</c:v>
                </c:pt>
                <c:pt idx="48">
                  <c:v>-1.9230769230769229</c:v>
                </c:pt>
                <c:pt idx="49">
                  <c:v>-1.9607843137254901</c:v>
                </c:pt>
                <c:pt idx="50">
                  <c:v>-2</c:v>
                </c:pt>
                <c:pt idx="51">
                  <c:v>-2.0408163265306123</c:v>
                </c:pt>
                <c:pt idx="52">
                  <c:v>-2.0833333333333335</c:v>
                </c:pt>
                <c:pt idx="53">
                  <c:v>-2.1276595744680851</c:v>
                </c:pt>
                <c:pt idx="54">
                  <c:v>-2.1739130434782608</c:v>
                </c:pt>
                <c:pt idx="55">
                  <c:v>-2.2222222222222223</c:v>
                </c:pt>
                <c:pt idx="56">
                  <c:v>-2.2727272727272729</c:v>
                </c:pt>
                <c:pt idx="57">
                  <c:v>-2.3255813953488427</c:v>
                </c:pt>
                <c:pt idx="58">
                  <c:v>-2.3809523809523867</c:v>
                </c:pt>
                <c:pt idx="59">
                  <c:v>-2.4390243902439086</c:v>
                </c:pt>
                <c:pt idx="60">
                  <c:v>-2.5000000000000062</c:v>
                </c:pt>
                <c:pt idx="61">
                  <c:v>-2.5641025641025705</c:v>
                </c:pt>
                <c:pt idx="62">
                  <c:v>-2.6315789473684279</c:v>
                </c:pt>
                <c:pt idx="63">
                  <c:v>-2.7027027027027102</c:v>
                </c:pt>
                <c:pt idx="64">
                  <c:v>-2.7777777777777857</c:v>
                </c:pt>
                <c:pt idx="65">
                  <c:v>-2.8571428571428656</c:v>
                </c:pt>
                <c:pt idx="66">
                  <c:v>-2.9411764705882439</c:v>
                </c:pt>
                <c:pt idx="67">
                  <c:v>-3.0303030303030392</c:v>
                </c:pt>
                <c:pt idx="68">
                  <c:v>-3.1250000000000098</c:v>
                </c:pt>
                <c:pt idx="69">
                  <c:v>-3.2258064516129137</c:v>
                </c:pt>
                <c:pt idx="70">
                  <c:v>-3.3333333333333446</c:v>
                </c:pt>
                <c:pt idx="71">
                  <c:v>-3.4482758620689777</c:v>
                </c:pt>
                <c:pt idx="72">
                  <c:v>-3.5714285714285841</c:v>
                </c:pt>
                <c:pt idx="73">
                  <c:v>-3.703703703703717</c:v>
                </c:pt>
                <c:pt idx="74">
                  <c:v>-3.8461538461538609</c:v>
                </c:pt>
                <c:pt idx="75">
                  <c:v>-4.000000000000016</c:v>
                </c:pt>
                <c:pt idx="76">
                  <c:v>-4.1666666666666838</c:v>
                </c:pt>
                <c:pt idx="77">
                  <c:v>-4.3478260869565402</c:v>
                </c:pt>
                <c:pt idx="78">
                  <c:v>-4.5454545454545663</c:v>
                </c:pt>
                <c:pt idx="79">
                  <c:v>-4.761904761904785</c:v>
                </c:pt>
                <c:pt idx="80">
                  <c:v>-5.0000000000000249</c:v>
                </c:pt>
                <c:pt idx="81">
                  <c:v>-5.26315789473687</c:v>
                </c:pt>
                <c:pt idx="82">
                  <c:v>-5.5555555555555864</c:v>
                </c:pt>
                <c:pt idx="83">
                  <c:v>-5.8823529411765048</c:v>
                </c:pt>
                <c:pt idx="84">
                  <c:v>-6.2500000000000391</c:v>
                </c:pt>
                <c:pt idx="85">
                  <c:v>-6.6666666666667114</c:v>
                </c:pt>
                <c:pt idx="86">
                  <c:v>-7.1428571428571948</c:v>
                </c:pt>
                <c:pt idx="87">
                  <c:v>-7.6923076923077511</c:v>
                </c:pt>
                <c:pt idx="88">
                  <c:v>-8.3333333333334032</c:v>
                </c:pt>
                <c:pt idx="89">
                  <c:v>-9.0909090909091734</c:v>
                </c:pt>
                <c:pt idx="90">
                  <c:v>-10.000000000000099</c:v>
                </c:pt>
                <c:pt idx="91">
                  <c:v>-11.111111111111235</c:v>
                </c:pt>
                <c:pt idx="92">
                  <c:v>-12.500000000000156</c:v>
                </c:pt>
                <c:pt idx="93">
                  <c:v>-14.285714285714491</c:v>
                </c:pt>
                <c:pt idx="94">
                  <c:v>-16.666666666666917</c:v>
                </c:pt>
                <c:pt idx="95">
                  <c:v>-20.000000000000401</c:v>
                </c:pt>
                <c:pt idx="96">
                  <c:v>-25.000000000000625</c:v>
                </c:pt>
                <c:pt idx="97">
                  <c:v>-33.333333333334444</c:v>
                </c:pt>
                <c:pt idx="98">
                  <c:v>-50.000000000002494</c:v>
                </c:pt>
                <c:pt idx="99">
                  <c:v>-100.0000000000099</c:v>
                </c:pt>
                <c:pt idx="100">
                  <c:v>-99999.999999999985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8117376"/>
        <c:axId val="38118912"/>
      </c:scatterChart>
      <c:valAx>
        <c:axId val="38117376"/>
        <c:scaling>
          <c:orientation val="minMax"/>
          <c:max val="0"/>
          <c:min val="-1"/>
        </c:scaling>
        <c:delete val="1"/>
        <c:axPos val="b"/>
        <c:numFmt formatCode="General" sourceLinked="1"/>
        <c:majorTickMark val="out"/>
        <c:minorTickMark val="none"/>
        <c:tickLblPos val="nextTo"/>
        <c:crossAx val="38118912"/>
        <c:crosses val="autoZero"/>
        <c:crossBetween val="midCat"/>
      </c:valAx>
      <c:valAx>
        <c:axId val="38118912"/>
        <c:scaling>
          <c:orientation val="minMax"/>
          <c:max val="0"/>
          <c:min val="-16"/>
        </c:scaling>
        <c:delete val="0"/>
        <c:axPos val="l"/>
        <c:numFmt formatCode="General" sourceLinked="1"/>
        <c:majorTickMark val="none"/>
        <c:minorTickMark val="none"/>
        <c:tickLblPos val="none"/>
        <c:spPr>
          <a:ln w="15875">
            <a:solidFill>
              <a:schemeClr val="bg1"/>
            </a:solidFill>
          </a:ln>
        </c:spPr>
        <c:crossAx val="38117376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19563156987764949"/>
          <c:w val="0.9759562841530055"/>
          <c:h val="0.6689289406956993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Sheet1!$F$1</c:f>
              <c:strCache>
                <c:ptCount val="1"/>
                <c:pt idx="0">
                  <c:v>y+150</c:v>
                </c:pt>
              </c:strCache>
            </c:strRef>
          </c:tx>
          <c:spPr>
            <a:ln w="28575">
              <a:noFill/>
            </a:ln>
          </c:spPr>
          <c:marker>
            <c:symbol val="none"/>
          </c:marker>
          <c:trendline>
            <c:name>log</c:name>
            <c:spPr>
              <a:ln w="28575">
                <a:solidFill>
                  <a:schemeClr val="accent4"/>
                </a:solidFill>
              </a:ln>
            </c:spPr>
            <c:trendlineType val="log"/>
            <c:dispRSqr val="0"/>
            <c:dispEq val="0"/>
          </c:trendline>
          <c:xVal>
            <c:numRef>
              <c:f>Sheet1!$E$2:$E$1191</c:f>
              <c:numCache>
                <c:formatCode>General</c:formatCode>
                <c:ptCount val="1190"/>
                <c:pt idx="322">
                  <c:v>790</c:v>
                </c:pt>
                <c:pt idx="323">
                  <c:v>789</c:v>
                </c:pt>
                <c:pt idx="324">
                  <c:v>788</c:v>
                </c:pt>
                <c:pt idx="325">
                  <c:v>787</c:v>
                </c:pt>
                <c:pt idx="326">
                  <c:v>786</c:v>
                </c:pt>
                <c:pt idx="327">
                  <c:v>785</c:v>
                </c:pt>
                <c:pt idx="328">
                  <c:v>784</c:v>
                </c:pt>
                <c:pt idx="329">
                  <c:v>783</c:v>
                </c:pt>
                <c:pt idx="330">
                  <c:v>782</c:v>
                </c:pt>
                <c:pt idx="331">
                  <c:v>781</c:v>
                </c:pt>
                <c:pt idx="332">
                  <c:v>780</c:v>
                </c:pt>
                <c:pt idx="333">
                  <c:v>779</c:v>
                </c:pt>
                <c:pt idx="334">
                  <c:v>778</c:v>
                </c:pt>
                <c:pt idx="335">
                  <c:v>777</c:v>
                </c:pt>
                <c:pt idx="336">
                  <c:v>776</c:v>
                </c:pt>
                <c:pt idx="337">
                  <c:v>775</c:v>
                </c:pt>
                <c:pt idx="338">
                  <c:v>774</c:v>
                </c:pt>
                <c:pt idx="339">
                  <c:v>773</c:v>
                </c:pt>
                <c:pt idx="340">
                  <c:v>772</c:v>
                </c:pt>
                <c:pt idx="341">
                  <c:v>771</c:v>
                </c:pt>
                <c:pt idx="342">
                  <c:v>770</c:v>
                </c:pt>
                <c:pt idx="343">
                  <c:v>769</c:v>
                </c:pt>
                <c:pt idx="344">
                  <c:v>768</c:v>
                </c:pt>
                <c:pt idx="345">
                  <c:v>767</c:v>
                </c:pt>
                <c:pt idx="346">
                  <c:v>766</c:v>
                </c:pt>
                <c:pt idx="347">
                  <c:v>765</c:v>
                </c:pt>
                <c:pt idx="348">
                  <c:v>764</c:v>
                </c:pt>
                <c:pt idx="349">
                  <c:v>763</c:v>
                </c:pt>
                <c:pt idx="350">
                  <c:v>762</c:v>
                </c:pt>
                <c:pt idx="351">
                  <c:v>761</c:v>
                </c:pt>
                <c:pt idx="352">
                  <c:v>760</c:v>
                </c:pt>
                <c:pt idx="353">
                  <c:v>759</c:v>
                </c:pt>
                <c:pt idx="354">
                  <c:v>758</c:v>
                </c:pt>
                <c:pt idx="355">
                  <c:v>757</c:v>
                </c:pt>
                <c:pt idx="356">
                  <c:v>756</c:v>
                </c:pt>
                <c:pt idx="357">
                  <c:v>755</c:v>
                </c:pt>
                <c:pt idx="358">
                  <c:v>754</c:v>
                </c:pt>
                <c:pt idx="359">
                  <c:v>753</c:v>
                </c:pt>
                <c:pt idx="360">
                  <c:v>752</c:v>
                </c:pt>
                <c:pt idx="361">
                  <c:v>751</c:v>
                </c:pt>
                <c:pt idx="362">
                  <c:v>750</c:v>
                </c:pt>
                <c:pt idx="363">
                  <c:v>749</c:v>
                </c:pt>
                <c:pt idx="364">
                  <c:v>748</c:v>
                </c:pt>
                <c:pt idx="365">
                  <c:v>747</c:v>
                </c:pt>
                <c:pt idx="366">
                  <c:v>746</c:v>
                </c:pt>
                <c:pt idx="367">
                  <c:v>745</c:v>
                </c:pt>
                <c:pt idx="368">
                  <c:v>744</c:v>
                </c:pt>
                <c:pt idx="369">
                  <c:v>743</c:v>
                </c:pt>
                <c:pt idx="370">
                  <c:v>742</c:v>
                </c:pt>
                <c:pt idx="371">
                  <c:v>741</c:v>
                </c:pt>
                <c:pt idx="372">
                  <c:v>740</c:v>
                </c:pt>
                <c:pt idx="373">
                  <c:v>739</c:v>
                </c:pt>
                <c:pt idx="374">
                  <c:v>738</c:v>
                </c:pt>
                <c:pt idx="375">
                  <c:v>737</c:v>
                </c:pt>
                <c:pt idx="376">
                  <c:v>736</c:v>
                </c:pt>
                <c:pt idx="377">
                  <c:v>735</c:v>
                </c:pt>
                <c:pt idx="378">
                  <c:v>734</c:v>
                </c:pt>
                <c:pt idx="379">
                  <c:v>733</c:v>
                </c:pt>
                <c:pt idx="380">
                  <c:v>732</c:v>
                </c:pt>
                <c:pt idx="381">
                  <c:v>731</c:v>
                </c:pt>
                <c:pt idx="382">
                  <c:v>730</c:v>
                </c:pt>
                <c:pt idx="383">
                  <c:v>729</c:v>
                </c:pt>
                <c:pt idx="384">
                  <c:v>728</c:v>
                </c:pt>
                <c:pt idx="385">
                  <c:v>727</c:v>
                </c:pt>
                <c:pt idx="386">
                  <c:v>726</c:v>
                </c:pt>
                <c:pt idx="387">
                  <c:v>725</c:v>
                </c:pt>
                <c:pt idx="388">
                  <c:v>724</c:v>
                </c:pt>
                <c:pt idx="389">
                  <c:v>723</c:v>
                </c:pt>
                <c:pt idx="390">
                  <c:v>722</c:v>
                </c:pt>
                <c:pt idx="391">
                  <c:v>721</c:v>
                </c:pt>
                <c:pt idx="392">
                  <c:v>720</c:v>
                </c:pt>
                <c:pt idx="393">
                  <c:v>719</c:v>
                </c:pt>
                <c:pt idx="394">
                  <c:v>718</c:v>
                </c:pt>
                <c:pt idx="395">
                  <c:v>717</c:v>
                </c:pt>
                <c:pt idx="396">
                  <c:v>716</c:v>
                </c:pt>
                <c:pt idx="397">
                  <c:v>715</c:v>
                </c:pt>
                <c:pt idx="398">
                  <c:v>714</c:v>
                </c:pt>
                <c:pt idx="399">
                  <c:v>713</c:v>
                </c:pt>
                <c:pt idx="400">
                  <c:v>712</c:v>
                </c:pt>
                <c:pt idx="401">
                  <c:v>711</c:v>
                </c:pt>
                <c:pt idx="402">
                  <c:v>710</c:v>
                </c:pt>
                <c:pt idx="403">
                  <c:v>709</c:v>
                </c:pt>
                <c:pt idx="404">
                  <c:v>708</c:v>
                </c:pt>
                <c:pt idx="405">
                  <c:v>707</c:v>
                </c:pt>
                <c:pt idx="406">
                  <c:v>706</c:v>
                </c:pt>
                <c:pt idx="407">
                  <c:v>705</c:v>
                </c:pt>
                <c:pt idx="408">
                  <c:v>704</c:v>
                </c:pt>
                <c:pt idx="409">
                  <c:v>703</c:v>
                </c:pt>
                <c:pt idx="410">
                  <c:v>702</c:v>
                </c:pt>
                <c:pt idx="411">
                  <c:v>701</c:v>
                </c:pt>
                <c:pt idx="412">
                  <c:v>700</c:v>
                </c:pt>
                <c:pt idx="413">
                  <c:v>699</c:v>
                </c:pt>
                <c:pt idx="414">
                  <c:v>698</c:v>
                </c:pt>
                <c:pt idx="415">
                  <c:v>697</c:v>
                </c:pt>
                <c:pt idx="416">
                  <c:v>696</c:v>
                </c:pt>
                <c:pt idx="417">
                  <c:v>695</c:v>
                </c:pt>
                <c:pt idx="418">
                  <c:v>694</c:v>
                </c:pt>
                <c:pt idx="419">
                  <c:v>693</c:v>
                </c:pt>
                <c:pt idx="420">
                  <c:v>692</c:v>
                </c:pt>
                <c:pt idx="421">
                  <c:v>691</c:v>
                </c:pt>
                <c:pt idx="422">
                  <c:v>690</c:v>
                </c:pt>
                <c:pt idx="423">
                  <c:v>689</c:v>
                </c:pt>
                <c:pt idx="424">
                  <c:v>688</c:v>
                </c:pt>
                <c:pt idx="425">
                  <c:v>687</c:v>
                </c:pt>
                <c:pt idx="426">
                  <c:v>686</c:v>
                </c:pt>
                <c:pt idx="427">
                  <c:v>685</c:v>
                </c:pt>
                <c:pt idx="428">
                  <c:v>684</c:v>
                </c:pt>
                <c:pt idx="429">
                  <c:v>683</c:v>
                </c:pt>
                <c:pt idx="430">
                  <c:v>682</c:v>
                </c:pt>
                <c:pt idx="431">
                  <c:v>681</c:v>
                </c:pt>
                <c:pt idx="432">
                  <c:v>680</c:v>
                </c:pt>
                <c:pt idx="433">
                  <c:v>679</c:v>
                </c:pt>
                <c:pt idx="434">
                  <c:v>678</c:v>
                </c:pt>
                <c:pt idx="435">
                  <c:v>677</c:v>
                </c:pt>
                <c:pt idx="436">
                  <c:v>676</c:v>
                </c:pt>
                <c:pt idx="437">
                  <c:v>675</c:v>
                </c:pt>
                <c:pt idx="438">
                  <c:v>674</c:v>
                </c:pt>
                <c:pt idx="439">
                  <c:v>673</c:v>
                </c:pt>
                <c:pt idx="440">
                  <c:v>672</c:v>
                </c:pt>
                <c:pt idx="441">
                  <c:v>671</c:v>
                </c:pt>
                <c:pt idx="442">
                  <c:v>670</c:v>
                </c:pt>
                <c:pt idx="443">
                  <c:v>669</c:v>
                </c:pt>
                <c:pt idx="444">
                  <c:v>668</c:v>
                </c:pt>
                <c:pt idx="445">
                  <c:v>667</c:v>
                </c:pt>
                <c:pt idx="446">
                  <c:v>666</c:v>
                </c:pt>
                <c:pt idx="447">
                  <c:v>665</c:v>
                </c:pt>
                <c:pt idx="448">
                  <c:v>664</c:v>
                </c:pt>
                <c:pt idx="449">
                  <c:v>663</c:v>
                </c:pt>
                <c:pt idx="450">
                  <c:v>662</c:v>
                </c:pt>
                <c:pt idx="451">
                  <c:v>661</c:v>
                </c:pt>
                <c:pt idx="452">
                  <c:v>660</c:v>
                </c:pt>
                <c:pt idx="453">
                  <c:v>659</c:v>
                </c:pt>
                <c:pt idx="454">
                  <c:v>658</c:v>
                </c:pt>
                <c:pt idx="455">
                  <c:v>657</c:v>
                </c:pt>
                <c:pt idx="456">
                  <c:v>656</c:v>
                </c:pt>
                <c:pt idx="457">
                  <c:v>655</c:v>
                </c:pt>
                <c:pt idx="458">
                  <c:v>654</c:v>
                </c:pt>
                <c:pt idx="459">
                  <c:v>653</c:v>
                </c:pt>
                <c:pt idx="460">
                  <c:v>652</c:v>
                </c:pt>
                <c:pt idx="461">
                  <c:v>651</c:v>
                </c:pt>
                <c:pt idx="462">
                  <c:v>650</c:v>
                </c:pt>
                <c:pt idx="463">
                  <c:v>649</c:v>
                </c:pt>
                <c:pt idx="464">
                  <c:v>648</c:v>
                </c:pt>
                <c:pt idx="465">
                  <c:v>647</c:v>
                </c:pt>
                <c:pt idx="466">
                  <c:v>646</c:v>
                </c:pt>
                <c:pt idx="467">
                  <c:v>645</c:v>
                </c:pt>
                <c:pt idx="468">
                  <c:v>644</c:v>
                </c:pt>
                <c:pt idx="469">
                  <c:v>643</c:v>
                </c:pt>
                <c:pt idx="470">
                  <c:v>642</c:v>
                </c:pt>
                <c:pt idx="471">
                  <c:v>641</c:v>
                </c:pt>
                <c:pt idx="472">
                  <c:v>640</c:v>
                </c:pt>
                <c:pt idx="473">
                  <c:v>639</c:v>
                </c:pt>
                <c:pt idx="474">
                  <c:v>638</c:v>
                </c:pt>
                <c:pt idx="475">
                  <c:v>637</c:v>
                </c:pt>
                <c:pt idx="476">
                  <c:v>636</c:v>
                </c:pt>
                <c:pt idx="477">
                  <c:v>635</c:v>
                </c:pt>
                <c:pt idx="478">
                  <c:v>634</c:v>
                </c:pt>
                <c:pt idx="479">
                  <c:v>633</c:v>
                </c:pt>
                <c:pt idx="480">
                  <c:v>632</c:v>
                </c:pt>
                <c:pt idx="481">
                  <c:v>631</c:v>
                </c:pt>
                <c:pt idx="482">
                  <c:v>630</c:v>
                </c:pt>
                <c:pt idx="483">
                  <c:v>629</c:v>
                </c:pt>
                <c:pt idx="484">
                  <c:v>628</c:v>
                </c:pt>
                <c:pt idx="485">
                  <c:v>627</c:v>
                </c:pt>
                <c:pt idx="486">
                  <c:v>626</c:v>
                </c:pt>
                <c:pt idx="487">
                  <c:v>625</c:v>
                </c:pt>
                <c:pt idx="488">
                  <c:v>624</c:v>
                </c:pt>
                <c:pt idx="489">
                  <c:v>623</c:v>
                </c:pt>
                <c:pt idx="490">
                  <c:v>622</c:v>
                </c:pt>
                <c:pt idx="491">
                  <c:v>621</c:v>
                </c:pt>
                <c:pt idx="492">
                  <c:v>620</c:v>
                </c:pt>
                <c:pt idx="493">
                  <c:v>619</c:v>
                </c:pt>
                <c:pt idx="494">
                  <c:v>618</c:v>
                </c:pt>
                <c:pt idx="495">
                  <c:v>617</c:v>
                </c:pt>
                <c:pt idx="496">
                  <c:v>616</c:v>
                </c:pt>
                <c:pt idx="497">
                  <c:v>615</c:v>
                </c:pt>
                <c:pt idx="498">
                  <c:v>614</c:v>
                </c:pt>
                <c:pt idx="499">
                  <c:v>613</c:v>
                </c:pt>
                <c:pt idx="500">
                  <c:v>612</c:v>
                </c:pt>
                <c:pt idx="501">
                  <c:v>611</c:v>
                </c:pt>
                <c:pt idx="502">
                  <c:v>610</c:v>
                </c:pt>
                <c:pt idx="503">
                  <c:v>609</c:v>
                </c:pt>
                <c:pt idx="504">
                  <c:v>608</c:v>
                </c:pt>
                <c:pt idx="505">
                  <c:v>607</c:v>
                </c:pt>
                <c:pt idx="506">
                  <c:v>606</c:v>
                </c:pt>
                <c:pt idx="507">
                  <c:v>605</c:v>
                </c:pt>
                <c:pt idx="508">
                  <c:v>604</c:v>
                </c:pt>
                <c:pt idx="509">
                  <c:v>603</c:v>
                </c:pt>
                <c:pt idx="510">
                  <c:v>602</c:v>
                </c:pt>
                <c:pt idx="511">
                  <c:v>601</c:v>
                </c:pt>
                <c:pt idx="512">
                  <c:v>600</c:v>
                </c:pt>
                <c:pt idx="513">
                  <c:v>599</c:v>
                </c:pt>
                <c:pt idx="514">
                  <c:v>598</c:v>
                </c:pt>
                <c:pt idx="515">
                  <c:v>597</c:v>
                </c:pt>
                <c:pt idx="516">
                  <c:v>596</c:v>
                </c:pt>
                <c:pt idx="517">
                  <c:v>595</c:v>
                </c:pt>
                <c:pt idx="518">
                  <c:v>594</c:v>
                </c:pt>
                <c:pt idx="519">
                  <c:v>593</c:v>
                </c:pt>
                <c:pt idx="520">
                  <c:v>592</c:v>
                </c:pt>
                <c:pt idx="521">
                  <c:v>591</c:v>
                </c:pt>
                <c:pt idx="522">
                  <c:v>590</c:v>
                </c:pt>
                <c:pt idx="523">
                  <c:v>589</c:v>
                </c:pt>
                <c:pt idx="524">
                  <c:v>588</c:v>
                </c:pt>
                <c:pt idx="525">
                  <c:v>587</c:v>
                </c:pt>
                <c:pt idx="526">
                  <c:v>586</c:v>
                </c:pt>
                <c:pt idx="527">
                  <c:v>585</c:v>
                </c:pt>
                <c:pt idx="528">
                  <c:v>584</c:v>
                </c:pt>
                <c:pt idx="529">
                  <c:v>583</c:v>
                </c:pt>
                <c:pt idx="530">
                  <c:v>582</c:v>
                </c:pt>
                <c:pt idx="531">
                  <c:v>581</c:v>
                </c:pt>
                <c:pt idx="532">
                  <c:v>580</c:v>
                </c:pt>
                <c:pt idx="533">
                  <c:v>579</c:v>
                </c:pt>
                <c:pt idx="534">
                  <c:v>578</c:v>
                </c:pt>
                <c:pt idx="535">
                  <c:v>577</c:v>
                </c:pt>
                <c:pt idx="536">
                  <c:v>576</c:v>
                </c:pt>
                <c:pt idx="537">
                  <c:v>575</c:v>
                </c:pt>
                <c:pt idx="538">
                  <c:v>574</c:v>
                </c:pt>
                <c:pt idx="539">
                  <c:v>573</c:v>
                </c:pt>
                <c:pt idx="540">
                  <c:v>572</c:v>
                </c:pt>
                <c:pt idx="541">
                  <c:v>571</c:v>
                </c:pt>
                <c:pt idx="542">
                  <c:v>570</c:v>
                </c:pt>
                <c:pt idx="543">
                  <c:v>569</c:v>
                </c:pt>
                <c:pt idx="544">
                  <c:v>568</c:v>
                </c:pt>
                <c:pt idx="545">
                  <c:v>567</c:v>
                </c:pt>
                <c:pt idx="546">
                  <c:v>566</c:v>
                </c:pt>
                <c:pt idx="547">
                  <c:v>565</c:v>
                </c:pt>
                <c:pt idx="548">
                  <c:v>564</c:v>
                </c:pt>
                <c:pt idx="549">
                  <c:v>563</c:v>
                </c:pt>
                <c:pt idx="550">
                  <c:v>562</c:v>
                </c:pt>
                <c:pt idx="551">
                  <c:v>561</c:v>
                </c:pt>
                <c:pt idx="552">
                  <c:v>560</c:v>
                </c:pt>
                <c:pt idx="553">
                  <c:v>559</c:v>
                </c:pt>
                <c:pt idx="554">
                  <c:v>558</c:v>
                </c:pt>
                <c:pt idx="555">
                  <c:v>557</c:v>
                </c:pt>
                <c:pt idx="556">
                  <c:v>556</c:v>
                </c:pt>
                <c:pt idx="557">
                  <c:v>555</c:v>
                </c:pt>
                <c:pt idx="558">
                  <c:v>554</c:v>
                </c:pt>
                <c:pt idx="559">
                  <c:v>553</c:v>
                </c:pt>
                <c:pt idx="560">
                  <c:v>552</c:v>
                </c:pt>
                <c:pt idx="561">
                  <c:v>551</c:v>
                </c:pt>
                <c:pt idx="562">
                  <c:v>550</c:v>
                </c:pt>
                <c:pt idx="563">
                  <c:v>549</c:v>
                </c:pt>
                <c:pt idx="564">
                  <c:v>548</c:v>
                </c:pt>
                <c:pt idx="565">
                  <c:v>547</c:v>
                </c:pt>
                <c:pt idx="566">
                  <c:v>546</c:v>
                </c:pt>
                <c:pt idx="567">
                  <c:v>545</c:v>
                </c:pt>
                <c:pt idx="568">
                  <c:v>544</c:v>
                </c:pt>
                <c:pt idx="569">
                  <c:v>543</c:v>
                </c:pt>
                <c:pt idx="570">
                  <c:v>542</c:v>
                </c:pt>
                <c:pt idx="571">
                  <c:v>541</c:v>
                </c:pt>
                <c:pt idx="572">
                  <c:v>540</c:v>
                </c:pt>
                <c:pt idx="573">
                  <c:v>539</c:v>
                </c:pt>
                <c:pt idx="574">
                  <c:v>538</c:v>
                </c:pt>
                <c:pt idx="575">
                  <c:v>537</c:v>
                </c:pt>
                <c:pt idx="576">
                  <c:v>536</c:v>
                </c:pt>
                <c:pt idx="577">
                  <c:v>535</c:v>
                </c:pt>
                <c:pt idx="578">
                  <c:v>534</c:v>
                </c:pt>
                <c:pt idx="579">
                  <c:v>533</c:v>
                </c:pt>
                <c:pt idx="580">
                  <c:v>532</c:v>
                </c:pt>
                <c:pt idx="581">
                  <c:v>531</c:v>
                </c:pt>
                <c:pt idx="582">
                  <c:v>530</c:v>
                </c:pt>
                <c:pt idx="583">
                  <c:v>529</c:v>
                </c:pt>
                <c:pt idx="584">
                  <c:v>528</c:v>
                </c:pt>
                <c:pt idx="585">
                  <c:v>527</c:v>
                </c:pt>
                <c:pt idx="586">
                  <c:v>526</c:v>
                </c:pt>
                <c:pt idx="587">
                  <c:v>525</c:v>
                </c:pt>
                <c:pt idx="588">
                  <c:v>524</c:v>
                </c:pt>
                <c:pt idx="589">
                  <c:v>523</c:v>
                </c:pt>
                <c:pt idx="590">
                  <c:v>522</c:v>
                </c:pt>
                <c:pt idx="591">
                  <c:v>521</c:v>
                </c:pt>
                <c:pt idx="592">
                  <c:v>520</c:v>
                </c:pt>
                <c:pt idx="593">
                  <c:v>519</c:v>
                </c:pt>
                <c:pt idx="594">
                  <c:v>518</c:v>
                </c:pt>
                <c:pt idx="595">
                  <c:v>517</c:v>
                </c:pt>
                <c:pt idx="596">
                  <c:v>516</c:v>
                </c:pt>
                <c:pt idx="597">
                  <c:v>515</c:v>
                </c:pt>
                <c:pt idx="598">
                  <c:v>514</c:v>
                </c:pt>
                <c:pt idx="599">
                  <c:v>513</c:v>
                </c:pt>
                <c:pt idx="600">
                  <c:v>512</c:v>
                </c:pt>
                <c:pt idx="601">
                  <c:v>511</c:v>
                </c:pt>
                <c:pt idx="602">
                  <c:v>510</c:v>
                </c:pt>
                <c:pt idx="603">
                  <c:v>509</c:v>
                </c:pt>
                <c:pt idx="604">
                  <c:v>508</c:v>
                </c:pt>
                <c:pt idx="605">
                  <c:v>507</c:v>
                </c:pt>
                <c:pt idx="606">
                  <c:v>506</c:v>
                </c:pt>
                <c:pt idx="607">
                  <c:v>505</c:v>
                </c:pt>
                <c:pt idx="608">
                  <c:v>504</c:v>
                </c:pt>
                <c:pt idx="609">
                  <c:v>503</c:v>
                </c:pt>
                <c:pt idx="610">
                  <c:v>502</c:v>
                </c:pt>
                <c:pt idx="611">
                  <c:v>501</c:v>
                </c:pt>
                <c:pt idx="612">
                  <c:v>500</c:v>
                </c:pt>
                <c:pt idx="613">
                  <c:v>499</c:v>
                </c:pt>
                <c:pt idx="614">
                  <c:v>498</c:v>
                </c:pt>
                <c:pt idx="615">
                  <c:v>497</c:v>
                </c:pt>
                <c:pt idx="616">
                  <c:v>496</c:v>
                </c:pt>
                <c:pt idx="617">
                  <c:v>495</c:v>
                </c:pt>
                <c:pt idx="618">
                  <c:v>494</c:v>
                </c:pt>
                <c:pt idx="619">
                  <c:v>493</c:v>
                </c:pt>
                <c:pt idx="620">
                  <c:v>492</c:v>
                </c:pt>
                <c:pt idx="621">
                  <c:v>491</c:v>
                </c:pt>
                <c:pt idx="622">
                  <c:v>490</c:v>
                </c:pt>
                <c:pt idx="623">
                  <c:v>489</c:v>
                </c:pt>
                <c:pt idx="624">
                  <c:v>488</c:v>
                </c:pt>
                <c:pt idx="625">
                  <c:v>487</c:v>
                </c:pt>
                <c:pt idx="626">
                  <c:v>486</c:v>
                </c:pt>
                <c:pt idx="627">
                  <c:v>485</c:v>
                </c:pt>
                <c:pt idx="628">
                  <c:v>484</c:v>
                </c:pt>
                <c:pt idx="629">
                  <c:v>483</c:v>
                </c:pt>
                <c:pt idx="630">
                  <c:v>482</c:v>
                </c:pt>
                <c:pt idx="631">
                  <c:v>481</c:v>
                </c:pt>
                <c:pt idx="632">
                  <c:v>480</c:v>
                </c:pt>
                <c:pt idx="633">
                  <c:v>479</c:v>
                </c:pt>
                <c:pt idx="634">
                  <c:v>478</c:v>
                </c:pt>
                <c:pt idx="635">
                  <c:v>477</c:v>
                </c:pt>
                <c:pt idx="636">
                  <c:v>476</c:v>
                </c:pt>
                <c:pt idx="637">
                  <c:v>475</c:v>
                </c:pt>
                <c:pt idx="638">
                  <c:v>474</c:v>
                </c:pt>
                <c:pt idx="639">
                  <c:v>473</c:v>
                </c:pt>
                <c:pt idx="640">
                  <c:v>472</c:v>
                </c:pt>
                <c:pt idx="641">
                  <c:v>471</c:v>
                </c:pt>
                <c:pt idx="642">
                  <c:v>470</c:v>
                </c:pt>
                <c:pt idx="643">
                  <c:v>469</c:v>
                </c:pt>
                <c:pt idx="644">
                  <c:v>468</c:v>
                </c:pt>
                <c:pt idx="645">
                  <c:v>467</c:v>
                </c:pt>
                <c:pt idx="646">
                  <c:v>466</c:v>
                </c:pt>
                <c:pt idx="647">
                  <c:v>465</c:v>
                </c:pt>
                <c:pt idx="648">
                  <c:v>464</c:v>
                </c:pt>
                <c:pt idx="649">
                  <c:v>463</c:v>
                </c:pt>
                <c:pt idx="650">
                  <c:v>462</c:v>
                </c:pt>
                <c:pt idx="651">
                  <c:v>461</c:v>
                </c:pt>
                <c:pt idx="652">
                  <c:v>460</c:v>
                </c:pt>
                <c:pt idx="653">
                  <c:v>459</c:v>
                </c:pt>
                <c:pt idx="654">
                  <c:v>458</c:v>
                </c:pt>
                <c:pt idx="655">
                  <c:v>457</c:v>
                </c:pt>
                <c:pt idx="656">
                  <c:v>456</c:v>
                </c:pt>
                <c:pt idx="657">
                  <c:v>455</c:v>
                </c:pt>
                <c:pt idx="658">
                  <c:v>454</c:v>
                </c:pt>
                <c:pt idx="659">
                  <c:v>453</c:v>
                </c:pt>
                <c:pt idx="660">
                  <c:v>452</c:v>
                </c:pt>
                <c:pt idx="661">
                  <c:v>451</c:v>
                </c:pt>
                <c:pt idx="662">
                  <c:v>450</c:v>
                </c:pt>
                <c:pt idx="663">
                  <c:v>449</c:v>
                </c:pt>
                <c:pt idx="664">
                  <c:v>448</c:v>
                </c:pt>
                <c:pt idx="665">
                  <c:v>447</c:v>
                </c:pt>
                <c:pt idx="666">
                  <c:v>446</c:v>
                </c:pt>
                <c:pt idx="667">
                  <c:v>445</c:v>
                </c:pt>
                <c:pt idx="668">
                  <c:v>444</c:v>
                </c:pt>
                <c:pt idx="669">
                  <c:v>443</c:v>
                </c:pt>
                <c:pt idx="670">
                  <c:v>442</c:v>
                </c:pt>
                <c:pt idx="671">
                  <c:v>441</c:v>
                </c:pt>
                <c:pt idx="672">
                  <c:v>440</c:v>
                </c:pt>
                <c:pt idx="673">
                  <c:v>439</c:v>
                </c:pt>
                <c:pt idx="674">
                  <c:v>438</c:v>
                </c:pt>
                <c:pt idx="675">
                  <c:v>437</c:v>
                </c:pt>
                <c:pt idx="676">
                  <c:v>436</c:v>
                </c:pt>
                <c:pt idx="677">
                  <c:v>435</c:v>
                </c:pt>
                <c:pt idx="678">
                  <c:v>434</c:v>
                </c:pt>
                <c:pt idx="679">
                  <c:v>433</c:v>
                </c:pt>
                <c:pt idx="680">
                  <c:v>432</c:v>
                </c:pt>
                <c:pt idx="681">
                  <c:v>431</c:v>
                </c:pt>
                <c:pt idx="682">
                  <c:v>430</c:v>
                </c:pt>
                <c:pt idx="683">
                  <c:v>429</c:v>
                </c:pt>
                <c:pt idx="684">
                  <c:v>428</c:v>
                </c:pt>
                <c:pt idx="685">
                  <c:v>427</c:v>
                </c:pt>
                <c:pt idx="686">
                  <c:v>426</c:v>
                </c:pt>
                <c:pt idx="687">
                  <c:v>425</c:v>
                </c:pt>
                <c:pt idx="688">
                  <c:v>424</c:v>
                </c:pt>
                <c:pt idx="689">
                  <c:v>423</c:v>
                </c:pt>
                <c:pt idx="690">
                  <c:v>422</c:v>
                </c:pt>
                <c:pt idx="691">
                  <c:v>421</c:v>
                </c:pt>
                <c:pt idx="692">
                  <c:v>420</c:v>
                </c:pt>
                <c:pt idx="693">
                  <c:v>419</c:v>
                </c:pt>
                <c:pt idx="694">
                  <c:v>418</c:v>
                </c:pt>
                <c:pt idx="695">
                  <c:v>417</c:v>
                </c:pt>
                <c:pt idx="696">
                  <c:v>416</c:v>
                </c:pt>
                <c:pt idx="697">
                  <c:v>415</c:v>
                </c:pt>
                <c:pt idx="698">
                  <c:v>414</c:v>
                </c:pt>
                <c:pt idx="699">
                  <c:v>413</c:v>
                </c:pt>
                <c:pt idx="700">
                  <c:v>412</c:v>
                </c:pt>
                <c:pt idx="701">
                  <c:v>411</c:v>
                </c:pt>
                <c:pt idx="702">
                  <c:v>410</c:v>
                </c:pt>
                <c:pt idx="703">
                  <c:v>409</c:v>
                </c:pt>
                <c:pt idx="704">
                  <c:v>408</c:v>
                </c:pt>
                <c:pt idx="705">
                  <c:v>407</c:v>
                </c:pt>
                <c:pt idx="706">
                  <c:v>406</c:v>
                </c:pt>
                <c:pt idx="707">
                  <c:v>405</c:v>
                </c:pt>
                <c:pt idx="708">
                  <c:v>404</c:v>
                </c:pt>
                <c:pt idx="709">
                  <c:v>403</c:v>
                </c:pt>
                <c:pt idx="710">
                  <c:v>402</c:v>
                </c:pt>
                <c:pt idx="711">
                  <c:v>401</c:v>
                </c:pt>
                <c:pt idx="712">
                  <c:v>400</c:v>
                </c:pt>
                <c:pt idx="713">
                  <c:v>399</c:v>
                </c:pt>
                <c:pt idx="714">
                  <c:v>398</c:v>
                </c:pt>
                <c:pt idx="715">
                  <c:v>397</c:v>
                </c:pt>
                <c:pt idx="716">
                  <c:v>396</c:v>
                </c:pt>
                <c:pt idx="717">
                  <c:v>395</c:v>
                </c:pt>
                <c:pt idx="718">
                  <c:v>394</c:v>
                </c:pt>
                <c:pt idx="719">
                  <c:v>393</c:v>
                </c:pt>
                <c:pt idx="720">
                  <c:v>392</c:v>
                </c:pt>
                <c:pt idx="721">
                  <c:v>391</c:v>
                </c:pt>
                <c:pt idx="722">
                  <c:v>390</c:v>
                </c:pt>
                <c:pt idx="723">
                  <c:v>389</c:v>
                </c:pt>
                <c:pt idx="724">
                  <c:v>388</c:v>
                </c:pt>
                <c:pt idx="725">
                  <c:v>387</c:v>
                </c:pt>
                <c:pt idx="726">
                  <c:v>386</c:v>
                </c:pt>
                <c:pt idx="727">
                  <c:v>385</c:v>
                </c:pt>
                <c:pt idx="728">
                  <c:v>384</c:v>
                </c:pt>
                <c:pt idx="729">
                  <c:v>383</c:v>
                </c:pt>
                <c:pt idx="730">
                  <c:v>382</c:v>
                </c:pt>
                <c:pt idx="731">
                  <c:v>381</c:v>
                </c:pt>
                <c:pt idx="732">
                  <c:v>380</c:v>
                </c:pt>
                <c:pt idx="733">
                  <c:v>379</c:v>
                </c:pt>
                <c:pt idx="734">
                  <c:v>378</c:v>
                </c:pt>
                <c:pt idx="735">
                  <c:v>377</c:v>
                </c:pt>
                <c:pt idx="736">
                  <c:v>376</c:v>
                </c:pt>
                <c:pt idx="737">
                  <c:v>375</c:v>
                </c:pt>
                <c:pt idx="738">
                  <c:v>374</c:v>
                </c:pt>
                <c:pt idx="739">
                  <c:v>373</c:v>
                </c:pt>
                <c:pt idx="740">
                  <c:v>372</c:v>
                </c:pt>
                <c:pt idx="741">
                  <c:v>371</c:v>
                </c:pt>
                <c:pt idx="742">
                  <c:v>370</c:v>
                </c:pt>
                <c:pt idx="743">
                  <c:v>369</c:v>
                </c:pt>
                <c:pt idx="744">
                  <c:v>368</c:v>
                </c:pt>
                <c:pt idx="745">
                  <c:v>367</c:v>
                </c:pt>
                <c:pt idx="746">
                  <c:v>366</c:v>
                </c:pt>
                <c:pt idx="747">
                  <c:v>365</c:v>
                </c:pt>
                <c:pt idx="748">
                  <c:v>364</c:v>
                </c:pt>
                <c:pt idx="749">
                  <c:v>363</c:v>
                </c:pt>
                <c:pt idx="750">
                  <c:v>362</c:v>
                </c:pt>
                <c:pt idx="751">
                  <c:v>361</c:v>
                </c:pt>
                <c:pt idx="752">
                  <c:v>360</c:v>
                </c:pt>
                <c:pt idx="753">
                  <c:v>359</c:v>
                </c:pt>
                <c:pt idx="754">
                  <c:v>358</c:v>
                </c:pt>
                <c:pt idx="755">
                  <c:v>357</c:v>
                </c:pt>
                <c:pt idx="756">
                  <c:v>356</c:v>
                </c:pt>
                <c:pt idx="757">
                  <c:v>355</c:v>
                </c:pt>
                <c:pt idx="758">
                  <c:v>354</c:v>
                </c:pt>
                <c:pt idx="759">
                  <c:v>353</c:v>
                </c:pt>
                <c:pt idx="760">
                  <c:v>352</c:v>
                </c:pt>
                <c:pt idx="761">
                  <c:v>351</c:v>
                </c:pt>
                <c:pt idx="762">
                  <c:v>350</c:v>
                </c:pt>
                <c:pt idx="763">
                  <c:v>349</c:v>
                </c:pt>
                <c:pt idx="764">
                  <c:v>348</c:v>
                </c:pt>
                <c:pt idx="765">
                  <c:v>347</c:v>
                </c:pt>
                <c:pt idx="766">
                  <c:v>346</c:v>
                </c:pt>
                <c:pt idx="767">
                  <c:v>345</c:v>
                </c:pt>
                <c:pt idx="768">
                  <c:v>344</c:v>
                </c:pt>
                <c:pt idx="769">
                  <c:v>343</c:v>
                </c:pt>
                <c:pt idx="770">
                  <c:v>342</c:v>
                </c:pt>
                <c:pt idx="771">
                  <c:v>341</c:v>
                </c:pt>
                <c:pt idx="772">
                  <c:v>340</c:v>
                </c:pt>
                <c:pt idx="773">
                  <c:v>339</c:v>
                </c:pt>
                <c:pt idx="774">
                  <c:v>338</c:v>
                </c:pt>
                <c:pt idx="775">
                  <c:v>337</c:v>
                </c:pt>
                <c:pt idx="776">
                  <c:v>336</c:v>
                </c:pt>
                <c:pt idx="777">
                  <c:v>335</c:v>
                </c:pt>
                <c:pt idx="778">
                  <c:v>334</c:v>
                </c:pt>
                <c:pt idx="779">
                  <c:v>333</c:v>
                </c:pt>
                <c:pt idx="780">
                  <c:v>332</c:v>
                </c:pt>
                <c:pt idx="781">
                  <c:v>331</c:v>
                </c:pt>
                <c:pt idx="782">
                  <c:v>330</c:v>
                </c:pt>
                <c:pt idx="783">
                  <c:v>329</c:v>
                </c:pt>
                <c:pt idx="784">
                  <c:v>328</c:v>
                </c:pt>
                <c:pt idx="785">
                  <c:v>327</c:v>
                </c:pt>
                <c:pt idx="786">
                  <c:v>326</c:v>
                </c:pt>
                <c:pt idx="787">
                  <c:v>325</c:v>
                </c:pt>
                <c:pt idx="788">
                  <c:v>324</c:v>
                </c:pt>
                <c:pt idx="789">
                  <c:v>323</c:v>
                </c:pt>
                <c:pt idx="790">
                  <c:v>322</c:v>
                </c:pt>
                <c:pt idx="791">
                  <c:v>321</c:v>
                </c:pt>
                <c:pt idx="792">
                  <c:v>320</c:v>
                </c:pt>
                <c:pt idx="793">
                  <c:v>319</c:v>
                </c:pt>
                <c:pt idx="794">
                  <c:v>318</c:v>
                </c:pt>
                <c:pt idx="795">
                  <c:v>317</c:v>
                </c:pt>
                <c:pt idx="796">
                  <c:v>316</c:v>
                </c:pt>
                <c:pt idx="797">
                  <c:v>315</c:v>
                </c:pt>
                <c:pt idx="798">
                  <c:v>314</c:v>
                </c:pt>
                <c:pt idx="799">
                  <c:v>313</c:v>
                </c:pt>
                <c:pt idx="800">
                  <c:v>312</c:v>
                </c:pt>
                <c:pt idx="801">
                  <c:v>311</c:v>
                </c:pt>
                <c:pt idx="802">
                  <c:v>310</c:v>
                </c:pt>
                <c:pt idx="803">
                  <c:v>309</c:v>
                </c:pt>
                <c:pt idx="804">
                  <c:v>308</c:v>
                </c:pt>
                <c:pt idx="805">
                  <c:v>307</c:v>
                </c:pt>
                <c:pt idx="806">
                  <c:v>306</c:v>
                </c:pt>
                <c:pt idx="807">
                  <c:v>305</c:v>
                </c:pt>
                <c:pt idx="808">
                  <c:v>304</c:v>
                </c:pt>
                <c:pt idx="809">
                  <c:v>303</c:v>
                </c:pt>
                <c:pt idx="810">
                  <c:v>302</c:v>
                </c:pt>
                <c:pt idx="811">
                  <c:v>301</c:v>
                </c:pt>
                <c:pt idx="812">
                  <c:v>300</c:v>
                </c:pt>
                <c:pt idx="813">
                  <c:v>299</c:v>
                </c:pt>
                <c:pt idx="814">
                  <c:v>298</c:v>
                </c:pt>
                <c:pt idx="815">
                  <c:v>297</c:v>
                </c:pt>
                <c:pt idx="816">
                  <c:v>296</c:v>
                </c:pt>
                <c:pt idx="817">
                  <c:v>295</c:v>
                </c:pt>
                <c:pt idx="818">
                  <c:v>294</c:v>
                </c:pt>
                <c:pt idx="819">
                  <c:v>293</c:v>
                </c:pt>
                <c:pt idx="820">
                  <c:v>292</c:v>
                </c:pt>
                <c:pt idx="821">
                  <c:v>291</c:v>
                </c:pt>
                <c:pt idx="822">
                  <c:v>290</c:v>
                </c:pt>
                <c:pt idx="823">
                  <c:v>289</c:v>
                </c:pt>
                <c:pt idx="824">
                  <c:v>288</c:v>
                </c:pt>
                <c:pt idx="825">
                  <c:v>287</c:v>
                </c:pt>
                <c:pt idx="826">
                  <c:v>286</c:v>
                </c:pt>
                <c:pt idx="827">
                  <c:v>285</c:v>
                </c:pt>
                <c:pt idx="828">
                  <c:v>284</c:v>
                </c:pt>
                <c:pt idx="829">
                  <c:v>283</c:v>
                </c:pt>
                <c:pt idx="830">
                  <c:v>282</c:v>
                </c:pt>
                <c:pt idx="831">
                  <c:v>281</c:v>
                </c:pt>
                <c:pt idx="832">
                  <c:v>280</c:v>
                </c:pt>
                <c:pt idx="833">
                  <c:v>279</c:v>
                </c:pt>
                <c:pt idx="834">
                  <c:v>278</c:v>
                </c:pt>
                <c:pt idx="835">
                  <c:v>277</c:v>
                </c:pt>
                <c:pt idx="836">
                  <c:v>276</c:v>
                </c:pt>
                <c:pt idx="837">
                  <c:v>275</c:v>
                </c:pt>
                <c:pt idx="838">
                  <c:v>274</c:v>
                </c:pt>
                <c:pt idx="839">
                  <c:v>273</c:v>
                </c:pt>
                <c:pt idx="840">
                  <c:v>272</c:v>
                </c:pt>
                <c:pt idx="841">
                  <c:v>271</c:v>
                </c:pt>
                <c:pt idx="842">
                  <c:v>270</c:v>
                </c:pt>
                <c:pt idx="843">
                  <c:v>269</c:v>
                </c:pt>
                <c:pt idx="844">
                  <c:v>268</c:v>
                </c:pt>
                <c:pt idx="845">
                  <c:v>267</c:v>
                </c:pt>
                <c:pt idx="846">
                  <c:v>266</c:v>
                </c:pt>
                <c:pt idx="847">
                  <c:v>265</c:v>
                </c:pt>
                <c:pt idx="848">
                  <c:v>264</c:v>
                </c:pt>
                <c:pt idx="849">
                  <c:v>263</c:v>
                </c:pt>
                <c:pt idx="850">
                  <c:v>262</c:v>
                </c:pt>
                <c:pt idx="851">
                  <c:v>261</c:v>
                </c:pt>
                <c:pt idx="852">
                  <c:v>260</c:v>
                </c:pt>
                <c:pt idx="853">
                  <c:v>259</c:v>
                </c:pt>
                <c:pt idx="854">
                  <c:v>258</c:v>
                </c:pt>
                <c:pt idx="855">
                  <c:v>257</c:v>
                </c:pt>
                <c:pt idx="856">
                  <c:v>256</c:v>
                </c:pt>
                <c:pt idx="857">
                  <c:v>255</c:v>
                </c:pt>
                <c:pt idx="858">
                  <c:v>254</c:v>
                </c:pt>
                <c:pt idx="859">
                  <c:v>253</c:v>
                </c:pt>
                <c:pt idx="860">
                  <c:v>252</c:v>
                </c:pt>
                <c:pt idx="861">
                  <c:v>251</c:v>
                </c:pt>
                <c:pt idx="862">
                  <c:v>250</c:v>
                </c:pt>
                <c:pt idx="863">
                  <c:v>249</c:v>
                </c:pt>
                <c:pt idx="864">
                  <c:v>248</c:v>
                </c:pt>
                <c:pt idx="865">
                  <c:v>247</c:v>
                </c:pt>
                <c:pt idx="866">
                  <c:v>246</c:v>
                </c:pt>
                <c:pt idx="867">
                  <c:v>245</c:v>
                </c:pt>
                <c:pt idx="868">
                  <c:v>244</c:v>
                </c:pt>
                <c:pt idx="869">
                  <c:v>243</c:v>
                </c:pt>
                <c:pt idx="870">
                  <c:v>242</c:v>
                </c:pt>
                <c:pt idx="871">
                  <c:v>241</c:v>
                </c:pt>
                <c:pt idx="872">
                  <c:v>240</c:v>
                </c:pt>
                <c:pt idx="873">
                  <c:v>239</c:v>
                </c:pt>
                <c:pt idx="874">
                  <c:v>238</c:v>
                </c:pt>
                <c:pt idx="875">
                  <c:v>237</c:v>
                </c:pt>
                <c:pt idx="876">
                  <c:v>236</c:v>
                </c:pt>
                <c:pt idx="877">
                  <c:v>235</c:v>
                </c:pt>
                <c:pt idx="878">
                  <c:v>234</c:v>
                </c:pt>
                <c:pt idx="879">
                  <c:v>233</c:v>
                </c:pt>
                <c:pt idx="880">
                  <c:v>232</c:v>
                </c:pt>
                <c:pt idx="881">
                  <c:v>231</c:v>
                </c:pt>
                <c:pt idx="882">
                  <c:v>230</c:v>
                </c:pt>
                <c:pt idx="883">
                  <c:v>229</c:v>
                </c:pt>
                <c:pt idx="884">
                  <c:v>228</c:v>
                </c:pt>
                <c:pt idx="885">
                  <c:v>227</c:v>
                </c:pt>
                <c:pt idx="886">
                  <c:v>226</c:v>
                </c:pt>
                <c:pt idx="887">
                  <c:v>225</c:v>
                </c:pt>
                <c:pt idx="888">
                  <c:v>224</c:v>
                </c:pt>
                <c:pt idx="889">
                  <c:v>223</c:v>
                </c:pt>
                <c:pt idx="890">
                  <c:v>222</c:v>
                </c:pt>
                <c:pt idx="891">
                  <c:v>221</c:v>
                </c:pt>
                <c:pt idx="892">
                  <c:v>220</c:v>
                </c:pt>
                <c:pt idx="893">
                  <c:v>219</c:v>
                </c:pt>
                <c:pt idx="894">
                  <c:v>218</c:v>
                </c:pt>
                <c:pt idx="895">
                  <c:v>217</c:v>
                </c:pt>
                <c:pt idx="896">
                  <c:v>216</c:v>
                </c:pt>
                <c:pt idx="897">
                  <c:v>215</c:v>
                </c:pt>
                <c:pt idx="898">
                  <c:v>214</c:v>
                </c:pt>
                <c:pt idx="899">
                  <c:v>213</c:v>
                </c:pt>
                <c:pt idx="900">
                  <c:v>212</c:v>
                </c:pt>
                <c:pt idx="901">
                  <c:v>211</c:v>
                </c:pt>
                <c:pt idx="902">
                  <c:v>210</c:v>
                </c:pt>
                <c:pt idx="903">
                  <c:v>209</c:v>
                </c:pt>
                <c:pt idx="904">
                  <c:v>208</c:v>
                </c:pt>
                <c:pt idx="905">
                  <c:v>207</c:v>
                </c:pt>
                <c:pt idx="906">
                  <c:v>206</c:v>
                </c:pt>
                <c:pt idx="907">
                  <c:v>205</c:v>
                </c:pt>
                <c:pt idx="908">
                  <c:v>204</c:v>
                </c:pt>
                <c:pt idx="909">
                  <c:v>203</c:v>
                </c:pt>
                <c:pt idx="910">
                  <c:v>202</c:v>
                </c:pt>
                <c:pt idx="911">
                  <c:v>201</c:v>
                </c:pt>
                <c:pt idx="912">
                  <c:v>200</c:v>
                </c:pt>
                <c:pt idx="913">
                  <c:v>199</c:v>
                </c:pt>
                <c:pt idx="914">
                  <c:v>198</c:v>
                </c:pt>
                <c:pt idx="915">
                  <c:v>197</c:v>
                </c:pt>
                <c:pt idx="916">
                  <c:v>196</c:v>
                </c:pt>
                <c:pt idx="917">
                  <c:v>195</c:v>
                </c:pt>
                <c:pt idx="918">
                  <c:v>194</c:v>
                </c:pt>
                <c:pt idx="919">
                  <c:v>193</c:v>
                </c:pt>
                <c:pt idx="920">
                  <c:v>192</c:v>
                </c:pt>
                <c:pt idx="921">
                  <c:v>191</c:v>
                </c:pt>
                <c:pt idx="922">
                  <c:v>190</c:v>
                </c:pt>
                <c:pt idx="923">
                  <c:v>189</c:v>
                </c:pt>
                <c:pt idx="924">
                  <c:v>188</c:v>
                </c:pt>
                <c:pt idx="925">
                  <c:v>187</c:v>
                </c:pt>
                <c:pt idx="926">
                  <c:v>186</c:v>
                </c:pt>
                <c:pt idx="927">
                  <c:v>185</c:v>
                </c:pt>
                <c:pt idx="928">
                  <c:v>184</c:v>
                </c:pt>
                <c:pt idx="929">
                  <c:v>183</c:v>
                </c:pt>
                <c:pt idx="930">
                  <c:v>182</c:v>
                </c:pt>
                <c:pt idx="931">
                  <c:v>181</c:v>
                </c:pt>
                <c:pt idx="932">
                  <c:v>180</c:v>
                </c:pt>
                <c:pt idx="933">
                  <c:v>179</c:v>
                </c:pt>
                <c:pt idx="934">
                  <c:v>178</c:v>
                </c:pt>
                <c:pt idx="935">
                  <c:v>177</c:v>
                </c:pt>
                <c:pt idx="936">
                  <c:v>176</c:v>
                </c:pt>
                <c:pt idx="937">
                  <c:v>175</c:v>
                </c:pt>
                <c:pt idx="938">
                  <c:v>174</c:v>
                </c:pt>
                <c:pt idx="939">
                  <c:v>173</c:v>
                </c:pt>
                <c:pt idx="940">
                  <c:v>172</c:v>
                </c:pt>
                <c:pt idx="941">
                  <c:v>171</c:v>
                </c:pt>
                <c:pt idx="942">
                  <c:v>170</c:v>
                </c:pt>
                <c:pt idx="943">
                  <c:v>169</c:v>
                </c:pt>
                <c:pt idx="944">
                  <c:v>168</c:v>
                </c:pt>
                <c:pt idx="945">
                  <c:v>167</c:v>
                </c:pt>
                <c:pt idx="946">
                  <c:v>166</c:v>
                </c:pt>
                <c:pt idx="947">
                  <c:v>165</c:v>
                </c:pt>
                <c:pt idx="948">
                  <c:v>164</c:v>
                </c:pt>
                <c:pt idx="949">
                  <c:v>163</c:v>
                </c:pt>
                <c:pt idx="950">
                  <c:v>162</c:v>
                </c:pt>
                <c:pt idx="951">
                  <c:v>161</c:v>
                </c:pt>
                <c:pt idx="952">
                  <c:v>160</c:v>
                </c:pt>
                <c:pt idx="953">
                  <c:v>159</c:v>
                </c:pt>
                <c:pt idx="954">
                  <c:v>158</c:v>
                </c:pt>
                <c:pt idx="955">
                  <c:v>157</c:v>
                </c:pt>
                <c:pt idx="956">
                  <c:v>156</c:v>
                </c:pt>
                <c:pt idx="957">
                  <c:v>155</c:v>
                </c:pt>
                <c:pt idx="958">
                  <c:v>154</c:v>
                </c:pt>
                <c:pt idx="959">
                  <c:v>153</c:v>
                </c:pt>
                <c:pt idx="960">
                  <c:v>152</c:v>
                </c:pt>
                <c:pt idx="961">
                  <c:v>151</c:v>
                </c:pt>
                <c:pt idx="962">
                  <c:v>150</c:v>
                </c:pt>
                <c:pt idx="963">
                  <c:v>149</c:v>
                </c:pt>
                <c:pt idx="964">
                  <c:v>148</c:v>
                </c:pt>
                <c:pt idx="965">
                  <c:v>147</c:v>
                </c:pt>
                <c:pt idx="966">
                  <c:v>146</c:v>
                </c:pt>
                <c:pt idx="967">
                  <c:v>145</c:v>
                </c:pt>
                <c:pt idx="968">
                  <c:v>144</c:v>
                </c:pt>
                <c:pt idx="969">
                  <c:v>143</c:v>
                </c:pt>
                <c:pt idx="970">
                  <c:v>142</c:v>
                </c:pt>
                <c:pt idx="971">
                  <c:v>141</c:v>
                </c:pt>
                <c:pt idx="972">
                  <c:v>140</c:v>
                </c:pt>
                <c:pt idx="973">
                  <c:v>139</c:v>
                </c:pt>
                <c:pt idx="974">
                  <c:v>138</c:v>
                </c:pt>
                <c:pt idx="975">
                  <c:v>137</c:v>
                </c:pt>
                <c:pt idx="976">
                  <c:v>136</c:v>
                </c:pt>
                <c:pt idx="977">
                  <c:v>135</c:v>
                </c:pt>
                <c:pt idx="978">
                  <c:v>134</c:v>
                </c:pt>
                <c:pt idx="979">
                  <c:v>133</c:v>
                </c:pt>
                <c:pt idx="980">
                  <c:v>132</c:v>
                </c:pt>
                <c:pt idx="981">
                  <c:v>131</c:v>
                </c:pt>
                <c:pt idx="982">
                  <c:v>130</c:v>
                </c:pt>
                <c:pt idx="983">
                  <c:v>129</c:v>
                </c:pt>
                <c:pt idx="984">
                  <c:v>128</c:v>
                </c:pt>
                <c:pt idx="985">
                  <c:v>127</c:v>
                </c:pt>
                <c:pt idx="986">
                  <c:v>126</c:v>
                </c:pt>
                <c:pt idx="987">
                  <c:v>125</c:v>
                </c:pt>
                <c:pt idx="988">
                  <c:v>124</c:v>
                </c:pt>
                <c:pt idx="989">
                  <c:v>123</c:v>
                </c:pt>
                <c:pt idx="990">
                  <c:v>122</c:v>
                </c:pt>
                <c:pt idx="991">
                  <c:v>121</c:v>
                </c:pt>
                <c:pt idx="992">
                  <c:v>120</c:v>
                </c:pt>
                <c:pt idx="993">
                  <c:v>119</c:v>
                </c:pt>
                <c:pt idx="994">
                  <c:v>118</c:v>
                </c:pt>
                <c:pt idx="995">
                  <c:v>117</c:v>
                </c:pt>
                <c:pt idx="996">
                  <c:v>116</c:v>
                </c:pt>
                <c:pt idx="997">
                  <c:v>115</c:v>
                </c:pt>
                <c:pt idx="998">
                  <c:v>114</c:v>
                </c:pt>
                <c:pt idx="999">
                  <c:v>113</c:v>
                </c:pt>
                <c:pt idx="1000">
                  <c:v>112</c:v>
                </c:pt>
                <c:pt idx="1001">
                  <c:v>111</c:v>
                </c:pt>
                <c:pt idx="1002">
                  <c:v>110</c:v>
                </c:pt>
                <c:pt idx="1003">
                  <c:v>109</c:v>
                </c:pt>
                <c:pt idx="1004">
                  <c:v>108</c:v>
                </c:pt>
                <c:pt idx="1005">
                  <c:v>107</c:v>
                </c:pt>
                <c:pt idx="1006">
                  <c:v>106</c:v>
                </c:pt>
                <c:pt idx="1007">
                  <c:v>105</c:v>
                </c:pt>
                <c:pt idx="1008">
                  <c:v>104</c:v>
                </c:pt>
                <c:pt idx="1009">
                  <c:v>103</c:v>
                </c:pt>
                <c:pt idx="1010">
                  <c:v>102</c:v>
                </c:pt>
                <c:pt idx="1011">
                  <c:v>101</c:v>
                </c:pt>
              </c:numCache>
            </c:numRef>
          </c:xVal>
          <c:yVal>
            <c:numRef>
              <c:f>Sheet1!$F$2:$F$1191</c:f>
              <c:numCache>
                <c:formatCode>General</c:formatCode>
                <c:ptCount val="1190"/>
                <c:pt idx="322">
                  <c:v>146</c:v>
                </c:pt>
                <c:pt idx="323">
                  <c:v>146</c:v>
                </c:pt>
                <c:pt idx="324">
                  <c:v>145</c:v>
                </c:pt>
                <c:pt idx="325">
                  <c:v>146</c:v>
                </c:pt>
                <c:pt idx="326">
                  <c:v>145</c:v>
                </c:pt>
                <c:pt idx="327">
                  <c:v>145</c:v>
                </c:pt>
                <c:pt idx="328">
                  <c:v>145</c:v>
                </c:pt>
                <c:pt idx="329">
                  <c:v>145</c:v>
                </c:pt>
                <c:pt idx="330">
                  <c:v>145</c:v>
                </c:pt>
                <c:pt idx="331">
                  <c:v>145</c:v>
                </c:pt>
                <c:pt idx="332">
                  <c:v>145</c:v>
                </c:pt>
                <c:pt idx="333">
                  <c:v>145</c:v>
                </c:pt>
                <c:pt idx="334">
                  <c:v>145</c:v>
                </c:pt>
                <c:pt idx="335">
                  <c:v>145</c:v>
                </c:pt>
                <c:pt idx="336">
                  <c:v>144</c:v>
                </c:pt>
                <c:pt idx="337">
                  <c:v>144</c:v>
                </c:pt>
                <c:pt idx="338">
                  <c:v>144</c:v>
                </c:pt>
                <c:pt idx="339">
                  <c:v>144</c:v>
                </c:pt>
                <c:pt idx="340">
                  <c:v>144</c:v>
                </c:pt>
                <c:pt idx="341">
                  <c:v>144</c:v>
                </c:pt>
                <c:pt idx="342">
                  <c:v>144</c:v>
                </c:pt>
                <c:pt idx="343">
                  <c:v>144</c:v>
                </c:pt>
                <c:pt idx="344">
                  <c:v>144</c:v>
                </c:pt>
                <c:pt idx="345">
                  <c:v>144</c:v>
                </c:pt>
                <c:pt idx="346">
                  <c:v>144</c:v>
                </c:pt>
                <c:pt idx="347">
                  <c:v>144</c:v>
                </c:pt>
                <c:pt idx="348">
                  <c:v>143</c:v>
                </c:pt>
                <c:pt idx="349">
                  <c:v>143</c:v>
                </c:pt>
                <c:pt idx="350">
                  <c:v>143</c:v>
                </c:pt>
                <c:pt idx="351">
                  <c:v>143</c:v>
                </c:pt>
                <c:pt idx="352">
                  <c:v>143</c:v>
                </c:pt>
                <c:pt idx="353">
                  <c:v>143</c:v>
                </c:pt>
                <c:pt idx="354">
                  <c:v>143</c:v>
                </c:pt>
                <c:pt idx="355">
                  <c:v>143</c:v>
                </c:pt>
                <c:pt idx="356">
                  <c:v>143</c:v>
                </c:pt>
                <c:pt idx="357">
                  <c:v>143</c:v>
                </c:pt>
                <c:pt idx="358">
                  <c:v>143</c:v>
                </c:pt>
                <c:pt idx="359">
                  <c:v>143</c:v>
                </c:pt>
                <c:pt idx="360">
                  <c:v>143</c:v>
                </c:pt>
                <c:pt idx="361">
                  <c:v>142</c:v>
                </c:pt>
                <c:pt idx="362">
                  <c:v>142</c:v>
                </c:pt>
                <c:pt idx="363">
                  <c:v>142</c:v>
                </c:pt>
                <c:pt idx="364">
                  <c:v>142</c:v>
                </c:pt>
                <c:pt idx="365">
                  <c:v>142</c:v>
                </c:pt>
                <c:pt idx="366">
                  <c:v>142</c:v>
                </c:pt>
                <c:pt idx="367">
                  <c:v>142</c:v>
                </c:pt>
                <c:pt idx="368">
                  <c:v>142</c:v>
                </c:pt>
                <c:pt idx="369">
                  <c:v>142</c:v>
                </c:pt>
                <c:pt idx="370">
                  <c:v>141</c:v>
                </c:pt>
                <c:pt idx="371">
                  <c:v>141</c:v>
                </c:pt>
                <c:pt idx="372">
                  <c:v>141</c:v>
                </c:pt>
                <c:pt idx="373">
                  <c:v>141</c:v>
                </c:pt>
                <c:pt idx="374">
                  <c:v>141</c:v>
                </c:pt>
                <c:pt idx="375">
                  <c:v>141</c:v>
                </c:pt>
                <c:pt idx="376">
                  <c:v>141</c:v>
                </c:pt>
                <c:pt idx="377">
                  <c:v>141</c:v>
                </c:pt>
                <c:pt idx="378">
                  <c:v>141</c:v>
                </c:pt>
                <c:pt idx="379">
                  <c:v>141</c:v>
                </c:pt>
                <c:pt idx="380">
                  <c:v>141</c:v>
                </c:pt>
                <c:pt idx="381">
                  <c:v>141</c:v>
                </c:pt>
                <c:pt idx="382">
                  <c:v>141</c:v>
                </c:pt>
                <c:pt idx="383">
                  <c:v>141</c:v>
                </c:pt>
                <c:pt idx="384">
                  <c:v>140</c:v>
                </c:pt>
                <c:pt idx="385">
                  <c:v>140</c:v>
                </c:pt>
                <c:pt idx="386">
                  <c:v>140</c:v>
                </c:pt>
                <c:pt idx="387">
                  <c:v>140</c:v>
                </c:pt>
                <c:pt idx="388">
                  <c:v>140</c:v>
                </c:pt>
                <c:pt idx="389">
                  <c:v>140</c:v>
                </c:pt>
                <c:pt idx="390">
                  <c:v>140</c:v>
                </c:pt>
                <c:pt idx="391">
                  <c:v>140</c:v>
                </c:pt>
                <c:pt idx="392">
                  <c:v>140</c:v>
                </c:pt>
                <c:pt idx="393">
                  <c:v>140</c:v>
                </c:pt>
                <c:pt idx="394">
                  <c:v>140</c:v>
                </c:pt>
                <c:pt idx="395">
                  <c:v>139</c:v>
                </c:pt>
                <c:pt idx="396">
                  <c:v>139</c:v>
                </c:pt>
                <c:pt idx="397">
                  <c:v>139</c:v>
                </c:pt>
                <c:pt idx="398">
                  <c:v>139</c:v>
                </c:pt>
                <c:pt idx="399">
                  <c:v>139</c:v>
                </c:pt>
                <c:pt idx="400">
                  <c:v>139</c:v>
                </c:pt>
                <c:pt idx="401">
                  <c:v>139</c:v>
                </c:pt>
                <c:pt idx="402">
                  <c:v>139</c:v>
                </c:pt>
                <c:pt idx="403">
                  <c:v>139</c:v>
                </c:pt>
                <c:pt idx="404">
                  <c:v>139</c:v>
                </c:pt>
                <c:pt idx="405">
                  <c:v>139</c:v>
                </c:pt>
                <c:pt idx="406">
                  <c:v>139</c:v>
                </c:pt>
                <c:pt idx="407">
                  <c:v>138</c:v>
                </c:pt>
                <c:pt idx="408">
                  <c:v>138</c:v>
                </c:pt>
                <c:pt idx="409">
                  <c:v>138</c:v>
                </c:pt>
                <c:pt idx="410">
                  <c:v>138</c:v>
                </c:pt>
                <c:pt idx="411">
                  <c:v>138</c:v>
                </c:pt>
                <c:pt idx="412">
                  <c:v>138</c:v>
                </c:pt>
                <c:pt idx="413">
                  <c:v>138</c:v>
                </c:pt>
                <c:pt idx="414">
                  <c:v>138</c:v>
                </c:pt>
                <c:pt idx="415">
                  <c:v>138</c:v>
                </c:pt>
                <c:pt idx="416">
                  <c:v>137</c:v>
                </c:pt>
                <c:pt idx="417">
                  <c:v>137</c:v>
                </c:pt>
                <c:pt idx="418">
                  <c:v>137</c:v>
                </c:pt>
                <c:pt idx="419">
                  <c:v>137</c:v>
                </c:pt>
                <c:pt idx="420">
                  <c:v>137</c:v>
                </c:pt>
                <c:pt idx="421">
                  <c:v>137</c:v>
                </c:pt>
                <c:pt idx="422">
                  <c:v>137</c:v>
                </c:pt>
                <c:pt idx="423">
                  <c:v>137</c:v>
                </c:pt>
                <c:pt idx="424">
                  <c:v>137</c:v>
                </c:pt>
                <c:pt idx="425">
                  <c:v>137</c:v>
                </c:pt>
                <c:pt idx="426">
                  <c:v>137</c:v>
                </c:pt>
                <c:pt idx="427">
                  <c:v>137</c:v>
                </c:pt>
                <c:pt idx="428">
                  <c:v>136</c:v>
                </c:pt>
                <c:pt idx="429">
                  <c:v>136</c:v>
                </c:pt>
                <c:pt idx="430">
                  <c:v>136</c:v>
                </c:pt>
                <c:pt idx="431">
                  <c:v>136</c:v>
                </c:pt>
                <c:pt idx="432">
                  <c:v>136</c:v>
                </c:pt>
                <c:pt idx="433">
                  <c:v>136</c:v>
                </c:pt>
                <c:pt idx="434">
                  <c:v>136</c:v>
                </c:pt>
                <c:pt idx="435">
                  <c:v>136</c:v>
                </c:pt>
                <c:pt idx="436">
                  <c:v>136</c:v>
                </c:pt>
                <c:pt idx="437">
                  <c:v>136</c:v>
                </c:pt>
                <c:pt idx="438">
                  <c:v>136</c:v>
                </c:pt>
                <c:pt idx="439">
                  <c:v>136</c:v>
                </c:pt>
                <c:pt idx="440">
                  <c:v>135</c:v>
                </c:pt>
                <c:pt idx="441">
                  <c:v>135</c:v>
                </c:pt>
                <c:pt idx="442">
                  <c:v>135</c:v>
                </c:pt>
                <c:pt idx="443">
                  <c:v>135</c:v>
                </c:pt>
                <c:pt idx="444">
                  <c:v>135</c:v>
                </c:pt>
                <c:pt idx="445">
                  <c:v>135</c:v>
                </c:pt>
                <c:pt idx="446">
                  <c:v>135</c:v>
                </c:pt>
                <c:pt idx="447">
                  <c:v>134</c:v>
                </c:pt>
                <c:pt idx="448">
                  <c:v>134</c:v>
                </c:pt>
                <c:pt idx="449">
                  <c:v>134</c:v>
                </c:pt>
                <c:pt idx="450">
                  <c:v>134</c:v>
                </c:pt>
                <c:pt idx="451">
                  <c:v>134</c:v>
                </c:pt>
                <c:pt idx="452">
                  <c:v>134</c:v>
                </c:pt>
                <c:pt idx="453">
                  <c:v>134</c:v>
                </c:pt>
                <c:pt idx="454">
                  <c:v>134</c:v>
                </c:pt>
                <c:pt idx="455">
                  <c:v>134</c:v>
                </c:pt>
                <c:pt idx="456">
                  <c:v>133</c:v>
                </c:pt>
                <c:pt idx="457">
                  <c:v>133</c:v>
                </c:pt>
                <c:pt idx="458">
                  <c:v>133</c:v>
                </c:pt>
                <c:pt idx="459">
                  <c:v>133</c:v>
                </c:pt>
                <c:pt idx="460">
                  <c:v>133</c:v>
                </c:pt>
                <c:pt idx="461">
                  <c:v>133</c:v>
                </c:pt>
                <c:pt idx="462">
                  <c:v>133</c:v>
                </c:pt>
                <c:pt idx="463">
                  <c:v>133</c:v>
                </c:pt>
                <c:pt idx="464">
                  <c:v>132</c:v>
                </c:pt>
                <c:pt idx="465">
                  <c:v>132</c:v>
                </c:pt>
                <c:pt idx="466">
                  <c:v>132</c:v>
                </c:pt>
                <c:pt idx="467">
                  <c:v>132</c:v>
                </c:pt>
                <c:pt idx="468">
                  <c:v>132</c:v>
                </c:pt>
                <c:pt idx="469">
                  <c:v>132</c:v>
                </c:pt>
                <c:pt idx="470">
                  <c:v>132</c:v>
                </c:pt>
                <c:pt idx="471">
                  <c:v>132</c:v>
                </c:pt>
                <c:pt idx="472">
                  <c:v>132</c:v>
                </c:pt>
                <c:pt idx="473">
                  <c:v>131</c:v>
                </c:pt>
                <c:pt idx="474">
                  <c:v>131</c:v>
                </c:pt>
                <c:pt idx="475">
                  <c:v>131</c:v>
                </c:pt>
                <c:pt idx="476">
                  <c:v>131</c:v>
                </c:pt>
                <c:pt idx="477">
                  <c:v>131</c:v>
                </c:pt>
                <c:pt idx="478">
                  <c:v>131</c:v>
                </c:pt>
                <c:pt idx="479">
                  <c:v>131</c:v>
                </c:pt>
                <c:pt idx="480">
                  <c:v>131</c:v>
                </c:pt>
                <c:pt idx="481">
                  <c:v>131</c:v>
                </c:pt>
                <c:pt idx="482">
                  <c:v>131</c:v>
                </c:pt>
                <c:pt idx="483">
                  <c:v>130</c:v>
                </c:pt>
                <c:pt idx="484">
                  <c:v>130</c:v>
                </c:pt>
                <c:pt idx="485">
                  <c:v>130</c:v>
                </c:pt>
                <c:pt idx="486">
                  <c:v>130</c:v>
                </c:pt>
                <c:pt idx="487">
                  <c:v>130</c:v>
                </c:pt>
                <c:pt idx="488">
                  <c:v>130</c:v>
                </c:pt>
                <c:pt idx="489">
                  <c:v>130</c:v>
                </c:pt>
                <c:pt idx="490">
                  <c:v>130</c:v>
                </c:pt>
                <c:pt idx="491">
                  <c:v>130</c:v>
                </c:pt>
                <c:pt idx="492">
                  <c:v>129</c:v>
                </c:pt>
                <c:pt idx="493">
                  <c:v>129</c:v>
                </c:pt>
                <c:pt idx="494">
                  <c:v>129</c:v>
                </c:pt>
                <c:pt idx="495">
                  <c:v>129</c:v>
                </c:pt>
                <c:pt idx="496">
                  <c:v>129</c:v>
                </c:pt>
                <c:pt idx="497">
                  <c:v>129</c:v>
                </c:pt>
                <c:pt idx="498">
                  <c:v>129</c:v>
                </c:pt>
                <c:pt idx="499">
                  <c:v>129</c:v>
                </c:pt>
                <c:pt idx="500">
                  <c:v>129</c:v>
                </c:pt>
                <c:pt idx="501">
                  <c:v>128</c:v>
                </c:pt>
                <c:pt idx="502">
                  <c:v>128</c:v>
                </c:pt>
                <c:pt idx="503">
                  <c:v>128</c:v>
                </c:pt>
                <c:pt idx="504">
                  <c:v>128</c:v>
                </c:pt>
                <c:pt idx="505">
                  <c:v>128</c:v>
                </c:pt>
                <c:pt idx="506">
                  <c:v>128</c:v>
                </c:pt>
                <c:pt idx="507">
                  <c:v>128</c:v>
                </c:pt>
                <c:pt idx="508">
                  <c:v>128</c:v>
                </c:pt>
                <c:pt idx="509">
                  <c:v>128</c:v>
                </c:pt>
                <c:pt idx="510">
                  <c:v>128</c:v>
                </c:pt>
                <c:pt idx="511">
                  <c:v>128</c:v>
                </c:pt>
                <c:pt idx="512">
                  <c:v>128</c:v>
                </c:pt>
                <c:pt idx="513">
                  <c:v>127</c:v>
                </c:pt>
                <c:pt idx="514">
                  <c:v>127</c:v>
                </c:pt>
                <c:pt idx="515">
                  <c:v>127</c:v>
                </c:pt>
                <c:pt idx="516">
                  <c:v>127</c:v>
                </c:pt>
                <c:pt idx="517">
                  <c:v>127</c:v>
                </c:pt>
                <c:pt idx="518">
                  <c:v>127</c:v>
                </c:pt>
                <c:pt idx="519">
                  <c:v>127</c:v>
                </c:pt>
                <c:pt idx="520">
                  <c:v>127</c:v>
                </c:pt>
                <c:pt idx="521">
                  <c:v>127</c:v>
                </c:pt>
                <c:pt idx="522">
                  <c:v>127</c:v>
                </c:pt>
                <c:pt idx="523">
                  <c:v>127</c:v>
                </c:pt>
                <c:pt idx="524">
                  <c:v>126</c:v>
                </c:pt>
                <c:pt idx="525">
                  <c:v>126</c:v>
                </c:pt>
                <c:pt idx="526">
                  <c:v>126</c:v>
                </c:pt>
                <c:pt idx="527">
                  <c:v>126</c:v>
                </c:pt>
                <c:pt idx="528">
                  <c:v>126</c:v>
                </c:pt>
                <c:pt idx="529">
                  <c:v>126</c:v>
                </c:pt>
                <c:pt idx="530">
                  <c:v>126</c:v>
                </c:pt>
                <c:pt idx="531">
                  <c:v>126</c:v>
                </c:pt>
                <c:pt idx="532">
                  <c:v>126</c:v>
                </c:pt>
                <c:pt idx="533">
                  <c:v>126</c:v>
                </c:pt>
                <c:pt idx="534">
                  <c:v>126</c:v>
                </c:pt>
                <c:pt idx="535">
                  <c:v>126</c:v>
                </c:pt>
                <c:pt idx="536">
                  <c:v>126</c:v>
                </c:pt>
                <c:pt idx="537">
                  <c:v>126</c:v>
                </c:pt>
                <c:pt idx="538">
                  <c:v>125</c:v>
                </c:pt>
                <c:pt idx="539">
                  <c:v>125</c:v>
                </c:pt>
                <c:pt idx="540">
                  <c:v>125</c:v>
                </c:pt>
                <c:pt idx="541">
                  <c:v>125</c:v>
                </c:pt>
                <c:pt idx="542">
                  <c:v>125</c:v>
                </c:pt>
                <c:pt idx="543">
                  <c:v>125</c:v>
                </c:pt>
                <c:pt idx="544">
                  <c:v>125</c:v>
                </c:pt>
                <c:pt idx="545">
                  <c:v>125</c:v>
                </c:pt>
                <c:pt idx="546">
                  <c:v>125</c:v>
                </c:pt>
                <c:pt idx="547">
                  <c:v>124</c:v>
                </c:pt>
                <c:pt idx="548">
                  <c:v>124</c:v>
                </c:pt>
                <c:pt idx="549">
                  <c:v>124</c:v>
                </c:pt>
                <c:pt idx="550">
                  <c:v>124</c:v>
                </c:pt>
                <c:pt idx="551">
                  <c:v>124</c:v>
                </c:pt>
                <c:pt idx="552">
                  <c:v>124</c:v>
                </c:pt>
                <c:pt idx="553">
                  <c:v>124</c:v>
                </c:pt>
                <c:pt idx="554">
                  <c:v>123</c:v>
                </c:pt>
                <c:pt idx="555">
                  <c:v>123</c:v>
                </c:pt>
                <c:pt idx="556">
                  <c:v>123</c:v>
                </c:pt>
                <c:pt idx="557">
                  <c:v>123</c:v>
                </c:pt>
                <c:pt idx="558">
                  <c:v>123</c:v>
                </c:pt>
                <c:pt idx="559">
                  <c:v>123</c:v>
                </c:pt>
                <c:pt idx="560">
                  <c:v>123</c:v>
                </c:pt>
                <c:pt idx="561">
                  <c:v>123</c:v>
                </c:pt>
                <c:pt idx="562">
                  <c:v>123</c:v>
                </c:pt>
                <c:pt idx="563">
                  <c:v>122</c:v>
                </c:pt>
                <c:pt idx="564">
                  <c:v>122</c:v>
                </c:pt>
                <c:pt idx="565">
                  <c:v>122</c:v>
                </c:pt>
                <c:pt idx="566">
                  <c:v>122</c:v>
                </c:pt>
                <c:pt idx="567">
                  <c:v>122</c:v>
                </c:pt>
                <c:pt idx="568">
                  <c:v>122</c:v>
                </c:pt>
                <c:pt idx="569">
                  <c:v>122</c:v>
                </c:pt>
                <c:pt idx="570">
                  <c:v>122</c:v>
                </c:pt>
                <c:pt idx="571">
                  <c:v>122</c:v>
                </c:pt>
                <c:pt idx="572">
                  <c:v>121</c:v>
                </c:pt>
                <c:pt idx="573">
                  <c:v>121</c:v>
                </c:pt>
                <c:pt idx="574">
                  <c:v>121</c:v>
                </c:pt>
                <c:pt idx="575">
                  <c:v>121</c:v>
                </c:pt>
                <c:pt idx="576">
                  <c:v>121</c:v>
                </c:pt>
                <c:pt idx="577">
                  <c:v>121</c:v>
                </c:pt>
                <c:pt idx="578">
                  <c:v>120</c:v>
                </c:pt>
                <c:pt idx="579">
                  <c:v>121</c:v>
                </c:pt>
                <c:pt idx="580">
                  <c:v>121</c:v>
                </c:pt>
                <c:pt idx="581">
                  <c:v>120</c:v>
                </c:pt>
                <c:pt idx="582">
                  <c:v>120</c:v>
                </c:pt>
                <c:pt idx="583">
                  <c:v>120</c:v>
                </c:pt>
                <c:pt idx="584">
                  <c:v>120</c:v>
                </c:pt>
                <c:pt idx="585">
                  <c:v>120</c:v>
                </c:pt>
                <c:pt idx="586">
                  <c:v>120</c:v>
                </c:pt>
                <c:pt idx="587">
                  <c:v>120</c:v>
                </c:pt>
                <c:pt idx="588">
                  <c:v>120</c:v>
                </c:pt>
                <c:pt idx="589">
                  <c:v>120</c:v>
                </c:pt>
                <c:pt idx="590">
                  <c:v>120</c:v>
                </c:pt>
                <c:pt idx="591">
                  <c:v>119</c:v>
                </c:pt>
                <c:pt idx="592">
                  <c:v>119</c:v>
                </c:pt>
                <c:pt idx="593">
                  <c:v>119</c:v>
                </c:pt>
                <c:pt idx="594">
                  <c:v>119</c:v>
                </c:pt>
                <c:pt idx="595">
                  <c:v>119</c:v>
                </c:pt>
                <c:pt idx="596">
                  <c:v>119</c:v>
                </c:pt>
                <c:pt idx="597">
                  <c:v>119</c:v>
                </c:pt>
                <c:pt idx="598">
                  <c:v>119</c:v>
                </c:pt>
                <c:pt idx="599">
                  <c:v>119</c:v>
                </c:pt>
                <c:pt idx="600">
                  <c:v>118</c:v>
                </c:pt>
                <c:pt idx="601">
                  <c:v>118</c:v>
                </c:pt>
                <c:pt idx="602">
                  <c:v>118</c:v>
                </c:pt>
                <c:pt idx="603">
                  <c:v>118</c:v>
                </c:pt>
                <c:pt idx="604">
                  <c:v>118</c:v>
                </c:pt>
                <c:pt idx="605">
                  <c:v>118</c:v>
                </c:pt>
                <c:pt idx="606">
                  <c:v>118</c:v>
                </c:pt>
                <c:pt idx="607">
                  <c:v>118</c:v>
                </c:pt>
                <c:pt idx="608">
                  <c:v>117</c:v>
                </c:pt>
                <c:pt idx="609">
                  <c:v>117</c:v>
                </c:pt>
                <c:pt idx="610">
                  <c:v>117</c:v>
                </c:pt>
                <c:pt idx="611">
                  <c:v>117</c:v>
                </c:pt>
                <c:pt idx="612">
                  <c:v>117</c:v>
                </c:pt>
                <c:pt idx="613">
                  <c:v>117</c:v>
                </c:pt>
                <c:pt idx="614">
                  <c:v>117</c:v>
                </c:pt>
                <c:pt idx="615">
                  <c:v>116</c:v>
                </c:pt>
                <c:pt idx="616">
                  <c:v>117</c:v>
                </c:pt>
                <c:pt idx="617">
                  <c:v>116</c:v>
                </c:pt>
                <c:pt idx="618">
                  <c:v>116</c:v>
                </c:pt>
                <c:pt idx="619">
                  <c:v>116</c:v>
                </c:pt>
                <c:pt idx="620">
                  <c:v>116</c:v>
                </c:pt>
                <c:pt idx="621">
                  <c:v>116</c:v>
                </c:pt>
                <c:pt idx="622">
                  <c:v>116</c:v>
                </c:pt>
                <c:pt idx="623">
                  <c:v>116</c:v>
                </c:pt>
                <c:pt idx="624">
                  <c:v>116</c:v>
                </c:pt>
                <c:pt idx="625">
                  <c:v>115</c:v>
                </c:pt>
                <c:pt idx="626">
                  <c:v>115</c:v>
                </c:pt>
                <c:pt idx="627">
                  <c:v>115</c:v>
                </c:pt>
                <c:pt idx="628">
                  <c:v>115</c:v>
                </c:pt>
                <c:pt idx="629">
                  <c:v>115</c:v>
                </c:pt>
                <c:pt idx="630">
                  <c:v>115</c:v>
                </c:pt>
                <c:pt idx="631">
                  <c:v>115</c:v>
                </c:pt>
                <c:pt idx="632">
                  <c:v>114</c:v>
                </c:pt>
                <c:pt idx="633">
                  <c:v>115</c:v>
                </c:pt>
                <c:pt idx="634">
                  <c:v>114</c:v>
                </c:pt>
                <c:pt idx="635">
                  <c:v>114</c:v>
                </c:pt>
                <c:pt idx="636">
                  <c:v>114</c:v>
                </c:pt>
                <c:pt idx="637">
                  <c:v>114</c:v>
                </c:pt>
                <c:pt idx="638">
                  <c:v>114</c:v>
                </c:pt>
                <c:pt idx="639">
                  <c:v>113</c:v>
                </c:pt>
                <c:pt idx="640">
                  <c:v>114</c:v>
                </c:pt>
                <c:pt idx="641">
                  <c:v>113</c:v>
                </c:pt>
                <c:pt idx="642">
                  <c:v>113</c:v>
                </c:pt>
                <c:pt idx="643">
                  <c:v>113</c:v>
                </c:pt>
                <c:pt idx="644">
                  <c:v>113</c:v>
                </c:pt>
                <c:pt idx="645">
                  <c:v>113</c:v>
                </c:pt>
                <c:pt idx="646">
                  <c:v>113</c:v>
                </c:pt>
                <c:pt idx="647">
                  <c:v>112</c:v>
                </c:pt>
                <c:pt idx="648">
                  <c:v>112</c:v>
                </c:pt>
                <c:pt idx="649">
                  <c:v>112</c:v>
                </c:pt>
                <c:pt idx="650">
                  <c:v>112</c:v>
                </c:pt>
                <c:pt idx="651">
                  <c:v>112</c:v>
                </c:pt>
                <c:pt idx="652">
                  <c:v>112</c:v>
                </c:pt>
                <c:pt idx="653">
                  <c:v>112</c:v>
                </c:pt>
                <c:pt idx="654">
                  <c:v>112</c:v>
                </c:pt>
                <c:pt idx="655">
                  <c:v>112</c:v>
                </c:pt>
                <c:pt idx="656">
                  <c:v>111</c:v>
                </c:pt>
                <c:pt idx="657">
                  <c:v>111</c:v>
                </c:pt>
                <c:pt idx="658">
                  <c:v>111</c:v>
                </c:pt>
                <c:pt idx="659">
                  <c:v>111</c:v>
                </c:pt>
                <c:pt idx="660">
                  <c:v>111</c:v>
                </c:pt>
                <c:pt idx="661">
                  <c:v>111</c:v>
                </c:pt>
                <c:pt idx="662">
                  <c:v>111</c:v>
                </c:pt>
                <c:pt idx="663">
                  <c:v>110</c:v>
                </c:pt>
                <c:pt idx="664">
                  <c:v>110</c:v>
                </c:pt>
                <c:pt idx="665">
                  <c:v>110</c:v>
                </c:pt>
                <c:pt idx="666">
                  <c:v>110</c:v>
                </c:pt>
                <c:pt idx="667">
                  <c:v>110</c:v>
                </c:pt>
                <c:pt idx="668">
                  <c:v>110</c:v>
                </c:pt>
                <c:pt idx="669">
                  <c:v>110</c:v>
                </c:pt>
                <c:pt idx="670">
                  <c:v>109</c:v>
                </c:pt>
                <c:pt idx="671">
                  <c:v>109</c:v>
                </c:pt>
                <c:pt idx="672">
                  <c:v>109</c:v>
                </c:pt>
                <c:pt idx="673">
                  <c:v>109</c:v>
                </c:pt>
                <c:pt idx="674">
                  <c:v>109</c:v>
                </c:pt>
                <c:pt idx="675">
                  <c:v>109</c:v>
                </c:pt>
                <c:pt idx="676">
                  <c:v>109</c:v>
                </c:pt>
                <c:pt idx="677">
                  <c:v>109</c:v>
                </c:pt>
                <c:pt idx="678">
                  <c:v>108</c:v>
                </c:pt>
                <c:pt idx="679">
                  <c:v>108</c:v>
                </c:pt>
                <c:pt idx="680">
                  <c:v>108</c:v>
                </c:pt>
                <c:pt idx="681">
                  <c:v>108</c:v>
                </c:pt>
                <c:pt idx="682">
                  <c:v>108</c:v>
                </c:pt>
                <c:pt idx="683">
                  <c:v>108</c:v>
                </c:pt>
                <c:pt idx="684">
                  <c:v>108</c:v>
                </c:pt>
                <c:pt idx="685">
                  <c:v>107</c:v>
                </c:pt>
                <c:pt idx="686">
                  <c:v>108</c:v>
                </c:pt>
                <c:pt idx="687">
                  <c:v>107</c:v>
                </c:pt>
                <c:pt idx="688">
                  <c:v>107</c:v>
                </c:pt>
                <c:pt idx="689">
                  <c:v>107</c:v>
                </c:pt>
                <c:pt idx="690">
                  <c:v>107</c:v>
                </c:pt>
                <c:pt idx="691">
                  <c:v>106</c:v>
                </c:pt>
                <c:pt idx="692">
                  <c:v>106</c:v>
                </c:pt>
                <c:pt idx="693">
                  <c:v>106</c:v>
                </c:pt>
                <c:pt idx="694">
                  <c:v>106</c:v>
                </c:pt>
                <c:pt idx="695">
                  <c:v>106</c:v>
                </c:pt>
                <c:pt idx="696">
                  <c:v>106</c:v>
                </c:pt>
                <c:pt idx="697">
                  <c:v>106</c:v>
                </c:pt>
                <c:pt idx="698">
                  <c:v>106</c:v>
                </c:pt>
                <c:pt idx="699">
                  <c:v>105</c:v>
                </c:pt>
                <c:pt idx="700">
                  <c:v>105</c:v>
                </c:pt>
                <c:pt idx="701">
                  <c:v>105</c:v>
                </c:pt>
                <c:pt idx="702">
                  <c:v>105</c:v>
                </c:pt>
                <c:pt idx="703">
                  <c:v>105</c:v>
                </c:pt>
                <c:pt idx="704">
                  <c:v>105</c:v>
                </c:pt>
                <c:pt idx="705">
                  <c:v>105</c:v>
                </c:pt>
                <c:pt idx="706">
                  <c:v>104</c:v>
                </c:pt>
                <c:pt idx="707">
                  <c:v>104</c:v>
                </c:pt>
                <c:pt idx="708">
                  <c:v>104</c:v>
                </c:pt>
                <c:pt idx="709">
                  <c:v>104</c:v>
                </c:pt>
                <c:pt idx="710">
                  <c:v>104</c:v>
                </c:pt>
                <c:pt idx="711">
                  <c:v>104</c:v>
                </c:pt>
                <c:pt idx="712">
                  <c:v>104</c:v>
                </c:pt>
                <c:pt idx="713">
                  <c:v>103</c:v>
                </c:pt>
                <c:pt idx="714">
                  <c:v>103</c:v>
                </c:pt>
                <c:pt idx="715">
                  <c:v>103</c:v>
                </c:pt>
                <c:pt idx="716">
                  <c:v>103</c:v>
                </c:pt>
                <c:pt idx="717">
                  <c:v>103</c:v>
                </c:pt>
                <c:pt idx="718">
                  <c:v>103</c:v>
                </c:pt>
                <c:pt idx="719">
                  <c:v>103</c:v>
                </c:pt>
                <c:pt idx="720">
                  <c:v>102</c:v>
                </c:pt>
                <c:pt idx="721">
                  <c:v>102</c:v>
                </c:pt>
                <c:pt idx="722">
                  <c:v>102</c:v>
                </c:pt>
                <c:pt idx="723">
                  <c:v>102</c:v>
                </c:pt>
                <c:pt idx="724">
                  <c:v>102</c:v>
                </c:pt>
                <c:pt idx="725">
                  <c:v>102</c:v>
                </c:pt>
                <c:pt idx="726">
                  <c:v>101</c:v>
                </c:pt>
                <c:pt idx="727">
                  <c:v>101</c:v>
                </c:pt>
                <c:pt idx="728">
                  <c:v>101</c:v>
                </c:pt>
                <c:pt idx="729">
                  <c:v>101</c:v>
                </c:pt>
                <c:pt idx="730">
                  <c:v>101</c:v>
                </c:pt>
                <c:pt idx="731">
                  <c:v>101</c:v>
                </c:pt>
                <c:pt idx="732">
                  <c:v>100</c:v>
                </c:pt>
                <c:pt idx="733">
                  <c:v>101</c:v>
                </c:pt>
                <c:pt idx="734">
                  <c:v>100</c:v>
                </c:pt>
                <c:pt idx="735">
                  <c:v>100</c:v>
                </c:pt>
                <c:pt idx="736">
                  <c:v>100</c:v>
                </c:pt>
                <c:pt idx="737">
                  <c:v>100</c:v>
                </c:pt>
                <c:pt idx="738">
                  <c:v>100</c:v>
                </c:pt>
                <c:pt idx="739">
                  <c:v>100</c:v>
                </c:pt>
                <c:pt idx="740">
                  <c:v>99</c:v>
                </c:pt>
                <c:pt idx="741">
                  <c:v>99</c:v>
                </c:pt>
                <c:pt idx="742">
                  <c:v>99</c:v>
                </c:pt>
                <c:pt idx="743">
                  <c:v>99</c:v>
                </c:pt>
                <c:pt idx="744">
                  <c:v>98</c:v>
                </c:pt>
                <c:pt idx="745">
                  <c:v>98</c:v>
                </c:pt>
                <c:pt idx="746">
                  <c:v>98</c:v>
                </c:pt>
                <c:pt idx="747">
                  <c:v>98</c:v>
                </c:pt>
                <c:pt idx="748">
                  <c:v>98</c:v>
                </c:pt>
                <c:pt idx="749">
                  <c:v>98</c:v>
                </c:pt>
                <c:pt idx="750">
                  <c:v>98</c:v>
                </c:pt>
                <c:pt idx="751">
                  <c:v>97</c:v>
                </c:pt>
                <c:pt idx="752">
                  <c:v>97</c:v>
                </c:pt>
                <c:pt idx="753">
                  <c:v>97</c:v>
                </c:pt>
                <c:pt idx="754">
                  <c:v>97</c:v>
                </c:pt>
                <c:pt idx="755">
                  <c:v>96</c:v>
                </c:pt>
                <c:pt idx="756">
                  <c:v>96</c:v>
                </c:pt>
                <c:pt idx="757">
                  <c:v>96</c:v>
                </c:pt>
                <c:pt idx="758">
                  <c:v>96</c:v>
                </c:pt>
                <c:pt idx="759">
                  <c:v>96</c:v>
                </c:pt>
                <c:pt idx="760">
                  <c:v>96</c:v>
                </c:pt>
                <c:pt idx="761">
                  <c:v>96</c:v>
                </c:pt>
                <c:pt idx="762">
                  <c:v>96</c:v>
                </c:pt>
                <c:pt idx="763">
                  <c:v>95</c:v>
                </c:pt>
                <c:pt idx="764">
                  <c:v>95</c:v>
                </c:pt>
                <c:pt idx="765">
                  <c:v>95</c:v>
                </c:pt>
                <c:pt idx="766">
                  <c:v>95</c:v>
                </c:pt>
                <c:pt idx="767">
                  <c:v>95</c:v>
                </c:pt>
                <c:pt idx="768">
                  <c:v>95</c:v>
                </c:pt>
                <c:pt idx="769">
                  <c:v>94</c:v>
                </c:pt>
                <c:pt idx="770">
                  <c:v>94</c:v>
                </c:pt>
                <c:pt idx="771">
                  <c:v>94</c:v>
                </c:pt>
                <c:pt idx="772">
                  <c:v>94</c:v>
                </c:pt>
                <c:pt idx="773">
                  <c:v>94</c:v>
                </c:pt>
                <c:pt idx="774">
                  <c:v>94</c:v>
                </c:pt>
                <c:pt idx="775">
                  <c:v>93</c:v>
                </c:pt>
                <c:pt idx="776">
                  <c:v>93</c:v>
                </c:pt>
                <c:pt idx="777">
                  <c:v>93</c:v>
                </c:pt>
                <c:pt idx="778">
                  <c:v>93</c:v>
                </c:pt>
                <c:pt idx="779">
                  <c:v>93</c:v>
                </c:pt>
                <c:pt idx="780">
                  <c:v>92</c:v>
                </c:pt>
                <c:pt idx="781">
                  <c:v>92</c:v>
                </c:pt>
                <c:pt idx="782">
                  <c:v>92</c:v>
                </c:pt>
                <c:pt idx="783">
                  <c:v>92</c:v>
                </c:pt>
                <c:pt idx="784">
                  <c:v>92</c:v>
                </c:pt>
                <c:pt idx="785">
                  <c:v>92</c:v>
                </c:pt>
                <c:pt idx="786">
                  <c:v>92</c:v>
                </c:pt>
                <c:pt idx="787">
                  <c:v>91</c:v>
                </c:pt>
                <c:pt idx="788">
                  <c:v>91</c:v>
                </c:pt>
                <c:pt idx="789">
                  <c:v>91</c:v>
                </c:pt>
                <c:pt idx="790">
                  <c:v>91</c:v>
                </c:pt>
                <c:pt idx="791">
                  <c:v>91</c:v>
                </c:pt>
                <c:pt idx="792">
                  <c:v>91</c:v>
                </c:pt>
                <c:pt idx="793">
                  <c:v>90</c:v>
                </c:pt>
                <c:pt idx="794">
                  <c:v>90</c:v>
                </c:pt>
                <c:pt idx="795">
                  <c:v>90</c:v>
                </c:pt>
                <c:pt idx="796">
                  <c:v>90</c:v>
                </c:pt>
                <c:pt idx="797">
                  <c:v>89</c:v>
                </c:pt>
                <c:pt idx="798">
                  <c:v>89</c:v>
                </c:pt>
                <c:pt idx="799">
                  <c:v>89</c:v>
                </c:pt>
                <c:pt idx="800">
                  <c:v>89</c:v>
                </c:pt>
                <c:pt idx="801">
                  <c:v>89</c:v>
                </c:pt>
                <c:pt idx="802">
                  <c:v>89</c:v>
                </c:pt>
                <c:pt idx="803">
                  <c:v>88</c:v>
                </c:pt>
                <c:pt idx="804">
                  <c:v>88</c:v>
                </c:pt>
                <c:pt idx="805">
                  <c:v>88</c:v>
                </c:pt>
                <c:pt idx="806">
                  <c:v>88</c:v>
                </c:pt>
                <c:pt idx="807">
                  <c:v>87</c:v>
                </c:pt>
                <c:pt idx="808">
                  <c:v>87</c:v>
                </c:pt>
                <c:pt idx="809">
                  <c:v>87</c:v>
                </c:pt>
                <c:pt idx="810">
                  <c:v>87</c:v>
                </c:pt>
                <c:pt idx="811">
                  <c:v>87</c:v>
                </c:pt>
                <c:pt idx="812">
                  <c:v>87</c:v>
                </c:pt>
                <c:pt idx="813">
                  <c:v>87</c:v>
                </c:pt>
                <c:pt idx="814">
                  <c:v>86</c:v>
                </c:pt>
                <c:pt idx="815">
                  <c:v>86</c:v>
                </c:pt>
                <c:pt idx="816">
                  <c:v>86</c:v>
                </c:pt>
                <c:pt idx="817">
                  <c:v>86</c:v>
                </c:pt>
                <c:pt idx="818">
                  <c:v>85</c:v>
                </c:pt>
                <c:pt idx="819">
                  <c:v>85</c:v>
                </c:pt>
                <c:pt idx="820">
                  <c:v>85</c:v>
                </c:pt>
                <c:pt idx="821">
                  <c:v>85</c:v>
                </c:pt>
                <c:pt idx="822">
                  <c:v>85</c:v>
                </c:pt>
                <c:pt idx="823">
                  <c:v>84</c:v>
                </c:pt>
                <c:pt idx="824">
                  <c:v>84</c:v>
                </c:pt>
                <c:pt idx="825">
                  <c:v>84</c:v>
                </c:pt>
                <c:pt idx="826">
                  <c:v>84</c:v>
                </c:pt>
                <c:pt idx="827">
                  <c:v>83</c:v>
                </c:pt>
                <c:pt idx="828">
                  <c:v>83</c:v>
                </c:pt>
                <c:pt idx="829">
                  <c:v>83</c:v>
                </c:pt>
                <c:pt idx="830">
                  <c:v>83</c:v>
                </c:pt>
                <c:pt idx="831">
                  <c:v>83</c:v>
                </c:pt>
                <c:pt idx="832">
                  <c:v>83</c:v>
                </c:pt>
                <c:pt idx="833">
                  <c:v>82</c:v>
                </c:pt>
                <c:pt idx="834">
                  <c:v>82</c:v>
                </c:pt>
                <c:pt idx="835">
                  <c:v>82</c:v>
                </c:pt>
                <c:pt idx="836">
                  <c:v>82</c:v>
                </c:pt>
                <c:pt idx="837">
                  <c:v>82</c:v>
                </c:pt>
                <c:pt idx="838">
                  <c:v>81</c:v>
                </c:pt>
                <c:pt idx="839">
                  <c:v>81</c:v>
                </c:pt>
                <c:pt idx="840">
                  <c:v>81</c:v>
                </c:pt>
                <c:pt idx="841">
                  <c:v>81</c:v>
                </c:pt>
                <c:pt idx="842">
                  <c:v>81</c:v>
                </c:pt>
                <c:pt idx="843">
                  <c:v>80</c:v>
                </c:pt>
                <c:pt idx="844">
                  <c:v>80</c:v>
                </c:pt>
                <c:pt idx="845">
                  <c:v>80</c:v>
                </c:pt>
                <c:pt idx="846">
                  <c:v>80</c:v>
                </c:pt>
                <c:pt idx="847">
                  <c:v>79</c:v>
                </c:pt>
                <c:pt idx="848">
                  <c:v>79</c:v>
                </c:pt>
                <c:pt idx="849">
                  <c:v>79</c:v>
                </c:pt>
                <c:pt idx="850">
                  <c:v>79</c:v>
                </c:pt>
                <c:pt idx="851">
                  <c:v>79</c:v>
                </c:pt>
                <c:pt idx="852">
                  <c:v>79</c:v>
                </c:pt>
                <c:pt idx="853">
                  <c:v>78</c:v>
                </c:pt>
                <c:pt idx="854">
                  <c:v>78</c:v>
                </c:pt>
                <c:pt idx="855">
                  <c:v>78</c:v>
                </c:pt>
                <c:pt idx="856">
                  <c:v>78</c:v>
                </c:pt>
                <c:pt idx="857">
                  <c:v>77</c:v>
                </c:pt>
                <c:pt idx="858">
                  <c:v>77</c:v>
                </c:pt>
                <c:pt idx="859">
                  <c:v>77</c:v>
                </c:pt>
                <c:pt idx="860">
                  <c:v>77</c:v>
                </c:pt>
                <c:pt idx="861">
                  <c:v>77</c:v>
                </c:pt>
                <c:pt idx="862">
                  <c:v>76</c:v>
                </c:pt>
                <c:pt idx="863">
                  <c:v>76</c:v>
                </c:pt>
                <c:pt idx="864">
                  <c:v>76</c:v>
                </c:pt>
                <c:pt idx="865">
                  <c:v>76</c:v>
                </c:pt>
                <c:pt idx="866">
                  <c:v>76</c:v>
                </c:pt>
                <c:pt idx="867">
                  <c:v>75</c:v>
                </c:pt>
                <c:pt idx="868">
                  <c:v>75</c:v>
                </c:pt>
                <c:pt idx="869">
                  <c:v>75</c:v>
                </c:pt>
                <c:pt idx="870">
                  <c:v>75</c:v>
                </c:pt>
                <c:pt idx="871">
                  <c:v>74</c:v>
                </c:pt>
                <c:pt idx="872">
                  <c:v>74</c:v>
                </c:pt>
                <c:pt idx="873">
                  <c:v>74</c:v>
                </c:pt>
                <c:pt idx="874">
                  <c:v>74</c:v>
                </c:pt>
                <c:pt idx="875">
                  <c:v>74</c:v>
                </c:pt>
                <c:pt idx="876">
                  <c:v>73</c:v>
                </c:pt>
                <c:pt idx="877">
                  <c:v>73</c:v>
                </c:pt>
                <c:pt idx="878">
                  <c:v>73</c:v>
                </c:pt>
                <c:pt idx="879">
                  <c:v>73</c:v>
                </c:pt>
                <c:pt idx="880">
                  <c:v>72</c:v>
                </c:pt>
                <c:pt idx="881">
                  <c:v>72</c:v>
                </c:pt>
                <c:pt idx="882">
                  <c:v>72</c:v>
                </c:pt>
                <c:pt idx="883">
                  <c:v>72</c:v>
                </c:pt>
                <c:pt idx="884">
                  <c:v>71</c:v>
                </c:pt>
                <c:pt idx="885">
                  <c:v>71</c:v>
                </c:pt>
                <c:pt idx="886">
                  <c:v>71</c:v>
                </c:pt>
                <c:pt idx="887">
                  <c:v>71</c:v>
                </c:pt>
                <c:pt idx="888">
                  <c:v>70</c:v>
                </c:pt>
                <c:pt idx="889">
                  <c:v>70</c:v>
                </c:pt>
                <c:pt idx="890">
                  <c:v>70</c:v>
                </c:pt>
                <c:pt idx="891">
                  <c:v>70</c:v>
                </c:pt>
                <c:pt idx="892">
                  <c:v>69</c:v>
                </c:pt>
                <c:pt idx="893">
                  <c:v>69</c:v>
                </c:pt>
                <c:pt idx="894">
                  <c:v>69</c:v>
                </c:pt>
                <c:pt idx="895">
                  <c:v>68</c:v>
                </c:pt>
                <c:pt idx="896">
                  <c:v>68</c:v>
                </c:pt>
                <c:pt idx="897">
                  <c:v>68</c:v>
                </c:pt>
                <c:pt idx="898">
                  <c:v>67</c:v>
                </c:pt>
                <c:pt idx="899">
                  <c:v>67</c:v>
                </c:pt>
                <c:pt idx="900">
                  <c:v>67</c:v>
                </c:pt>
                <c:pt idx="901">
                  <c:v>67</c:v>
                </c:pt>
                <c:pt idx="902">
                  <c:v>67</c:v>
                </c:pt>
                <c:pt idx="903">
                  <c:v>66</c:v>
                </c:pt>
                <c:pt idx="904">
                  <c:v>66</c:v>
                </c:pt>
                <c:pt idx="905">
                  <c:v>65</c:v>
                </c:pt>
                <c:pt idx="906">
                  <c:v>65</c:v>
                </c:pt>
                <c:pt idx="907">
                  <c:v>65</c:v>
                </c:pt>
                <c:pt idx="908">
                  <c:v>65</c:v>
                </c:pt>
                <c:pt idx="909">
                  <c:v>64</c:v>
                </c:pt>
                <c:pt idx="910">
                  <c:v>64</c:v>
                </c:pt>
                <c:pt idx="911">
                  <c:v>64</c:v>
                </c:pt>
                <c:pt idx="912">
                  <c:v>64</c:v>
                </c:pt>
                <c:pt idx="913">
                  <c:v>63</c:v>
                </c:pt>
                <c:pt idx="914">
                  <c:v>63</c:v>
                </c:pt>
                <c:pt idx="915">
                  <c:v>63</c:v>
                </c:pt>
                <c:pt idx="916">
                  <c:v>63</c:v>
                </c:pt>
                <c:pt idx="917">
                  <c:v>63</c:v>
                </c:pt>
                <c:pt idx="918">
                  <c:v>63</c:v>
                </c:pt>
                <c:pt idx="919">
                  <c:v>62</c:v>
                </c:pt>
                <c:pt idx="920">
                  <c:v>62</c:v>
                </c:pt>
                <c:pt idx="921">
                  <c:v>62</c:v>
                </c:pt>
                <c:pt idx="922">
                  <c:v>62</c:v>
                </c:pt>
                <c:pt idx="923">
                  <c:v>61</c:v>
                </c:pt>
                <c:pt idx="924">
                  <c:v>61</c:v>
                </c:pt>
                <c:pt idx="925">
                  <c:v>61</c:v>
                </c:pt>
                <c:pt idx="926">
                  <c:v>61</c:v>
                </c:pt>
                <c:pt idx="927">
                  <c:v>61</c:v>
                </c:pt>
                <c:pt idx="928">
                  <c:v>60</c:v>
                </c:pt>
                <c:pt idx="929">
                  <c:v>60</c:v>
                </c:pt>
                <c:pt idx="930">
                  <c:v>60</c:v>
                </c:pt>
                <c:pt idx="931">
                  <c:v>60</c:v>
                </c:pt>
                <c:pt idx="932">
                  <c:v>60</c:v>
                </c:pt>
                <c:pt idx="933">
                  <c:v>60</c:v>
                </c:pt>
                <c:pt idx="934">
                  <c:v>59</c:v>
                </c:pt>
                <c:pt idx="935">
                  <c:v>59</c:v>
                </c:pt>
                <c:pt idx="936">
                  <c:v>59</c:v>
                </c:pt>
                <c:pt idx="937">
                  <c:v>59</c:v>
                </c:pt>
                <c:pt idx="938">
                  <c:v>59</c:v>
                </c:pt>
                <c:pt idx="939">
                  <c:v>58</c:v>
                </c:pt>
                <c:pt idx="940">
                  <c:v>58</c:v>
                </c:pt>
                <c:pt idx="941">
                  <c:v>57</c:v>
                </c:pt>
                <c:pt idx="942">
                  <c:v>57</c:v>
                </c:pt>
                <c:pt idx="943">
                  <c:v>57</c:v>
                </c:pt>
                <c:pt idx="944">
                  <c:v>56</c:v>
                </c:pt>
                <c:pt idx="945">
                  <c:v>56</c:v>
                </c:pt>
                <c:pt idx="946">
                  <c:v>56</c:v>
                </c:pt>
                <c:pt idx="947">
                  <c:v>56</c:v>
                </c:pt>
                <c:pt idx="948">
                  <c:v>55</c:v>
                </c:pt>
                <c:pt idx="949">
                  <c:v>55</c:v>
                </c:pt>
                <c:pt idx="950">
                  <c:v>55</c:v>
                </c:pt>
                <c:pt idx="951">
                  <c:v>55</c:v>
                </c:pt>
                <c:pt idx="952">
                  <c:v>54</c:v>
                </c:pt>
                <c:pt idx="953">
                  <c:v>54</c:v>
                </c:pt>
                <c:pt idx="954">
                  <c:v>54</c:v>
                </c:pt>
                <c:pt idx="955">
                  <c:v>53</c:v>
                </c:pt>
                <c:pt idx="956">
                  <c:v>53</c:v>
                </c:pt>
                <c:pt idx="957">
                  <c:v>53</c:v>
                </c:pt>
                <c:pt idx="958">
                  <c:v>53</c:v>
                </c:pt>
                <c:pt idx="959">
                  <c:v>53</c:v>
                </c:pt>
                <c:pt idx="960">
                  <c:v>52</c:v>
                </c:pt>
                <c:pt idx="961">
                  <c:v>52</c:v>
                </c:pt>
                <c:pt idx="962">
                  <c:v>52</c:v>
                </c:pt>
                <c:pt idx="963">
                  <c:v>51</c:v>
                </c:pt>
                <c:pt idx="964">
                  <c:v>51</c:v>
                </c:pt>
                <c:pt idx="965">
                  <c:v>51</c:v>
                </c:pt>
                <c:pt idx="966">
                  <c:v>51</c:v>
                </c:pt>
                <c:pt idx="967">
                  <c:v>50</c:v>
                </c:pt>
                <c:pt idx="968">
                  <c:v>50</c:v>
                </c:pt>
                <c:pt idx="969">
                  <c:v>50</c:v>
                </c:pt>
                <c:pt idx="970">
                  <c:v>50</c:v>
                </c:pt>
                <c:pt idx="971">
                  <c:v>49</c:v>
                </c:pt>
                <c:pt idx="972">
                  <c:v>49</c:v>
                </c:pt>
                <c:pt idx="973">
                  <c:v>49</c:v>
                </c:pt>
                <c:pt idx="974">
                  <c:v>49</c:v>
                </c:pt>
                <c:pt idx="975">
                  <c:v>49</c:v>
                </c:pt>
                <c:pt idx="976">
                  <c:v>48</c:v>
                </c:pt>
                <c:pt idx="977">
                  <c:v>48</c:v>
                </c:pt>
                <c:pt idx="978">
                  <c:v>48</c:v>
                </c:pt>
                <c:pt idx="979">
                  <c:v>48</c:v>
                </c:pt>
                <c:pt idx="980">
                  <c:v>47</c:v>
                </c:pt>
                <c:pt idx="981">
                  <c:v>47</c:v>
                </c:pt>
                <c:pt idx="982">
                  <c:v>47</c:v>
                </c:pt>
                <c:pt idx="983">
                  <c:v>47</c:v>
                </c:pt>
                <c:pt idx="984">
                  <c:v>46</c:v>
                </c:pt>
                <c:pt idx="985">
                  <c:v>46</c:v>
                </c:pt>
                <c:pt idx="986">
                  <c:v>46</c:v>
                </c:pt>
                <c:pt idx="987">
                  <c:v>46</c:v>
                </c:pt>
                <c:pt idx="988">
                  <c:v>46</c:v>
                </c:pt>
                <c:pt idx="989">
                  <c:v>46</c:v>
                </c:pt>
                <c:pt idx="990">
                  <c:v>46</c:v>
                </c:pt>
                <c:pt idx="991">
                  <c:v>46</c:v>
                </c:pt>
                <c:pt idx="992">
                  <c:v>45</c:v>
                </c:pt>
                <c:pt idx="993">
                  <c:v>45</c:v>
                </c:pt>
                <c:pt idx="994">
                  <c:v>45</c:v>
                </c:pt>
                <c:pt idx="995">
                  <c:v>45</c:v>
                </c:pt>
                <c:pt idx="996">
                  <c:v>44</c:v>
                </c:pt>
                <c:pt idx="997">
                  <c:v>44</c:v>
                </c:pt>
                <c:pt idx="998">
                  <c:v>44</c:v>
                </c:pt>
                <c:pt idx="999">
                  <c:v>43</c:v>
                </c:pt>
                <c:pt idx="1000">
                  <c:v>43</c:v>
                </c:pt>
                <c:pt idx="1001">
                  <c:v>43</c:v>
                </c:pt>
                <c:pt idx="1002">
                  <c:v>43</c:v>
                </c:pt>
                <c:pt idx="1003">
                  <c:v>42</c:v>
                </c:pt>
                <c:pt idx="1004">
                  <c:v>42</c:v>
                </c:pt>
                <c:pt idx="1005">
                  <c:v>41</c:v>
                </c:pt>
                <c:pt idx="1006">
                  <c:v>41</c:v>
                </c:pt>
                <c:pt idx="1007">
                  <c:v>40</c:v>
                </c:pt>
                <c:pt idx="1008">
                  <c:v>40</c:v>
                </c:pt>
                <c:pt idx="1009">
                  <c:v>39</c:v>
                </c:pt>
                <c:pt idx="1010">
                  <c:v>39</c:v>
                </c:pt>
                <c:pt idx="1011">
                  <c:v>39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5641600"/>
        <c:axId val="95643136"/>
      </c:scatterChart>
      <c:valAx>
        <c:axId val="9564160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5643136"/>
        <c:crosses val="autoZero"/>
        <c:crossBetween val="midCat"/>
      </c:valAx>
      <c:valAx>
        <c:axId val="956431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one"/>
        <c:spPr>
          <a:ln w="15875">
            <a:solidFill>
              <a:schemeClr val="bg1"/>
            </a:solidFill>
          </a:ln>
        </c:spPr>
        <c:crossAx val="95641600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80231767904012"/>
          <c:y val="6.2889013900665952E-2"/>
          <c:w val="0.7642536089238845"/>
          <c:h val="0.65122192516424182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Sheet2!$E$1</c:f>
              <c:strCache>
                <c:ptCount val="1"/>
                <c:pt idx="0">
                  <c:v>kappa [m/kg]</c:v>
                </c:pt>
              </c:strCache>
            </c:strRef>
          </c:tx>
          <c:spPr>
            <a:ln w="28575">
              <a:noFill/>
            </a:ln>
          </c:spPr>
          <c:errBars>
            <c:errDir val="x"/>
            <c:errBarType val="both"/>
            <c:errValType val="fixedVal"/>
            <c:noEndCap val="0"/>
            <c:val val="5.0000000000000012E-4"/>
          </c:errBars>
          <c:errBars>
            <c:errDir val="y"/>
            <c:errBarType val="both"/>
            <c:errValType val="cust"/>
            <c:noEndCap val="0"/>
            <c:plus>
              <c:numRef>
                <c:f>Sheet2!$F$2:$F$15</c:f>
                <c:numCache>
                  <c:formatCode>General</c:formatCode>
                  <c:ptCount val="14"/>
                  <c:pt idx="0">
                    <c:v>0.02</c:v>
                  </c:pt>
                  <c:pt idx="1">
                    <c:v>1.4E-2</c:v>
                  </c:pt>
                  <c:pt idx="2">
                    <c:v>1.0999999999999999E-2</c:v>
                  </c:pt>
                  <c:pt idx="3">
                    <c:v>7.0000000000000001E-3</c:v>
                  </c:pt>
                  <c:pt idx="4">
                    <c:v>6.0000000000000001E-3</c:v>
                  </c:pt>
                  <c:pt idx="5">
                    <c:v>5.0000000000000001E-3</c:v>
                  </c:pt>
                  <c:pt idx="6">
                    <c:v>4.7000000000000002E-3</c:v>
                  </c:pt>
                  <c:pt idx="7">
                    <c:v>4.4999999999999997E-3</c:v>
                  </c:pt>
                  <c:pt idx="8">
                    <c:v>4.1999999999999997E-3</c:v>
                  </c:pt>
                  <c:pt idx="9">
                    <c:v>4.0000000000000001E-3</c:v>
                  </c:pt>
                  <c:pt idx="10">
                    <c:v>3.7000000000000002E-3</c:v>
                  </c:pt>
                  <c:pt idx="11">
                    <c:v>3.3999999999999998E-3</c:v>
                  </c:pt>
                  <c:pt idx="12">
                    <c:v>3.0999999999999999E-3</c:v>
                  </c:pt>
                  <c:pt idx="13">
                    <c:v>3.0000000000000001E-3</c:v>
                  </c:pt>
                </c:numCache>
              </c:numRef>
            </c:plus>
            <c:minus>
              <c:numRef>
                <c:f>Sheet2!$F$2:$F$15</c:f>
                <c:numCache>
                  <c:formatCode>General</c:formatCode>
                  <c:ptCount val="14"/>
                  <c:pt idx="0">
                    <c:v>0.02</c:v>
                  </c:pt>
                  <c:pt idx="1">
                    <c:v>1.4E-2</c:v>
                  </c:pt>
                  <c:pt idx="2">
                    <c:v>1.0999999999999999E-2</c:v>
                  </c:pt>
                  <c:pt idx="3">
                    <c:v>7.0000000000000001E-3</c:v>
                  </c:pt>
                  <c:pt idx="4">
                    <c:v>6.0000000000000001E-3</c:v>
                  </c:pt>
                  <c:pt idx="5">
                    <c:v>5.0000000000000001E-3</c:v>
                  </c:pt>
                  <c:pt idx="6">
                    <c:v>4.7000000000000002E-3</c:v>
                  </c:pt>
                  <c:pt idx="7">
                    <c:v>4.4999999999999997E-3</c:v>
                  </c:pt>
                  <c:pt idx="8">
                    <c:v>4.1999999999999997E-3</c:v>
                  </c:pt>
                  <c:pt idx="9">
                    <c:v>4.0000000000000001E-3</c:v>
                  </c:pt>
                  <c:pt idx="10">
                    <c:v>3.7000000000000002E-3</c:v>
                  </c:pt>
                  <c:pt idx="11">
                    <c:v>3.3999999999999998E-3</c:v>
                  </c:pt>
                  <c:pt idx="12">
                    <c:v>3.0999999999999999E-3</c:v>
                  </c:pt>
                  <c:pt idx="13">
                    <c:v>3.0000000000000001E-3</c:v>
                  </c:pt>
                </c:numCache>
              </c:numRef>
            </c:minus>
          </c:errBars>
          <c:xVal>
            <c:numRef>
              <c:f>Sheet2!$A$2:$A$30</c:f>
              <c:numCache>
                <c:formatCode>General</c:formatCode>
                <c:ptCount val="29"/>
                <c:pt idx="0">
                  <c:v>4.2999999999999997E-2</c:v>
                </c:pt>
                <c:pt idx="1">
                  <c:v>6.8000000000000005E-2</c:v>
                </c:pt>
                <c:pt idx="2">
                  <c:v>8.1000000000000003E-2</c:v>
                </c:pt>
                <c:pt idx="3">
                  <c:v>0.112</c:v>
                </c:pt>
                <c:pt idx="4">
                  <c:v>0.128</c:v>
                </c:pt>
                <c:pt idx="5">
                  <c:v>0.17399999999999999</c:v>
                </c:pt>
                <c:pt idx="6">
                  <c:v>0.20200000000000001</c:v>
                </c:pt>
                <c:pt idx="7">
                  <c:v>0.23599999999999999</c:v>
                </c:pt>
                <c:pt idx="8">
                  <c:v>0.28399999999999997</c:v>
                </c:pt>
                <c:pt idx="9">
                  <c:v>0.314</c:v>
                </c:pt>
                <c:pt idx="10">
                  <c:v>0.35599999999999998</c:v>
                </c:pt>
                <c:pt idx="11">
                  <c:v>0.39600000000000002</c:v>
                </c:pt>
                <c:pt idx="12">
                  <c:v>0.42</c:v>
                </c:pt>
                <c:pt idx="13">
                  <c:v>0.45200000000000001</c:v>
                </c:pt>
              </c:numCache>
            </c:numRef>
          </c:xVal>
          <c:yVal>
            <c:numRef>
              <c:f>Sheet2!$E$2:$E$30</c:f>
              <c:numCache>
                <c:formatCode>General</c:formatCode>
                <c:ptCount val="29"/>
                <c:pt idx="0">
                  <c:v>5.1162790697674425E-2</c:v>
                </c:pt>
                <c:pt idx="1">
                  <c:v>5.2205882352941171E-2</c:v>
                </c:pt>
                <c:pt idx="2">
                  <c:v>5.3703703703703698E-2</c:v>
                </c:pt>
                <c:pt idx="3">
                  <c:v>5.4017857142857138E-2</c:v>
                </c:pt>
                <c:pt idx="4">
                  <c:v>5.351562499999999E-2</c:v>
                </c:pt>
                <c:pt idx="5">
                  <c:v>5.2011494252873568E-2</c:v>
                </c:pt>
                <c:pt idx="6">
                  <c:v>5.4702970297029703E-2</c:v>
                </c:pt>
                <c:pt idx="7">
                  <c:v>5.1059322033898305E-2</c:v>
                </c:pt>
                <c:pt idx="8">
                  <c:v>5.140845070422536E-2</c:v>
                </c:pt>
                <c:pt idx="9">
                  <c:v>5.2707006369426761E-2</c:v>
                </c:pt>
                <c:pt idx="10">
                  <c:v>4.7331460674157305E-2</c:v>
                </c:pt>
                <c:pt idx="11">
                  <c:v>4.3560606060606064E-2</c:v>
                </c:pt>
                <c:pt idx="12">
                  <c:v>4.3095238095238103E-2</c:v>
                </c:pt>
                <c:pt idx="13">
                  <c:v>4.1371681415929194E-2</c:v>
                </c:pt>
              </c:numCache>
            </c:numRef>
          </c:yVal>
          <c:smooth val="0"/>
        </c:ser>
        <c:ser>
          <c:idx val="1"/>
          <c:order val="1"/>
          <c:tx>
            <c:v>average</c:v>
          </c:tx>
          <c:spPr>
            <a:ln w="28575">
              <a:noFill/>
            </a:ln>
          </c:spPr>
          <c:marker>
            <c:symbol val="none"/>
          </c:marker>
          <c:xVal>
            <c:numLit>
              <c:formatCode>General</c:formatCode>
              <c:ptCount val="1"/>
              <c:pt idx="0">
                <c:v>0</c:v>
              </c:pt>
            </c:numLit>
          </c:xVal>
          <c:yVal>
            <c:numRef>
              <c:f>Sheet2!$H$2</c:f>
              <c:numCache>
                <c:formatCode>0.00000</c:formatCode>
                <c:ptCount val="1"/>
                <c:pt idx="0">
                  <c:v>5.2649510255463008E-2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5748480"/>
        <c:axId val="95750400"/>
      </c:scatterChart>
      <c:valAx>
        <c:axId val="95748480"/>
        <c:scaling>
          <c:orientation val="minMax"/>
          <c:max val="0.5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2400" i="1" dirty="0"/>
                  <a:t>M</a:t>
                </a:r>
                <a:r>
                  <a:rPr lang="en-US" sz="2400" baseline="0" dirty="0"/>
                  <a:t> </a:t>
                </a:r>
                <a:r>
                  <a:rPr lang="en-US" sz="2400" baseline="0" dirty="0" smtClean="0"/>
                  <a:t>[kg</a:t>
                </a:r>
                <a:r>
                  <a:rPr lang="en-US" sz="2400" baseline="0" dirty="0"/>
                  <a:t>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en-US"/>
          </a:p>
        </c:txPr>
        <c:crossAx val="95750400"/>
        <c:crosses val="autoZero"/>
        <c:crossBetween val="midCat"/>
        <c:majorUnit val="0.1"/>
      </c:valAx>
      <c:valAx>
        <c:axId val="95750400"/>
        <c:scaling>
          <c:orientation val="minMax"/>
          <c:max val="7.5000000000000011E-2"/>
          <c:min val="0"/>
        </c:scaling>
        <c:delete val="0"/>
        <c:axPos val="l"/>
        <c:majorGridlines>
          <c:spPr>
            <a:ln>
              <a:solidFill>
                <a:schemeClr val="bg2">
                  <a:lumMod val="75000"/>
                </a:scheme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2400" i="1" dirty="0" err="1" smtClean="0"/>
                  <a:t>κ</a:t>
                </a:r>
                <a:r>
                  <a:rPr lang="en-US" sz="2400" i="1" baseline="-25000" dirty="0" err="1" smtClean="0"/>
                  <a:t>m</a:t>
                </a:r>
                <a:r>
                  <a:rPr lang="en-US" sz="2400" dirty="0" smtClean="0"/>
                  <a:t> </a:t>
                </a:r>
                <a:r>
                  <a:rPr lang="en-US" sz="2400" dirty="0"/>
                  <a:t>[</a:t>
                </a:r>
                <a:r>
                  <a:rPr lang="en-US" sz="2400" dirty="0" smtClean="0"/>
                  <a:t>m</a:t>
                </a:r>
                <a:r>
                  <a:rPr lang="sk-SK" sz="2400" baseline="30000" dirty="0" smtClean="0"/>
                  <a:t>2 </a:t>
                </a:r>
                <a:r>
                  <a:rPr lang="en-US" sz="2400" dirty="0" smtClean="0"/>
                  <a:t>kg</a:t>
                </a:r>
                <a:r>
                  <a:rPr lang="sk-SK" sz="2400" baseline="30000" dirty="0" smtClean="0"/>
                  <a:t>-1</a:t>
                </a:r>
                <a:r>
                  <a:rPr lang="sk-SK" sz="2400" dirty="0" smtClean="0"/>
                  <a:t> s</a:t>
                </a:r>
                <a:r>
                  <a:rPr lang="sk-SK" sz="2400" baseline="30000" dirty="0" smtClean="0"/>
                  <a:t>-2</a:t>
                </a:r>
                <a:r>
                  <a:rPr lang="en-US" sz="2400" dirty="0" smtClean="0"/>
                  <a:t>]</a:t>
                </a:r>
                <a:endParaRPr lang="en-US" sz="2400" dirty="0"/>
              </a:p>
            </c:rich>
          </c:tx>
          <c:layout>
            <c:manualLayout>
              <c:xMode val="edge"/>
              <c:yMode val="edge"/>
              <c:x val="1.2313929508811399E-2"/>
              <c:y val="0.1826378660082201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en-US"/>
          </a:p>
        </c:txPr>
        <c:crossAx val="95748480"/>
        <c:crosses val="autoZero"/>
        <c:crossBetween val="midCat"/>
        <c:majorUnit val="2.0000000000000004E-2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0"/>
    <c:plotArea>
      <c:layout>
        <c:manualLayout>
          <c:layoutTarget val="inner"/>
          <c:xMode val="edge"/>
          <c:yMode val="edge"/>
          <c:x val="2.2633744855967079E-2"/>
          <c:y val="4.8245614035087717E-2"/>
          <c:w val="0.45875096495291029"/>
          <c:h val="0.90350877192982459"/>
        </c:manualLayout>
      </c:layout>
      <c:scatterChart>
        <c:scatterStyle val="lineMarker"/>
        <c:varyColors val="0"/>
        <c:ser>
          <c:idx val="1"/>
          <c:order val="1"/>
          <c:tx>
            <c:v>pericenter</c:v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c:spPr>
          </c:marker>
          <c:xVal>
            <c:numRef>
              <c:f>Venus!$V$2:$V$6</c:f>
              <c:numCache>
                <c:formatCode>General</c:formatCode>
                <c:ptCount val="5"/>
                <c:pt idx="0">
                  <c:v>-81</c:v>
                </c:pt>
                <c:pt idx="1">
                  <c:v>111</c:v>
                </c:pt>
                <c:pt idx="2">
                  <c:v>-1</c:v>
                </c:pt>
                <c:pt idx="3">
                  <c:v>-95</c:v>
                </c:pt>
                <c:pt idx="4">
                  <c:v>45</c:v>
                </c:pt>
              </c:numCache>
            </c:numRef>
          </c:xVal>
          <c:yVal>
            <c:numRef>
              <c:f>Venus!$W$2:$W$6</c:f>
              <c:numCache>
                <c:formatCode>General</c:formatCode>
                <c:ptCount val="5"/>
                <c:pt idx="0">
                  <c:v>-77</c:v>
                </c:pt>
                <c:pt idx="1">
                  <c:v>-28</c:v>
                </c:pt>
                <c:pt idx="2">
                  <c:v>95</c:v>
                </c:pt>
                <c:pt idx="3">
                  <c:v>-31</c:v>
                </c:pt>
                <c:pt idx="4">
                  <c:v>-81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4828416"/>
        <c:axId val="94829952"/>
      </c:scatterChart>
      <c:scatterChart>
        <c:scatterStyle val="smoothMarker"/>
        <c:varyColors val="0"/>
        <c:ser>
          <c:idx val="0"/>
          <c:order val="0"/>
          <c:tx>
            <c:v>trajectory</c:v>
          </c:tx>
          <c:marker>
            <c:symbol val="none"/>
          </c:marker>
          <c:xVal>
            <c:numRef>
              <c:f>Venus!$B$2:$B$1000</c:f>
              <c:numCache>
                <c:formatCode>General</c:formatCode>
                <c:ptCount val="999"/>
                <c:pt idx="0">
                  <c:v>1</c:v>
                </c:pt>
                <c:pt idx="1">
                  <c:v>-1</c:v>
                </c:pt>
                <c:pt idx="2">
                  <c:v>-3</c:v>
                </c:pt>
                <c:pt idx="3">
                  <c:v>-6</c:v>
                </c:pt>
                <c:pt idx="4">
                  <c:v>-8</c:v>
                </c:pt>
                <c:pt idx="5">
                  <c:v>-11</c:v>
                </c:pt>
                <c:pt idx="6">
                  <c:v>-13</c:v>
                </c:pt>
                <c:pt idx="7">
                  <c:v>-16</c:v>
                </c:pt>
                <c:pt idx="8">
                  <c:v>-18</c:v>
                </c:pt>
                <c:pt idx="9">
                  <c:v>-21</c:v>
                </c:pt>
                <c:pt idx="10">
                  <c:v>-24</c:v>
                </c:pt>
                <c:pt idx="11">
                  <c:v>-26</c:v>
                </c:pt>
                <c:pt idx="12">
                  <c:v>-29</c:v>
                </c:pt>
                <c:pt idx="13">
                  <c:v>-32</c:v>
                </c:pt>
                <c:pt idx="14">
                  <c:v>-34</c:v>
                </c:pt>
                <c:pt idx="15">
                  <c:v>-37</c:v>
                </c:pt>
                <c:pt idx="16">
                  <c:v>-40</c:v>
                </c:pt>
                <c:pt idx="17">
                  <c:v>-42</c:v>
                </c:pt>
                <c:pt idx="18">
                  <c:v>-45</c:v>
                </c:pt>
                <c:pt idx="19">
                  <c:v>-47</c:v>
                </c:pt>
                <c:pt idx="20">
                  <c:v>-49</c:v>
                </c:pt>
                <c:pt idx="21">
                  <c:v>-52</c:v>
                </c:pt>
                <c:pt idx="22">
                  <c:v>-54</c:v>
                </c:pt>
                <c:pt idx="23">
                  <c:v>-57</c:v>
                </c:pt>
                <c:pt idx="24">
                  <c:v>-59</c:v>
                </c:pt>
                <c:pt idx="25">
                  <c:v>-62</c:v>
                </c:pt>
                <c:pt idx="26">
                  <c:v>-64</c:v>
                </c:pt>
                <c:pt idx="27">
                  <c:v>-66</c:v>
                </c:pt>
                <c:pt idx="28">
                  <c:v>-68</c:v>
                </c:pt>
                <c:pt idx="29">
                  <c:v>-71</c:v>
                </c:pt>
                <c:pt idx="30">
                  <c:v>-73</c:v>
                </c:pt>
                <c:pt idx="31">
                  <c:v>-75</c:v>
                </c:pt>
                <c:pt idx="32">
                  <c:v>-77</c:v>
                </c:pt>
                <c:pt idx="33">
                  <c:v>-79</c:v>
                </c:pt>
                <c:pt idx="34">
                  <c:v>-81</c:v>
                </c:pt>
                <c:pt idx="35">
                  <c:v>-83</c:v>
                </c:pt>
                <c:pt idx="36">
                  <c:v>-85</c:v>
                </c:pt>
                <c:pt idx="37">
                  <c:v>-87</c:v>
                </c:pt>
                <c:pt idx="38">
                  <c:v>-89</c:v>
                </c:pt>
                <c:pt idx="39">
                  <c:v>-91</c:v>
                </c:pt>
                <c:pt idx="40">
                  <c:v>-93</c:v>
                </c:pt>
                <c:pt idx="41">
                  <c:v>-94</c:v>
                </c:pt>
                <c:pt idx="42">
                  <c:v>-96</c:v>
                </c:pt>
                <c:pt idx="43">
                  <c:v>-97</c:v>
                </c:pt>
                <c:pt idx="44">
                  <c:v>-99</c:v>
                </c:pt>
                <c:pt idx="45">
                  <c:v>-100</c:v>
                </c:pt>
                <c:pt idx="46">
                  <c:v>-101</c:v>
                </c:pt>
                <c:pt idx="47">
                  <c:v>-103</c:v>
                </c:pt>
                <c:pt idx="48">
                  <c:v>-104</c:v>
                </c:pt>
                <c:pt idx="49">
                  <c:v>-106</c:v>
                </c:pt>
                <c:pt idx="50">
                  <c:v>-107</c:v>
                </c:pt>
                <c:pt idx="51">
                  <c:v>-108</c:v>
                </c:pt>
                <c:pt idx="52">
                  <c:v>-109</c:v>
                </c:pt>
                <c:pt idx="53">
                  <c:v>-110</c:v>
                </c:pt>
                <c:pt idx="54">
                  <c:v>-111</c:v>
                </c:pt>
                <c:pt idx="55">
                  <c:v>-112</c:v>
                </c:pt>
                <c:pt idx="56">
                  <c:v>-113</c:v>
                </c:pt>
                <c:pt idx="57">
                  <c:v>-113</c:v>
                </c:pt>
                <c:pt idx="58">
                  <c:v>-114</c:v>
                </c:pt>
                <c:pt idx="59">
                  <c:v>-115</c:v>
                </c:pt>
                <c:pt idx="60">
                  <c:v>-115</c:v>
                </c:pt>
                <c:pt idx="61">
                  <c:v>-116</c:v>
                </c:pt>
                <c:pt idx="62">
                  <c:v>-117</c:v>
                </c:pt>
                <c:pt idx="63">
                  <c:v>-117</c:v>
                </c:pt>
                <c:pt idx="64">
                  <c:v>-117</c:v>
                </c:pt>
                <c:pt idx="65">
                  <c:v>-117</c:v>
                </c:pt>
                <c:pt idx="66">
                  <c:v>-117</c:v>
                </c:pt>
                <c:pt idx="67">
                  <c:v>-117</c:v>
                </c:pt>
                <c:pt idx="68">
                  <c:v>-117</c:v>
                </c:pt>
                <c:pt idx="69">
                  <c:v>-117</c:v>
                </c:pt>
                <c:pt idx="70">
                  <c:v>-117</c:v>
                </c:pt>
                <c:pt idx="71">
                  <c:v>-117</c:v>
                </c:pt>
                <c:pt idx="72">
                  <c:v>-117</c:v>
                </c:pt>
                <c:pt idx="73">
                  <c:v>-117</c:v>
                </c:pt>
                <c:pt idx="74">
                  <c:v>-116</c:v>
                </c:pt>
                <c:pt idx="75">
                  <c:v>-116</c:v>
                </c:pt>
                <c:pt idx="76">
                  <c:v>-116</c:v>
                </c:pt>
                <c:pt idx="77">
                  <c:v>-115</c:v>
                </c:pt>
                <c:pt idx="78">
                  <c:v>-114</c:v>
                </c:pt>
                <c:pt idx="79">
                  <c:v>-113</c:v>
                </c:pt>
                <c:pt idx="80">
                  <c:v>-113</c:v>
                </c:pt>
                <c:pt idx="81">
                  <c:v>-112</c:v>
                </c:pt>
                <c:pt idx="82">
                  <c:v>-111</c:v>
                </c:pt>
                <c:pt idx="83">
                  <c:v>-110</c:v>
                </c:pt>
                <c:pt idx="84">
                  <c:v>-110</c:v>
                </c:pt>
                <c:pt idx="85">
                  <c:v>-109</c:v>
                </c:pt>
                <c:pt idx="86">
                  <c:v>-108</c:v>
                </c:pt>
                <c:pt idx="87">
                  <c:v>-107</c:v>
                </c:pt>
                <c:pt idx="88">
                  <c:v>-106</c:v>
                </c:pt>
                <c:pt idx="89">
                  <c:v>-105</c:v>
                </c:pt>
                <c:pt idx="90">
                  <c:v>-103</c:v>
                </c:pt>
                <c:pt idx="91">
                  <c:v>-102</c:v>
                </c:pt>
                <c:pt idx="92">
                  <c:v>-101</c:v>
                </c:pt>
                <c:pt idx="93">
                  <c:v>-100</c:v>
                </c:pt>
                <c:pt idx="94">
                  <c:v>-98</c:v>
                </c:pt>
                <c:pt idx="95">
                  <c:v>-97</c:v>
                </c:pt>
                <c:pt idx="96">
                  <c:v>-96</c:v>
                </c:pt>
                <c:pt idx="97">
                  <c:v>-94</c:v>
                </c:pt>
                <c:pt idx="98">
                  <c:v>-93</c:v>
                </c:pt>
                <c:pt idx="99">
                  <c:v>-91</c:v>
                </c:pt>
                <c:pt idx="100">
                  <c:v>-90</c:v>
                </c:pt>
                <c:pt idx="101">
                  <c:v>-88</c:v>
                </c:pt>
                <c:pt idx="102">
                  <c:v>-86</c:v>
                </c:pt>
                <c:pt idx="103">
                  <c:v>-84</c:v>
                </c:pt>
                <c:pt idx="104">
                  <c:v>-83</c:v>
                </c:pt>
                <c:pt idx="105">
                  <c:v>-81</c:v>
                </c:pt>
                <c:pt idx="106">
                  <c:v>-79</c:v>
                </c:pt>
                <c:pt idx="107">
                  <c:v>-78</c:v>
                </c:pt>
                <c:pt idx="108">
                  <c:v>-76</c:v>
                </c:pt>
                <c:pt idx="109">
                  <c:v>-74</c:v>
                </c:pt>
                <c:pt idx="110">
                  <c:v>-72</c:v>
                </c:pt>
                <c:pt idx="111">
                  <c:v>-70</c:v>
                </c:pt>
                <c:pt idx="112">
                  <c:v>-68</c:v>
                </c:pt>
                <c:pt idx="113">
                  <c:v>-66</c:v>
                </c:pt>
                <c:pt idx="114">
                  <c:v>-64</c:v>
                </c:pt>
                <c:pt idx="115">
                  <c:v>-62</c:v>
                </c:pt>
                <c:pt idx="116">
                  <c:v>-61</c:v>
                </c:pt>
                <c:pt idx="117">
                  <c:v>-59</c:v>
                </c:pt>
                <c:pt idx="118">
                  <c:v>-57</c:v>
                </c:pt>
                <c:pt idx="119">
                  <c:v>-54</c:v>
                </c:pt>
                <c:pt idx="120">
                  <c:v>-52</c:v>
                </c:pt>
                <c:pt idx="121">
                  <c:v>-50</c:v>
                </c:pt>
                <c:pt idx="122">
                  <c:v>-48</c:v>
                </c:pt>
                <c:pt idx="123">
                  <c:v>-46</c:v>
                </c:pt>
                <c:pt idx="124">
                  <c:v>-44</c:v>
                </c:pt>
                <c:pt idx="125">
                  <c:v>-41</c:v>
                </c:pt>
                <c:pt idx="126">
                  <c:v>-39</c:v>
                </c:pt>
                <c:pt idx="127">
                  <c:v>-37</c:v>
                </c:pt>
                <c:pt idx="128">
                  <c:v>-35</c:v>
                </c:pt>
                <c:pt idx="129">
                  <c:v>-33</c:v>
                </c:pt>
                <c:pt idx="130">
                  <c:v>-30</c:v>
                </c:pt>
                <c:pt idx="131">
                  <c:v>-28</c:v>
                </c:pt>
                <c:pt idx="132">
                  <c:v>-26</c:v>
                </c:pt>
                <c:pt idx="133">
                  <c:v>-24</c:v>
                </c:pt>
                <c:pt idx="134">
                  <c:v>-22</c:v>
                </c:pt>
                <c:pt idx="135">
                  <c:v>-19</c:v>
                </c:pt>
                <c:pt idx="136">
                  <c:v>-17</c:v>
                </c:pt>
                <c:pt idx="137">
                  <c:v>-15</c:v>
                </c:pt>
                <c:pt idx="138">
                  <c:v>-13</c:v>
                </c:pt>
                <c:pt idx="139">
                  <c:v>-11</c:v>
                </c:pt>
                <c:pt idx="140">
                  <c:v>-8</c:v>
                </c:pt>
                <c:pt idx="141">
                  <c:v>-6</c:v>
                </c:pt>
                <c:pt idx="142">
                  <c:v>-4</c:v>
                </c:pt>
                <c:pt idx="143">
                  <c:v>-1</c:v>
                </c:pt>
                <c:pt idx="144">
                  <c:v>1</c:v>
                </c:pt>
                <c:pt idx="145">
                  <c:v>3</c:v>
                </c:pt>
                <c:pt idx="146">
                  <c:v>6</c:v>
                </c:pt>
                <c:pt idx="147">
                  <c:v>8</c:v>
                </c:pt>
                <c:pt idx="148">
                  <c:v>10</c:v>
                </c:pt>
                <c:pt idx="149">
                  <c:v>12</c:v>
                </c:pt>
                <c:pt idx="150">
                  <c:v>14</c:v>
                </c:pt>
                <c:pt idx="151">
                  <c:v>17</c:v>
                </c:pt>
                <c:pt idx="152">
                  <c:v>19</c:v>
                </c:pt>
                <c:pt idx="153">
                  <c:v>21</c:v>
                </c:pt>
                <c:pt idx="154">
                  <c:v>23</c:v>
                </c:pt>
                <c:pt idx="155">
                  <c:v>25</c:v>
                </c:pt>
                <c:pt idx="156">
                  <c:v>28</c:v>
                </c:pt>
                <c:pt idx="157">
                  <c:v>30</c:v>
                </c:pt>
                <c:pt idx="158">
                  <c:v>32</c:v>
                </c:pt>
                <c:pt idx="159">
                  <c:v>34</c:v>
                </c:pt>
                <c:pt idx="160">
                  <c:v>36</c:v>
                </c:pt>
                <c:pt idx="161">
                  <c:v>38</c:v>
                </c:pt>
                <c:pt idx="162">
                  <c:v>40</c:v>
                </c:pt>
                <c:pt idx="163">
                  <c:v>42</c:v>
                </c:pt>
                <c:pt idx="164">
                  <c:v>44</c:v>
                </c:pt>
                <c:pt idx="165">
                  <c:v>46</c:v>
                </c:pt>
                <c:pt idx="166">
                  <c:v>48</c:v>
                </c:pt>
                <c:pt idx="167">
                  <c:v>50</c:v>
                </c:pt>
                <c:pt idx="168">
                  <c:v>52</c:v>
                </c:pt>
                <c:pt idx="169">
                  <c:v>54</c:v>
                </c:pt>
                <c:pt idx="170">
                  <c:v>56</c:v>
                </c:pt>
                <c:pt idx="171">
                  <c:v>58</c:v>
                </c:pt>
                <c:pt idx="172">
                  <c:v>60</c:v>
                </c:pt>
                <c:pt idx="173">
                  <c:v>62</c:v>
                </c:pt>
                <c:pt idx="174">
                  <c:v>64</c:v>
                </c:pt>
                <c:pt idx="175">
                  <c:v>66</c:v>
                </c:pt>
                <c:pt idx="176">
                  <c:v>68</c:v>
                </c:pt>
                <c:pt idx="177">
                  <c:v>69</c:v>
                </c:pt>
                <c:pt idx="178">
                  <c:v>71</c:v>
                </c:pt>
                <c:pt idx="179">
                  <c:v>73</c:v>
                </c:pt>
                <c:pt idx="180">
                  <c:v>74</c:v>
                </c:pt>
                <c:pt idx="181">
                  <c:v>76</c:v>
                </c:pt>
                <c:pt idx="182">
                  <c:v>78</c:v>
                </c:pt>
                <c:pt idx="183">
                  <c:v>79</c:v>
                </c:pt>
                <c:pt idx="184">
                  <c:v>81</c:v>
                </c:pt>
                <c:pt idx="185">
                  <c:v>82</c:v>
                </c:pt>
                <c:pt idx="186">
                  <c:v>84</c:v>
                </c:pt>
                <c:pt idx="187">
                  <c:v>86</c:v>
                </c:pt>
                <c:pt idx="188">
                  <c:v>87</c:v>
                </c:pt>
                <c:pt idx="189">
                  <c:v>88</c:v>
                </c:pt>
                <c:pt idx="190">
                  <c:v>90</c:v>
                </c:pt>
                <c:pt idx="191">
                  <c:v>91</c:v>
                </c:pt>
                <c:pt idx="192">
                  <c:v>92</c:v>
                </c:pt>
                <c:pt idx="193">
                  <c:v>94</c:v>
                </c:pt>
                <c:pt idx="194">
                  <c:v>95</c:v>
                </c:pt>
                <c:pt idx="195">
                  <c:v>97</c:v>
                </c:pt>
                <c:pt idx="196">
                  <c:v>98</c:v>
                </c:pt>
                <c:pt idx="197">
                  <c:v>99</c:v>
                </c:pt>
                <c:pt idx="198">
                  <c:v>100</c:v>
                </c:pt>
                <c:pt idx="199">
                  <c:v>101</c:v>
                </c:pt>
                <c:pt idx="200">
                  <c:v>102</c:v>
                </c:pt>
                <c:pt idx="201">
                  <c:v>103</c:v>
                </c:pt>
                <c:pt idx="202">
                  <c:v>104</c:v>
                </c:pt>
                <c:pt idx="203">
                  <c:v>105</c:v>
                </c:pt>
                <c:pt idx="204">
                  <c:v>106</c:v>
                </c:pt>
                <c:pt idx="205">
                  <c:v>107</c:v>
                </c:pt>
                <c:pt idx="206">
                  <c:v>108</c:v>
                </c:pt>
                <c:pt idx="207">
                  <c:v>108</c:v>
                </c:pt>
                <c:pt idx="208">
                  <c:v>109</c:v>
                </c:pt>
                <c:pt idx="209">
                  <c:v>110</c:v>
                </c:pt>
                <c:pt idx="210">
                  <c:v>111</c:v>
                </c:pt>
                <c:pt idx="211">
                  <c:v>111</c:v>
                </c:pt>
                <c:pt idx="212">
                  <c:v>112</c:v>
                </c:pt>
                <c:pt idx="213">
                  <c:v>112</c:v>
                </c:pt>
                <c:pt idx="214">
                  <c:v>113</c:v>
                </c:pt>
                <c:pt idx="215">
                  <c:v>114</c:v>
                </c:pt>
                <c:pt idx="216">
                  <c:v>114</c:v>
                </c:pt>
                <c:pt idx="217">
                  <c:v>114</c:v>
                </c:pt>
                <c:pt idx="218">
                  <c:v>115</c:v>
                </c:pt>
                <c:pt idx="219">
                  <c:v>115</c:v>
                </c:pt>
                <c:pt idx="220">
                  <c:v>115</c:v>
                </c:pt>
                <c:pt idx="221">
                  <c:v>116</c:v>
                </c:pt>
                <c:pt idx="222">
                  <c:v>116</c:v>
                </c:pt>
                <c:pt idx="223">
                  <c:v>116</c:v>
                </c:pt>
                <c:pt idx="224">
                  <c:v>116</c:v>
                </c:pt>
                <c:pt idx="225">
                  <c:v>116</c:v>
                </c:pt>
                <c:pt idx="226">
                  <c:v>116</c:v>
                </c:pt>
                <c:pt idx="227">
                  <c:v>116</c:v>
                </c:pt>
                <c:pt idx="228">
                  <c:v>116</c:v>
                </c:pt>
                <c:pt idx="229">
                  <c:v>116</c:v>
                </c:pt>
                <c:pt idx="230">
                  <c:v>115</c:v>
                </c:pt>
                <c:pt idx="231">
                  <c:v>115</c:v>
                </c:pt>
                <c:pt idx="232">
                  <c:v>115</c:v>
                </c:pt>
                <c:pt idx="233">
                  <c:v>114</c:v>
                </c:pt>
                <c:pt idx="234">
                  <c:v>114</c:v>
                </c:pt>
                <c:pt idx="235">
                  <c:v>114</c:v>
                </c:pt>
                <c:pt idx="236">
                  <c:v>113</c:v>
                </c:pt>
                <c:pt idx="237">
                  <c:v>113</c:v>
                </c:pt>
                <c:pt idx="238">
                  <c:v>112</c:v>
                </c:pt>
                <c:pt idx="239">
                  <c:v>112</c:v>
                </c:pt>
                <c:pt idx="240">
                  <c:v>111</c:v>
                </c:pt>
                <c:pt idx="241">
                  <c:v>111</c:v>
                </c:pt>
                <c:pt idx="242">
                  <c:v>110</c:v>
                </c:pt>
                <c:pt idx="243">
                  <c:v>109</c:v>
                </c:pt>
                <c:pt idx="244">
                  <c:v>108</c:v>
                </c:pt>
                <c:pt idx="245">
                  <c:v>108</c:v>
                </c:pt>
                <c:pt idx="246">
                  <c:v>107</c:v>
                </c:pt>
                <c:pt idx="247">
                  <c:v>106</c:v>
                </c:pt>
                <c:pt idx="248">
                  <c:v>105</c:v>
                </c:pt>
                <c:pt idx="249">
                  <c:v>104</c:v>
                </c:pt>
                <c:pt idx="250">
                  <c:v>103</c:v>
                </c:pt>
                <c:pt idx="251">
                  <c:v>101</c:v>
                </c:pt>
                <c:pt idx="252">
                  <c:v>100</c:v>
                </c:pt>
                <c:pt idx="253">
                  <c:v>99</c:v>
                </c:pt>
                <c:pt idx="254">
                  <c:v>98</c:v>
                </c:pt>
                <c:pt idx="255">
                  <c:v>97</c:v>
                </c:pt>
                <c:pt idx="256">
                  <c:v>96</c:v>
                </c:pt>
                <c:pt idx="257">
                  <c:v>94</c:v>
                </c:pt>
                <c:pt idx="258">
                  <c:v>93</c:v>
                </c:pt>
                <c:pt idx="259">
                  <c:v>92</c:v>
                </c:pt>
                <c:pt idx="260">
                  <c:v>90</c:v>
                </c:pt>
                <c:pt idx="261">
                  <c:v>88</c:v>
                </c:pt>
                <c:pt idx="262">
                  <c:v>87</c:v>
                </c:pt>
                <c:pt idx="263">
                  <c:v>85</c:v>
                </c:pt>
                <c:pt idx="264">
                  <c:v>84</c:v>
                </c:pt>
                <c:pt idx="265">
                  <c:v>82</c:v>
                </c:pt>
                <c:pt idx="266">
                  <c:v>81</c:v>
                </c:pt>
                <c:pt idx="267">
                  <c:v>79</c:v>
                </c:pt>
                <c:pt idx="268">
                  <c:v>77</c:v>
                </c:pt>
                <c:pt idx="269">
                  <c:v>76</c:v>
                </c:pt>
                <c:pt idx="270">
                  <c:v>74</c:v>
                </c:pt>
                <c:pt idx="271">
                  <c:v>72</c:v>
                </c:pt>
                <c:pt idx="272">
                  <c:v>70</c:v>
                </c:pt>
                <c:pt idx="273">
                  <c:v>68</c:v>
                </c:pt>
                <c:pt idx="274">
                  <c:v>66</c:v>
                </c:pt>
                <c:pt idx="275">
                  <c:v>64</c:v>
                </c:pt>
                <c:pt idx="276">
                  <c:v>62</c:v>
                </c:pt>
                <c:pt idx="277">
                  <c:v>60</c:v>
                </c:pt>
                <c:pt idx="278">
                  <c:v>58</c:v>
                </c:pt>
                <c:pt idx="279">
                  <c:v>56</c:v>
                </c:pt>
                <c:pt idx="280">
                  <c:v>54</c:v>
                </c:pt>
                <c:pt idx="281">
                  <c:v>52</c:v>
                </c:pt>
                <c:pt idx="282">
                  <c:v>50</c:v>
                </c:pt>
                <c:pt idx="283">
                  <c:v>48</c:v>
                </c:pt>
                <c:pt idx="284">
                  <c:v>46</c:v>
                </c:pt>
                <c:pt idx="285">
                  <c:v>44</c:v>
                </c:pt>
                <c:pt idx="286">
                  <c:v>42</c:v>
                </c:pt>
                <c:pt idx="287">
                  <c:v>40</c:v>
                </c:pt>
                <c:pt idx="288">
                  <c:v>38</c:v>
                </c:pt>
                <c:pt idx="289">
                  <c:v>36</c:v>
                </c:pt>
                <c:pt idx="290">
                  <c:v>33</c:v>
                </c:pt>
                <c:pt idx="291">
                  <c:v>31</c:v>
                </c:pt>
                <c:pt idx="292">
                  <c:v>29</c:v>
                </c:pt>
                <c:pt idx="293">
                  <c:v>27</c:v>
                </c:pt>
                <c:pt idx="294">
                  <c:v>24</c:v>
                </c:pt>
                <c:pt idx="295">
                  <c:v>22</c:v>
                </c:pt>
                <c:pt idx="296">
                  <c:v>20</c:v>
                </c:pt>
                <c:pt idx="297">
                  <c:v>18</c:v>
                </c:pt>
                <c:pt idx="298">
                  <c:v>15</c:v>
                </c:pt>
                <c:pt idx="299">
                  <c:v>13</c:v>
                </c:pt>
                <c:pt idx="300">
                  <c:v>11</c:v>
                </c:pt>
                <c:pt idx="301">
                  <c:v>9</c:v>
                </c:pt>
                <c:pt idx="302">
                  <c:v>6</c:v>
                </c:pt>
                <c:pt idx="303">
                  <c:v>4</c:v>
                </c:pt>
                <c:pt idx="304">
                  <c:v>2</c:v>
                </c:pt>
                <c:pt idx="305">
                  <c:v>-1</c:v>
                </c:pt>
                <c:pt idx="306">
                  <c:v>-3</c:v>
                </c:pt>
                <c:pt idx="307">
                  <c:v>-6</c:v>
                </c:pt>
                <c:pt idx="308">
                  <c:v>-8</c:v>
                </c:pt>
                <c:pt idx="309">
                  <c:v>-10</c:v>
                </c:pt>
                <c:pt idx="310">
                  <c:v>-13</c:v>
                </c:pt>
                <c:pt idx="311">
                  <c:v>-15</c:v>
                </c:pt>
                <c:pt idx="312">
                  <c:v>-17</c:v>
                </c:pt>
                <c:pt idx="313">
                  <c:v>-19</c:v>
                </c:pt>
                <c:pt idx="314">
                  <c:v>-22</c:v>
                </c:pt>
                <c:pt idx="315">
                  <c:v>-24</c:v>
                </c:pt>
                <c:pt idx="316">
                  <c:v>-26</c:v>
                </c:pt>
                <c:pt idx="317">
                  <c:v>-29</c:v>
                </c:pt>
                <c:pt idx="318">
                  <c:v>-31</c:v>
                </c:pt>
                <c:pt idx="319">
                  <c:v>-33</c:v>
                </c:pt>
                <c:pt idx="320">
                  <c:v>-35</c:v>
                </c:pt>
                <c:pt idx="321">
                  <c:v>-38</c:v>
                </c:pt>
                <c:pt idx="322">
                  <c:v>-40</c:v>
                </c:pt>
                <c:pt idx="323">
                  <c:v>-42</c:v>
                </c:pt>
                <c:pt idx="324">
                  <c:v>-44</c:v>
                </c:pt>
                <c:pt idx="325">
                  <c:v>-47</c:v>
                </c:pt>
                <c:pt idx="326">
                  <c:v>-49</c:v>
                </c:pt>
                <c:pt idx="327">
                  <c:v>-51</c:v>
                </c:pt>
                <c:pt idx="328">
                  <c:v>-53</c:v>
                </c:pt>
                <c:pt idx="329">
                  <c:v>-55</c:v>
                </c:pt>
                <c:pt idx="330">
                  <c:v>-57</c:v>
                </c:pt>
                <c:pt idx="331">
                  <c:v>-60</c:v>
                </c:pt>
                <c:pt idx="332">
                  <c:v>-62</c:v>
                </c:pt>
                <c:pt idx="333">
                  <c:v>-63</c:v>
                </c:pt>
                <c:pt idx="334">
                  <c:v>-66</c:v>
                </c:pt>
                <c:pt idx="335">
                  <c:v>-68</c:v>
                </c:pt>
                <c:pt idx="336">
                  <c:v>-70</c:v>
                </c:pt>
                <c:pt idx="337">
                  <c:v>-72</c:v>
                </c:pt>
                <c:pt idx="338">
                  <c:v>-74</c:v>
                </c:pt>
                <c:pt idx="339">
                  <c:v>-76</c:v>
                </c:pt>
                <c:pt idx="340">
                  <c:v>-78</c:v>
                </c:pt>
                <c:pt idx="341">
                  <c:v>-80</c:v>
                </c:pt>
                <c:pt idx="342">
                  <c:v>-81</c:v>
                </c:pt>
                <c:pt idx="343">
                  <c:v>-83</c:v>
                </c:pt>
                <c:pt idx="344">
                  <c:v>-85</c:v>
                </c:pt>
                <c:pt idx="345">
                  <c:v>-87</c:v>
                </c:pt>
                <c:pt idx="346">
                  <c:v>-89</c:v>
                </c:pt>
                <c:pt idx="347">
                  <c:v>-90</c:v>
                </c:pt>
                <c:pt idx="348">
                  <c:v>-92</c:v>
                </c:pt>
                <c:pt idx="349">
                  <c:v>-94</c:v>
                </c:pt>
                <c:pt idx="350">
                  <c:v>-95</c:v>
                </c:pt>
                <c:pt idx="351">
                  <c:v>-97</c:v>
                </c:pt>
                <c:pt idx="352">
                  <c:v>-99</c:v>
                </c:pt>
                <c:pt idx="353">
                  <c:v>-100</c:v>
                </c:pt>
                <c:pt idx="354">
                  <c:v>-102</c:v>
                </c:pt>
                <c:pt idx="355">
                  <c:v>-104</c:v>
                </c:pt>
                <c:pt idx="356">
                  <c:v>-105</c:v>
                </c:pt>
                <c:pt idx="357">
                  <c:v>-106</c:v>
                </c:pt>
                <c:pt idx="358">
                  <c:v>-108</c:v>
                </c:pt>
                <c:pt idx="359">
                  <c:v>-109</c:v>
                </c:pt>
                <c:pt idx="360">
                  <c:v>-110</c:v>
                </c:pt>
                <c:pt idx="361">
                  <c:v>-112</c:v>
                </c:pt>
                <c:pt idx="362">
                  <c:v>-113</c:v>
                </c:pt>
                <c:pt idx="363">
                  <c:v>-114</c:v>
                </c:pt>
                <c:pt idx="364">
                  <c:v>-116</c:v>
                </c:pt>
                <c:pt idx="365">
                  <c:v>-117</c:v>
                </c:pt>
                <c:pt idx="366">
                  <c:v>-118</c:v>
                </c:pt>
                <c:pt idx="367">
                  <c:v>-119</c:v>
                </c:pt>
                <c:pt idx="368">
                  <c:v>-120</c:v>
                </c:pt>
                <c:pt idx="369">
                  <c:v>-121</c:v>
                </c:pt>
                <c:pt idx="370">
                  <c:v>-122</c:v>
                </c:pt>
                <c:pt idx="371">
                  <c:v>-123</c:v>
                </c:pt>
                <c:pt idx="372">
                  <c:v>-124</c:v>
                </c:pt>
                <c:pt idx="373">
                  <c:v>-125</c:v>
                </c:pt>
                <c:pt idx="374">
                  <c:v>-126</c:v>
                </c:pt>
                <c:pt idx="375">
                  <c:v>-127</c:v>
                </c:pt>
                <c:pt idx="376">
                  <c:v>-127</c:v>
                </c:pt>
                <c:pt idx="377">
                  <c:v>-128</c:v>
                </c:pt>
                <c:pt idx="378">
                  <c:v>-129</c:v>
                </c:pt>
                <c:pt idx="379">
                  <c:v>-129</c:v>
                </c:pt>
                <c:pt idx="380">
                  <c:v>-130</c:v>
                </c:pt>
                <c:pt idx="381">
                  <c:v>-130</c:v>
                </c:pt>
                <c:pt idx="382">
                  <c:v>-130</c:v>
                </c:pt>
                <c:pt idx="383">
                  <c:v>-131</c:v>
                </c:pt>
                <c:pt idx="384">
                  <c:v>-131</c:v>
                </c:pt>
                <c:pt idx="385">
                  <c:v>-132</c:v>
                </c:pt>
                <c:pt idx="386">
                  <c:v>-132</c:v>
                </c:pt>
                <c:pt idx="387">
                  <c:v>-132</c:v>
                </c:pt>
                <c:pt idx="388">
                  <c:v>-132</c:v>
                </c:pt>
                <c:pt idx="389">
                  <c:v>-133</c:v>
                </c:pt>
                <c:pt idx="390">
                  <c:v>-132</c:v>
                </c:pt>
                <c:pt idx="391">
                  <c:v>-132</c:v>
                </c:pt>
                <c:pt idx="392">
                  <c:v>-132</c:v>
                </c:pt>
                <c:pt idx="393">
                  <c:v>-132</c:v>
                </c:pt>
                <c:pt idx="394">
                  <c:v>-132</c:v>
                </c:pt>
                <c:pt idx="395">
                  <c:v>-132</c:v>
                </c:pt>
                <c:pt idx="396">
                  <c:v>-132</c:v>
                </c:pt>
                <c:pt idx="397">
                  <c:v>-131</c:v>
                </c:pt>
                <c:pt idx="398">
                  <c:v>-131</c:v>
                </c:pt>
                <c:pt idx="399">
                  <c:v>-130</c:v>
                </c:pt>
                <c:pt idx="400">
                  <c:v>-130</c:v>
                </c:pt>
                <c:pt idx="401">
                  <c:v>-129</c:v>
                </c:pt>
                <c:pt idx="402">
                  <c:v>-128</c:v>
                </c:pt>
                <c:pt idx="403">
                  <c:v>-128</c:v>
                </c:pt>
                <c:pt idx="404">
                  <c:v>-127</c:v>
                </c:pt>
                <c:pt idx="405">
                  <c:v>-126</c:v>
                </c:pt>
                <c:pt idx="406">
                  <c:v>-125</c:v>
                </c:pt>
                <c:pt idx="407">
                  <c:v>-124</c:v>
                </c:pt>
                <c:pt idx="408">
                  <c:v>-123</c:v>
                </c:pt>
                <c:pt idx="409">
                  <c:v>-122</c:v>
                </c:pt>
                <c:pt idx="410">
                  <c:v>-121</c:v>
                </c:pt>
                <c:pt idx="411">
                  <c:v>-120</c:v>
                </c:pt>
                <c:pt idx="412">
                  <c:v>-119</c:v>
                </c:pt>
                <c:pt idx="413">
                  <c:v>-117</c:v>
                </c:pt>
                <c:pt idx="414">
                  <c:v>-116</c:v>
                </c:pt>
                <c:pt idx="415">
                  <c:v>-114</c:v>
                </c:pt>
                <c:pt idx="416">
                  <c:v>-113</c:v>
                </c:pt>
                <c:pt idx="417">
                  <c:v>-112</c:v>
                </c:pt>
                <c:pt idx="418">
                  <c:v>-110</c:v>
                </c:pt>
                <c:pt idx="419">
                  <c:v>-108</c:v>
                </c:pt>
                <c:pt idx="420">
                  <c:v>-106</c:v>
                </c:pt>
                <c:pt idx="421">
                  <c:v>-105</c:v>
                </c:pt>
                <c:pt idx="422">
                  <c:v>-103</c:v>
                </c:pt>
                <c:pt idx="423">
                  <c:v>-101</c:v>
                </c:pt>
                <c:pt idx="424">
                  <c:v>-99</c:v>
                </c:pt>
                <c:pt idx="425">
                  <c:v>-97</c:v>
                </c:pt>
                <c:pt idx="426">
                  <c:v>-95</c:v>
                </c:pt>
                <c:pt idx="427">
                  <c:v>-93</c:v>
                </c:pt>
                <c:pt idx="428">
                  <c:v>-91</c:v>
                </c:pt>
                <c:pt idx="429">
                  <c:v>-89</c:v>
                </c:pt>
                <c:pt idx="430">
                  <c:v>-87</c:v>
                </c:pt>
                <c:pt idx="431">
                  <c:v>-85</c:v>
                </c:pt>
                <c:pt idx="432">
                  <c:v>-82</c:v>
                </c:pt>
                <c:pt idx="433">
                  <c:v>-80</c:v>
                </c:pt>
                <c:pt idx="434">
                  <c:v>-78</c:v>
                </c:pt>
                <c:pt idx="435">
                  <c:v>-75</c:v>
                </c:pt>
                <c:pt idx="436">
                  <c:v>-73</c:v>
                </c:pt>
                <c:pt idx="437">
                  <c:v>-70</c:v>
                </c:pt>
                <c:pt idx="438">
                  <c:v>-68</c:v>
                </c:pt>
                <c:pt idx="439">
                  <c:v>-65</c:v>
                </c:pt>
                <c:pt idx="440">
                  <c:v>-63</c:v>
                </c:pt>
                <c:pt idx="441">
                  <c:v>-60</c:v>
                </c:pt>
                <c:pt idx="442">
                  <c:v>-57</c:v>
                </c:pt>
                <c:pt idx="443">
                  <c:v>-55</c:v>
                </c:pt>
                <c:pt idx="444">
                  <c:v>-52</c:v>
                </c:pt>
                <c:pt idx="445">
                  <c:v>-49</c:v>
                </c:pt>
                <c:pt idx="446">
                  <c:v>-47</c:v>
                </c:pt>
                <c:pt idx="447">
                  <c:v>-44</c:v>
                </c:pt>
                <c:pt idx="448">
                  <c:v>-41</c:v>
                </c:pt>
                <c:pt idx="449">
                  <c:v>-39</c:v>
                </c:pt>
                <c:pt idx="450">
                  <c:v>-35</c:v>
                </c:pt>
                <c:pt idx="451">
                  <c:v>-32</c:v>
                </c:pt>
                <c:pt idx="452">
                  <c:v>-30</c:v>
                </c:pt>
                <c:pt idx="453">
                  <c:v>-27</c:v>
                </c:pt>
                <c:pt idx="454">
                  <c:v>-24</c:v>
                </c:pt>
                <c:pt idx="455">
                  <c:v>-21</c:v>
                </c:pt>
                <c:pt idx="456">
                  <c:v>-18</c:v>
                </c:pt>
                <c:pt idx="457">
                  <c:v>-15</c:v>
                </c:pt>
                <c:pt idx="458">
                  <c:v>-12</c:v>
                </c:pt>
                <c:pt idx="459">
                  <c:v>-9</c:v>
                </c:pt>
                <c:pt idx="460">
                  <c:v>-6</c:v>
                </c:pt>
                <c:pt idx="461">
                  <c:v>-3</c:v>
                </c:pt>
                <c:pt idx="462">
                  <c:v>-1</c:v>
                </c:pt>
                <c:pt idx="463">
                  <c:v>2</c:v>
                </c:pt>
                <c:pt idx="464">
                  <c:v>5</c:v>
                </c:pt>
                <c:pt idx="465">
                  <c:v>8</c:v>
                </c:pt>
                <c:pt idx="466">
                  <c:v>11</c:v>
                </c:pt>
                <c:pt idx="467">
                  <c:v>14</c:v>
                </c:pt>
                <c:pt idx="468">
                  <c:v>17</c:v>
                </c:pt>
                <c:pt idx="469">
                  <c:v>20</c:v>
                </c:pt>
                <c:pt idx="470">
                  <c:v>23</c:v>
                </c:pt>
                <c:pt idx="471">
                  <c:v>25</c:v>
                </c:pt>
                <c:pt idx="472">
                  <c:v>28</c:v>
                </c:pt>
                <c:pt idx="473">
                  <c:v>31</c:v>
                </c:pt>
                <c:pt idx="474">
                  <c:v>34</c:v>
                </c:pt>
                <c:pt idx="475">
                  <c:v>36</c:v>
                </c:pt>
                <c:pt idx="476">
                  <c:v>39</c:v>
                </c:pt>
                <c:pt idx="477">
                  <c:v>42</c:v>
                </c:pt>
                <c:pt idx="478">
                  <c:v>44</c:v>
                </c:pt>
                <c:pt idx="479">
                  <c:v>47</c:v>
                </c:pt>
                <c:pt idx="480">
                  <c:v>49</c:v>
                </c:pt>
                <c:pt idx="481">
                  <c:v>52</c:v>
                </c:pt>
                <c:pt idx="482">
                  <c:v>55</c:v>
                </c:pt>
                <c:pt idx="483">
                  <c:v>57</c:v>
                </c:pt>
                <c:pt idx="484">
                  <c:v>60</c:v>
                </c:pt>
                <c:pt idx="485">
                  <c:v>62</c:v>
                </c:pt>
                <c:pt idx="486">
                  <c:v>64</c:v>
                </c:pt>
                <c:pt idx="487">
                  <c:v>67</c:v>
                </c:pt>
                <c:pt idx="488">
                  <c:v>69</c:v>
                </c:pt>
                <c:pt idx="489">
                  <c:v>71</c:v>
                </c:pt>
                <c:pt idx="490">
                  <c:v>74</c:v>
                </c:pt>
                <c:pt idx="491">
                  <c:v>76</c:v>
                </c:pt>
                <c:pt idx="492">
                  <c:v>78</c:v>
                </c:pt>
                <c:pt idx="493">
                  <c:v>80</c:v>
                </c:pt>
                <c:pt idx="494">
                  <c:v>82</c:v>
                </c:pt>
                <c:pt idx="495">
                  <c:v>84</c:v>
                </c:pt>
                <c:pt idx="496">
                  <c:v>86</c:v>
                </c:pt>
                <c:pt idx="497">
                  <c:v>88</c:v>
                </c:pt>
                <c:pt idx="498">
                  <c:v>90</c:v>
                </c:pt>
                <c:pt idx="499">
                  <c:v>92</c:v>
                </c:pt>
                <c:pt idx="500">
                  <c:v>94</c:v>
                </c:pt>
                <c:pt idx="501">
                  <c:v>96</c:v>
                </c:pt>
                <c:pt idx="502">
                  <c:v>98</c:v>
                </c:pt>
                <c:pt idx="503">
                  <c:v>100</c:v>
                </c:pt>
                <c:pt idx="504">
                  <c:v>101</c:v>
                </c:pt>
                <c:pt idx="505">
                  <c:v>103</c:v>
                </c:pt>
                <c:pt idx="506">
                  <c:v>105</c:v>
                </c:pt>
                <c:pt idx="507">
                  <c:v>106</c:v>
                </c:pt>
                <c:pt idx="508">
                  <c:v>108</c:v>
                </c:pt>
                <c:pt idx="509">
                  <c:v>109</c:v>
                </c:pt>
                <c:pt idx="510">
                  <c:v>110</c:v>
                </c:pt>
                <c:pt idx="511">
                  <c:v>112</c:v>
                </c:pt>
                <c:pt idx="512">
                  <c:v>114</c:v>
                </c:pt>
                <c:pt idx="513">
                  <c:v>115</c:v>
                </c:pt>
                <c:pt idx="514">
                  <c:v>116</c:v>
                </c:pt>
                <c:pt idx="515">
                  <c:v>117</c:v>
                </c:pt>
                <c:pt idx="516">
                  <c:v>118</c:v>
                </c:pt>
                <c:pt idx="517">
                  <c:v>120</c:v>
                </c:pt>
                <c:pt idx="518">
                  <c:v>121</c:v>
                </c:pt>
                <c:pt idx="519">
                  <c:v>122</c:v>
                </c:pt>
                <c:pt idx="520">
                  <c:v>123</c:v>
                </c:pt>
                <c:pt idx="521">
                  <c:v>124</c:v>
                </c:pt>
                <c:pt idx="522">
                  <c:v>125</c:v>
                </c:pt>
                <c:pt idx="523">
                  <c:v>126</c:v>
                </c:pt>
                <c:pt idx="524">
                  <c:v>127</c:v>
                </c:pt>
                <c:pt idx="525">
                  <c:v>127</c:v>
                </c:pt>
                <c:pt idx="526">
                  <c:v>129</c:v>
                </c:pt>
                <c:pt idx="527">
                  <c:v>129</c:v>
                </c:pt>
                <c:pt idx="528">
                  <c:v>130</c:v>
                </c:pt>
                <c:pt idx="529">
                  <c:v>130</c:v>
                </c:pt>
                <c:pt idx="530">
                  <c:v>131</c:v>
                </c:pt>
                <c:pt idx="531">
                  <c:v>131</c:v>
                </c:pt>
                <c:pt idx="532">
                  <c:v>131</c:v>
                </c:pt>
                <c:pt idx="533">
                  <c:v>132</c:v>
                </c:pt>
                <c:pt idx="534">
                  <c:v>132</c:v>
                </c:pt>
                <c:pt idx="535">
                  <c:v>133</c:v>
                </c:pt>
                <c:pt idx="536">
                  <c:v>133</c:v>
                </c:pt>
                <c:pt idx="537">
                  <c:v>134</c:v>
                </c:pt>
                <c:pt idx="538">
                  <c:v>134</c:v>
                </c:pt>
                <c:pt idx="539">
                  <c:v>134</c:v>
                </c:pt>
                <c:pt idx="540">
                  <c:v>134</c:v>
                </c:pt>
                <c:pt idx="541">
                  <c:v>135</c:v>
                </c:pt>
                <c:pt idx="542">
                  <c:v>135</c:v>
                </c:pt>
                <c:pt idx="543">
                  <c:v>135</c:v>
                </c:pt>
                <c:pt idx="544">
                  <c:v>135</c:v>
                </c:pt>
                <c:pt idx="545">
                  <c:v>135</c:v>
                </c:pt>
                <c:pt idx="546">
                  <c:v>135</c:v>
                </c:pt>
                <c:pt idx="547">
                  <c:v>135</c:v>
                </c:pt>
                <c:pt idx="548">
                  <c:v>134</c:v>
                </c:pt>
                <c:pt idx="549">
                  <c:v>134</c:v>
                </c:pt>
                <c:pt idx="550">
                  <c:v>134</c:v>
                </c:pt>
                <c:pt idx="551">
                  <c:v>134</c:v>
                </c:pt>
                <c:pt idx="552">
                  <c:v>133</c:v>
                </c:pt>
                <c:pt idx="553">
                  <c:v>133</c:v>
                </c:pt>
                <c:pt idx="554">
                  <c:v>133</c:v>
                </c:pt>
                <c:pt idx="555">
                  <c:v>132</c:v>
                </c:pt>
                <c:pt idx="556">
                  <c:v>132</c:v>
                </c:pt>
                <c:pt idx="557">
                  <c:v>131</c:v>
                </c:pt>
                <c:pt idx="558">
                  <c:v>131</c:v>
                </c:pt>
                <c:pt idx="559">
                  <c:v>130</c:v>
                </c:pt>
                <c:pt idx="560">
                  <c:v>129</c:v>
                </c:pt>
                <c:pt idx="561">
                  <c:v>129</c:v>
                </c:pt>
                <c:pt idx="562">
                  <c:v>128</c:v>
                </c:pt>
                <c:pt idx="563">
                  <c:v>127</c:v>
                </c:pt>
                <c:pt idx="564">
                  <c:v>126</c:v>
                </c:pt>
                <c:pt idx="565">
                  <c:v>126</c:v>
                </c:pt>
                <c:pt idx="566">
                  <c:v>125</c:v>
                </c:pt>
                <c:pt idx="567">
                  <c:v>124</c:v>
                </c:pt>
                <c:pt idx="568">
                  <c:v>123</c:v>
                </c:pt>
                <c:pt idx="569">
                  <c:v>122</c:v>
                </c:pt>
                <c:pt idx="570">
                  <c:v>121</c:v>
                </c:pt>
                <c:pt idx="571">
                  <c:v>120</c:v>
                </c:pt>
                <c:pt idx="572">
                  <c:v>119</c:v>
                </c:pt>
                <c:pt idx="573">
                  <c:v>117</c:v>
                </c:pt>
                <c:pt idx="574">
                  <c:v>116</c:v>
                </c:pt>
                <c:pt idx="575">
                  <c:v>115</c:v>
                </c:pt>
                <c:pt idx="576">
                  <c:v>114</c:v>
                </c:pt>
                <c:pt idx="577">
                  <c:v>112</c:v>
                </c:pt>
                <c:pt idx="578">
                  <c:v>111</c:v>
                </c:pt>
                <c:pt idx="579">
                  <c:v>110</c:v>
                </c:pt>
                <c:pt idx="580">
                  <c:v>108</c:v>
                </c:pt>
                <c:pt idx="581">
                  <c:v>107</c:v>
                </c:pt>
                <c:pt idx="582">
                  <c:v>105</c:v>
                </c:pt>
                <c:pt idx="583">
                  <c:v>104</c:v>
                </c:pt>
                <c:pt idx="584">
                  <c:v>102</c:v>
                </c:pt>
                <c:pt idx="585">
                  <c:v>100</c:v>
                </c:pt>
                <c:pt idx="586">
                  <c:v>99</c:v>
                </c:pt>
                <c:pt idx="587">
                  <c:v>98</c:v>
                </c:pt>
                <c:pt idx="588">
                  <c:v>96</c:v>
                </c:pt>
                <c:pt idx="589">
                  <c:v>94</c:v>
                </c:pt>
                <c:pt idx="590">
                  <c:v>92</c:v>
                </c:pt>
                <c:pt idx="591">
                  <c:v>91</c:v>
                </c:pt>
                <c:pt idx="592">
                  <c:v>89</c:v>
                </c:pt>
                <c:pt idx="593">
                  <c:v>87</c:v>
                </c:pt>
                <c:pt idx="594">
                  <c:v>86</c:v>
                </c:pt>
                <c:pt idx="595">
                  <c:v>84</c:v>
                </c:pt>
                <c:pt idx="596">
                  <c:v>82</c:v>
                </c:pt>
                <c:pt idx="597">
                  <c:v>80</c:v>
                </c:pt>
                <c:pt idx="598">
                  <c:v>78</c:v>
                </c:pt>
                <c:pt idx="599">
                  <c:v>76</c:v>
                </c:pt>
                <c:pt idx="600">
                  <c:v>74</c:v>
                </c:pt>
                <c:pt idx="601">
                  <c:v>72</c:v>
                </c:pt>
                <c:pt idx="602">
                  <c:v>70</c:v>
                </c:pt>
                <c:pt idx="603">
                  <c:v>68</c:v>
                </c:pt>
                <c:pt idx="604">
                  <c:v>66</c:v>
                </c:pt>
                <c:pt idx="605">
                  <c:v>64</c:v>
                </c:pt>
                <c:pt idx="606">
                  <c:v>61</c:v>
                </c:pt>
                <c:pt idx="607">
                  <c:v>59</c:v>
                </c:pt>
                <c:pt idx="608">
                  <c:v>57</c:v>
                </c:pt>
                <c:pt idx="609">
                  <c:v>55</c:v>
                </c:pt>
                <c:pt idx="610">
                  <c:v>53</c:v>
                </c:pt>
                <c:pt idx="611">
                  <c:v>51</c:v>
                </c:pt>
                <c:pt idx="612">
                  <c:v>49</c:v>
                </c:pt>
                <c:pt idx="613">
                  <c:v>47</c:v>
                </c:pt>
                <c:pt idx="614">
                  <c:v>44</c:v>
                </c:pt>
                <c:pt idx="615">
                  <c:v>42</c:v>
                </c:pt>
                <c:pt idx="616">
                  <c:v>40</c:v>
                </c:pt>
                <c:pt idx="617">
                  <c:v>38</c:v>
                </c:pt>
                <c:pt idx="618">
                  <c:v>35</c:v>
                </c:pt>
                <c:pt idx="619">
                  <c:v>33</c:v>
                </c:pt>
                <c:pt idx="620">
                  <c:v>31</c:v>
                </c:pt>
                <c:pt idx="621">
                  <c:v>28</c:v>
                </c:pt>
                <c:pt idx="622">
                  <c:v>26</c:v>
                </c:pt>
                <c:pt idx="623">
                  <c:v>24</c:v>
                </c:pt>
                <c:pt idx="624">
                  <c:v>21</c:v>
                </c:pt>
                <c:pt idx="625">
                  <c:v>19</c:v>
                </c:pt>
                <c:pt idx="626">
                  <c:v>17</c:v>
                </c:pt>
                <c:pt idx="627">
                  <c:v>14</c:v>
                </c:pt>
                <c:pt idx="628">
                  <c:v>12</c:v>
                </c:pt>
                <c:pt idx="629">
                  <c:v>10</c:v>
                </c:pt>
                <c:pt idx="630">
                  <c:v>7</c:v>
                </c:pt>
                <c:pt idx="631">
                  <c:v>5</c:v>
                </c:pt>
                <c:pt idx="632">
                  <c:v>2</c:v>
                </c:pt>
                <c:pt idx="633">
                  <c:v>0</c:v>
                </c:pt>
                <c:pt idx="634">
                  <c:v>-3</c:v>
                </c:pt>
                <c:pt idx="635">
                  <c:v>-5</c:v>
                </c:pt>
                <c:pt idx="636">
                  <c:v>-7</c:v>
                </c:pt>
                <c:pt idx="637">
                  <c:v>-10</c:v>
                </c:pt>
                <c:pt idx="638">
                  <c:v>-12</c:v>
                </c:pt>
                <c:pt idx="639">
                  <c:v>-15</c:v>
                </c:pt>
                <c:pt idx="640">
                  <c:v>-17</c:v>
                </c:pt>
                <c:pt idx="641">
                  <c:v>-20</c:v>
                </c:pt>
                <c:pt idx="642">
                  <c:v>-22</c:v>
                </c:pt>
                <c:pt idx="643">
                  <c:v>-24</c:v>
                </c:pt>
                <c:pt idx="644">
                  <c:v>-27</c:v>
                </c:pt>
                <c:pt idx="645">
                  <c:v>-29</c:v>
                </c:pt>
                <c:pt idx="646">
                  <c:v>-31</c:v>
                </c:pt>
                <c:pt idx="647">
                  <c:v>-34</c:v>
                </c:pt>
                <c:pt idx="648">
                  <c:v>-36</c:v>
                </c:pt>
                <c:pt idx="649">
                  <c:v>-38</c:v>
                </c:pt>
                <c:pt idx="650">
                  <c:v>-41</c:v>
                </c:pt>
                <c:pt idx="651">
                  <c:v>-43</c:v>
                </c:pt>
                <c:pt idx="652">
                  <c:v>-45</c:v>
                </c:pt>
                <c:pt idx="653">
                  <c:v>-47</c:v>
                </c:pt>
                <c:pt idx="654">
                  <c:v>-49</c:v>
                </c:pt>
                <c:pt idx="655">
                  <c:v>-52</c:v>
                </c:pt>
                <c:pt idx="656">
                  <c:v>-53</c:v>
                </c:pt>
                <c:pt idx="657">
                  <c:v>-56</c:v>
                </c:pt>
                <c:pt idx="658">
                  <c:v>-58</c:v>
                </c:pt>
                <c:pt idx="659">
                  <c:v>-60</c:v>
                </c:pt>
                <c:pt idx="660">
                  <c:v>-62</c:v>
                </c:pt>
                <c:pt idx="661">
                  <c:v>-64</c:v>
                </c:pt>
                <c:pt idx="662">
                  <c:v>-66</c:v>
                </c:pt>
                <c:pt idx="663">
                  <c:v>-68</c:v>
                </c:pt>
                <c:pt idx="664">
                  <c:v>-70</c:v>
                </c:pt>
                <c:pt idx="665">
                  <c:v>-72</c:v>
                </c:pt>
                <c:pt idx="666">
                  <c:v>-73</c:v>
                </c:pt>
                <c:pt idx="667">
                  <c:v>-75</c:v>
                </c:pt>
                <c:pt idx="668">
                  <c:v>-77</c:v>
                </c:pt>
                <c:pt idx="669">
                  <c:v>-79</c:v>
                </c:pt>
                <c:pt idx="670">
                  <c:v>-80</c:v>
                </c:pt>
                <c:pt idx="671">
                  <c:v>-82</c:v>
                </c:pt>
                <c:pt idx="672">
                  <c:v>-83</c:v>
                </c:pt>
                <c:pt idx="673">
                  <c:v>-84</c:v>
                </c:pt>
                <c:pt idx="674">
                  <c:v>-86</c:v>
                </c:pt>
                <c:pt idx="675">
                  <c:v>-87</c:v>
                </c:pt>
                <c:pt idx="676">
                  <c:v>-89</c:v>
                </c:pt>
                <c:pt idx="677">
                  <c:v>-90</c:v>
                </c:pt>
                <c:pt idx="678">
                  <c:v>-91</c:v>
                </c:pt>
                <c:pt idx="679">
                  <c:v>-92</c:v>
                </c:pt>
                <c:pt idx="680">
                  <c:v>-93</c:v>
                </c:pt>
                <c:pt idx="681">
                  <c:v>-94</c:v>
                </c:pt>
                <c:pt idx="682">
                  <c:v>-95</c:v>
                </c:pt>
                <c:pt idx="683">
                  <c:v>-96</c:v>
                </c:pt>
                <c:pt idx="684">
                  <c:v>-97</c:v>
                </c:pt>
                <c:pt idx="685">
                  <c:v>-98</c:v>
                </c:pt>
                <c:pt idx="686">
                  <c:v>-98</c:v>
                </c:pt>
                <c:pt idx="687">
                  <c:v>-99</c:v>
                </c:pt>
                <c:pt idx="688">
                  <c:v>-100</c:v>
                </c:pt>
                <c:pt idx="689">
                  <c:v>-100</c:v>
                </c:pt>
                <c:pt idx="690">
                  <c:v>-100</c:v>
                </c:pt>
                <c:pt idx="691">
                  <c:v>-100</c:v>
                </c:pt>
                <c:pt idx="692">
                  <c:v>-100</c:v>
                </c:pt>
                <c:pt idx="693">
                  <c:v>-101</c:v>
                </c:pt>
                <c:pt idx="694">
                  <c:v>-101</c:v>
                </c:pt>
                <c:pt idx="695">
                  <c:v>-101</c:v>
                </c:pt>
                <c:pt idx="696">
                  <c:v>-101</c:v>
                </c:pt>
                <c:pt idx="697">
                  <c:v>-100</c:v>
                </c:pt>
                <c:pt idx="698">
                  <c:v>-100</c:v>
                </c:pt>
                <c:pt idx="699">
                  <c:v>-100</c:v>
                </c:pt>
                <c:pt idx="700">
                  <c:v>-99</c:v>
                </c:pt>
                <c:pt idx="701">
                  <c:v>-99</c:v>
                </c:pt>
                <c:pt idx="702">
                  <c:v>-98</c:v>
                </c:pt>
                <c:pt idx="703">
                  <c:v>-98</c:v>
                </c:pt>
                <c:pt idx="704">
                  <c:v>-97</c:v>
                </c:pt>
                <c:pt idx="705">
                  <c:v>-96</c:v>
                </c:pt>
                <c:pt idx="706">
                  <c:v>-95</c:v>
                </c:pt>
                <c:pt idx="707">
                  <c:v>-94</c:v>
                </c:pt>
                <c:pt idx="708">
                  <c:v>-94</c:v>
                </c:pt>
                <c:pt idx="709">
                  <c:v>-92</c:v>
                </c:pt>
                <c:pt idx="710">
                  <c:v>-91</c:v>
                </c:pt>
                <c:pt idx="711">
                  <c:v>-90</c:v>
                </c:pt>
                <c:pt idx="712">
                  <c:v>-89</c:v>
                </c:pt>
                <c:pt idx="713">
                  <c:v>-88</c:v>
                </c:pt>
                <c:pt idx="714">
                  <c:v>-87</c:v>
                </c:pt>
                <c:pt idx="715">
                  <c:v>-85</c:v>
                </c:pt>
                <c:pt idx="716">
                  <c:v>-84</c:v>
                </c:pt>
                <c:pt idx="717">
                  <c:v>-82</c:v>
                </c:pt>
                <c:pt idx="718">
                  <c:v>-81</c:v>
                </c:pt>
                <c:pt idx="719">
                  <c:v>-79</c:v>
                </c:pt>
                <c:pt idx="720">
                  <c:v>-78</c:v>
                </c:pt>
                <c:pt idx="721">
                  <c:v>-77</c:v>
                </c:pt>
                <c:pt idx="722">
                  <c:v>-75</c:v>
                </c:pt>
                <c:pt idx="723">
                  <c:v>-73</c:v>
                </c:pt>
                <c:pt idx="724">
                  <c:v>-71</c:v>
                </c:pt>
                <c:pt idx="725">
                  <c:v>-69</c:v>
                </c:pt>
                <c:pt idx="726">
                  <c:v>-68</c:v>
                </c:pt>
                <c:pt idx="727">
                  <c:v>-66</c:v>
                </c:pt>
                <c:pt idx="728">
                  <c:v>-64</c:v>
                </c:pt>
                <c:pt idx="729">
                  <c:v>-62</c:v>
                </c:pt>
                <c:pt idx="730">
                  <c:v>-60</c:v>
                </c:pt>
                <c:pt idx="731">
                  <c:v>-58</c:v>
                </c:pt>
                <c:pt idx="732">
                  <c:v>-57</c:v>
                </c:pt>
                <c:pt idx="733">
                  <c:v>-55</c:v>
                </c:pt>
                <c:pt idx="734">
                  <c:v>-53</c:v>
                </c:pt>
                <c:pt idx="735">
                  <c:v>-51</c:v>
                </c:pt>
                <c:pt idx="736">
                  <c:v>-49</c:v>
                </c:pt>
                <c:pt idx="737">
                  <c:v>-46</c:v>
                </c:pt>
                <c:pt idx="738">
                  <c:v>-44</c:v>
                </c:pt>
                <c:pt idx="739">
                  <c:v>-42</c:v>
                </c:pt>
                <c:pt idx="740">
                  <c:v>-40</c:v>
                </c:pt>
                <c:pt idx="741">
                  <c:v>-38</c:v>
                </c:pt>
                <c:pt idx="742">
                  <c:v>-36</c:v>
                </c:pt>
                <c:pt idx="743">
                  <c:v>-34</c:v>
                </c:pt>
                <c:pt idx="744">
                  <c:v>-32</c:v>
                </c:pt>
                <c:pt idx="745">
                  <c:v>-30</c:v>
                </c:pt>
                <c:pt idx="746">
                  <c:v>-28</c:v>
                </c:pt>
                <c:pt idx="747">
                  <c:v>-25</c:v>
                </c:pt>
                <c:pt idx="748">
                  <c:v>-23</c:v>
                </c:pt>
                <c:pt idx="749">
                  <c:v>-21</c:v>
                </c:pt>
                <c:pt idx="750">
                  <c:v>-18</c:v>
                </c:pt>
                <c:pt idx="751">
                  <c:v>-16</c:v>
                </c:pt>
                <c:pt idx="752">
                  <c:v>-14</c:v>
                </c:pt>
                <c:pt idx="753">
                  <c:v>-12</c:v>
                </c:pt>
                <c:pt idx="754">
                  <c:v>-10</c:v>
                </c:pt>
                <c:pt idx="755">
                  <c:v>-7</c:v>
                </c:pt>
                <c:pt idx="756">
                  <c:v>-5</c:v>
                </c:pt>
                <c:pt idx="757">
                  <c:v>-3</c:v>
                </c:pt>
                <c:pt idx="758">
                  <c:v>-1</c:v>
                </c:pt>
                <c:pt idx="759">
                  <c:v>1</c:v>
                </c:pt>
                <c:pt idx="760">
                  <c:v>4</c:v>
                </c:pt>
                <c:pt idx="761">
                  <c:v>6</c:v>
                </c:pt>
                <c:pt idx="762">
                  <c:v>8</c:v>
                </c:pt>
                <c:pt idx="763">
                  <c:v>10</c:v>
                </c:pt>
                <c:pt idx="764">
                  <c:v>12</c:v>
                </c:pt>
                <c:pt idx="765">
                  <c:v>15</c:v>
                </c:pt>
                <c:pt idx="766">
                  <c:v>17</c:v>
                </c:pt>
                <c:pt idx="767">
                  <c:v>19</c:v>
                </c:pt>
                <c:pt idx="768">
                  <c:v>21</c:v>
                </c:pt>
                <c:pt idx="769">
                  <c:v>24</c:v>
                </c:pt>
                <c:pt idx="770">
                  <c:v>26</c:v>
                </c:pt>
                <c:pt idx="771">
                  <c:v>28</c:v>
                </c:pt>
                <c:pt idx="772">
                  <c:v>30</c:v>
                </c:pt>
                <c:pt idx="773">
                  <c:v>32</c:v>
                </c:pt>
                <c:pt idx="774">
                  <c:v>34</c:v>
                </c:pt>
                <c:pt idx="775">
                  <c:v>36</c:v>
                </c:pt>
                <c:pt idx="776">
                  <c:v>38</c:v>
                </c:pt>
                <c:pt idx="777">
                  <c:v>40</c:v>
                </c:pt>
                <c:pt idx="778">
                  <c:v>42</c:v>
                </c:pt>
                <c:pt idx="779">
                  <c:v>44</c:v>
                </c:pt>
                <c:pt idx="780">
                  <c:v>46</c:v>
                </c:pt>
                <c:pt idx="781">
                  <c:v>48</c:v>
                </c:pt>
                <c:pt idx="782">
                  <c:v>50</c:v>
                </c:pt>
                <c:pt idx="783">
                  <c:v>52</c:v>
                </c:pt>
                <c:pt idx="784">
                  <c:v>54</c:v>
                </c:pt>
                <c:pt idx="785">
                  <c:v>56</c:v>
                </c:pt>
                <c:pt idx="786">
                  <c:v>58</c:v>
                </c:pt>
                <c:pt idx="787">
                  <c:v>60</c:v>
                </c:pt>
                <c:pt idx="788">
                  <c:v>62</c:v>
                </c:pt>
                <c:pt idx="789">
                  <c:v>64</c:v>
                </c:pt>
                <c:pt idx="790">
                  <c:v>65</c:v>
                </c:pt>
                <c:pt idx="791">
                  <c:v>67</c:v>
                </c:pt>
                <c:pt idx="792">
                  <c:v>69</c:v>
                </c:pt>
                <c:pt idx="793">
                  <c:v>71</c:v>
                </c:pt>
                <c:pt idx="794">
                  <c:v>72</c:v>
                </c:pt>
                <c:pt idx="795">
                  <c:v>74</c:v>
                </c:pt>
                <c:pt idx="796">
                  <c:v>76</c:v>
                </c:pt>
                <c:pt idx="797">
                  <c:v>77</c:v>
                </c:pt>
                <c:pt idx="798">
                  <c:v>79</c:v>
                </c:pt>
                <c:pt idx="799">
                  <c:v>80</c:v>
                </c:pt>
                <c:pt idx="800">
                  <c:v>82</c:v>
                </c:pt>
                <c:pt idx="801">
                  <c:v>83</c:v>
                </c:pt>
                <c:pt idx="802">
                  <c:v>85</c:v>
                </c:pt>
                <c:pt idx="803">
                  <c:v>86</c:v>
                </c:pt>
                <c:pt idx="804">
                  <c:v>88</c:v>
                </c:pt>
                <c:pt idx="805">
                  <c:v>89</c:v>
                </c:pt>
                <c:pt idx="806">
                  <c:v>91</c:v>
                </c:pt>
                <c:pt idx="807">
                  <c:v>92</c:v>
                </c:pt>
                <c:pt idx="808">
                  <c:v>93</c:v>
                </c:pt>
                <c:pt idx="809">
                  <c:v>95</c:v>
                </c:pt>
                <c:pt idx="810">
                  <c:v>96</c:v>
                </c:pt>
                <c:pt idx="811">
                  <c:v>97</c:v>
                </c:pt>
                <c:pt idx="812">
                  <c:v>98</c:v>
                </c:pt>
                <c:pt idx="813">
                  <c:v>99</c:v>
                </c:pt>
                <c:pt idx="814">
                  <c:v>100</c:v>
                </c:pt>
                <c:pt idx="815">
                  <c:v>101</c:v>
                </c:pt>
                <c:pt idx="816">
                  <c:v>102</c:v>
                </c:pt>
                <c:pt idx="817">
                  <c:v>103</c:v>
                </c:pt>
                <c:pt idx="818">
                  <c:v>104</c:v>
                </c:pt>
                <c:pt idx="819">
                  <c:v>105</c:v>
                </c:pt>
                <c:pt idx="820">
                  <c:v>106</c:v>
                </c:pt>
                <c:pt idx="821">
                  <c:v>107</c:v>
                </c:pt>
                <c:pt idx="822">
                  <c:v>107</c:v>
                </c:pt>
                <c:pt idx="823">
                  <c:v>108</c:v>
                </c:pt>
                <c:pt idx="824">
                  <c:v>109</c:v>
                </c:pt>
                <c:pt idx="825">
                  <c:v>110</c:v>
                </c:pt>
                <c:pt idx="826">
                  <c:v>111</c:v>
                </c:pt>
                <c:pt idx="827">
                  <c:v>111</c:v>
                </c:pt>
                <c:pt idx="828">
                  <c:v>112</c:v>
                </c:pt>
                <c:pt idx="829">
                  <c:v>112</c:v>
                </c:pt>
                <c:pt idx="830">
                  <c:v>113</c:v>
                </c:pt>
                <c:pt idx="831">
                  <c:v>113</c:v>
                </c:pt>
                <c:pt idx="832">
                  <c:v>114</c:v>
                </c:pt>
                <c:pt idx="833">
                  <c:v>114</c:v>
                </c:pt>
                <c:pt idx="834">
                  <c:v>115</c:v>
                </c:pt>
                <c:pt idx="835">
                  <c:v>115</c:v>
                </c:pt>
                <c:pt idx="836">
                  <c:v>116</c:v>
                </c:pt>
                <c:pt idx="837">
                  <c:v>116</c:v>
                </c:pt>
                <c:pt idx="838">
                  <c:v>116</c:v>
                </c:pt>
                <c:pt idx="839">
                  <c:v>116</c:v>
                </c:pt>
                <c:pt idx="840">
                  <c:v>116</c:v>
                </c:pt>
                <c:pt idx="841">
                  <c:v>117</c:v>
                </c:pt>
                <c:pt idx="842">
                  <c:v>117</c:v>
                </c:pt>
                <c:pt idx="843">
                  <c:v>117</c:v>
                </c:pt>
                <c:pt idx="844">
                  <c:v>117</c:v>
                </c:pt>
                <c:pt idx="845">
                  <c:v>117</c:v>
                </c:pt>
                <c:pt idx="846">
                  <c:v>117</c:v>
                </c:pt>
                <c:pt idx="847">
                  <c:v>117</c:v>
                </c:pt>
                <c:pt idx="848">
                  <c:v>116</c:v>
                </c:pt>
                <c:pt idx="849">
                  <c:v>116</c:v>
                </c:pt>
                <c:pt idx="850">
                  <c:v>116</c:v>
                </c:pt>
                <c:pt idx="851">
                  <c:v>115</c:v>
                </c:pt>
                <c:pt idx="852">
                  <c:v>115</c:v>
                </c:pt>
                <c:pt idx="853">
                  <c:v>115</c:v>
                </c:pt>
                <c:pt idx="854">
                  <c:v>115</c:v>
                </c:pt>
                <c:pt idx="855">
                  <c:v>114</c:v>
                </c:pt>
                <c:pt idx="856">
                  <c:v>113</c:v>
                </c:pt>
                <c:pt idx="857">
                  <c:v>113</c:v>
                </c:pt>
                <c:pt idx="858">
                  <c:v>112</c:v>
                </c:pt>
                <c:pt idx="859">
                  <c:v>111</c:v>
                </c:pt>
                <c:pt idx="860">
                  <c:v>110</c:v>
                </c:pt>
                <c:pt idx="861">
                  <c:v>110</c:v>
                </c:pt>
                <c:pt idx="862">
                  <c:v>109</c:v>
                </c:pt>
                <c:pt idx="863">
                  <c:v>108</c:v>
                </c:pt>
                <c:pt idx="864">
                  <c:v>107</c:v>
                </c:pt>
                <c:pt idx="865">
                  <c:v>106</c:v>
                </c:pt>
                <c:pt idx="866">
                  <c:v>105</c:v>
                </c:pt>
                <c:pt idx="867">
                  <c:v>104</c:v>
                </c:pt>
                <c:pt idx="868">
                  <c:v>103</c:v>
                </c:pt>
                <c:pt idx="869">
                  <c:v>102</c:v>
                </c:pt>
                <c:pt idx="870">
                  <c:v>101</c:v>
                </c:pt>
                <c:pt idx="871">
                  <c:v>100</c:v>
                </c:pt>
                <c:pt idx="872">
                  <c:v>98</c:v>
                </c:pt>
                <c:pt idx="873">
                  <c:v>97</c:v>
                </c:pt>
                <c:pt idx="874">
                  <c:v>96</c:v>
                </c:pt>
                <c:pt idx="875">
                  <c:v>94</c:v>
                </c:pt>
                <c:pt idx="876">
                  <c:v>93</c:v>
                </c:pt>
                <c:pt idx="877">
                  <c:v>91</c:v>
                </c:pt>
                <c:pt idx="878">
                  <c:v>90</c:v>
                </c:pt>
                <c:pt idx="879">
                  <c:v>88</c:v>
                </c:pt>
                <c:pt idx="880">
                  <c:v>86</c:v>
                </c:pt>
                <c:pt idx="881">
                  <c:v>85</c:v>
                </c:pt>
                <c:pt idx="882">
                  <c:v>83</c:v>
                </c:pt>
                <c:pt idx="883">
                  <c:v>81</c:v>
                </c:pt>
                <c:pt idx="884">
                  <c:v>79</c:v>
                </c:pt>
                <c:pt idx="885">
                  <c:v>78</c:v>
                </c:pt>
                <c:pt idx="886">
                  <c:v>76</c:v>
                </c:pt>
                <c:pt idx="887">
                  <c:v>74</c:v>
                </c:pt>
                <c:pt idx="888">
                  <c:v>72</c:v>
                </c:pt>
                <c:pt idx="889">
                  <c:v>70</c:v>
                </c:pt>
                <c:pt idx="890">
                  <c:v>68</c:v>
                </c:pt>
                <c:pt idx="891">
                  <c:v>66</c:v>
                </c:pt>
                <c:pt idx="892">
                  <c:v>63</c:v>
                </c:pt>
                <c:pt idx="893">
                  <c:v>61</c:v>
                </c:pt>
                <c:pt idx="894">
                  <c:v>59</c:v>
                </c:pt>
                <c:pt idx="895">
                  <c:v>57</c:v>
                </c:pt>
                <c:pt idx="896">
                  <c:v>54</c:v>
                </c:pt>
                <c:pt idx="897">
                  <c:v>52</c:v>
                </c:pt>
                <c:pt idx="898">
                  <c:v>50</c:v>
                </c:pt>
                <c:pt idx="899">
                  <c:v>48</c:v>
                </c:pt>
                <c:pt idx="900">
                  <c:v>45</c:v>
                </c:pt>
                <c:pt idx="901">
                  <c:v>43</c:v>
                </c:pt>
                <c:pt idx="902">
                  <c:v>40</c:v>
                </c:pt>
                <c:pt idx="903">
                  <c:v>38</c:v>
                </c:pt>
                <c:pt idx="904">
                  <c:v>35</c:v>
                </c:pt>
                <c:pt idx="905">
                  <c:v>33</c:v>
                </c:pt>
                <c:pt idx="906">
                  <c:v>30</c:v>
                </c:pt>
                <c:pt idx="907">
                  <c:v>27</c:v>
                </c:pt>
                <c:pt idx="908">
                  <c:v>25</c:v>
                </c:pt>
                <c:pt idx="909">
                  <c:v>22</c:v>
                </c:pt>
                <c:pt idx="910">
                  <c:v>20</c:v>
                </c:pt>
                <c:pt idx="911">
                  <c:v>17</c:v>
                </c:pt>
                <c:pt idx="912">
                  <c:v>14</c:v>
                </c:pt>
                <c:pt idx="913">
                  <c:v>12</c:v>
                </c:pt>
                <c:pt idx="914">
                  <c:v>9</c:v>
                </c:pt>
                <c:pt idx="915">
                  <c:v>6</c:v>
                </c:pt>
                <c:pt idx="916">
                  <c:v>4</c:v>
                </c:pt>
                <c:pt idx="917">
                  <c:v>1</c:v>
                </c:pt>
                <c:pt idx="918">
                  <c:v>-2</c:v>
                </c:pt>
                <c:pt idx="919">
                  <c:v>-5</c:v>
                </c:pt>
                <c:pt idx="920">
                  <c:v>-7</c:v>
                </c:pt>
                <c:pt idx="921">
                  <c:v>-10</c:v>
                </c:pt>
                <c:pt idx="922">
                  <c:v>-13</c:v>
                </c:pt>
                <c:pt idx="923">
                  <c:v>-16</c:v>
                </c:pt>
                <c:pt idx="924">
                  <c:v>-18</c:v>
                </c:pt>
                <c:pt idx="925">
                  <c:v>-21</c:v>
                </c:pt>
                <c:pt idx="926">
                  <c:v>-24</c:v>
                </c:pt>
                <c:pt idx="927">
                  <c:v>-27</c:v>
                </c:pt>
                <c:pt idx="928">
                  <c:v>-29</c:v>
                </c:pt>
                <c:pt idx="929">
                  <c:v>-32</c:v>
                </c:pt>
                <c:pt idx="930">
                  <c:v>-35</c:v>
                </c:pt>
                <c:pt idx="931">
                  <c:v>-37</c:v>
                </c:pt>
                <c:pt idx="932">
                  <c:v>-40</c:v>
                </c:pt>
                <c:pt idx="933">
                  <c:v>-43</c:v>
                </c:pt>
                <c:pt idx="934">
                  <c:v>-45</c:v>
                </c:pt>
                <c:pt idx="935">
                  <c:v>-48</c:v>
                </c:pt>
                <c:pt idx="936">
                  <c:v>-50</c:v>
                </c:pt>
                <c:pt idx="937">
                  <c:v>-53</c:v>
                </c:pt>
                <c:pt idx="938">
                  <c:v>-56</c:v>
                </c:pt>
                <c:pt idx="939">
                  <c:v>-58</c:v>
                </c:pt>
                <c:pt idx="940">
                  <c:v>-60</c:v>
                </c:pt>
                <c:pt idx="941">
                  <c:v>-63</c:v>
                </c:pt>
                <c:pt idx="942">
                  <c:v>-65</c:v>
                </c:pt>
                <c:pt idx="943">
                  <c:v>-67</c:v>
                </c:pt>
                <c:pt idx="944">
                  <c:v>-70</c:v>
                </c:pt>
                <c:pt idx="945">
                  <c:v>-72</c:v>
                </c:pt>
                <c:pt idx="946">
                  <c:v>-74</c:v>
                </c:pt>
                <c:pt idx="947">
                  <c:v>-76</c:v>
                </c:pt>
                <c:pt idx="948">
                  <c:v>-78</c:v>
                </c:pt>
                <c:pt idx="949">
                  <c:v>-80</c:v>
                </c:pt>
                <c:pt idx="950">
                  <c:v>-83</c:v>
                </c:pt>
                <c:pt idx="951">
                  <c:v>-85</c:v>
                </c:pt>
                <c:pt idx="952">
                  <c:v>-87</c:v>
                </c:pt>
                <c:pt idx="953">
                  <c:v>-89</c:v>
                </c:pt>
                <c:pt idx="954">
                  <c:v>-91</c:v>
                </c:pt>
                <c:pt idx="955">
                  <c:v>-93</c:v>
                </c:pt>
                <c:pt idx="956">
                  <c:v>-95</c:v>
                </c:pt>
                <c:pt idx="957">
                  <c:v>-96</c:v>
                </c:pt>
                <c:pt idx="958">
                  <c:v>-98</c:v>
                </c:pt>
                <c:pt idx="959">
                  <c:v>-100</c:v>
                </c:pt>
                <c:pt idx="960">
                  <c:v>-101</c:v>
                </c:pt>
                <c:pt idx="961">
                  <c:v>-103</c:v>
                </c:pt>
                <c:pt idx="962">
                  <c:v>-105</c:v>
                </c:pt>
                <c:pt idx="963">
                  <c:v>-106</c:v>
                </c:pt>
                <c:pt idx="964">
                  <c:v>-108</c:v>
                </c:pt>
                <c:pt idx="965">
                  <c:v>-109</c:v>
                </c:pt>
                <c:pt idx="966">
                  <c:v>-110</c:v>
                </c:pt>
                <c:pt idx="967">
                  <c:v>-112</c:v>
                </c:pt>
                <c:pt idx="968">
                  <c:v>-113</c:v>
                </c:pt>
                <c:pt idx="969">
                  <c:v>-114</c:v>
                </c:pt>
                <c:pt idx="970">
                  <c:v>-115</c:v>
                </c:pt>
                <c:pt idx="971">
                  <c:v>-116</c:v>
                </c:pt>
                <c:pt idx="972">
                  <c:v>-117</c:v>
                </c:pt>
                <c:pt idx="973">
                  <c:v>-118</c:v>
                </c:pt>
                <c:pt idx="974">
                  <c:v>-119</c:v>
                </c:pt>
                <c:pt idx="975">
                  <c:v>-120</c:v>
                </c:pt>
                <c:pt idx="976">
                  <c:v>-120</c:v>
                </c:pt>
                <c:pt idx="977">
                  <c:v>-121</c:v>
                </c:pt>
                <c:pt idx="978">
                  <c:v>-122</c:v>
                </c:pt>
                <c:pt idx="979">
                  <c:v>-122</c:v>
                </c:pt>
                <c:pt idx="980">
                  <c:v>-123</c:v>
                </c:pt>
                <c:pt idx="981">
                  <c:v>-123</c:v>
                </c:pt>
                <c:pt idx="982">
                  <c:v>-124</c:v>
                </c:pt>
                <c:pt idx="983">
                  <c:v>-124</c:v>
                </c:pt>
                <c:pt idx="984">
                  <c:v>-124</c:v>
                </c:pt>
                <c:pt idx="985">
                  <c:v>-124</c:v>
                </c:pt>
                <c:pt idx="986">
                  <c:v>-125</c:v>
                </c:pt>
                <c:pt idx="987">
                  <c:v>-125</c:v>
                </c:pt>
                <c:pt idx="988">
                  <c:v>-125</c:v>
                </c:pt>
                <c:pt idx="989">
                  <c:v>-125</c:v>
                </c:pt>
                <c:pt idx="990">
                  <c:v>-125</c:v>
                </c:pt>
                <c:pt idx="991">
                  <c:v>-125</c:v>
                </c:pt>
                <c:pt idx="992">
                  <c:v>-124</c:v>
                </c:pt>
                <c:pt idx="993">
                  <c:v>-124</c:v>
                </c:pt>
                <c:pt idx="994">
                  <c:v>-124</c:v>
                </c:pt>
                <c:pt idx="995">
                  <c:v>-123</c:v>
                </c:pt>
                <c:pt idx="996">
                  <c:v>-123</c:v>
                </c:pt>
                <c:pt idx="997">
                  <c:v>-122</c:v>
                </c:pt>
                <c:pt idx="998">
                  <c:v>-122</c:v>
                </c:pt>
              </c:numCache>
            </c:numRef>
          </c:xVal>
          <c:yVal>
            <c:numRef>
              <c:f>Venus!$C$2:$C$1000</c:f>
              <c:numCache>
                <c:formatCode>General</c:formatCode>
                <c:ptCount val="999"/>
                <c:pt idx="0">
                  <c:v>-121</c:v>
                </c:pt>
                <c:pt idx="1">
                  <c:v>-121</c:v>
                </c:pt>
                <c:pt idx="2">
                  <c:v>-121</c:v>
                </c:pt>
                <c:pt idx="3">
                  <c:v>-120</c:v>
                </c:pt>
                <c:pt idx="4">
                  <c:v>-120</c:v>
                </c:pt>
                <c:pt idx="5">
                  <c:v>-119</c:v>
                </c:pt>
                <c:pt idx="6">
                  <c:v>-119</c:v>
                </c:pt>
                <c:pt idx="7">
                  <c:v>-118</c:v>
                </c:pt>
                <c:pt idx="8">
                  <c:v>-117</c:v>
                </c:pt>
                <c:pt idx="9">
                  <c:v>-116</c:v>
                </c:pt>
                <c:pt idx="10">
                  <c:v>-115</c:v>
                </c:pt>
                <c:pt idx="11">
                  <c:v>-114</c:v>
                </c:pt>
                <c:pt idx="12">
                  <c:v>-113</c:v>
                </c:pt>
                <c:pt idx="13">
                  <c:v>-112</c:v>
                </c:pt>
                <c:pt idx="14">
                  <c:v>-111</c:v>
                </c:pt>
                <c:pt idx="15">
                  <c:v>-110</c:v>
                </c:pt>
                <c:pt idx="16">
                  <c:v>-109</c:v>
                </c:pt>
                <c:pt idx="17">
                  <c:v>-108</c:v>
                </c:pt>
                <c:pt idx="18">
                  <c:v>-106</c:v>
                </c:pt>
                <c:pt idx="19">
                  <c:v>-105</c:v>
                </c:pt>
                <c:pt idx="20">
                  <c:v>-103</c:v>
                </c:pt>
                <c:pt idx="21">
                  <c:v>-102</c:v>
                </c:pt>
                <c:pt idx="22">
                  <c:v>-100</c:v>
                </c:pt>
                <c:pt idx="23">
                  <c:v>-98</c:v>
                </c:pt>
                <c:pt idx="24">
                  <c:v>-97</c:v>
                </c:pt>
                <c:pt idx="25">
                  <c:v>-95</c:v>
                </c:pt>
                <c:pt idx="26">
                  <c:v>-93</c:v>
                </c:pt>
                <c:pt idx="27">
                  <c:v>-92</c:v>
                </c:pt>
                <c:pt idx="28">
                  <c:v>-90</c:v>
                </c:pt>
                <c:pt idx="29">
                  <c:v>-88</c:v>
                </c:pt>
                <c:pt idx="30">
                  <c:v>-86</c:v>
                </c:pt>
                <c:pt idx="31">
                  <c:v>-84</c:v>
                </c:pt>
                <c:pt idx="32">
                  <c:v>-82</c:v>
                </c:pt>
                <c:pt idx="33">
                  <c:v>-80</c:v>
                </c:pt>
                <c:pt idx="34">
                  <c:v>-77</c:v>
                </c:pt>
                <c:pt idx="35">
                  <c:v>-75</c:v>
                </c:pt>
                <c:pt idx="36">
                  <c:v>-73</c:v>
                </c:pt>
                <c:pt idx="37">
                  <c:v>-71</c:v>
                </c:pt>
                <c:pt idx="38">
                  <c:v>-69</c:v>
                </c:pt>
                <c:pt idx="39">
                  <c:v>-66</c:v>
                </c:pt>
                <c:pt idx="40">
                  <c:v>-64</c:v>
                </c:pt>
                <c:pt idx="41">
                  <c:v>-62</c:v>
                </c:pt>
                <c:pt idx="42">
                  <c:v>-59</c:v>
                </c:pt>
                <c:pt idx="43">
                  <c:v>-57</c:v>
                </c:pt>
                <c:pt idx="44">
                  <c:v>-54</c:v>
                </c:pt>
                <c:pt idx="45">
                  <c:v>-51</c:v>
                </c:pt>
                <c:pt idx="46">
                  <c:v>-49</c:v>
                </c:pt>
                <c:pt idx="47">
                  <c:v>-46</c:v>
                </c:pt>
                <c:pt idx="48">
                  <c:v>-43</c:v>
                </c:pt>
                <c:pt idx="49">
                  <c:v>-40</c:v>
                </c:pt>
                <c:pt idx="50">
                  <c:v>-38</c:v>
                </c:pt>
                <c:pt idx="51">
                  <c:v>-35</c:v>
                </c:pt>
                <c:pt idx="52">
                  <c:v>-33</c:v>
                </c:pt>
                <c:pt idx="53">
                  <c:v>-29</c:v>
                </c:pt>
                <c:pt idx="54">
                  <c:v>-27</c:v>
                </c:pt>
                <c:pt idx="55">
                  <c:v>-24</c:v>
                </c:pt>
                <c:pt idx="56">
                  <c:v>-21</c:v>
                </c:pt>
                <c:pt idx="57">
                  <c:v>-18</c:v>
                </c:pt>
                <c:pt idx="58">
                  <c:v>-15</c:v>
                </c:pt>
                <c:pt idx="59">
                  <c:v>-12</c:v>
                </c:pt>
                <c:pt idx="60">
                  <c:v>-9</c:v>
                </c:pt>
                <c:pt idx="61">
                  <c:v>-6</c:v>
                </c:pt>
                <c:pt idx="62">
                  <c:v>-3</c:v>
                </c:pt>
                <c:pt idx="63">
                  <c:v>0</c:v>
                </c:pt>
                <c:pt idx="64">
                  <c:v>3</c:v>
                </c:pt>
                <c:pt idx="65">
                  <c:v>6</c:v>
                </c:pt>
                <c:pt idx="66">
                  <c:v>9</c:v>
                </c:pt>
                <c:pt idx="67">
                  <c:v>12</c:v>
                </c:pt>
                <c:pt idx="68">
                  <c:v>15</c:v>
                </c:pt>
                <c:pt idx="69">
                  <c:v>18</c:v>
                </c:pt>
                <c:pt idx="70">
                  <c:v>21</c:v>
                </c:pt>
                <c:pt idx="71">
                  <c:v>24</c:v>
                </c:pt>
                <c:pt idx="72">
                  <c:v>27</c:v>
                </c:pt>
                <c:pt idx="73">
                  <c:v>30</c:v>
                </c:pt>
                <c:pt idx="74">
                  <c:v>33</c:v>
                </c:pt>
                <c:pt idx="75">
                  <c:v>35</c:v>
                </c:pt>
                <c:pt idx="76">
                  <c:v>38</c:v>
                </c:pt>
                <c:pt idx="77">
                  <c:v>41</c:v>
                </c:pt>
                <c:pt idx="78">
                  <c:v>43</c:v>
                </c:pt>
                <c:pt idx="79">
                  <c:v>46</c:v>
                </c:pt>
                <c:pt idx="80">
                  <c:v>49</c:v>
                </c:pt>
                <c:pt idx="81">
                  <c:v>52</c:v>
                </c:pt>
                <c:pt idx="82">
                  <c:v>54</c:v>
                </c:pt>
                <c:pt idx="83">
                  <c:v>57</c:v>
                </c:pt>
                <c:pt idx="84">
                  <c:v>60</c:v>
                </c:pt>
                <c:pt idx="85">
                  <c:v>63</c:v>
                </c:pt>
                <c:pt idx="86">
                  <c:v>65</c:v>
                </c:pt>
                <c:pt idx="87">
                  <c:v>68</c:v>
                </c:pt>
                <c:pt idx="88">
                  <c:v>70</c:v>
                </c:pt>
                <c:pt idx="89">
                  <c:v>73</c:v>
                </c:pt>
                <c:pt idx="90">
                  <c:v>75</c:v>
                </c:pt>
                <c:pt idx="91">
                  <c:v>77</c:v>
                </c:pt>
                <c:pt idx="92">
                  <c:v>80</c:v>
                </c:pt>
                <c:pt idx="93">
                  <c:v>82</c:v>
                </c:pt>
                <c:pt idx="94">
                  <c:v>84</c:v>
                </c:pt>
                <c:pt idx="95">
                  <c:v>86</c:v>
                </c:pt>
                <c:pt idx="96">
                  <c:v>89</c:v>
                </c:pt>
                <c:pt idx="97">
                  <c:v>91</c:v>
                </c:pt>
                <c:pt idx="98">
                  <c:v>93</c:v>
                </c:pt>
                <c:pt idx="99">
                  <c:v>96</c:v>
                </c:pt>
                <c:pt idx="100">
                  <c:v>98</c:v>
                </c:pt>
                <c:pt idx="101">
                  <c:v>99</c:v>
                </c:pt>
                <c:pt idx="102">
                  <c:v>101</c:v>
                </c:pt>
                <c:pt idx="103">
                  <c:v>104</c:v>
                </c:pt>
                <c:pt idx="104">
                  <c:v>105</c:v>
                </c:pt>
                <c:pt idx="105">
                  <c:v>107</c:v>
                </c:pt>
                <c:pt idx="106">
                  <c:v>109</c:v>
                </c:pt>
                <c:pt idx="107">
                  <c:v>111</c:v>
                </c:pt>
                <c:pt idx="108">
                  <c:v>113</c:v>
                </c:pt>
                <c:pt idx="109">
                  <c:v>115</c:v>
                </c:pt>
                <c:pt idx="110">
                  <c:v>116</c:v>
                </c:pt>
                <c:pt idx="111">
                  <c:v>118</c:v>
                </c:pt>
                <c:pt idx="112">
                  <c:v>119</c:v>
                </c:pt>
                <c:pt idx="113">
                  <c:v>121</c:v>
                </c:pt>
                <c:pt idx="114">
                  <c:v>122</c:v>
                </c:pt>
                <c:pt idx="115">
                  <c:v>124</c:v>
                </c:pt>
                <c:pt idx="116">
                  <c:v>125</c:v>
                </c:pt>
                <c:pt idx="117">
                  <c:v>127</c:v>
                </c:pt>
                <c:pt idx="118">
                  <c:v>128</c:v>
                </c:pt>
                <c:pt idx="119">
                  <c:v>129</c:v>
                </c:pt>
                <c:pt idx="120">
                  <c:v>130</c:v>
                </c:pt>
                <c:pt idx="121">
                  <c:v>131</c:v>
                </c:pt>
                <c:pt idx="122">
                  <c:v>132</c:v>
                </c:pt>
                <c:pt idx="123">
                  <c:v>133</c:v>
                </c:pt>
                <c:pt idx="124">
                  <c:v>133</c:v>
                </c:pt>
                <c:pt idx="125">
                  <c:v>135</c:v>
                </c:pt>
                <c:pt idx="126">
                  <c:v>135</c:v>
                </c:pt>
                <c:pt idx="127">
                  <c:v>136</c:v>
                </c:pt>
                <c:pt idx="128">
                  <c:v>137</c:v>
                </c:pt>
                <c:pt idx="129">
                  <c:v>137</c:v>
                </c:pt>
                <c:pt idx="130">
                  <c:v>138</c:v>
                </c:pt>
                <c:pt idx="131">
                  <c:v>138</c:v>
                </c:pt>
                <c:pt idx="132">
                  <c:v>139</c:v>
                </c:pt>
                <c:pt idx="133">
                  <c:v>140</c:v>
                </c:pt>
                <c:pt idx="134">
                  <c:v>140</c:v>
                </c:pt>
                <c:pt idx="135">
                  <c:v>140</c:v>
                </c:pt>
                <c:pt idx="136">
                  <c:v>140</c:v>
                </c:pt>
                <c:pt idx="137">
                  <c:v>141</c:v>
                </c:pt>
                <c:pt idx="138">
                  <c:v>141</c:v>
                </c:pt>
                <c:pt idx="139">
                  <c:v>141</c:v>
                </c:pt>
                <c:pt idx="140">
                  <c:v>141</c:v>
                </c:pt>
                <c:pt idx="141">
                  <c:v>141</c:v>
                </c:pt>
                <c:pt idx="142">
                  <c:v>141</c:v>
                </c:pt>
                <c:pt idx="143">
                  <c:v>141</c:v>
                </c:pt>
                <c:pt idx="144">
                  <c:v>140</c:v>
                </c:pt>
                <c:pt idx="145">
                  <c:v>140</c:v>
                </c:pt>
                <c:pt idx="146">
                  <c:v>140</c:v>
                </c:pt>
                <c:pt idx="147">
                  <c:v>140</c:v>
                </c:pt>
                <c:pt idx="148">
                  <c:v>140</c:v>
                </c:pt>
                <c:pt idx="149">
                  <c:v>139</c:v>
                </c:pt>
                <c:pt idx="150">
                  <c:v>139</c:v>
                </c:pt>
                <c:pt idx="151">
                  <c:v>139</c:v>
                </c:pt>
                <c:pt idx="152">
                  <c:v>138</c:v>
                </c:pt>
                <c:pt idx="153">
                  <c:v>138</c:v>
                </c:pt>
                <c:pt idx="154">
                  <c:v>137</c:v>
                </c:pt>
                <c:pt idx="155">
                  <c:v>136</c:v>
                </c:pt>
                <c:pt idx="156">
                  <c:v>136</c:v>
                </c:pt>
                <c:pt idx="157">
                  <c:v>135</c:v>
                </c:pt>
                <c:pt idx="158">
                  <c:v>134</c:v>
                </c:pt>
                <c:pt idx="159">
                  <c:v>133</c:v>
                </c:pt>
                <c:pt idx="160">
                  <c:v>132</c:v>
                </c:pt>
                <c:pt idx="161">
                  <c:v>131</c:v>
                </c:pt>
                <c:pt idx="162">
                  <c:v>130</c:v>
                </c:pt>
                <c:pt idx="163">
                  <c:v>129</c:v>
                </c:pt>
                <c:pt idx="164">
                  <c:v>128</c:v>
                </c:pt>
                <c:pt idx="165">
                  <c:v>127</c:v>
                </c:pt>
                <c:pt idx="166">
                  <c:v>126</c:v>
                </c:pt>
                <c:pt idx="167">
                  <c:v>125</c:v>
                </c:pt>
                <c:pt idx="168">
                  <c:v>124</c:v>
                </c:pt>
                <c:pt idx="169">
                  <c:v>122</c:v>
                </c:pt>
                <c:pt idx="170">
                  <c:v>121</c:v>
                </c:pt>
                <c:pt idx="171">
                  <c:v>119</c:v>
                </c:pt>
                <c:pt idx="172">
                  <c:v>118</c:v>
                </c:pt>
                <c:pt idx="173">
                  <c:v>117</c:v>
                </c:pt>
                <c:pt idx="174">
                  <c:v>115</c:v>
                </c:pt>
                <c:pt idx="175">
                  <c:v>114</c:v>
                </c:pt>
                <c:pt idx="176">
                  <c:v>113</c:v>
                </c:pt>
                <c:pt idx="177">
                  <c:v>111</c:v>
                </c:pt>
                <c:pt idx="178">
                  <c:v>110</c:v>
                </c:pt>
                <c:pt idx="179">
                  <c:v>108</c:v>
                </c:pt>
                <c:pt idx="180">
                  <c:v>106</c:v>
                </c:pt>
                <c:pt idx="181">
                  <c:v>105</c:v>
                </c:pt>
                <c:pt idx="182">
                  <c:v>103</c:v>
                </c:pt>
                <c:pt idx="183">
                  <c:v>101</c:v>
                </c:pt>
                <c:pt idx="184">
                  <c:v>99</c:v>
                </c:pt>
                <c:pt idx="185">
                  <c:v>98</c:v>
                </c:pt>
                <c:pt idx="186">
                  <c:v>96</c:v>
                </c:pt>
                <c:pt idx="187">
                  <c:v>94</c:v>
                </c:pt>
                <c:pt idx="188">
                  <c:v>92</c:v>
                </c:pt>
                <c:pt idx="189">
                  <c:v>91</c:v>
                </c:pt>
                <c:pt idx="190">
                  <c:v>88</c:v>
                </c:pt>
                <c:pt idx="191">
                  <c:v>87</c:v>
                </c:pt>
                <c:pt idx="192">
                  <c:v>84</c:v>
                </c:pt>
                <c:pt idx="193">
                  <c:v>82</c:v>
                </c:pt>
                <c:pt idx="194">
                  <c:v>80</c:v>
                </c:pt>
                <c:pt idx="195">
                  <c:v>78</c:v>
                </c:pt>
                <c:pt idx="196">
                  <c:v>77</c:v>
                </c:pt>
                <c:pt idx="197">
                  <c:v>74</c:v>
                </c:pt>
                <c:pt idx="198">
                  <c:v>73</c:v>
                </c:pt>
                <c:pt idx="199">
                  <c:v>70</c:v>
                </c:pt>
                <c:pt idx="200">
                  <c:v>68</c:v>
                </c:pt>
                <c:pt idx="201">
                  <c:v>66</c:v>
                </c:pt>
                <c:pt idx="202">
                  <c:v>63</c:v>
                </c:pt>
                <c:pt idx="203">
                  <c:v>62</c:v>
                </c:pt>
                <c:pt idx="204">
                  <c:v>59</c:v>
                </c:pt>
                <c:pt idx="205">
                  <c:v>57</c:v>
                </c:pt>
                <c:pt idx="206">
                  <c:v>55</c:v>
                </c:pt>
                <c:pt idx="207">
                  <c:v>52</c:v>
                </c:pt>
                <c:pt idx="208">
                  <c:v>50</c:v>
                </c:pt>
                <c:pt idx="209">
                  <c:v>48</c:v>
                </c:pt>
                <c:pt idx="210">
                  <c:v>46</c:v>
                </c:pt>
                <c:pt idx="211">
                  <c:v>43</c:v>
                </c:pt>
                <c:pt idx="212">
                  <c:v>41</c:v>
                </c:pt>
                <c:pt idx="213">
                  <c:v>39</c:v>
                </c:pt>
                <c:pt idx="214">
                  <c:v>36</c:v>
                </c:pt>
                <c:pt idx="215">
                  <c:v>34</c:v>
                </c:pt>
                <c:pt idx="216">
                  <c:v>31</c:v>
                </c:pt>
                <c:pt idx="217">
                  <c:v>29</c:v>
                </c:pt>
                <c:pt idx="218">
                  <c:v>27</c:v>
                </c:pt>
                <c:pt idx="219">
                  <c:v>24</c:v>
                </c:pt>
                <c:pt idx="220">
                  <c:v>21</c:v>
                </c:pt>
                <c:pt idx="221">
                  <c:v>19</c:v>
                </c:pt>
                <c:pt idx="222">
                  <c:v>17</c:v>
                </c:pt>
                <c:pt idx="223">
                  <c:v>14</c:v>
                </c:pt>
                <c:pt idx="224">
                  <c:v>12</c:v>
                </c:pt>
                <c:pt idx="225">
                  <c:v>9</c:v>
                </c:pt>
                <c:pt idx="226">
                  <c:v>7</c:v>
                </c:pt>
                <c:pt idx="227">
                  <c:v>4</c:v>
                </c:pt>
                <c:pt idx="228">
                  <c:v>2</c:v>
                </c:pt>
                <c:pt idx="229">
                  <c:v>-1</c:v>
                </c:pt>
                <c:pt idx="230">
                  <c:v>-3</c:v>
                </c:pt>
                <c:pt idx="231">
                  <c:v>-5</c:v>
                </c:pt>
                <c:pt idx="232">
                  <c:v>-8</c:v>
                </c:pt>
                <c:pt idx="233">
                  <c:v>-11</c:v>
                </c:pt>
                <c:pt idx="234">
                  <c:v>-13</c:v>
                </c:pt>
                <c:pt idx="235">
                  <c:v>-16</c:v>
                </c:pt>
                <c:pt idx="236">
                  <c:v>-18</c:v>
                </c:pt>
                <c:pt idx="237">
                  <c:v>-21</c:v>
                </c:pt>
                <c:pt idx="238">
                  <c:v>-23</c:v>
                </c:pt>
                <c:pt idx="239">
                  <c:v>-26</c:v>
                </c:pt>
                <c:pt idx="240">
                  <c:v>-28</c:v>
                </c:pt>
                <c:pt idx="241">
                  <c:v>-31</c:v>
                </c:pt>
                <c:pt idx="242">
                  <c:v>-33</c:v>
                </c:pt>
                <c:pt idx="243">
                  <c:v>-35</c:v>
                </c:pt>
                <c:pt idx="244">
                  <c:v>-38</c:v>
                </c:pt>
                <c:pt idx="245">
                  <c:v>-40</c:v>
                </c:pt>
                <c:pt idx="246">
                  <c:v>-43</c:v>
                </c:pt>
                <c:pt idx="247">
                  <c:v>-45</c:v>
                </c:pt>
                <c:pt idx="248">
                  <c:v>-47</c:v>
                </c:pt>
                <c:pt idx="249">
                  <c:v>-50</c:v>
                </c:pt>
                <c:pt idx="250">
                  <c:v>-52</c:v>
                </c:pt>
                <c:pt idx="251">
                  <c:v>-54</c:v>
                </c:pt>
                <c:pt idx="252">
                  <c:v>-56</c:v>
                </c:pt>
                <c:pt idx="253">
                  <c:v>-59</c:v>
                </c:pt>
                <c:pt idx="254">
                  <c:v>-61</c:v>
                </c:pt>
                <c:pt idx="255">
                  <c:v>-63</c:v>
                </c:pt>
                <c:pt idx="256">
                  <c:v>-65</c:v>
                </c:pt>
                <c:pt idx="257">
                  <c:v>-67</c:v>
                </c:pt>
                <c:pt idx="258">
                  <c:v>-70</c:v>
                </c:pt>
                <c:pt idx="259">
                  <c:v>-72</c:v>
                </c:pt>
                <c:pt idx="260">
                  <c:v>-74</c:v>
                </c:pt>
                <c:pt idx="261">
                  <c:v>-76</c:v>
                </c:pt>
                <c:pt idx="262">
                  <c:v>-78</c:v>
                </c:pt>
                <c:pt idx="263">
                  <c:v>-80</c:v>
                </c:pt>
                <c:pt idx="264">
                  <c:v>-82</c:v>
                </c:pt>
                <c:pt idx="265">
                  <c:v>-84</c:v>
                </c:pt>
                <c:pt idx="266">
                  <c:v>-86</c:v>
                </c:pt>
                <c:pt idx="267">
                  <c:v>-88</c:v>
                </c:pt>
                <c:pt idx="268">
                  <c:v>-89</c:v>
                </c:pt>
                <c:pt idx="269">
                  <c:v>-91</c:v>
                </c:pt>
                <c:pt idx="270">
                  <c:v>-93</c:v>
                </c:pt>
                <c:pt idx="271">
                  <c:v>-94</c:v>
                </c:pt>
                <c:pt idx="272">
                  <c:v>-96</c:v>
                </c:pt>
                <c:pt idx="273">
                  <c:v>-98</c:v>
                </c:pt>
                <c:pt idx="274">
                  <c:v>-100</c:v>
                </c:pt>
                <c:pt idx="275">
                  <c:v>-101</c:v>
                </c:pt>
                <c:pt idx="276">
                  <c:v>-102</c:v>
                </c:pt>
                <c:pt idx="277">
                  <c:v>-104</c:v>
                </c:pt>
                <c:pt idx="278">
                  <c:v>-105</c:v>
                </c:pt>
                <c:pt idx="279">
                  <c:v>-107</c:v>
                </c:pt>
                <c:pt idx="280">
                  <c:v>-108</c:v>
                </c:pt>
                <c:pt idx="281">
                  <c:v>-110</c:v>
                </c:pt>
                <c:pt idx="282">
                  <c:v>-111</c:v>
                </c:pt>
                <c:pt idx="283">
                  <c:v>-112</c:v>
                </c:pt>
                <c:pt idx="284">
                  <c:v>-114</c:v>
                </c:pt>
                <c:pt idx="285">
                  <c:v>-115</c:v>
                </c:pt>
                <c:pt idx="286">
                  <c:v>-116</c:v>
                </c:pt>
                <c:pt idx="287">
                  <c:v>-117</c:v>
                </c:pt>
                <c:pt idx="288">
                  <c:v>-118</c:v>
                </c:pt>
                <c:pt idx="289">
                  <c:v>-119</c:v>
                </c:pt>
                <c:pt idx="290">
                  <c:v>-120</c:v>
                </c:pt>
                <c:pt idx="291">
                  <c:v>-122</c:v>
                </c:pt>
                <c:pt idx="292">
                  <c:v>-123</c:v>
                </c:pt>
                <c:pt idx="293">
                  <c:v>-123</c:v>
                </c:pt>
                <c:pt idx="294">
                  <c:v>-124</c:v>
                </c:pt>
                <c:pt idx="295">
                  <c:v>-125</c:v>
                </c:pt>
                <c:pt idx="296">
                  <c:v>-126</c:v>
                </c:pt>
                <c:pt idx="297">
                  <c:v>-126</c:v>
                </c:pt>
                <c:pt idx="298">
                  <c:v>-127</c:v>
                </c:pt>
                <c:pt idx="299">
                  <c:v>-128</c:v>
                </c:pt>
                <c:pt idx="300">
                  <c:v>-128</c:v>
                </c:pt>
                <c:pt idx="301">
                  <c:v>-129</c:v>
                </c:pt>
                <c:pt idx="302">
                  <c:v>-129</c:v>
                </c:pt>
                <c:pt idx="303">
                  <c:v>-130</c:v>
                </c:pt>
                <c:pt idx="304">
                  <c:v>-130</c:v>
                </c:pt>
                <c:pt idx="305">
                  <c:v>-131</c:v>
                </c:pt>
                <c:pt idx="306">
                  <c:v>-131</c:v>
                </c:pt>
                <c:pt idx="307">
                  <c:v>-131</c:v>
                </c:pt>
                <c:pt idx="308">
                  <c:v>-132</c:v>
                </c:pt>
                <c:pt idx="309">
                  <c:v>-132</c:v>
                </c:pt>
                <c:pt idx="310">
                  <c:v>-132</c:v>
                </c:pt>
                <c:pt idx="311">
                  <c:v>-132</c:v>
                </c:pt>
                <c:pt idx="312">
                  <c:v>-132</c:v>
                </c:pt>
                <c:pt idx="313">
                  <c:v>-132</c:v>
                </c:pt>
                <c:pt idx="314">
                  <c:v>-132</c:v>
                </c:pt>
                <c:pt idx="315">
                  <c:v>-132</c:v>
                </c:pt>
                <c:pt idx="316">
                  <c:v>-132</c:v>
                </c:pt>
                <c:pt idx="317">
                  <c:v>-132</c:v>
                </c:pt>
                <c:pt idx="318">
                  <c:v>-132</c:v>
                </c:pt>
                <c:pt idx="319">
                  <c:v>-131</c:v>
                </c:pt>
                <c:pt idx="320">
                  <c:v>-131</c:v>
                </c:pt>
                <c:pt idx="321">
                  <c:v>-131</c:v>
                </c:pt>
                <c:pt idx="322">
                  <c:v>-131</c:v>
                </c:pt>
                <c:pt idx="323">
                  <c:v>-130</c:v>
                </c:pt>
                <c:pt idx="324">
                  <c:v>-130</c:v>
                </c:pt>
                <c:pt idx="325">
                  <c:v>-129</c:v>
                </c:pt>
                <c:pt idx="326">
                  <c:v>-129</c:v>
                </c:pt>
                <c:pt idx="327">
                  <c:v>-128</c:v>
                </c:pt>
                <c:pt idx="328">
                  <c:v>-128</c:v>
                </c:pt>
                <c:pt idx="329">
                  <c:v>-127</c:v>
                </c:pt>
                <c:pt idx="330">
                  <c:v>-126</c:v>
                </c:pt>
                <c:pt idx="331">
                  <c:v>-126</c:v>
                </c:pt>
                <c:pt idx="332">
                  <c:v>-125</c:v>
                </c:pt>
                <c:pt idx="333">
                  <c:v>-124</c:v>
                </c:pt>
                <c:pt idx="334">
                  <c:v>-123</c:v>
                </c:pt>
                <c:pt idx="335">
                  <c:v>-122</c:v>
                </c:pt>
                <c:pt idx="336">
                  <c:v>-121</c:v>
                </c:pt>
                <c:pt idx="337">
                  <c:v>-121</c:v>
                </c:pt>
                <c:pt idx="338">
                  <c:v>-120</c:v>
                </c:pt>
                <c:pt idx="339">
                  <c:v>-119</c:v>
                </c:pt>
                <c:pt idx="340">
                  <c:v>-117</c:v>
                </c:pt>
                <c:pt idx="341">
                  <c:v>-116</c:v>
                </c:pt>
                <c:pt idx="342">
                  <c:v>-115</c:v>
                </c:pt>
                <c:pt idx="343">
                  <c:v>-114</c:v>
                </c:pt>
                <c:pt idx="344">
                  <c:v>-113</c:v>
                </c:pt>
                <c:pt idx="345">
                  <c:v>-112</c:v>
                </c:pt>
                <c:pt idx="346">
                  <c:v>-110</c:v>
                </c:pt>
                <c:pt idx="347">
                  <c:v>-109</c:v>
                </c:pt>
                <c:pt idx="348">
                  <c:v>-108</c:v>
                </c:pt>
                <c:pt idx="349">
                  <c:v>-107</c:v>
                </c:pt>
                <c:pt idx="350">
                  <c:v>-105</c:v>
                </c:pt>
                <c:pt idx="351">
                  <c:v>-104</c:v>
                </c:pt>
                <c:pt idx="352">
                  <c:v>-102</c:v>
                </c:pt>
                <c:pt idx="353">
                  <c:v>-101</c:v>
                </c:pt>
                <c:pt idx="354">
                  <c:v>-99</c:v>
                </c:pt>
                <c:pt idx="355">
                  <c:v>-98</c:v>
                </c:pt>
                <c:pt idx="356">
                  <c:v>-96</c:v>
                </c:pt>
                <c:pt idx="357">
                  <c:v>-94</c:v>
                </c:pt>
                <c:pt idx="358">
                  <c:v>-93</c:v>
                </c:pt>
                <c:pt idx="359">
                  <c:v>-91</c:v>
                </c:pt>
                <c:pt idx="360">
                  <c:v>-89</c:v>
                </c:pt>
                <c:pt idx="361">
                  <c:v>-87</c:v>
                </c:pt>
                <c:pt idx="362">
                  <c:v>-86</c:v>
                </c:pt>
                <c:pt idx="363">
                  <c:v>-84</c:v>
                </c:pt>
                <c:pt idx="364">
                  <c:v>-82</c:v>
                </c:pt>
                <c:pt idx="365">
                  <c:v>-80</c:v>
                </c:pt>
                <c:pt idx="366">
                  <c:v>-79</c:v>
                </c:pt>
                <c:pt idx="367">
                  <c:v>-77</c:v>
                </c:pt>
                <c:pt idx="368">
                  <c:v>-74</c:v>
                </c:pt>
                <c:pt idx="369">
                  <c:v>-73</c:v>
                </c:pt>
                <c:pt idx="370">
                  <c:v>-71</c:v>
                </c:pt>
                <c:pt idx="371">
                  <c:v>-69</c:v>
                </c:pt>
                <c:pt idx="372">
                  <c:v>-67</c:v>
                </c:pt>
                <c:pt idx="373">
                  <c:v>-65</c:v>
                </c:pt>
                <c:pt idx="374">
                  <c:v>-63</c:v>
                </c:pt>
                <c:pt idx="375">
                  <c:v>-60</c:v>
                </c:pt>
                <c:pt idx="376">
                  <c:v>-58</c:v>
                </c:pt>
                <c:pt idx="377">
                  <c:v>-56</c:v>
                </c:pt>
                <c:pt idx="378">
                  <c:v>-54</c:v>
                </c:pt>
                <c:pt idx="379">
                  <c:v>-52</c:v>
                </c:pt>
                <c:pt idx="380">
                  <c:v>-49</c:v>
                </c:pt>
                <c:pt idx="381">
                  <c:v>-47</c:v>
                </c:pt>
                <c:pt idx="382">
                  <c:v>-45</c:v>
                </c:pt>
                <c:pt idx="383">
                  <c:v>-43</c:v>
                </c:pt>
                <c:pt idx="384">
                  <c:v>-40</c:v>
                </c:pt>
                <c:pt idx="385">
                  <c:v>-38</c:v>
                </c:pt>
                <c:pt idx="386">
                  <c:v>-36</c:v>
                </c:pt>
                <c:pt idx="387">
                  <c:v>-33</c:v>
                </c:pt>
                <c:pt idx="388">
                  <c:v>-31</c:v>
                </c:pt>
                <c:pt idx="389">
                  <c:v>-28</c:v>
                </c:pt>
                <c:pt idx="390">
                  <c:v>-26</c:v>
                </c:pt>
                <c:pt idx="391">
                  <c:v>-24</c:v>
                </c:pt>
                <c:pt idx="392">
                  <c:v>-21</c:v>
                </c:pt>
                <c:pt idx="393">
                  <c:v>-19</c:v>
                </c:pt>
                <c:pt idx="394">
                  <c:v>-16</c:v>
                </c:pt>
                <c:pt idx="395">
                  <c:v>-14</c:v>
                </c:pt>
                <c:pt idx="396">
                  <c:v>-11</c:v>
                </c:pt>
                <c:pt idx="397">
                  <c:v>-9</c:v>
                </c:pt>
                <c:pt idx="398">
                  <c:v>-6</c:v>
                </c:pt>
                <c:pt idx="399">
                  <c:v>-4</c:v>
                </c:pt>
                <c:pt idx="400">
                  <c:v>-1</c:v>
                </c:pt>
                <c:pt idx="401">
                  <c:v>2</c:v>
                </c:pt>
                <c:pt idx="402">
                  <c:v>4</c:v>
                </c:pt>
                <c:pt idx="403">
                  <c:v>6</c:v>
                </c:pt>
                <c:pt idx="404">
                  <c:v>9</c:v>
                </c:pt>
                <c:pt idx="405">
                  <c:v>11</c:v>
                </c:pt>
                <c:pt idx="406">
                  <c:v>13</c:v>
                </c:pt>
                <c:pt idx="407">
                  <c:v>16</c:v>
                </c:pt>
                <c:pt idx="408">
                  <c:v>18</c:v>
                </c:pt>
                <c:pt idx="409">
                  <c:v>21</c:v>
                </c:pt>
                <c:pt idx="410">
                  <c:v>23</c:v>
                </c:pt>
                <c:pt idx="411">
                  <c:v>26</c:v>
                </c:pt>
                <c:pt idx="412">
                  <c:v>28</c:v>
                </c:pt>
                <c:pt idx="413">
                  <c:v>30</c:v>
                </c:pt>
                <c:pt idx="414">
                  <c:v>32</c:v>
                </c:pt>
                <c:pt idx="415">
                  <c:v>34</c:v>
                </c:pt>
                <c:pt idx="416">
                  <c:v>37</c:v>
                </c:pt>
                <c:pt idx="417">
                  <c:v>39</c:v>
                </c:pt>
                <c:pt idx="418">
                  <c:v>41</c:v>
                </c:pt>
                <c:pt idx="419">
                  <c:v>44</c:v>
                </c:pt>
                <c:pt idx="420">
                  <c:v>46</c:v>
                </c:pt>
                <c:pt idx="421">
                  <c:v>48</c:v>
                </c:pt>
                <c:pt idx="422">
                  <c:v>50</c:v>
                </c:pt>
                <c:pt idx="423">
                  <c:v>52</c:v>
                </c:pt>
                <c:pt idx="424">
                  <c:v>54</c:v>
                </c:pt>
                <c:pt idx="425">
                  <c:v>56</c:v>
                </c:pt>
                <c:pt idx="426">
                  <c:v>58</c:v>
                </c:pt>
                <c:pt idx="427">
                  <c:v>60</c:v>
                </c:pt>
                <c:pt idx="428">
                  <c:v>62</c:v>
                </c:pt>
                <c:pt idx="429">
                  <c:v>64</c:v>
                </c:pt>
                <c:pt idx="430">
                  <c:v>65</c:v>
                </c:pt>
                <c:pt idx="431">
                  <c:v>67</c:v>
                </c:pt>
                <c:pt idx="432">
                  <c:v>69</c:v>
                </c:pt>
                <c:pt idx="433">
                  <c:v>71</c:v>
                </c:pt>
                <c:pt idx="434">
                  <c:v>72</c:v>
                </c:pt>
                <c:pt idx="435">
                  <c:v>74</c:v>
                </c:pt>
                <c:pt idx="436">
                  <c:v>75</c:v>
                </c:pt>
                <c:pt idx="437">
                  <c:v>77</c:v>
                </c:pt>
                <c:pt idx="438">
                  <c:v>78</c:v>
                </c:pt>
                <c:pt idx="439">
                  <c:v>80</c:v>
                </c:pt>
                <c:pt idx="440">
                  <c:v>81</c:v>
                </c:pt>
                <c:pt idx="441">
                  <c:v>83</c:v>
                </c:pt>
                <c:pt idx="442">
                  <c:v>84</c:v>
                </c:pt>
                <c:pt idx="443">
                  <c:v>85</c:v>
                </c:pt>
                <c:pt idx="444">
                  <c:v>86</c:v>
                </c:pt>
                <c:pt idx="445">
                  <c:v>87</c:v>
                </c:pt>
                <c:pt idx="446">
                  <c:v>88</c:v>
                </c:pt>
                <c:pt idx="447">
                  <c:v>89</c:v>
                </c:pt>
                <c:pt idx="448">
                  <c:v>90</c:v>
                </c:pt>
                <c:pt idx="449">
                  <c:v>91</c:v>
                </c:pt>
                <c:pt idx="450">
                  <c:v>91</c:v>
                </c:pt>
                <c:pt idx="451">
                  <c:v>92</c:v>
                </c:pt>
                <c:pt idx="452">
                  <c:v>93</c:v>
                </c:pt>
                <c:pt idx="453">
                  <c:v>93</c:v>
                </c:pt>
                <c:pt idx="454">
                  <c:v>94</c:v>
                </c:pt>
                <c:pt idx="455">
                  <c:v>94</c:v>
                </c:pt>
                <c:pt idx="456">
                  <c:v>95</c:v>
                </c:pt>
                <c:pt idx="457">
                  <c:v>95</c:v>
                </c:pt>
                <c:pt idx="458">
                  <c:v>95</c:v>
                </c:pt>
                <c:pt idx="459">
                  <c:v>96</c:v>
                </c:pt>
                <c:pt idx="460">
                  <c:v>96</c:v>
                </c:pt>
                <c:pt idx="461">
                  <c:v>96</c:v>
                </c:pt>
                <c:pt idx="462">
                  <c:v>95</c:v>
                </c:pt>
                <c:pt idx="463">
                  <c:v>96</c:v>
                </c:pt>
                <c:pt idx="464">
                  <c:v>95</c:v>
                </c:pt>
                <c:pt idx="465">
                  <c:v>95</c:v>
                </c:pt>
                <c:pt idx="466">
                  <c:v>95</c:v>
                </c:pt>
                <c:pt idx="467">
                  <c:v>95</c:v>
                </c:pt>
                <c:pt idx="468">
                  <c:v>95</c:v>
                </c:pt>
                <c:pt idx="469">
                  <c:v>94</c:v>
                </c:pt>
                <c:pt idx="470">
                  <c:v>94</c:v>
                </c:pt>
                <c:pt idx="471">
                  <c:v>93</c:v>
                </c:pt>
                <c:pt idx="472">
                  <c:v>93</c:v>
                </c:pt>
                <c:pt idx="473">
                  <c:v>92</c:v>
                </c:pt>
                <c:pt idx="474">
                  <c:v>91</c:v>
                </c:pt>
                <c:pt idx="475">
                  <c:v>91</c:v>
                </c:pt>
                <c:pt idx="476">
                  <c:v>89</c:v>
                </c:pt>
                <c:pt idx="477">
                  <c:v>89</c:v>
                </c:pt>
                <c:pt idx="478">
                  <c:v>88</c:v>
                </c:pt>
                <c:pt idx="479">
                  <c:v>87</c:v>
                </c:pt>
                <c:pt idx="480">
                  <c:v>86</c:v>
                </c:pt>
                <c:pt idx="481">
                  <c:v>85</c:v>
                </c:pt>
                <c:pt idx="482">
                  <c:v>84</c:v>
                </c:pt>
                <c:pt idx="483">
                  <c:v>83</c:v>
                </c:pt>
                <c:pt idx="484">
                  <c:v>82</c:v>
                </c:pt>
                <c:pt idx="485">
                  <c:v>81</c:v>
                </c:pt>
                <c:pt idx="486">
                  <c:v>79</c:v>
                </c:pt>
                <c:pt idx="487">
                  <c:v>78</c:v>
                </c:pt>
                <c:pt idx="488">
                  <c:v>77</c:v>
                </c:pt>
                <c:pt idx="489">
                  <c:v>75</c:v>
                </c:pt>
                <c:pt idx="490">
                  <c:v>74</c:v>
                </c:pt>
                <c:pt idx="491">
                  <c:v>73</c:v>
                </c:pt>
                <c:pt idx="492">
                  <c:v>71</c:v>
                </c:pt>
                <c:pt idx="493">
                  <c:v>70</c:v>
                </c:pt>
                <c:pt idx="494">
                  <c:v>68</c:v>
                </c:pt>
                <c:pt idx="495">
                  <c:v>67</c:v>
                </c:pt>
                <c:pt idx="496">
                  <c:v>65</c:v>
                </c:pt>
                <c:pt idx="497">
                  <c:v>63</c:v>
                </c:pt>
                <c:pt idx="498">
                  <c:v>62</c:v>
                </c:pt>
                <c:pt idx="499">
                  <c:v>60</c:v>
                </c:pt>
                <c:pt idx="500">
                  <c:v>58</c:v>
                </c:pt>
                <c:pt idx="501">
                  <c:v>57</c:v>
                </c:pt>
                <c:pt idx="502">
                  <c:v>55</c:v>
                </c:pt>
                <c:pt idx="503">
                  <c:v>53</c:v>
                </c:pt>
                <c:pt idx="504">
                  <c:v>51</c:v>
                </c:pt>
                <c:pt idx="505">
                  <c:v>49</c:v>
                </c:pt>
                <c:pt idx="506">
                  <c:v>48</c:v>
                </c:pt>
                <c:pt idx="507">
                  <c:v>46</c:v>
                </c:pt>
                <c:pt idx="508">
                  <c:v>44</c:v>
                </c:pt>
                <c:pt idx="509">
                  <c:v>42</c:v>
                </c:pt>
                <c:pt idx="510">
                  <c:v>40</c:v>
                </c:pt>
                <c:pt idx="511">
                  <c:v>39</c:v>
                </c:pt>
                <c:pt idx="512">
                  <c:v>36</c:v>
                </c:pt>
                <c:pt idx="513">
                  <c:v>34</c:v>
                </c:pt>
                <c:pt idx="514">
                  <c:v>33</c:v>
                </c:pt>
                <c:pt idx="515">
                  <c:v>31</c:v>
                </c:pt>
                <c:pt idx="516">
                  <c:v>29</c:v>
                </c:pt>
                <c:pt idx="517">
                  <c:v>27</c:v>
                </c:pt>
                <c:pt idx="518">
                  <c:v>25</c:v>
                </c:pt>
                <c:pt idx="519">
                  <c:v>22</c:v>
                </c:pt>
                <c:pt idx="520">
                  <c:v>21</c:v>
                </c:pt>
                <c:pt idx="521">
                  <c:v>19</c:v>
                </c:pt>
                <c:pt idx="522">
                  <c:v>17</c:v>
                </c:pt>
                <c:pt idx="523">
                  <c:v>15</c:v>
                </c:pt>
                <c:pt idx="524">
                  <c:v>12</c:v>
                </c:pt>
                <c:pt idx="525">
                  <c:v>11</c:v>
                </c:pt>
                <c:pt idx="526">
                  <c:v>8</c:v>
                </c:pt>
                <c:pt idx="527">
                  <c:v>6</c:v>
                </c:pt>
                <c:pt idx="528">
                  <c:v>4</c:v>
                </c:pt>
                <c:pt idx="529">
                  <c:v>2</c:v>
                </c:pt>
                <c:pt idx="530">
                  <c:v>0</c:v>
                </c:pt>
                <c:pt idx="531">
                  <c:v>-2</c:v>
                </c:pt>
                <c:pt idx="532">
                  <c:v>-4</c:v>
                </c:pt>
                <c:pt idx="533">
                  <c:v>-6</c:v>
                </c:pt>
                <c:pt idx="534">
                  <c:v>-9</c:v>
                </c:pt>
                <c:pt idx="535">
                  <c:v>-10</c:v>
                </c:pt>
                <c:pt idx="536">
                  <c:v>-12</c:v>
                </c:pt>
                <c:pt idx="537">
                  <c:v>-14</c:v>
                </c:pt>
                <c:pt idx="538">
                  <c:v>-16</c:v>
                </c:pt>
                <c:pt idx="539">
                  <c:v>-18</c:v>
                </c:pt>
                <c:pt idx="540">
                  <c:v>-20</c:v>
                </c:pt>
                <c:pt idx="541">
                  <c:v>-22</c:v>
                </c:pt>
                <c:pt idx="542">
                  <c:v>-24</c:v>
                </c:pt>
                <c:pt idx="543">
                  <c:v>-26</c:v>
                </c:pt>
                <c:pt idx="544">
                  <c:v>-28</c:v>
                </c:pt>
                <c:pt idx="545">
                  <c:v>-31</c:v>
                </c:pt>
                <c:pt idx="546">
                  <c:v>-32</c:v>
                </c:pt>
                <c:pt idx="547">
                  <c:v>-35</c:v>
                </c:pt>
                <c:pt idx="548">
                  <c:v>-37</c:v>
                </c:pt>
                <c:pt idx="549">
                  <c:v>-39</c:v>
                </c:pt>
                <c:pt idx="550">
                  <c:v>-40</c:v>
                </c:pt>
                <c:pt idx="551">
                  <c:v>-42</c:v>
                </c:pt>
                <c:pt idx="552">
                  <c:v>-45</c:v>
                </c:pt>
                <c:pt idx="553">
                  <c:v>-46</c:v>
                </c:pt>
                <c:pt idx="554">
                  <c:v>-48</c:v>
                </c:pt>
                <c:pt idx="555">
                  <c:v>-50</c:v>
                </c:pt>
                <c:pt idx="556">
                  <c:v>-52</c:v>
                </c:pt>
                <c:pt idx="557">
                  <c:v>-54</c:v>
                </c:pt>
                <c:pt idx="558">
                  <c:v>-55</c:v>
                </c:pt>
                <c:pt idx="559">
                  <c:v>-57</c:v>
                </c:pt>
                <c:pt idx="560">
                  <c:v>-59</c:v>
                </c:pt>
                <c:pt idx="561">
                  <c:v>-61</c:v>
                </c:pt>
                <c:pt idx="562">
                  <c:v>-62</c:v>
                </c:pt>
                <c:pt idx="563">
                  <c:v>-64</c:v>
                </c:pt>
                <c:pt idx="564">
                  <c:v>-66</c:v>
                </c:pt>
                <c:pt idx="565">
                  <c:v>-68</c:v>
                </c:pt>
                <c:pt idx="566">
                  <c:v>-70</c:v>
                </c:pt>
                <c:pt idx="567">
                  <c:v>-71</c:v>
                </c:pt>
                <c:pt idx="568">
                  <c:v>-73</c:v>
                </c:pt>
                <c:pt idx="569">
                  <c:v>-75</c:v>
                </c:pt>
                <c:pt idx="570">
                  <c:v>-76</c:v>
                </c:pt>
                <c:pt idx="571">
                  <c:v>-78</c:v>
                </c:pt>
                <c:pt idx="572">
                  <c:v>-80</c:v>
                </c:pt>
                <c:pt idx="573">
                  <c:v>-81</c:v>
                </c:pt>
                <c:pt idx="574">
                  <c:v>-83</c:v>
                </c:pt>
                <c:pt idx="575">
                  <c:v>-84</c:v>
                </c:pt>
                <c:pt idx="576">
                  <c:v>-86</c:v>
                </c:pt>
                <c:pt idx="577">
                  <c:v>-87</c:v>
                </c:pt>
                <c:pt idx="578">
                  <c:v>-89</c:v>
                </c:pt>
                <c:pt idx="579">
                  <c:v>-90</c:v>
                </c:pt>
                <c:pt idx="580">
                  <c:v>-91</c:v>
                </c:pt>
                <c:pt idx="581">
                  <c:v>-93</c:v>
                </c:pt>
                <c:pt idx="582">
                  <c:v>-94</c:v>
                </c:pt>
                <c:pt idx="583">
                  <c:v>-95</c:v>
                </c:pt>
                <c:pt idx="584">
                  <c:v>-96</c:v>
                </c:pt>
                <c:pt idx="585">
                  <c:v>-98</c:v>
                </c:pt>
                <c:pt idx="586">
                  <c:v>-99</c:v>
                </c:pt>
                <c:pt idx="587">
                  <c:v>-100</c:v>
                </c:pt>
                <c:pt idx="588">
                  <c:v>-101</c:v>
                </c:pt>
                <c:pt idx="589">
                  <c:v>-102</c:v>
                </c:pt>
                <c:pt idx="590">
                  <c:v>-104</c:v>
                </c:pt>
                <c:pt idx="591">
                  <c:v>-105</c:v>
                </c:pt>
                <c:pt idx="592">
                  <c:v>-106</c:v>
                </c:pt>
                <c:pt idx="593">
                  <c:v>-107</c:v>
                </c:pt>
                <c:pt idx="594">
                  <c:v>-108</c:v>
                </c:pt>
                <c:pt idx="595">
                  <c:v>-108</c:v>
                </c:pt>
                <c:pt idx="596">
                  <c:v>-110</c:v>
                </c:pt>
                <c:pt idx="597">
                  <c:v>-110</c:v>
                </c:pt>
                <c:pt idx="598">
                  <c:v>-111</c:v>
                </c:pt>
                <c:pt idx="599">
                  <c:v>-112</c:v>
                </c:pt>
                <c:pt idx="600">
                  <c:v>-113</c:v>
                </c:pt>
                <c:pt idx="601">
                  <c:v>-114</c:v>
                </c:pt>
                <c:pt idx="602">
                  <c:v>-114</c:v>
                </c:pt>
                <c:pt idx="603">
                  <c:v>-115</c:v>
                </c:pt>
                <c:pt idx="604">
                  <c:v>-116</c:v>
                </c:pt>
                <c:pt idx="605">
                  <c:v>-116</c:v>
                </c:pt>
                <c:pt idx="606">
                  <c:v>-117</c:v>
                </c:pt>
                <c:pt idx="607">
                  <c:v>-117</c:v>
                </c:pt>
                <c:pt idx="608">
                  <c:v>-118</c:v>
                </c:pt>
                <c:pt idx="609">
                  <c:v>-118</c:v>
                </c:pt>
                <c:pt idx="610">
                  <c:v>-119</c:v>
                </c:pt>
                <c:pt idx="611">
                  <c:v>-119</c:v>
                </c:pt>
                <c:pt idx="612">
                  <c:v>-120</c:v>
                </c:pt>
                <c:pt idx="613">
                  <c:v>-120</c:v>
                </c:pt>
                <c:pt idx="614">
                  <c:v>-120</c:v>
                </c:pt>
                <c:pt idx="615">
                  <c:v>-121</c:v>
                </c:pt>
                <c:pt idx="616">
                  <c:v>-121</c:v>
                </c:pt>
                <c:pt idx="617">
                  <c:v>-121</c:v>
                </c:pt>
                <c:pt idx="618">
                  <c:v>-121</c:v>
                </c:pt>
                <c:pt idx="619">
                  <c:v>-121</c:v>
                </c:pt>
                <c:pt idx="620">
                  <c:v>-121</c:v>
                </c:pt>
                <c:pt idx="621">
                  <c:v>-121</c:v>
                </c:pt>
                <c:pt idx="622">
                  <c:v>-121</c:v>
                </c:pt>
                <c:pt idx="623">
                  <c:v>-121</c:v>
                </c:pt>
                <c:pt idx="624">
                  <c:v>-121</c:v>
                </c:pt>
                <c:pt idx="625">
                  <c:v>-121</c:v>
                </c:pt>
                <c:pt idx="626">
                  <c:v>-121</c:v>
                </c:pt>
                <c:pt idx="627">
                  <c:v>-121</c:v>
                </c:pt>
                <c:pt idx="628">
                  <c:v>-120</c:v>
                </c:pt>
                <c:pt idx="629">
                  <c:v>-120</c:v>
                </c:pt>
                <c:pt idx="630">
                  <c:v>-119</c:v>
                </c:pt>
                <c:pt idx="631">
                  <c:v>-119</c:v>
                </c:pt>
                <c:pt idx="632">
                  <c:v>-119</c:v>
                </c:pt>
                <c:pt idx="633">
                  <c:v>-118</c:v>
                </c:pt>
                <c:pt idx="634">
                  <c:v>-118</c:v>
                </c:pt>
                <c:pt idx="635">
                  <c:v>-117</c:v>
                </c:pt>
                <c:pt idx="636">
                  <c:v>-116</c:v>
                </c:pt>
                <c:pt idx="637">
                  <c:v>-115</c:v>
                </c:pt>
                <c:pt idx="638">
                  <c:v>-115</c:v>
                </c:pt>
                <c:pt idx="639">
                  <c:v>-114</c:v>
                </c:pt>
                <c:pt idx="640">
                  <c:v>-113</c:v>
                </c:pt>
                <c:pt idx="641">
                  <c:v>-112</c:v>
                </c:pt>
                <c:pt idx="642">
                  <c:v>-111</c:v>
                </c:pt>
                <c:pt idx="643">
                  <c:v>-110</c:v>
                </c:pt>
                <c:pt idx="644">
                  <c:v>-109</c:v>
                </c:pt>
                <c:pt idx="645">
                  <c:v>-108</c:v>
                </c:pt>
                <c:pt idx="646">
                  <c:v>-107</c:v>
                </c:pt>
                <c:pt idx="647">
                  <c:v>-106</c:v>
                </c:pt>
                <c:pt idx="648">
                  <c:v>-104</c:v>
                </c:pt>
                <c:pt idx="649">
                  <c:v>-103</c:v>
                </c:pt>
                <c:pt idx="650">
                  <c:v>-102</c:v>
                </c:pt>
                <c:pt idx="651">
                  <c:v>-100</c:v>
                </c:pt>
                <c:pt idx="652">
                  <c:v>-99</c:v>
                </c:pt>
                <c:pt idx="653">
                  <c:v>-97</c:v>
                </c:pt>
                <c:pt idx="654">
                  <c:v>-96</c:v>
                </c:pt>
                <c:pt idx="655">
                  <c:v>-94</c:v>
                </c:pt>
                <c:pt idx="656">
                  <c:v>-93</c:v>
                </c:pt>
                <c:pt idx="657">
                  <c:v>-91</c:v>
                </c:pt>
                <c:pt idx="658">
                  <c:v>-89</c:v>
                </c:pt>
                <c:pt idx="659">
                  <c:v>-87</c:v>
                </c:pt>
                <c:pt idx="660">
                  <c:v>-85</c:v>
                </c:pt>
                <c:pt idx="661">
                  <c:v>-83</c:v>
                </c:pt>
                <c:pt idx="662">
                  <c:v>-81</c:v>
                </c:pt>
                <c:pt idx="663">
                  <c:v>-79</c:v>
                </c:pt>
                <c:pt idx="664">
                  <c:v>-77</c:v>
                </c:pt>
                <c:pt idx="665">
                  <c:v>-75</c:v>
                </c:pt>
                <c:pt idx="666">
                  <c:v>-73</c:v>
                </c:pt>
                <c:pt idx="667">
                  <c:v>-70</c:v>
                </c:pt>
                <c:pt idx="668">
                  <c:v>-68</c:v>
                </c:pt>
                <c:pt idx="669">
                  <c:v>-66</c:v>
                </c:pt>
                <c:pt idx="670">
                  <c:v>-64</c:v>
                </c:pt>
                <c:pt idx="671">
                  <c:v>-61</c:v>
                </c:pt>
                <c:pt idx="672">
                  <c:v>-59</c:v>
                </c:pt>
                <c:pt idx="673">
                  <c:v>-56</c:v>
                </c:pt>
                <c:pt idx="674">
                  <c:v>-54</c:v>
                </c:pt>
                <c:pt idx="675">
                  <c:v>-51</c:v>
                </c:pt>
                <c:pt idx="676">
                  <c:v>-48</c:v>
                </c:pt>
                <c:pt idx="677">
                  <c:v>-45</c:v>
                </c:pt>
                <c:pt idx="678">
                  <c:v>-43</c:v>
                </c:pt>
                <c:pt idx="679">
                  <c:v>-40</c:v>
                </c:pt>
                <c:pt idx="680">
                  <c:v>-37</c:v>
                </c:pt>
                <c:pt idx="681">
                  <c:v>-34</c:v>
                </c:pt>
                <c:pt idx="682">
                  <c:v>-31</c:v>
                </c:pt>
                <c:pt idx="683">
                  <c:v>-28</c:v>
                </c:pt>
                <c:pt idx="684">
                  <c:v>-26</c:v>
                </c:pt>
                <c:pt idx="685">
                  <c:v>-23</c:v>
                </c:pt>
                <c:pt idx="686">
                  <c:v>-20</c:v>
                </c:pt>
                <c:pt idx="687">
                  <c:v>-17</c:v>
                </c:pt>
                <c:pt idx="688">
                  <c:v>-14</c:v>
                </c:pt>
                <c:pt idx="689">
                  <c:v>-10</c:v>
                </c:pt>
                <c:pt idx="690">
                  <c:v>-8</c:v>
                </c:pt>
                <c:pt idx="691">
                  <c:v>-4</c:v>
                </c:pt>
                <c:pt idx="692">
                  <c:v>-1</c:v>
                </c:pt>
                <c:pt idx="693">
                  <c:v>2</c:v>
                </c:pt>
                <c:pt idx="694">
                  <c:v>5</c:v>
                </c:pt>
                <c:pt idx="695">
                  <c:v>8</c:v>
                </c:pt>
                <c:pt idx="696">
                  <c:v>11</c:v>
                </c:pt>
                <c:pt idx="697">
                  <c:v>14</c:v>
                </c:pt>
                <c:pt idx="698">
                  <c:v>17</c:v>
                </c:pt>
                <c:pt idx="699">
                  <c:v>20</c:v>
                </c:pt>
                <c:pt idx="700">
                  <c:v>23</c:v>
                </c:pt>
                <c:pt idx="701">
                  <c:v>26</c:v>
                </c:pt>
                <c:pt idx="702">
                  <c:v>29</c:v>
                </c:pt>
                <c:pt idx="703">
                  <c:v>31</c:v>
                </c:pt>
                <c:pt idx="704">
                  <c:v>34</c:v>
                </c:pt>
                <c:pt idx="705">
                  <c:v>37</c:v>
                </c:pt>
                <c:pt idx="706">
                  <c:v>40</c:v>
                </c:pt>
                <c:pt idx="707">
                  <c:v>43</c:v>
                </c:pt>
                <c:pt idx="708">
                  <c:v>46</c:v>
                </c:pt>
                <c:pt idx="709">
                  <c:v>49</c:v>
                </c:pt>
                <c:pt idx="710">
                  <c:v>51</c:v>
                </c:pt>
                <c:pt idx="711">
                  <c:v>54</c:v>
                </c:pt>
                <c:pt idx="712">
                  <c:v>57</c:v>
                </c:pt>
                <c:pt idx="713">
                  <c:v>59</c:v>
                </c:pt>
                <c:pt idx="714">
                  <c:v>62</c:v>
                </c:pt>
                <c:pt idx="715">
                  <c:v>65</c:v>
                </c:pt>
                <c:pt idx="716">
                  <c:v>67</c:v>
                </c:pt>
                <c:pt idx="717">
                  <c:v>69</c:v>
                </c:pt>
                <c:pt idx="718">
                  <c:v>71</c:v>
                </c:pt>
                <c:pt idx="719">
                  <c:v>74</c:v>
                </c:pt>
                <c:pt idx="720">
                  <c:v>76</c:v>
                </c:pt>
                <c:pt idx="721">
                  <c:v>79</c:v>
                </c:pt>
                <c:pt idx="722">
                  <c:v>81</c:v>
                </c:pt>
                <c:pt idx="723">
                  <c:v>83</c:v>
                </c:pt>
                <c:pt idx="724">
                  <c:v>85</c:v>
                </c:pt>
                <c:pt idx="725">
                  <c:v>87</c:v>
                </c:pt>
                <c:pt idx="726">
                  <c:v>89</c:v>
                </c:pt>
                <c:pt idx="727">
                  <c:v>91</c:v>
                </c:pt>
                <c:pt idx="728">
                  <c:v>93</c:v>
                </c:pt>
                <c:pt idx="729">
                  <c:v>95</c:v>
                </c:pt>
                <c:pt idx="730">
                  <c:v>97</c:v>
                </c:pt>
                <c:pt idx="731">
                  <c:v>99</c:v>
                </c:pt>
                <c:pt idx="732">
                  <c:v>100</c:v>
                </c:pt>
                <c:pt idx="733">
                  <c:v>102</c:v>
                </c:pt>
                <c:pt idx="734">
                  <c:v>104</c:v>
                </c:pt>
                <c:pt idx="735">
                  <c:v>105</c:v>
                </c:pt>
                <c:pt idx="736">
                  <c:v>107</c:v>
                </c:pt>
                <c:pt idx="737">
                  <c:v>109</c:v>
                </c:pt>
                <c:pt idx="738">
                  <c:v>110</c:v>
                </c:pt>
                <c:pt idx="739">
                  <c:v>111</c:v>
                </c:pt>
                <c:pt idx="740">
                  <c:v>113</c:v>
                </c:pt>
                <c:pt idx="741">
                  <c:v>114</c:v>
                </c:pt>
                <c:pt idx="742">
                  <c:v>115</c:v>
                </c:pt>
                <c:pt idx="743">
                  <c:v>116</c:v>
                </c:pt>
                <c:pt idx="744">
                  <c:v>118</c:v>
                </c:pt>
                <c:pt idx="745">
                  <c:v>119</c:v>
                </c:pt>
                <c:pt idx="746">
                  <c:v>120</c:v>
                </c:pt>
                <c:pt idx="747">
                  <c:v>121</c:v>
                </c:pt>
                <c:pt idx="748">
                  <c:v>122</c:v>
                </c:pt>
                <c:pt idx="749">
                  <c:v>122</c:v>
                </c:pt>
                <c:pt idx="750">
                  <c:v>123</c:v>
                </c:pt>
                <c:pt idx="751">
                  <c:v>124</c:v>
                </c:pt>
                <c:pt idx="752">
                  <c:v>125</c:v>
                </c:pt>
                <c:pt idx="753">
                  <c:v>126</c:v>
                </c:pt>
                <c:pt idx="754">
                  <c:v>126</c:v>
                </c:pt>
                <c:pt idx="755">
                  <c:v>127</c:v>
                </c:pt>
                <c:pt idx="756">
                  <c:v>128</c:v>
                </c:pt>
                <c:pt idx="757">
                  <c:v>128</c:v>
                </c:pt>
                <c:pt idx="758">
                  <c:v>128</c:v>
                </c:pt>
                <c:pt idx="759">
                  <c:v>129</c:v>
                </c:pt>
                <c:pt idx="760">
                  <c:v>130</c:v>
                </c:pt>
                <c:pt idx="761">
                  <c:v>130</c:v>
                </c:pt>
                <c:pt idx="762">
                  <c:v>130</c:v>
                </c:pt>
                <c:pt idx="763">
                  <c:v>130</c:v>
                </c:pt>
                <c:pt idx="764">
                  <c:v>130</c:v>
                </c:pt>
                <c:pt idx="765">
                  <c:v>131</c:v>
                </c:pt>
                <c:pt idx="766">
                  <c:v>130</c:v>
                </c:pt>
                <c:pt idx="767">
                  <c:v>130</c:v>
                </c:pt>
                <c:pt idx="768">
                  <c:v>131</c:v>
                </c:pt>
                <c:pt idx="769">
                  <c:v>131</c:v>
                </c:pt>
                <c:pt idx="770">
                  <c:v>131</c:v>
                </c:pt>
                <c:pt idx="771">
                  <c:v>131</c:v>
                </c:pt>
                <c:pt idx="772">
                  <c:v>130</c:v>
                </c:pt>
                <c:pt idx="773">
                  <c:v>130</c:v>
                </c:pt>
                <c:pt idx="774">
                  <c:v>130</c:v>
                </c:pt>
                <c:pt idx="775">
                  <c:v>130</c:v>
                </c:pt>
                <c:pt idx="776">
                  <c:v>129</c:v>
                </c:pt>
                <c:pt idx="777">
                  <c:v>129</c:v>
                </c:pt>
                <c:pt idx="778">
                  <c:v>128</c:v>
                </c:pt>
                <c:pt idx="779">
                  <c:v>128</c:v>
                </c:pt>
                <c:pt idx="780">
                  <c:v>128</c:v>
                </c:pt>
                <c:pt idx="781">
                  <c:v>127</c:v>
                </c:pt>
                <c:pt idx="782">
                  <c:v>127</c:v>
                </c:pt>
                <c:pt idx="783">
                  <c:v>126</c:v>
                </c:pt>
                <c:pt idx="784">
                  <c:v>126</c:v>
                </c:pt>
                <c:pt idx="785">
                  <c:v>125</c:v>
                </c:pt>
                <c:pt idx="786">
                  <c:v>124</c:v>
                </c:pt>
                <c:pt idx="787">
                  <c:v>124</c:v>
                </c:pt>
                <c:pt idx="788">
                  <c:v>123</c:v>
                </c:pt>
                <c:pt idx="789">
                  <c:v>122</c:v>
                </c:pt>
                <c:pt idx="790">
                  <c:v>121</c:v>
                </c:pt>
                <c:pt idx="791">
                  <c:v>120</c:v>
                </c:pt>
                <c:pt idx="792">
                  <c:v>119</c:v>
                </c:pt>
                <c:pt idx="793">
                  <c:v>118</c:v>
                </c:pt>
                <c:pt idx="794">
                  <c:v>117</c:v>
                </c:pt>
                <c:pt idx="795">
                  <c:v>116</c:v>
                </c:pt>
                <c:pt idx="796">
                  <c:v>115</c:v>
                </c:pt>
                <c:pt idx="797">
                  <c:v>114</c:v>
                </c:pt>
                <c:pt idx="798">
                  <c:v>113</c:v>
                </c:pt>
                <c:pt idx="799">
                  <c:v>111</c:v>
                </c:pt>
                <c:pt idx="800">
                  <c:v>110</c:v>
                </c:pt>
                <c:pt idx="801">
                  <c:v>109</c:v>
                </c:pt>
                <c:pt idx="802">
                  <c:v>107</c:v>
                </c:pt>
                <c:pt idx="803">
                  <c:v>106</c:v>
                </c:pt>
                <c:pt idx="804">
                  <c:v>104</c:v>
                </c:pt>
                <c:pt idx="805">
                  <c:v>103</c:v>
                </c:pt>
                <c:pt idx="806">
                  <c:v>102</c:v>
                </c:pt>
                <c:pt idx="807">
                  <c:v>100</c:v>
                </c:pt>
                <c:pt idx="808">
                  <c:v>99</c:v>
                </c:pt>
                <c:pt idx="809">
                  <c:v>97</c:v>
                </c:pt>
                <c:pt idx="810">
                  <c:v>96</c:v>
                </c:pt>
                <c:pt idx="811">
                  <c:v>94</c:v>
                </c:pt>
                <c:pt idx="812">
                  <c:v>92</c:v>
                </c:pt>
                <c:pt idx="813">
                  <c:v>91</c:v>
                </c:pt>
                <c:pt idx="814">
                  <c:v>89</c:v>
                </c:pt>
                <c:pt idx="815">
                  <c:v>88</c:v>
                </c:pt>
                <c:pt idx="816">
                  <c:v>86</c:v>
                </c:pt>
                <c:pt idx="817">
                  <c:v>84</c:v>
                </c:pt>
                <c:pt idx="818">
                  <c:v>82</c:v>
                </c:pt>
                <c:pt idx="819">
                  <c:v>81</c:v>
                </c:pt>
                <c:pt idx="820">
                  <c:v>79</c:v>
                </c:pt>
                <c:pt idx="821">
                  <c:v>77</c:v>
                </c:pt>
                <c:pt idx="822">
                  <c:v>76</c:v>
                </c:pt>
                <c:pt idx="823">
                  <c:v>74</c:v>
                </c:pt>
                <c:pt idx="824">
                  <c:v>72</c:v>
                </c:pt>
                <c:pt idx="825">
                  <c:v>70</c:v>
                </c:pt>
                <c:pt idx="826">
                  <c:v>68</c:v>
                </c:pt>
                <c:pt idx="827">
                  <c:v>66</c:v>
                </c:pt>
                <c:pt idx="828">
                  <c:v>64</c:v>
                </c:pt>
                <c:pt idx="829">
                  <c:v>62</c:v>
                </c:pt>
                <c:pt idx="830">
                  <c:v>60</c:v>
                </c:pt>
                <c:pt idx="831">
                  <c:v>58</c:v>
                </c:pt>
                <c:pt idx="832">
                  <c:v>56</c:v>
                </c:pt>
                <c:pt idx="833">
                  <c:v>54</c:v>
                </c:pt>
                <c:pt idx="834">
                  <c:v>52</c:v>
                </c:pt>
                <c:pt idx="835">
                  <c:v>49</c:v>
                </c:pt>
                <c:pt idx="836">
                  <c:v>48</c:v>
                </c:pt>
                <c:pt idx="837">
                  <c:v>45</c:v>
                </c:pt>
                <c:pt idx="838">
                  <c:v>44</c:v>
                </c:pt>
                <c:pt idx="839">
                  <c:v>41</c:v>
                </c:pt>
                <c:pt idx="840">
                  <c:v>39</c:v>
                </c:pt>
                <c:pt idx="841">
                  <c:v>37</c:v>
                </c:pt>
                <c:pt idx="842">
                  <c:v>35</c:v>
                </c:pt>
                <c:pt idx="843">
                  <c:v>33</c:v>
                </c:pt>
                <c:pt idx="844">
                  <c:v>30</c:v>
                </c:pt>
                <c:pt idx="845">
                  <c:v>29</c:v>
                </c:pt>
                <c:pt idx="846">
                  <c:v>26</c:v>
                </c:pt>
                <c:pt idx="847">
                  <c:v>24</c:v>
                </c:pt>
                <c:pt idx="848">
                  <c:v>22</c:v>
                </c:pt>
                <c:pt idx="849">
                  <c:v>19</c:v>
                </c:pt>
                <c:pt idx="850">
                  <c:v>17</c:v>
                </c:pt>
                <c:pt idx="851">
                  <c:v>15</c:v>
                </c:pt>
                <c:pt idx="852">
                  <c:v>13</c:v>
                </c:pt>
                <c:pt idx="853">
                  <c:v>11</c:v>
                </c:pt>
                <c:pt idx="854">
                  <c:v>8</c:v>
                </c:pt>
                <c:pt idx="855">
                  <c:v>6</c:v>
                </c:pt>
                <c:pt idx="856">
                  <c:v>4</c:v>
                </c:pt>
                <c:pt idx="857">
                  <c:v>2</c:v>
                </c:pt>
                <c:pt idx="858">
                  <c:v>-1</c:v>
                </c:pt>
                <c:pt idx="859">
                  <c:v>-3</c:v>
                </c:pt>
                <c:pt idx="860">
                  <c:v>-5</c:v>
                </c:pt>
                <c:pt idx="861">
                  <c:v>-8</c:v>
                </c:pt>
                <c:pt idx="862">
                  <c:v>-10</c:v>
                </c:pt>
                <c:pt idx="863">
                  <c:v>-12</c:v>
                </c:pt>
                <c:pt idx="864">
                  <c:v>-15</c:v>
                </c:pt>
                <c:pt idx="865">
                  <c:v>-17</c:v>
                </c:pt>
                <c:pt idx="866">
                  <c:v>-19</c:v>
                </c:pt>
                <c:pt idx="867">
                  <c:v>-21</c:v>
                </c:pt>
                <c:pt idx="868">
                  <c:v>-23</c:v>
                </c:pt>
                <c:pt idx="869">
                  <c:v>-25</c:v>
                </c:pt>
                <c:pt idx="870">
                  <c:v>-28</c:v>
                </c:pt>
                <c:pt idx="871">
                  <c:v>-30</c:v>
                </c:pt>
                <c:pt idx="872">
                  <c:v>-32</c:v>
                </c:pt>
                <c:pt idx="873">
                  <c:v>-34</c:v>
                </c:pt>
                <c:pt idx="874">
                  <c:v>-36</c:v>
                </c:pt>
                <c:pt idx="875">
                  <c:v>-38</c:v>
                </c:pt>
                <c:pt idx="876">
                  <c:v>-41</c:v>
                </c:pt>
                <c:pt idx="877">
                  <c:v>-42</c:v>
                </c:pt>
                <c:pt idx="878">
                  <c:v>-44</c:v>
                </c:pt>
                <c:pt idx="879">
                  <c:v>-46</c:v>
                </c:pt>
                <c:pt idx="880">
                  <c:v>-48</c:v>
                </c:pt>
                <c:pt idx="881">
                  <c:v>-50</c:v>
                </c:pt>
                <c:pt idx="882">
                  <c:v>-52</c:v>
                </c:pt>
                <c:pt idx="883">
                  <c:v>-54</c:v>
                </c:pt>
                <c:pt idx="884">
                  <c:v>-56</c:v>
                </c:pt>
                <c:pt idx="885">
                  <c:v>-58</c:v>
                </c:pt>
                <c:pt idx="886">
                  <c:v>-60</c:v>
                </c:pt>
                <c:pt idx="887">
                  <c:v>-62</c:v>
                </c:pt>
                <c:pt idx="888">
                  <c:v>-63</c:v>
                </c:pt>
                <c:pt idx="889">
                  <c:v>-65</c:v>
                </c:pt>
                <c:pt idx="890">
                  <c:v>-67</c:v>
                </c:pt>
                <c:pt idx="891">
                  <c:v>-69</c:v>
                </c:pt>
                <c:pt idx="892">
                  <c:v>-70</c:v>
                </c:pt>
                <c:pt idx="893">
                  <c:v>-72</c:v>
                </c:pt>
                <c:pt idx="894">
                  <c:v>-73</c:v>
                </c:pt>
                <c:pt idx="895">
                  <c:v>-75</c:v>
                </c:pt>
                <c:pt idx="896">
                  <c:v>-76</c:v>
                </c:pt>
                <c:pt idx="897">
                  <c:v>-78</c:v>
                </c:pt>
                <c:pt idx="898">
                  <c:v>-79</c:v>
                </c:pt>
                <c:pt idx="899">
                  <c:v>-80</c:v>
                </c:pt>
                <c:pt idx="900">
                  <c:v>-81</c:v>
                </c:pt>
                <c:pt idx="901">
                  <c:v>-83</c:v>
                </c:pt>
                <c:pt idx="902">
                  <c:v>-84</c:v>
                </c:pt>
                <c:pt idx="903">
                  <c:v>-85</c:v>
                </c:pt>
                <c:pt idx="904">
                  <c:v>-86</c:v>
                </c:pt>
                <c:pt idx="905">
                  <c:v>-87</c:v>
                </c:pt>
                <c:pt idx="906">
                  <c:v>-88</c:v>
                </c:pt>
                <c:pt idx="907">
                  <c:v>-89</c:v>
                </c:pt>
                <c:pt idx="908">
                  <c:v>-90</c:v>
                </c:pt>
                <c:pt idx="909">
                  <c:v>-91</c:v>
                </c:pt>
                <c:pt idx="910">
                  <c:v>-91</c:v>
                </c:pt>
                <c:pt idx="911">
                  <c:v>-92</c:v>
                </c:pt>
                <c:pt idx="912">
                  <c:v>-93</c:v>
                </c:pt>
                <c:pt idx="913">
                  <c:v>-93</c:v>
                </c:pt>
                <c:pt idx="914">
                  <c:v>-94</c:v>
                </c:pt>
                <c:pt idx="915">
                  <c:v>-94</c:v>
                </c:pt>
                <c:pt idx="916">
                  <c:v>-94</c:v>
                </c:pt>
                <c:pt idx="917">
                  <c:v>-95</c:v>
                </c:pt>
                <c:pt idx="918">
                  <c:v>-95</c:v>
                </c:pt>
                <c:pt idx="919">
                  <c:v>-96</c:v>
                </c:pt>
                <c:pt idx="920">
                  <c:v>-96</c:v>
                </c:pt>
                <c:pt idx="921">
                  <c:v>-96</c:v>
                </c:pt>
                <c:pt idx="922">
                  <c:v>-96</c:v>
                </c:pt>
                <c:pt idx="923">
                  <c:v>-96</c:v>
                </c:pt>
                <c:pt idx="924">
                  <c:v>-96</c:v>
                </c:pt>
                <c:pt idx="925">
                  <c:v>-95</c:v>
                </c:pt>
                <c:pt idx="926">
                  <c:v>-95</c:v>
                </c:pt>
                <c:pt idx="927">
                  <c:v>-95</c:v>
                </c:pt>
                <c:pt idx="928">
                  <c:v>-95</c:v>
                </c:pt>
                <c:pt idx="929">
                  <c:v>-94</c:v>
                </c:pt>
                <c:pt idx="930">
                  <c:v>-94</c:v>
                </c:pt>
                <c:pt idx="931">
                  <c:v>-93</c:v>
                </c:pt>
                <c:pt idx="932">
                  <c:v>-93</c:v>
                </c:pt>
                <c:pt idx="933">
                  <c:v>-92</c:v>
                </c:pt>
                <c:pt idx="934">
                  <c:v>-91</c:v>
                </c:pt>
                <c:pt idx="935">
                  <c:v>-91</c:v>
                </c:pt>
                <c:pt idx="936">
                  <c:v>-90</c:v>
                </c:pt>
                <c:pt idx="937">
                  <c:v>-89</c:v>
                </c:pt>
                <c:pt idx="938">
                  <c:v>-88</c:v>
                </c:pt>
                <c:pt idx="939">
                  <c:v>-88</c:v>
                </c:pt>
                <c:pt idx="940">
                  <c:v>-86</c:v>
                </c:pt>
                <c:pt idx="941">
                  <c:v>-85</c:v>
                </c:pt>
                <c:pt idx="942">
                  <c:v>-84</c:v>
                </c:pt>
                <c:pt idx="943">
                  <c:v>-83</c:v>
                </c:pt>
                <c:pt idx="944">
                  <c:v>-82</c:v>
                </c:pt>
                <c:pt idx="945">
                  <c:v>-81</c:v>
                </c:pt>
                <c:pt idx="946">
                  <c:v>-79</c:v>
                </c:pt>
                <c:pt idx="947">
                  <c:v>-78</c:v>
                </c:pt>
                <c:pt idx="948">
                  <c:v>-77</c:v>
                </c:pt>
                <c:pt idx="949">
                  <c:v>-75</c:v>
                </c:pt>
                <c:pt idx="950">
                  <c:v>-74</c:v>
                </c:pt>
                <c:pt idx="951">
                  <c:v>-72</c:v>
                </c:pt>
                <c:pt idx="952">
                  <c:v>-70</c:v>
                </c:pt>
                <c:pt idx="953">
                  <c:v>-69</c:v>
                </c:pt>
                <c:pt idx="954">
                  <c:v>-67</c:v>
                </c:pt>
                <c:pt idx="955">
                  <c:v>-65</c:v>
                </c:pt>
                <c:pt idx="956">
                  <c:v>-64</c:v>
                </c:pt>
                <c:pt idx="957">
                  <c:v>-62</c:v>
                </c:pt>
                <c:pt idx="958">
                  <c:v>-60</c:v>
                </c:pt>
                <c:pt idx="959">
                  <c:v>-58</c:v>
                </c:pt>
                <c:pt idx="960">
                  <c:v>-56</c:v>
                </c:pt>
                <c:pt idx="961">
                  <c:v>-54</c:v>
                </c:pt>
                <c:pt idx="962">
                  <c:v>-52</c:v>
                </c:pt>
                <c:pt idx="963">
                  <c:v>-50</c:v>
                </c:pt>
                <c:pt idx="964">
                  <c:v>-48</c:v>
                </c:pt>
                <c:pt idx="965">
                  <c:v>-46</c:v>
                </c:pt>
                <c:pt idx="966">
                  <c:v>-43</c:v>
                </c:pt>
                <c:pt idx="967">
                  <c:v>-41</c:v>
                </c:pt>
                <c:pt idx="968">
                  <c:v>-39</c:v>
                </c:pt>
                <c:pt idx="969">
                  <c:v>-37</c:v>
                </c:pt>
                <c:pt idx="970">
                  <c:v>-35</c:v>
                </c:pt>
                <c:pt idx="971">
                  <c:v>-32</c:v>
                </c:pt>
                <c:pt idx="972">
                  <c:v>-30</c:v>
                </c:pt>
                <c:pt idx="973">
                  <c:v>-28</c:v>
                </c:pt>
                <c:pt idx="974">
                  <c:v>-25</c:v>
                </c:pt>
                <c:pt idx="975">
                  <c:v>-23</c:v>
                </c:pt>
                <c:pt idx="976">
                  <c:v>-21</c:v>
                </c:pt>
                <c:pt idx="977">
                  <c:v>-18</c:v>
                </c:pt>
                <c:pt idx="978">
                  <c:v>-16</c:v>
                </c:pt>
                <c:pt idx="979">
                  <c:v>-13</c:v>
                </c:pt>
                <c:pt idx="980">
                  <c:v>-11</c:v>
                </c:pt>
                <c:pt idx="981">
                  <c:v>-9</c:v>
                </c:pt>
                <c:pt idx="982">
                  <c:v>-6</c:v>
                </c:pt>
                <c:pt idx="983">
                  <c:v>-4</c:v>
                </c:pt>
                <c:pt idx="984">
                  <c:v>-1</c:v>
                </c:pt>
                <c:pt idx="985">
                  <c:v>2</c:v>
                </c:pt>
                <c:pt idx="986">
                  <c:v>4</c:v>
                </c:pt>
                <c:pt idx="987">
                  <c:v>6</c:v>
                </c:pt>
                <c:pt idx="988">
                  <c:v>9</c:v>
                </c:pt>
                <c:pt idx="989">
                  <c:v>11</c:v>
                </c:pt>
                <c:pt idx="990">
                  <c:v>13</c:v>
                </c:pt>
                <c:pt idx="991">
                  <c:v>16</c:v>
                </c:pt>
                <c:pt idx="992">
                  <c:v>18</c:v>
                </c:pt>
                <c:pt idx="993">
                  <c:v>21</c:v>
                </c:pt>
                <c:pt idx="994">
                  <c:v>23</c:v>
                </c:pt>
                <c:pt idx="995">
                  <c:v>26</c:v>
                </c:pt>
                <c:pt idx="996">
                  <c:v>27</c:v>
                </c:pt>
                <c:pt idx="997">
                  <c:v>30</c:v>
                </c:pt>
                <c:pt idx="998">
                  <c:v>32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4828416"/>
        <c:axId val="94829952"/>
      </c:scatterChart>
      <c:valAx>
        <c:axId val="94828416"/>
        <c:scaling>
          <c:orientation val="minMax"/>
          <c:max val="150"/>
          <c:min val="-150"/>
        </c:scaling>
        <c:delete val="0"/>
        <c:axPos val="b"/>
        <c:numFmt formatCode="General" sourceLinked="1"/>
        <c:majorTickMark val="cross"/>
        <c:minorTickMark val="none"/>
        <c:tickLblPos val="none"/>
        <c:crossAx val="94829952"/>
        <c:crossesAt val="0"/>
        <c:crossBetween val="midCat"/>
        <c:majorUnit val="50"/>
      </c:valAx>
      <c:valAx>
        <c:axId val="94829952"/>
        <c:scaling>
          <c:orientation val="minMax"/>
          <c:max val="150"/>
          <c:min val="-150"/>
        </c:scaling>
        <c:delete val="0"/>
        <c:axPos val="l"/>
        <c:numFmt formatCode="General" sourceLinked="1"/>
        <c:majorTickMark val="cross"/>
        <c:minorTickMark val="none"/>
        <c:tickLblPos val="none"/>
        <c:crossAx val="94828416"/>
        <c:crosses val="autoZero"/>
        <c:crossBetween val="midCat"/>
        <c:majorUnit val="50"/>
        <c:minorUnit val="10"/>
      </c:valAx>
    </c:plotArea>
    <c:legend>
      <c:legendPos val="r"/>
      <c:layout>
        <c:manualLayout>
          <c:xMode val="edge"/>
          <c:yMode val="edge"/>
          <c:x val="0.56226092326694455"/>
          <c:y val="0.18644287885067001"/>
          <c:w val="0.31222464103751735"/>
          <c:h val="0.2104475756319933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274642-EB5D-4615-8BD9-3B7B08628BE8}" type="datetimeFigureOut">
              <a:rPr lang="en-US" smtClean="0"/>
              <a:t>7/25/2013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88AF2F-65DF-4B76-801D-0A76B9BDD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806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[NEXT] My understanding of the words “illustrate gravitation” 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8AF2F-65DF-4B76-801D-0A76B9BDDD2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0735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reason</a:t>
            </a:r>
            <a:r>
              <a:rPr lang="en-US" baseline="0" dirty="0" smtClean="0"/>
              <a:t> is that we need to realize that </a:t>
            </a:r>
            <a:r>
              <a:rPr lang="en-US" dirty="0" smtClean="0"/>
              <a:t>the rubber sheet</a:t>
            </a:r>
            <a:r>
              <a:rPr lang="en-US" baseline="0" dirty="0" smtClean="0"/>
              <a:t> is 2-dimensional</a:t>
            </a:r>
          </a:p>
          <a:p>
            <a:endParaRPr lang="en-US" baseline="0" dirty="0" smtClean="0"/>
          </a:p>
          <a:p>
            <a:r>
              <a:rPr lang="en-US" baseline="0" dirty="0" smtClean="0"/>
              <a:t>[C] therefore the solutions are not the same, because the dimensionality is different</a:t>
            </a:r>
          </a:p>
          <a:p>
            <a:endParaRPr lang="en-US" baseline="0" dirty="0" smtClean="0"/>
          </a:p>
          <a:p>
            <a:r>
              <a:rPr lang="en-US" baseline="0" dirty="0" smtClean="0"/>
              <a:t>[NEXT] This means that in order to be able to compare our rubber sheet to gravity, we need to look at how gravity would work in 2 dimensions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8AF2F-65DF-4B76-801D-0A76B9BDDD2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6021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w</a:t>
                </a:r>
                <a:r>
                  <a:rPr lang="en-US" baseline="0" dirty="0" smtClean="0"/>
                  <a:t>e can find the answer by</a:t>
                </a:r>
                <a:r>
                  <a:rPr lang="en-US" dirty="0" smtClean="0"/>
                  <a:t> solving Poisson’s </a:t>
                </a:r>
                <a:r>
                  <a:rPr lang="en-US" dirty="0" err="1" smtClean="0"/>
                  <a:t>eq</a:t>
                </a:r>
                <a:r>
                  <a:rPr lang="en-US" dirty="0" smtClean="0"/>
                  <a:t> </a:t>
                </a:r>
                <a:r>
                  <a:rPr lang="en-US" baseline="0" dirty="0" smtClean="0"/>
                  <a:t>(which is rather complex), but we can arrive at the answer by informal reasoning, too</a:t>
                </a:r>
              </a:p>
              <a:p>
                <a:endParaRPr lang="en-US" baseline="0" dirty="0" smtClean="0"/>
              </a:p>
              <a:p>
                <a:r>
                  <a:rPr lang="en-US" baseline="0" dirty="0" smtClean="0"/>
                  <a:t>the force is proportional to the intensity of the gravitational field</a:t>
                </a:r>
              </a:p>
              <a:p>
                <a:r>
                  <a:rPr lang="en-US" baseline="0" dirty="0" smtClean="0"/>
                  <a:t>it is a well-known fact that in 3D intensity </a:t>
                </a:r>
                <a14:m>
                  <m:oMath xmlns:m="http://schemas.openxmlformats.org/officeDocument/2006/math">
                    <m:r>
                      <a:rPr lang="en-US" b="0" i="1" baseline="0" smtClean="0">
                        <a:latin typeface="Cambria Math"/>
                      </a:rPr>
                      <m:t>∝</m:t>
                    </m:r>
                    <m:f>
                      <m:fPr>
                        <m:ctrlPr>
                          <a:rPr lang="en-US" b="0" i="1" baseline="0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baseline="0" smtClean="0">
                            <a:latin typeface="Cambria Math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b="0" i="1" baseline="0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b="0" i="1" baseline="0" smtClean="0">
                                <a:latin typeface="Cambria Math"/>
                              </a:rPr>
                              <m:t>𝑟</m:t>
                            </m:r>
                          </m:e>
                          <m:sup>
                            <m:r>
                              <a:rPr lang="en-US" b="0" i="1" baseline="0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baseline="0" dirty="0" smtClean="0"/>
                  <a:t> and in 2D intensity </a:t>
                </a:r>
                <a14:m>
                  <m:oMath xmlns:m="http://schemas.openxmlformats.org/officeDocument/2006/math">
                    <m:r>
                      <a:rPr lang="en-US" b="0" i="1" baseline="0" smtClean="0">
                        <a:latin typeface="Cambria Math"/>
                      </a:rPr>
                      <m:t>∝</m:t>
                    </m:r>
                    <m:f>
                      <m:fPr>
                        <m:ctrlPr>
                          <a:rPr lang="en-US" b="0" i="1" baseline="0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baseline="0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b="0" i="1" baseline="0" smtClean="0">
                            <a:latin typeface="Cambria Math"/>
                          </a:rPr>
                          <m:t>𝑟</m:t>
                        </m:r>
                      </m:den>
                    </m:f>
                  </m:oMath>
                </a14:m>
                <a:r>
                  <a:rPr lang="en-US" baseline="0" dirty="0" smtClean="0"/>
                  <a:t> (which can be seen easily and I will gladly elaborate on it in the discussion if desired)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TODO </a:t>
                </a:r>
                <a:r>
                  <a:rPr lang="en-US" dirty="0" err="1" smtClean="0"/>
                  <a:t>prerobit</a:t>
                </a:r>
                <a:r>
                  <a:rPr lang="en-US" dirty="0" smtClean="0"/>
                  <a:t>:</a:t>
                </a:r>
              </a:p>
              <a:p>
                <a:endParaRPr lang="en-US" dirty="0" smtClean="0"/>
              </a:p>
              <a:p>
                <a:r>
                  <a:rPr lang="en-US" dirty="0" err="1" smtClean="0"/>
                  <a:t>riesenie</a:t>
                </a:r>
                <a:r>
                  <a:rPr lang="en-US" baseline="0" dirty="0" smtClean="0"/>
                  <a:t> </a:t>
                </a:r>
                <a:r>
                  <a:rPr lang="en-US" baseline="0" dirty="0" err="1" smtClean="0"/>
                  <a:t>Poissonovej</a:t>
                </a:r>
                <a:r>
                  <a:rPr lang="en-US" baseline="0" dirty="0" smtClean="0"/>
                  <a:t> </a:t>
                </a:r>
                <a:r>
                  <a:rPr lang="en-US" baseline="0" dirty="0" err="1" smtClean="0"/>
                  <a:t>rovnice</a:t>
                </a:r>
                <a:r>
                  <a:rPr lang="en-US" baseline="0" dirty="0" smtClean="0"/>
                  <a:t> pre 2D </a:t>
                </a:r>
                <a:r>
                  <a:rPr lang="en-US" baseline="0" dirty="0" err="1" smtClean="0"/>
                  <a:t>veci</a:t>
                </a:r>
                <a:r>
                  <a:rPr lang="en-US" baseline="0" dirty="0" smtClean="0"/>
                  <a:t> </a:t>
                </a:r>
                <a:r>
                  <a:rPr lang="en-US" baseline="0" dirty="0" err="1" smtClean="0"/>
                  <a:t>vyuziva</a:t>
                </a:r>
                <a:r>
                  <a:rPr lang="en-US" baseline="0" dirty="0" smtClean="0"/>
                  <a:t> </a:t>
                </a:r>
                <a:r>
                  <a:rPr lang="en-US" baseline="0" dirty="0" err="1" smtClean="0"/>
                  <a:t>tzv</a:t>
                </a:r>
                <a:r>
                  <a:rPr lang="en-US" baseline="0" dirty="0" smtClean="0"/>
                  <a:t> Stokes’ divergence theorem (which is rather sophisticated)</a:t>
                </a:r>
              </a:p>
              <a:p>
                <a:r>
                  <a:rPr lang="en-US" baseline="0" dirty="0" smtClean="0"/>
                  <a:t>we can introduce the notion of field lines</a:t>
                </a:r>
              </a:p>
              <a:p>
                <a:r>
                  <a:rPr lang="en-US" baseline="0" dirty="0" smtClean="0"/>
                  <a:t>the central mass acts as a source of the field lines</a:t>
                </a:r>
              </a:p>
              <a:p>
                <a:r>
                  <a:rPr lang="en-US" baseline="0" dirty="0" smtClean="0"/>
                  <a:t>the force acting on another object in this field is proportional to the field line density</a:t>
                </a:r>
              </a:p>
              <a:p>
                <a:r>
                  <a:rPr lang="en-US" baseline="0" dirty="0" smtClean="0"/>
                  <a:t>now it is important to notice the essential difference between 3D and 2D: in 3D, field lines density is inversely proportional to </a:t>
                </a:r>
                <a:r>
                  <a:rPr lang="en-US" b="0" i="0" baseline="0" smtClean="0">
                    <a:latin typeface="Cambria Math"/>
                  </a:rPr>
                  <a:t>𝑟^2</a:t>
                </a:r>
                <a:r>
                  <a:rPr lang="en-US" baseline="0" dirty="0" smtClean="0"/>
                  <a:t> (i.e. surface area) in 3D [</a:t>
                </a:r>
                <a:r>
                  <a:rPr lang="en-US" baseline="0" dirty="0" err="1" smtClean="0"/>
                  <a:t>obrazok</a:t>
                </a:r>
                <a:r>
                  <a:rPr lang="en-US" baseline="0" dirty="0" smtClean="0"/>
                  <a:t>], while in 2D it is inversely proportional to </a:t>
                </a:r>
                <a:r>
                  <a:rPr lang="en-US" b="0" i="0" baseline="0" smtClean="0">
                    <a:latin typeface="Cambria Math"/>
                  </a:rPr>
                  <a:t>𝑟</a:t>
                </a:r>
                <a:r>
                  <a:rPr lang="en-US" baseline="0" dirty="0" smtClean="0"/>
                  <a:t> (perimeter) [</a:t>
                </a:r>
                <a:r>
                  <a:rPr lang="en-US" baseline="0" dirty="0" err="1" smtClean="0"/>
                  <a:t>obrazok</a:t>
                </a:r>
                <a:r>
                  <a:rPr lang="en-US" baseline="0" dirty="0" smtClean="0"/>
                  <a:t>]</a:t>
                </a:r>
              </a:p>
              <a:p>
                <a:endParaRPr lang="en-US" baseline="0" dirty="0" smtClean="0"/>
              </a:p>
              <a:p>
                <a:r>
                  <a:rPr lang="en-US" baseline="0" dirty="0" smtClean="0"/>
                  <a:t>TODO </a:t>
                </a:r>
                <a:r>
                  <a:rPr lang="en-US" baseline="0" dirty="0" err="1" smtClean="0"/>
                  <a:t>lepsie</a:t>
                </a:r>
                <a:r>
                  <a:rPr lang="en-US" baseline="0" dirty="0" smtClean="0"/>
                  <a:t> </a:t>
                </a:r>
                <a:r>
                  <a:rPr lang="en-US" baseline="0" dirty="0" err="1" smtClean="0"/>
                  <a:t>obrazky</a:t>
                </a:r>
                <a:endParaRPr lang="en-US" baseline="0" dirty="0" smtClean="0"/>
              </a:p>
              <a:p>
                <a:endParaRPr lang="en-US" baseline="0" dirty="0" smtClean="0"/>
              </a:p>
              <a:p>
                <a:r>
                  <a:rPr lang="en-US" baseline="0" dirty="0" smtClean="0"/>
                  <a:t>heuristics: we can imagine the central mass as a source of gravitational field, and then the force exerted on objects is </a:t>
                </a:r>
                <a:endParaRPr lang="en-US" dirty="0" smtClean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8AF2F-65DF-4B76-801D-0A76B9BDDD2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6057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once</a:t>
            </a:r>
            <a:r>
              <a:rPr lang="en-US" baseline="0" dirty="0" smtClean="0"/>
              <a:t> we know this, the potential shape can be found to be logarithmic. Therefore what we should do to confirm the equivalence is to [C] take our rubber sheet and try to fit it with a logarithmic function. [C] When we do this, we find that it is a [C] rather good fit. [NEXT]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8AF2F-65DF-4B76-801D-0A76B9BDDD2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6354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once</a:t>
            </a:r>
            <a:r>
              <a:rPr lang="en-US" baseline="0" dirty="0" smtClean="0"/>
              <a:t> we know this, the potential shape can be found to be logarithmic. Therefore what we should do to confirm the equivalence is to [C] take our rubber sheet and try to fit it with a logarithmic function. [C] When we do this, we find that it is a [C] rather good fit. [NEXT]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8AF2F-65DF-4B76-801D-0A76B9BDDD2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4876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governed</a:t>
            </a:r>
            <a:r>
              <a:rPr lang="en-US" baseline="0" dirty="0" smtClean="0"/>
              <a:t> by the same equations ⇒ the shape will correctly represent gravity even if we add more objects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8AF2F-65DF-4B76-801D-0A76B9BDDD2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4428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 obvious</a:t>
            </a:r>
            <a:r>
              <a:rPr lang="en-US" baseline="0" dirty="0" smtClean="0"/>
              <a:t> option is to directly measure the force exerted on objects, but this would be quite imprecise, therefore I have chosen a different option: find the gravitational constant from the potential (i.e. the shape of the membrane)</a:t>
            </a:r>
            <a:endParaRPr lang="sk-SK" baseline="0" dirty="0" smtClean="0"/>
          </a:p>
          <a:p>
            <a:endParaRPr lang="sk-SK" baseline="0" dirty="0" smtClean="0"/>
          </a:p>
          <a:p>
            <a:r>
              <a:rPr lang="sk-SK" baseline="0" dirty="0" smtClean="0"/>
              <a:t>since the membrane shape [h(r)] is equivalent to the potential [phi(r)], by comparing the two we can find the expression for kappa_m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8AF2F-65DF-4B76-801D-0A76B9BDDD2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0295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vesame</a:t>
            </a:r>
            <a:r>
              <a:rPr lang="en-US" dirty="0" smtClean="0"/>
              <a:t> </a:t>
            </a:r>
            <a:r>
              <a:rPr lang="en-US" dirty="0" err="1" smtClean="0"/>
              <a:t>rozn</a:t>
            </a:r>
            <a:r>
              <a:rPr lang="en-US" baseline="0" dirty="0" err="1" smtClean="0"/>
              <a:t>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hmotnost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lebo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chceme</a:t>
            </a:r>
            <a:r>
              <a:rPr lang="en-US" baseline="0" dirty="0" smtClean="0"/>
              <a:t> mat </a:t>
            </a:r>
            <a:r>
              <a:rPr lang="en-US" baseline="0" dirty="0" err="1" smtClean="0"/>
              <a:t>nejaku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statisticku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vzorku</a:t>
            </a:r>
            <a:r>
              <a:rPr lang="en-US" baseline="0" dirty="0" smtClean="0"/>
              <a:t>, a </a:t>
            </a:r>
            <a:r>
              <a:rPr lang="en-US" baseline="0" dirty="0" err="1" smtClean="0"/>
              <a:t>nemenime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polomer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gulicky</a:t>
            </a:r>
            <a:endParaRPr lang="en-US" baseline="0" dirty="0" smtClean="0"/>
          </a:p>
          <a:p>
            <a:r>
              <a:rPr lang="en-US" baseline="0" dirty="0" smtClean="0"/>
              <a:t>(note: </a:t>
            </a:r>
            <a:r>
              <a:rPr lang="en-US" baseline="0" dirty="0" err="1" smtClean="0"/>
              <a:t>ocakavame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ze</a:t>
            </a:r>
            <a:r>
              <a:rPr lang="en-US" baseline="0" dirty="0" smtClean="0"/>
              <a:t> pre </a:t>
            </a:r>
            <a:r>
              <a:rPr lang="en-US" baseline="0" dirty="0" err="1" smtClean="0"/>
              <a:t>privelke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hmotnosti</a:t>
            </a:r>
            <a:r>
              <a:rPr lang="en-US" baseline="0" dirty="0" smtClean="0"/>
              <a:t> to </a:t>
            </a:r>
            <a:r>
              <a:rPr lang="en-US" baseline="0" dirty="0" err="1" smtClean="0"/>
              <a:t>nebude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moc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fungovat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lebo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prilis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natiahnute</a:t>
            </a:r>
            <a:r>
              <a:rPr lang="en-US" baseline="0" dirty="0" smtClean="0"/>
              <a:t> / model </a:t>
            </a:r>
            <a:r>
              <a:rPr lang="en-US" baseline="0" dirty="0" err="1" smtClean="0"/>
              <a:t>nefunguje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atd</a:t>
            </a:r>
            <a:r>
              <a:rPr lang="en-US" baseline="0" dirty="0" smtClean="0"/>
              <a:t>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8AF2F-65DF-4B76-801D-0A76B9BDDD2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1879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as expected, for large masses [C] we no longer get a constant (since our model is not valid at these ranges), but for smaller masses [C] our gravitational constant is indeed constant (as a good constant should be). Therefore the [C] average value from these measurements is our gravitational constant for this system, and can be used to calculate gravitational force.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8AF2F-65DF-4B76-801D-0A76B9BDDD2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7597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for </a:t>
            </a:r>
            <a:r>
              <a:rPr lang="en-US" dirty="0" smtClean="0"/>
              <a:t>objects moving</a:t>
            </a:r>
            <a:r>
              <a:rPr lang="en-US" baseline="0" dirty="0" smtClean="0"/>
              <a:t> with regard to “the </a:t>
            </a:r>
            <a:r>
              <a:rPr lang="en-US" baseline="0" dirty="0" err="1" smtClean="0"/>
              <a:t>aether</a:t>
            </a:r>
            <a:r>
              <a:rPr lang="en-US" baseline="0" dirty="0" smtClean="0"/>
              <a:t>” (i.e. the membrane)</a:t>
            </a:r>
            <a:r>
              <a:rPr lang="sk-SK" baseline="0" dirty="0" smtClean="0"/>
              <a:t>, mechanical energy is </a:t>
            </a:r>
            <a:r>
              <a:rPr lang="sk-SK" b="1" baseline="0" dirty="0" smtClean="0"/>
              <a:t>not</a:t>
            </a:r>
            <a:r>
              <a:rPr lang="sk-SK" b="0" baseline="0" dirty="0" smtClean="0"/>
              <a:t> conserved</a:t>
            </a:r>
            <a:endParaRPr lang="sk-SK" baseline="0" dirty="0" smtClean="0"/>
          </a:p>
          <a:p>
            <a:r>
              <a:rPr lang="en-US" dirty="0" smtClean="0"/>
              <a:t>energy losses v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normalnej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gravitacii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nemame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takze</a:t>
            </a:r>
            <a:r>
              <a:rPr lang="en-US" baseline="0" dirty="0" smtClean="0"/>
              <a:t> to je </a:t>
            </a:r>
            <a:r>
              <a:rPr lang="en-US" baseline="0" dirty="0" err="1" smtClean="0"/>
              <a:t>cele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zle</a:t>
            </a:r>
            <a:endParaRPr lang="en-US" baseline="0" dirty="0" smtClean="0"/>
          </a:p>
          <a:p>
            <a:r>
              <a:rPr lang="en-US" baseline="0" dirty="0" smtClean="0"/>
              <a:t>finite speed (</a:t>
            </a:r>
            <a:r>
              <a:rPr lang="en-US" baseline="0" dirty="0" err="1" smtClean="0"/>
              <a:t>sposobena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tym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ze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</a:t>
            </a:r>
            <a:r>
              <a:rPr lang="en-US" baseline="0" dirty="0" smtClean="0"/>
              <a:t> tam </a:t>
            </a:r>
            <a:r>
              <a:rPr lang="en-US" baseline="0" dirty="0" err="1" smtClean="0"/>
              <a:t>pomaly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siria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rozruchy</a:t>
            </a:r>
            <a:r>
              <a:rPr lang="en-US" baseline="0" dirty="0" smtClean="0"/>
              <a:t> – </a:t>
            </a:r>
            <a:r>
              <a:rPr lang="en-US" baseline="0" dirty="0" err="1" smtClean="0"/>
              <a:t>vlny</a:t>
            </a:r>
            <a:r>
              <a:rPr lang="en-US" baseline="0" dirty="0" smtClean="0"/>
              <a:t>), co v </a:t>
            </a:r>
            <a:r>
              <a:rPr lang="en-US" baseline="0" dirty="0" err="1" smtClean="0"/>
              <a:t>newtonovskej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gravitacii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nie</a:t>
            </a:r>
            <a:r>
              <a:rPr lang="en-US" baseline="0" dirty="0" smtClean="0"/>
              <a:t> je</a:t>
            </a:r>
          </a:p>
          <a:p>
            <a:endParaRPr lang="en-US" baseline="0" dirty="0" smtClean="0"/>
          </a:p>
          <a:p>
            <a:r>
              <a:rPr lang="en-US" baseline="0" dirty="0" smtClean="0"/>
              <a:t>to </a:t>
            </a:r>
            <a:r>
              <a:rPr lang="en-US" baseline="0" dirty="0" err="1" smtClean="0"/>
              <a:t>trenie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prejavuje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vyrazne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ako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ukaze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dalsi</a:t>
            </a:r>
            <a:r>
              <a:rPr lang="en-US" baseline="0" dirty="0" smtClean="0"/>
              <a:t>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8AF2F-65DF-4B76-801D-0A76B9BDDD2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8745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zaroven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mozme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vsimnut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ze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nam</a:t>
            </a:r>
            <a:r>
              <a:rPr lang="en-US" baseline="0" dirty="0" smtClean="0"/>
              <a:t> to </a:t>
            </a:r>
            <a:r>
              <a:rPr lang="en-US" baseline="0" dirty="0" err="1" smtClean="0"/>
              <a:t>nechodi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slusnych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uzavretych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drahach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elipsy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nikde</a:t>
            </a:r>
            <a:r>
              <a:rPr lang="en-US" baseline="0" dirty="0" smtClean="0"/>
              <a:t>). Je to </a:t>
            </a:r>
            <a:r>
              <a:rPr lang="en-US" baseline="0" dirty="0" err="1" smtClean="0"/>
              <a:t>trenim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alebo</a:t>
            </a:r>
            <a:r>
              <a:rPr lang="en-US" baseline="0" dirty="0" smtClean="0"/>
              <a:t> by to </a:t>
            </a:r>
            <a:r>
              <a:rPr lang="en-US" baseline="0" dirty="0" err="1" smtClean="0"/>
              <a:t>tak</a:t>
            </a:r>
            <a:r>
              <a:rPr lang="en-US" baseline="0" dirty="0" smtClean="0"/>
              <a:t> bolo </a:t>
            </a:r>
            <a:r>
              <a:rPr lang="en-US" baseline="0" dirty="0" err="1" smtClean="0"/>
              <a:t>aj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strat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energie</a:t>
            </a:r>
            <a:r>
              <a:rPr lang="en-US" baseline="0" dirty="0" smtClean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8AF2F-65DF-4B76-801D-0A76B9BDDD2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731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 smtClean="0">
              <a:solidFill>
                <a:prstClr val="black"/>
              </a:solidFill>
              <a:sym typeface="Wingdings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8AF2F-65DF-4B76-801D-0A76B9BDDD2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7199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po</a:t>
            </a:r>
            <a:r>
              <a:rPr lang="en-US" dirty="0" smtClean="0"/>
              <a:t> troche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vyskumu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sme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zistili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ze</a:t>
            </a:r>
            <a:r>
              <a:rPr lang="en-US" baseline="0" dirty="0" smtClean="0"/>
              <a:t> to </a:t>
            </a:r>
            <a:r>
              <a:rPr lang="en-US" baseline="0" dirty="0" err="1" smtClean="0"/>
              <a:t>nie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len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trenim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there is a peculiar statement</a:t>
            </a:r>
            <a:r>
              <a:rPr lang="en-US" baseline="0" dirty="0" smtClean="0"/>
              <a:t> due to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Joseph</a:t>
            </a:r>
            <a:r>
              <a:rPr lang="en-US" baseline="0" dirty="0" smtClean="0"/>
              <a:t> Bertrand …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however, there is one exception: circular motion (possible in all spherically symmetric potentials); therefore it sort of makes sense to formulate laws analogous to </a:t>
            </a:r>
            <a:r>
              <a:rPr lang="en-US" baseline="0" dirty="0" err="1" smtClean="0"/>
              <a:t>Kepler’s</a:t>
            </a:r>
            <a:r>
              <a:rPr lang="en-US" baseline="0" dirty="0" smtClean="0"/>
              <a:t> laws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8AF2F-65DF-4B76-801D-0A76B9BDDD2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3920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8AF2F-65DF-4B76-801D-0A76B9BDDD2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754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8AF2F-65DF-4B76-801D-0A76B9BDDD2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754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TODO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upratat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8AF2F-65DF-4B76-801D-0A76B9BDDD2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6064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Toto je </a:t>
            </a:r>
            <a:r>
              <a:rPr lang="en-US" dirty="0" err="1" smtClean="0"/>
              <a:t>odvodenie</a:t>
            </a:r>
            <a:r>
              <a:rPr lang="en-US" dirty="0" smtClean="0"/>
              <a:t> z </a:t>
            </a:r>
            <a:r>
              <a:rPr lang="en-US" dirty="0" err="1" smtClean="0"/>
              <a:t>feynmana</a:t>
            </a:r>
            <a:r>
              <a:rPr lang="en-US" dirty="0" smtClean="0"/>
              <a:t>, </a:t>
            </a:r>
            <a:r>
              <a:rPr lang="en-US" dirty="0" err="1" smtClean="0"/>
              <a:t>druhy</a:t>
            </a:r>
            <a:r>
              <a:rPr lang="en-US" dirty="0" smtClean="0"/>
              <a:t> </a:t>
            </a:r>
            <a:r>
              <a:rPr lang="en-US" dirty="0" err="1" smtClean="0"/>
              <a:t>diel</a:t>
            </a:r>
            <a:r>
              <a:rPr lang="en-US" dirty="0" smtClean="0"/>
              <a:t>, </a:t>
            </a:r>
            <a:r>
              <a:rPr lang="en-US" dirty="0" err="1" smtClean="0"/>
              <a:t>kapitola</a:t>
            </a:r>
            <a:r>
              <a:rPr lang="en-US" dirty="0" smtClean="0"/>
              <a:t> 12.3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8AF2F-65DF-4B76-801D-0A76B9BDDD2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2314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8AF2F-65DF-4B76-801D-0A76B9BDDD2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6803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8AF2F-65DF-4B76-801D-0A76B9BDDD2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6803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uniform tension in the whole membrane</a:t>
                </a:r>
              </a:p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latin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/>
                          </a:rPr>
                          <m:t>sin</m:t>
                        </m:r>
                      </m:fName>
                      <m:e>
                        <m:r>
                          <a:rPr lang="en-US" b="0" i="1" smtClean="0">
                            <a:latin typeface="Cambria Math"/>
                          </a:rPr>
                          <m:t>𝜙</m:t>
                        </m:r>
                      </m:e>
                    </m:func>
                    <m:r>
                      <a:rPr lang="en-US" b="0" i="1" smtClean="0">
                        <a:latin typeface="Cambria Math"/>
                      </a:rPr>
                      <m:t>≈</m:t>
                    </m:r>
                    <m:r>
                      <a:rPr lang="en-US" b="0" i="1" smtClean="0">
                        <a:latin typeface="Cambria Math"/>
                      </a:rPr>
                      <m:t>𝜙</m:t>
                    </m:r>
                  </m:oMath>
                </a14:m>
                <a:r>
                  <a:rPr lang="en-US" dirty="0" smtClean="0"/>
                  <a:t>: </a:t>
                </a:r>
                <a:r>
                  <a:rPr lang="en-US" dirty="0" smtClean="0">
                    <a:solidFill>
                      <a:schemeClr val="tx2"/>
                    </a:solidFill>
                  </a:rPr>
                  <a:t>used in the derivation</a:t>
                </a:r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uniform tension in the whole membrane</a:t>
                </a:r>
              </a:p>
              <a:p>
                <a:r>
                  <a:rPr lang="en-US" b="0" i="0" smtClean="0">
                    <a:latin typeface="Cambria Math"/>
                  </a:rPr>
                  <a:t>sin⁡𝜙≈𝜙</a:t>
                </a:r>
                <a:r>
                  <a:rPr lang="en-US" dirty="0" smtClean="0"/>
                  <a:t>: </a:t>
                </a:r>
                <a:r>
                  <a:rPr lang="en-US" dirty="0" smtClean="0">
                    <a:solidFill>
                      <a:schemeClr val="tx2"/>
                    </a:solidFill>
                  </a:rPr>
                  <a:t>used in the derivation</a:t>
                </a:r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8AF2F-65DF-4B76-801D-0A76B9BDDD2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680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in order to find what</a:t>
                </a:r>
                <a:r>
                  <a:rPr lang="en-US" baseline="0" dirty="0" smtClean="0"/>
                  <a:t> that shape should be, we</a:t>
                </a:r>
                <a:r>
                  <a:rPr lang="en-US" dirty="0" smtClean="0"/>
                  <a:t> compare</a:t>
                </a:r>
                <a:r>
                  <a:rPr lang="en-US" baseline="0" dirty="0" smtClean="0"/>
                  <a:t> the</a:t>
                </a:r>
                <a:r>
                  <a:rPr lang="en-US" dirty="0" smtClean="0"/>
                  <a:t> two systems: the rubber sheet and</a:t>
                </a:r>
                <a:r>
                  <a:rPr lang="en-US" baseline="0" dirty="0" smtClean="0"/>
                  <a:t> radial gravity</a:t>
                </a:r>
              </a:p>
              <a:p>
                <a:r>
                  <a:rPr lang="en-US" baseline="0" dirty="0" smtClean="0"/>
                  <a:t>both have </a:t>
                </a:r>
                <a:r>
                  <a:rPr lang="en-US" baseline="0" dirty="0" err="1" smtClean="0"/>
                  <a:t>sth</a:t>
                </a:r>
                <a:r>
                  <a:rPr lang="en-US" baseline="0" dirty="0" smtClean="0"/>
                  <a:t> in common: </a:t>
                </a:r>
                <a:r>
                  <a:rPr lang="en-US" baseline="0" dirty="0" err="1" smtClean="0"/>
                  <a:t>E_p</a:t>
                </a:r>
                <a:r>
                  <a:rPr lang="en-US" baseline="0" dirty="0" smtClean="0"/>
                  <a:t> changes into E_k and back</a:t>
                </a:r>
              </a:p>
              <a:p>
                <a:r>
                  <a:rPr lang="en-US" baseline="0" dirty="0" err="1" smtClean="0"/>
                  <a:t>E_k</a:t>
                </a:r>
                <a:r>
                  <a:rPr lang="en-US" baseline="0" dirty="0" smtClean="0"/>
                  <a:t> is the same, what is different [C] is </a:t>
                </a:r>
                <a:r>
                  <a:rPr lang="en-US" baseline="0" dirty="0" err="1" smtClean="0"/>
                  <a:t>E_p</a:t>
                </a:r>
                <a:r>
                  <a:rPr lang="en-US" baseline="0" dirty="0" smtClean="0"/>
                  <a:t>: in (radial) gravity from Newton, in rubber sheet it is given by the height in our homogeneous gravitational field.</a:t>
                </a:r>
              </a:p>
              <a:p>
                <a:r>
                  <a:rPr lang="en-US" baseline="0" dirty="0" smtClean="0"/>
                  <a:t>Therefore the shape of the membrane (i.e. h(r) ) must be so that we can rewrite the right thing into the left one</a:t>
                </a:r>
                <a:endParaRPr lang="en-US" b="0" baseline="0" dirty="0" smtClean="0"/>
              </a:p>
              <a:p>
                <a:r>
                  <a:rPr lang="en-US" dirty="0" smtClean="0"/>
                  <a:t>[C] note: the</a:t>
                </a:r>
                <a:r>
                  <a:rPr lang="en-US" baseline="0" dirty="0" smtClean="0"/>
                  <a:t> shape represents a quantity called </a:t>
                </a:r>
                <a:r>
                  <a:rPr lang="en-US" baseline="0" dirty="0" err="1" smtClean="0"/>
                  <a:t>grav</a:t>
                </a:r>
                <a:r>
                  <a:rPr lang="en-US" baseline="0" dirty="0" smtClean="0"/>
                  <a:t>. potential</a:t>
                </a:r>
                <a:endParaRPr lang="en-US" dirty="0" smtClean="0"/>
              </a:p>
              <a:p>
                <a:endParaRPr lang="en-US" dirty="0" smtClean="0"/>
              </a:p>
              <a:p>
                <a:r>
                  <a:rPr lang="en-US" dirty="0" smtClean="0"/>
                  <a:t>[NEXT]</a:t>
                </a:r>
                <a:r>
                  <a:rPr lang="en-US" baseline="0" dirty="0" smtClean="0"/>
                  <a:t> Therefore all we need to do to see whether the shape is correct is to take our membrane and try to fit it with a 1/R</a:t>
                </a:r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we are comparing 2 systems: rubber sheet shape and</a:t>
                </a:r>
                <a:r>
                  <a:rPr lang="en-US" baseline="0" dirty="0" smtClean="0"/>
                  <a:t> radial gravity</a:t>
                </a:r>
              </a:p>
              <a:p>
                <a:r>
                  <a:rPr lang="en-US" baseline="0" dirty="0" smtClean="0"/>
                  <a:t>both have </a:t>
                </a:r>
                <a:r>
                  <a:rPr lang="en-US" baseline="0" dirty="0" err="1" smtClean="0"/>
                  <a:t>sth</a:t>
                </a:r>
                <a:r>
                  <a:rPr lang="en-US" baseline="0" dirty="0" smtClean="0"/>
                  <a:t> in common: </a:t>
                </a:r>
                <a:r>
                  <a:rPr lang="en-US" i="0" baseline="0" dirty="0" smtClean="0">
                    <a:latin typeface="Cambria Math"/>
                  </a:rPr>
                  <a:t>𝐸_𝑝</a:t>
                </a:r>
                <a:r>
                  <a:rPr lang="en-US" baseline="0" dirty="0" smtClean="0"/>
                  <a:t> changes into </a:t>
                </a:r>
                <a:r>
                  <a:rPr lang="en-US" i="0" baseline="0" dirty="0" smtClean="0">
                    <a:latin typeface="Cambria Math"/>
                  </a:rPr>
                  <a:t>𝐸_𝑘</a:t>
                </a:r>
                <a:r>
                  <a:rPr lang="en-US" baseline="0" dirty="0" smtClean="0"/>
                  <a:t>; </a:t>
                </a:r>
                <a:r>
                  <a:rPr lang="en-US" i="0" baseline="0" dirty="0" smtClean="0">
                    <a:latin typeface="Cambria Math"/>
                  </a:rPr>
                  <a:t>𝐸_𝑘</a:t>
                </a:r>
                <a:r>
                  <a:rPr lang="en-US" baseline="0" dirty="0" smtClean="0"/>
                  <a:t> is the same, </a:t>
                </a:r>
                <a:r>
                  <a:rPr lang="en-US" i="0" baseline="0" dirty="0" smtClean="0">
                    <a:latin typeface="Cambria Math"/>
                  </a:rPr>
                  <a:t>𝐸_𝑝</a:t>
                </a:r>
                <a:r>
                  <a:rPr lang="en-US" baseline="0" dirty="0" smtClean="0"/>
                  <a:t>: in (radial) </a:t>
                </a:r>
                <a:r>
                  <a:rPr lang="en-US" baseline="0" dirty="0" smtClean="0"/>
                  <a:t>gravity Newton, </a:t>
                </a:r>
                <a:r>
                  <a:rPr lang="en-US" baseline="0" dirty="0" smtClean="0"/>
                  <a:t>in rubber sheet it is given by the height in our homogeneous gravitational field.</a:t>
                </a:r>
              </a:p>
              <a:p>
                <a:r>
                  <a:rPr lang="en-US" baseline="0" dirty="0" smtClean="0"/>
                  <a:t>Therefore the shape of the membrane (i.e. </a:t>
                </a:r>
                <a:r>
                  <a:rPr lang="en-US" b="0" i="0" baseline="0" dirty="0" smtClean="0">
                    <a:latin typeface="Cambria Math"/>
                  </a:rPr>
                  <a:t>𝑢</a:t>
                </a:r>
                <a:r>
                  <a:rPr lang="en-US" i="0" baseline="0" dirty="0" smtClean="0">
                    <a:latin typeface="Cambria Math"/>
                  </a:rPr>
                  <a:t>(𝑟)</a:t>
                </a:r>
                <a:r>
                  <a:rPr lang="en-US" baseline="0" dirty="0" smtClean="0"/>
                  <a:t>) must be so that we can rewrite the right thing into the left one – i.e. </a:t>
                </a:r>
                <a:r>
                  <a:rPr lang="en-US" b="0" i="0" baseline="0" smtClean="0">
                    <a:latin typeface="Cambria Math"/>
                  </a:rPr>
                  <a:t>𝑢(𝑟)=−𝜅𝑀 1/𝑟</a:t>
                </a:r>
                <a:endParaRPr lang="en-US" b="0" baseline="0" dirty="0" smtClean="0"/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8AF2F-65DF-4B76-801D-0A76B9BDDD2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0377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[“?”] What is going on? [click]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8AF2F-65DF-4B76-801D-0A76B9BDDD2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0657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[NEXT] Let’s look at the physics governing</a:t>
            </a:r>
            <a:r>
              <a:rPr lang="en-US" baseline="0" dirty="0" smtClean="0"/>
              <a:t> the rubber sheet behavior</a:t>
            </a:r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8AF2F-65DF-4B76-801D-0A76B9BDDD2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1602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called</a:t>
            </a:r>
            <a:r>
              <a:rPr lang="en-US" baseline="0" dirty="0" smtClean="0"/>
              <a:t> a Poisson equation and it tells about how the curvature changes depending on mass density</a:t>
            </a:r>
            <a:endParaRPr lang="en-US" i="1" dirty="0" smtClean="0"/>
          </a:p>
          <a:p>
            <a:endParaRPr lang="en-US" dirty="0" smtClean="0"/>
          </a:p>
          <a:p>
            <a:r>
              <a:rPr lang="en-US" dirty="0" err="1" smtClean="0"/>
              <a:t>laplace</a:t>
            </a:r>
            <a:r>
              <a:rPr lang="en-US" dirty="0" smtClean="0"/>
              <a:t>: differential</a:t>
            </a:r>
            <a:r>
              <a:rPr lang="en-US" baseline="0" dirty="0" smtClean="0"/>
              <a:t> operator (tells us about the derivatives of the function); geometric interpretation blah </a:t>
            </a:r>
            <a:r>
              <a:rPr lang="en-US" baseline="0" dirty="0" err="1" smtClean="0"/>
              <a:t>blah</a:t>
            </a:r>
            <a:r>
              <a:rPr lang="en-US" baseline="0" dirty="0" smtClean="0"/>
              <a:t> (+ : convex, - : concave)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8AF2F-65DF-4B76-801D-0A76B9BDDD2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8061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8AF2F-65DF-4B76-801D-0A76B9BDDD2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8061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can</a:t>
            </a:r>
            <a:r>
              <a:rPr lang="en-US" baseline="0" dirty="0" smtClean="0"/>
              <a:t> write a Poisson equation for gravitational potential</a:t>
            </a:r>
          </a:p>
          <a:p>
            <a:r>
              <a:rPr lang="en-US" baseline="0" dirty="0" smtClean="0"/>
              <a:t>as we can see, the equations have the same form, [C] the constants are different, [C] but the form is the same</a:t>
            </a:r>
          </a:p>
          <a:p>
            <a:r>
              <a:rPr lang="en-US" baseline="0" dirty="0" smtClean="0"/>
              <a:t>and (as Mr. </a:t>
            </a:r>
            <a:r>
              <a:rPr lang="en-US" baseline="0" dirty="0" err="1" smtClean="0"/>
              <a:t>Feynmann</a:t>
            </a:r>
            <a:r>
              <a:rPr lang="en-US" baseline="0" dirty="0" smtClean="0"/>
              <a:t> emphasizes throughout his lectures) the same equations have the same solutions, therefore [C] the solutions should also be equal</a:t>
            </a:r>
          </a:p>
          <a:p>
            <a:endParaRPr lang="en-US" baseline="0" dirty="0" smtClean="0"/>
          </a:p>
          <a:p>
            <a:r>
              <a:rPr lang="en-US" baseline="0" dirty="0" smtClean="0"/>
              <a:t>[NEXT] However, as we already know, they are not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8AF2F-65DF-4B76-801D-0A76B9BDDD2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8061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However, as we already know, they are not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8AF2F-65DF-4B76-801D-0A76B9BDDD2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806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D31ED-FED5-4195-8CA1-03E04C0268EF}" type="datetimeFigureOut">
              <a:rPr lang="en-US" smtClean="0"/>
              <a:t>7/25/2013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27D52-4803-48C3-9FDC-13F04BD5F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696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D31ED-FED5-4195-8CA1-03E04C0268EF}" type="datetimeFigureOut">
              <a:rPr lang="en-US" smtClean="0"/>
              <a:t>7/25/2013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27D52-4803-48C3-9FDC-13F04BD5F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702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D31ED-FED5-4195-8CA1-03E04C0268EF}" type="datetimeFigureOut">
              <a:rPr lang="en-US" smtClean="0"/>
              <a:t>7/25/2013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27D52-4803-48C3-9FDC-13F04BD5F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1313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8207431" y="0"/>
            <a:ext cx="946093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n-US" sz="1400" b="0" cap="none" spc="0" baseline="0" dirty="0" smtClean="0">
                <a:ln w="2857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YPT 2013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8207902" y="0"/>
            <a:ext cx="946092" cy="307777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n-US" sz="1400" b="0" cap="none" spc="0" baseline="0" dirty="0" smtClean="0">
                <a:ln w="12700">
                  <a:noFill/>
                  <a:prstDash val="solid"/>
                </a:ln>
                <a:solidFill>
                  <a:schemeClr val="accent1"/>
                </a:solidFill>
                <a:effectLst/>
              </a:rPr>
              <a:t>YPT 2013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733800" y="2286000"/>
            <a:ext cx="1066800" cy="1143000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47.</a:t>
            </a: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00600" y="1752600"/>
            <a:ext cx="3733800" cy="1676400"/>
          </a:xfrm>
        </p:spPr>
        <p:txBody>
          <a:bodyPr anchor="b"/>
          <a:lstStyle>
            <a:lvl1pPr algn="l"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Prežitie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33800" y="3581400"/>
            <a:ext cx="4800600" cy="1295400"/>
          </a:xfrm>
        </p:spPr>
        <p:txBody>
          <a:bodyPr/>
          <a:lstStyle>
            <a:lvl1pPr marL="0" indent="0" algn="l">
              <a:buNone/>
              <a:defRPr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Kačičková Kačička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24F00-94F5-4AAE-A8F4-BA773BD49D29}" type="datetimeFigureOut">
              <a:rPr lang="en-US" smtClean="0"/>
              <a:t>7/25/2013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E4ECE-AE78-4E24-A200-E767E4DB629A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3810000" y="3505200"/>
            <a:ext cx="4648200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758698"/>
            <a:ext cx="7772400" cy="781050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Survive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419600"/>
            <a:ext cx="7772400" cy="1295400"/>
          </a:xfrm>
        </p:spPr>
        <p:txBody>
          <a:bodyPr>
            <a:normAutofit/>
          </a:bodyPr>
          <a:lstStyle>
            <a:lvl1pPr marL="0" indent="0" algn="ctr">
              <a:buNone/>
              <a:defRPr sz="2800" i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Maskot</a:t>
            </a:r>
            <a:r>
              <a:rPr lang="en-US" dirty="0" smtClean="0"/>
              <a:t> </a:t>
            </a:r>
            <a:r>
              <a:rPr lang="en-US" dirty="0" err="1" smtClean="0"/>
              <a:t>Krochnyak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038600" y="1828800"/>
            <a:ext cx="990600" cy="838200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accent1"/>
                </a:solidFill>
                <a:latin typeface="Adobe Gothic Std B" pitchFamily="34" charset="-128"/>
                <a:ea typeface="Adobe Gothic Std B" pitchFamily="34" charset="-128"/>
              </a:defRPr>
            </a:lvl1pPr>
          </a:lstStyle>
          <a:p>
            <a:pPr lvl="0"/>
            <a:r>
              <a:rPr lang="en-US" dirty="0" smtClean="0"/>
              <a:t>18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3810000"/>
            <a:ext cx="9144000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D31ED-FED5-4195-8CA1-03E04C0268EF}" type="datetimeFigureOut">
              <a:rPr lang="en-US" smtClean="0"/>
              <a:t>7/25/2013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27D52-4803-48C3-9FDC-13F04BD5F5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05678"/>
            <a:ext cx="9144000" cy="1362075"/>
          </a:xfrm>
          <a:noFill/>
          <a:ln>
            <a:noFill/>
          </a:ln>
        </p:spPr>
        <p:txBody>
          <a:bodyPr anchor="ctr">
            <a:normAutofit/>
          </a:bodyPr>
          <a:lstStyle>
            <a:lvl1pPr algn="ctr">
              <a:defRPr sz="4000" b="0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572000"/>
            <a:ext cx="7772400" cy="1295400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D31ED-FED5-4195-8CA1-03E04C0268EF}" type="datetimeFigureOut">
              <a:rPr lang="en-US" smtClean="0"/>
              <a:t>7/25/2013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27D52-4803-48C3-9FDC-13F04BD5F5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D31ED-FED5-4195-8CA1-03E04C0268EF}" type="datetimeFigureOut">
              <a:rPr lang="en-US" smtClean="0"/>
              <a:t>7/25/2013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27D52-4803-48C3-9FDC-13F04BD5F5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D31ED-FED5-4195-8CA1-03E04C0268EF}" type="datetimeFigureOut">
              <a:rPr lang="en-US" smtClean="0"/>
              <a:t>7/25/2013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27D52-4803-48C3-9FDC-13F04BD5F5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D31ED-FED5-4195-8CA1-03E04C0268EF}" type="datetimeFigureOut">
              <a:rPr lang="en-US" smtClean="0"/>
              <a:t>7/25/2013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27D52-4803-48C3-9FDC-13F04BD5F5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D31ED-FED5-4195-8CA1-03E04C0268EF}" type="datetimeFigureOut">
              <a:rPr lang="en-US" smtClean="0"/>
              <a:t>7/25/2013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27D52-4803-48C3-9FDC-13F04BD5F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6306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D31ED-FED5-4195-8CA1-03E04C0268EF}" type="datetimeFigureOut">
              <a:rPr lang="en-US" smtClean="0"/>
              <a:t>7/25/2013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27D52-4803-48C3-9FDC-13F04BD5F5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D31ED-FED5-4195-8CA1-03E04C0268EF}" type="datetimeFigureOut">
              <a:rPr lang="en-US" smtClean="0"/>
              <a:t>7/25/2013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27D52-4803-48C3-9FDC-13F04BD5F5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vert27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D31ED-FED5-4195-8CA1-03E04C0268EF}" type="datetimeFigureOut">
              <a:rPr lang="en-US" smtClean="0"/>
              <a:t>7/25/2013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27D52-4803-48C3-9FDC-13F04BD5F5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2400" y="533400"/>
            <a:ext cx="1371600" cy="5791200"/>
          </a:xfrm>
        </p:spPr>
        <p:txBody>
          <a:bodyPr vert="vert270"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52600" y="381000"/>
            <a:ext cx="7162800" cy="6096000"/>
          </a:xfrm>
        </p:spPr>
        <p:txBody>
          <a:bodyPr vert="vert27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D31ED-FED5-4195-8CA1-03E04C0268EF}" type="datetimeFigureOut">
              <a:rPr lang="en-US" smtClean="0"/>
              <a:t>7/25/2013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27D52-4803-48C3-9FDC-13F04BD5F5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D31ED-FED5-4195-8CA1-03E04C0268EF}" type="datetimeFigureOut">
              <a:rPr lang="en-US" smtClean="0"/>
              <a:t>7/25/2013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27D52-4803-48C3-9FDC-13F04BD5F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31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D31ED-FED5-4195-8CA1-03E04C0268EF}" type="datetimeFigureOut">
              <a:rPr lang="en-US" smtClean="0"/>
              <a:t>7/25/2013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27D52-4803-48C3-9FDC-13F04BD5F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757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D31ED-FED5-4195-8CA1-03E04C0268EF}" type="datetimeFigureOut">
              <a:rPr lang="en-US" smtClean="0"/>
              <a:t>7/25/2013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27D52-4803-48C3-9FDC-13F04BD5F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26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D31ED-FED5-4195-8CA1-03E04C0268EF}" type="datetimeFigureOut">
              <a:rPr lang="en-US" smtClean="0"/>
              <a:t>7/25/2013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27D52-4803-48C3-9FDC-13F04BD5F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098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D31ED-FED5-4195-8CA1-03E04C0268EF}" type="datetimeFigureOut">
              <a:rPr lang="en-US" smtClean="0"/>
              <a:t>7/25/2013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27D52-4803-48C3-9FDC-13F04BD5F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908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D31ED-FED5-4195-8CA1-03E04C0268EF}" type="datetimeFigureOut">
              <a:rPr lang="en-US" smtClean="0"/>
              <a:t>7/25/2013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27D52-4803-48C3-9FDC-13F04BD5F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744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D31ED-FED5-4195-8CA1-03E04C0268EF}" type="datetimeFigureOut">
              <a:rPr lang="en-US" smtClean="0"/>
              <a:t>7/25/2013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27D52-4803-48C3-9FDC-13F04BD5F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163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8D31ED-FED5-4195-8CA1-03E04C0268EF}" type="datetimeFigureOut">
              <a:rPr lang="en-US" smtClean="0"/>
              <a:t>7/25/2013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27D52-4803-48C3-9FDC-13F04BD5F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614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705600"/>
            <a:ext cx="21336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1F8D31ED-FED5-4195-8CA1-03E04C0268EF}" type="datetimeFigureOut">
              <a:rPr lang="en-US" smtClean="0"/>
              <a:t>7/25/2013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705600"/>
            <a:ext cx="28956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46004"/>
            <a:ext cx="2133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78D27D52-4803-48C3-9FDC-13F04BD5F57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377193" y="190500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13</a:t>
            </a:r>
            <a:endParaRPr lang="en-US" sz="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5.png"/><Relationship Id="rId4" Type="http://schemas.openxmlformats.org/officeDocument/2006/relationships/chart" Target="../charts/char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61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251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6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png"/><Relationship Id="rId5" Type="http://schemas.openxmlformats.org/officeDocument/2006/relationships/chart" Target="../charts/chart4.xml"/><Relationship Id="rId4" Type="http://schemas.openxmlformats.org/officeDocument/2006/relationships/image" Target="../media/image25.jpeg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4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6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8.png"/><Relationship Id="rId4" Type="http://schemas.openxmlformats.org/officeDocument/2006/relationships/image" Target="../media/image40.png"/><Relationship Id="rId9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.png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5" Type="http://schemas.openxmlformats.org/officeDocument/2006/relationships/image" Target="../media/image44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9.png"/><Relationship Id="rId26" Type="http://schemas.openxmlformats.org/officeDocument/2006/relationships/image" Target="../media/image52.png"/><Relationship Id="rId3" Type="http://schemas.microsoft.com/office/2007/relationships/media" Target="../media/media4.wmv"/><Relationship Id="rId7" Type="http://schemas.openxmlformats.org/officeDocument/2006/relationships/image" Target="../media/image33.png"/><Relationship Id="rId12" Type="http://schemas.openxmlformats.org/officeDocument/2006/relationships/image" Target="../media/image48.png"/><Relationship Id="rId25" Type="http://schemas.openxmlformats.org/officeDocument/2006/relationships/image" Target="../media/image51.pn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notesSlide" Target="../notesSlides/notesSlide19.xml"/><Relationship Id="rId11" Type="http://schemas.openxmlformats.org/officeDocument/2006/relationships/image" Target="../media/image47.png"/><Relationship Id="rId24" Type="http://schemas.openxmlformats.org/officeDocument/2006/relationships/image" Target="../media/image50.png"/><Relationship Id="rId5" Type="http://schemas.openxmlformats.org/officeDocument/2006/relationships/slideLayout" Target="../slideLayouts/slideLayout14.xml"/><Relationship Id="rId23" Type="http://schemas.openxmlformats.org/officeDocument/2006/relationships/image" Target="../media/image67.png"/><Relationship Id="rId10" Type="http://schemas.openxmlformats.org/officeDocument/2006/relationships/image" Target="../media/image45.png"/><Relationship Id="rId4" Type="http://schemas.openxmlformats.org/officeDocument/2006/relationships/video" Target="../media/media4.wmv"/><Relationship Id="rId9" Type="http://schemas.openxmlformats.org/officeDocument/2006/relationships/image" Target="../media/image41.png"/><Relationship Id="rId22" Type="http://schemas.openxmlformats.org/officeDocument/2006/relationships/image" Target="../media/image65.png"/><Relationship Id="rId27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8.png"/><Relationship Id="rId4" Type="http://schemas.openxmlformats.org/officeDocument/2006/relationships/chart" Target="../charts/char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microsoft.com/office/2007/relationships/hdphoto" Target="../media/hdphoto1.wdp"/><Relationship Id="rId18" Type="http://schemas.openxmlformats.org/officeDocument/2006/relationships/image" Target="../media/image79.png"/><Relationship Id="rId3" Type="http://schemas.microsoft.com/office/2007/relationships/media" Target="../media/media1.wmv"/><Relationship Id="rId21" Type="http://schemas.openxmlformats.org/officeDocument/2006/relationships/image" Target="../media/image790.png"/><Relationship Id="rId7" Type="http://schemas.openxmlformats.org/officeDocument/2006/relationships/image" Target="../media/image54.png"/><Relationship Id="rId12" Type="http://schemas.openxmlformats.org/officeDocument/2006/relationships/image" Target="../media/image56.png"/><Relationship Id="rId17" Type="http://schemas.openxmlformats.org/officeDocument/2006/relationships/image" Target="../media/image78.png"/><Relationship Id="rId2" Type="http://schemas.openxmlformats.org/officeDocument/2006/relationships/video" Target="../media/media5.wmv"/><Relationship Id="rId20" Type="http://schemas.openxmlformats.org/officeDocument/2006/relationships/image" Target="../media/image60.png"/><Relationship Id="rId1" Type="http://schemas.microsoft.com/office/2007/relationships/media" Target="../media/media5.wmv"/><Relationship Id="rId6" Type="http://schemas.openxmlformats.org/officeDocument/2006/relationships/notesSlide" Target="../notesSlides/notesSlide21.xml"/><Relationship Id="rId11" Type="http://schemas.openxmlformats.org/officeDocument/2006/relationships/image" Target="../media/image55.png"/><Relationship Id="rId24" Type="http://schemas.openxmlformats.org/officeDocument/2006/relationships/image" Target="../media/image14.png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52.gif"/><Relationship Id="rId23" Type="http://schemas.openxmlformats.org/officeDocument/2006/relationships/image" Target="../media/image62.png"/><Relationship Id="rId10" Type="http://schemas.openxmlformats.org/officeDocument/2006/relationships/image" Target="../media/image59.png"/><Relationship Id="rId19" Type="http://schemas.openxmlformats.org/officeDocument/2006/relationships/image" Target="../media/image6.png"/><Relationship Id="rId4" Type="http://schemas.openxmlformats.org/officeDocument/2006/relationships/video" Target="../media/media1.wmv"/><Relationship Id="rId9" Type="http://schemas.openxmlformats.org/officeDocument/2006/relationships/image" Target="../media/image58.png"/><Relationship Id="rId14" Type="http://schemas.openxmlformats.org/officeDocument/2006/relationships/image" Target="../media/image51.gif"/><Relationship Id="rId22" Type="http://schemas.openxmlformats.org/officeDocument/2006/relationships/image" Target="../media/image61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26" Type="http://schemas.openxmlformats.org/officeDocument/2006/relationships/image" Target="../media/image59.png"/><Relationship Id="rId3" Type="http://schemas.microsoft.com/office/2007/relationships/media" Target="../media/media1.wmv"/><Relationship Id="rId21" Type="http://schemas.openxmlformats.org/officeDocument/2006/relationships/image" Target="../media/image790.png"/><Relationship Id="rId7" Type="http://schemas.openxmlformats.org/officeDocument/2006/relationships/image" Target="../media/image55.png"/><Relationship Id="rId12" Type="http://schemas.openxmlformats.org/officeDocument/2006/relationships/image" Target="../media/image52.gif"/><Relationship Id="rId17" Type="http://schemas.openxmlformats.org/officeDocument/2006/relationships/image" Target="../media/image60.png"/><Relationship Id="rId25" Type="http://schemas.openxmlformats.org/officeDocument/2006/relationships/image" Target="../media/image58.png"/><Relationship Id="rId2" Type="http://schemas.openxmlformats.org/officeDocument/2006/relationships/video" Target="../media/media5.wmv"/><Relationship Id="rId16" Type="http://schemas.openxmlformats.org/officeDocument/2006/relationships/image" Target="../media/image6.png"/><Relationship Id="rId1" Type="http://schemas.microsoft.com/office/2007/relationships/media" Target="../media/media5.wmv"/><Relationship Id="rId6" Type="http://schemas.openxmlformats.org/officeDocument/2006/relationships/notesSlide" Target="../notesSlides/notesSlide22.xml"/><Relationship Id="rId11" Type="http://schemas.openxmlformats.org/officeDocument/2006/relationships/image" Target="../media/image51.gif"/><Relationship Id="rId24" Type="http://schemas.openxmlformats.org/officeDocument/2006/relationships/image" Target="../media/image57.png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79.png"/><Relationship Id="rId23" Type="http://schemas.openxmlformats.org/officeDocument/2006/relationships/image" Target="../media/image14.png"/><Relationship Id="rId10" Type="http://schemas.microsoft.com/office/2007/relationships/hdphoto" Target="../media/hdphoto1.wdp"/><Relationship Id="rId4" Type="http://schemas.openxmlformats.org/officeDocument/2006/relationships/video" Target="../media/media1.wmv"/><Relationship Id="rId9" Type="http://schemas.openxmlformats.org/officeDocument/2006/relationships/image" Target="../media/image56.png"/><Relationship Id="rId14" Type="http://schemas.openxmlformats.org/officeDocument/2006/relationships/image" Target="../media/image78.png"/><Relationship Id="rId22" Type="http://schemas.openxmlformats.org/officeDocument/2006/relationships/image" Target="../media/image61.jpeg"/><Relationship Id="rId27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43.xml"/><Relationship Id="rId5" Type="http://schemas.openxmlformats.org/officeDocument/2006/relationships/slide" Target="slide42.xml"/><Relationship Id="rId4" Type="http://schemas.openxmlformats.org/officeDocument/2006/relationships/slide" Target="slide3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31.png"/><Relationship Id="rId5" Type="http://schemas.openxmlformats.org/officeDocument/2006/relationships/image" Target="../media/image63.png"/><Relationship Id="rId4" Type="http://schemas.openxmlformats.org/officeDocument/2006/relationships/image" Target="../media/image61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0.pn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0.png"/><Relationship Id="rId2" Type="http://schemas.openxmlformats.org/officeDocument/2006/relationships/image" Target="../media/image64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5.png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5" Type="http://schemas.openxmlformats.org/officeDocument/2006/relationships/chart" Target="../charts/chart2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5" Type="http://schemas.openxmlformats.org/officeDocument/2006/relationships/image" Target="../media/image170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 smtClean="0"/>
              <a:t>Elastic Space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 smtClean="0"/>
              <a:t>Kamila Součková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k-SK" dirty="0" smtClean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85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6698786" y="3082937"/>
            <a:ext cx="756457" cy="457198"/>
          </a:xfrm>
          <a:prstGeom prst="rect">
            <a:avLst/>
          </a:prstGeom>
          <a:noFill/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Rubber Sheet vs. Gravity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</a:t>
            </a:r>
            <a:r>
              <a:rPr lang="en-US" dirty="0" smtClean="0"/>
              <a:t>ubber sheet shape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gravitational potential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E4ECE-AE78-4E24-A200-E767E4DB629A}" type="slidenum">
              <a:rPr lang="en-US" smtClean="0"/>
              <a:t>10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11"/>
              <p:cNvSpPr txBox="1">
                <a:spLocks/>
              </p:cNvSpPr>
              <p:nvPr/>
            </p:nvSpPr>
            <p:spPr>
              <a:xfrm>
                <a:off x="423333" y="2819401"/>
                <a:ext cx="4038600" cy="1066800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i="0" smtClean="0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h</m:t>
                      </m:r>
                      <m:r>
                        <a:rPr lang="en-US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sk-SK" i="1">
                              <a:latin typeface="Cambria Math"/>
                              <a:ea typeface="Cambria Math"/>
                            </a:rPr>
                            <m:t>𝑔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𝑘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𝜌</m:t>
                      </m:r>
                    </m:oMath>
                  </m:oMathPara>
                </a14:m>
                <a:endParaRPr lang="sk-SK" dirty="0" smtClean="0"/>
              </a:p>
            </p:txBody>
          </p:sp>
        </mc:Choice>
        <mc:Fallback xmlns="">
          <p:sp>
            <p:nvSpPr>
              <p:cNvPr id="5" name="Content Placeholder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333" y="2819401"/>
                <a:ext cx="4038600" cy="106680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6186024" y="3897868"/>
            <a:ext cx="2805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(derivations in Appendix)</a:t>
            </a:r>
            <a:endParaRPr lang="en-US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62787" y="5305961"/>
                <a:ext cx="3430298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/>
                      </a:rPr>
                      <m:t>h</m:t>
                    </m:r>
                  </m:oMath>
                </a14:m>
                <a:r>
                  <a:rPr lang="en-US" sz="2000" dirty="0" smtClean="0"/>
                  <a:t>:  membrane height</a:t>
                </a:r>
                <a:endParaRPr lang="en-US" sz="2000" b="1" dirty="0" smtClean="0"/>
              </a:p>
              <a:p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</a:rPr>
                      <m:t>𝜌</m:t>
                    </m:r>
                  </m:oMath>
                </a14:m>
                <a:r>
                  <a:rPr lang="en-US" sz="2000" dirty="0" smtClean="0"/>
                  <a:t>:  distribution </a:t>
                </a:r>
                <a:r>
                  <a:rPr lang="en-US" sz="2000" dirty="0"/>
                  <a:t>of </a:t>
                </a:r>
                <a:r>
                  <a:rPr lang="en-US" sz="2000" dirty="0" smtClean="0"/>
                  <a:t>mass</a:t>
                </a:r>
                <a:endParaRPr lang="en-US" sz="2000" b="0" i="1" dirty="0" smtClean="0">
                  <a:latin typeface="Cambria Math"/>
                </a:endParaRPr>
              </a:p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/>
                      </a:rPr>
                      <m:t>𝑘</m:t>
                    </m:r>
                  </m:oMath>
                </a14:m>
                <a:r>
                  <a:rPr lang="en-US" sz="2000" dirty="0" smtClean="0"/>
                  <a:t>:  membrane stiffness</a:t>
                </a:r>
                <a:endParaRPr lang="en-US" sz="2000" dirty="0"/>
              </a:p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/>
                      </a:rPr>
                      <m:t>𝑔</m:t>
                    </m:r>
                  </m:oMath>
                </a14:m>
                <a:r>
                  <a:rPr lang="en-US" sz="2000" dirty="0" smtClean="0"/>
                  <a:t>:  gravitational acceleration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787" y="5305961"/>
                <a:ext cx="3430298" cy="1323439"/>
              </a:xfrm>
              <a:prstGeom prst="rect">
                <a:avLst/>
              </a:prstGeom>
              <a:blipFill rotWithShape="1">
                <a:blip r:embed="rId4"/>
                <a:stretch>
                  <a:fillRect t="-2752" r="-1066" b="-64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5334000" y="2994378"/>
                <a:ext cx="247458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lvl="1" indent="0">
                  <a:buFont typeface="Arial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3200" i="0" smtClean="0">
                              <a:latin typeface="Cambria Math"/>
                            </a:rPr>
                            <m:t>𝛻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sk-SK" sz="3200" i="1">
                          <a:latin typeface="Cambria Math"/>
                          <a:ea typeface="Cambria Math"/>
                        </a:rPr>
                        <m:t>𝜙</m:t>
                      </m:r>
                      <m:r>
                        <a:rPr lang="sk-SK" sz="3200" i="1">
                          <a:latin typeface="Cambria Math"/>
                        </a:rPr>
                        <m:t>=4</m:t>
                      </m:r>
                      <m:r>
                        <a:rPr lang="sk-SK" sz="3200" i="1">
                          <a:latin typeface="Cambria Math"/>
                        </a:rPr>
                        <m:t>𝜋𝜅𝜌</m:t>
                      </m:r>
                    </m:oMath>
                  </m:oMathPara>
                </a14:m>
                <a:endParaRPr lang="sk-SK" sz="3200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0" y="2994378"/>
                <a:ext cx="2474587" cy="58477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3886200" y="5305961"/>
                <a:ext cx="3090013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</a:rPr>
                      <m:t>𝜌</m:t>
                    </m:r>
                  </m:oMath>
                </a14:m>
                <a:r>
                  <a:rPr lang="en-US" sz="2000" dirty="0"/>
                  <a:t>:  distribution of </a:t>
                </a:r>
                <a:r>
                  <a:rPr lang="en-US" sz="2000" dirty="0" smtClean="0"/>
                  <a:t>mass</a:t>
                </a:r>
                <a:endParaRPr lang="en-US" sz="2000" b="0" i="1" dirty="0" smtClean="0">
                  <a:latin typeface="Cambria Math"/>
                </a:endParaRPr>
              </a:p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/>
                      </a:rPr>
                      <m:t>𝜙</m:t>
                    </m:r>
                  </m:oMath>
                </a14:m>
                <a:r>
                  <a:rPr lang="en-US" sz="2000" dirty="0" smtClean="0"/>
                  <a:t>:  gravitational potential</a:t>
                </a:r>
                <a:endParaRPr lang="en-US" sz="2000" b="1" dirty="0" smtClean="0"/>
              </a:p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/>
                      </a:rPr>
                      <m:t>𝜅</m:t>
                    </m:r>
                  </m:oMath>
                </a14:m>
                <a:r>
                  <a:rPr lang="en-US" sz="2000" dirty="0" smtClean="0"/>
                  <a:t>:  gravitational constant</a:t>
                </a:r>
                <a:endParaRPr lang="en-US" sz="2000" b="0" i="1" dirty="0" smtClean="0">
                  <a:latin typeface="Cambria Math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6200" y="5305961"/>
                <a:ext cx="3090013" cy="1015663"/>
              </a:xfrm>
              <a:prstGeom prst="rect">
                <a:avLst/>
              </a:prstGeom>
              <a:blipFill rotWithShape="1">
                <a:blip r:embed="rId6"/>
                <a:stretch>
                  <a:fillRect l="-791" t="-2994" b="-9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3124200" y="4248090"/>
            <a:ext cx="20970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Laplace operator</a:t>
            </a:r>
          </a:p>
        </p:txBody>
      </p:sp>
      <p:sp>
        <p:nvSpPr>
          <p:cNvPr id="22" name="Freeform 21"/>
          <p:cNvSpPr/>
          <p:nvPr/>
        </p:nvSpPr>
        <p:spPr>
          <a:xfrm>
            <a:off x="4625622" y="3480486"/>
            <a:ext cx="990600" cy="762000"/>
          </a:xfrm>
          <a:custGeom>
            <a:avLst/>
            <a:gdLst>
              <a:gd name="connsiteX0" fmla="*/ 0 w 959555"/>
              <a:gd name="connsiteY0" fmla="*/ 699656 h 699656"/>
              <a:gd name="connsiteX1" fmla="*/ 349955 w 959555"/>
              <a:gd name="connsiteY1" fmla="*/ 101345 h 699656"/>
              <a:gd name="connsiteX2" fmla="*/ 462844 w 959555"/>
              <a:gd name="connsiteY2" fmla="*/ 507745 h 699656"/>
              <a:gd name="connsiteX3" fmla="*/ 812800 w 959555"/>
              <a:gd name="connsiteY3" fmla="*/ 56189 h 699656"/>
              <a:gd name="connsiteX4" fmla="*/ 959555 w 959555"/>
              <a:gd name="connsiteY4" fmla="*/ 22323 h 699656"/>
              <a:gd name="connsiteX0" fmla="*/ 0 w 1038849"/>
              <a:gd name="connsiteY0" fmla="*/ 678839 h 678839"/>
              <a:gd name="connsiteX1" fmla="*/ 349955 w 1038849"/>
              <a:gd name="connsiteY1" fmla="*/ 80528 h 678839"/>
              <a:gd name="connsiteX2" fmla="*/ 462844 w 1038849"/>
              <a:gd name="connsiteY2" fmla="*/ 486928 h 678839"/>
              <a:gd name="connsiteX3" fmla="*/ 1016000 w 1038849"/>
              <a:gd name="connsiteY3" fmla="*/ 317594 h 678839"/>
              <a:gd name="connsiteX4" fmla="*/ 959555 w 1038849"/>
              <a:gd name="connsiteY4" fmla="*/ 1506 h 678839"/>
              <a:gd name="connsiteX0" fmla="*/ 0 w 1174044"/>
              <a:gd name="connsiteY0" fmla="*/ 600135 h 600135"/>
              <a:gd name="connsiteX1" fmla="*/ 349955 w 1174044"/>
              <a:gd name="connsiteY1" fmla="*/ 1824 h 600135"/>
              <a:gd name="connsiteX2" fmla="*/ 462844 w 1174044"/>
              <a:gd name="connsiteY2" fmla="*/ 408224 h 600135"/>
              <a:gd name="connsiteX3" fmla="*/ 1016000 w 1174044"/>
              <a:gd name="connsiteY3" fmla="*/ 238890 h 600135"/>
              <a:gd name="connsiteX4" fmla="*/ 1174044 w 1174044"/>
              <a:gd name="connsiteY4" fmla="*/ 69557 h 600135"/>
              <a:gd name="connsiteX0" fmla="*/ 0 w 1174044"/>
              <a:gd name="connsiteY0" fmla="*/ 600167 h 600167"/>
              <a:gd name="connsiteX1" fmla="*/ 349955 w 1174044"/>
              <a:gd name="connsiteY1" fmla="*/ 1856 h 600167"/>
              <a:gd name="connsiteX2" fmla="*/ 462844 w 1174044"/>
              <a:gd name="connsiteY2" fmla="*/ 408256 h 600167"/>
              <a:gd name="connsiteX3" fmla="*/ 970844 w 1174044"/>
              <a:gd name="connsiteY3" fmla="*/ 284077 h 600167"/>
              <a:gd name="connsiteX4" fmla="*/ 1174044 w 1174044"/>
              <a:gd name="connsiteY4" fmla="*/ 69589 h 600167"/>
              <a:gd name="connsiteX0" fmla="*/ 0 w 1365955"/>
              <a:gd name="connsiteY0" fmla="*/ 600167 h 600167"/>
              <a:gd name="connsiteX1" fmla="*/ 349955 w 1365955"/>
              <a:gd name="connsiteY1" fmla="*/ 1856 h 600167"/>
              <a:gd name="connsiteX2" fmla="*/ 462844 w 1365955"/>
              <a:gd name="connsiteY2" fmla="*/ 408256 h 600167"/>
              <a:gd name="connsiteX3" fmla="*/ 970844 w 1365955"/>
              <a:gd name="connsiteY3" fmla="*/ 284077 h 600167"/>
              <a:gd name="connsiteX4" fmla="*/ 1365955 w 1365955"/>
              <a:gd name="connsiteY4" fmla="*/ 171189 h 600167"/>
              <a:gd name="connsiteX0" fmla="*/ 0 w 970844"/>
              <a:gd name="connsiteY0" fmla="*/ 600167 h 600167"/>
              <a:gd name="connsiteX1" fmla="*/ 349955 w 970844"/>
              <a:gd name="connsiteY1" fmla="*/ 1856 h 600167"/>
              <a:gd name="connsiteX2" fmla="*/ 462844 w 970844"/>
              <a:gd name="connsiteY2" fmla="*/ 408256 h 600167"/>
              <a:gd name="connsiteX3" fmla="*/ 970844 w 970844"/>
              <a:gd name="connsiteY3" fmla="*/ 284077 h 600167"/>
              <a:gd name="connsiteX0" fmla="*/ 0 w 1162755"/>
              <a:gd name="connsiteY0" fmla="*/ 600001 h 600001"/>
              <a:gd name="connsiteX1" fmla="*/ 349955 w 1162755"/>
              <a:gd name="connsiteY1" fmla="*/ 1690 h 600001"/>
              <a:gd name="connsiteX2" fmla="*/ 462844 w 1162755"/>
              <a:gd name="connsiteY2" fmla="*/ 408090 h 600001"/>
              <a:gd name="connsiteX3" fmla="*/ 1162755 w 1162755"/>
              <a:gd name="connsiteY3" fmla="*/ 35556 h 600001"/>
              <a:gd name="connsiteX0" fmla="*/ 0 w 1162755"/>
              <a:gd name="connsiteY0" fmla="*/ 600001 h 600001"/>
              <a:gd name="connsiteX1" fmla="*/ 349955 w 1162755"/>
              <a:gd name="connsiteY1" fmla="*/ 1690 h 600001"/>
              <a:gd name="connsiteX2" fmla="*/ 462844 w 1162755"/>
              <a:gd name="connsiteY2" fmla="*/ 408090 h 600001"/>
              <a:gd name="connsiteX3" fmla="*/ 1162755 w 1162755"/>
              <a:gd name="connsiteY3" fmla="*/ 35556 h 600001"/>
              <a:gd name="connsiteX0" fmla="*/ 0 w 1162755"/>
              <a:gd name="connsiteY0" fmla="*/ 601775 h 601775"/>
              <a:gd name="connsiteX1" fmla="*/ 349955 w 1162755"/>
              <a:gd name="connsiteY1" fmla="*/ 3464 h 601775"/>
              <a:gd name="connsiteX2" fmla="*/ 891822 w 1162755"/>
              <a:gd name="connsiteY2" fmla="*/ 342130 h 601775"/>
              <a:gd name="connsiteX3" fmla="*/ 1162755 w 1162755"/>
              <a:gd name="connsiteY3" fmla="*/ 37330 h 601775"/>
              <a:gd name="connsiteX0" fmla="*/ 0 w 1162755"/>
              <a:gd name="connsiteY0" fmla="*/ 601775 h 601775"/>
              <a:gd name="connsiteX1" fmla="*/ 349955 w 1162755"/>
              <a:gd name="connsiteY1" fmla="*/ 3464 h 601775"/>
              <a:gd name="connsiteX2" fmla="*/ 891822 w 1162755"/>
              <a:gd name="connsiteY2" fmla="*/ 342130 h 601775"/>
              <a:gd name="connsiteX3" fmla="*/ 1162755 w 1162755"/>
              <a:gd name="connsiteY3" fmla="*/ 37330 h 601775"/>
              <a:gd name="connsiteX0" fmla="*/ 0 w 1196622"/>
              <a:gd name="connsiteY0" fmla="*/ 601745 h 601745"/>
              <a:gd name="connsiteX1" fmla="*/ 349955 w 1196622"/>
              <a:gd name="connsiteY1" fmla="*/ 3434 h 601745"/>
              <a:gd name="connsiteX2" fmla="*/ 891822 w 1196622"/>
              <a:gd name="connsiteY2" fmla="*/ 342100 h 601745"/>
              <a:gd name="connsiteX3" fmla="*/ 1196622 w 1196622"/>
              <a:gd name="connsiteY3" fmla="*/ 14722 h 601745"/>
              <a:gd name="connsiteX0" fmla="*/ 0 w 1196622"/>
              <a:gd name="connsiteY0" fmla="*/ 601745 h 601745"/>
              <a:gd name="connsiteX1" fmla="*/ 349955 w 1196622"/>
              <a:gd name="connsiteY1" fmla="*/ 3434 h 601745"/>
              <a:gd name="connsiteX2" fmla="*/ 891822 w 1196622"/>
              <a:gd name="connsiteY2" fmla="*/ 342100 h 601745"/>
              <a:gd name="connsiteX3" fmla="*/ 1196622 w 1196622"/>
              <a:gd name="connsiteY3" fmla="*/ 14722 h 601745"/>
              <a:gd name="connsiteX0" fmla="*/ 0 w 1196622"/>
              <a:gd name="connsiteY0" fmla="*/ 601745 h 601745"/>
              <a:gd name="connsiteX1" fmla="*/ 349955 w 1196622"/>
              <a:gd name="connsiteY1" fmla="*/ 3434 h 601745"/>
              <a:gd name="connsiteX2" fmla="*/ 891822 w 1196622"/>
              <a:gd name="connsiteY2" fmla="*/ 342100 h 601745"/>
              <a:gd name="connsiteX3" fmla="*/ 1196622 w 1196622"/>
              <a:gd name="connsiteY3" fmla="*/ 14722 h 601745"/>
              <a:gd name="connsiteX0" fmla="*/ 0 w 1196622"/>
              <a:gd name="connsiteY0" fmla="*/ 602047 h 602047"/>
              <a:gd name="connsiteX1" fmla="*/ 349955 w 1196622"/>
              <a:gd name="connsiteY1" fmla="*/ 3736 h 602047"/>
              <a:gd name="connsiteX2" fmla="*/ 891822 w 1196622"/>
              <a:gd name="connsiteY2" fmla="*/ 342402 h 602047"/>
              <a:gd name="connsiteX3" fmla="*/ 1196622 w 1196622"/>
              <a:gd name="connsiteY3" fmla="*/ 15024 h 602047"/>
              <a:gd name="connsiteX0" fmla="*/ 0 w 1196622"/>
              <a:gd name="connsiteY0" fmla="*/ 602047 h 602047"/>
              <a:gd name="connsiteX1" fmla="*/ 349955 w 1196622"/>
              <a:gd name="connsiteY1" fmla="*/ 3736 h 602047"/>
              <a:gd name="connsiteX2" fmla="*/ 1016000 w 1196622"/>
              <a:gd name="connsiteY2" fmla="*/ 342402 h 602047"/>
              <a:gd name="connsiteX3" fmla="*/ 1196622 w 1196622"/>
              <a:gd name="connsiteY3" fmla="*/ 15024 h 602047"/>
              <a:gd name="connsiteX0" fmla="*/ 0 w 1196622"/>
              <a:gd name="connsiteY0" fmla="*/ 587023 h 587023"/>
              <a:gd name="connsiteX1" fmla="*/ 756355 w 1196622"/>
              <a:gd name="connsiteY1" fmla="*/ 146756 h 587023"/>
              <a:gd name="connsiteX2" fmla="*/ 1016000 w 1196622"/>
              <a:gd name="connsiteY2" fmla="*/ 327378 h 587023"/>
              <a:gd name="connsiteX3" fmla="*/ 1196622 w 1196622"/>
              <a:gd name="connsiteY3" fmla="*/ 0 h 587023"/>
              <a:gd name="connsiteX0" fmla="*/ 0 w 1207911"/>
              <a:gd name="connsiteY0" fmla="*/ 620890 h 620890"/>
              <a:gd name="connsiteX1" fmla="*/ 767644 w 1207911"/>
              <a:gd name="connsiteY1" fmla="*/ 146756 h 620890"/>
              <a:gd name="connsiteX2" fmla="*/ 1027289 w 1207911"/>
              <a:gd name="connsiteY2" fmla="*/ 327378 h 620890"/>
              <a:gd name="connsiteX3" fmla="*/ 1207911 w 1207911"/>
              <a:gd name="connsiteY3" fmla="*/ 0 h 620890"/>
              <a:gd name="connsiteX0" fmla="*/ 0 w 1207911"/>
              <a:gd name="connsiteY0" fmla="*/ 620890 h 620890"/>
              <a:gd name="connsiteX1" fmla="*/ 767644 w 1207911"/>
              <a:gd name="connsiteY1" fmla="*/ 146756 h 620890"/>
              <a:gd name="connsiteX2" fmla="*/ 1027289 w 1207911"/>
              <a:gd name="connsiteY2" fmla="*/ 327378 h 620890"/>
              <a:gd name="connsiteX3" fmla="*/ 1207911 w 1207911"/>
              <a:gd name="connsiteY3" fmla="*/ 0 h 620890"/>
              <a:gd name="connsiteX0" fmla="*/ 0 w 1207911"/>
              <a:gd name="connsiteY0" fmla="*/ 620890 h 620890"/>
              <a:gd name="connsiteX1" fmla="*/ 767644 w 1207911"/>
              <a:gd name="connsiteY1" fmla="*/ 146756 h 620890"/>
              <a:gd name="connsiteX2" fmla="*/ 1027289 w 1207911"/>
              <a:gd name="connsiteY2" fmla="*/ 327378 h 620890"/>
              <a:gd name="connsiteX3" fmla="*/ 1207911 w 1207911"/>
              <a:gd name="connsiteY3" fmla="*/ 0 h 620890"/>
              <a:gd name="connsiteX0" fmla="*/ 0 w 1207911"/>
              <a:gd name="connsiteY0" fmla="*/ 620890 h 620890"/>
              <a:gd name="connsiteX1" fmla="*/ 767644 w 1207911"/>
              <a:gd name="connsiteY1" fmla="*/ 146756 h 620890"/>
              <a:gd name="connsiteX2" fmla="*/ 1027289 w 1207911"/>
              <a:gd name="connsiteY2" fmla="*/ 327378 h 620890"/>
              <a:gd name="connsiteX3" fmla="*/ 1207911 w 1207911"/>
              <a:gd name="connsiteY3" fmla="*/ 0 h 620890"/>
              <a:gd name="connsiteX0" fmla="*/ 0 w 1207911"/>
              <a:gd name="connsiteY0" fmla="*/ 620890 h 620890"/>
              <a:gd name="connsiteX1" fmla="*/ 767644 w 1207911"/>
              <a:gd name="connsiteY1" fmla="*/ 146756 h 620890"/>
              <a:gd name="connsiteX2" fmla="*/ 1027289 w 1207911"/>
              <a:gd name="connsiteY2" fmla="*/ 327378 h 620890"/>
              <a:gd name="connsiteX3" fmla="*/ 1207911 w 1207911"/>
              <a:gd name="connsiteY3" fmla="*/ 0 h 620890"/>
              <a:gd name="connsiteX0" fmla="*/ 0 w 1207911"/>
              <a:gd name="connsiteY0" fmla="*/ 620890 h 620890"/>
              <a:gd name="connsiteX1" fmla="*/ 699911 w 1207911"/>
              <a:gd name="connsiteY1" fmla="*/ 180623 h 620890"/>
              <a:gd name="connsiteX2" fmla="*/ 1027289 w 1207911"/>
              <a:gd name="connsiteY2" fmla="*/ 327378 h 620890"/>
              <a:gd name="connsiteX3" fmla="*/ 1207911 w 1207911"/>
              <a:gd name="connsiteY3" fmla="*/ 0 h 620890"/>
              <a:gd name="connsiteX0" fmla="*/ 0 w 1207911"/>
              <a:gd name="connsiteY0" fmla="*/ 620890 h 620890"/>
              <a:gd name="connsiteX1" fmla="*/ 699911 w 1207911"/>
              <a:gd name="connsiteY1" fmla="*/ 180623 h 620890"/>
              <a:gd name="connsiteX2" fmla="*/ 1027289 w 1207911"/>
              <a:gd name="connsiteY2" fmla="*/ 327378 h 620890"/>
              <a:gd name="connsiteX3" fmla="*/ 1207911 w 1207911"/>
              <a:gd name="connsiteY3" fmla="*/ 0 h 620890"/>
              <a:gd name="connsiteX0" fmla="*/ 0 w 1140178"/>
              <a:gd name="connsiteY0" fmla="*/ 620890 h 620890"/>
              <a:gd name="connsiteX1" fmla="*/ 632178 w 1140178"/>
              <a:gd name="connsiteY1" fmla="*/ 180623 h 620890"/>
              <a:gd name="connsiteX2" fmla="*/ 959556 w 1140178"/>
              <a:gd name="connsiteY2" fmla="*/ 327378 h 620890"/>
              <a:gd name="connsiteX3" fmla="*/ 1140178 w 1140178"/>
              <a:gd name="connsiteY3" fmla="*/ 0 h 620890"/>
              <a:gd name="connsiteX0" fmla="*/ 0 w 1140178"/>
              <a:gd name="connsiteY0" fmla="*/ 620890 h 620890"/>
              <a:gd name="connsiteX1" fmla="*/ 959556 w 1140178"/>
              <a:gd name="connsiteY1" fmla="*/ 327378 h 620890"/>
              <a:gd name="connsiteX2" fmla="*/ 1140178 w 1140178"/>
              <a:gd name="connsiteY2" fmla="*/ 0 h 620890"/>
              <a:gd name="connsiteX0" fmla="*/ 0 w 1140178"/>
              <a:gd name="connsiteY0" fmla="*/ 620890 h 620890"/>
              <a:gd name="connsiteX1" fmla="*/ 1140178 w 1140178"/>
              <a:gd name="connsiteY1" fmla="*/ 0 h 620890"/>
              <a:gd name="connsiteX0" fmla="*/ 0 w 1140178"/>
              <a:gd name="connsiteY0" fmla="*/ 620890 h 620890"/>
              <a:gd name="connsiteX1" fmla="*/ 1140178 w 1140178"/>
              <a:gd name="connsiteY1" fmla="*/ 0 h 620890"/>
              <a:gd name="connsiteX0" fmla="*/ 0 w 1140178"/>
              <a:gd name="connsiteY0" fmla="*/ 620890 h 620890"/>
              <a:gd name="connsiteX1" fmla="*/ 1140178 w 1140178"/>
              <a:gd name="connsiteY1" fmla="*/ 0 h 620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40178" h="620890">
                <a:moveTo>
                  <a:pt x="0" y="620890"/>
                </a:moveTo>
                <a:cubicBezTo>
                  <a:pt x="289748" y="142993"/>
                  <a:pt x="827853" y="523052"/>
                  <a:pt x="1140178" y="0"/>
                </a:cubicBezTo>
              </a:path>
            </a:pathLst>
          </a:custGeom>
          <a:noFill/>
          <a:ln w="12700">
            <a:solidFill>
              <a:schemeClr val="tx2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reeform 22"/>
          <p:cNvSpPr/>
          <p:nvPr/>
        </p:nvSpPr>
        <p:spPr>
          <a:xfrm flipH="1">
            <a:off x="1680519" y="3480485"/>
            <a:ext cx="2178283" cy="762000"/>
          </a:xfrm>
          <a:custGeom>
            <a:avLst/>
            <a:gdLst>
              <a:gd name="connsiteX0" fmla="*/ 0 w 959555"/>
              <a:gd name="connsiteY0" fmla="*/ 699656 h 699656"/>
              <a:gd name="connsiteX1" fmla="*/ 349955 w 959555"/>
              <a:gd name="connsiteY1" fmla="*/ 101345 h 699656"/>
              <a:gd name="connsiteX2" fmla="*/ 462844 w 959555"/>
              <a:gd name="connsiteY2" fmla="*/ 507745 h 699656"/>
              <a:gd name="connsiteX3" fmla="*/ 812800 w 959555"/>
              <a:gd name="connsiteY3" fmla="*/ 56189 h 699656"/>
              <a:gd name="connsiteX4" fmla="*/ 959555 w 959555"/>
              <a:gd name="connsiteY4" fmla="*/ 22323 h 699656"/>
              <a:gd name="connsiteX0" fmla="*/ 0 w 1038849"/>
              <a:gd name="connsiteY0" fmla="*/ 678839 h 678839"/>
              <a:gd name="connsiteX1" fmla="*/ 349955 w 1038849"/>
              <a:gd name="connsiteY1" fmla="*/ 80528 h 678839"/>
              <a:gd name="connsiteX2" fmla="*/ 462844 w 1038849"/>
              <a:gd name="connsiteY2" fmla="*/ 486928 h 678839"/>
              <a:gd name="connsiteX3" fmla="*/ 1016000 w 1038849"/>
              <a:gd name="connsiteY3" fmla="*/ 317594 h 678839"/>
              <a:gd name="connsiteX4" fmla="*/ 959555 w 1038849"/>
              <a:gd name="connsiteY4" fmla="*/ 1506 h 678839"/>
              <a:gd name="connsiteX0" fmla="*/ 0 w 1174044"/>
              <a:gd name="connsiteY0" fmla="*/ 600135 h 600135"/>
              <a:gd name="connsiteX1" fmla="*/ 349955 w 1174044"/>
              <a:gd name="connsiteY1" fmla="*/ 1824 h 600135"/>
              <a:gd name="connsiteX2" fmla="*/ 462844 w 1174044"/>
              <a:gd name="connsiteY2" fmla="*/ 408224 h 600135"/>
              <a:gd name="connsiteX3" fmla="*/ 1016000 w 1174044"/>
              <a:gd name="connsiteY3" fmla="*/ 238890 h 600135"/>
              <a:gd name="connsiteX4" fmla="*/ 1174044 w 1174044"/>
              <a:gd name="connsiteY4" fmla="*/ 69557 h 600135"/>
              <a:gd name="connsiteX0" fmla="*/ 0 w 1174044"/>
              <a:gd name="connsiteY0" fmla="*/ 600167 h 600167"/>
              <a:gd name="connsiteX1" fmla="*/ 349955 w 1174044"/>
              <a:gd name="connsiteY1" fmla="*/ 1856 h 600167"/>
              <a:gd name="connsiteX2" fmla="*/ 462844 w 1174044"/>
              <a:gd name="connsiteY2" fmla="*/ 408256 h 600167"/>
              <a:gd name="connsiteX3" fmla="*/ 970844 w 1174044"/>
              <a:gd name="connsiteY3" fmla="*/ 284077 h 600167"/>
              <a:gd name="connsiteX4" fmla="*/ 1174044 w 1174044"/>
              <a:gd name="connsiteY4" fmla="*/ 69589 h 600167"/>
              <a:gd name="connsiteX0" fmla="*/ 0 w 1365955"/>
              <a:gd name="connsiteY0" fmla="*/ 600167 h 600167"/>
              <a:gd name="connsiteX1" fmla="*/ 349955 w 1365955"/>
              <a:gd name="connsiteY1" fmla="*/ 1856 h 600167"/>
              <a:gd name="connsiteX2" fmla="*/ 462844 w 1365955"/>
              <a:gd name="connsiteY2" fmla="*/ 408256 h 600167"/>
              <a:gd name="connsiteX3" fmla="*/ 970844 w 1365955"/>
              <a:gd name="connsiteY3" fmla="*/ 284077 h 600167"/>
              <a:gd name="connsiteX4" fmla="*/ 1365955 w 1365955"/>
              <a:gd name="connsiteY4" fmla="*/ 171189 h 600167"/>
              <a:gd name="connsiteX0" fmla="*/ 0 w 970844"/>
              <a:gd name="connsiteY0" fmla="*/ 600167 h 600167"/>
              <a:gd name="connsiteX1" fmla="*/ 349955 w 970844"/>
              <a:gd name="connsiteY1" fmla="*/ 1856 h 600167"/>
              <a:gd name="connsiteX2" fmla="*/ 462844 w 970844"/>
              <a:gd name="connsiteY2" fmla="*/ 408256 h 600167"/>
              <a:gd name="connsiteX3" fmla="*/ 970844 w 970844"/>
              <a:gd name="connsiteY3" fmla="*/ 284077 h 600167"/>
              <a:gd name="connsiteX0" fmla="*/ 0 w 1162755"/>
              <a:gd name="connsiteY0" fmla="*/ 600001 h 600001"/>
              <a:gd name="connsiteX1" fmla="*/ 349955 w 1162755"/>
              <a:gd name="connsiteY1" fmla="*/ 1690 h 600001"/>
              <a:gd name="connsiteX2" fmla="*/ 462844 w 1162755"/>
              <a:gd name="connsiteY2" fmla="*/ 408090 h 600001"/>
              <a:gd name="connsiteX3" fmla="*/ 1162755 w 1162755"/>
              <a:gd name="connsiteY3" fmla="*/ 35556 h 600001"/>
              <a:gd name="connsiteX0" fmla="*/ 0 w 1162755"/>
              <a:gd name="connsiteY0" fmla="*/ 600001 h 600001"/>
              <a:gd name="connsiteX1" fmla="*/ 349955 w 1162755"/>
              <a:gd name="connsiteY1" fmla="*/ 1690 h 600001"/>
              <a:gd name="connsiteX2" fmla="*/ 462844 w 1162755"/>
              <a:gd name="connsiteY2" fmla="*/ 408090 h 600001"/>
              <a:gd name="connsiteX3" fmla="*/ 1162755 w 1162755"/>
              <a:gd name="connsiteY3" fmla="*/ 35556 h 600001"/>
              <a:gd name="connsiteX0" fmla="*/ 0 w 1162755"/>
              <a:gd name="connsiteY0" fmla="*/ 601775 h 601775"/>
              <a:gd name="connsiteX1" fmla="*/ 349955 w 1162755"/>
              <a:gd name="connsiteY1" fmla="*/ 3464 h 601775"/>
              <a:gd name="connsiteX2" fmla="*/ 891822 w 1162755"/>
              <a:gd name="connsiteY2" fmla="*/ 342130 h 601775"/>
              <a:gd name="connsiteX3" fmla="*/ 1162755 w 1162755"/>
              <a:gd name="connsiteY3" fmla="*/ 37330 h 601775"/>
              <a:gd name="connsiteX0" fmla="*/ 0 w 1162755"/>
              <a:gd name="connsiteY0" fmla="*/ 601775 h 601775"/>
              <a:gd name="connsiteX1" fmla="*/ 349955 w 1162755"/>
              <a:gd name="connsiteY1" fmla="*/ 3464 h 601775"/>
              <a:gd name="connsiteX2" fmla="*/ 891822 w 1162755"/>
              <a:gd name="connsiteY2" fmla="*/ 342130 h 601775"/>
              <a:gd name="connsiteX3" fmla="*/ 1162755 w 1162755"/>
              <a:gd name="connsiteY3" fmla="*/ 37330 h 601775"/>
              <a:gd name="connsiteX0" fmla="*/ 0 w 1196622"/>
              <a:gd name="connsiteY0" fmla="*/ 601745 h 601745"/>
              <a:gd name="connsiteX1" fmla="*/ 349955 w 1196622"/>
              <a:gd name="connsiteY1" fmla="*/ 3434 h 601745"/>
              <a:gd name="connsiteX2" fmla="*/ 891822 w 1196622"/>
              <a:gd name="connsiteY2" fmla="*/ 342100 h 601745"/>
              <a:gd name="connsiteX3" fmla="*/ 1196622 w 1196622"/>
              <a:gd name="connsiteY3" fmla="*/ 14722 h 601745"/>
              <a:gd name="connsiteX0" fmla="*/ 0 w 1196622"/>
              <a:gd name="connsiteY0" fmla="*/ 601745 h 601745"/>
              <a:gd name="connsiteX1" fmla="*/ 349955 w 1196622"/>
              <a:gd name="connsiteY1" fmla="*/ 3434 h 601745"/>
              <a:gd name="connsiteX2" fmla="*/ 891822 w 1196622"/>
              <a:gd name="connsiteY2" fmla="*/ 342100 h 601745"/>
              <a:gd name="connsiteX3" fmla="*/ 1196622 w 1196622"/>
              <a:gd name="connsiteY3" fmla="*/ 14722 h 601745"/>
              <a:gd name="connsiteX0" fmla="*/ 0 w 1196622"/>
              <a:gd name="connsiteY0" fmla="*/ 601745 h 601745"/>
              <a:gd name="connsiteX1" fmla="*/ 349955 w 1196622"/>
              <a:gd name="connsiteY1" fmla="*/ 3434 h 601745"/>
              <a:gd name="connsiteX2" fmla="*/ 891822 w 1196622"/>
              <a:gd name="connsiteY2" fmla="*/ 342100 h 601745"/>
              <a:gd name="connsiteX3" fmla="*/ 1196622 w 1196622"/>
              <a:gd name="connsiteY3" fmla="*/ 14722 h 601745"/>
              <a:gd name="connsiteX0" fmla="*/ 0 w 1196622"/>
              <a:gd name="connsiteY0" fmla="*/ 602047 h 602047"/>
              <a:gd name="connsiteX1" fmla="*/ 349955 w 1196622"/>
              <a:gd name="connsiteY1" fmla="*/ 3736 h 602047"/>
              <a:gd name="connsiteX2" fmla="*/ 891822 w 1196622"/>
              <a:gd name="connsiteY2" fmla="*/ 342402 h 602047"/>
              <a:gd name="connsiteX3" fmla="*/ 1196622 w 1196622"/>
              <a:gd name="connsiteY3" fmla="*/ 15024 h 602047"/>
              <a:gd name="connsiteX0" fmla="*/ 0 w 1196622"/>
              <a:gd name="connsiteY0" fmla="*/ 602047 h 602047"/>
              <a:gd name="connsiteX1" fmla="*/ 349955 w 1196622"/>
              <a:gd name="connsiteY1" fmla="*/ 3736 h 602047"/>
              <a:gd name="connsiteX2" fmla="*/ 1016000 w 1196622"/>
              <a:gd name="connsiteY2" fmla="*/ 342402 h 602047"/>
              <a:gd name="connsiteX3" fmla="*/ 1196622 w 1196622"/>
              <a:gd name="connsiteY3" fmla="*/ 15024 h 602047"/>
              <a:gd name="connsiteX0" fmla="*/ 0 w 1196622"/>
              <a:gd name="connsiteY0" fmla="*/ 587023 h 587023"/>
              <a:gd name="connsiteX1" fmla="*/ 756355 w 1196622"/>
              <a:gd name="connsiteY1" fmla="*/ 146756 h 587023"/>
              <a:gd name="connsiteX2" fmla="*/ 1016000 w 1196622"/>
              <a:gd name="connsiteY2" fmla="*/ 327378 h 587023"/>
              <a:gd name="connsiteX3" fmla="*/ 1196622 w 1196622"/>
              <a:gd name="connsiteY3" fmla="*/ 0 h 587023"/>
              <a:gd name="connsiteX0" fmla="*/ 0 w 1207911"/>
              <a:gd name="connsiteY0" fmla="*/ 620890 h 620890"/>
              <a:gd name="connsiteX1" fmla="*/ 767644 w 1207911"/>
              <a:gd name="connsiteY1" fmla="*/ 146756 h 620890"/>
              <a:gd name="connsiteX2" fmla="*/ 1027289 w 1207911"/>
              <a:gd name="connsiteY2" fmla="*/ 327378 h 620890"/>
              <a:gd name="connsiteX3" fmla="*/ 1207911 w 1207911"/>
              <a:gd name="connsiteY3" fmla="*/ 0 h 620890"/>
              <a:gd name="connsiteX0" fmla="*/ 0 w 1207911"/>
              <a:gd name="connsiteY0" fmla="*/ 620890 h 620890"/>
              <a:gd name="connsiteX1" fmla="*/ 767644 w 1207911"/>
              <a:gd name="connsiteY1" fmla="*/ 146756 h 620890"/>
              <a:gd name="connsiteX2" fmla="*/ 1027289 w 1207911"/>
              <a:gd name="connsiteY2" fmla="*/ 327378 h 620890"/>
              <a:gd name="connsiteX3" fmla="*/ 1207911 w 1207911"/>
              <a:gd name="connsiteY3" fmla="*/ 0 h 620890"/>
              <a:gd name="connsiteX0" fmla="*/ 0 w 1207911"/>
              <a:gd name="connsiteY0" fmla="*/ 620890 h 620890"/>
              <a:gd name="connsiteX1" fmla="*/ 767644 w 1207911"/>
              <a:gd name="connsiteY1" fmla="*/ 146756 h 620890"/>
              <a:gd name="connsiteX2" fmla="*/ 1027289 w 1207911"/>
              <a:gd name="connsiteY2" fmla="*/ 327378 h 620890"/>
              <a:gd name="connsiteX3" fmla="*/ 1207911 w 1207911"/>
              <a:gd name="connsiteY3" fmla="*/ 0 h 620890"/>
              <a:gd name="connsiteX0" fmla="*/ 0 w 1207911"/>
              <a:gd name="connsiteY0" fmla="*/ 620890 h 620890"/>
              <a:gd name="connsiteX1" fmla="*/ 767644 w 1207911"/>
              <a:gd name="connsiteY1" fmla="*/ 146756 h 620890"/>
              <a:gd name="connsiteX2" fmla="*/ 1027289 w 1207911"/>
              <a:gd name="connsiteY2" fmla="*/ 327378 h 620890"/>
              <a:gd name="connsiteX3" fmla="*/ 1207911 w 1207911"/>
              <a:gd name="connsiteY3" fmla="*/ 0 h 620890"/>
              <a:gd name="connsiteX0" fmla="*/ 0 w 1207911"/>
              <a:gd name="connsiteY0" fmla="*/ 620890 h 620890"/>
              <a:gd name="connsiteX1" fmla="*/ 767644 w 1207911"/>
              <a:gd name="connsiteY1" fmla="*/ 146756 h 620890"/>
              <a:gd name="connsiteX2" fmla="*/ 1027289 w 1207911"/>
              <a:gd name="connsiteY2" fmla="*/ 327378 h 620890"/>
              <a:gd name="connsiteX3" fmla="*/ 1207911 w 1207911"/>
              <a:gd name="connsiteY3" fmla="*/ 0 h 620890"/>
              <a:gd name="connsiteX0" fmla="*/ 0 w 1207911"/>
              <a:gd name="connsiteY0" fmla="*/ 620890 h 620890"/>
              <a:gd name="connsiteX1" fmla="*/ 699911 w 1207911"/>
              <a:gd name="connsiteY1" fmla="*/ 180623 h 620890"/>
              <a:gd name="connsiteX2" fmla="*/ 1027289 w 1207911"/>
              <a:gd name="connsiteY2" fmla="*/ 327378 h 620890"/>
              <a:gd name="connsiteX3" fmla="*/ 1207911 w 1207911"/>
              <a:gd name="connsiteY3" fmla="*/ 0 h 620890"/>
              <a:gd name="connsiteX0" fmla="*/ 0 w 1207911"/>
              <a:gd name="connsiteY0" fmla="*/ 620890 h 620890"/>
              <a:gd name="connsiteX1" fmla="*/ 699911 w 1207911"/>
              <a:gd name="connsiteY1" fmla="*/ 180623 h 620890"/>
              <a:gd name="connsiteX2" fmla="*/ 1027289 w 1207911"/>
              <a:gd name="connsiteY2" fmla="*/ 327378 h 620890"/>
              <a:gd name="connsiteX3" fmla="*/ 1207911 w 1207911"/>
              <a:gd name="connsiteY3" fmla="*/ 0 h 620890"/>
              <a:gd name="connsiteX0" fmla="*/ 0 w 1140178"/>
              <a:gd name="connsiteY0" fmla="*/ 620890 h 620890"/>
              <a:gd name="connsiteX1" fmla="*/ 632178 w 1140178"/>
              <a:gd name="connsiteY1" fmla="*/ 180623 h 620890"/>
              <a:gd name="connsiteX2" fmla="*/ 959556 w 1140178"/>
              <a:gd name="connsiteY2" fmla="*/ 327378 h 620890"/>
              <a:gd name="connsiteX3" fmla="*/ 1140178 w 1140178"/>
              <a:gd name="connsiteY3" fmla="*/ 0 h 620890"/>
              <a:gd name="connsiteX0" fmla="*/ 0 w 1140178"/>
              <a:gd name="connsiteY0" fmla="*/ 620890 h 620890"/>
              <a:gd name="connsiteX1" fmla="*/ 959556 w 1140178"/>
              <a:gd name="connsiteY1" fmla="*/ 327378 h 620890"/>
              <a:gd name="connsiteX2" fmla="*/ 1140178 w 1140178"/>
              <a:gd name="connsiteY2" fmla="*/ 0 h 620890"/>
              <a:gd name="connsiteX0" fmla="*/ 0 w 1140178"/>
              <a:gd name="connsiteY0" fmla="*/ 620890 h 620890"/>
              <a:gd name="connsiteX1" fmla="*/ 1140178 w 1140178"/>
              <a:gd name="connsiteY1" fmla="*/ 0 h 620890"/>
              <a:gd name="connsiteX0" fmla="*/ 0 w 1140178"/>
              <a:gd name="connsiteY0" fmla="*/ 620890 h 620890"/>
              <a:gd name="connsiteX1" fmla="*/ 1140178 w 1140178"/>
              <a:gd name="connsiteY1" fmla="*/ 0 h 620890"/>
              <a:gd name="connsiteX0" fmla="*/ 0 w 1140178"/>
              <a:gd name="connsiteY0" fmla="*/ 620890 h 620890"/>
              <a:gd name="connsiteX1" fmla="*/ 1140178 w 1140178"/>
              <a:gd name="connsiteY1" fmla="*/ 0 h 620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40178" h="620890">
                <a:moveTo>
                  <a:pt x="0" y="620890"/>
                </a:moveTo>
                <a:cubicBezTo>
                  <a:pt x="289748" y="142993"/>
                  <a:pt x="827853" y="523052"/>
                  <a:pt x="1140178" y="0"/>
                </a:cubicBezTo>
              </a:path>
            </a:pathLst>
          </a:custGeom>
          <a:noFill/>
          <a:ln w="12700">
            <a:solidFill>
              <a:schemeClr val="tx2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2717555" y="2819401"/>
            <a:ext cx="330445" cy="990599"/>
          </a:xfrm>
          <a:prstGeom prst="rect">
            <a:avLst/>
          </a:prstGeom>
          <a:noFill/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509585" y="3019092"/>
            <a:ext cx="750711" cy="544689"/>
          </a:xfrm>
          <a:prstGeom prst="ellipse">
            <a:avLst/>
          </a:pr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5444752" y="3006736"/>
            <a:ext cx="741271" cy="584774"/>
          </a:xfrm>
          <a:prstGeom prst="ellipse">
            <a:avLst/>
          </a:pr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7385147" y="3146778"/>
            <a:ext cx="280811" cy="452131"/>
          </a:xfrm>
          <a:prstGeom prst="ellipse">
            <a:avLst/>
          </a:pr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3045942" y="3149024"/>
            <a:ext cx="280811" cy="452131"/>
          </a:xfrm>
          <a:prstGeom prst="ellipse">
            <a:avLst/>
          </a:pr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Equal 27"/>
          <p:cNvSpPr/>
          <p:nvPr/>
        </p:nvSpPr>
        <p:spPr>
          <a:xfrm>
            <a:off x="3684372" y="1784331"/>
            <a:ext cx="451557" cy="324555"/>
          </a:xfrm>
          <a:prstGeom prst="mathEqual">
            <a:avLst>
              <a:gd name="adj1" fmla="val 23520"/>
              <a:gd name="adj2" fmla="val 236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73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4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14" grpId="0" animBg="1"/>
      <p:bldP spid="14" grpId="1" animBg="1"/>
      <p:bldP spid="16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Rubber Sheet vs. Gravity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</a:t>
            </a:r>
            <a:r>
              <a:rPr lang="en-US" dirty="0" smtClean="0"/>
              <a:t>ubber sheet shape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gravitational potential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E4ECE-AE78-4E24-A200-E767E4DB629A}" type="slidenum">
              <a:rPr lang="en-US" smtClean="0"/>
              <a:t>11</a:t>
            </a:fld>
            <a:endParaRPr lang="en-US"/>
          </a:p>
        </p:txBody>
      </p:sp>
      <p:pic>
        <p:nvPicPr>
          <p:cNvPr id="29" name="Picture 2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5422" y="2438400"/>
            <a:ext cx="8201378" cy="3700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Oval 29"/>
          <p:cNvSpPr/>
          <p:nvPr/>
        </p:nvSpPr>
        <p:spPr>
          <a:xfrm>
            <a:off x="7800622" y="3951700"/>
            <a:ext cx="762000" cy="762000"/>
          </a:xfrm>
          <a:prstGeom prst="ellipse">
            <a:avLst/>
          </a:prstGeom>
          <a:solidFill>
            <a:srgbClr val="FFFFFF">
              <a:alpha val="30196"/>
            </a:srgb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graphicFrame>
        <p:nvGraphicFramePr>
          <p:cNvPr id="31" name="Chart 30"/>
          <p:cNvGraphicFramePr/>
          <p:nvPr>
            <p:extLst>
              <p:ext uri="{D42A27DB-BD31-4B8C-83A1-F6EECF244321}">
                <p14:modId xmlns:p14="http://schemas.microsoft.com/office/powerpoint/2010/main" val="2137040516"/>
              </p:ext>
            </p:extLst>
          </p:nvPr>
        </p:nvGraphicFramePr>
        <p:xfrm>
          <a:off x="180622" y="3700522"/>
          <a:ext cx="8153400" cy="24548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3990622" y="2438400"/>
            <a:ext cx="110318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80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?</a:t>
            </a:r>
            <a:endParaRPr lang="sk-SK" sz="180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4876800" y="4319683"/>
                <a:ext cx="1378904" cy="1014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k-SK" sz="3200" b="0" i="1" smtClean="0">
                          <a:solidFill>
                            <a:schemeClr val="accent4"/>
                          </a:solidFill>
                          <a:latin typeface="Cambria Math"/>
                        </a:rPr>
                        <m:t>−</m:t>
                      </m:r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/>
                        </a:rPr>
                        <m:t>𝐶</m:t>
                      </m:r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/>
                        </a:rPr>
                        <m:t>⋅</m:t>
                      </m:r>
                      <m:f>
                        <m:fPr>
                          <m:ctrlPr>
                            <a:rPr lang="sk-SK" sz="3200" b="0" i="1" smtClean="0">
                              <a:solidFill>
                                <a:schemeClr val="accent4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sk-SK" sz="3200" b="0" i="1" smtClean="0">
                              <a:solidFill>
                                <a:schemeClr val="accent4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sk-SK" sz="3200" b="0" i="1" smtClean="0">
                              <a:solidFill>
                                <a:schemeClr val="accent4"/>
                              </a:solidFill>
                              <a:latin typeface="Cambria Math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sk-SK" sz="32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6800" y="4319683"/>
                <a:ext cx="1378904" cy="1014317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Equal 12"/>
          <p:cNvSpPr/>
          <p:nvPr/>
        </p:nvSpPr>
        <p:spPr>
          <a:xfrm>
            <a:off x="3684372" y="1784331"/>
            <a:ext cx="451557" cy="324555"/>
          </a:xfrm>
          <a:prstGeom prst="mathEqual">
            <a:avLst>
              <a:gd name="adj1" fmla="val 23520"/>
              <a:gd name="adj2" fmla="val 236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52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blana_slic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2013624" y="2391021"/>
            <a:ext cx="881976" cy="949422"/>
            <a:chOff x="5923731" y="2396175"/>
            <a:chExt cx="881976" cy="949422"/>
          </a:xfrm>
        </p:grpSpPr>
        <p:sp>
          <p:nvSpPr>
            <p:cNvPr id="20" name="TextBox 19"/>
            <p:cNvSpPr txBox="1"/>
            <p:nvPr/>
          </p:nvSpPr>
          <p:spPr>
            <a:xfrm>
              <a:off x="6172200" y="2514600"/>
              <a:ext cx="63350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 smtClean="0"/>
                <a:t>D</a:t>
              </a:r>
              <a:endParaRPr lang="en-US" sz="4800" b="1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923731" y="2396175"/>
              <a:ext cx="437940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b="1" dirty="0" smtClean="0">
                  <a:solidFill>
                    <a:prstClr val="black"/>
                  </a:solidFill>
                </a:rPr>
                <a:t>3</a:t>
              </a:r>
              <a:endParaRPr lang="en-US" dirty="0"/>
            </a:p>
          </p:txBody>
        </p:sp>
      </p:grp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5334000"/>
            <a:ext cx="8229600" cy="8382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</a:rPr>
              <a:t>the rubber sheet model is a </a:t>
            </a:r>
            <a:r>
              <a:rPr lang="en-US" b="1" dirty="0" smtClean="0">
                <a:solidFill>
                  <a:schemeClr val="bg1"/>
                </a:solidFill>
              </a:rPr>
              <a:t>2D</a:t>
            </a:r>
            <a:r>
              <a:rPr lang="en-US" dirty="0" smtClean="0">
                <a:solidFill>
                  <a:schemeClr val="bg1"/>
                </a:solidFill>
              </a:rPr>
              <a:t> problem!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E4ECE-AE78-4E24-A200-E767E4DB629A}" type="slidenum">
              <a:rPr lang="en-US" smtClean="0"/>
              <a:t>12</a:t>
            </a:fld>
            <a:endParaRPr lang="en-US"/>
          </a:p>
        </p:txBody>
      </p:sp>
      <p:sp>
        <p:nvSpPr>
          <p:cNvPr id="5" name="Not Equal 4"/>
          <p:cNvSpPr/>
          <p:nvPr/>
        </p:nvSpPr>
        <p:spPr>
          <a:xfrm>
            <a:off x="4240428" y="1780439"/>
            <a:ext cx="451557" cy="343079"/>
          </a:xfrm>
          <a:prstGeom prst="mathNotEqual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11"/>
              <p:cNvSpPr txBox="1">
                <a:spLocks/>
              </p:cNvSpPr>
              <p:nvPr/>
            </p:nvSpPr>
            <p:spPr>
              <a:xfrm>
                <a:off x="423333" y="3581400"/>
                <a:ext cx="4038600" cy="1066800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i="0" smtClean="0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h</m:t>
                      </m:r>
                      <m:r>
                        <a:rPr lang="en-US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sk-SK" i="1">
                              <a:latin typeface="Cambria Math"/>
                              <a:ea typeface="Cambria Math"/>
                            </a:rPr>
                            <m:t>𝑔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𝑘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𝜌</m:t>
                      </m:r>
                    </m:oMath>
                  </m:oMathPara>
                </a14:m>
                <a:endParaRPr lang="sk-SK" dirty="0" smtClean="0"/>
              </a:p>
            </p:txBody>
          </p:sp>
        </mc:Choice>
        <mc:Fallback xmlns="">
          <p:sp>
            <p:nvSpPr>
              <p:cNvPr id="11" name="Content Placeholder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333" y="3581400"/>
                <a:ext cx="4038600" cy="106680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5450213" y="3756377"/>
                <a:ext cx="247458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lvl="1" indent="0">
                  <a:buFont typeface="Arial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3200" i="0" smtClean="0">
                              <a:latin typeface="Cambria Math"/>
                            </a:rPr>
                            <m:t>𝛻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sk-SK" sz="3200" i="1">
                          <a:latin typeface="Cambria Math"/>
                          <a:ea typeface="Cambria Math"/>
                        </a:rPr>
                        <m:t>𝜙</m:t>
                      </m:r>
                      <m:r>
                        <a:rPr lang="sk-SK" sz="3200" i="1">
                          <a:latin typeface="Cambria Math"/>
                        </a:rPr>
                        <m:t>=4</m:t>
                      </m:r>
                      <m:r>
                        <a:rPr lang="sk-SK" sz="3200" i="1">
                          <a:latin typeface="Cambria Math"/>
                        </a:rPr>
                        <m:t>𝜋𝜅𝜌</m:t>
                      </m:r>
                    </m:oMath>
                  </m:oMathPara>
                </a14:m>
                <a:endParaRPr lang="sk-SK" sz="3200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0213" y="3756377"/>
                <a:ext cx="2474587" cy="58477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1671357" y="2139426"/>
            <a:ext cx="141577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>
                <a:solidFill>
                  <a:schemeClr val="accent4"/>
                </a:solidFill>
              </a:rPr>
              <a:t>✗</a:t>
            </a:r>
            <a:endParaRPr lang="en-US" sz="9600" dirty="0"/>
          </a:p>
        </p:txBody>
      </p:sp>
      <p:sp>
        <p:nvSpPr>
          <p:cNvPr id="17" name="Text Placeholder 8"/>
          <p:cNvSpPr txBox="1">
            <a:spLocks/>
          </p:cNvSpPr>
          <p:nvPr/>
        </p:nvSpPr>
        <p:spPr>
          <a:xfrm>
            <a:off x="457200" y="1710081"/>
            <a:ext cx="4040188" cy="639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 smtClean="0"/>
              <a:t>rubber sheet shape</a:t>
            </a:r>
            <a:endParaRPr lang="en-US" sz="2400" b="1" dirty="0"/>
          </a:p>
        </p:txBody>
      </p:sp>
      <p:sp>
        <p:nvSpPr>
          <p:cNvPr id="18" name="Text Placeholder 11"/>
          <p:cNvSpPr txBox="1">
            <a:spLocks/>
          </p:cNvSpPr>
          <p:nvPr/>
        </p:nvSpPr>
        <p:spPr>
          <a:xfrm>
            <a:off x="4645025" y="1710081"/>
            <a:ext cx="4041775" cy="63976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 smtClean="0"/>
              <a:t>gravitational potential</a:t>
            </a:r>
            <a:endParaRPr lang="en-US" sz="2400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5923731" y="2396175"/>
            <a:ext cx="881976" cy="949422"/>
            <a:chOff x="5923731" y="2396175"/>
            <a:chExt cx="881976" cy="949422"/>
          </a:xfrm>
        </p:grpSpPr>
        <p:sp>
          <p:nvSpPr>
            <p:cNvPr id="14" name="TextBox 13"/>
            <p:cNvSpPr txBox="1"/>
            <p:nvPr/>
          </p:nvSpPr>
          <p:spPr>
            <a:xfrm>
              <a:off x="6172200" y="2514600"/>
              <a:ext cx="63350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 smtClean="0"/>
                <a:t>D</a:t>
              </a:r>
              <a:endParaRPr lang="en-US" sz="4800" b="1" dirty="0"/>
            </a:p>
          </p:txBody>
        </p:sp>
        <p:sp>
          <p:nvSpPr>
            <p:cNvPr id="3" name="Rectangle 2"/>
            <p:cNvSpPr/>
            <p:nvPr/>
          </p:nvSpPr>
          <p:spPr>
            <a:xfrm>
              <a:off x="5923731" y="2396175"/>
              <a:ext cx="437940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b="1" dirty="0" smtClean="0">
                  <a:solidFill>
                    <a:prstClr val="black"/>
                  </a:solidFill>
                </a:rPr>
                <a:t>3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25945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  <p:bldLst>
      <p:bldP spid="16" grpId="0" animBg="1"/>
      <p:bldP spid="5" grpId="0" animBg="1"/>
      <p:bldP spid="11" grpId="0"/>
      <p:bldP spid="12" grpId="0"/>
      <p:bldP spid="15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2743200"/>
            <a:ext cx="9144000" cy="1362075"/>
          </a:xfrm>
        </p:spPr>
        <p:txBody>
          <a:bodyPr/>
          <a:lstStyle/>
          <a:p>
            <a:r>
              <a:rPr lang="en-US" dirty="0" smtClean="0"/>
              <a:t>Gravity in </a:t>
            </a:r>
            <a:r>
              <a:rPr lang="en-US" sz="5400" dirty="0" smtClean="0"/>
              <a:t>2</a:t>
            </a:r>
            <a:r>
              <a:rPr lang="en-US" dirty="0" smtClean="0"/>
              <a:t> Dimensions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Rubber Sheet and Gravity Equivalence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0EDE4ECE-AE78-4E24-A200-E767E4DB629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00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108357" y="4671912"/>
            <a:ext cx="1219200" cy="8021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728779" y="2057400"/>
            <a:ext cx="163689" cy="2286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Form of Newton’s Law of Gravitation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why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sk-SK" i="1">
                            <a:latin typeface="Cambria Math"/>
                          </a:rPr>
                        </m:ctrlPr>
                      </m:sSubPr>
                      <m:e>
                        <m:r>
                          <a:rPr lang="sk-SK" i="1">
                            <a:latin typeface="Cambria Math"/>
                          </a:rPr>
                          <m:t>𝐹</m:t>
                        </m:r>
                      </m:e>
                      <m:sub>
                        <m:r>
                          <a:rPr lang="sk-SK" i="1">
                            <a:latin typeface="Cambria Math"/>
                          </a:rPr>
                          <m:t>𝑔</m:t>
                        </m:r>
                      </m:sub>
                    </m:sSub>
                    <m:r>
                      <a:rPr lang="sk-SK" i="1">
                        <a:latin typeface="Cambria Math"/>
                      </a:rPr>
                      <m:t>∝</m:t>
                    </m:r>
                    <m:f>
                      <m:fPr>
                        <m:ctrlPr>
                          <a:rPr lang="sk-SK" i="1">
                            <a:latin typeface="Cambria Math"/>
                          </a:rPr>
                        </m:ctrlPr>
                      </m:fPr>
                      <m:num>
                        <m:r>
                          <a:rPr lang="sk-SK" i="1">
                            <a:latin typeface="Cambria Math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sk-SK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sk-SK" i="1">
                                <a:latin typeface="Cambria Math"/>
                              </a:rPr>
                              <m:t>𝑟</m:t>
                            </m:r>
                          </m:e>
                          <m:sup>
                            <m:r>
                              <a:rPr lang="sk-SK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dirty="0" smtClean="0"/>
                  <a:t>  </a:t>
                </a:r>
                <a:r>
                  <a:rPr lang="en-US" dirty="0" smtClean="0">
                    <a:solidFill>
                      <a:schemeClr val="tx2"/>
                    </a:solidFill>
                  </a:rPr>
                  <a:t>⇒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𝜙</m:t>
                    </m:r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∝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𝑟</m:t>
                        </m:r>
                      </m:den>
                    </m:f>
                  </m:oMath>
                </a14:m>
                <a:r>
                  <a:rPr lang="en-US" dirty="0" smtClean="0"/>
                  <a:t> ?</a:t>
                </a:r>
                <a:r>
                  <a:rPr lang="sk-SK" dirty="0" smtClean="0"/>
                  <a:t> </a:t>
                </a:r>
                <a:endParaRPr lang="en-US" dirty="0" smtClean="0"/>
              </a:p>
              <a:p>
                <a:pPr lvl="1"/>
                <a:r>
                  <a:rPr lang="en-US" dirty="0" smtClean="0">
                    <a:solidFill>
                      <a:schemeClr val="accent1"/>
                    </a:solidFill>
                  </a:rPr>
                  <a:t>depends on the dimensionality of the world</a:t>
                </a:r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1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E4ECE-AE78-4E24-A200-E767E4DB629A}" type="slidenum">
              <a:rPr lang="en-US" smtClean="0"/>
              <a:t>14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502453" y="5791200"/>
            <a:ext cx="6108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(formal derivation based on Divergence Theorem in Appendix)</a:t>
            </a:r>
            <a:endParaRPr lang="en-US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219200" y="3196789"/>
                <a:ext cx="7239000" cy="22753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lvl="1"/>
                <a:r>
                  <a:rPr lang="en-US" sz="3200" i="1" dirty="0" smtClean="0"/>
                  <a:t>informal reasoning: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/>
                          </a:rPr>
                          <m:t>𝐹</m:t>
                        </m:r>
                      </m:e>
                      <m:sub>
                        <m:r>
                          <a:rPr lang="en-US" sz="3200" b="0" i="1" smtClean="0">
                            <a:latin typeface="Cambria Math"/>
                          </a:rPr>
                          <m:t>𝑔</m:t>
                        </m:r>
                      </m:sub>
                    </m:sSub>
                    <m:r>
                      <a:rPr lang="en-US" sz="3200" b="0" i="1" smtClean="0">
                        <a:latin typeface="Cambria Math"/>
                      </a:rPr>
                      <m:t>∝</m:t>
                    </m:r>
                  </m:oMath>
                </a14:m>
                <a:r>
                  <a:rPr lang="en-US" sz="3200" i="1" dirty="0" smtClean="0"/>
                  <a:t> </a:t>
                </a:r>
                <a:r>
                  <a:rPr lang="en-US" sz="3200" dirty="0" smtClean="0"/>
                  <a:t>intensity</a:t>
                </a:r>
              </a:p>
              <a:p>
                <a:pPr marL="0" lvl="1"/>
                <a:endParaRPr lang="en-US" sz="1600" dirty="0" smtClean="0"/>
              </a:p>
              <a:p>
                <a:pPr marL="457200" indent="-457200">
                  <a:buClr>
                    <a:schemeClr val="accent1"/>
                  </a:buClr>
                  <a:buFontTx/>
                  <a:buChar char="–"/>
                </a:pPr>
                <a:r>
                  <a:rPr lang="en-US" sz="3200" dirty="0" smtClean="0"/>
                  <a:t>intensity in 3D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/>
                      </a:rPr>
                      <m:t>∝</m:t>
                    </m:r>
                  </m:oMath>
                </a14:m>
                <a:r>
                  <a:rPr lang="en-US" sz="32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sk-SK" sz="3200" i="1">
                            <a:latin typeface="Cambria Math"/>
                          </a:rPr>
                        </m:ctrlPr>
                      </m:fPr>
                      <m:num>
                        <m:r>
                          <a:rPr lang="sk-SK" sz="3200" i="1">
                            <a:latin typeface="Cambria Math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sk-SK" sz="32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sk-SK" sz="3200" i="1">
                                <a:latin typeface="Cambria Math"/>
                              </a:rPr>
                              <m:t>𝑟</m:t>
                            </m:r>
                          </m:e>
                          <m:sup>
                            <m:r>
                              <a:rPr lang="sk-SK" sz="32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3200" dirty="0" smtClean="0"/>
              </a:p>
              <a:p>
                <a:pPr marL="457200" indent="-457200">
                  <a:buClr>
                    <a:schemeClr val="accent1"/>
                  </a:buClr>
                  <a:buFontTx/>
                  <a:buChar char="–"/>
                </a:pPr>
                <a:r>
                  <a:rPr lang="en-US" sz="3200" b="1" dirty="0" smtClean="0"/>
                  <a:t>intensity in 2D </a:t>
                </a:r>
                <a14:m>
                  <m:oMath xmlns:m="http://schemas.openxmlformats.org/officeDocument/2006/math">
                    <m:r>
                      <a:rPr lang="en-US" sz="3200" b="1" i="1">
                        <a:latin typeface="Cambria Math"/>
                      </a:rPr>
                      <m:t>∝</m:t>
                    </m:r>
                  </m:oMath>
                </a14:m>
                <a:r>
                  <a:rPr lang="en-US" sz="3200" b="1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sk-SK" sz="3200" b="1" i="1">
                            <a:latin typeface="Cambria Math"/>
                          </a:rPr>
                        </m:ctrlPr>
                      </m:fPr>
                      <m:num>
                        <m:r>
                          <a:rPr lang="sk-SK" sz="3200" b="1" i="1"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latin typeface="Cambria Math"/>
                          </a:rPr>
                          <m:t>𝒓</m:t>
                        </m:r>
                      </m:den>
                    </m:f>
                  </m:oMath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3196789"/>
                <a:ext cx="7239000" cy="2275366"/>
              </a:xfrm>
              <a:prstGeom prst="rect">
                <a:avLst/>
              </a:prstGeom>
              <a:blipFill rotWithShape="1">
                <a:blip r:embed="rId4"/>
                <a:stretch>
                  <a:fillRect l="-2104" t="-3476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537886" y="4647198"/>
                <a:ext cx="1797480" cy="7877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⇒</a:t>
                </a:r>
                <a:r>
                  <a:rPr lang="sk-SK" sz="3200" dirty="0" smtClean="0"/>
                  <a:t> </a:t>
                </a:r>
                <a:r>
                  <a:rPr lang="en-US" sz="320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/>
                          </a:rPr>
                          <m:t>𝐹</m:t>
                        </m:r>
                      </m:e>
                      <m:sub>
                        <m:r>
                          <a:rPr lang="en-US" sz="3200" b="0" i="1" smtClean="0">
                            <a:latin typeface="Cambria Math"/>
                          </a:rPr>
                          <m:t>𝑔</m:t>
                        </m:r>
                      </m:sub>
                    </m:sSub>
                    <m:r>
                      <a:rPr lang="en-US" sz="3200" b="0" i="1" smtClean="0">
                        <a:latin typeface="Cambria Math"/>
                      </a:rPr>
                      <m:t>∝</m:t>
                    </m:r>
                    <m:f>
                      <m:fPr>
                        <m:ctrlPr>
                          <a:rPr lang="en-US" sz="32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latin typeface="Cambria Math"/>
                          </a:rPr>
                          <m:t>𝑟</m:t>
                        </m:r>
                      </m:den>
                    </m:f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7886" y="4647198"/>
                <a:ext cx="1797480" cy="787716"/>
              </a:xfrm>
              <a:prstGeom prst="rect">
                <a:avLst/>
              </a:prstGeom>
              <a:blipFill rotWithShape="1">
                <a:blip r:embed="rId5"/>
                <a:stretch>
                  <a:fillRect l="-8475" b="-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6997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E4ECE-AE78-4E24-A200-E767E4DB629A}" type="slidenum">
              <a:rPr lang="en-US" smtClean="0"/>
              <a:t>15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142834" y="4749225"/>
            <a:ext cx="7841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</a:rPr>
              <a:t>2D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071286" y="4647198"/>
                <a:ext cx="1345433" cy="7877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/>
                          </a:rPr>
                          <m:t>𝐹</m:t>
                        </m:r>
                      </m:e>
                      <m:sub>
                        <m:r>
                          <a:rPr lang="en-US" sz="3200" b="0" i="1" smtClean="0">
                            <a:latin typeface="Cambria Math"/>
                          </a:rPr>
                          <m:t>𝑔</m:t>
                        </m:r>
                      </m:sub>
                    </m:sSub>
                    <m:r>
                      <a:rPr lang="en-US" sz="3200" b="0" i="1" smtClean="0">
                        <a:latin typeface="Cambria Math"/>
                      </a:rPr>
                      <m:t>∝</m:t>
                    </m:r>
                    <m:f>
                      <m:fPr>
                        <m:ctrlPr>
                          <a:rPr lang="en-US" sz="32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latin typeface="Cambria Math"/>
                          </a:rPr>
                          <m:t>𝑟</m:t>
                        </m:r>
                      </m:den>
                    </m:f>
                  </m:oMath>
                </a14:m>
                <a:r>
                  <a:rPr lang="en-US" sz="3200" dirty="0" smtClean="0"/>
                  <a:t> </a:t>
                </a:r>
                <a:endParaRPr lang="en-US" sz="32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1286" y="4647198"/>
                <a:ext cx="1345433" cy="787716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260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Tm="0">
        <p:fade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6 L -0.4875 -0.62384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75" y="-3120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81481E-6 L -0.37101 -0.62408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59" y="-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8"/>
          <a:stretch/>
        </p:blipFill>
        <p:spPr bwMode="auto">
          <a:xfrm flipH="1">
            <a:off x="875271" y="1524000"/>
            <a:ext cx="7464078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446506" y="394314"/>
            <a:ext cx="1963694" cy="8125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E4ECE-AE78-4E24-A200-E767E4DB629A}" type="slidenum">
              <a:rPr lang="en-US" smtClean="0"/>
              <a:t>16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900748" y="394313"/>
                <a:ext cx="2497094" cy="8125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 smtClean="0"/>
                  <a:t>⇒  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/>
                      </a:rPr>
                      <m:t>𝜙</m:t>
                    </m:r>
                    <m:r>
                      <a:rPr lang="en-US" sz="3200" i="1" smtClean="0">
                        <a:latin typeface="Cambria Math"/>
                      </a:rPr>
                      <m:t>∝</m:t>
                    </m:r>
                    <m:func>
                      <m:funcPr>
                        <m:ctrlPr>
                          <a:rPr lang="en-US" sz="3200" i="1">
                            <a:latin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200">
                            <a:latin typeface="Cambria Math"/>
                          </a:rPr>
                          <m:t>log</m:t>
                        </m:r>
                      </m:fName>
                      <m:e>
                        <m:f>
                          <m:fPr>
                            <m:ctrlPr>
                              <a:rPr lang="en-US" sz="32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3200" i="1">
                                <a:latin typeface="Cambria Math"/>
                              </a:rPr>
                              <m:t>𝑟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32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3200" i="1">
                                    <a:latin typeface="Cambria Math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US" sz="3200" i="1">
                                    <a:latin typeface="Cambria Math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</m:e>
                    </m:func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0748" y="394313"/>
                <a:ext cx="2497094" cy="812530"/>
              </a:xfrm>
              <a:prstGeom prst="rect">
                <a:avLst/>
              </a:prstGeom>
              <a:blipFill rotWithShape="1">
                <a:blip r:embed="rId4"/>
                <a:stretch>
                  <a:fillRect l="-6357" t="-3759" b="-2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/>
          <p:cNvGrpSpPr/>
          <p:nvPr/>
        </p:nvGrpSpPr>
        <p:grpSpPr>
          <a:xfrm>
            <a:off x="757884" y="367641"/>
            <a:ext cx="2207085" cy="787716"/>
            <a:chOff x="4142834" y="4343400"/>
            <a:chExt cx="2207085" cy="787716"/>
          </a:xfrm>
        </p:grpSpPr>
        <p:sp>
          <p:nvSpPr>
            <p:cNvPr id="11" name="Rectangle 10"/>
            <p:cNvSpPr/>
            <p:nvPr/>
          </p:nvSpPr>
          <p:spPr>
            <a:xfrm>
              <a:off x="4142834" y="4445427"/>
              <a:ext cx="78418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 smtClean="0">
                  <a:solidFill>
                    <a:prstClr val="black"/>
                  </a:solidFill>
                </a:rPr>
                <a:t>2D</a:t>
              </a: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5004486" y="4343400"/>
                  <a:ext cx="1345433" cy="7877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/>
                            </a:rPr>
                            <m:t>𝑔</m:t>
                          </m:r>
                        </m:sub>
                      </m:sSub>
                      <m:r>
                        <a:rPr lang="en-US" sz="3200" b="0" i="1" smtClean="0">
                          <a:latin typeface="Cambria Math"/>
                        </a:rPr>
                        <m:t>∝</m:t>
                      </m:r>
                      <m:f>
                        <m:fPr>
                          <m:ctrlPr>
                            <a:rPr lang="en-US" sz="32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/>
                            </a:rPr>
                            <m:t>𝑟</m:t>
                          </m:r>
                        </m:den>
                      </m:f>
                    </m:oMath>
                  </a14:m>
                  <a:r>
                    <a:rPr lang="en-US" sz="3200" dirty="0" smtClean="0"/>
                    <a:t> </a:t>
                  </a:r>
                  <a:endParaRPr lang="en-US" sz="3200" dirty="0"/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04486" y="4343400"/>
                  <a:ext cx="1345433" cy="787716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TextBox 12"/>
            <p:cNvSpPr txBox="1"/>
            <p:nvPr/>
          </p:nvSpPr>
          <p:spPr>
            <a:xfrm>
              <a:off x="4749114" y="4444314"/>
              <a:ext cx="3129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:</a:t>
              </a:r>
              <a:endParaRPr lang="en-US" sz="3200" dirty="0"/>
            </a:p>
          </p:txBody>
        </p:sp>
      </p:grpSp>
      <p:sp>
        <p:nvSpPr>
          <p:cNvPr id="16" name="Oval 15"/>
          <p:cNvSpPr/>
          <p:nvPr/>
        </p:nvSpPr>
        <p:spPr>
          <a:xfrm flipH="1">
            <a:off x="1033753" y="3797300"/>
            <a:ext cx="820228" cy="820228"/>
          </a:xfrm>
          <a:prstGeom prst="ellipse">
            <a:avLst/>
          </a:prstGeom>
          <a:solidFill>
            <a:srgbClr val="FFFFFF">
              <a:alpha val="30196"/>
            </a:srgbClr>
          </a:solidFill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3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7"/>
          <a:stretch/>
        </p:blipFill>
        <p:spPr>
          <a:xfrm>
            <a:off x="823685" y="1524000"/>
            <a:ext cx="8777515" cy="46482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E4ECE-AE78-4E24-A200-E767E4DB629A}" type="slidenum">
              <a:rPr lang="en-US" smtClean="0"/>
              <a:t>17</a:t>
            </a:fld>
            <a:endParaRPr lang="en-US"/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9851319" y="1460157"/>
            <a:ext cx="7464078" cy="4830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l 15"/>
          <p:cNvSpPr/>
          <p:nvPr/>
        </p:nvSpPr>
        <p:spPr>
          <a:xfrm flipH="1">
            <a:off x="1033753" y="3797300"/>
            <a:ext cx="820228" cy="820228"/>
          </a:xfrm>
          <a:prstGeom prst="ellipse">
            <a:avLst/>
          </a:prstGeom>
          <a:solidFill>
            <a:srgbClr val="FFFFFF">
              <a:alpha val="30196"/>
            </a:srgbClr>
          </a:solidFill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7437385"/>
              </p:ext>
            </p:extLst>
          </p:nvPr>
        </p:nvGraphicFramePr>
        <p:xfrm>
          <a:off x="-9906000" y="3276600"/>
          <a:ext cx="8776443" cy="1949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038600" y="3962400"/>
                <a:ext cx="3352799" cy="1198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/>
                        </a:rPr>
                        <m:t>h</m:t>
                      </m:r>
                      <m:r>
                        <a:rPr lang="sk-SK" sz="3200" b="0" i="1" smtClean="0">
                          <a:solidFill>
                            <a:schemeClr val="accent4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/>
                        </a:rPr>
                        <m:t>𝐶</m:t>
                      </m:r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/>
                        </a:rPr>
                        <m:t>⋅</m:t>
                      </m:r>
                      <m:func>
                        <m:funcPr>
                          <m:ctrlPr>
                            <a:rPr lang="sk-SK" sz="3200" b="0" i="1" smtClean="0">
                              <a:solidFill>
                                <a:schemeClr val="accent4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sk-SK" sz="3200" b="0" i="0" smtClean="0">
                              <a:solidFill>
                                <a:schemeClr val="accent4"/>
                              </a:solidFill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sk-SK" sz="3200" b="0" i="1" smtClean="0">
                                  <a:solidFill>
                                    <a:schemeClr val="accent4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sk-SK" sz="3200" b="0" i="1" smtClean="0">
                                      <a:solidFill>
                                        <a:schemeClr val="accent4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sk-SK" sz="3200" b="0" i="1" smtClean="0">
                                      <a:solidFill>
                                        <a:schemeClr val="accent4"/>
                                      </a:solidFill>
                                      <a:latin typeface="Cambria Math"/>
                                    </a:rPr>
                                    <m:t>𝑟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sk-SK" sz="32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sk-SK" sz="32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sk-SK" sz="32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sk-SK" sz="32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600" y="3962400"/>
                <a:ext cx="3352799" cy="119885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267200" y="5029200"/>
                <a:ext cx="251460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2"/>
                        </a:solidFill>
                        <a:latin typeface="Cambria Math"/>
                      </a:rPr>
                      <m:t>𝐶</m:t>
                    </m:r>
                    <m:r>
                      <a:rPr lang="sk-SK" sz="2800" b="0" i="1" smtClean="0">
                        <a:solidFill>
                          <a:schemeClr val="tx2"/>
                        </a:solidFill>
                        <a:latin typeface="Cambria Math"/>
                      </a:rPr>
                      <m:t>=</m:t>
                    </m:r>
                    <m:r>
                      <a:rPr lang="en-US" sz="2800" b="0" i="1" smtClean="0">
                        <a:solidFill>
                          <a:schemeClr val="tx2"/>
                        </a:solidFill>
                        <a:latin typeface="Cambria Math"/>
                      </a:rPr>
                      <m:t>16</m:t>
                    </m:r>
                    <m:r>
                      <a:rPr lang="sk-SK" sz="2800" b="0" i="1" smtClean="0">
                        <a:solidFill>
                          <a:schemeClr val="tx2"/>
                        </a:solidFill>
                        <a:latin typeface="Cambria Math"/>
                      </a:rPr>
                      <m:t> </m:t>
                    </m:r>
                    <m:r>
                      <a:rPr lang="sk-SK" sz="2800" b="0" i="1" smtClean="0">
                        <a:solidFill>
                          <a:schemeClr val="tx2"/>
                        </a:solidFill>
                        <a:latin typeface="Cambria Math"/>
                      </a:rPr>
                      <m:t>𝑚𝑚</m:t>
                    </m:r>
                  </m:oMath>
                </a14:m>
                <a:r>
                  <a:rPr lang="en-US" sz="2800" dirty="0" smtClean="0">
                    <a:solidFill>
                      <a:schemeClr val="tx2"/>
                    </a:solidFill>
                  </a:rPr>
                  <a:t> </a:t>
                </a:r>
                <a:endParaRPr lang="sk-SK" sz="2800" dirty="0" smtClean="0">
                  <a:solidFill>
                    <a:schemeClr val="tx2"/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sk-SK" sz="2800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sk-SK" sz="2800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𝑅</m:t>
                        </m:r>
                      </m:e>
                      <m:sub>
                        <m:r>
                          <a:rPr lang="sk-SK" sz="2800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sk-SK" sz="2800" b="0" i="1" smtClean="0">
                        <a:solidFill>
                          <a:schemeClr val="tx2"/>
                        </a:solidFill>
                        <a:latin typeface="Cambria Math"/>
                      </a:rPr>
                      <m:t>=3 </m:t>
                    </m:r>
                    <m:r>
                      <a:rPr lang="sk-SK" sz="2800" b="0" i="1" smtClean="0">
                        <a:solidFill>
                          <a:schemeClr val="tx2"/>
                        </a:solidFill>
                        <a:latin typeface="Cambria Math"/>
                      </a:rPr>
                      <m:t>𝑚𝑚</m:t>
                    </m:r>
                  </m:oMath>
                </a14:m>
                <a:r>
                  <a:rPr lang="en-US" sz="2800" dirty="0" smtClean="0">
                    <a:solidFill>
                      <a:schemeClr val="tx2"/>
                    </a:solidFill>
                  </a:rPr>
                  <a:t> </a:t>
                </a:r>
                <a:endParaRPr lang="sk-SK" sz="28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200" y="5029200"/>
                <a:ext cx="2514600" cy="954107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/>
          <p:cNvSpPr/>
          <p:nvPr/>
        </p:nvSpPr>
        <p:spPr>
          <a:xfrm>
            <a:off x="7171412" y="3733800"/>
            <a:ext cx="121058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✓</a:t>
            </a:r>
            <a:endParaRPr lang="en-US" sz="8000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446506" y="394314"/>
            <a:ext cx="1963694" cy="8125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2900748" y="394313"/>
                <a:ext cx="2497094" cy="8125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 smtClean="0"/>
                  <a:t>⇒  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/>
                      </a:rPr>
                      <m:t>𝜙</m:t>
                    </m:r>
                    <m:r>
                      <a:rPr lang="en-US" sz="3200" i="1" smtClean="0">
                        <a:latin typeface="Cambria Math"/>
                      </a:rPr>
                      <m:t>∝</m:t>
                    </m:r>
                    <m:func>
                      <m:funcPr>
                        <m:ctrlPr>
                          <a:rPr lang="en-US" sz="3200" i="1">
                            <a:latin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200">
                            <a:latin typeface="Cambria Math"/>
                          </a:rPr>
                          <m:t>log</m:t>
                        </m:r>
                      </m:fName>
                      <m:e>
                        <m:f>
                          <m:fPr>
                            <m:ctrlPr>
                              <a:rPr lang="en-US" sz="32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3200" i="1">
                                <a:latin typeface="Cambria Math"/>
                              </a:rPr>
                              <m:t>𝑟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32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3200" i="1">
                                    <a:latin typeface="Cambria Math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US" sz="3200" i="1">
                                    <a:latin typeface="Cambria Math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</m:e>
                    </m:func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0748" y="394313"/>
                <a:ext cx="2497094" cy="812530"/>
              </a:xfrm>
              <a:prstGeom prst="rect">
                <a:avLst/>
              </a:prstGeom>
              <a:blipFill rotWithShape="1">
                <a:blip r:embed="rId8"/>
                <a:stretch>
                  <a:fillRect l="-6357" t="-3759" b="-2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/>
          <p:cNvGrpSpPr/>
          <p:nvPr/>
        </p:nvGrpSpPr>
        <p:grpSpPr>
          <a:xfrm>
            <a:off x="757884" y="367641"/>
            <a:ext cx="2207085" cy="787716"/>
            <a:chOff x="4142834" y="4343400"/>
            <a:chExt cx="2207085" cy="787716"/>
          </a:xfrm>
        </p:grpSpPr>
        <p:sp>
          <p:nvSpPr>
            <p:cNvPr id="21" name="Rectangle 20"/>
            <p:cNvSpPr/>
            <p:nvPr/>
          </p:nvSpPr>
          <p:spPr>
            <a:xfrm>
              <a:off x="4142834" y="4445427"/>
              <a:ext cx="78418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 smtClean="0">
                  <a:solidFill>
                    <a:prstClr val="black"/>
                  </a:solidFill>
                </a:rPr>
                <a:t>2D</a:t>
              </a: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5004486" y="4343400"/>
                  <a:ext cx="1345433" cy="7877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/>
                            </a:rPr>
                            <m:t>𝑔</m:t>
                          </m:r>
                        </m:sub>
                      </m:sSub>
                      <m:r>
                        <a:rPr lang="en-US" sz="3200" b="0" i="1" smtClean="0">
                          <a:latin typeface="Cambria Math"/>
                        </a:rPr>
                        <m:t>∝</m:t>
                      </m:r>
                      <m:f>
                        <m:fPr>
                          <m:ctrlPr>
                            <a:rPr lang="en-US" sz="32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/>
                            </a:rPr>
                            <m:t>𝑟</m:t>
                          </m:r>
                        </m:den>
                      </m:f>
                    </m:oMath>
                  </a14:m>
                  <a:r>
                    <a:rPr lang="en-US" sz="3200" dirty="0" smtClean="0"/>
                    <a:t> </a:t>
                  </a:r>
                  <a:endParaRPr lang="en-US" sz="3200" dirty="0"/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04486" y="4343400"/>
                  <a:ext cx="1345433" cy="787716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TextBox 22"/>
            <p:cNvSpPr txBox="1"/>
            <p:nvPr/>
          </p:nvSpPr>
          <p:spPr>
            <a:xfrm>
              <a:off x="4749114" y="4444314"/>
              <a:ext cx="3129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:</a:t>
              </a:r>
              <a:endParaRPr 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1429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6226527"/>
            <a:ext cx="9144000" cy="2157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C:\Users\kamila\Dropbox\TMF2013\template\strip-botto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823685" y="1524000"/>
            <a:ext cx="8777515" cy="4648200"/>
            <a:chOff x="823685" y="1524000"/>
            <a:chExt cx="8777515" cy="464820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17"/>
            <a:stretch/>
          </p:blipFill>
          <p:spPr>
            <a:xfrm>
              <a:off x="823685" y="1524000"/>
              <a:ext cx="8777515" cy="4648200"/>
            </a:xfrm>
            <a:prstGeom prst="rect">
              <a:avLst/>
            </a:prstGeom>
          </p:spPr>
        </p:pic>
        <p:sp>
          <p:nvSpPr>
            <p:cNvPr id="27" name="Oval 26"/>
            <p:cNvSpPr/>
            <p:nvPr/>
          </p:nvSpPr>
          <p:spPr>
            <a:xfrm flipH="1">
              <a:off x="1033753" y="3797300"/>
              <a:ext cx="820228" cy="820228"/>
            </a:xfrm>
            <a:prstGeom prst="ellipse">
              <a:avLst/>
            </a:prstGeom>
            <a:solidFill>
              <a:srgbClr val="FFFFFF">
                <a:alpha val="30196"/>
              </a:srgbClr>
            </a:solidFill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4038600" y="3962400"/>
                  <a:ext cx="3352799" cy="11988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solidFill>
                              <a:schemeClr val="accent4"/>
                            </a:solidFill>
                            <a:latin typeface="Cambria Math"/>
                          </a:rPr>
                          <m:t>h</m:t>
                        </m:r>
                        <m:r>
                          <a:rPr lang="sk-SK" sz="3200" b="0" i="1" smtClean="0">
                            <a:solidFill>
                              <a:schemeClr val="accent4"/>
                            </a:solidFill>
                            <a:latin typeface="Cambria Math"/>
                          </a:rPr>
                          <m:t>=</m:t>
                        </m:r>
                        <m:r>
                          <a:rPr lang="en-US" sz="3200" b="0" i="1" smtClean="0">
                            <a:solidFill>
                              <a:schemeClr val="accent4"/>
                            </a:solidFill>
                            <a:latin typeface="Cambria Math"/>
                          </a:rPr>
                          <m:t>𝐶</m:t>
                        </m:r>
                        <m:r>
                          <a:rPr lang="en-US" sz="3200" b="0" i="1" smtClean="0">
                            <a:solidFill>
                              <a:schemeClr val="accent4"/>
                            </a:solidFill>
                            <a:latin typeface="Cambria Math"/>
                          </a:rPr>
                          <m:t>⋅</m:t>
                        </m:r>
                        <m:func>
                          <m:funcPr>
                            <m:ctrlPr>
                              <a:rPr lang="sk-SK" sz="3200" b="0" i="1" smtClean="0">
                                <a:solidFill>
                                  <a:schemeClr val="accent4"/>
                                </a:solidFill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sk-SK" sz="3200" b="0" i="0" smtClean="0">
                                <a:solidFill>
                                  <a:schemeClr val="accent4"/>
                                </a:solidFill>
                                <a:latin typeface="Cambria Math"/>
                              </a:rPr>
                              <m:t>ln</m:t>
                            </m:r>
                          </m:fName>
                          <m:e>
                            <m:d>
                              <m:dPr>
                                <m:ctrlPr>
                                  <a:rPr lang="sk-SK" sz="3200" b="0" i="1" smtClean="0">
                                    <a:solidFill>
                                      <a:schemeClr val="accent4"/>
                                    </a:solidFill>
                                    <a:latin typeface="Cambria Math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sk-SK" sz="3200" b="0" i="1" smtClean="0">
                                        <a:solidFill>
                                          <a:schemeClr val="accent4"/>
                                        </a:solidFill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sk-SK" sz="3200" b="0" i="1" smtClean="0">
                                        <a:solidFill>
                                          <a:schemeClr val="accent4"/>
                                        </a:solidFill>
                                        <a:latin typeface="Cambria Math"/>
                                      </a:rPr>
                                      <m:t>𝑟</m:t>
                                    </m:r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sk-SK" sz="3200" b="0" i="1" smtClean="0">
                                            <a:solidFill>
                                              <a:schemeClr val="accent4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sk-SK" sz="3200" b="0" i="1" smtClean="0">
                                            <a:solidFill>
                                              <a:schemeClr val="accent4"/>
                                            </a:solidFill>
                                            <a:latin typeface="Cambria Math"/>
                                          </a:rPr>
                                          <m:t>𝑅</m:t>
                                        </m:r>
                                      </m:e>
                                      <m:sub>
                                        <m:r>
                                          <a:rPr lang="sk-SK" sz="3200" b="0" i="1" smtClean="0">
                                            <a:solidFill>
                                              <a:schemeClr val="accent4"/>
                                            </a:solidFill>
                                            <a:latin typeface="Cambria Math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d>
                          </m:e>
                        </m:func>
                      </m:oMath>
                    </m:oMathPara>
                  </a14:m>
                  <a:endParaRPr lang="sk-SK" sz="3200" dirty="0">
                    <a:solidFill>
                      <a:schemeClr val="accent4"/>
                    </a:solidFill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38600" y="3962400"/>
                  <a:ext cx="3352799" cy="1198854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/>
                <p:cNvSpPr txBox="1"/>
                <p:nvPr/>
              </p:nvSpPr>
              <p:spPr>
                <a:xfrm>
                  <a:off x="4267200" y="5029200"/>
                  <a:ext cx="2514600" cy="9541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2"/>
                          </a:solidFill>
                          <a:latin typeface="Cambria Math"/>
                        </a:rPr>
                        <m:t>𝐶</m:t>
                      </m:r>
                      <m:r>
                        <a:rPr lang="sk-SK" sz="2800" b="0" i="1" smtClean="0">
                          <a:solidFill>
                            <a:schemeClr val="tx2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tx2"/>
                          </a:solidFill>
                          <a:latin typeface="Cambria Math"/>
                        </a:rPr>
                        <m:t>16</m:t>
                      </m:r>
                      <m:r>
                        <a:rPr lang="sk-SK" sz="2800" b="0" i="1" smtClean="0">
                          <a:solidFill>
                            <a:schemeClr val="tx2"/>
                          </a:solidFill>
                          <a:latin typeface="Cambria Math"/>
                        </a:rPr>
                        <m:t> </m:t>
                      </m:r>
                      <m:r>
                        <a:rPr lang="sk-SK" sz="2800" b="0" i="1" smtClean="0">
                          <a:solidFill>
                            <a:schemeClr val="tx2"/>
                          </a:solidFill>
                          <a:latin typeface="Cambria Math"/>
                        </a:rPr>
                        <m:t>𝑚𝑚</m:t>
                      </m:r>
                    </m:oMath>
                  </a14:m>
                  <a:r>
                    <a:rPr lang="en-US" sz="2800" dirty="0" smtClean="0">
                      <a:solidFill>
                        <a:schemeClr val="tx2"/>
                      </a:solidFill>
                    </a:rPr>
                    <a:t> </a:t>
                  </a:r>
                  <a:endParaRPr lang="sk-SK" sz="2800" dirty="0" smtClean="0">
                    <a:solidFill>
                      <a:schemeClr val="tx2"/>
                    </a:solidFill>
                  </a:endParaRPr>
                </a:p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sk-SK" sz="2800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sk-SK" sz="2800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sk-SK" sz="2800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sk-SK" sz="2800" b="0" i="1" smtClean="0">
                          <a:solidFill>
                            <a:schemeClr val="tx2"/>
                          </a:solidFill>
                          <a:latin typeface="Cambria Math"/>
                        </a:rPr>
                        <m:t>=3 </m:t>
                      </m:r>
                      <m:r>
                        <a:rPr lang="sk-SK" sz="2800" b="0" i="1" smtClean="0">
                          <a:solidFill>
                            <a:schemeClr val="tx2"/>
                          </a:solidFill>
                          <a:latin typeface="Cambria Math"/>
                        </a:rPr>
                        <m:t>𝑚𝑚</m:t>
                      </m:r>
                    </m:oMath>
                  </a14:m>
                  <a:r>
                    <a:rPr lang="en-US" sz="2800" dirty="0" smtClean="0">
                      <a:solidFill>
                        <a:schemeClr val="tx2"/>
                      </a:solidFill>
                    </a:rPr>
                    <a:t> </a:t>
                  </a:r>
                  <a:endParaRPr lang="sk-SK" sz="2800" dirty="0">
                    <a:solidFill>
                      <a:schemeClr val="tx2"/>
                    </a:solidFill>
                  </a:endParaRPr>
                </a:p>
              </p:txBody>
            </p:sp>
          </mc:Choice>
          <mc:Fallback xmlns="">
            <p:sp>
              <p:nvSpPr>
                <p:cNvPr id="29" name="TextBox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7200" y="5029200"/>
                  <a:ext cx="2514600" cy="954107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Rectangle 29"/>
            <p:cNvSpPr/>
            <p:nvPr/>
          </p:nvSpPr>
          <p:spPr>
            <a:xfrm>
              <a:off x="7171412" y="3733800"/>
              <a:ext cx="1210588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0" dirty="0" smtClean="0">
                  <a:solidFill>
                    <a:srgbClr val="92D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✓</a:t>
              </a:r>
              <a:endParaRPr lang="en-US" sz="80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 useBgFill="1">
        <p:nvSpPr>
          <p:cNvPr id="19" name="Rectangle 18"/>
          <p:cNvSpPr/>
          <p:nvPr/>
        </p:nvSpPr>
        <p:spPr>
          <a:xfrm>
            <a:off x="0" y="0"/>
            <a:ext cx="9144000" cy="14562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770241" y="4922837"/>
            <a:ext cx="7776516" cy="1706563"/>
          </a:xfrm>
        </p:spPr>
        <p:txBody>
          <a:bodyPr/>
          <a:lstStyle/>
          <a:p>
            <a:pPr marL="0" indent="0">
              <a:buNone/>
            </a:pPr>
            <a:r>
              <a:rPr lang="sk-SK" dirty="0"/>
              <a:t>2D </a:t>
            </a:r>
            <a:r>
              <a:rPr lang="en-US" dirty="0"/>
              <a:t>rubber sheet assumes the correct shape to model </a:t>
            </a:r>
            <a:r>
              <a:rPr lang="sk-SK" dirty="0"/>
              <a:t>2</a:t>
            </a:r>
            <a:r>
              <a:rPr lang="en-US" dirty="0"/>
              <a:t>D </a:t>
            </a:r>
            <a:r>
              <a:rPr lang="en-US" dirty="0" smtClean="0"/>
              <a:t>gravity – governed </a:t>
            </a:r>
            <a:r>
              <a:rPr lang="en-US" dirty="0"/>
              <a:t>by the same equations!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E4ECE-AE78-4E24-A200-E767E4DB629A}" type="slidenum">
              <a:rPr lang="en-US" smtClean="0"/>
              <a:t>18</a:t>
            </a:fld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446506" y="394314"/>
            <a:ext cx="1963694" cy="8125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2900748" y="394313"/>
                <a:ext cx="2497094" cy="8125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 smtClean="0"/>
                  <a:t>⇒  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/>
                      </a:rPr>
                      <m:t>𝜙</m:t>
                    </m:r>
                    <m:r>
                      <a:rPr lang="en-US" sz="3200" i="1" smtClean="0">
                        <a:latin typeface="Cambria Math"/>
                      </a:rPr>
                      <m:t>∝</m:t>
                    </m:r>
                    <m:func>
                      <m:funcPr>
                        <m:ctrlPr>
                          <a:rPr lang="en-US" sz="3200" i="1">
                            <a:latin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200">
                            <a:latin typeface="Cambria Math"/>
                          </a:rPr>
                          <m:t>log</m:t>
                        </m:r>
                      </m:fName>
                      <m:e>
                        <m:f>
                          <m:fPr>
                            <m:ctrlPr>
                              <a:rPr lang="en-US" sz="32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3200" i="1">
                                <a:latin typeface="Cambria Math"/>
                              </a:rPr>
                              <m:t>𝑟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32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3200" i="1">
                                    <a:latin typeface="Cambria Math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US" sz="3200" i="1">
                                    <a:latin typeface="Cambria Math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</m:e>
                    </m:func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0748" y="394313"/>
                <a:ext cx="2497094" cy="812530"/>
              </a:xfrm>
              <a:prstGeom prst="rect">
                <a:avLst/>
              </a:prstGeom>
              <a:blipFill rotWithShape="1">
                <a:blip r:embed="rId7"/>
                <a:stretch>
                  <a:fillRect l="-6357" t="-3759" b="-2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/>
          <p:cNvGrpSpPr/>
          <p:nvPr/>
        </p:nvGrpSpPr>
        <p:grpSpPr>
          <a:xfrm>
            <a:off x="757884" y="367641"/>
            <a:ext cx="2207085" cy="787716"/>
            <a:chOff x="4142834" y="4343400"/>
            <a:chExt cx="2207085" cy="787716"/>
          </a:xfrm>
        </p:grpSpPr>
        <p:sp>
          <p:nvSpPr>
            <p:cNvPr id="24" name="Rectangle 23"/>
            <p:cNvSpPr/>
            <p:nvPr/>
          </p:nvSpPr>
          <p:spPr>
            <a:xfrm>
              <a:off x="4142834" y="4445427"/>
              <a:ext cx="78418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 smtClean="0">
                  <a:solidFill>
                    <a:prstClr val="black"/>
                  </a:solidFill>
                </a:rPr>
                <a:t>2D</a:t>
              </a: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5004486" y="4343400"/>
                  <a:ext cx="1345433" cy="7877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/>
                            </a:rPr>
                            <m:t>𝑔</m:t>
                          </m:r>
                        </m:sub>
                      </m:sSub>
                      <m:r>
                        <a:rPr lang="en-US" sz="3200" b="0" i="1" smtClean="0">
                          <a:latin typeface="Cambria Math"/>
                        </a:rPr>
                        <m:t>∝</m:t>
                      </m:r>
                      <m:f>
                        <m:fPr>
                          <m:ctrlPr>
                            <a:rPr lang="en-US" sz="32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/>
                            </a:rPr>
                            <m:t>𝑟</m:t>
                          </m:r>
                        </m:den>
                      </m:f>
                    </m:oMath>
                  </a14:m>
                  <a:r>
                    <a:rPr lang="en-US" sz="3200" dirty="0" smtClean="0"/>
                    <a:t> </a:t>
                  </a:r>
                  <a:endParaRPr lang="en-US" sz="3200" dirty="0"/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04486" y="4343400"/>
                  <a:ext cx="1345433" cy="787716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" name="TextBox 25"/>
            <p:cNvSpPr txBox="1"/>
            <p:nvPr/>
          </p:nvSpPr>
          <p:spPr>
            <a:xfrm>
              <a:off x="4749114" y="4444314"/>
              <a:ext cx="3129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:</a:t>
              </a:r>
              <a:endParaRPr 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8491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11111E-6 L 4.72222E-6 -0.19444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19981E-6 L 0 -0.2456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28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22313" y="2819400"/>
            <a:ext cx="7772400" cy="1362075"/>
          </a:xfrm>
        </p:spPr>
        <p:txBody>
          <a:bodyPr>
            <a:normAutofit/>
          </a:bodyPr>
          <a:lstStyle/>
          <a:p>
            <a:r>
              <a:rPr lang="en-US" dirty="0" smtClean="0"/>
              <a:t>Finding the gravitational constant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0EDE4ECE-AE78-4E24-A200-E767E4DB629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58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55"/>
          <a:stretch/>
        </p:blipFill>
        <p:spPr bwMode="auto">
          <a:xfrm>
            <a:off x="0" y="4434016"/>
            <a:ext cx="9144000" cy="242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accent1"/>
                </a:solidFill>
              </a:rPr>
              <a:t>2</a:t>
            </a:r>
            <a:r>
              <a:rPr lang="sk-SK" dirty="0" smtClean="0">
                <a:solidFill>
                  <a:schemeClr val="accent1"/>
                </a:solidFill>
              </a:rPr>
              <a:t>  </a:t>
            </a:r>
            <a:r>
              <a:rPr lang="en-US" dirty="0" smtClean="0"/>
              <a:t>Elastic Space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E4ECE-AE78-4E24-A200-E767E4DB629A}" type="slidenum">
              <a:rPr lang="en-US" smtClean="0"/>
              <a:t>2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457200" y="1412787"/>
            <a:ext cx="8270030" cy="3539430"/>
            <a:chOff x="457200" y="1524000"/>
            <a:chExt cx="8270030" cy="3539430"/>
          </a:xfrm>
        </p:grpSpPr>
        <p:sp>
          <p:nvSpPr>
            <p:cNvPr id="8" name="Rectangle 7"/>
            <p:cNvSpPr/>
            <p:nvPr/>
          </p:nvSpPr>
          <p:spPr>
            <a:xfrm>
              <a:off x="457200" y="1524000"/>
              <a:ext cx="8270030" cy="35394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200" cap="none" spc="0" dirty="0">
                  <a:ln w="19050">
                    <a:solidFill>
                      <a:schemeClr val="bg1"/>
                    </a:solidFill>
                    <a:prstDash val="solid"/>
                  </a:ln>
                </a:rPr>
                <a:t>The dynamics and apparent interactions of massive balls rolling on a stretched horizontal membrane are often used to illustrate gravitation. Investigate the system further. Is it possible to define and measure the apparent “gravitational constant” in such a “world”?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457200" y="1524000"/>
              <a:ext cx="8270030" cy="35394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200" cap="none" spc="0" dirty="0">
                  <a:ln w="19050">
                    <a:noFill/>
                    <a:prstDash val="solid"/>
                  </a:ln>
                </a:rPr>
                <a:t>The dynamics and apparent interactions of massive balls rolling on a stretched horizontal membrane are often used to illustrate gravitation. Investigate the system further. Is it possible to define and measure the apparent “gravitational constant” in such a “world”?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666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49" b="23096"/>
          <a:stretch/>
        </p:blipFill>
        <p:spPr>
          <a:xfrm>
            <a:off x="823685" y="3120874"/>
            <a:ext cx="8777515" cy="22522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Where to get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𝜅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dirty="0"/>
                  <a:t>?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4"/>
                <a:stretch>
                  <a:fillRect l="-2963" b="-8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>
                    <a:solidFill>
                      <a:sysClr val="windowText" lastClr="000000"/>
                    </a:solidFill>
                  </a:rPr>
                  <a:t>from the membrane shape (potential):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ysClr val="windowText" lastClr="000000"/>
                        </a:solidFill>
                        <a:latin typeface="Cambria Math"/>
                      </a:rPr>
                      <m:t>𝜙</m:t>
                    </m:r>
                    <m:d>
                      <m:dPr>
                        <m:ctrlPr>
                          <a:rPr lang="sk-SK" i="1">
                            <a:solidFill>
                              <a:sysClr val="windowText" lastClr="0000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sk-SK" i="1">
                            <a:solidFill>
                              <a:sysClr val="windowText" lastClr="000000"/>
                            </a:solidFill>
                            <a:latin typeface="Cambria Math"/>
                          </a:rPr>
                          <m:t>𝑟</m:t>
                        </m:r>
                      </m:e>
                    </m:d>
                    <m:r>
                      <a:rPr lang="sk-SK" i="1">
                        <a:solidFill>
                          <a:sysClr val="windowText" lastClr="000000"/>
                        </a:solidFill>
                        <a:latin typeface="Cambria Math"/>
                      </a:rPr>
                      <m:t>=</m:t>
                    </m:r>
                    <m:r>
                      <a:rPr lang="en-US" b="0" i="1" smtClean="0">
                        <a:solidFill>
                          <a:sysClr val="windowText" lastClr="000000"/>
                        </a:solidFill>
                        <a:latin typeface="Cambria Math"/>
                      </a:rPr>
                      <m:t>2</m:t>
                    </m:r>
                    <m:sSub>
                      <m:sSubPr>
                        <m:ctrlPr>
                          <a:rPr lang="en-US" i="1">
                            <a:solidFill>
                              <a:sysClr val="windowText" lastClr="0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sk-SK" i="1">
                            <a:solidFill>
                              <a:sysClr val="windowText" lastClr="000000"/>
                            </a:solidFill>
                            <a:latin typeface="Cambria Math"/>
                          </a:rPr>
                          <m:t>𝜅</m:t>
                        </m:r>
                      </m:e>
                      <m:sub>
                        <m:r>
                          <a:rPr lang="en-US" i="1">
                            <a:solidFill>
                              <a:sysClr val="windowText" lastClr="000000"/>
                            </a:solidFill>
                            <a:latin typeface="Cambria Math"/>
                          </a:rPr>
                          <m:t>𝑚</m:t>
                        </m:r>
                      </m:sub>
                    </m:sSub>
                    <m:r>
                      <a:rPr lang="sk-SK" i="1">
                        <a:solidFill>
                          <a:sysClr val="windowText" lastClr="000000"/>
                        </a:solidFill>
                        <a:latin typeface="Cambria Math"/>
                      </a:rPr>
                      <m:t>𝑀</m:t>
                    </m:r>
                    <m:func>
                      <m:funcPr>
                        <m:ctrlPr>
                          <a:rPr lang="en-US" b="0" i="1" smtClean="0">
                            <a:solidFill>
                              <a:sysClr val="windowText" lastClr="000000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ysClr val="windowText" lastClr="000000"/>
                            </a:solidFill>
                            <a:latin typeface="Cambria Math"/>
                          </a:rPr>
                          <m:t>ln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ysClr val="windowText" lastClr="000000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b="0" i="1" smtClean="0">
                                    <a:solidFill>
                                      <a:sysClr val="windowText" lastClr="000000"/>
                                    </a:solidFill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solidFill>
                                      <a:sysClr val="windowText" lastClr="000000"/>
                                    </a:solidFill>
                                    <a:latin typeface="Cambria Math"/>
                                  </a:rPr>
                                  <m:t>𝑟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/>
                                      </a:rPr>
                                      <m:t>0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</m:func>
                  </m:oMath>
                </a14:m>
                <a:endParaRPr lang="sk-SK" i="1" dirty="0">
                  <a:solidFill>
                    <a:sysClr val="windowText" lastClr="000000"/>
                  </a:solidFill>
                  <a:latin typeface="Cambria Math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5"/>
                <a:stretch>
                  <a:fillRect l="-1630" t="-16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E4ECE-AE78-4E24-A200-E767E4DB629A}" type="slidenum">
              <a:rPr lang="en-US" smtClean="0"/>
              <a:t>20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087977" y="5538883"/>
                <a:ext cx="1930850" cy="1014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/>
                            </a:rPr>
                            <m:t>𝜅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/>
                            </a:rPr>
                            <m:t>𝑚</m:t>
                          </m:r>
                        </m:sub>
                      </m:sSub>
                      <m:r>
                        <a:rPr lang="en-US" sz="32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/>
                            </a:rPr>
                            <m:t>𝐶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sz="3200" b="0" i="1" smtClean="0">
                              <a:latin typeface="Cambria Math"/>
                            </a:rPr>
                            <m:t>𝑀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7977" y="5538883"/>
                <a:ext cx="1930850" cy="1014317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ight Arrow 14"/>
          <p:cNvSpPr/>
          <p:nvPr/>
        </p:nvSpPr>
        <p:spPr>
          <a:xfrm>
            <a:off x="3325977" y="5905036"/>
            <a:ext cx="685800" cy="419564"/>
          </a:xfrm>
          <a:prstGeom prst="rightArrow">
            <a:avLst>
              <a:gd name="adj1" fmla="val 41992"/>
              <a:gd name="adj2" fmla="val 726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029200" y="2155654"/>
                <a:ext cx="2895600" cy="7399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tx2"/>
                    </a:solidFill>
                  </a:rPr>
                  <a:t>(by solving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tx2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>
                            <a:solidFill>
                              <a:schemeClr val="tx2"/>
                            </a:solidFill>
                            <a:latin typeface="Cambria Math"/>
                            <a:ea typeface="Cambria Math"/>
                          </a:rPr>
                          <m:t>𝛻</m:t>
                        </m:r>
                      </m:e>
                      <m:sup>
                        <m:r>
                          <a:rPr lang="en-US" i="1">
                            <a:solidFill>
                              <a:schemeClr val="tx2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  <m:r>
                      <a:rPr lang="en-US" i="1">
                        <a:solidFill>
                          <a:schemeClr val="tx2"/>
                        </a:solidFill>
                        <a:latin typeface="Cambria Math"/>
                        <a:ea typeface="Cambria Math"/>
                      </a:rPr>
                      <m:t>h</m:t>
                    </m:r>
                    <m:r>
                      <a:rPr lang="en-US">
                        <a:solidFill>
                          <a:schemeClr val="tx2"/>
                        </a:solidFill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en-US" i="1">
                            <a:solidFill>
                              <a:schemeClr val="tx2"/>
                            </a:solidFill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sk-SK" i="1">
                            <a:solidFill>
                              <a:schemeClr val="tx2"/>
                            </a:solidFill>
                            <a:latin typeface="Cambria Math"/>
                            <a:ea typeface="Cambria Math"/>
                          </a:rPr>
                          <m:t>𝑔</m:t>
                        </m:r>
                      </m:num>
                      <m:den>
                        <m:r>
                          <a:rPr lang="en-US" i="1">
                            <a:solidFill>
                              <a:schemeClr val="tx2"/>
                            </a:solidFill>
                            <a:latin typeface="Cambria Math"/>
                            <a:ea typeface="Cambria Math"/>
                          </a:rPr>
                          <m:t>𝑘</m:t>
                        </m:r>
                      </m:den>
                    </m:f>
                    <m:r>
                      <a:rPr lang="en-US" i="1">
                        <a:solidFill>
                          <a:schemeClr val="tx2"/>
                        </a:solidFill>
                        <a:latin typeface="Cambria Math"/>
                        <a:ea typeface="Cambria Math"/>
                      </a:rPr>
                      <m:t>𝜌</m:t>
                    </m:r>
                  </m:oMath>
                </a14:m>
                <a:r>
                  <a:rPr lang="en-US" dirty="0" smtClean="0">
                    <a:solidFill>
                      <a:schemeClr val="tx2"/>
                    </a:solidFill>
                  </a:rPr>
                  <a:t> using a Green’s function)</a:t>
                </a:r>
                <a:endParaRPr lang="en-US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200" y="2155654"/>
                <a:ext cx="2895600" cy="739946"/>
              </a:xfrm>
              <a:prstGeom prst="rect">
                <a:avLst/>
              </a:prstGeom>
              <a:blipFill rotWithShape="1">
                <a:blip r:embed="rId8"/>
                <a:stretch>
                  <a:fillRect l="-1684" b="-132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Oval 10"/>
          <p:cNvSpPr/>
          <p:nvPr/>
        </p:nvSpPr>
        <p:spPr>
          <a:xfrm flipH="1">
            <a:off x="1033753" y="4113190"/>
            <a:ext cx="820228" cy="820228"/>
          </a:xfrm>
          <a:prstGeom prst="ellipse">
            <a:avLst/>
          </a:prstGeom>
          <a:solidFill>
            <a:srgbClr val="FFFFFF">
              <a:alpha val="30196"/>
            </a:srgbClr>
          </a:solidFill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267200" y="4183422"/>
                <a:ext cx="3352799" cy="1060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4"/>
                          </a:solidFill>
                          <a:latin typeface="Cambria Math"/>
                        </a:rPr>
                        <m:t>h</m:t>
                      </m:r>
                      <m:r>
                        <a:rPr lang="sk-SK" sz="2800" b="0" i="1" smtClean="0">
                          <a:solidFill>
                            <a:schemeClr val="accent4"/>
                          </a:solidFill>
                          <a:latin typeface="Cambria Math"/>
                        </a:rPr>
                        <m:t>(</m:t>
                      </m:r>
                      <m:r>
                        <a:rPr lang="sk-SK" sz="2800" b="0" i="1" smtClean="0">
                          <a:solidFill>
                            <a:schemeClr val="accent4"/>
                          </a:solidFill>
                          <a:latin typeface="Cambria Math"/>
                        </a:rPr>
                        <m:t>𝑟</m:t>
                      </m:r>
                      <m:r>
                        <a:rPr lang="sk-SK" sz="2800" b="0" i="1" smtClean="0">
                          <a:solidFill>
                            <a:schemeClr val="accent4"/>
                          </a:solidFill>
                          <a:latin typeface="Cambria Math"/>
                        </a:rPr>
                        <m:t>)=</m:t>
                      </m:r>
                      <m:r>
                        <a:rPr lang="en-US" sz="2800" b="0" i="1" smtClean="0">
                          <a:solidFill>
                            <a:schemeClr val="accent4"/>
                          </a:solidFill>
                          <a:latin typeface="Cambria Math"/>
                        </a:rPr>
                        <m:t>𝐶</m:t>
                      </m:r>
                      <m:r>
                        <a:rPr lang="en-US" sz="2800" b="0" i="1" smtClean="0">
                          <a:solidFill>
                            <a:schemeClr val="accent4"/>
                          </a:solidFill>
                          <a:latin typeface="Cambria Math"/>
                        </a:rPr>
                        <m:t>⋅</m:t>
                      </m:r>
                      <m:func>
                        <m:funcPr>
                          <m:ctrlPr>
                            <a:rPr lang="sk-SK" sz="2800" b="0" i="1" smtClean="0">
                              <a:solidFill>
                                <a:schemeClr val="accent4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sk-SK" sz="2800" b="0" i="0" smtClean="0">
                              <a:solidFill>
                                <a:schemeClr val="accent4"/>
                              </a:solidFill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sk-SK" sz="2800" b="0" i="1" smtClean="0">
                                  <a:solidFill>
                                    <a:schemeClr val="accent4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sk-SK" sz="2800" b="0" i="1" smtClean="0">
                                      <a:solidFill>
                                        <a:schemeClr val="accent4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sk-SK" sz="2800" b="0" i="1" smtClean="0">
                                      <a:solidFill>
                                        <a:schemeClr val="accent4"/>
                                      </a:solidFill>
                                      <a:latin typeface="Cambria Math"/>
                                    </a:rPr>
                                    <m:t>𝑟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sk-SK" sz="28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sk-SK" sz="28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sk-SK" sz="28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sk-SK" sz="28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200" y="4183422"/>
                <a:ext cx="3352799" cy="1060483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968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Experiment: changing mass, keeping diameter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6958" y="2659045"/>
            <a:ext cx="6083642" cy="3665555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7006186" y="4376644"/>
            <a:ext cx="152400" cy="1524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461740" y="1573428"/>
            <a:ext cx="25298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small steel ball</a:t>
            </a:r>
            <a:endParaRPr lang="en-US" sz="2800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7092778" y="2057400"/>
            <a:ext cx="451023" cy="2279822"/>
          </a:xfrm>
          <a:prstGeom prst="straightConnector1">
            <a:avLst/>
          </a:prstGeom>
          <a:ln w="19050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57200" y="4648200"/>
            <a:ext cx="1981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strong magnet</a:t>
            </a:r>
            <a:endParaRPr lang="en-US" sz="2800" dirty="0"/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1828800" y="4699686"/>
            <a:ext cx="5117757" cy="638433"/>
          </a:xfrm>
          <a:prstGeom prst="straightConnector1">
            <a:avLst/>
          </a:prstGeom>
          <a:ln w="19050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457200" y="5599093"/>
            <a:ext cx="1981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additional weights</a:t>
            </a:r>
            <a:endParaRPr lang="en-US" sz="2800" dirty="0"/>
          </a:p>
        </p:txBody>
      </p:sp>
      <p:cxnSp>
        <p:nvCxnSpPr>
          <p:cNvPr id="38" name="Straight Arrow Connector 37"/>
          <p:cNvCxnSpPr/>
          <p:nvPr/>
        </p:nvCxnSpPr>
        <p:spPr>
          <a:xfrm flipV="1">
            <a:off x="2259227" y="5257801"/>
            <a:ext cx="4446373" cy="685799"/>
          </a:xfrm>
          <a:prstGeom prst="straightConnector1">
            <a:avLst/>
          </a:prstGeom>
          <a:ln w="19050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400" y="1431087"/>
            <a:ext cx="5863353" cy="3217113"/>
          </a:xfrm>
        </p:spPr>
      </p:pic>
      <p:cxnSp>
        <p:nvCxnSpPr>
          <p:cNvPr id="11" name="Straight Arrow Connector 10"/>
          <p:cNvCxnSpPr/>
          <p:nvPr/>
        </p:nvCxnSpPr>
        <p:spPr>
          <a:xfrm flipH="1">
            <a:off x="5181600" y="2075935"/>
            <a:ext cx="1948249" cy="1093383"/>
          </a:xfrm>
          <a:prstGeom prst="straightConnector1">
            <a:avLst/>
          </a:prstGeom>
          <a:ln w="19050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2259227" y="4114800"/>
            <a:ext cx="2541373" cy="1676400"/>
          </a:xfrm>
          <a:prstGeom prst="straightConnector1">
            <a:avLst/>
          </a:prstGeom>
          <a:ln w="19050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1655805" y="3429001"/>
            <a:ext cx="3323967" cy="1501345"/>
          </a:xfrm>
          <a:prstGeom prst="straightConnector1">
            <a:avLst/>
          </a:prstGeom>
          <a:ln w="19050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5029200" y="3156961"/>
            <a:ext cx="152400" cy="1524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C:\Users\kamila\Dropbox\TMF2013\template\strip-bottom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90"/>
          <a:stretch/>
        </p:blipFill>
        <p:spPr bwMode="auto">
          <a:xfrm>
            <a:off x="0" y="6192054"/>
            <a:ext cx="9144000" cy="665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E4ECE-AE78-4E24-A200-E767E4DB629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36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har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9884545"/>
              </p:ext>
            </p:extLst>
          </p:nvPr>
        </p:nvGraphicFramePr>
        <p:xfrm>
          <a:off x="457200" y="2104199"/>
          <a:ext cx="8305800" cy="37632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E4ECE-AE78-4E24-A200-E767E4DB629A}" type="slidenum">
              <a:rPr lang="en-US" smtClean="0"/>
              <a:t>22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457200" y="1066800"/>
                <a:ext cx="3083280" cy="10604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sk-SK" sz="280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𝑢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/>
                        </a:rPr>
                        <m:t>(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/>
                        </a:rPr>
                        <m:t>𝑟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/>
                        </a:rPr>
                        <m:t>)=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/>
                        </a:rPr>
                        <m:t>𝐶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/>
                        </a:rPr>
                        <m:t>⋅</m:t>
                      </m:r>
                      <m:func>
                        <m:funcPr>
                          <m:ctrlPr>
                            <a:rPr lang="sk-SK" sz="2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sk-SK" sz="280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sk-SK" sz="2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sk-SK" sz="28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sk-SK" sz="28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𝑟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sk-SK" sz="2800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sk-SK" sz="2800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sk-SK" sz="2800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sk-SK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066800"/>
                <a:ext cx="3083280" cy="106048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419600" y="1089882"/>
                <a:ext cx="1930850" cy="1014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/>
                            </a:rPr>
                            <m:t>𝜅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/>
                            </a:rPr>
                            <m:t>𝑚</m:t>
                          </m:r>
                        </m:sub>
                      </m:sSub>
                      <m:r>
                        <a:rPr lang="en-US" sz="32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/>
                            </a:rPr>
                            <m:t>𝐶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sz="3200" b="0" i="1" smtClean="0">
                              <a:latin typeface="Cambria Math"/>
                            </a:rPr>
                            <m:t>𝑀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1089882"/>
                <a:ext cx="1930850" cy="1014317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ight Arrow 8"/>
          <p:cNvSpPr/>
          <p:nvPr/>
        </p:nvSpPr>
        <p:spPr>
          <a:xfrm>
            <a:off x="3733800" y="1387259"/>
            <a:ext cx="519888" cy="419564"/>
          </a:xfrm>
          <a:prstGeom prst="rightArrow">
            <a:avLst>
              <a:gd name="adj1" fmla="val 41992"/>
              <a:gd name="adj2" fmla="val 6083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310663" y="2399524"/>
            <a:ext cx="3913023" cy="1447800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324600" y="2895600"/>
            <a:ext cx="1676400" cy="8382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705600" y="3999468"/>
            <a:ext cx="14494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too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stretched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rot="900000" flipH="1" flipV="1">
            <a:off x="7025844" y="3707028"/>
            <a:ext cx="151371" cy="34186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/>
              <p:cNvSpPr txBox="1"/>
              <p:nvPr/>
            </p:nvSpPr>
            <p:spPr>
              <a:xfrm>
                <a:off x="979564" y="5715000"/>
                <a:ext cx="6170536" cy="9230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chemeClr val="accent3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chemeClr val="accent3"/>
                            </a:solidFill>
                            <a:latin typeface="Cambria Math"/>
                          </a:rPr>
                          <m:t>𝜅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chemeClr val="accent3"/>
                            </a:solidFill>
                            <a:latin typeface="Cambria Math"/>
                          </a:rPr>
                          <m:t>𝑚</m:t>
                        </m:r>
                      </m:sub>
                    </m:sSub>
                    <m:r>
                      <a:rPr lang="en-US" sz="4000" b="0" i="1" smtClean="0">
                        <a:solidFill>
                          <a:schemeClr val="accent3"/>
                        </a:solidFill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chemeClr val="accent3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chemeClr val="accent3"/>
                            </a:solidFill>
                            <a:latin typeface="Cambria Math"/>
                          </a:rPr>
                          <m:t>5.</m:t>
                        </m:r>
                        <m:r>
                          <a:rPr lang="sk-SK" sz="4000" b="0" i="1" smtClean="0">
                            <a:solidFill>
                              <a:schemeClr val="accent3"/>
                            </a:solidFill>
                            <a:latin typeface="Cambria Math"/>
                          </a:rPr>
                          <m:t>3</m:t>
                        </m:r>
                        <m:r>
                          <a:rPr lang="en-US" sz="4000" i="1">
                            <a:solidFill>
                              <a:schemeClr val="accent3"/>
                            </a:solidFill>
                            <a:latin typeface="Cambria Math"/>
                          </a:rPr>
                          <m:t>±</m:t>
                        </m:r>
                        <m:r>
                          <a:rPr lang="en-US" sz="4000" b="0" i="1" smtClean="0">
                            <a:solidFill>
                              <a:schemeClr val="accent3"/>
                            </a:solidFill>
                            <a:latin typeface="Cambria Math"/>
                          </a:rPr>
                          <m:t>0.</m:t>
                        </m:r>
                        <m:r>
                          <a:rPr lang="sk-SK" sz="4000" b="0" i="1" smtClean="0">
                            <a:solidFill>
                              <a:schemeClr val="accent3"/>
                            </a:solidFill>
                            <a:latin typeface="Cambria Math"/>
                          </a:rPr>
                          <m:t>2</m:t>
                        </m:r>
                      </m:e>
                    </m:d>
                    <m:r>
                      <a:rPr lang="en-US" sz="4000" b="0" i="1" smtClean="0">
                        <a:solidFill>
                          <a:schemeClr val="accent3"/>
                        </a:solidFill>
                        <a:latin typeface="Cambria Math"/>
                      </a:rPr>
                      <m:t>⋅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schemeClr val="accent3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chemeClr val="accent3"/>
                            </a:solidFill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chemeClr val="accent3"/>
                            </a:solidFill>
                            <a:latin typeface="Cambria Math"/>
                          </a:rPr>
                          <m:t>−2</m:t>
                        </m:r>
                      </m:sup>
                    </m:sSup>
                  </m:oMath>
                </a14:m>
                <a:r>
                  <a:rPr lang="sk-SK" sz="3200" dirty="0" smtClean="0">
                    <a:solidFill>
                      <a:schemeClr val="accent3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chemeClr val="accent3"/>
                            </a:solidFill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sk-SK" sz="3200" i="1">
                                <a:solidFill>
                                  <a:schemeClr val="accent3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3200">
                                <a:solidFill>
                                  <a:schemeClr val="accent3"/>
                                </a:solidFill>
                                <a:latin typeface="Cambria Math"/>
                              </a:rPr>
                              <m:t>m</m:t>
                            </m:r>
                          </m:e>
                          <m:sup>
                            <m:r>
                              <a:rPr lang="sk-SK" sz="3200" i="1">
                                <a:solidFill>
                                  <a:schemeClr val="accent3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m:rPr>
                            <m:sty m:val="p"/>
                          </m:rPr>
                          <a:rPr lang="en-US" sz="3200">
                            <a:solidFill>
                              <a:schemeClr val="accent3"/>
                            </a:solidFill>
                            <a:latin typeface="Cambria Math"/>
                          </a:rPr>
                          <m:t>kg</m:t>
                        </m:r>
                        <m:r>
                          <a:rPr lang="sk-SK" sz="3200" i="1">
                            <a:solidFill>
                              <a:schemeClr val="accent3"/>
                            </a:solidFill>
                            <a:latin typeface="Cambria Math"/>
                          </a:rPr>
                          <m:t>⋅</m:t>
                        </m:r>
                        <m:sSup>
                          <m:sSupPr>
                            <m:ctrlPr>
                              <a:rPr lang="sk-SK" sz="3200" i="1">
                                <a:solidFill>
                                  <a:schemeClr val="accent3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sk-SK" sz="3200">
                                <a:solidFill>
                                  <a:schemeClr val="accent3"/>
                                </a:solidFill>
                                <a:latin typeface="Cambria Math"/>
                              </a:rPr>
                              <m:t>s</m:t>
                            </m:r>
                          </m:e>
                          <m:sup>
                            <m:r>
                              <a:rPr lang="sk-SK" sz="3200">
                                <a:solidFill>
                                  <a:schemeClr val="accent3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4000" dirty="0">
                  <a:solidFill>
                    <a:schemeClr val="accent3"/>
                  </a:solidFill>
                </a:endParaRPr>
              </a:p>
            </p:txBody>
          </p:sp>
        </mc:Choice>
        <mc:Fallback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564" y="5715000"/>
                <a:ext cx="6170536" cy="923073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/>
          <p:cNvCxnSpPr/>
          <p:nvPr/>
        </p:nvCxnSpPr>
        <p:spPr>
          <a:xfrm>
            <a:off x="2108885" y="3060357"/>
            <a:ext cx="4267201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807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0EDE4ECE-AE78-4E24-A200-E767E4DB629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70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Dynami</a:t>
            </a:r>
            <a:r>
              <a:rPr lang="en-US" dirty="0" err="1" smtClean="0"/>
              <a:t>cs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>
            <a:normAutofit/>
          </a:bodyPr>
          <a:lstStyle/>
          <a:p>
            <a:r>
              <a:rPr lang="en-US" dirty="0" smtClean="0"/>
              <a:t>the shape is correct ⇒ approx. works</a:t>
            </a:r>
          </a:p>
          <a:p>
            <a:r>
              <a:rPr lang="en-US" dirty="0" smtClean="0"/>
              <a:t>but: </a:t>
            </a:r>
            <a:r>
              <a:rPr lang="en-US" b="1" dirty="0" smtClean="0">
                <a:solidFill>
                  <a:schemeClr val="accent4"/>
                </a:solidFill>
              </a:rPr>
              <a:t>energy losses </a:t>
            </a:r>
            <a:r>
              <a:rPr lang="en-US" dirty="0" smtClean="0"/>
              <a:t>(friction / rolling</a:t>
            </a:r>
            <a:r>
              <a:rPr lang="sk-SK" dirty="0" smtClean="0"/>
              <a:t> </a:t>
            </a:r>
            <a:r>
              <a:rPr lang="en-US" dirty="0" smtClean="0"/>
              <a:t>resistance)</a:t>
            </a:r>
            <a:endParaRPr lang="sk-SK" dirty="0" smtClean="0"/>
          </a:p>
          <a:p>
            <a:pPr marL="457200" lvl="1" indent="0">
              <a:buNone/>
            </a:pPr>
            <a:r>
              <a:rPr lang="en-US" sz="3200" dirty="0" smtClean="0"/>
              <a:t>⇒</a:t>
            </a:r>
            <a:r>
              <a:rPr lang="sk-SK" sz="3200" dirty="0" smtClean="0"/>
              <a:t> </a:t>
            </a:r>
            <a:r>
              <a:rPr lang="en-US" sz="3200" dirty="0" smtClean="0"/>
              <a:t> </a:t>
            </a:r>
            <a:r>
              <a:rPr lang="en-US" sz="3200" b="1" dirty="0" smtClean="0"/>
              <a:t>conservation of </a:t>
            </a:r>
            <a:r>
              <a:rPr lang="sk-SK" sz="3200" b="1" dirty="0" smtClean="0"/>
              <a:t>mechanical </a:t>
            </a:r>
            <a:r>
              <a:rPr lang="en-US" sz="3200" b="1" dirty="0" smtClean="0"/>
              <a:t>energy</a:t>
            </a:r>
            <a:endParaRPr lang="en-US" sz="3200" dirty="0" smtClean="0"/>
          </a:p>
          <a:p>
            <a:pPr marL="57150" indent="0">
              <a:buNone/>
            </a:pPr>
            <a:endParaRPr lang="en-US" sz="3600" dirty="0" smtClean="0">
              <a:solidFill>
                <a:schemeClr val="accent1"/>
              </a:solidFill>
            </a:endParaRPr>
          </a:p>
          <a:p>
            <a:pPr marL="57150" indent="0">
              <a:buNone/>
            </a:pPr>
            <a:r>
              <a:rPr lang="en-US" sz="2800" dirty="0" smtClean="0">
                <a:solidFill>
                  <a:schemeClr val="accent1"/>
                </a:solidFill>
              </a:rPr>
              <a:t>+</a:t>
            </a:r>
            <a:r>
              <a:rPr lang="en-US" sz="2800" dirty="0" smtClean="0"/>
              <a:t> elasticity</a:t>
            </a:r>
            <a:r>
              <a:rPr lang="en-US" sz="2800" dirty="0"/>
              <a:t>: finite speed of “gravitational interaction</a:t>
            </a:r>
            <a:r>
              <a:rPr lang="en-US" sz="2800" dirty="0" smtClean="0"/>
              <a:t>”</a:t>
            </a:r>
            <a:endParaRPr lang="sk-SK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E4ECE-AE78-4E24-A200-E767E4DB629A}" type="slidenum">
              <a:rPr lang="en-US" smtClean="0"/>
              <a:t>24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78311" y="3600062"/>
            <a:ext cx="614168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32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" y="3735156"/>
            <a:ext cx="4352185" cy="30477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243" y="3747513"/>
            <a:ext cx="4346089" cy="2925838"/>
          </a:xfrm>
          <a:prstGeom prst="rect">
            <a:avLst/>
          </a:prstGeom>
        </p:spPr>
      </p:pic>
      <p:pic>
        <p:nvPicPr>
          <p:cNvPr id="37" name="0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6403" y="57150"/>
            <a:ext cx="3905250" cy="3905250"/>
          </a:xfrm>
          <a:prstGeom prst="rect">
            <a:avLst/>
          </a:prstGeom>
        </p:spPr>
      </p:pic>
      <p:pic>
        <p:nvPicPr>
          <p:cNvPr id="30" name="03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866173" y="57150"/>
            <a:ext cx="3905250" cy="39052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28336" y="3457575"/>
            <a:ext cx="7569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latin typeface="Cambria Math" pitchFamily="18" charset="0"/>
                <a:ea typeface="Cambria Math" pitchFamily="18" charset="0"/>
              </a:rPr>
              <a:t>x</a:t>
            </a:r>
            <a:r>
              <a:rPr lang="en-US" sz="2000" dirty="0" smtClean="0">
                <a:latin typeface="Cambria Math" pitchFamily="18" charset="0"/>
                <a:ea typeface="Cambria Math" pitchFamily="18" charset="0"/>
              </a:rPr>
              <a:t> [m]</a:t>
            </a:r>
            <a:endParaRPr lang="en-US" sz="2000" dirty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-79108" y="1809720"/>
            <a:ext cx="7633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latin typeface="Cambria Math" pitchFamily="18" charset="0"/>
                <a:ea typeface="Cambria Math" pitchFamily="18" charset="0"/>
              </a:rPr>
              <a:t>y</a:t>
            </a:r>
            <a:r>
              <a:rPr lang="en-US" sz="2000" dirty="0" smtClean="0">
                <a:latin typeface="Cambria Math" pitchFamily="18" charset="0"/>
                <a:ea typeface="Cambria Math" pitchFamily="18" charset="0"/>
              </a:rPr>
              <a:t> [m]</a:t>
            </a:r>
            <a:endParaRPr lang="en-US" sz="2000" dirty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 rot="5400000">
            <a:off x="3949013" y="1796467"/>
            <a:ext cx="639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latin typeface="Cambria Math" pitchFamily="18" charset="0"/>
                <a:ea typeface="Cambria Math" pitchFamily="18" charset="0"/>
              </a:rPr>
              <a:t>t</a:t>
            </a:r>
            <a:r>
              <a:rPr lang="en-US" sz="2000" dirty="0" smtClean="0">
                <a:latin typeface="Cambria Math" pitchFamily="18" charset="0"/>
                <a:ea typeface="Cambria Math" pitchFamily="18" charset="0"/>
              </a:rPr>
              <a:t> [s]</a:t>
            </a:r>
            <a:endParaRPr lang="en-US" sz="2000" dirty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E4ECE-AE78-4E24-A200-E767E4DB629A}" type="slidenum">
              <a:rPr lang="en-US" smtClean="0"/>
              <a:t>25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6200" y="6323911"/>
            <a:ext cx="11161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latin typeface="Cambria Math" pitchFamily="18" charset="0"/>
                <a:ea typeface="Cambria Math" pitchFamily="18" charset="0"/>
              </a:rPr>
              <a:t>M </a:t>
            </a:r>
            <a:r>
              <a:rPr lang="en-US" sz="1600" dirty="0" smtClean="0">
                <a:latin typeface="Cambria Math" pitchFamily="18" charset="0"/>
                <a:ea typeface="Cambria Math" pitchFamily="18" charset="0"/>
              </a:rPr>
              <a:t>= 1.8 kg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3904997" y="5123887"/>
                <a:ext cx="590803" cy="4901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4997" y="5123887"/>
                <a:ext cx="590803" cy="490199"/>
              </a:xfrm>
              <a:prstGeom prst="rect">
                <a:avLst/>
              </a:prstGeom>
              <a:blipFill rotWithShape="1">
                <a:blip r:embed="rId11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3904997" y="5457221"/>
                <a:ext cx="58984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4997" y="5457221"/>
                <a:ext cx="589840" cy="461665"/>
              </a:xfrm>
              <a:prstGeom prst="rect">
                <a:avLst/>
              </a:prstGeom>
              <a:blipFill rotWithShape="1">
                <a:blip r:embed="rId12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3904034" y="4419600"/>
                <a:ext cx="42671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accent1"/>
                          </a:solidFill>
                          <a:latin typeface="Cambria Math"/>
                        </a:rPr>
                        <m:t>Σ</m:t>
                      </m:r>
                    </m:oMath>
                  </m:oMathPara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4034" y="4419600"/>
                <a:ext cx="426719" cy="461665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/>
          <p:cNvSpPr txBox="1"/>
          <p:nvPr/>
        </p:nvSpPr>
        <p:spPr>
          <a:xfrm rot="16200000">
            <a:off x="4314179" y="1805064"/>
            <a:ext cx="7633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latin typeface="Cambria Math" pitchFamily="18" charset="0"/>
                <a:ea typeface="Cambria Math" pitchFamily="18" charset="0"/>
              </a:rPr>
              <a:t>y</a:t>
            </a:r>
            <a:r>
              <a:rPr lang="en-US" sz="2000" dirty="0" smtClean="0">
                <a:latin typeface="Cambria Math" pitchFamily="18" charset="0"/>
                <a:ea typeface="Cambria Math" pitchFamily="18" charset="0"/>
              </a:rPr>
              <a:t> [m]</a:t>
            </a:r>
            <a:endParaRPr lang="en-US" sz="2000" dirty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22890" y="3452637"/>
            <a:ext cx="7569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latin typeface="Cambria Math" pitchFamily="18" charset="0"/>
                <a:ea typeface="Cambria Math" pitchFamily="18" charset="0"/>
              </a:rPr>
              <a:t>x</a:t>
            </a:r>
            <a:r>
              <a:rPr lang="en-US" sz="2000" dirty="0" smtClean="0">
                <a:latin typeface="Cambria Math" pitchFamily="18" charset="0"/>
                <a:ea typeface="Cambria Math" pitchFamily="18" charset="0"/>
              </a:rPr>
              <a:t> [m]</a:t>
            </a:r>
            <a:endParaRPr lang="en-US" sz="2000" dirty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 rot="5400000">
            <a:off x="8319185" y="1796305"/>
            <a:ext cx="639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latin typeface="Cambria Math" pitchFamily="18" charset="0"/>
                <a:ea typeface="Cambria Math" pitchFamily="18" charset="0"/>
              </a:rPr>
              <a:t>t</a:t>
            </a:r>
            <a:r>
              <a:rPr lang="en-US" sz="2000" dirty="0" smtClean="0">
                <a:latin typeface="Cambria Math" pitchFamily="18" charset="0"/>
                <a:ea typeface="Cambria Math" pitchFamily="18" charset="0"/>
              </a:rPr>
              <a:t> [s]</a:t>
            </a:r>
            <a:endParaRPr lang="en-US" sz="2000" dirty="0">
              <a:latin typeface="Cambria Math" pitchFamily="18" charset="0"/>
              <a:ea typeface="Cambria Math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1071404" y="209490"/>
                <a:ext cx="250510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accent1"/>
                        </a:solidFill>
                        <a:latin typeface="Cambria Math"/>
                      </a:rPr>
                      <m:t>𝑚</m:t>
                    </m:r>
                    <m:r>
                      <a:rPr lang="en-US" sz="2000" b="0" i="1" smtClean="0">
                        <a:solidFill>
                          <a:schemeClr val="accent1"/>
                        </a:solidFill>
                        <a:latin typeface="Cambria Math"/>
                      </a:rPr>
                      <m:t>=1 </m:t>
                    </m:r>
                    <m:r>
                      <m:rPr>
                        <m:sty m:val="p"/>
                      </m:rPr>
                      <a:rPr lang="en-US" sz="2000" b="0" i="0" smtClean="0">
                        <a:solidFill>
                          <a:schemeClr val="accent1"/>
                        </a:solidFill>
                        <a:latin typeface="Cambria Math"/>
                      </a:rPr>
                      <m:t>g</m:t>
                    </m:r>
                  </m:oMath>
                </a14:m>
                <a:r>
                  <a:rPr lang="en-US" sz="2000" dirty="0" smtClean="0">
                    <a:solidFill>
                      <a:schemeClr val="accent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accent1"/>
                        </a:solidFill>
                        <a:latin typeface="Cambria Math"/>
                      </a:rPr>
                      <m:t>𝑑</m:t>
                    </m:r>
                    <m:r>
                      <a:rPr lang="en-US" sz="2000" b="0" i="1" smtClean="0">
                        <a:solidFill>
                          <a:schemeClr val="accent1"/>
                        </a:solidFill>
                        <a:latin typeface="Cambria Math"/>
                      </a:rPr>
                      <m:t>=12 </m:t>
                    </m:r>
                    <m:r>
                      <m:rPr>
                        <m:sty m:val="p"/>
                      </m:rPr>
                      <a:rPr lang="en-US" sz="2000" b="0" i="0" smtClean="0">
                        <a:solidFill>
                          <a:schemeClr val="accent1"/>
                        </a:solidFill>
                        <a:latin typeface="Cambria Math"/>
                      </a:rPr>
                      <m:t>mm</m:t>
                    </m:r>
                  </m:oMath>
                </a14:m>
                <a:r>
                  <a:rPr lang="en-US" sz="2000" dirty="0" smtClean="0">
                    <a:solidFill>
                      <a:schemeClr val="accent1"/>
                    </a:solidFill>
                  </a:rPr>
                  <a:t> </a:t>
                </a:r>
                <a:endParaRPr lang="en-US" sz="20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1404" y="209490"/>
                <a:ext cx="2505109" cy="400110"/>
              </a:xfrm>
              <a:prstGeom prst="rect">
                <a:avLst/>
              </a:prstGeom>
              <a:blipFill rotWithShape="1">
                <a:blip r:embed="rId22"/>
                <a:stretch>
                  <a:fillRect t="-75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5105400" y="209490"/>
                <a:ext cx="270067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accent1"/>
                        </a:solidFill>
                        <a:latin typeface="Cambria Math"/>
                      </a:rPr>
                      <m:t>𝑚</m:t>
                    </m:r>
                    <m:r>
                      <a:rPr lang="en-US" sz="2000" b="0" i="1" smtClean="0">
                        <a:solidFill>
                          <a:schemeClr val="accent1"/>
                        </a:solidFill>
                        <a:latin typeface="Cambria Math"/>
                      </a:rPr>
                      <m:t>=2.2 </m:t>
                    </m:r>
                    <m:r>
                      <m:rPr>
                        <m:sty m:val="p"/>
                      </m:rPr>
                      <a:rPr lang="en-US" sz="2000" b="0" i="0" smtClean="0">
                        <a:solidFill>
                          <a:schemeClr val="accent1"/>
                        </a:solidFill>
                        <a:latin typeface="Cambria Math"/>
                      </a:rPr>
                      <m:t>g</m:t>
                    </m:r>
                  </m:oMath>
                </a14:m>
                <a:r>
                  <a:rPr lang="en-US" sz="2000" dirty="0" smtClean="0">
                    <a:solidFill>
                      <a:schemeClr val="accent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accent1"/>
                        </a:solidFill>
                        <a:latin typeface="Cambria Math"/>
                      </a:rPr>
                      <m:t>𝑑</m:t>
                    </m:r>
                    <m:r>
                      <a:rPr lang="en-US" sz="2000" b="0" i="1" smtClean="0">
                        <a:solidFill>
                          <a:schemeClr val="accent1"/>
                        </a:solidFill>
                        <a:latin typeface="Cambria Math"/>
                      </a:rPr>
                      <m:t>=16 </m:t>
                    </m:r>
                    <m:r>
                      <m:rPr>
                        <m:sty m:val="p"/>
                      </m:rPr>
                      <a:rPr lang="en-US" sz="2000" b="0" i="0" smtClean="0">
                        <a:solidFill>
                          <a:schemeClr val="accent1"/>
                        </a:solidFill>
                        <a:latin typeface="Cambria Math"/>
                      </a:rPr>
                      <m:t>mm</m:t>
                    </m:r>
                  </m:oMath>
                </a14:m>
                <a:r>
                  <a:rPr lang="en-US" sz="2000" dirty="0" smtClean="0">
                    <a:solidFill>
                      <a:schemeClr val="accent1"/>
                    </a:solidFill>
                  </a:rPr>
                  <a:t> </a:t>
                </a:r>
                <a:endParaRPr lang="en-US" sz="20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5400" y="209490"/>
                <a:ext cx="2700676" cy="400110"/>
              </a:xfrm>
              <a:prstGeom prst="rect">
                <a:avLst/>
              </a:prstGeom>
              <a:blipFill rotWithShape="1">
                <a:blip r:embed="rId23"/>
                <a:stretch>
                  <a:fillRect t="-75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Picture 2" descr="C:\Users\kamila\Dropbox\TMF2013\template\strip-top.png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597"/>
          <a:stretch/>
        </p:blipFill>
        <p:spPr bwMode="auto">
          <a:xfrm>
            <a:off x="0" y="0"/>
            <a:ext cx="9144000" cy="91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8377193" y="190500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13</a:t>
            </a:r>
            <a:endParaRPr lang="en-US" sz="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8382000" y="4724400"/>
                <a:ext cx="590803" cy="4901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0" y="4724400"/>
                <a:ext cx="590803" cy="490199"/>
              </a:xfrm>
              <a:prstGeom prst="rect">
                <a:avLst/>
              </a:prstGeom>
              <a:blipFill rotWithShape="1">
                <a:blip r:embed="rId25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8382000" y="5334000"/>
                <a:ext cx="58984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0" y="5334000"/>
                <a:ext cx="589840" cy="461665"/>
              </a:xfrm>
              <a:prstGeom prst="rect">
                <a:avLst/>
              </a:prstGeom>
              <a:blipFill rotWithShape="1">
                <a:blip r:embed="rId26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8393394" y="4127157"/>
                <a:ext cx="42671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accent1"/>
                          </a:solidFill>
                          <a:latin typeface="Cambria Math"/>
                        </a:rPr>
                        <m:t>Σ</m:t>
                      </m:r>
                    </m:oMath>
                  </m:oMathPara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3394" y="4127157"/>
                <a:ext cx="426719" cy="461665"/>
              </a:xfrm>
              <a:prstGeom prst="rect">
                <a:avLst/>
              </a:prstGeom>
              <a:blipFill rotWithShape="1"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854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9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207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Ellipses?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i="1" dirty="0" smtClean="0"/>
                  <a:t>Bertrand's theorem</a:t>
                </a:r>
                <a:r>
                  <a:rPr lang="en-US" dirty="0" smtClean="0"/>
                  <a:t>: stable, closed orbits can only exist 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𝜙</m:t>
                    </m:r>
                    <m:r>
                      <a:rPr lang="en-US" b="0" i="1" smtClean="0">
                        <a:latin typeface="Cambria Math"/>
                      </a:rPr>
                      <m:t>∝</m:t>
                    </m:r>
                    <m:f>
                      <m:fPr>
                        <m:ctrlPr>
                          <a:rPr lang="en-US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𝑟</m:t>
                        </m:r>
                      </m:den>
                    </m:f>
                  </m:oMath>
                </a14:m>
                <a:r>
                  <a:rPr lang="en-US" dirty="0" smtClean="0"/>
                  <a:t> 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𝜙</m:t>
                    </m:r>
                    <m:r>
                      <a:rPr lang="en-US" b="0" i="1" smtClean="0">
                        <a:latin typeface="Cambria Math"/>
                      </a:rPr>
                      <m:t>∝</m:t>
                    </m:r>
                    <m:sSup>
                      <m:sSupPr>
                        <m:ctrlPr>
                          <a:rPr lang="en-US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𝑟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 smtClean="0"/>
                  <a:t> ⇒ </a:t>
                </a:r>
                <a:r>
                  <a:rPr lang="en-US" dirty="0" smtClean="0">
                    <a:solidFill>
                      <a:schemeClr val="accent1"/>
                    </a:solidFill>
                  </a:rPr>
                  <a:t>no closed orbits</a:t>
                </a:r>
                <a:r>
                  <a:rPr lang="en-US" dirty="0" smtClean="0"/>
                  <a:t> here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1630" t="-16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E4ECE-AE78-4E24-A200-E767E4DB629A}" type="slidenum">
              <a:rPr lang="en-US" smtClean="0"/>
              <a:t>26</a:t>
            </a:fld>
            <a:endParaRPr lang="en-US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8920954"/>
              </p:ext>
            </p:extLst>
          </p:nvPr>
        </p:nvGraphicFramePr>
        <p:xfrm>
          <a:off x="2133600" y="3125570"/>
          <a:ext cx="64770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349314" y="5257800"/>
                <a:ext cx="1630383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tx2"/>
                        </a:solidFill>
                        <a:latin typeface="Cambria Math"/>
                      </a:rPr>
                      <m:t>𝑀</m:t>
                    </m:r>
                    <m:r>
                      <a:rPr lang="en-US" sz="1600" b="0" i="1" smtClean="0">
                        <a:solidFill>
                          <a:schemeClr val="tx2"/>
                        </a:solidFill>
                        <a:latin typeface="Cambria Math"/>
                      </a:rPr>
                      <m:t>=1.8 </m:t>
                    </m:r>
                    <m:r>
                      <m:rPr>
                        <m:sty m:val="p"/>
                      </m:rPr>
                      <a:rPr lang="en-US" sz="1600" b="0" i="0" smtClean="0">
                        <a:solidFill>
                          <a:schemeClr val="tx2"/>
                        </a:solidFill>
                        <a:latin typeface="Cambria Math"/>
                      </a:rPr>
                      <m:t>kg</m:t>
                    </m:r>
                  </m:oMath>
                </a14:m>
                <a:r>
                  <a:rPr lang="en-US" sz="1600" b="0" i="1" dirty="0" smtClean="0">
                    <a:solidFill>
                      <a:schemeClr val="tx2"/>
                    </a:solidFill>
                    <a:latin typeface="Cambria Math"/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tx2"/>
                        </a:solidFill>
                        <a:latin typeface="Cambria Math"/>
                      </a:rPr>
                      <m:t>𝑚</m:t>
                    </m:r>
                    <m:r>
                      <a:rPr lang="en-US" sz="1600" b="0" i="1" smtClean="0">
                        <a:solidFill>
                          <a:schemeClr val="tx2"/>
                        </a:solidFill>
                        <a:latin typeface="Cambria Math"/>
                      </a:rPr>
                      <m:t>=9.7 </m:t>
                    </m:r>
                    <m:r>
                      <m:rPr>
                        <m:sty m:val="p"/>
                      </m:rPr>
                      <a:rPr lang="en-US" sz="1600" b="0" i="0" smtClean="0">
                        <a:solidFill>
                          <a:schemeClr val="tx2"/>
                        </a:solidFill>
                        <a:latin typeface="Cambria Math"/>
                      </a:rPr>
                      <m:t>g</m:t>
                    </m:r>
                  </m:oMath>
                </a14:m>
                <a:r>
                  <a:rPr lang="en-US" sz="1600" dirty="0" smtClean="0">
                    <a:solidFill>
                      <a:schemeClr val="tx2"/>
                    </a:solidFill>
                  </a:rPr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𝑟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𝑖𝑛𝑖𝑡</m:t>
                        </m:r>
                      </m:sub>
                    </m:sSub>
                    <m:r>
                      <a:rPr lang="en-US" sz="1600" b="0" i="1" smtClean="0">
                        <a:solidFill>
                          <a:schemeClr val="tx2"/>
                        </a:solidFill>
                        <a:latin typeface="Cambria Math"/>
                      </a:rPr>
                      <m:t>=13.4 </m:t>
                    </m:r>
                    <m:r>
                      <m:rPr>
                        <m:sty m:val="p"/>
                      </m:rPr>
                      <a:rPr lang="en-US" sz="1600" b="0" i="0" smtClean="0">
                        <a:solidFill>
                          <a:schemeClr val="tx2"/>
                        </a:solidFill>
                        <a:latin typeface="Cambria Math"/>
                      </a:rPr>
                      <m:t>mm</m:t>
                    </m:r>
                  </m:oMath>
                </a14:m>
                <a:r>
                  <a:rPr lang="en-US" sz="1600" dirty="0" smtClean="0">
                    <a:solidFill>
                      <a:schemeClr val="tx2"/>
                    </a:solidFill>
                  </a:rPr>
                  <a:t> </a:t>
                </a:r>
                <a:endParaRPr lang="en-US" sz="1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9314" y="5257800"/>
                <a:ext cx="1630383" cy="830997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0" y="6323911"/>
            <a:ext cx="7391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Johnson, Porter Wear (</a:t>
            </a:r>
            <a:r>
              <a:rPr lang="en-US" dirty="0" smtClean="0"/>
              <a:t>2010). </a:t>
            </a:r>
            <a:r>
              <a:rPr lang="en-US" dirty="0"/>
              <a:t>Classical Mechanics With Applications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78501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Kepler’s</a:t>
            </a:r>
            <a:r>
              <a:rPr lang="en-US" dirty="0" smtClean="0"/>
              <a:t> Laws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54228" y="1535113"/>
            <a:ext cx="2667000" cy="639762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1</a:t>
            </a:r>
            <a:r>
              <a:rPr lang="en-US" sz="4000" baseline="30000" dirty="0" smtClean="0"/>
              <a:t>st</a:t>
            </a:r>
            <a:r>
              <a:rPr lang="en-US" sz="2800" dirty="0" smtClean="0"/>
              <a:t> Law</a:t>
            </a:r>
            <a:endParaRPr lang="en-US" sz="2800" dirty="0"/>
          </a:p>
        </p:txBody>
      </p:sp>
      <p:sp>
        <p:nvSpPr>
          <p:cNvPr id="20" name="Content Placeholder 5"/>
          <p:cNvSpPr>
            <a:spLocks noGrp="1"/>
          </p:cNvSpPr>
          <p:nvPr>
            <p:ph sz="half" idx="2"/>
          </p:nvPr>
        </p:nvSpPr>
        <p:spPr>
          <a:xfrm>
            <a:off x="228600" y="4735512"/>
            <a:ext cx="2807043" cy="158908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400" dirty="0" smtClean="0">
                <a:solidFill>
                  <a:schemeClr val="accent4"/>
                </a:solidFill>
              </a:rPr>
              <a:t>✗</a:t>
            </a:r>
          </a:p>
          <a:p>
            <a:pPr marL="0" indent="0">
              <a:buNone/>
            </a:pPr>
            <a:r>
              <a:rPr lang="en-US" sz="2800" dirty="0" smtClean="0"/>
              <a:t>no </a:t>
            </a:r>
            <a:r>
              <a:rPr lang="en-US" sz="2800" dirty="0"/>
              <a:t>elliptical </a:t>
            </a:r>
            <a:r>
              <a:rPr lang="en-US" sz="2800" dirty="0" smtClean="0"/>
              <a:t>orbits</a:t>
            </a:r>
            <a:endParaRPr lang="en-US" sz="2800" dirty="0"/>
          </a:p>
        </p:txBody>
      </p:sp>
      <p:pic>
        <p:nvPicPr>
          <p:cNvPr id="21" name="Picture 2" descr="Kepler1.gif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3" y="2379621"/>
            <a:ext cx="2667000" cy="2103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446004"/>
            <a:ext cx="2133600" cy="304800"/>
          </a:xfrm>
        </p:spPr>
        <p:txBody>
          <a:bodyPr/>
          <a:lstStyle/>
          <a:p>
            <a:fld id="{0EDE4ECE-AE78-4E24-A200-E767E4DB629A}" type="slidenum">
              <a:rPr lang="en-US" smtClean="0"/>
              <a:t>27</a:t>
            </a:fld>
            <a:endParaRPr lang="en-US" dirty="0"/>
          </a:p>
        </p:txBody>
      </p:sp>
      <p:sp>
        <p:nvSpPr>
          <p:cNvPr id="41" name="Text Placeholder 4"/>
          <p:cNvSpPr>
            <a:spLocks noGrp="1"/>
          </p:cNvSpPr>
          <p:nvPr>
            <p:ph type="body" idx="1"/>
          </p:nvPr>
        </p:nvSpPr>
        <p:spPr>
          <a:xfrm>
            <a:off x="3249828" y="1536357"/>
            <a:ext cx="2667000" cy="639762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>
                <a:solidFill>
                  <a:schemeClr val="bg1">
                    <a:lumMod val="65000"/>
                  </a:schemeClr>
                </a:solidFill>
              </a:rPr>
              <a:t>2</a:t>
            </a:r>
            <a:r>
              <a:rPr lang="en-US" sz="4000" baseline="30000" dirty="0" smtClean="0">
                <a:solidFill>
                  <a:schemeClr val="bg1">
                    <a:lumMod val="65000"/>
                  </a:schemeClr>
                </a:solidFill>
              </a:rPr>
              <a:t>nd</a:t>
            </a: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</a:rPr>
              <a:t> Law</a:t>
            </a:r>
            <a:endParaRPr lang="en-US" sz="2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2" name="Text Placeholder 4"/>
          <p:cNvSpPr>
            <a:spLocks noGrp="1"/>
          </p:cNvSpPr>
          <p:nvPr>
            <p:ph type="body" idx="1"/>
          </p:nvPr>
        </p:nvSpPr>
        <p:spPr>
          <a:xfrm>
            <a:off x="6145428" y="1537601"/>
            <a:ext cx="2667000" cy="639762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3600" dirty="0" smtClean="0">
                <a:solidFill>
                  <a:schemeClr val="bg1">
                    <a:lumMod val="65000"/>
                  </a:schemeClr>
                </a:solidFill>
              </a:rPr>
              <a:t>3</a:t>
            </a:r>
            <a:r>
              <a:rPr lang="en-US" sz="3600" baseline="30000" dirty="0" smtClean="0">
                <a:solidFill>
                  <a:schemeClr val="bg1">
                    <a:lumMod val="65000"/>
                  </a:schemeClr>
                </a:solidFill>
              </a:rPr>
              <a:t>rd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Law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43" name="Straight Connector 42"/>
          <p:cNvCxnSpPr/>
          <p:nvPr/>
        </p:nvCxnSpPr>
        <p:spPr>
          <a:xfrm>
            <a:off x="3150972" y="1687406"/>
            <a:ext cx="0" cy="468262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6032157" y="1687406"/>
            <a:ext cx="0" cy="468262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5167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Kepler’s</a:t>
            </a:r>
            <a:r>
              <a:rPr lang="en-US" dirty="0" smtClean="0"/>
              <a:t> Laws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54228" y="1535113"/>
            <a:ext cx="2667000" cy="639762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>
                <a:solidFill>
                  <a:schemeClr val="bg1">
                    <a:lumMod val="65000"/>
                  </a:schemeClr>
                </a:solidFill>
              </a:rPr>
              <a:t>1</a:t>
            </a:r>
            <a:r>
              <a:rPr lang="en-US" sz="4000" baseline="30000" dirty="0" smtClean="0">
                <a:solidFill>
                  <a:schemeClr val="bg1">
                    <a:lumMod val="65000"/>
                  </a:schemeClr>
                </a:solidFill>
              </a:rPr>
              <a:t>st</a:t>
            </a: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</a:rPr>
              <a:t> Law</a:t>
            </a:r>
            <a:endParaRPr lang="en-US" sz="2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0" name="Content Placeholder 5"/>
          <p:cNvSpPr>
            <a:spLocks noGrp="1"/>
          </p:cNvSpPr>
          <p:nvPr>
            <p:ph sz="half" idx="2"/>
          </p:nvPr>
        </p:nvSpPr>
        <p:spPr>
          <a:xfrm>
            <a:off x="228600" y="4735512"/>
            <a:ext cx="2807043" cy="158908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400" dirty="0" smtClean="0">
                <a:solidFill>
                  <a:schemeClr val="accent4"/>
                </a:solidFill>
              </a:rPr>
              <a:t>✗</a:t>
            </a:r>
          </a:p>
          <a:p>
            <a:pPr marL="0" indent="0">
              <a:buNone/>
            </a:pPr>
            <a:r>
              <a:rPr lang="en-US" sz="2800" dirty="0" smtClean="0"/>
              <a:t>no </a:t>
            </a:r>
            <a:r>
              <a:rPr lang="en-US" sz="2800" dirty="0"/>
              <a:t>elliptical </a:t>
            </a:r>
            <a:r>
              <a:rPr lang="en-US" sz="2800" dirty="0" smtClean="0"/>
              <a:t>orbits</a:t>
            </a:r>
            <a:endParaRPr lang="en-US" sz="2800" dirty="0"/>
          </a:p>
        </p:txBody>
      </p:sp>
      <p:pic>
        <p:nvPicPr>
          <p:cNvPr id="21" name="Picture 2" descr="Kepler1.gif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3" y="2379621"/>
            <a:ext cx="2667000" cy="2103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446004"/>
            <a:ext cx="2133600" cy="304800"/>
          </a:xfrm>
        </p:spPr>
        <p:txBody>
          <a:bodyPr/>
          <a:lstStyle/>
          <a:p>
            <a:fld id="{0EDE4ECE-AE78-4E24-A200-E767E4DB629A}" type="slidenum">
              <a:rPr lang="en-US" smtClean="0"/>
              <a:t>28</a:t>
            </a:fld>
            <a:endParaRPr lang="en-US" dirty="0"/>
          </a:p>
        </p:txBody>
      </p:sp>
      <p:sp>
        <p:nvSpPr>
          <p:cNvPr id="41" name="Text Placeholder 4"/>
          <p:cNvSpPr>
            <a:spLocks noGrp="1"/>
          </p:cNvSpPr>
          <p:nvPr>
            <p:ph type="body" idx="1"/>
          </p:nvPr>
        </p:nvSpPr>
        <p:spPr>
          <a:xfrm>
            <a:off x="3249828" y="1536357"/>
            <a:ext cx="2667000" cy="639762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2</a:t>
            </a:r>
            <a:r>
              <a:rPr lang="en-US" sz="4000" baseline="30000" dirty="0" smtClean="0"/>
              <a:t>nd</a:t>
            </a:r>
            <a:r>
              <a:rPr lang="en-US" sz="2800" dirty="0" smtClean="0"/>
              <a:t> Law</a:t>
            </a:r>
            <a:endParaRPr lang="en-US" sz="2800" dirty="0"/>
          </a:p>
        </p:txBody>
      </p:sp>
      <p:sp>
        <p:nvSpPr>
          <p:cNvPr id="42" name="Text Placeholder 4"/>
          <p:cNvSpPr>
            <a:spLocks noGrp="1"/>
          </p:cNvSpPr>
          <p:nvPr>
            <p:ph type="body" idx="1"/>
          </p:nvPr>
        </p:nvSpPr>
        <p:spPr>
          <a:xfrm>
            <a:off x="6145428" y="1537601"/>
            <a:ext cx="2667000" cy="639762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>
                <a:solidFill>
                  <a:schemeClr val="bg1">
                    <a:lumMod val="65000"/>
                  </a:schemeClr>
                </a:solidFill>
              </a:rPr>
              <a:t>3</a:t>
            </a:r>
            <a:r>
              <a:rPr lang="en-US" sz="4000" baseline="30000" dirty="0" smtClean="0">
                <a:solidFill>
                  <a:schemeClr val="bg1">
                    <a:lumMod val="65000"/>
                  </a:schemeClr>
                </a:solidFill>
              </a:rPr>
              <a:t>rd</a:t>
            </a: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</a:rPr>
              <a:t> Law</a:t>
            </a:r>
            <a:endParaRPr lang="en-US" sz="28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43" name="Straight Connector 42"/>
          <p:cNvCxnSpPr/>
          <p:nvPr/>
        </p:nvCxnSpPr>
        <p:spPr>
          <a:xfrm>
            <a:off x="3150972" y="1687406"/>
            <a:ext cx="0" cy="468262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6032157" y="1687406"/>
            <a:ext cx="0" cy="468262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Kepler2.gif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613" y="2362200"/>
            <a:ext cx="2667000" cy="185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3291015" y="4154031"/>
            <a:ext cx="288118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/>
              <a:t>theoretically</a:t>
            </a:r>
            <a:r>
              <a:rPr lang="en-US" sz="2800" dirty="0" smtClean="0"/>
              <a:t>:</a:t>
            </a:r>
            <a:r>
              <a:rPr lang="en-US" sz="4000" dirty="0" smtClean="0">
                <a:solidFill>
                  <a:srgbClr val="00B050"/>
                </a:solidFill>
              </a:rPr>
              <a:t>✓</a:t>
            </a:r>
            <a:endParaRPr lang="en-US" sz="3200" dirty="0" smtClean="0">
              <a:solidFill>
                <a:srgbClr val="00B050"/>
              </a:solidFill>
            </a:endParaRPr>
          </a:p>
          <a:p>
            <a:r>
              <a:rPr lang="en-US" sz="2000" dirty="0" smtClean="0"/>
              <a:t>(</a:t>
            </a:r>
            <a:r>
              <a:rPr lang="en-US" sz="2000" dirty="0"/>
              <a:t>conservation of momentum)</a:t>
            </a:r>
          </a:p>
          <a:p>
            <a:r>
              <a:rPr lang="en-US" sz="2800" i="1" dirty="0" smtClean="0"/>
              <a:t>experiment</a:t>
            </a:r>
            <a:r>
              <a:rPr lang="en-US" sz="2800" dirty="0"/>
              <a:t>: </a:t>
            </a:r>
            <a:r>
              <a:rPr lang="en-US" sz="4000" dirty="0" smtClean="0">
                <a:solidFill>
                  <a:schemeClr val="accent4"/>
                </a:solidFill>
              </a:rPr>
              <a:t>✗</a:t>
            </a:r>
            <a:endParaRPr lang="en-US" sz="2800" dirty="0">
              <a:solidFill>
                <a:schemeClr val="accent4"/>
              </a:solidFill>
            </a:endParaRPr>
          </a:p>
          <a:p>
            <a:r>
              <a:rPr lang="en-US" sz="2000" dirty="0" smtClean="0"/>
              <a:t>(</a:t>
            </a:r>
            <a:r>
              <a:rPr lang="en-US" sz="2000" dirty="0"/>
              <a:t>energy losses – friction)</a:t>
            </a:r>
          </a:p>
        </p:txBody>
      </p:sp>
    </p:spTree>
    <p:extLst>
      <p:ext uri="{BB962C8B-B14F-4D97-AF65-F5344CB8AC3E}">
        <p14:creationId xmlns:p14="http://schemas.microsoft.com/office/powerpoint/2010/main" val="567787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rot="21398962">
            <a:off x="5795450" y="2431520"/>
            <a:ext cx="103105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dirty="0">
                <a:solidFill>
                  <a:schemeClr val="accent4"/>
                </a:solidFill>
              </a:rPr>
              <a:t>✗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Kepler’s</a:t>
            </a:r>
            <a:r>
              <a:rPr lang="en-US" dirty="0" smtClean="0"/>
              <a:t> Laws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54228" y="1535113"/>
            <a:ext cx="2667000" cy="639762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>
                <a:solidFill>
                  <a:schemeClr val="bg1">
                    <a:lumMod val="65000"/>
                  </a:schemeClr>
                </a:solidFill>
              </a:rPr>
              <a:t>1</a:t>
            </a:r>
            <a:r>
              <a:rPr lang="en-US" sz="4000" baseline="30000" dirty="0" smtClean="0">
                <a:solidFill>
                  <a:schemeClr val="bg1">
                    <a:lumMod val="65000"/>
                  </a:schemeClr>
                </a:solidFill>
              </a:rPr>
              <a:t>st</a:t>
            </a: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</a:rPr>
              <a:t> Law</a:t>
            </a:r>
            <a:endParaRPr lang="en-US" sz="2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0" name="Content Placeholder 5"/>
          <p:cNvSpPr>
            <a:spLocks noGrp="1"/>
          </p:cNvSpPr>
          <p:nvPr>
            <p:ph sz="half" idx="2"/>
          </p:nvPr>
        </p:nvSpPr>
        <p:spPr>
          <a:xfrm>
            <a:off x="228600" y="4735512"/>
            <a:ext cx="2807043" cy="158908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400" dirty="0" smtClean="0">
                <a:solidFill>
                  <a:schemeClr val="accent4"/>
                </a:solidFill>
              </a:rPr>
              <a:t>✗</a:t>
            </a:r>
          </a:p>
          <a:p>
            <a:pPr marL="0" indent="0">
              <a:buNone/>
            </a:pPr>
            <a:r>
              <a:rPr lang="en-US" sz="2800" dirty="0" smtClean="0"/>
              <a:t>no </a:t>
            </a:r>
            <a:r>
              <a:rPr lang="en-US" sz="2800" dirty="0"/>
              <a:t>elliptical </a:t>
            </a:r>
            <a:r>
              <a:rPr lang="en-US" sz="2800" dirty="0" smtClean="0"/>
              <a:t>orbits</a:t>
            </a:r>
            <a:endParaRPr lang="en-US" sz="2800" dirty="0"/>
          </a:p>
        </p:txBody>
      </p:sp>
      <p:pic>
        <p:nvPicPr>
          <p:cNvPr id="21" name="Picture 2" descr="Kepler1.gif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3" y="2379621"/>
            <a:ext cx="2667000" cy="2103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446004"/>
            <a:ext cx="2133600" cy="304800"/>
          </a:xfrm>
        </p:spPr>
        <p:txBody>
          <a:bodyPr/>
          <a:lstStyle/>
          <a:p>
            <a:fld id="{0EDE4ECE-AE78-4E24-A200-E767E4DB629A}" type="slidenum">
              <a:rPr lang="en-US" smtClean="0"/>
              <a:t>29</a:t>
            </a:fld>
            <a:endParaRPr lang="en-US" dirty="0"/>
          </a:p>
        </p:txBody>
      </p:sp>
      <p:sp>
        <p:nvSpPr>
          <p:cNvPr id="41" name="Text Placeholder 4"/>
          <p:cNvSpPr>
            <a:spLocks noGrp="1"/>
          </p:cNvSpPr>
          <p:nvPr>
            <p:ph type="body" idx="1"/>
          </p:nvPr>
        </p:nvSpPr>
        <p:spPr>
          <a:xfrm>
            <a:off x="3249828" y="1536357"/>
            <a:ext cx="2667000" cy="639762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>
                <a:solidFill>
                  <a:schemeClr val="bg1">
                    <a:lumMod val="65000"/>
                  </a:schemeClr>
                </a:solidFill>
              </a:rPr>
              <a:t>2</a:t>
            </a:r>
            <a:r>
              <a:rPr lang="en-US" sz="4000" baseline="30000" dirty="0" smtClean="0">
                <a:solidFill>
                  <a:schemeClr val="bg1">
                    <a:lumMod val="65000"/>
                  </a:schemeClr>
                </a:solidFill>
              </a:rPr>
              <a:t>nd</a:t>
            </a: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</a:rPr>
              <a:t> Law</a:t>
            </a:r>
            <a:endParaRPr lang="en-US" sz="2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2" name="Text Placeholder 4"/>
          <p:cNvSpPr>
            <a:spLocks noGrp="1"/>
          </p:cNvSpPr>
          <p:nvPr>
            <p:ph type="body" idx="1"/>
          </p:nvPr>
        </p:nvSpPr>
        <p:spPr>
          <a:xfrm>
            <a:off x="6145428" y="1537601"/>
            <a:ext cx="2667000" cy="639762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3</a:t>
            </a:r>
            <a:r>
              <a:rPr lang="en-US" sz="4000" baseline="30000" dirty="0" smtClean="0"/>
              <a:t>rd</a:t>
            </a:r>
            <a:r>
              <a:rPr lang="en-US" sz="2800" dirty="0" smtClean="0"/>
              <a:t> Law</a:t>
            </a:r>
            <a:endParaRPr lang="en-US" sz="2800" dirty="0"/>
          </a:p>
        </p:txBody>
      </p:sp>
      <p:cxnSp>
        <p:nvCxnSpPr>
          <p:cNvPr id="43" name="Straight Connector 42"/>
          <p:cNvCxnSpPr/>
          <p:nvPr/>
        </p:nvCxnSpPr>
        <p:spPr>
          <a:xfrm>
            <a:off x="3150972" y="1687406"/>
            <a:ext cx="0" cy="468262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6032157" y="1687406"/>
            <a:ext cx="0" cy="468262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Kepler2.gif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613" y="2362200"/>
            <a:ext cx="2667000" cy="185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3291015" y="4154031"/>
            <a:ext cx="288118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/>
              <a:t>theoretically</a:t>
            </a:r>
            <a:r>
              <a:rPr lang="en-US" sz="2800" dirty="0" smtClean="0"/>
              <a:t>:</a:t>
            </a:r>
            <a:r>
              <a:rPr lang="en-US" sz="4000" dirty="0" smtClean="0">
                <a:solidFill>
                  <a:srgbClr val="00B050"/>
                </a:solidFill>
              </a:rPr>
              <a:t>✓</a:t>
            </a:r>
            <a:endParaRPr lang="en-US" sz="3200" dirty="0" smtClean="0">
              <a:solidFill>
                <a:srgbClr val="00B050"/>
              </a:solidFill>
            </a:endParaRPr>
          </a:p>
          <a:p>
            <a:r>
              <a:rPr lang="en-US" sz="2000" dirty="0" smtClean="0"/>
              <a:t>(</a:t>
            </a:r>
            <a:r>
              <a:rPr lang="en-US" sz="2000" dirty="0"/>
              <a:t>conservation of momentum)</a:t>
            </a:r>
          </a:p>
          <a:p>
            <a:r>
              <a:rPr lang="en-US" sz="2800" i="1" dirty="0" smtClean="0"/>
              <a:t>experiment</a:t>
            </a:r>
            <a:r>
              <a:rPr lang="en-US" sz="2800" dirty="0"/>
              <a:t>: </a:t>
            </a:r>
            <a:r>
              <a:rPr lang="en-US" sz="4000" dirty="0" smtClean="0">
                <a:solidFill>
                  <a:schemeClr val="accent4"/>
                </a:solidFill>
              </a:rPr>
              <a:t>✗</a:t>
            </a:r>
            <a:endParaRPr lang="en-US" sz="2800" dirty="0">
              <a:solidFill>
                <a:schemeClr val="accent4"/>
              </a:solidFill>
            </a:endParaRPr>
          </a:p>
          <a:p>
            <a:r>
              <a:rPr lang="en-US" sz="2000" dirty="0" smtClean="0"/>
              <a:t>(</a:t>
            </a:r>
            <a:r>
              <a:rPr lang="en-US" sz="2000" dirty="0"/>
              <a:t>energy losses – friction)</a:t>
            </a:r>
          </a:p>
        </p:txBody>
      </p:sp>
      <p:sp>
        <p:nvSpPr>
          <p:cNvPr id="14" name="Oval 13"/>
          <p:cNvSpPr/>
          <p:nvPr/>
        </p:nvSpPr>
        <p:spPr>
          <a:xfrm>
            <a:off x="6378579" y="5193957"/>
            <a:ext cx="228600" cy="2286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6094812" y="2591998"/>
                <a:ext cx="3125388" cy="11312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𝑎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3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𝑇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2800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>
                      <m:rPr>
                        <m:sty m:val="p"/>
                      </m:rPr>
                      <a:rPr lang="en-US" sz="2800" i="0">
                        <a:solidFill>
                          <a:schemeClr val="tx1"/>
                        </a:solidFill>
                        <a:latin typeface="Cambria Math"/>
                      </a:rPr>
                      <m:t>const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/>
                      </a:rPr>
                      <m:t>.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400" dirty="0" smtClean="0">
                    <a:solidFill>
                      <a:schemeClr val="tx1"/>
                    </a:solidFill>
                  </a:rPr>
                  <a:t>for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/>
                      </a:rPr>
                      <m:t>∀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orbiting </a:t>
                </a:r>
                <a:r>
                  <a:rPr lang="en-US" sz="2400" dirty="0" smtClean="0">
                    <a:solidFill>
                      <a:schemeClr val="tx1"/>
                    </a:solidFill>
                  </a:rPr>
                  <a:t>same mass </a:t>
                </a:r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4812" y="2591998"/>
                <a:ext cx="3125388" cy="1131207"/>
              </a:xfrm>
              <a:prstGeom prst="rect">
                <a:avLst/>
              </a:prstGeom>
              <a:blipFill rotWithShape="1">
                <a:blip r:embed="rId4"/>
                <a:stretch>
                  <a:fillRect l="-3119" b="-11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/>
          <p:cNvSpPr/>
          <p:nvPr/>
        </p:nvSpPr>
        <p:spPr>
          <a:xfrm>
            <a:off x="6146800" y="2070100"/>
            <a:ext cx="25206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(for circular orbits)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6053284" y="5141893"/>
                <a:ext cx="2709716" cy="9541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800" b="0" i="1" smtClean="0">
                          <a:latin typeface="Cambria Math"/>
                        </a:rPr>
                        <m:t>∝</m:t>
                      </m:r>
                      <m:f>
                        <m:fPr>
                          <m:ctrlPr>
                            <a:rPr lang="en-US" sz="28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/>
                            </a:rPr>
                            <m:t>𝑎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/>
                            </a:rPr>
                            <m:t>𝑇</m:t>
                          </m:r>
                        </m:den>
                      </m:f>
                      <m:r>
                        <a:rPr lang="en-US" sz="2800" i="1"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800">
                          <a:latin typeface="Cambria Math"/>
                        </a:rPr>
                        <m:t>const</m:t>
                      </m:r>
                      <m:r>
                        <a:rPr lang="en-US" sz="2800" i="1">
                          <a:latin typeface="Cambria Math"/>
                        </a:rPr>
                        <m:t>.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3284" y="5141893"/>
                <a:ext cx="2709716" cy="954107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/>
          <p:cNvSpPr/>
          <p:nvPr/>
        </p:nvSpPr>
        <p:spPr>
          <a:xfrm>
            <a:off x="8001000" y="4699337"/>
            <a:ext cx="95410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smtClean="0">
                <a:solidFill>
                  <a:srgbClr val="00B050"/>
                </a:solidFill>
              </a:rPr>
              <a:t>✓</a:t>
            </a:r>
            <a:endParaRPr lang="en-US" sz="6000" dirty="0">
              <a:solidFill>
                <a:srgbClr val="00B05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6146800" y="3904443"/>
                <a:ext cx="2970908" cy="8685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i="1" dirty="0" smtClean="0">
                    <a:solidFill>
                      <a:schemeClr val="tx1"/>
                    </a:solidFill>
                  </a:rPr>
                  <a:t>force equilibrium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𝐹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𝑔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/>
                      </a:rPr>
                      <m:t>𝑚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𝜔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/>
                      </a:rPr>
                      <m:t>𝑎</m:t>
                    </m:r>
                  </m:oMath>
                </a14:m>
                <a:r>
                  <a:rPr lang="en-US" sz="2400" i="1" dirty="0" smtClean="0">
                    <a:solidFill>
                      <a:schemeClr val="tx1"/>
                    </a:solidFill>
                  </a:rPr>
                  <a:t>)</a:t>
                </a:r>
                <a:endParaRPr lang="en-US" sz="2400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6800" y="3904443"/>
                <a:ext cx="2970908" cy="868507"/>
              </a:xfrm>
              <a:prstGeom prst="rect">
                <a:avLst/>
              </a:prstGeom>
              <a:blipFill rotWithShape="1">
                <a:blip r:embed="rId6"/>
                <a:stretch>
                  <a:fillRect l="-3074" t="-5594" b="-118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Oval 21"/>
          <p:cNvSpPr/>
          <p:nvPr/>
        </p:nvSpPr>
        <p:spPr>
          <a:xfrm>
            <a:off x="6324600" y="4313296"/>
            <a:ext cx="262454" cy="434254"/>
          </a:xfrm>
          <a:prstGeom prst="ellipse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134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4" grpId="0" animBg="1"/>
      <p:bldP spid="17" grpId="0"/>
      <p:bldP spid="18" grpId="0"/>
      <p:bldP spid="19" grpId="0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…“illustrate gravitation”…</a:t>
            </a:r>
            <a:endParaRPr lang="en-US" dirty="0"/>
          </a:p>
        </p:txBody>
      </p:sp>
      <p:pic>
        <p:nvPicPr>
          <p:cNvPr id="5" name="3 body orbit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5046" t="-1" r="961" b="1565"/>
          <a:stretch/>
        </p:blipFill>
        <p:spPr>
          <a:xfrm>
            <a:off x="2514600" y="1600200"/>
            <a:ext cx="4114800" cy="405469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E4ECE-AE78-4E24-A200-E767E4DB629A}" type="slidenum">
              <a:rPr lang="en-US" smtClean="0"/>
              <a:t>3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105400" y="2172729"/>
            <a:ext cx="3556686" cy="373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when viewed from the top, the objects should </a:t>
            </a:r>
            <a:r>
              <a:rPr lang="en-US" b="1" dirty="0" smtClean="0"/>
              <a:t>move </a:t>
            </a:r>
            <a:r>
              <a:rPr lang="en-US" dirty="0" smtClean="0"/>
              <a:t>as if </a:t>
            </a:r>
            <a:r>
              <a:rPr lang="en-US" b="1" dirty="0" smtClean="0"/>
              <a:t>interacting gravitationally</a:t>
            </a:r>
          </a:p>
          <a:p>
            <a:pPr marL="0" indent="0">
              <a:buNone/>
            </a:pPr>
            <a:endParaRPr lang="en-US" sz="2800" dirty="0" smtClean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87825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3.7037E-7 L -0.20711 -3.7037E-7 " pathEditMode="relative" rAng="0" ptsTypes="AA">
                                      <p:cBhvr>
                                        <p:cTn id="10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65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0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6800" y="4712043"/>
            <a:ext cx="2057400" cy="2057400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1066800" y="4395864"/>
            <a:ext cx="0" cy="2235998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143000" y="4368114"/>
            <a:ext cx="21002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/>
              <a:t>dynamics</a:t>
            </a:r>
            <a:r>
              <a:rPr lang="en-US" sz="3200" dirty="0" smtClean="0"/>
              <a:t>:</a:t>
            </a:r>
            <a:endParaRPr lang="en-US" sz="3200" dirty="0"/>
          </a:p>
        </p:txBody>
      </p:sp>
      <p:sp>
        <p:nvSpPr>
          <p:cNvPr id="59" name="Rectangle 58"/>
          <p:cNvSpPr/>
          <p:nvPr/>
        </p:nvSpPr>
        <p:spPr>
          <a:xfrm>
            <a:off x="914400" y="4368114"/>
            <a:ext cx="2209800" cy="2401440"/>
          </a:xfrm>
          <a:prstGeom prst="rect">
            <a:avLst/>
          </a:prstGeom>
          <a:solidFill>
            <a:schemeClr val="bg1">
              <a:alpha val="68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4540949" y="6026899"/>
                <a:ext cx="42037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0949" y="6026899"/>
                <a:ext cx="420371" cy="307777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4558438" y="5766486"/>
                <a:ext cx="421334" cy="3243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8438" y="5766486"/>
                <a:ext cx="421334" cy="324384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4552343" y="5346357"/>
                <a:ext cx="32573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b="0" i="0" smtClean="0">
                          <a:solidFill>
                            <a:srgbClr val="00B0F0"/>
                          </a:solidFill>
                          <a:latin typeface="Cambria Math"/>
                        </a:rPr>
                        <m:t>Σ</m:t>
                      </m:r>
                    </m:oMath>
                  </m:oMathPara>
                </a14:m>
                <a:endParaRPr lang="en-US" sz="1400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2343" y="5346357"/>
                <a:ext cx="325730" cy="307777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/>
          <p:cNvSpPr/>
          <p:nvPr/>
        </p:nvSpPr>
        <p:spPr>
          <a:xfrm>
            <a:off x="6870357" y="5840628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✓</a:t>
            </a:r>
            <a:endParaRPr lang="en-US" dirty="0"/>
          </a:p>
        </p:txBody>
      </p:sp>
      <p:sp>
        <p:nvSpPr>
          <p:cNvPr id="7" name="Down Arrow 6"/>
          <p:cNvSpPr/>
          <p:nvPr/>
        </p:nvSpPr>
        <p:spPr>
          <a:xfrm>
            <a:off x="6096000" y="2108886"/>
            <a:ext cx="228600" cy="2533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581400" y="2417802"/>
            <a:ext cx="54864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Clr>
                <a:srgbClr val="FF782D"/>
              </a:buClr>
            </a:pPr>
            <a:r>
              <a:rPr lang="en-US" sz="3000" dirty="0">
                <a:solidFill>
                  <a:prstClr val="black"/>
                </a:solidFill>
              </a:rPr>
              <a:t>same equations as gravity</a:t>
            </a:r>
            <a:r>
              <a:rPr lang="en-US" sz="3000" dirty="0" smtClean="0">
                <a:solidFill>
                  <a:prstClr val="black"/>
                </a:solidFill>
              </a:rPr>
              <a:t>, </a:t>
            </a:r>
            <a:r>
              <a:rPr lang="en-US" sz="3000" dirty="0">
                <a:solidFill>
                  <a:prstClr val="black"/>
                </a:solidFill>
              </a:rPr>
              <a:t>but </a:t>
            </a:r>
            <a:r>
              <a:rPr lang="en-US" sz="3000" b="1" dirty="0" smtClean="0">
                <a:solidFill>
                  <a:prstClr val="black"/>
                </a:solidFill>
              </a:rPr>
              <a:t>2D</a:t>
            </a:r>
            <a:endParaRPr lang="en-US" sz="3000" dirty="0">
              <a:solidFill>
                <a:srgbClr val="00B050"/>
              </a:solidFill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6096000" y="3099486"/>
            <a:ext cx="228600" cy="2533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4" name="Rectangle 33"/>
              <p:cNvSpPr/>
              <p:nvPr/>
            </p:nvSpPr>
            <p:spPr>
              <a:xfrm>
                <a:off x="3581400" y="3352800"/>
                <a:ext cx="5486400" cy="8711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ct val="20000"/>
                  </a:spcBef>
                  <a:buClr>
                    <a:srgbClr val="FF782D"/>
                  </a:buClr>
                </a:pPr>
                <a14:m>
                  <m:oMath xmlns:m="http://schemas.openxmlformats.org/officeDocument/2006/math">
                    <m:r>
                      <a:rPr lang="en-US" sz="3000" i="1" smtClean="0">
                        <a:solidFill>
                          <a:prstClr val="black"/>
                        </a:solidFill>
                        <a:latin typeface="Cambria Math"/>
                      </a:rPr>
                      <m:t>𝐹</m:t>
                    </m:r>
                    <m:r>
                      <a:rPr lang="en-US" sz="3000" i="1" smtClean="0">
                        <a:solidFill>
                          <a:prstClr val="black"/>
                        </a:solidFill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30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30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𝜅</m:t>
                        </m:r>
                      </m:e>
                      <m:sub>
                        <m:r>
                          <a:rPr lang="en-US" sz="30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𝑚</m:t>
                        </m:r>
                      </m:sub>
                    </m:sSub>
                    <m:f>
                      <m:fPr>
                        <m:ctrlPr>
                          <a:rPr lang="en-US" sz="30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0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𝑀𝑚</m:t>
                        </m:r>
                      </m:num>
                      <m:den>
                        <m:r>
                          <a:rPr lang="en-US" sz="30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𝑟</m:t>
                        </m:r>
                      </m:den>
                    </m:f>
                  </m:oMath>
                </a14:m>
                <a:r>
                  <a:rPr lang="en-US" sz="3000" dirty="0">
                    <a:solidFill>
                      <a:prstClr val="black"/>
                    </a:solidFill>
                  </a:rPr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0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30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𝜅</m:t>
                        </m:r>
                      </m:e>
                      <m:sub>
                        <m:r>
                          <a:rPr lang="en-US" sz="30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𝑚</m:t>
                        </m:r>
                      </m:sub>
                    </m:sSub>
                    <m:r>
                      <a:rPr lang="en-US" sz="3000" i="1">
                        <a:solidFill>
                          <a:prstClr val="black"/>
                        </a:solidFill>
                        <a:latin typeface="Cambria Math"/>
                      </a:rPr>
                      <m:t>=0.05</m:t>
                    </m:r>
                    <m:r>
                      <a:rPr lang="sk-SK" sz="3000" b="0" i="0" smtClean="0">
                        <a:solidFill>
                          <a:prstClr val="black"/>
                        </a:solidFill>
                        <a:latin typeface="Cambria Math"/>
                      </a:rPr>
                      <m:t>3</m:t>
                    </m:r>
                    <m:f>
                      <m:fPr>
                        <m:ctrlPr>
                          <a:rPr lang="en-US" sz="30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sk-SK" sz="30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300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m</m:t>
                            </m:r>
                          </m:e>
                          <m:sup>
                            <m:r>
                              <a:rPr lang="sk-SK" sz="30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m:rPr>
                            <m:sty m:val="p"/>
                          </m:rPr>
                          <a:rPr lang="en-US" sz="3000">
                            <a:solidFill>
                              <a:prstClr val="black"/>
                            </a:solidFill>
                            <a:latin typeface="Cambria Math"/>
                          </a:rPr>
                          <m:t>kg</m:t>
                        </m:r>
                        <m:r>
                          <a:rPr lang="sk-SK" sz="30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⋅</m:t>
                        </m:r>
                        <m:sSup>
                          <m:sSupPr>
                            <m:ctrlPr>
                              <a:rPr lang="sk-SK" sz="30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sk-SK" sz="300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s</m:t>
                            </m:r>
                          </m:e>
                          <m:sup>
                            <m:r>
                              <a:rPr lang="sk-SK" sz="300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3000" dirty="0">
                  <a:solidFill>
                    <a:srgbClr val="00B050"/>
                  </a:solidFill>
                </a:endParaRPr>
              </a:p>
            </p:txBody>
          </p:sp>
        </mc:Choice>
        <mc:Fallback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400" y="3352800"/>
                <a:ext cx="5486400" cy="871136"/>
              </a:xfrm>
              <a:prstGeom prst="rect">
                <a:avLst/>
              </a:prstGeom>
              <a:blipFill rotWithShape="1">
                <a:blip r:embed="rId11"/>
                <a:stretch>
                  <a:fillRect b="-2797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Down Arrow 34"/>
          <p:cNvSpPr/>
          <p:nvPr/>
        </p:nvSpPr>
        <p:spPr>
          <a:xfrm rot="3600000">
            <a:off x="4246517" y="4206827"/>
            <a:ext cx="228600" cy="2533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3962400" y="4183278"/>
            <a:ext cx="750918" cy="312522"/>
          </a:xfrm>
          <a:prstGeom prst="rect">
            <a:avLst/>
          </a:prstGeom>
          <a:solidFill>
            <a:schemeClr val="bg1">
              <a:alpha val="68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3581400" y="1990726"/>
            <a:ext cx="5486401" cy="1050412"/>
          </a:xfrm>
          <a:prstGeom prst="rect">
            <a:avLst/>
          </a:prstGeom>
          <a:solidFill>
            <a:schemeClr val="bg1">
              <a:alpha val="68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5497877" y="4368114"/>
            <a:ext cx="28841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err="1" smtClean="0"/>
              <a:t>Kepler’s</a:t>
            </a:r>
            <a:r>
              <a:rPr lang="en-US" sz="3200" i="1" dirty="0" smtClean="0"/>
              <a:t> Laws</a:t>
            </a:r>
            <a:r>
              <a:rPr lang="en-US" sz="3200" dirty="0" smtClean="0"/>
              <a:t>:</a:t>
            </a:r>
            <a:endParaRPr lang="en-US" sz="3200" dirty="0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90008">
            <a:off x="8083903" y="4911668"/>
            <a:ext cx="725364" cy="932611"/>
          </a:xfrm>
          <a:prstGeom prst="rect">
            <a:avLst/>
          </a:prstGeom>
        </p:spPr>
      </p:pic>
      <p:pic>
        <p:nvPicPr>
          <p:cNvPr id="28" name="Picture 2" descr="Kepler1.gif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293" y="5043442"/>
            <a:ext cx="1066800" cy="84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Kepler2.gif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549" y="5055714"/>
            <a:ext cx="1174257" cy="81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Straight Connector 32"/>
          <p:cNvCxnSpPr/>
          <p:nvPr/>
        </p:nvCxnSpPr>
        <p:spPr>
          <a:xfrm>
            <a:off x="6629400" y="5029200"/>
            <a:ext cx="0" cy="1309846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924800" y="5029200"/>
            <a:ext cx="0" cy="1309846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7924800" y="4981997"/>
                <a:ext cx="1012008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000" i="1"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/>
                        </a:rPr>
                        <m:t>C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4800" y="4981997"/>
                <a:ext cx="1012008" cy="707886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7948097" y="5749230"/>
                <a:ext cx="884216" cy="6174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/>
                            </a:rPr>
                            <m:t>𝑎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/>
                            </a:rPr>
                            <m:t>𝑇</m:t>
                          </m:r>
                        </m:den>
                      </m:f>
                      <m:r>
                        <a:rPr lang="en-US" sz="2000" i="1"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/>
                        </a:rPr>
                        <m:t>C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8097" y="5749230"/>
                <a:ext cx="884216" cy="617413"/>
              </a:xfrm>
              <a:prstGeom prst="rect">
                <a:avLst/>
              </a:prstGeom>
              <a:blipFill rotWithShape="1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Rectangle 41"/>
          <p:cNvSpPr/>
          <p:nvPr/>
        </p:nvSpPr>
        <p:spPr>
          <a:xfrm>
            <a:off x="6600360" y="5815914"/>
            <a:ext cx="13685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th.</a:t>
            </a:r>
            <a:r>
              <a:rPr lang="en-US" dirty="0" smtClean="0"/>
              <a:t>   </a:t>
            </a:r>
            <a:r>
              <a:rPr lang="sk-SK" dirty="0" smtClean="0"/>
              <a:t>,</a:t>
            </a:r>
            <a:r>
              <a:rPr lang="en-US" dirty="0" smtClean="0"/>
              <a:t> </a:t>
            </a:r>
            <a:r>
              <a:rPr lang="sk-SK" dirty="0" smtClean="0"/>
              <a:t>e</a:t>
            </a:r>
            <a:r>
              <a:rPr lang="en-US" dirty="0" err="1" smtClean="0"/>
              <a:t>xp</a:t>
            </a:r>
            <a:r>
              <a:rPr lang="en-US" dirty="0" smtClean="0"/>
              <a:t>.</a:t>
            </a:r>
            <a:r>
              <a:rPr lang="en-US" sz="2000" dirty="0" smtClean="0">
                <a:solidFill>
                  <a:schemeClr val="accent4"/>
                </a:solidFill>
              </a:rPr>
              <a:t>✗</a:t>
            </a:r>
            <a:endParaRPr lang="en-US" sz="2000" dirty="0"/>
          </a:p>
        </p:txBody>
      </p:sp>
      <p:sp>
        <p:nvSpPr>
          <p:cNvPr id="43" name="Rectangle 42"/>
          <p:cNvSpPr/>
          <p:nvPr/>
        </p:nvSpPr>
        <p:spPr>
          <a:xfrm>
            <a:off x="5715000" y="5793598"/>
            <a:ext cx="646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accent4"/>
                </a:solidFill>
              </a:rPr>
              <a:t>✗</a:t>
            </a:r>
            <a:endParaRPr lang="en-US" sz="3600" dirty="0"/>
          </a:p>
        </p:txBody>
      </p:sp>
      <p:sp>
        <p:nvSpPr>
          <p:cNvPr id="44" name="Rectangle 43"/>
          <p:cNvSpPr/>
          <p:nvPr/>
        </p:nvSpPr>
        <p:spPr>
          <a:xfrm>
            <a:off x="8600261" y="5628328"/>
            <a:ext cx="543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✓</a:t>
            </a:r>
          </a:p>
        </p:txBody>
      </p:sp>
      <p:sp>
        <p:nvSpPr>
          <p:cNvPr id="36" name="Down Arrow 35"/>
          <p:cNvSpPr/>
          <p:nvPr/>
        </p:nvSpPr>
        <p:spPr>
          <a:xfrm rot="16200000">
            <a:off x="5016843" y="5530787"/>
            <a:ext cx="228600" cy="2533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1400" y="216243"/>
            <a:ext cx="5486400" cy="184115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 dirty="0" smtClean="0"/>
              <a:t>same motion ⇒				⇒ shape = potential</a:t>
            </a:r>
          </a:p>
          <a:p>
            <a:pPr marL="0" indent="0">
              <a:buNone/>
            </a:pPr>
            <a:endParaRPr lang="en-US" sz="1300" dirty="0" smtClean="0"/>
          </a:p>
          <a:p>
            <a:pPr marL="0" indent="0">
              <a:buNone/>
            </a:pPr>
            <a:r>
              <a:rPr lang="en-US" sz="3000" dirty="0" smtClean="0"/>
              <a:t>description of sheet curvature</a:t>
            </a:r>
            <a:endParaRPr lang="en-US" sz="3000" dirty="0"/>
          </a:p>
        </p:txBody>
      </p:sp>
      <p:pic>
        <p:nvPicPr>
          <p:cNvPr id="5" name="3 body orbit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9"/>
          <a:srcRect l="21082" r="961" b="1565"/>
          <a:stretch/>
        </p:blipFill>
        <p:spPr>
          <a:xfrm>
            <a:off x="1142998" y="203886"/>
            <a:ext cx="2268017" cy="2121244"/>
          </a:xfrm>
          <a:prstGeom prst="rect">
            <a:avLst/>
          </a:prstGeom>
        </p:spPr>
      </p:pic>
      <p:sp>
        <p:nvSpPr>
          <p:cNvPr id="6" name="Down Arrow 5"/>
          <p:cNvSpPr/>
          <p:nvPr/>
        </p:nvSpPr>
        <p:spPr>
          <a:xfrm>
            <a:off x="6096000" y="1236244"/>
            <a:ext cx="228600" cy="2533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3000" y="2438401"/>
            <a:ext cx="2268016" cy="7612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914401" y="2856471"/>
                <a:ext cx="335279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h</m:t>
                      </m:r>
                      <m:r>
                        <a:rPr lang="sk-SK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𝐶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⋅</m:t>
                      </m:r>
                      <m:func>
                        <m:funcPr>
                          <m:ctrlPr>
                            <a:rPr lang="sk-SK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sk-SK" b="0" i="0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sk-SK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𝑟</m:t>
                              </m:r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sk-SK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1" y="2856471"/>
                <a:ext cx="3352799" cy="369332"/>
              </a:xfrm>
              <a:prstGeom prst="rect">
                <a:avLst/>
              </a:prstGeom>
              <a:blipFill rotWithShape="1">
                <a:blip r:embed="rId21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3048000" y="2197443"/>
            <a:ext cx="72327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✓</a:t>
            </a:r>
            <a:endParaRPr lang="en-US" sz="42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Content Placeholder 4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3000" y="3315729"/>
            <a:ext cx="2268016" cy="983708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>
            <a:off x="1066800" y="180861"/>
            <a:ext cx="0" cy="2154937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066800" y="2431294"/>
            <a:ext cx="0" cy="765619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066800" y="3303616"/>
            <a:ext cx="0" cy="991672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914401" y="180860"/>
            <a:ext cx="2666999" cy="2181339"/>
          </a:xfrm>
          <a:prstGeom prst="rect">
            <a:avLst/>
          </a:prstGeom>
          <a:solidFill>
            <a:schemeClr val="bg1">
              <a:alpha val="68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3581401" y="342900"/>
            <a:ext cx="4171949" cy="843294"/>
          </a:xfrm>
          <a:prstGeom prst="rect">
            <a:avLst/>
          </a:prstGeom>
          <a:solidFill>
            <a:schemeClr val="bg1">
              <a:alpha val="68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3581399" y="1209472"/>
            <a:ext cx="5486401" cy="771728"/>
          </a:xfrm>
          <a:prstGeom prst="rect">
            <a:avLst/>
          </a:prstGeom>
          <a:solidFill>
            <a:schemeClr val="bg1">
              <a:alpha val="68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914400" y="2362200"/>
            <a:ext cx="2743200" cy="914400"/>
          </a:xfrm>
          <a:prstGeom prst="rect">
            <a:avLst/>
          </a:prstGeom>
          <a:solidFill>
            <a:schemeClr val="bg1">
              <a:alpha val="68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914399" y="3276600"/>
            <a:ext cx="2666999" cy="1076716"/>
          </a:xfrm>
          <a:prstGeom prst="rect">
            <a:avLst/>
          </a:prstGeom>
          <a:solidFill>
            <a:schemeClr val="bg1">
              <a:alpha val="68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4924220" y="4382963"/>
            <a:ext cx="4143579" cy="2386479"/>
          </a:xfrm>
          <a:prstGeom prst="rect">
            <a:avLst/>
          </a:prstGeom>
          <a:solidFill>
            <a:schemeClr val="bg1">
              <a:alpha val="68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2886715" y="2972443"/>
            <a:ext cx="6535438" cy="914401"/>
          </a:xfrm>
          <a:solidFill>
            <a:schemeClr val="tx2"/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Conclusion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1" name="Title 1"/>
          <p:cNvSpPr txBox="1">
            <a:spLocks/>
          </p:cNvSpPr>
          <p:nvPr/>
        </p:nvSpPr>
        <p:spPr>
          <a:xfrm rot="16200000">
            <a:off x="-2965620" y="2965619"/>
            <a:ext cx="6693242" cy="914401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</a:rPr>
              <a:t>Thank you </a:t>
            </a:r>
            <a:r>
              <a:rPr lang="en-US" sz="2800" dirty="0" smtClean="0">
                <a:solidFill>
                  <a:schemeClr val="bg1"/>
                </a:solidFill>
              </a:rPr>
              <a:t>for your attention</a:t>
            </a:r>
            <a:r>
              <a:rPr lang="en-US" dirty="0" smtClean="0">
                <a:solidFill>
                  <a:schemeClr val="bg1"/>
                </a:solidFill>
              </a:rPr>
              <a:t>!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499" y="5009350"/>
            <a:ext cx="1987315" cy="1976336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2971800" y="4952889"/>
            <a:ext cx="1914728" cy="1816554"/>
          </a:xfrm>
          <a:prstGeom prst="rect">
            <a:avLst/>
          </a:prstGeom>
          <a:solidFill>
            <a:schemeClr val="bg1">
              <a:alpha val="68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C:\Users\kamila\Dropbox\TMF2013\template\strip-bottom.png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59"/>
          <a:stretch/>
        </p:blipFill>
        <p:spPr bwMode="auto">
          <a:xfrm>
            <a:off x="1908" y="6176262"/>
            <a:ext cx="9144000" cy="681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E4ECE-AE78-4E24-A200-E767E4DB629A}" type="slidenum">
              <a:rPr lang="en-US" smtClean="0"/>
              <a:t>30</a:t>
            </a:fld>
            <a:endParaRPr lang="en-US" dirty="0"/>
          </a:p>
        </p:txBody>
      </p:sp>
      <p:sp>
        <p:nvSpPr>
          <p:cNvPr id="56" name="Rectangle 55"/>
          <p:cNvSpPr/>
          <p:nvPr/>
        </p:nvSpPr>
        <p:spPr>
          <a:xfrm>
            <a:off x="3581400" y="3041138"/>
            <a:ext cx="5486401" cy="1159591"/>
          </a:xfrm>
          <a:prstGeom prst="rect">
            <a:avLst/>
          </a:prstGeom>
          <a:solidFill>
            <a:schemeClr val="bg1">
              <a:alpha val="68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12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7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3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3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3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3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3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3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3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2424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3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3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3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3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3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3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3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3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3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3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3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3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3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3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0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90000">
                <p:cTn id="131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59" grpId="0" animBg="1"/>
      <p:bldP spid="59" grpId="1" animBg="1"/>
      <p:bldP spid="59" grpId="2" animBg="1"/>
      <p:bldP spid="58" grpId="0" animBg="1"/>
      <p:bldP spid="58" grpId="1" animBg="1"/>
      <p:bldP spid="58" grpId="2" animBg="1"/>
      <p:bldP spid="53" grpId="0" animBg="1"/>
      <p:bldP spid="53" grpId="1" animBg="1"/>
      <p:bldP spid="53" grpId="2" animBg="1"/>
      <p:bldP spid="21" grpId="0" animBg="1"/>
      <p:bldP spid="21" grpId="1" animBg="1"/>
      <p:bldP spid="21" grpId="2" animBg="1"/>
      <p:bldP spid="51" grpId="0" animBg="1"/>
      <p:bldP spid="51" grpId="1" animBg="1"/>
      <p:bldP spid="51" grpId="2" animBg="1"/>
      <p:bldP spid="52" grpId="0" animBg="1"/>
      <p:bldP spid="52" grpId="1" animBg="1"/>
      <p:bldP spid="52" grpId="2" animBg="1"/>
      <p:bldP spid="54" grpId="0" animBg="1"/>
      <p:bldP spid="54" grpId="1" animBg="1"/>
      <p:bldP spid="54" grpId="2" animBg="1"/>
      <p:bldP spid="55" grpId="0" animBg="1"/>
      <p:bldP spid="55" grpId="1" animBg="1"/>
      <p:bldP spid="55" grpId="2" animBg="1"/>
      <p:bldP spid="60" grpId="0" animBg="1"/>
      <p:bldP spid="60" grpId="1" animBg="1"/>
      <p:bldP spid="61" grpId="0" animBg="1"/>
      <p:bldP spid="57" grpId="0" animBg="1"/>
      <p:bldP spid="57" grpId="1" animBg="1"/>
      <p:bldP spid="57" grpId="2" animBg="1"/>
      <p:bldP spid="56" grpId="0" animBg="1"/>
      <p:bldP spid="56" grpId="1" animBg="1"/>
      <p:bldP spid="56" grpId="2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870357" y="5840628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✓</a:t>
            </a:r>
            <a:endParaRPr lang="en-US" dirty="0"/>
          </a:p>
        </p:txBody>
      </p:sp>
      <p:sp>
        <p:nvSpPr>
          <p:cNvPr id="7" name="Down Arrow 6"/>
          <p:cNvSpPr/>
          <p:nvPr/>
        </p:nvSpPr>
        <p:spPr>
          <a:xfrm>
            <a:off x="6096000" y="2108886"/>
            <a:ext cx="228600" cy="2533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581400" y="2417802"/>
            <a:ext cx="54864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Clr>
                <a:srgbClr val="FF782D"/>
              </a:buClr>
            </a:pPr>
            <a:r>
              <a:rPr lang="en-US" sz="3000" dirty="0">
                <a:solidFill>
                  <a:prstClr val="black"/>
                </a:solidFill>
              </a:rPr>
              <a:t>same equations as gravity</a:t>
            </a:r>
            <a:r>
              <a:rPr lang="en-US" sz="3000" dirty="0" smtClean="0">
                <a:solidFill>
                  <a:prstClr val="black"/>
                </a:solidFill>
              </a:rPr>
              <a:t>, </a:t>
            </a:r>
            <a:r>
              <a:rPr lang="en-US" sz="3000" dirty="0">
                <a:solidFill>
                  <a:prstClr val="black"/>
                </a:solidFill>
              </a:rPr>
              <a:t>but </a:t>
            </a:r>
            <a:r>
              <a:rPr lang="en-US" sz="3000" b="1" dirty="0" smtClean="0">
                <a:solidFill>
                  <a:prstClr val="black"/>
                </a:solidFill>
              </a:rPr>
              <a:t>2D</a:t>
            </a:r>
            <a:endParaRPr lang="en-US" sz="3000" dirty="0">
              <a:solidFill>
                <a:srgbClr val="00B050"/>
              </a:solidFill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6096000" y="3099486"/>
            <a:ext cx="228600" cy="2533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4" name="Rectangle 33"/>
              <p:cNvSpPr/>
              <p:nvPr/>
            </p:nvSpPr>
            <p:spPr>
              <a:xfrm>
                <a:off x="3581400" y="3352800"/>
                <a:ext cx="5486400" cy="8711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ct val="20000"/>
                  </a:spcBef>
                  <a:buClr>
                    <a:srgbClr val="FF782D"/>
                  </a:buClr>
                </a:pPr>
                <a14:m>
                  <m:oMath xmlns:m="http://schemas.openxmlformats.org/officeDocument/2006/math">
                    <m:r>
                      <a:rPr lang="en-US" sz="3000" i="1" smtClean="0">
                        <a:solidFill>
                          <a:prstClr val="black"/>
                        </a:solidFill>
                        <a:latin typeface="Cambria Math"/>
                      </a:rPr>
                      <m:t>𝐹</m:t>
                    </m:r>
                    <m:r>
                      <a:rPr lang="en-US" sz="3000" i="1" smtClean="0">
                        <a:solidFill>
                          <a:prstClr val="black"/>
                        </a:solidFill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30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30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𝜅</m:t>
                        </m:r>
                      </m:e>
                      <m:sub>
                        <m:r>
                          <a:rPr lang="en-US" sz="30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𝑚</m:t>
                        </m:r>
                      </m:sub>
                    </m:sSub>
                    <m:f>
                      <m:fPr>
                        <m:ctrlPr>
                          <a:rPr lang="en-US" sz="30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0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𝑀𝑚</m:t>
                        </m:r>
                      </m:num>
                      <m:den>
                        <m:r>
                          <a:rPr lang="en-US" sz="30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𝑟</m:t>
                        </m:r>
                      </m:den>
                    </m:f>
                  </m:oMath>
                </a14:m>
                <a:r>
                  <a:rPr lang="en-US" sz="3000" dirty="0">
                    <a:solidFill>
                      <a:prstClr val="black"/>
                    </a:solidFill>
                  </a:rPr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0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30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𝜅</m:t>
                        </m:r>
                      </m:e>
                      <m:sub>
                        <m:r>
                          <a:rPr lang="en-US" sz="30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𝑚</m:t>
                        </m:r>
                      </m:sub>
                    </m:sSub>
                    <m:r>
                      <a:rPr lang="en-US" sz="3000" i="1">
                        <a:solidFill>
                          <a:prstClr val="black"/>
                        </a:solidFill>
                        <a:latin typeface="Cambria Math"/>
                      </a:rPr>
                      <m:t>=0.05</m:t>
                    </m:r>
                    <m:r>
                      <a:rPr lang="sk-SK" sz="3000" b="0" i="1" smtClean="0">
                        <a:solidFill>
                          <a:prstClr val="black"/>
                        </a:solidFill>
                        <a:latin typeface="Cambria Math"/>
                      </a:rPr>
                      <m:t>3</m:t>
                    </m:r>
                    <m:f>
                      <m:fPr>
                        <m:ctrlPr>
                          <a:rPr lang="en-US" sz="30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sk-SK" sz="3000" b="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300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m</m:t>
                            </m:r>
                          </m:e>
                          <m:sup>
                            <m:r>
                              <a:rPr lang="sk-SK" sz="3000" b="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m:rPr>
                            <m:sty m:val="p"/>
                          </m:rPr>
                          <a:rPr lang="en-US" sz="3000">
                            <a:solidFill>
                              <a:prstClr val="black"/>
                            </a:solidFill>
                            <a:latin typeface="Cambria Math"/>
                          </a:rPr>
                          <m:t>kg</m:t>
                        </m:r>
                        <m:r>
                          <a:rPr lang="sk-SK" sz="30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⋅</m:t>
                        </m:r>
                        <m:sSup>
                          <m:sSupPr>
                            <m:ctrlPr>
                              <a:rPr lang="sk-SK" sz="300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sk-SK" sz="3000" i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s</m:t>
                            </m:r>
                          </m:e>
                          <m:sup>
                            <m:r>
                              <a:rPr lang="sk-SK" sz="3000" i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3000" dirty="0">
                  <a:solidFill>
                    <a:srgbClr val="00B050"/>
                  </a:solidFill>
                </a:endParaRPr>
              </a:p>
            </p:txBody>
          </p:sp>
        </mc:Choice>
        <mc:Fallback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400" y="3352800"/>
                <a:ext cx="5486400" cy="871136"/>
              </a:xfrm>
              <a:prstGeom prst="rect">
                <a:avLst/>
              </a:prstGeom>
              <a:blipFill rotWithShape="1">
                <a:blip r:embed="rId7"/>
                <a:stretch>
                  <a:fillRect b="-2797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Down Arrow 34"/>
          <p:cNvSpPr/>
          <p:nvPr/>
        </p:nvSpPr>
        <p:spPr>
          <a:xfrm rot="3600000">
            <a:off x="4246517" y="4206827"/>
            <a:ext cx="228600" cy="2533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5497877" y="4368114"/>
            <a:ext cx="28841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err="1" smtClean="0"/>
              <a:t>Kepler’s</a:t>
            </a:r>
            <a:r>
              <a:rPr lang="en-US" sz="3200" i="1" dirty="0" smtClean="0"/>
              <a:t> Laws</a:t>
            </a:r>
            <a:r>
              <a:rPr lang="en-US" sz="3200" dirty="0" smtClean="0"/>
              <a:t>:</a:t>
            </a:r>
            <a:endParaRPr lang="en-US" sz="3200" dirty="0"/>
          </a:p>
        </p:txBody>
      </p:sp>
      <p:pic>
        <p:nvPicPr>
          <p:cNvPr id="15" name="0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6800" y="4712043"/>
            <a:ext cx="2057400" cy="205740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90008">
            <a:off x="8083903" y="4911668"/>
            <a:ext cx="725364" cy="932611"/>
          </a:xfrm>
          <a:prstGeom prst="rect">
            <a:avLst/>
          </a:prstGeom>
        </p:spPr>
      </p:pic>
      <p:pic>
        <p:nvPicPr>
          <p:cNvPr id="28" name="Picture 2" descr="Kepler1.gi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293" y="5043442"/>
            <a:ext cx="1066800" cy="84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Kepler2.gif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549" y="5055714"/>
            <a:ext cx="1174257" cy="81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Straight Connector 32"/>
          <p:cNvCxnSpPr/>
          <p:nvPr/>
        </p:nvCxnSpPr>
        <p:spPr>
          <a:xfrm>
            <a:off x="6629400" y="5029200"/>
            <a:ext cx="0" cy="1309846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924800" y="5029200"/>
            <a:ext cx="0" cy="1309846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7924800" y="4981997"/>
                <a:ext cx="1012008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000" i="1"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/>
                        </a:rPr>
                        <m:t>C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4800" y="4981997"/>
                <a:ext cx="1012008" cy="707886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7948097" y="5749230"/>
                <a:ext cx="884216" cy="6174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/>
                            </a:rPr>
                            <m:t>𝑎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/>
                            </a:rPr>
                            <m:t>𝑇</m:t>
                          </m:r>
                        </m:den>
                      </m:f>
                      <m:r>
                        <a:rPr lang="en-US" sz="2000" i="1"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/>
                        </a:rPr>
                        <m:t>C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8097" y="5749230"/>
                <a:ext cx="884216" cy="617413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Rectangle 41"/>
          <p:cNvSpPr/>
          <p:nvPr/>
        </p:nvSpPr>
        <p:spPr>
          <a:xfrm>
            <a:off x="6600360" y="5815914"/>
            <a:ext cx="13685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th.</a:t>
            </a:r>
            <a:r>
              <a:rPr lang="en-US" dirty="0" smtClean="0"/>
              <a:t>   </a:t>
            </a:r>
            <a:r>
              <a:rPr lang="sk-SK" dirty="0" smtClean="0"/>
              <a:t>,</a:t>
            </a:r>
            <a:r>
              <a:rPr lang="en-US" dirty="0" smtClean="0"/>
              <a:t> </a:t>
            </a:r>
            <a:r>
              <a:rPr lang="sk-SK" dirty="0" smtClean="0"/>
              <a:t>e</a:t>
            </a:r>
            <a:r>
              <a:rPr lang="en-US" dirty="0" err="1" smtClean="0"/>
              <a:t>xp</a:t>
            </a:r>
            <a:r>
              <a:rPr lang="en-US" dirty="0" smtClean="0"/>
              <a:t>.</a:t>
            </a:r>
            <a:r>
              <a:rPr lang="en-US" sz="2000" dirty="0" smtClean="0">
                <a:solidFill>
                  <a:schemeClr val="accent4"/>
                </a:solidFill>
              </a:rPr>
              <a:t>✗</a:t>
            </a:r>
            <a:endParaRPr lang="en-US" sz="2000" dirty="0"/>
          </a:p>
        </p:txBody>
      </p:sp>
      <p:sp>
        <p:nvSpPr>
          <p:cNvPr id="43" name="Rectangle 42"/>
          <p:cNvSpPr/>
          <p:nvPr/>
        </p:nvSpPr>
        <p:spPr>
          <a:xfrm>
            <a:off x="5715000" y="5793598"/>
            <a:ext cx="646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accent4"/>
                </a:solidFill>
              </a:rPr>
              <a:t>✗</a:t>
            </a:r>
            <a:endParaRPr lang="en-US" sz="3600" dirty="0"/>
          </a:p>
        </p:txBody>
      </p:sp>
      <p:sp>
        <p:nvSpPr>
          <p:cNvPr id="44" name="Rectangle 43"/>
          <p:cNvSpPr/>
          <p:nvPr/>
        </p:nvSpPr>
        <p:spPr>
          <a:xfrm>
            <a:off x="8600261" y="5628328"/>
            <a:ext cx="543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✓</a:t>
            </a:r>
          </a:p>
        </p:txBody>
      </p:sp>
      <p:sp>
        <p:nvSpPr>
          <p:cNvPr id="36" name="Down Arrow 35"/>
          <p:cNvSpPr/>
          <p:nvPr/>
        </p:nvSpPr>
        <p:spPr>
          <a:xfrm rot="16200000">
            <a:off x="5016843" y="5530787"/>
            <a:ext cx="228600" cy="2533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1400" y="216243"/>
            <a:ext cx="5486400" cy="184115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 dirty="0" smtClean="0"/>
              <a:t>same motion ⇒				⇒ shape = potential</a:t>
            </a:r>
          </a:p>
          <a:p>
            <a:pPr marL="0" indent="0">
              <a:buNone/>
            </a:pPr>
            <a:endParaRPr lang="en-US" sz="1300" dirty="0" smtClean="0"/>
          </a:p>
          <a:p>
            <a:pPr marL="0" indent="0">
              <a:buNone/>
            </a:pPr>
            <a:r>
              <a:rPr lang="en-US" sz="3000" dirty="0" smtClean="0"/>
              <a:t>description of sheet curvature</a:t>
            </a:r>
            <a:endParaRPr lang="en-US" sz="3000" dirty="0"/>
          </a:p>
        </p:txBody>
      </p:sp>
      <p:pic>
        <p:nvPicPr>
          <p:cNvPr id="5" name="3 body orbit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6"/>
          <a:srcRect l="21082" r="961" b="1565"/>
          <a:stretch/>
        </p:blipFill>
        <p:spPr>
          <a:xfrm>
            <a:off x="1142998" y="203886"/>
            <a:ext cx="2268017" cy="2121244"/>
          </a:xfrm>
          <a:prstGeom prst="rect">
            <a:avLst/>
          </a:prstGeom>
        </p:spPr>
      </p:pic>
      <p:sp>
        <p:nvSpPr>
          <p:cNvPr id="6" name="Down Arrow 5"/>
          <p:cNvSpPr/>
          <p:nvPr/>
        </p:nvSpPr>
        <p:spPr>
          <a:xfrm>
            <a:off x="6096000" y="1236244"/>
            <a:ext cx="228600" cy="2533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3000" y="2438401"/>
            <a:ext cx="2268016" cy="7612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914401" y="2856471"/>
                <a:ext cx="335279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h</m:t>
                      </m:r>
                      <m:r>
                        <a:rPr lang="sk-SK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𝐶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⋅</m:t>
                      </m:r>
                      <m:func>
                        <m:funcPr>
                          <m:ctrlPr>
                            <a:rPr lang="sk-SK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sk-SK" b="0" i="0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sk-SK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𝑟</m:t>
                              </m:r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sk-SK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1" y="2856471"/>
                <a:ext cx="3352799" cy="369332"/>
              </a:xfrm>
              <a:prstGeom prst="rect">
                <a:avLst/>
              </a:prstGeom>
              <a:blipFill rotWithShape="1">
                <a:blip r:embed="rId21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3048000" y="2197443"/>
            <a:ext cx="72327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✓</a:t>
            </a:r>
            <a:endParaRPr lang="en-US" sz="42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Content Placeholder 4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3000" y="3315729"/>
            <a:ext cx="2268016" cy="98370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43000" y="4368114"/>
            <a:ext cx="21002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/>
              <a:t>dynamics</a:t>
            </a:r>
            <a:r>
              <a:rPr lang="en-US" sz="3200" dirty="0" smtClean="0"/>
              <a:t>:</a:t>
            </a:r>
            <a:endParaRPr lang="en-US" sz="3200" dirty="0"/>
          </a:p>
        </p:txBody>
      </p:sp>
      <p:pic>
        <p:nvPicPr>
          <p:cNvPr id="5122" name="Picture 2" descr="C:\Users\kamila\Dropbox\TMF2013\template\strip-bottom.png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59"/>
          <a:stretch/>
        </p:blipFill>
        <p:spPr bwMode="auto">
          <a:xfrm>
            <a:off x="1908" y="6176262"/>
            <a:ext cx="9144000" cy="681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E4ECE-AE78-4E24-A200-E767E4DB629A}" type="slidenum">
              <a:rPr lang="en-US" smtClean="0"/>
              <a:t>31</a:t>
            </a:fld>
            <a:endParaRPr lang="en-US" dirty="0"/>
          </a:p>
        </p:txBody>
      </p:sp>
      <p:sp>
        <p:nvSpPr>
          <p:cNvPr id="61" name="Title 1"/>
          <p:cNvSpPr txBox="1">
            <a:spLocks/>
          </p:cNvSpPr>
          <p:nvPr/>
        </p:nvSpPr>
        <p:spPr>
          <a:xfrm rot="16200000">
            <a:off x="-2965620" y="2965619"/>
            <a:ext cx="6693242" cy="914401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</a:rPr>
              <a:t>Thank you </a:t>
            </a:r>
            <a:r>
              <a:rPr lang="en-US" sz="2800" dirty="0" smtClean="0">
                <a:solidFill>
                  <a:schemeClr val="bg1"/>
                </a:solidFill>
              </a:rPr>
              <a:t>for your attention</a:t>
            </a:r>
            <a:r>
              <a:rPr lang="en-US" dirty="0" smtClean="0">
                <a:solidFill>
                  <a:schemeClr val="bg1"/>
                </a:solidFill>
              </a:rPr>
              <a:t>!</a:t>
            </a:r>
            <a:endParaRPr lang="en-US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4540949" y="6026899"/>
                <a:ext cx="42037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0949" y="6026899"/>
                <a:ext cx="420371" cy="307777"/>
              </a:xfrm>
              <a:prstGeom prst="rect">
                <a:avLst/>
              </a:prstGeom>
              <a:blipFill rotWithShape="1"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4558438" y="5766486"/>
                <a:ext cx="421334" cy="3243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8438" y="5766486"/>
                <a:ext cx="421334" cy="324384"/>
              </a:xfrm>
              <a:prstGeom prst="rect">
                <a:avLst/>
              </a:prstGeom>
              <a:blipFill rotWithShape="1"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4552343" y="5346357"/>
                <a:ext cx="32573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b="0" i="0" smtClean="0">
                          <a:solidFill>
                            <a:srgbClr val="00B0F0"/>
                          </a:solidFill>
                          <a:latin typeface="Cambria Math"/>
                        </a:rPr>
                        <m:t>Σ</m:t>
                      </m:r>
                    </m:oMath>
                  </m:oMathPara>
                </a14:m>
                <a:endParaRPr lang="en-US" sz="1400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2343" y="5346357"/>
                <a:ext cx="325730" cy="307777"/>
              </a:xfrm>
              <a:prstGeom prst="rect">
                <a:avLst/>
              </a:prstGeom>
              <a:blipFill rotWithShape="1"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499" y="5009350"/>
            <a:ext cx="1987315" cy="1976336"/>
          </a:xfrm>
          <a:prstGeom prst="rect">
            <a:avLst/>
          </a:prstGeom>
        </p:spPr>
      </p:pic>
      <p:cxnSp>
        <p:nvCxnSpPr>
          <p:cNvPr id="46" name="Straight Connector 45"/>
          <p:cNvCxnSpPr/>
          <p:nvPr/>
        </p:nvCxnSpPr>
        <p:spPr>
          <a:xfrm>
            <a:off x="1066800" y="4395864"/>
            <a:ext cx="0" cy="2235998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1066800" y="180861"/>
            <a:ext cx="0" cy="2154937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1066800" y="2431294"/>
            <a:ext cx="0" cy="765619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1066800" y="3303616"/>
            <a:ext cx="0" cy="991672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709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424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90000">
                <p:cTn id="20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Appendix</a:t>
            </a:r>
            <a:endParaRPr lang="sk-SK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2209800" y="4584357"/>
            <a:ext cx="4840287" cy="1828800"/>
          </a:xfrm>
        </p:spPr>
        <p:txBody>
          <a:bodyPr numCol="1">
            <a:normAutofit/>
          </a:bodyPr>
          <a:lstStyle/>
          <a:p>
            <a:pPr marL="342900" indent="-342900" algn="l">
              <a:buFont typeface="Calluna Sans" pitchFamily="50" charset="0"/>
              <a:buChar char="→"/>
            </a:pPr>
            <a:r>
              <a:rPr lang="sk-SK" sz="2400" dirty="0">
                <a:solidFill>
                  <a:schemeClr val="tx2"/>
                </a:solidFill>
                <a:hlinkClick r:id="rId3" action="ppaction://hlinksldjump"/>
              </a:rPr>
              <a:t>gravity, rubber sheet: equations</a:t>
            </a:r>
            <a:endParaRPr lang="en-US" sz="2400" dirty="0">
              <a:solidFill>
                <a:schemeClr val="tx2"/>
              </a:solidFill>
            </a:endParaRPr>
          </a:p>
          <a:p>
            <a:pPr marL="342900" indent="-342900" algn="l">
              <a:buFont typeface="Calluna Sans" pitchFamily="50" charset="0"/>
              <a:buChar char="→"/>
            </a:pPr>
            <a:r>
              <a:rPr lang="en-US" sz="2400" dirty="0">
                <a:solidFill>
                  <a:schemeClr val="tx2"/>
                </a:solidFill>
                <a:ea typeface="Cambria Math"/>
                <a:hlinkClick r:id="rId4" action="ppaction://hlinksldjump"/>
              </a:rPr>
              <a:t>gravity in </a:t>
            </a:r>
            <a:r>
              <a:rPr lang="en-US" sz="2400" i="1" dirty="0" smtClean="0">
                <a:solidFill>
                  <a:schemeClr val="tx2"/>
                </a:solidFill>
                <a:ea typeface="Cambria Math"/>
                <a:hlinkClick r:id="rId4" action="ppaction://hlinksldjump"/>
              </a:rPr>
              <a:t>N</a:t>
            </a:r>
            <a:r>
              <a:rPr lang="en-US" sz="2400" dirty="0" smtClean="0">
                <a:solidFill>
                  <a:schemeClr val="tx2"/>
                </a:solidFill>
                <a:ea typeface="Cambria Math"/>
                <a:hlinkClick r:id="rId4" action="ppaction://hlinksldjump"/>
              </a:rPr>
              <a:t>-D</a:t>
            </a:r>
            <a:endParaRPr lang="en-US" sz="2400" dirty="0" smtClean="0">
              <a:solidFill>
                <a:schemeClr val="tx2"/>
              </a:solidFill>
              <a:ea typeface="Cambria Math"/>
            </a:endParaRPr>
          </a:p>
          <a:p>
            <a:pPr marL="342900" lvl="0" indent="-342900" algn="l">
              <a:buClr>
                <a:srgbClr val="0091ED"/>
              </a:buClr>
              <a:buFont typeface="Calluna Sans" pitchFamily="50" charset="0"/>
              <a:buChar char="→"/>
            </a:pPr>
            <a:r>
              <a:rPr lang="en-US" sz="2400" dirty="0">
                <a:solidFill>
                  <a:schemeClr val="tx2"/>
                </a:solidFill>
                <a:hlinkClick r:id="rId5" action="ppaction://hlinksldjump"/>
              </a:rPr>
              <a:t>derivation of </a:t>
            </a:r>
            <a:r>
              <a:rPr lang="en-US" sz="2400" dirty="0" err="1">
                <a:solidFill>
                  <a:schemeClr val="tx2"/>
                </a:solidFill>
                <a:hlinkClick r:id="rId5" action="ppaction://hlinksldjump"/>
              </a:rPr>
              <a:t>Kepler’s</a:t>
            </a:r>
            <a:r>
              <a:rPr lang="en-US" sz="2400" dirty="0">
                <a:solidFill>
                  <a:schemeClr val="tx2"/>
                </a:solidFill>
                <a:hlinkClick r:id="rId5" action="ppaction://hlinksldjump"/>
              </a:rPr>
              <a:t> 3</a:t>
            </a:r>
            <a:r>
              <a:rPr lang="en-US" sz="2400" baseline="30000" dirty="0">
                <a:solidFill>
                  <a:schemeClr val="tx2"/>
                </a:solidFill>
                <a:hlinkClick r:id="rId5" action="ppaction://hlinksldjump"/>
              </a:rPr>
              <a:t>rd</a:t>
            </a:r>
            <a:r>
              <a:rPr lang="en-US" sz="2400" dirty="0">
                <a:solidFill>
                  <a:schemeClr val="tx2"/>
                </a:solidFill>
                <a:hlinkClick r:id="rId5" action="ppaction://hlinksldjump"/>
              </a:rPr>
              <a:t> Law</a:t>
            </a:r>
            <a:endParaRPr lang="en-US" sz="2400" dirty="0">
              <a:solidFill>
                <a:schemeClr val="tx2"/>
              </a:solidFill>
            </a:endParaRPr>
          </a:p>
          <a:p>
            <a:pPr marL="342900" lvl="0" indent="-342900" algn="l">
              <a:buClr>
                <a:srgbClr val="0091ED"/>
              </a:buClr>
              <a:buFont typeface="Calluna Sans" pitchFamily="50" charset="0"/>
              <a:buChar char="→"/>
            </a:pPr>
            <a:r>
              <a:rPr lang="en-US" sz="2400" dirty="0">
                <a:solidFill>
                  <a:schemeClr val="tx2"/>
                </a:solidFill>
                <a:hlinkClick r:id="rId6" action="ppaction://hlinksldjump"/>
              </a:rPr>
              <a:t>small slopes </a:t>
            </a:r>
            <a:r>
              <a:rPr lang="en-US" sz="2400" dirty="0" smtClean="0">
                <a:solidFill>
                  <a:schemeClr val="tx2"/>
                </a:solidFill>
                <a:hlinkClick r:id="rId6" action="ppaction://hlinksldjump"/>
              </a:rPr>
              <a:t>approximation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0EDE4ECE-AE78-4E24-A200-E767E4DB629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50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792628" y="5400472"/>
            <a:ext cx="3505200" cy="83820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sk-SK" i="1" smtClean="0">
                        <a:latin typeface="Cambria Math"/>
                        <a:ea typeface="Cambria Math"/>
                      </a:rPr>
                      <m:t>𝜙</m:t>
                    </m:r>
                  </m:oMath>
                </a14:m>
                <a:r>
                  <a:rPr lang="en-US" dirty="0" smtClean="0"/>
                  <a:t>:  </a:t>
                </a:r>
                <a:r>
                  <a:rPr lang="sk-SK" dirty="0" smtClean="0"/>
                  <a:t>Poisson</a:t>
                </a:r>
                <a:r>
                  <a:rPr lang="en-US" dirty="0" smtClean="0"/>
                  <a:t>’s Equation</a:t>
                </a:r>
                <a:endParaRPr lang="sk-SK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b="-8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46237"/>
                <a:ext cx="8229600" cy="4525963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intensity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</a:rPr>
                      <m:t>𝒈</m:t>
                    </m:r>
                    <m:r>
                      <a:rPr lang="en-US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1" i="1" smtClean="0">
                            <a:latin typeface="Cambria Math"/>
                          </a:rPr>
                          <m:t>𝑭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𝑚</m:t>
                        </m:r>
                      </m:den>
                    </m:f>
                  </m:oMath>
                </a14:m>
                <a:r>
                  <a:rPr lang="en-US" dirty="0" smtClean="0"/>
                  <a:t> : gradient of potential</a:t>
                </a:r>
                <a:endParaRPr lang="sk-SK" b="0" i="0" dirty="0" smtClean="0">
                  <a:latin typeface="Cambria Math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sk-SK" b="0" i="0" smtClean="0">
                          <a:latin typeface="Cambria Math"/>
                        </a:rPr>
                        <m:t> </m:t>
                      </m:r>
                      <m:r>
                        <a:rPr lang="sk-SK" b="1" i="1">
                          <a:latin typeface="Cambria Math"/>
                        </a:rPr>
                        <m:t>𝒈</m:t>
                      </m:r>
                      <m:r>
                        <a:rPr lang="sk-SK" b="0" i="1" smtClean="0">
                          <a:latin typeface="Cambria Math"/>
                        </a:rPr>
                        <m:t>(</m:t>
                      </m:r>
                      <m:r>
                        <a:rPr lang="sk-SK" b="1" i="1" smtClean="0">
                          <a:latin typeface="Cambria Math"/>
                        </a:rPr>
                        <m:t>𝒓</m:t>
                      </m:r>
                      <m:r>
                        <a:rPr lang="sk-SK" b="0" i="1" smtClean="0">
                          <a:latin typeface="Cambria Math"/>
                        </a:rPr>
                        <m:t>)</m:t>
                      </m:r>
                      <m:r>
                        <a:rPr lang="sk-SK" i="1">
                          <a:latin typeface="Cambria Math"/>
                        </a:rPr>
                        <m:t>=</m:t>
                      </m:r>
                      <m:r>
                        <a:rPr lang="sk-SK">
                          <a:latin typeface="Cambria Math"/>
                        </a:rPr>
                        <m:t>−</m:t>
                      </m:r>
                      <m:r>
                        <a:rPr lang="sk-SK">
                          <a:latin typeface="Cambria Math"/>
                          <a:ea typeface="Cambria Math"/>
                        </a:rPr>
                        <m:t>𝛻</m:t>
                      </m:r>
                      <m:r>
                        <a:rPr lang="sk-SK" i="1">
                          <a:latin typeface="Cambria Math"/>
                          <a:ea typeface="Cambria Math"/>
                        </a:rPr>
                        <m:t>𝜙</m:t>
                      </m:r>
                      <m:r>
                        <a:rPr lang="sk-SK" b="0" i="1" smtClean="0">
                          <a:latin typeface="Cambria Math"/>
                          <a:ea typeface="Cambria Math"/>
                        </a:rPr>
                        <m:t>(</m:t>
                      </m:r>
                      <m:r>
                        <a:rPr lang="sk-SK" b="1" i="1" smtClean="0">
                          <a:latin typeface="Cambria Math"/>
                          <a:ea typeface="Cambria Math"/>
                        </a:rPr>
                        <m:t>𝒓</m:t>
                      </m:r>
                      <m:r>
                        <a:rPr lang="sk-SK" b="0" i="1" smtClean="0">
                          <a:latin typeface="Cambria Math"/>
                          <a:ea typeface="Cambria Math"/>
                        </a:rPr>
                        <m:t>)</m:t>
                      </m:r>
                    </m:oMath>
                  </m:oMathPara>
                </a14:m>
                <a:endParaRPr lang="sk-SK" i="1" dirty="0">
                  <a:latin typeface="Cambria Math"/>
                </a:endParaRPr>
              </a:p>
              <a:p>
                <a:pPr marL="342900" lvl="1" indent="-342900">
                  <a:buFont typeface="Arial" pitchFamily="34" charset="0"/>
                  <a:buChar char="•"/>
                </a:pPr>
                <a:r>
                  <a:rPr lang="sk-SK" sz="3200" dirty="0" smtClean="0"/>
                  <a:t>Gauss</a:t>
                </a:r>
                <a:r>
                  <a:rPr lang="en-US" sz="3200" dirty="0" smtClean="0"/>
                  <a:t>’</a:t>
                </a:r>
                <a:r>
                  <a:rPr lang="sk-SK" sz="3200" dirty="0" smtClean="0"/>
                  <a:t>s</a:t>
                </a:r>
                <a:r>
                  <a:rPr lang="en-US" sz="3200" dirty="0" smtClean="0"/>
                  <a:t> Theorem</a:t>
                </a:r>
                <a:r>
                  <a:rPr lang="sk-SK" sz="3200" dirty="0" smtClean="0"/>
                  <a:t>:</a:t>
                </a:r>
                <a:endParaRPr lang="en-US" sz="3200" dirty="0" smtClean="0"/>
              </a:p>
              <a:p>
                <a:pPr marL="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k-SK" sz="3200">
                          <a:latin typeface="Cambria Math"/>
                          <a:ea typeface="Cambria Math"/>
                        </a:rPr>
                        <m:t>𝛻</m:t>
                      </m:r>
                      <m:r>
                        <a:rPr lang="sk-SK" sz="320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sk-SK" sz="3200" b="1" i="1">
                          <a:latin typeface="Cambria Math"/>
                        </a:rPr>
                        <m:t>𝒈</m:t>
                      </m:r>
                      <m:r>
                        <a:rPr lang="sk-SK" sz="3200" i="1">
                          <a:latin typeface="Cambria Math"/>
                        </a:rPr>
                        <m:t>(</m:t>
                      </m:r>
                      <m:r>
                        <a:rPr lang="sk-SK" sz="3200" b="1" i="1">
                          <a:latin typeface="Cambria Math"/>
                        </a:rPr>
                        <m:t>𝒓</m:t>
                      </m:r>
                      <m:r>
                        <a:rPr lang="sk-SK" sz="3200" i="1">
                          <a:latin typeface="Cambria Math"/>
                        </a:rPr>
                        <m:t>)=−4</m:t>
                      </m:r>
                      <m:r>
                        <a:rPr lang="sk-SK" sz="3200" i="1">
                          <a:latin typeface="Cambria Math"/>
                        </a:rPr>
                        <m:t>𝜋𝜅𝜌</m:t>
                      </m:r>
                      <m:r>
                        <a:rPr lang="en-US" sz="3200" b="0" i="1" smtClean="0">
                          <a:latin typeface="Cambria Math"/>
                        </a:rPr>
                        <m:t>(</m:t>
                      </m:r>
                      <m:r>
                        <a:rPr lang="en-US" sz="3200" b="0" i="1" smtClean="0">
                          <a:latin typeface="Cambria Math"/>
                        </a:rPr>
                        <m:t>𝑟</m:t>
                      </m:r>
                      <m:r>
                        <a:rPr lang="en-US" sz="3200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sk-SK" sz="3200" dirty="0" smtClean="0"/>
              </a:p>
              <a:p>
                <a:pPr marL="342900" lvl="1" indent="-342900">
                  <a:buFont typeface="Arial" pitchFamily="34" charset="0"/>
                  <a:buChar char="•"/>
                </a:pPr>
                <a:r>
                  <a:rPr lang="en-US" sz="3200" dirty="0" smtClean="0"/>
                  <a:t>together:</a:t>
                </a:r>
                <a:r>
                  <a:rPr lang="sk-SK" sz="3200" dirty="0" smtClean="0"/>
                  <a:t> Poisson</a:t>
                </a:r>
                <a:r>
                  <a:rPr lang="en-US" sz="3200" dirty="0" smtClean="0"/>
                  <a:t>’s</a:t>
                </a:r>
                <a:r>
                  <a:rPr lang="sk-SK" sz="3200" dirty="0" smtClean="0"/>
                  <a:t> </a:t>
                </a:r>
                <a:r>
                  <a:rPr lang="en-US" sz="3200" dirty="0" smtClean="0"/>
                  <a:t>equation</a:t>
                </a:r>
                <a:r>
                  <a:rPr lang="sk-SK" sz="3200" dirty="0" smtClean="0"/>
                  <a:t> </a:t>
                </a:r>
              </a:p>
              <a:p>
                <a:pPr marL="0" lvl="1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k-SK" sz="3200">
                          <a:latin typeface="Cambria Math"/>
                          <a:ea typeface="Cambria Math"/>
                        </a:rPr>
                        <m:t>𝛻</m:t>
                      </m:r>
                      <m:r>
                        <a:rPr lang="sk-SK" sz="3200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sk-SK" sz="3200" i="1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sk-SK" sz="3200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sk-SK" sz="3200">
                              <a:latin typeface="Cambria Math"/>
                              <a:ea typeface="Cambria Math"/>
                            </a:rPr>
                            <m:t>𝛻</m:t>
                          </m:r>
                          <m:r>
                            <a:rPr lang="sk-SK" sz="3200" i="1">
                              <a:latin typeface="Cambria Math"/>
                              <a:ea typeface="Cambria Math"/>
                            </a:rPr>
                            <m:t>𝜙</m:t>
                          </m:r>
                          <m:d>
                            <m:dPr>
                              <m:ctrlPr>
                                <a:rPr lang="sk-SK" sz="3200" i="1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sk-SK" sz="3200" b="1" i="1">
                                  <a:latin typeface="Cambria Math"/>
                                </a:rPr>
                                <m:t>𝒓</m:t>
                              </m:r>
                            </m:e>
                          </m:d>
                        </m:e>
                      </m:d>
                      <m:r>
                        <a:rPr lang="sk-SK" sz="3200" i="1">
                          <a:latin typeface="Cambria Math"/>
                        </a:rPr>
                        <m:t>=−4</m:t>
                      </m:r>
                      <m:r>
                        <a:rPr lang="sk-SK" sz="3200" i="1">
                          <a:latin typeface="Cambria Math"/>
                        </a:rPr>
                        <m:t>𝜋𝜅𝜌</m:t>
                      </m:r>
                      <m:d>
                        <m:dPr>
                          <m:ctrlPr>
                            <a:rPr lang="en-US" sz="32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/>
                            </a:rPr>
                            <m:t>𝑟</m:t>
                          </m:r>
                        </m:e>
                      </m:d>
                    </m:oMath>
                  </m:oMathPara>
                </a14:m>
                <a:endParaRPr lang="en-US" sz="3200" b="0" dirty="0" smtClean="0"/>
              </a:p>
              <a:p>
                <a:pPr marL="0" lvl="1" indent="0" algn="ctr">
                  <a:buNone/>
                </a:pPr>
                <a:endParaRPr lang="sk-SK" sz="2400" dirty="0" smtClean="0"/>
              </a:p>
              <a:p>
                <a:pPr marL="0" lvl="1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3200" i="1">
                          <a:latin typeface="Cambria Math"/>
                        </a:rPr>
                        <m:t>Δ</m:t>
                      </m:r>
                      <m:r>
                        <a:rPr lang="sk-SK" sz="3200" i="1" smtClean="0">
                          <a:latin typeface="Cambria Math"/>
                          <a:ea typeface="Cambria Math"/>
                        </a:rPr>
                        <m:t>𝜙</m:t>
                      </m:r>
                      <m:r>
                        <a:rPr lang="sk-SK" sz="3200" i="1">
                          <a:latin typeface="Cambria Math"/>
                        </a:rPr>
                        <m:t>(</m:t>
                      </m:r>
                      <m:r>
                        <a:rPr lang="sk-SK" sz="3200" b="1" i="1">
                          <a:latin typeface="Cambria Math"/>
                        </a:rPr>
                        <m:t>𝒓</m:t>
                      </m:r>
                      <m:r>
                        <a:rPr lang="sk-SK" sz="3200" b="0" i="1" smtClean="0">
                          <a:latin typeface="Cambria Math"/>
                        </a:rPr>
                        <m:t>)</m:t>
                      </m:r>
                      <m:r>
                        <a:rPr lang="sk-SK" sz="3200" i="1">
                          <a:latin typeface="Cambria Math"/>
                        </a:rPr>
                        <m:t>=4</m:t>
                      </m:r>
                      <m:r>
                        <a:rPr lang="sk-SK" sz="3200" i="1">
                          <a:latin typeface="Cambria Math"/>
                        </a:rPr>
                        <m:t>𝜋𝜅𝜌</m:t>
                      </m:r>
                      <m:r>
                        <a:rPr lang="en-US" sz="3200" b="0" i="1" smtClean="0">
                          <a:latin typeface="Cambria Math"/>
                        </a:rPr>
                        <m:t>(</m:t>
                      </m:r>
                      <m:r>
                        <a:rPr lang="en-US" sz="3200" b="0" i="1" smtClean="0">
                          <a:latin typeface="Cambria Math"/>
                        </a:rPr>
                        <m:t>𝑟</m:t>
                      </m:r>
                      <m:r>
                        <a:rPr lang="en-US" sz="3200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sk-SK" sz="32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46237"/>
                <a:ext cx="8229600" cy="4525963"/>
              </a:xfrm>
              <a:blipFill rotWithShape="1">
                <a:blip r:embed="rId3"/>
                <a:stretch>
                  <a:fillRect l="-1630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E4ECE-AE78-4E24-A200-E767E4DB629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33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sk-SK" i="1">
                        <a:latin typeface="Cambria Math"/>
                        <a:ea typeface="Cambria Math"/>
                      </a:rPr>
                      <m:t>𝜙</m:t>
                    </m:r>
                  </m:oMath>
                </a14:m>
                <a:r>
                  <a:rPr lang="en-US" dirty="0"/>
                  <a:t>: </a:t>
                </a:r>
                <a:r>
                  <a:rPr lang="en-US" dirty="0" smtClean="0"/>
                  <a:t> Boundary Conditions</a:t>
                </a:r>
                <a:r>
                  <a:rPr lang="sk-SK" dirty="0" smtClean="0"/>
                  <a:t>, </a:t>
                </a:r>
                <a14:m>
                  <m:oMath xmlns:m="http://schemas.openxmlformats.org/officeDocument/2006/math">
                    <m:r>
                      <a:rPr lang="el-GR" i="1" smtClean="0">
                        <a:latin typeface="Cambria Math"/>
                      </a:rPr>
                      <m:t>𝜌</m:t>
                    </m:r>
                    <m:r>
                      <a:rPr lang="sk-SK" i="1">
                        <a:latin typeface="Cambria Math"/>
                      </a:rPr>
                      <m:t>(</m:t>
                    </m:r>
                    <m:r>
                      <a:rPr lang="sk-SK" b="1" i="1">
                        <a:latin typeface="Cambria Math"/>
                      </a:rPr>
                      <m:t>𝒓</m:t>
                    </m:r>
                    <m:r>
                      <a:rPr lang="sk-SK" i="1">
                        <a:latin typeface="Cambria Math"/>
                      </a:rPr>
                      <m:t>)</m:t>
                    </m:r>
                  </m:oMath>
                </a14:m>
                <a:endParaRPr lang="sk-SK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b="-8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2255837"/>
                <a:ext cx="8229600" cy="4525963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/>
                      </a:rPr>
                      <m:t>φ</m:t>
                    </m:r>
                    <m:d>
                      <m:dPr>
                        <m:ctrlPr>
                          <a:rPr lang="sk-SK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l-GR" i="1" smtClean="0">
                            <a:latin typeface="Cambria Math"/>
                          </a:rPr>
                          <m:t>∞</m:t>
                        </m:r>
                      </m:e>
                    </m:d>
                    <m:r>
                      <a:rPr lang="sk-SK" b="0" i="1" smtClean="0">
                        <a:latin typeface="Cambria Math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</a:rPr>
                      <m:t>const</m:t>
                    </m:r>
                  </m:oMath>
                </a14:m>
                <a:r>
                  <a:rPr lang="en-US" dirty="0" smtClean="0"/>
                  <a:t>.</a:t>
                </a:r>
                <a:r>
                  <a:rPr lang="sk-SK" dirty="0" smtClean="0"/>
                  <a:t>, </a:t>
                </a:r>
                <a:r>
                  <a:rPr lang="en-US" dirty="0" smtClean="0"/>
                  <a:t>therefore</a:t>
                </a:r>
                <a:endParaRPr lang="en-US" i="1" dirty="0" smtClean="0">
                  <a:latin typeface="Cambria Math"/>
                  <a:ea typeface="Cambria Math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sk-SK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sk-SK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sk-SK" i="1">
                                  <a:latin typeface="Cambria Math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sk-SK" i="1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  <m:r>
                            <a:rPr lang="sk-SK" i="1">
                              <a:latin typeface="Cambria Math"/>
                              <a:ea typeface="Cambria Math"/>
                            </a:rPr>
                            <m:t>𝜑</m:t>
                          </m:r>
                          <m:r>
                            <a:rPr lang="sk-SK" i="1" smtClean="0">
                              <a:latin typeface="Cambria Math"/>
                              <a:ea typeface="Cambria Math"/>
                            </a:rPr>
                            <m:t>|</m:t>
                          </m:r>
                        </m:e>
                        <m:sub>
                          <m:r>
                            <a:rPr lang="sk-SK" b="0" i="1" smtClean="0">
                              <a:latin typeface="Cambria Math"/>
                              <a:ea typeface="Cambria Math"/>
                            </a:rPr>
                            <m:t>𝑆</m:t>
                          </m:r>
                        </m:sub>
                      </m:sSub>
                      <m:r>
                        <a:rPr lang="sk-SK" b="0" i="1" smtClean="0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sk-SK" dirty="0" smtClean="0"/>
              </a:p>
              <a:p>
                <a:endParaRPr lang="sk-SK" dirty="0"/>
              </a:p>
              <a:p>
                <a14:m>
                  <m:oMath xmlns:m="http://schemas.openxmlformats.org/officeDocument/2006/math">
                    <m:r>
                      <a:rPr lang="el-GR" i="1">
                        <a:latin typeface="Cambria Math"/>
                      </a:rPr>
                      <m:t>𝜌</m:t>
                    </m:r>
                  </m:oMath>
                </a14:m>
                <a:r>
                  <a:rPr lang="en-US" dirty="0" smtClean="0"/>
                  <a:t>: point mass in our measurements: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𝜌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/>
                            </a:rPr>
                            <m:t>𝒓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𝑚</m:t>
                      </m:r>
                      <m:r>
                        <a:rPr lang="en-US" b="0" i="1" smtClean="0">
                          <a:latin typeface="Cambria Math"/>
                        </a:rPr>
                        <m:t> </m:t>
                      </m:r>
                      <m:r>
                        <a:rPr lang="en-US" b="0" i="1" smtClean="0">
                          <a:latin typeface="Cambria Math"/>
                        </a:rPr>
                        <m:t>𝛿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/>
                            </a:rPr>
                            <m:t>𝒓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,</m:t>
                      </m:r>
                    </m:oMath>
                  </m:oMathPara>
                </a14:m>
                <a:endParaRPr lang="en-US" dirty="0" smtClean="0"/>
              </a:p>
              <a:p>
                <a:pPr marL="400050" lvl="1" indent="0">
                  <a:buNone/>
                </a:pPr>
                <a:r>
                  <a:rPr lang="en-US" sz="3200" dirty="0" smtClean="0"/>
                  <a:t>where</a:t>
                </a:r>
                <a:r>
                  <a:rPr lang="sk-SK" sz="3200" dirty="0" smtClean="0"/>
                  <a:t> </a:t>
                </a:r>
                <a14:m>
                  <m:oMath xmlns:m="http://schemas.openxmlformats.org/officeDocument/2006/math">
                    <m:r>
                      <a:rPr lang="el-GR" sz="3200" i="1">
                        <a:latin typeface="Cambria Math"/>
                      </a:rPr>
                      <m:t>𝛿</m:t>
                    </m:r>
                    <m:d>
                      <m:dPr>
                        <m:ctrlPr>
                          <a:rPr lang="sk-SK" sz="3200" i="1">
                            <a:latin typeface="Cambria Math"/>
                          </a:rPr>
                        </m:ctrlPr>
                      </m:dPr>
                      <m:e>
                        <m:r>
                          <a:rPr lang="sk-SK" sz="3200" b="1" i="1">
                            <a:latin typeface="Cambria Math"/>
                          </a:rPr>
                          <m:t>𝒓</m:t>
                        </m:r>
                      </m:e>
                    </m:d>
                  </m:oMath>
                </a14:m>
                <a:r>
                  <a:rPr lang="sk-SK" sz="3200" dirty="0" smtClean="0"/>
                  <a:t> </a:t>
                </a:r>
                <a:r>
                  <a:rPr lang="en-US" sz="3200" dirty="0" smtClean="0"/>
                  <a:t>is </a:t>
                </a:r>
                <a:r>
                  <a:rPr lang="sk-SK" sz="3200" dirty="0" smtClean="0">
                    <a:sym typeface="Symbol"/>
                  </a:rPr>
                  <a:t></a:t>
                </a:r>
                <a:r>
                  <a:rPr lang="en-US" sz="3200" dirty="0" smtClean="0"/>
                  <a:t>-</a:t>
                </a:r>
                <a:r>
                  <a:rPr lang="sk-SK" sz="3200" dirty="0" smtClean="0"/>
                  <a:t>fun</a:t>
                </a:r>
                <a:r>
                  <a:rPr lang="en-US" sz="3200" dirty="0" err="1" smtClean="0"/>
                  <a:t>ction</a:t>
                </a:r>
                <a:endParaRPr lang="en-US" sz="3200" dirty="0"/>
              </a:p>
              <a:p>
                <a:pPr marL="400050" lvl="1" indent="0">
                  <a:lnSpc>
                    <a:spcPct val="75000"/>
                  </a:lnSpc>
                  <a:buNone/>
                </a:pPr>
                <a:r>
                  <a:rPr lang="en-US" sz="3200" dirty="0" smtClean="0"/>
                  <a:t>(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US" sz="2400" i="1" smtClean="0"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400" b="0" i="1" smtClean="0">
                            <a:latin typeface="Cambria Math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/>
                          </a:rPr>
                          <m:t>∞</m:t>
                        </m:r>
                      </m:sub>
                      <m:sup>
                        <m:r>
                          <a:rPr lang="en-US" sz="2400" b="0" i="1" smtClean="0">
                            <a:latin typeface="Cambria Math"/>
                          </a:rPr>
                          <m:t>∞</m:t>
                        </m:r>
                      </m:sup>
                      <m:e>
                        <m:r>
                          <a:rPr lang="en-US" sz="2400" b="0" i="1" smtClean="0">
                            <a:latin typeface="Cambria Math"/>
                          </a:rPr>
                          <m:t>𝛿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/>
                              </a:rPr>
                              <m:t>𝑥</m:t>
                            </m:r>
                          </m:e>
                        </m:d>
                        <m:r>
                          <a:rPr lang="en-US" sz="2400" b="0" i="1" smtClean="0">
                            <a:latin typeface="Cambria Math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/>
                          </a:rPr>
                          <m:t>d</m:t>
                        </m:r>
                        <m:r>
                          <a:rPr lang="en-US" sz="2400" b="0" i="1" smtClean="0">
                            <a:latin typeface="Cambria Math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/>
                          </a:rPr>
                          <m:t>=1</m:t>
                        </m:r>
                      </m:e>
                    </m:nary>
                  </m:oMath>
                </a14:m>
                <a:r>
                  <a:rPr lang="en-US" sz="2400" dirty="0" smtClean="0"/>
                  <a:t>,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/>
                      </a:rPr>
                      <m:t>∀</m:t>
                    </m:r>
                    <m:r>
                      <a:rPr lang="en-US" sz="2400" b="0" i="1" dirty="0" smtClean="0">
                        <a:latin typeface="Cambria Math"/>
                      </a:rPr>
                      <m:t>𝑥</m:t>
                    </m:r>
                    <m:r>
                      <a:rPr lang="en-US" sz="2400" b="0" i="1" dirty="0" smtClean="0">
                        <a:latin typeface="Cambria Math"/>
                      </a:rPr>
                      <m:t>∈</m:t>
                    </m:r>
                    <m:r>
                      <a:rPr lang="en-US" sz="2400" b="0" i="1" dirty="0" smtClean="0">
                        <a:latin typeface="Cambria Math"/>
                      </a:rPr>
                      <m:t>𝑅</m:t>
                    </m:r>
                    <m:r>
                      <a:rPr lang="en-US" sz="2400" b="0" i="1" dirty="0" smtClean="0">
                        <a:latin typeface="Cambria Math"/>
                      </a:rPr>
                      <m:t>−</m:t>
                    </m:r>
                    <m:d>
                      <m:dPr>
                        <m:begChr m:val="{"/>
                        <m:endChr m:val="}"/>
                        <m:ctrlPr>
                          <a:rPr lang="en-US" sz="2400" b="0" i="1" dirty="0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2400" b="0" i="1" dirty="0" smtClean="0">
                            <a:latin typeface="Cambria Math"/>
                          </a:rPr>
                          <m:t>0</m:t>
                        </m:r>
                      </m:e>
                    </m:d>
                    <m:r>
                      <a:rPr lang="en-US" sz="2400" b="0" i="1" dirty="0" smtClean="0">
                        <a:latin typeface="Cambria Math"/>
                      </a:rPr>
                      <m:t>:</m:t>
                    </m:r>
                    <m:r>
                      <a:rPr lang="en-US" sz="2400" b="0" i="1" dirty="0" smtClean="0">
                        <a:latin typeface="Cambria Math"/>
                      </a:rPr>
                      <m:t>𝛿</m:t>
                    </m:r>
                    <m:d>
                      <m:dPr>
                        <m:ctrlPr>
                          <a:rPr lang="en-US" sz="2400" b="0" i="1" dirty="0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2400" b="0" i="1" dirty="0" smtClean="0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en-US" sz="2400" b="0" i="1" dirty="0" smtClean="0">
                        <a:latin typeface="Cambria Math"/>
                      </a:rPr>
                      <m:t>=0</m:t>
                    </m:r>
                  </m:oMath>
                </a14:m>
                <a:r>
                  <a:rPr lang="en-US" sz="3200" dirty="0" smtClean="0"/>
                  <a:t>)</a:t>
                </a:r>
                <a:endParaRPr lang="sk-SK" sz="3200" dirty="0" smtClean="0"/>
              </a:p>
              <a:p>
                <a:endParaRPr lang="sk-SK" dirty="0" smtClean="0"/>
              </a:p>
              <a:p>
                <a:endParaRPr lang="sk-SK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2255837"/>
                <a:ext cx="8229600" cy="4525963"/>
              </a:xfrm>
              <a:blipFill rotWithShape="1">
                <a:blip r:embed="rId3"/>
                <a:stretch>
                  <a:fillRect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E4ECE-AE78-4E24-A200-E767E4DB629A}" type="slidenum">
              <a:rPr lang="en-US" smtClean="0"/>
              <a:t>34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569043" y="2750108"/>
            <a:ext cx="1981200" cy="60960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175686" y="4440923"/>
            <a:ext cx="2691714" cy="60960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878652" y="1472625"/>
                <a:ext cx="3386696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lvl="1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3200" i="1" smtClean="0">
                          <a:solidFill>
                            <a:schemeClr val="tx2"/>
                          </a:solidFill>
                          <a:latin typeface="Cambria Math"/>
                        </a:rPr>
                        <m:t>Δ</m:t>
                      </m:r>
                      <m:r>
                        <a:rPr lang="sk-SK" sz="3200" i="1">
                          <a:solidFill>
                            <a:schemeClr val="tx2"/>
                          </a:solidFill>
                          <a:latin typeface="Cambria Math"/>
                          <a:ea typeface="Cambria Math"/>
                        </a:rPr>
                        <m:t>𝜙</m:t>
                      </m:r>
                      <m:r>
                        <a:rPr lang="sk-SK" sz="3200" i="1">
                          <a:solidFill>
                            <a:schemeClr val="tx2"/>
                          </a:solidFill>
                          <a:latin typeface="Cambria Math"/>
                        </a:rPr>
                        <m:t>(</m:t>
                      </m:r>
                      <m:r>
                        <a:rPr lang="sk-SK" sz="3200" b="1" i="1">
                          <a:solidFill>
                            <a:schemeClr val="tx2"/>
                          </a:solidFill>
                          <a:latin typeface="Cambria Math"/>
                        </a:rPr>
                        <m:t>𝒓</m:t>
                      </m:r>
                      <m:r>
                        <a:rPr lang="sk-SK" sz="3200" i="1">
                          <a:solidFill>
                            <a:schemeClr val="tx2"/>
                          </a:solidFill>
                          <a:latin typeface="Cambria Math"/>
                        </a:rPr>
                        <m:t>)=4</m:t>
                      </m:r>
                      <m:r>
                        <a:rPr lang="sk-SK" sz="3200" i="1">
                          <a:solidFill>
                            <a:schemeClr val="tx2"/>
                          </a:solidFill>
                          <a:latin typeface="Cambria Math"/>
                        </a:rPr>
                        <m:t>𝜋𝜅𝜌</m:t>
                      </m:r>
                      <m:r>
                        <a:rPr lang="en-US" sz="3200" i="1">
                          <a:solidFill>
                            <a:schemeClr val="tx2"/>
                          </a:solidFill>
                          <a:latin typeface="Cambria Math"/>
                        </a:rPr>
                        <m:t>(</m:t>
                      </m:r>
                      <m:r>
                        <a:rPr lang="en-US" sz="3200" i="1">
                          <a:solidFill>
                            <a:schemeClr val="tx2"/>
                          </a:solidFill>
                          <a:latin typeface="Cambria Math"/>
                        </a:rPr>
                        <m:t>𝑟</m:t>
                      </m:r>
                      <m:r>
                        <a:rPr lang="en-US" sz="3200" i="1">
                          <a:solidFill>
                            <a:schemeClr val="tx2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sk-SK" sz="32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8652" y="1472625"/>
                <a:ext cx="3386696" cy="58477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6612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h</m:t>
                    </m:r>
                  </m:oMath>
                </a14:m>
                <a:r>
                  <a:rPr lang="en-US" dirty="0" smtClean="0"/>
                  <a:t>:  </a:t>
                </a:r>
                <a:r>
                  <a:rPr lang="sk-SK" dirty="0"/>
                  <a:t>Poisson</a:t>
                </a:r>
                <a:r>
                  <a:rPr lang="en-US" dirty="0"/>
                  <a:t>’s Equation</a:t>
                </a:r>
                <a:endParaRPr lang="sk-SK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3"/>
                <a:stretch>
                  <a:fillRect b="-8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3733800"/>
                <a:ext cx="8229600" cy="2514600"/>
              </a:xfrm>
            </p:spPr>
            <p:txBody>
              <a:bodyPr>
                <a:noAutofit/>
              </a:bodyPr>
              <a:lstStyle/>
              <a:p>
                <a:r>
                  <a:rPr lang="en-US" sz="2800" dirty="0" smtClean="0">
                    <a:ea typeface="Cambria Math"/>
                  </a:rPr>
                  <a:t>for </a:t>
                </a:r>
                <a14:m>
                  <m:oMath xmlns:m="http://schemas.openxmlformats.org/officeDocument/2006/math">
                    <m:r>
                      <a:rPr lang="sk-SK" sz="2800" b="0" i="1" smtClean="0">
                        <a:latin typeface="Cambria Math"/>
                        <a:ea typeface="Cambria Math"/>
                      </a:rPr>
                      <m:t>𝜃</m:t>
                    </m:r>
                    <m:r>
                      <a:rPr lang="en-US" sz="2800" i="1">
                        <a:latin typeface="Cambria Math"/>
                        <a:ea typeface="Cambria Math"/>
                      </a:rPr>
                      <m:t>≪1</m:t>
                    </m:r>
                  </m:oMath>
                </a14:m>
                <a:r>
                  <a:rPr lang="sk-SK" sz="2800" dirty="0"/>
                  <a:t> </a:t>
                </a:r>
                <a:r>
                  <a:rPr lang="en-US" sz="2800" dirty="0"/>
                  <a:t>:</a:t>
                </a:r>
                <a:r>
                  <a:rPr lang="sk-SK" sz="2800" dirty="0"/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sk-SK" sz="2800" i="1">
                            <a:latin typeface="Cambria Math"/>
                            <a:ea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sk-SK" sz="2800">
                            <a:latin typeface="Cambria Math"/>
                            <a:ea typeface="Cambria Math"/>
                          </a:rPr>
                          <m:t>sin</m:t>
                        </m:r>
                      </m:fName>
                      <m:e>
                        <m:sSub>
                          <m:sSubPr>
                            <m:ctrlPr>
                              <a:rPr lang="el-GR" sz="2800" i="1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/>
                                <a:ea typeface="Cambria Math"/>
                              </a:rPr>
                              <m:t>𝜃</m:t>
                            </m:r>
                            <m:r>
                              <a:rPr lang="sk-SK" sz="2800" i="1">
                                <a:latin typeface="Cambria Math"/>
                                <a:ea typeface="Cambria Math"/>
                              </a:rPr>
                              <m:t>≈</m:t>
                            </m:r>
                            <m:func>
                              <m:funcPr>
                                <m:ctrlPr>
                                  <a:rPr lang="sk-SK" sz="2800" i="1">
                                    <a:latin typeface="Cambria Math"/>
                                    <a:ea typeface="Cambria Math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sk-SK" sz="2800">
                                    <a:latin typeface="Cambria Math"/>
                                    <a:ea typeface="Cambria Math"/>
                                  </a:rPr>
                                  <m:t>tan</m:t>
                                </m:r>
                              </m:fName>
                              <m:e>
                                <m:r>
                                  <a:rPr lang="en-US" sz="2800" b="0" i="1" smtClean="0">
                                    <a:latin typeface="Cambria Math"/>
                                    <a:ea typeface="Cambria Math"/>
                                  </a:rPr>
                                  <m:t>𝜃</m:t>
                                </m:r>
                              </m:e>
                            </m:func>
                            <m:r>
                              <a:rPr lang="sk-SK" sz="2800" i="1">
                                <a:latin typeface="Cambria Math"/>
                                <a:ea typeface="Cambria Math"/>
                              </a:rPr>
                              <m:t>≈</m:t>
                            </m:r>
                            <m:f>
                              <m:fPr>
                                <m:ctrlPr>
                                  <a:rPr lang="sk-SK" sz="2800" i="1">
                                    <a:latin typeface="Cambria Math"/>
                                    <a:ea typeface="Cambria Math"/>
                                  </a:rPr>
                                </m:ctrlPr>
                              </m:fPr>
                              <m:num>
                                <m:r>
                                  <a:rPr lang="sk-SK" sz="2800" i="1">
                                    <a:latin typeface="Cambria Math"/>
                                    <a:ea typeface="Cambria Math"/>
                                  </a:rPr>
                                  <m:t>𝜕</m:t>
                                </m:r>
                                <m:r>
                                  <a:rPr lang="en-US" sz="2800" b="0" i="1" smtClean="0">
                                    <a:latin typeface="Cambria Math"/>
                                    <a:ea typeface="Cambria Math"/>
                                  </a:rPr>
                                  <m:t>h</m:t>
                                </m:r>
                              </m:num>
                              <m:den>
                                <m:r>
                                  <a:rPr lang="sk-SK" sz="2800" i="1">
                                    <a:latin typeface="Cambria Math"/>
                                    <a:ea typeface="Cambria Math"/>
                                  </a:rPr>
                                  <m:t>𝜕</m:t>
                                </m:r>
                                <m:r>
                                  <a:rPr lang="sk-SK" sz="2800" i="1">
                                    <a:latin typeface="Cambria Math"/>
                                    <a:ea typeface="Cambria Math"/>
                                  </a:rPr>
                                  <m:t>𝑥</m:t>
                                </m:r>
                              </m:den>
                            </m:f>
                          </m:e>
                          <m:sub>
                            <m:r>
                              <a:rPr lang="sk-SK" sz="2800" i="1">
                                <a:latin typeface="Cambria Math"/>
                                <a:ea typeface="Cambria Math"/>
                              </a:rPr>
                              <m:t> </m:t>
                            </m:r>
                          </m:sub>
                        </m:sSub>
                      </m:e>
                    </m:func>
                  </m:oMath>
                </a14:m>
                <a:r>
                  <a:rPr lang="en-US" sz="2800" dirty="0" smtClean="0"/>
                  <a:t>, then</a:t>
                </a:r>
                <a:endParaRPr lang="sk-SK" sz="28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k-SK" sz="2800" i="1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sk-SK" sz="2800" i="1">
                          <a:latin typeface="Cambria Math"/>
                          <a:ea typeface="Cambria Math"/>
                        </a:rPr>
                        <m:t>𝐹</m:t>
                      </m:r>
                      <m:r>
                        <a:rPr lang="sk-SK" sz="2800" i="1">
                          <a:latin typeface="Cambria Math"/>
                          <a:ea typeface="Cambria Math"/>
                        </a:rPr>
                        <m:t>=</m:t>
                      </m:r>
                      <m:r>
                        <m:rPr>
                          <m:nor/>
                        </m:rPr>
                        <a:rPr lang="el-GR" sz="2800" dirty="0">
                          <a:ea typeface="Cambria Math"/>
                        </a:rPr>
                        <m:t> </m:t>
                      </m:r>
                      <m:r>
                        <a:rPr lang="sk-SK" sz="2800" i="1" dirty="0">
                          <a:latin typeface="Cambria Math"/>
                          <a:ea typeface="Cambria Math"/>
                        </a:rPr>
                        <m:t>𝑘</m:t>
                      </m:r>
                      <m:r>
                        <m:rPr>
                          <m:nor/>
                        </m:rPr>
                        <a:rPr lang="el-GR" sz="2800" dirty="0">
                          <a:ea typeface="Cambria Math"/>
                        </a:rPr>
                        <m:t> </m:t>
                      </m:r>
                      <m:r>
                        <a:rPr lang="el-GR" sz="2800" i="1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sk-SK" sz="2800" i="1">
                          <a:latin typeface="Cambria Math"/>
                          <a:ea typeface="Cambria Math"/>
                        </a:rPr>
                        <m:t>𝑦</m:t>
                      </m:r>
                      <m:r>
                        <m:rPr>
                          <m:nor/>
                        </m:rPr>
                        <a:rPr lang="sk-SK" sz="2800" dirty="0"/>
                        <m:t>(</m:t>
                      </m:r>
                      <m:f>
                        <m:fPr>
                          <m:ctrlPr>
                            <a:rPr lang="sk-SK" sz="2800" i="1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sk-SK" sz="2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b>
                            <m:sSubPr>
                              <m:ctrlPr>
                                <a:rPr lang="sk-SK" sz="2800" i="1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/>
                                  <a:ea typeface="Cambria Math"/>
                                </a:rPr>
                                <m:t>h</m:t>
                              </m:r>
                            </m:e>
                            <m:sub>
                              <m:r>
                                <a:rPr lang="sk-SK" sz="28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sk-SK" sz="2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sk-SK" sz="28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den>
                      </m:f>
                      <m:r>
                        <a:rPr lang="sk-SK" sz="2800">
                          <a:latin typeface="Cambria Math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sk-SK" sz="2800" i="1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sk-SK" sz="2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b>
                            <m:sSubPr>
                              <m:ctrlPr>
                                <a:rPr lang="sk-SK" sz="2800" i="1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/>
                                  <a:ea typeface="Cambria Math"/>
                                </a:rPr>
                                <m:t>h</m:t>
                              </m:r>
                            </m:e>
                            <m:sub>
                              <m:r>
                                <a:rPr lang="sk-SK" sz="2800" i="1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sk-SK" sz="2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sk-SK" sz="28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den>
                      </m:f>
                      <m:r>
                        <m:rPr>
                          <m:nor/>
                        </m:rPr>
                        <a:rPr lang="sk-SK" sz="2800" dirty="0"/>
                        <m:t>)</m:t>
                      </m:r>
                      <m:r>
                        <a:rPr lang="sk-SK" sz="2800" i="1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sz="2800" i="1">
                          <a:latin typeface="Cambria Math"/>
                          <a:ea typeface="Cambria Math"/>
                        </a:rPr>
                        <m:t>𝑘</m:t>
                      </m:r>
                      <m:r>
                        <a:rPr lang="el-GR" sz="2800" i="1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sk-SK" sz="2800" i="1">
                          <a:latin typeface="Cambria Math"/>
                          <a:ea typeface="Cambria Math"/>
                        </a:rPr>
                        <m:t>𝑦</m:t>
                      </m:r>
                      <m:f>
                        <m:fPr>
                          <m:ctrlPr>
                            <a:rPr lang="sk-SK" sz="2800" i="1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sk-SK" sz="2800" i="1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sk-SK" sz="2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sk-SK" sz="28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sk-SK" sz="2800" i="1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/>
                                  <a:ea typeface="Cambria Math"/>
                                </a:rPr>
                                <m:t>h</m:t>
                              </m:r>
                            </m:e>
                            <m:sub>
                              <m:r>
                                <a:rPr lang="sk-SK" sz="2800" i="1">
                                  <a:latin typeface="Cambria Math"/>
                                  <a:ea typeface="Cambria Math"/>
                                </a:rPr>
                                <m:t> </m:t>
                              </m:r>
                            </m:sub>
                          </m:sSub>
                        </m:num>
                        <m:den>
                          <m:r>
                            <a:rPr lang="sk-SK" sz="2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sk-SK" sz="2800" i="1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sk-SK" sz="2800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sk-SK" sz="28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m:rPr>
                          <m:nor/>
                        </m:rPr>
                        <a:rPr lang="el-GR" sz="2800" dirty="0">
                          <a:ea typeface="Cambria Math"/>
                        </a:rPr>
                        <m:t> </m:t>
                      </m:r>
                      <m:r>
                        <a:rPr lang="el-GR" sz="2800" i="1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sk-SK" sz="2800" i="1">
                          <a:latin typeface="Cambria Math"/>
                          <a:ea typeface="Cambria Math"/>
                        </a:rPr>
                        <m:t>𝑥</m:t>
                      </m:r>
                    </m:oMath>
                  </m:oMathPara>
                </a14:m>
                <a:endParaRPr lang="en-US" sz="2800" i="1" dirty="0" smtClean="0">
                  <a:latin typeface="Cambria Math"/>
                  <a:ea typeface="Cambria Math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3733800"/>
                <a:ext cx="8229600" cy="2514600"/>
              </a:xfrm>
              <a:blipFill rotWithShape="1">
                <a:blip r:embed="rId4"/>
                <a:stretch>
                  <a:fillRect l="-1259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E4ECE-AE78-4E24-A200-E767E4DB629A}" type="slidenum">
              <a:rPr lang="en-US" smtClean="0"/>
              <a:t>35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81600" y="1713931"/>
            <a:ext cx="3903260" cy="2019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457200" y="1524000"/>
                <a:ext cx="5562600" cy="19882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lvl="0" indent="-342900">
                  <a:spcBef>
                    <a:spcPct val="20000"/>
                  </a:spcBef>
                  <a:buClr>
                    <a:srgbClr val="0091ED"/>
                  </a:buClr>
                  <a:buFont typeface="Arial" pitchFamily="34" charset="0"/>
                  <a:buChar char="•"/>
                </a:pPr>
                <a:r>
                  <a:rPr lang="en-US" sz="2800" dirty="0" smtClean="0">
                    <a:solidFill>
                      <a:prstClr val="black"/>
                    </a:solidFill>
                    <a:ea typeface="Cambria Math"/>
                  </a:rPr>
                  <a:t>net force causing the rubber sheet to bend:</a:t>
                </a:r>
              </a:p>
              <a:p>
                <a:pPr lvl="0">
                  <a:spcBef>
                    <a:spcPct val="20000"/>
                  </a:spcBef>
                  <a:buClr>
                    <a:srgbClr val="0091ED"/>
                  </a:buClr>
                </a:pPr>
                <a:r>
                  <a:rPr lang="en-US" sz="2800" dirty="0" smtClean="0">
                    <a:solidFill>
                      <a:prstClr val="black"/>
                    </a:solidFill>
                    <a:ea typeface="Cambria Math"/>
                  </a:rPr>
                  <a:t>   </a:t>
                </a:r>
                <a14:m>
                  <m:oMath xmlns:m="http://schemas.openxmlformats.org/officeDocument/2006/math">
                    <m:r>
                      <a:rPr lang="sk-SK" sz="2800" i="1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∆</m:t>
                    </m:r>
                    <m:r>
                      <a:rPr lang="sk-SK" sz="2800" i="1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𝐹</m:t>
                    </m:r>
                    <m:r>
                      <a:rPr lang="sk-SK" sz="2800" i="1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=</m:t>
                    </m:r>
                    <m:r>
                      <a:rPr lang="sk-SK" sz="2800" b="0" i="1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𝑘</m:t>
                    </m:r>
                    <m:r>
                      <a:rPr lang="sk-SK" sz="2800" b="0" i="1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 ∆</m:t>
                    </m:r>
                    <m:r>
                      <a:rPr lang="sk-SK" sz="2800" i="1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𝑦</m:t>
                    </m:r>
                    <m:func>
                      <m:funcPr>
                        <m:ctrlPr>
                          <a:rPr lang="sk-SK" sz="2800" i="1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sk-SK" sz="2800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sin</m:t>
                        </m:r>
                      </m:fName>
                      <m:e>
                        <m:sSub>
                          <m:sSubPr>
                            <m:ctrlPr>
                              <a:rPr lang="el-GR" sz="2800" i="1">
                                <a:solidFill>
                                  <a:prstClr val="black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sk-SK" sz="2800" b="0" i="1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Cambria Math"/>
                              </a:rPr>
                              <m:t>𝜃</m:t>
                            </m:r>
                          </m:e>
                          <m:sub>
                            <m:r>
                              <a:rPr lang="sk-SK" sz="2800" i="1">
                                <a:solidFill>
                                  <a:prstClr val="black"/>
                                </a:solidFill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b>
                        </m:sSub>
                      </m:e>
                    </m:func>
                    <m:r>
                      <a:rPr lang="sk-SK" sz="2800" i="1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−</m:t>
                    </m:r>
                    <m:r>
                      <a:rPr lang="sk-SK" sz="2800" i="1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𝑘</m:t>
                    </m:r>
                    <m:func>
                      <m:funcPr>
                        <m:ctrlPr>
                          <a:rPr lang="sk-SK" sz="2800" i="1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</m:ctrlPr>
                      </m:funcPr>
                      <m:fName>
                        <m:r>
                          <a:rPr lang="sk-SK" sz="2800" i="1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sk-SK" sz="2800" i="1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𝑦</m:t>
                        </m:r>
                        <m:r>
                          <a:rPr lang="sk-SK" sz="2800" i="1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sk-SK" sz="2800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sin</m:t>
                        </m:r>
                      </m:fName>
                      <m:e>
                        <m:sSub>
                          <m:sSubPr>
                            <m:ctrlPr>
                              <a:rPr lang="sk-SK" sz="2800" i="1">
                                <a:solidFill>
                                  <a:prstClr val="black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sk-SK" sz="2800" b="0" i="1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Cambria Math"/>
                              </a:rPr>
                              <m:t>𝜃</m:t>
                            </m:r>
                          </m:e>
                          <m:sub>
                            <m:r>
                              <a:rPr lang="sk-SK" sz="2800" i="1">
                                <a:solidFill>
                                  <a:prstClr val="black"/>
                                </a:solidFill>
                                <a:latin typeface="Cambria Math"/>
                                <a:ea typeface="Cambria Math"/>
                              </a:rPr>
                              <m:t>1</m:t>
                            </m:r>
                          </m:sub>
                        </m:sSub>
                      </m:e>
                    </m:func>
                  </m:oMath>
                </a14:m>
                <a:endParaRPr lang="en-US" sz="2800" dirty="0" smtClean="0">
                  <a:solidFill>
                    <a:prstClr val="black"/>
                  </a:solidFill>
                  <a:ea typeface="Cambria Math"/>
                </a:endParaRPr>
              </a:p>
              <a:p>
                <a:pPr lvl="0">
                  <a:spcBef>
                    <a:spcPct val="20000"/>
                  </a:spcBef>
                  <a:buClr>
                    <a:srgbClr val="0091ED"/>
                  </a:buClr>
                </a:pPr>
                <a:r>
                  <a:rPr lang="en-US" sz="2800" b="0" dirty="0" smtClean="0">
                    <a:solidFill>
                      <a:prstClr val="black"/>
                    </a:solidFill>
                    <a:ea typeface="Cambria Math"/>
                  </a:rPr>
                  <a:t>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Δ</m:t>
                    </m:r>
                    <m:r>
                      <a:rPr lang="en-US" sz="2800" b="0" i="1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𝐹</m:t>
                    </m:r>
                    <m:r>
                      <a:rPr lang="sk-SK" sz="2800" i="1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=</m:t>
                    </m:r>
                    <m:r>
                      <a:rPr lang="sk-SK" sz="2800" i="1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𝑘</m:t>
                    </m:r>
                    <m:r>
                      <a:rPr lang="el-GR" sz="2800" i="1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∆</m:t>
                    </m:r>
                    <m:r>
                      <a:rPr lang="sk-SK" sz="2800" i="1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𝑦</m:t>
                    </m:r>
                    <m:r>
                      <a:rPr lang="sk-SK" sz="2800" i="1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(</m:t>
                    </m:r>
                    <m:func>
                      <m:funcPr>
                        <m:ctrlPr>
                          <a:rPr lang="sk-SK" sz="2800" i="1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sk-SK" sz="2800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sin</m:t>
                        </m:r>
                      </m:fName>
                      <m:e>
                        <m:sSub>
                          <m:sSubPr>
                            <m:ctrlPr>
                              <a:rPr lang="el-GR" sz="2800" i="1">
                                <a:solidFill>
                                  <a:prstClr val="black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sk-SK" sz="2800" b="0" i="1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Cambria Math"/>
                              </a:rPr>
                              <m:t>𝜃</m:t>
                            </m:r>
                          </m:e>
                          <m:sub>
                            <m:r>
                              <a:rPr lang="sk-SK" sz="2800">
                                <a:solidFill>
                                  <a:prstClr val="black"/>
                                </a:solidFill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b>
                        </m:sSub>
                      </m:e>
                    </m:func>
                    <m:r>
                      <a:rPr lang="sk-SK" sz="2800" i="1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−</m:t>
                    </m:r>
                    <m:func>
                      <m:funcPr>
                        <m:ctrlPr>
                          <a:rPr lang="sk-SK" sz="2800" i="1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sk-SK" sz="2800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sin</m:t>
                        </m:r>
                      </m:fName>
                      <m:e>
                        <m:sSub>
                          <m:sSubPr>
                            <m:ctrlPr>
                              <a:rPr lang="el-GR" sz="2800" i="1">
                                <a:solidFill>
                                  <a:prstClr val="black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sk-SK" sz="2800" b="0" i="1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Cambria Math"/>
                              </a:rPr>
                              <m:t>𝜃</m:t>
                            </m:r>
                          </m:e>
                          <m:sub>
                            <m:r>
                              <a:rPr lang="sk-SK" sz="2800" i="1">
                                <a:solidFill>
                                  <a:prstClr val="black"/>
                                </a:solidFill>
                                <a:latin typeface="Cambria Math"/>
                                <a:ea typeface="Cambria Math"/>
                              </a:rPr>
                              <m:t>1</m:t>
                            </m:r>
                          </m:sub>
                        </m:sSub>
                      </m:e>
                    </m:func>
                    <m:r>
                      <a:rPr lang="sk-SK" sz="2800" i="1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)</m:t>
                    </m:r>
                  </m:oMath>
                </a14:m>
                <a:endParaRPr lang="en-US" sz="2800" dirty="0">
                  <a:solidFill>
                    <a:prstClr val="black"/>
                  </a:solidFill>
                  <a:ea typeface="Cambria Math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524000"/>
                <a:ext cx="5562600" cy="1988237"/>
              </a:xfrm>
              <a:prstGeom prst="rect">
                <a:avLst/>
              </a:prstGeom>
              <a:blipFill rotWithShape="1">
                <a:blip r:embed="rId6"/>
                <a:stretch>
                  <a:fillRect l="-1862" t="-3067" r="-3395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6845643" y="2743200"/>
            <a:ext cx="29367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h</a:t>
            </a:r>
            <a:endParaRPr lang="en-US" sz="1600" b="1" dirty="0"/>
          </a:p>
        </p:txBody>
      </p:sp>
      <p:sp>
        <p:nvSpPr>
          <p:cNvPr id="11" name="Rectangle 10"/>
          <p:cNvSpPr/>
          <p:nvPr/>
        </p:nvSpPr>
        <p:spPr>
          <a:xfrm flipV="1">
            <a:off x="5562601" y="4444313"/>
            <a:ext cx="2057400" cy="978243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57200" y="5939135"/>
                <a:ext cx="493295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sk-SK" sz="2400" b="0" i="1" smtClean="0">
                        <a:latin typeface="Cambria Math"/>
                      </a:rPr>
                      <m:t>𝑘</m:t>
                    </m:r>
                  </m:oMath>
                </a14:m>
                <a:r>
                  <a:rPr lang="sk-SK" sz="2400" dirty="0" smtClean="0"/>
                  <a:t>: </a:t>
                </a:r>
                <a:r>
                  <a:rPr lang="en-US" sz="2400" dirty="0" smtClean="0"/>
                  <a:t>“surface tension” (force per length)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5939135"/>
                <a:ext cx="4932953" cy="461665"/>
              </a:xfrm>
              <a:prstGeom prst="rect">
                <a:avLst/>
              </a:prstGeom>
              <a:blipFill rotWithShape="1">
                <a:blip r:embed="rId7"/>
                <a:stretch>
                  <a:fillRect l="-247" t="-10526" r="-742" b="-28947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735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h</m:t>
                    </m:r>
                  </m:oMath>
                </a14:m>
                <a:r>
                  <a:rPr lang="en-US" dirty="0"/>
                  <a:t>:  </a:t>
                </a:r>
                <a:r>
                  <a:rPr lang="sk-SK" dirty="0"/>
                  <a:t>Poisson</a:t>
                </a:r>
                <a:r>
                  <a:rPr lang="en-US" dirty="0"/>
                  <a:t>’s Equation</a:t>
                </a:r>
                <a:endParaRPr lang="sk-SK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b="-8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 smtClean="0"/>
                  <a:t>deformation is caused by gravity:</a:t>
                </a:r>
                <a:endParaRPr lang="sk-SK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k-SK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sk-SK" b="0" i="1" smtClean="0">
                          <a:latin typeface="Cambria Math"/>
                          <a:ea typeface="Cambria Math"/>
                        </a:rPr>
                        <m:t>𝐹</m:t>
                      </m:r>
                      <m:r>
                        <a:rPr lang="sk-SK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𝑔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𝜌</m:t>
                      </m:r>
                      <m:r>
                        <a:rPr lang="el-GR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sk-SK" b="0" i="1" smtClean="0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el-GR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m:rPr>
                          <m:sty m:val="p"/>
                        </m:rPr>
                        <a:rPr lang="sk-SK" b="0" i="0" smtClean="0">
                          <a:latin typeface="Cambria Math"/>
                          <a:ea typeface="Cambria Math"/>
                        </a:rPr>
                        <m:t>y</m:t>
                      </m:r>
                    </m:oMath>
                  </m:oMathPara>
                </a14:m>
                <a:endParaRPr lang="en-US" dirty="0" smtClean="0"/>
              </a:p>
              <a:p>
                <a:pPr>
                  <a:buClr>
                    <a:srgbClr val="0091ED"/>
                  </a:buClr>
                </a:pPr>
                <a:r>
                  <a:rPr lang="en-US" dirty="0" smtClean="0">
                    <a:solidFill>
                      <a:prstClr val="black"/>
                    </a:solidFill>
                  </a:rPr>
                  <a:t>substitute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  <a:ea typeface="Cambria Math"/>
                      </a:rPr>
                      <m:t>Δ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𝐹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=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𝑘</m:t>
                    </m:r>
                    <m:r>
                      <a:rPr lang="el-GR" i="1">
                        <a:latin typeface="Cambria Math"/>
                        <a:ea typeface="Cambria Math"/>
                      </a:rPr>
                      <m:t>∆</m:t>
                    </m:r>
                    <m:r>
                      <a:rPr lang="sk-SK" i="1">
                        <a:latin typeface="Cambria Math"/>
                        <a:ea typeface="Cambria Math"/>
                      </a:rPr>
                      <m:t>𝑦</m:t>
                    </m:r>
                    <m:f>
                      <m:fPr>
                        <m:ctrlPr>
                          <a:rPr lang="sk-SK" i="1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sk-SK" i="1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sk-SK" i="1">
                                <a:latin typeface="Cambria Math"/>
                                <a:ea typeface="Cambria Math"/>
                              </a:rPr>
                              <m:t>𝜕</m:t>
                            </m:r>
                          </m:e>
                          <m:sup>
                            <m:r>
                              <a:rPr lang="sk-SK" i="1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  <m:sSub>
                          <m:sSubPr>
                            <m:ctrlPr>
                              <a:rPr lang="sk-SK" i="1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h</m:t>
                            </m:r>
                          </m:e>
                          <m:sub>
                            <m:r>
                              <a:rPr lang="sk-SK" i="1">
                                <a:latin typeface="Cambria Math"/>
                                <a:ea typeface="Cambria Math"/>
                              </a:rPr>
                              <m:t> </m:t>
                            </m:r>
                          </m:sub>
                        </m:sSub>
                      </m:num>
                      <m:den>
                        <m:r>
                          <a:rPr lang="sk-SK" i="1">
                            <a:latin typeface="Cambria Math"/>
                            <a:ea typeface="Cambria Math"/>
                          </a:rPr>
                          <m:t>𝜕</m:t>
                        </m:r>
                        <m:sSup>
                          <m:sSupPr>
                            <m:ctrlPr>
                              <a:rPr lang="sk-SK" i="1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sk-SK" i="1">
                                <a:latin typeface="Cambria Math"/>
                                <a:ea typeface="Cambria Math"/>
                              </a:rPr>
                              <m:t>𝑥</m:t>
                            </m:r>
                          </m:e>
                          <m:sup>
                            <m:r>
                              <a:rPr lang="sk-SK" i="1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m:rPr>
                        <m:nor/>
                      </m:rPr>
                      <a:rPr lang="el-GR" dirty="0">
                        <a:ea typeface="Cambria Math"/>
                      </a:rPr>
                      <m:t> </m:t>
                    </m:r>
                    <m:r>
                      <a:rPr lang="el-GR" i="1">
                        <a:latin typeface="Cambria Math"/>
                        <a:ea typeface="Cambria Math"/>
                      </a:rPr>
                      <m:t>∆</m:t>
                    </m:r>
                    <m:r>
                      <a:rPr lang="sk-SK" i="1">
                        <a:latin typeface="Cambria Math"/>
                        <a:ea typeface="Cambria Math"/>
                      </a:rPr>
                      <m:t>𝑥</m:t>
                    </m:r>
                  </m:oMath>
                </a14:m>
                <a:r>
                  <a:rPr lang="en-US" dirty="0" smtClean="0">
                    <a:solidFill>
                      <a:prstClr val="black"/>
                    </a:solidFill>
                  </a:rPr>
                  <a:t>:</a:t>
                </a:r>
                <a:endParaRPr lang="en-US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sk-SK" i="1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sk-SK" i="1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sk-SK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sk-SK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sk-SK" i="1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h</m:t>
                              </m:r>
                            </m:e>
                            <m:sub>
                              <m:r>
                                <a:rPr lang="sk-SK" i="1">
                                  <a:latin typeface="Cambria Math"/>
                                  <a:ea typeface="Cambria Math"/>
                                </a:rPr>
                                <m:t> </m:t>
                              </m:r>
                            </m:sub>
                          </m:sSub>
                        </m:num>
                        <m:den>
                          <m:r>
                            <a:rPr lang="sk-SK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sk-SK" i="1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sk-SK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sk-SK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i="1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sk-SK" i="1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sk-SK" i="1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sk-SK" i="1">
                              <a:latin typeface="Cambria Math"/>
                              <a:ea typeface="Cambria Math"/>
                            </a:rPr>
                            <m:t>𝐹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𝑘</m:t>
                          </m:r>
                          <m:r>
                            <a:rPr lang="el-GR" i="1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sk-SK" i="1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m:rPr>
                              <m:nor/>
                            </m:rPr>
                            <a:rPr lang="sk-SK" dirty="0"/>
                            <m:t> </m:t>
                          </m:r>
                          <m:r>
                            <a:rPr lang="el-GR" i="1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sk-SK" i="1">
                              <a:latin typeface="Cambria Math"/>
                              <a:ea typeface="Cambria Math"/>
                            </a:rPr>
                            <m:t>𝑦</m:t>
                          </m:r>
                        </m:den>
                      </m:f>
                      <m:r>
                        <a:rPr lang="en-US" b="0" i="0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𝜌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𝑘</m:t>
                          </m:r>
                        </m:den>
                      </m:f>
                    </m:oMath>
                  </m:oMathPara>
                </a14:m>
                <a:endParaRPr lang="en-US" dirty="0" smtClean="0"/>
              </a:p>
              <a:p>
                <a:r>
                  <a:rPr lang="en-US" dirty="0" smtClean="0"/>
                  <a:t>generalization (vector fields)</a:t>
                </a:r>
                <a:r>
                  <a:rPr lang="sk-SK" dirty="0" smtClean="0"/>
                  <a:t>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k-SK" i="1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h</m:t>
                      </m:r>
                      <m:r>
                        <a:rPr lang="sk-SK" i="1">
                          <a:latin typeface="Cambria Math"/>
                        </a:rPr>
                        <m:t>(</m:t>
                      </m:r>
                      <m:r>
                        <a:rPr lang="sk-SK" b="1" i="1">
                          <a:latin typeface="Cambria Math"/>
                        </a:rPr>
                        <m:t>𝒓</m:t>
                      </m:r>
                      <m:r>
                        <a:rPr lang="sk-SK" i="1">
                          <a:latin typeface="Cambria Math"/>
                        </a:rPr>
                        <m:t>)</m:t>
                      </m:r>
                      <m:r>
                        <a:rPr lang="en-US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sk-SK" b="0" i="1" smtClean="0">
                              <a:latin typeface="Cambria Math"/>
                              <a:ea typeface="Cambria Math"/>
                            </a:rPr>
                            <m:t>𝑔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𝑘</m:t>
                          </m:r>
                        </m:den>
                      </m:f>
                      <m:r>
                        <m:rPr>
                          <m:sty m:val="p"/>
                        </m:rPr>
                        <a:rPr lang="el-GR" i="1" smtClean="0">
                          <a:latin typeface="Cambria Math"/>
                          <a:ea typeface="Cambria Math"/>
                        </a:rPr>
                        <m:t>σ</m:t>
                      </m:r>
                      <m:r>
                        <a:rPr lang="sk-SK" i="1">
                          <a:latin typeface="Cambria Math"/>
                        </a:rPr>
                        <m:t>(</m:t>
                      </m:r>
                      <m:r>
                        <a:rPr lang="sk-SK" b="1" i="1">
                          <a:latin typeface="Cambria Math"/>
                        </a:rPr>
                        <m:t>𝒓</m:t>
                      </m:r>
                      <m:r>
                        <a:rPr lang="sk-SK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 smtClean="0"/>
              </a:p>
              <a:p>
                <a:endParaRPr lang="sk-SK" dirty="0" smtClean="0"/>
              </a:p>
              <a:p>
                <a:endParaRPr lang="sk-SK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1630" t="-1752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E4ECE-AE78-4E24-A200-E767E4DB629A}" type="slidenum">
              <a:rPr lang="en-US" smtClean="0"/>
              <a:t>36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 flipV="1">
            <a:off x="3124200" y="5142470"/>
            <a:ext cx="2895600" cy="978243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25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  <a:ea typeface="Cambria Math"/>
                      </a:rPr>
                      <m:t>h</m:t>
                    </m:r>
                  </m:oMath>
                </a14:m>
                <a:r>
                  <a:rPr lang="en-US" dirty="0"/>
                  <a:t>: </a:t>
                </a:r>
                <a:r>
                  <a:rPr lang="en-US" dirty="0" smtClean="0"/>
                  <a:t> Boundary Conditions</a:t>
                </a:r>
                <a:r>
                  <a:rPr lang="sk-SK" dirty="0" smtClean="0"/>
                  <a:t>, </a:t>
                </a:r>
                <a14:m>
                  <m:oMath xmlns:m="http://schemas.openxmlformats.org/officeDocument/2006/math">
                    <m:r>
                      <a:rPr lang="el-GR" i="1" smtClean="0">
                        <a:latin typeface="Cambria Math"/>
                      </a:rPr>
                      <m:t>𝜌</m:t>
                    </m:r>
                    <m:r>
                      <a:rPr lang="sk-SK" i="1">
                        <a:latin typeface="Cambria Math"/>
                      </a:rPr>
                      <m:t>(</m:t>
                    </m:r>
                    <m:r>
                      <a:rPr lang="sk-SK" b="1" i="1">
                        <a:latin typeface="Cambria Math"/>
                      </a:rPr>
                      <m:t>𝒓</m:t>
                    </m:r>
                    <m:r>
                      <a:rPr lang="sk-SK" i="1">
                        <a:latin typeface="Cambria Math"/>
                      </a:rPr>
                      <m:t>)</m:t>
                    </m:r>
                  </m:oMath>
                </a14:m>
                <a:endParaRPr lang="sk-SK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b="-8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2255837"/>
                <a:ext cx="8229600" cy="3916363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/>
                      </a:rPr>
                      <m:t>φ</m:t>
                    </m:r>
                    <m:d>
                      <m:dPr>
                        <m:ctrlPr>
                          <a:rPr lang="sk-SK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l-GR" i="1" smtClean="0">
                            <a:latin typeface="Cambria Math"/>
                          </a:rPr>
                          <m:t>∞</m:t>
                        </m:r>
                      </m:e>
                    </m:d>
                    <m:r>
                      <a:rPr lang="sk-SK" b="0" i="1" smtClean="0">
                        <a:latin typeface="Cambria Math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</a:rPr>
                      <m:t>const</m:t>
                    </m:r>
                  </m:oMath>
                </a14:m>
                <a:r>
                  <a:rPr lang="en-US" dirty="0" smtClean="0"/>
                  <a:t>.</a:t>
                </a:r>
                <a:r>
                  <a:rPr lang="sk-SK" dirty="0" smtClean="0"/>
                  <a:t>, </a:t>
                </a:r>
                <a:r>
                  <a:rPr lang="en-US" dirty="0" smtClean="0"/>
                  <a:t>therefore</a:t>
                </a:r>
                <a:endParaRPr lang="en-US" i="1" dirty="0" smtClean="0">
                  <a:latin typeface="Cambria Math"/>
                  <a:ea typeface="Cambria Math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sk-SK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sk-SK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sk-SK" i="1">
                                  <a:latin typeface="Cambria Math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sk-SK" i="1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h</m:t>
                          </m:r>
                          <m:r>
                            <a:rPr lang="sk-SK" i="1" smtClean="0">
                              <a:latin typeface="Cambria Math"/>
                              <a:ea typeface="Cambria Math"/>
                            </a:rPr>
                            <m:t>|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</m:sSub>
                      <m:r>
                        <a:rPr lang="sk-SK" b="0" i="1" smtClean="0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sk-SK" dirty="0" smtClean="0"/>
              </a:p>
              <a:p>
                <a:endParaRPr lang="sk-SK" dirty="0"/>
              </a:p>
              <a:p>
                <a14:m>
                  <m:oMath xmlns:m="http://schemas.openxmlformats.org/officeDocument/2006/math">
                    <m:r>
                      <a:rPr lang="el-GR" i="1" smtClean="0">
                        <a:latin typeface="Cambria Math"/>
                      </a:rPr>
                      <m:t>𝜌</m:t>
                    </m:r>
                  </m:oMath>
                </a14:m>
                <a:r>
                  <a:rPr lang="en-US" dirty="0" smtClean="0"/>
                  <a:t>: area density negligible in comparison to mass of ball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𝑚</m:t>
                    </m:r>
                  </m:oMath>
                </a14:m>
                <a:r>
                  <a:rPr lang="en-US" dirty="0" smtClean="0"/>
                  <a:t>, therefore approximated by </a:t>
                </a:r>
                <a:r>
                  <a:rPr lang="sk-SK" dirty="0">
                    <a:sym typeface="Symbol"/>
                  </a:rPr>
                  <a:t></a:t>
                </a:r>
                <a:r>
                  <a:rPr lang="en-US" dirty="0"/>
                  <a:t>-</a:t>
                </a:r>
                <a:r>
                  <a:rPr lang="sk-SK" dirty="0"/>
                  <a:t>fun</a:t>
                </a:r>
                <a:r>
                  <a:rPr lang="en-US" dirty="0" err="1" smtClean="0"/>
                  <a:t>ction</a:t>
                </a:r>
                <a:r>
                  <a:rPr lang="en-US" dirty="0" smtClean="0"/>
                  <a:t>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𝜌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/>
                            </a:rPr>
                            <m:t>𝒓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𝑚</m:t>
                      </m:r>
                      <m:r>
                        <a:rPr lang="en-US" b="0" i="1" smtClean="0">
                          <a:latin typeface="Cambria Math"/>
                        </a:rPr>
                        <m:t> </m:t>
                      </m:r>
                      <m:r>
                        <a:rPr lang="en-US" b="0" i="1" smtClean="0">
                          <a:latin typeface="Cambria Math"/>
                        </a:rPr>
                        <m:t>𝛿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/>
                            </a:rPr>
                            <m:t>𝒓</m:t>
                          </m:r>
                        </m:e>
                      </m:d>
                    </m:oMath>
                  </m:oMathPara>
                </a14:m>
                <a:endParaRPr lang="sk-SK" dirty="0" smtClean="0"/>
              </a:p>
              <a:p>
                <a:endParaRPr lang="sk-SK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2255837"/>
                <a:ext cx="8229600" cy="3916363"/>
              </a:xfrm>
              <a:blipFill rotWithShape="1">
                <a:blip r:embed="rId3"/>
                <a:stretch>
                  <a:fillRect t="-20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E4ECE-AE78-4E24-A200-E767E4DB629A}" type="slidenum">
              <a:rPr lang="en-US" smtClean="0"/>
              <a:t>37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569043" y="2750108"/>
            <a:ext cx="1981200" cy="60960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226143" y="5410200"/>
            <a:ext cx="2691714" cy="60960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003141" y="1472625"/>
                <a:ext cx="3137718" cy="9325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lvl="1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3200" i="1" smtClean="0">
                          <a:solidFill>
                            <a:schemeClr val="tx2"/>
                          </a:solidFill>
                          <a:latin typeface="Cambria Math"/>
                        </a:rPr>
                        <m:t>Δ</m:t>
                      </m:r>
                      <m:r>
                        <a:rPr lang="sk-SK" sz="3200" i="1">
                          <a:solidFill>
                            <a:schemeClr val="tx2"/>
                          </a:solidFill>
                          <a:latin typeface="Cambria Math"/>
                          <a:ea typeface="Cambria Math"/>
                        </a:rPr>
                        <m:t>𝜙</m:t>
                      </m:r>
                      <m:r>
                        <a:rPr lang="sk-SK" sz="3200" i="1">
                          <a:solidFill>
                            <a:schemeClr val="tx2"/>
                          </a:solidFill>
                          <a:latin typeface="Cambria Math"/>
                        </a:rPr>
                        <m:t>(</m:t>
                      </m:r>
                      <m:r>
                        <a:rPr lang="sk-SK" sz="3200" b="1" i="1">
                          <a:solidFill>
                            <a:schemeClr val="tx2"/>
                          </a:solidFill>
                          <a:latin typeface="Cambria Math"/>
                        </a:rPr>
                        <m:t>𝒓</m:t>
                      </m:r>
                      <m:r>
                        <a:rPr lang="sk-SK" sz="3200" i="1">
                          <a:solidFill>
                            <a:schemeClr val="tx2"/>
                          </a:solidFill>
                          <a:latin typeface="Cambria Math"/>
                        </a:rPr>
                        <m:t>)=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𝑔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𝑘</m:t>
                          </m:r>
                        </m:den>
                      </m:f>
                      <m:r>
                        <a:rPr lang="sk-SK" sz="3200" i="1">
                          <a:solidFill>
                            <a:schemeClr val="tx2"/>
                          </a:solidFill>
                          <a:latin typeface="Cambria Math"/>
                        </a:rPr>
                        <m:t>𝜌</m:t>
                      </m:r>
                      <m:r>
                        <a:rPr lang="en-US" sz="3200" i="1">
                          <a:solidFill>
                            <a:schemeClr val="tx2"/>
                          </a:solidFill>
                          <a:latin typeface="Cambria Math"/>
                        </a:rPr>
                        <m:t>(</m:t>
                      </m:r>
                      <m:r>
                        <a:rPr lang="en-US" sz="3200" i="1">
                          <a:solidFill>
                            <a:schemeClr val="tx2"/>
                          </a:solidFill>
                          <a:latin typeface="Cambria Math"/>
                        </a:rPr>
                        <m:t>𝑟</m:t>
                      </m:r>
                      <m:r>
                        <a:rPr lang="en-US" sz="3200" i="1">
                          <a:solidFill>
                            <a:schemeClr val="tx2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sk-SK" sz="32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141" y="1472625"/>
                <a:ext cx="3137718" cy="93256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692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Rubber Sheet vs. Gravity</a:t>
            </a:r>
            <a:endParaRPr lang="sk-SK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sk-SK" dirty="0" smtClean="0"/>
                  <a:t>two differential equations of the same type, in the same region</a:t>
                </a:r>
              </a:p>
              <a:p>
                <a:pPr lvl="1"/>
                <a:r>
                  <a:rPr lang="sk-SK" dirty="0" smtClean="0"/>
                  <a:t>von Neumann boundary conditions: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sk-SK" i="1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sk-SK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sk-SK" i="1">
                                <a:latin typeface="Cambria Math"/>
                              </a:rPr>
                              <m:t>𝜕</m:t>
                            </m:r>
                          </m:e>
                          <m:sub>
                            <m:r>
                              <a:rPr lang="sk-SK" i="1">
                                <a:latin typeface="Cambria Math"/>
                              </a:rPr>
                              <m:t>𝑛</m:t>
                            </m:r>
                          </m:sub>
                        </m:sSub>
                        <m:r>
                          <a:rPr lang="sk-SK" i="1">
                            <a:latin typeface="Cambria Math"/>
                          </a:rPr>
                          <m:t>𝑓</m:t>
                        </m:r>
                      </m:num>
                      <m:den>
                        <m:r>
                          <a:rPr lang="sk-SK" i="1">
                            <a:latin typeface="Cambria Math"/>
                          </a:rPr>
                          <m:t>𝜕</m:t>
                        </m:r>
                        <m:r>
                          <a:rPr lang="sk-SK" i="1">
                            <a:latin typeface="Cambria Math"/>
                          </a:rPr>
                          <m:t>𝑟</m:t>
                        </m:r>
                      </m:den>
                    </m:f>
                    <m:r>
                      <a:rPr lang="sk-SK" i="1">
                        <a:latin typeface="Cambria Math"/>
                      </a:rPr>
                      <m:t>=0</m:t>
                    </m:r>
                  </m:oMath>
                </a14:m>
                <a:r>
                  <a:rPr lang="sk-SK" dirty="0"/>
                  <a:t> </a:t>
                </a:r>
                <a:endParaRPr lang="sk-SK" dirty="0" smtClean="0"/>
              </a:p>
              <a:p>
                <a:r>
                  <a:rPr lang="sk-SK" dirty="0" smtClean="0"/>
                  <a:t>in a closed region such differential equations have at most one solution </a:t>
                </a:r>
                <a:r>
                  <a:rPr lang="sk-SK" sz="2400" dirty="0" smtClean="0"/>
                  <a:t>(Dirichlet</a:t>
                </a:r>
                <a:r>
                  <a:rPr lang="en-US" sz="2400" dirty="0" smtClean="0"/>
                  <a:t>’s problem, unique solution theorem)</a:t>
                </a:r>
                <a:endParaRPr lang="sk-SK" dirty="0" smtClean="0"/>
              </a:p>
              <a:p>
                <a:pPr>
                  <a:buFontTx/>
                  <a:buChar char="→"/>
                </a:pPr>
                <a:r>
                  <a:rPr lang="sk-SK" dirty="0" smtClean="0"/>
                  <a:t>character of solutions for </a:t>
                </a:r>
                <a14:m>
                  <m:oMath xmlns:m="http://schemas.openxmlformats.org/officeDocument/2006/math">
                    <m:r>
                      <a:rPr lang="sk-SK" b="0" i="1" smtClean="0">
                        <a:latin typeface="Cambria Math"/>
                      </a:rPr>
                      <m:t>𝜙</m:t>
                    </m:r>
                  </m:oMath>
                </a14:m>
                <a:r>
                  <a:rPr lang="sk-SK" dirty="0" smtClean="0"/>
                  <a:t> and </a:t>
                </a:r>
                <a14:m>
                  <m:oMath xmlns:m="http://schemas.openxmlformats.org/officeDocument/2006/math">
                    <m:r>
                      <a:rPr lang="sk-SK" b="0" i="1" smtClean="0">
                        <a:latin typeface="Cambria Math"/>
                      </a:rPr>
                      <m:t>h</m:t>
                    </m:r>
                  </m:oMath>
                </a14:m>
                <a:r>
                  <a:rPr lang="sk-SK" dirty="0" smtClean="0"/>
                  <a:t> will be the same – </a:t>
                </a:r>
                <a14:m>
                  <m:oMath xmlns:m="http://schemas.openxmlformats.org/officeDocument/2006/math">
                    <m:r>
                      <a:rPr lang="sk-SK" b="0" i="1" smtClean="0">
                        <a:latin typeface="Cambria Math"/>
                      </a:rPr>
                      <m:t>𝜙</m:t>
                    </m:r>
                    <m:r>
                      <a:rPr lang="sk-SK" b="0" i="1" smtClean="0">
                        <a:latin typeface="Cambria Math"/>
                      </a:rPr>
                      <m:t>∝</m:t>
                    </m:r>
                    <m:r>
                      <a:rPr lang="sk-SK" b="0" i="1" smtClean="0">
                        <a:latin typeface="Cambria Math"/>
                      </a:rPr>
                      <m:t>h</m:t>
                    </m:r>
                  </m:oMath>
                </a14:m>
                <a:endParaRPr lang="sk-SK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852" t="-1752" r="-444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E4ECE-AE78-4E24-A200-E767E4DB629A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6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429301" y="5029200"/>
            <a:ext cx="2456598" cy="1203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>The Form of Newton</a:t>
            </a:r>
            <a:r>
              <a:rPr lang="en-US" dirty="0" smtClean="0"/>
              <a:t>’</a:t>
            </a:r>
            <a:r>
              <a:rPr lang="sk-SK" dirty="0" smtClean="0"/>
              <a:t>s Law of </a:t>
            </a:r>
            <a:r>
              <a:rPr lang="en-US" dirty="0" smtClean="0"/>
              <a:t>Gravitation</a:t>
            </a:r>
            <a:endParaRPr lang="sk-SK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229600" cy="4419599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why</a:t>
                </a:r>
                <a:r>
                  <a:rPr lang="sk-SK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sk-SK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sk-SK" b="0" i="1" smtClean="0">
                            <a:latin typeface="Cambria Math"/>
                          </a:rPr>
                          <m:t>𝐹</m:t>
                        </m:r>
                      </m:e>
                      <m:sub>
                        <m:r>
                          <a:rPr lang="sk-SK" b="0" i="1" smtClean="0">
                            <a:latin typeface="Cambria Math"/>
                          </a:rPr>
                          <m:t>𝑔</m:t>
                        </m:r>
                      </m:sub>
                    </m:sSub>
                    <m:r>
                      <a:rPr lang="sk-SK" b="0" i="1" smtClean="0">
                        <a:latin typeface="Cambria Math"/>
                      </a:rPr>
                      <m:t>∝</m:t>
                    </m:r>
                    <m:f>
                      <m:fPr>
                        <m:ctrlPr>
                          <a:rPr lang="sk-SK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sk-SK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sk-SK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sk-SK" b="0" i="1" smtClean="0">
                                <a:latin typeface="Cambria Math"/>
                              </a:rPr>
                              <m:t>𝑟</m:t>
                            </m:r>
                          </m:e>
                          <m:sup>
                            <m:r>
                              <a:rPr lang="sk-SK" b="0" i="1" smtClean="0">
                                <a:solidFill>
                                  <a:schemeClr val="accent3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sk-SK" dirty="0" smtClean="0"/>
                  <a:t> ?</a:t>
                </a:r>
              </a:p>
              <a:p>
                <a:pPr lvl="1"/>
                <a:r>
                  <a:rPr lang="sk-SK" dirty="0" smtClean="0"/>
                  <a:t>Gauss</a:t>
                </a:r>
                <a:r>
                  <a:rPr lang="en-US" dirty="0" smtClean="0"/>
                  <a:t>’s Law</a:t>
                </a:r>
                <a:r>
                  <a:rPr lang="sk-SK" dirty="0" smtClean="0"/>
                  <a:t>: </a:t>
                </a:r>
                <a14:m>
                  <m:oMath xmlns:m="http://schemas.openxmlformats.org/officeDocument/2006/math">
                    <m:nary>
                      <m:naryPr>
                        <m:chr m:val="∯"/>
                        <m:ctrlPr>
                          <a:rPr lang="sk-SK" i="1" smtClean="0"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sk-SK" i="1" smtClean="0">
                            <a:latin typeface="Cambria Math"/>
                            <a:ea typeface="Cambria Math"/>
                          </a:rPr>
                          <m:t>𝜕</m:t>
                        </m:r>
                        <m:r>
                          <a:rPr lang="sk-SK" b="0" i="1" smtClean="0">
                            <a:latin typeface="Cambria Math"/>
                            <a:ea typeface="Cambria Math"/>
                          </a:rPr>
                          <m:t>𝑉</m:t>
                        </m:r>
                      </m:sub>
                      <m:sup>
                        <m:r>
                          <a:rPr lang="sk-SK" b="0" i="1" smtClean="0">
                            <a:latin typeface="Cambria Math"/>
                            <a:ea typeface="Cambria Math"/>
                          </a:rPr>
                          <m:t> </m:t>
                        </m:r>
                      </m:sup>
                      <m:e>
                        <m:r>
                          <a:rPr lang="sk-SK" b="1" i="1" smtClean="0">
                            <a:latin typeface="Cambria Math"/>
                          </a:rPr>
                          <m:t>𝒈</m:t>
                        </m:r>
                        <m:r>
                          <a:rPr lang="sk-SK" b="0" i="1" smtClean="0">
                            <a:latin typeface="Cambria Math"/>
                          </a:rPr>
                          <m:t>⋅</m:t>
                        </m:r>
                        <m:r>
                          <m:rPr>
                            <m:sty m:val="p"/>
                          </m:rPr>
                          <a:rPr lang="sk-SK" b="0" i="1" smtClean="0">
                            <a:latin typeface="Cambria Math"/>
                          </a:rPr>
                          <m:t>d</m:t>
                        </m:r>
                        <m:r>
                          <a:rPr lang="sk-SK" b="1" i="1" smtClean="0">
                            <a:latin typeface="Cambria Math"/>
                          </a:rPr>
                          <m:t>𝑨</m:t>
                        </m:r>
                      </m:e>
                    </m:nary>
                    <m:r>
                      <a:rPr lang="sk-SK" b="0" i="1" smtClean="0">
                        <a:latin typeface="Cambria Math"/>
                      </a:rPr>
                      <m:t>=−4</m:t>
                    </m:r>
                    <m:r>
                      <a:rPr lang="sk-SK" b="0" i="1" smtClean="0">
                        <a:latin typeface="Cambria Math"/>
                      </a:rPr>
                      <m:t>𝜋𝜅</m:t>
                    </m:r>
                    <m:r>
                      <a:rPr lang="sk-SK" b="0" i="1" smtClean="0">
                        <a:latin typeface="Cambria Math"/>
                      </a:rPr>
                      <m:t>𝑀</m:t>
                    </m:r>
                  </m:oMath>
                </a14:m>
                <a:endParaRPr lang="sk-SK" dirty="0" smtClean="0"/>
              </a:p>
              <a:p>
                <a:pPr marL="857250" lvl="2" indent="0">
                  <a:buNone/>
                </a:pPr>
                <a:r>
                  <a:rPr lang="sk-SK" dirty="0" smtClean="0"/>
                  <a:t>(</a:t>
                </a:r>
                <a:r>
                  <a:rPr lang="sk-SK" i="1" dirty="0" smtClean="0"/>
                  <a:t>gravita</a:t>
                </a:r>
                <a:r>
                  <a:rPr lang="en-US" i="1" dirty="0" err="1" smtClean="0"/>
                  <a:t>tional</a:t>
                </a:r>
                <a:r>
                  <a:rPr lang="sk-SK" i="1" dirty="0" smtClean="0"/>
                  <a:t> </a:t>
                </a:r>
                <a:r>
                  <a:rPr lang="en-US" i="1" dirty="0" smtClean="0"/>
                  <a:t>flux</a:t>
                </a:r>
                <a:r>
                  <a:rPr lang="sk-SK" dirty="0" smtClean="0"/>
                  <a:t> </a:t>
                </a:r>
                <a:r>
                  <a:rPr lang="en-US" dirty="0" smtClean="0"/>
                  <a:t>through any closed surface is proportional to the enclosed mass</a:t>
                </a:r>
                <a:r>
                  <a:rPr lang="sk-SK" dirty="0" smtClean="0"/>
                  <a:t>)</a:t>
                </a:r>
                <a:endParaRPr lang="sk-SK" dirty="0"/>
              </a:p>
              <a:p>
                <a:pPr lvl="1"/>
                <a:r>
                  <a:rPr lang="en-US" dirty="0" smtClean="0"/>
                  <a:t>special case</a:t>
                </a:r>
                <a:r>
                  <a:rPr lang="sk-SK" dirty="0" smtClean="0"/>
                  <a:t>:</a:t>
                </a:r>
                <a:r>
                  <a:rPr lang="en-US" dirty="0" smtClean="0"/>
                  <a:t> spherical symmetry, point mass</a:t>
                </a:r>
                <a:r>
                  <a:rPr lang="sk-SK" dirty="0" smtClean="0"/>
                  <a:t>:</a:t>
                </a:r>
                <a:endParaRPr lang="sk-SK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229600" cy="4419599"/>
              </a:xfrm>
              <a:blipFill rotWithShape="1">
                <a:blip r:embed="rId2"/>
                <a:stretch>
                  <a:fillRect l="-1630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E4ECE-AE78-4E24-A200-E767E4DB629A}" type="slidenum">
              <a:rPr lang="en-US" smtClean="0"/>
              <a:t>39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209647" y="4343400"/>
                <a:ext cx="409394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k-SK" sz="2400" b="0" i="1" smtClean="0">
                          <a:latin typeface="Cambria Math"/>
                        </a:rPr>
                        <m:t>𝑔</m:t>
                      </m:r>
                      <m:r>
                        <a:rPr lang="sk-SK" sz="2400" i="1">
                          <a:latin typeface="Cambria Math"/>
                        </a:rPr>
                        <m:t>⋅</m:t>
                      </m:r>
                      <m:sSub>
                        <m:sSubPr>
                          <m:ctrlPr>
                            <a:rPr lang="sk-SK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sk-SK" sz="2400" i="1"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sk-SK" sz="2400" b="0" i="1" smtClean="0">
                              <a:latin typeface="Cambria Math"/>
                            </a:rPr>
                            <m:t>𝑠</m:t>
                          </m:r>
                        </m:sub>
                      </m:sSub>
                      <m:r>
                        <a:rPr lang="sk-SK" sz="2400" i="1">
                          <a:latin typeface="Cambria Math"/>
                        </a:rPr>
                        <m:t>=−4</m:t>
                      </m:r>
                      <m:r>
                        <a:rPr lang="sk-SK" sz="2400" i="1">
                          <a:latin typeface="Cambria Math"/>
                        </a:rPr>
                        <m:t>𝜋</m:t>
                      </m:r>
                      <m:r>
                        <a:rPr lang="sk-SK" sz="2800" i="1">
                          <a:latin typeface="Cambria Math"/>
                        </a:rPr>
                        <m:t>𝜅</m:t>
                      </m:r>
                      <m:r>
                        <a:rPr lang="sk-SK" sz="2400" i="1">
                          <a:latin typeface="Cambria Math"/>
                        </a:rPr>
                        <m:t>𝑀</m:t>
                      </m:r>
                      <m:sSub>
                        <m:sSubPr>
                          <m:ctrlPr>
                            <a:rPr lang="sk-SK" sz="2400" i="1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sk-SK" sz="2400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 ; </m:t>
                          </m:r>
                          <m:r>
                            <a:rPr lang="sk-SK" sz="2400" i="1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sk-SK" sz="2400" i="1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𝑠</m:t>
                          </m:r>
                        </m:sub>
                      </m:sSub>
                      <m:r>
                        <a:rPr lang="sk-SK" sz="2400" i="1">
                          <a:solidFill>
                            <a:schemeClr val="tx2"/>
                          </a:solidFill>
                          <a:latin typeface="Cambria Math"/>
                        </a:rPr>
                        <m:t>=4</m:t>
                      </m:r>
                      <m:r>
                        <a:rPr lang="sk-SK" sz="2400" i="1">
                          <a:solidFill>
                            <a:schemeClr val="tx2"/>
                          </a:solidFill>
                          <a:latin typeface="Cambria Math"/>
                        </a:rPr>
                        <m:t>𝜋</m:t>
                      </m:r>
                      <m:sSup>
                        <m:sSupPr>
                          <m:ctrlPr>
                            <a:rPr lang="sk-SK" sz="2400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sk-SK" sz="2400" i="1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𝑟</m:t>
                          </m:r>
                        </m:e>
                        <m:sup>
                          <m:r>
                            <a:rPr lang="sk-SK" sz="2400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sk-SK" sz="24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9647" y="4343400"/>
                <a:ext cx="4093941" cy="461665"/>
              </a:xfrm>
              <a:prstGeom prst="rect">
                <a:avLst/>
              </a:prstGeom>
              <a:blipFill rotWithShape="1">
                <a:blip r:embed="rId3"/>
                <a:stretch>
                  <a:fillRect b="-9333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2370603" y="5097438"/>
                <a:ext cx="3996094" cy="10988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k-SK" sz="3200" i="1" smtClean="0">
                          <a:latin typeface="Cambria Math"/>
                        </a:rPr>
                        <m:t>𝑔</m:t>
                      </m:r>
                      <m:r>
                        <a:rPr lang="sk-SK" sz="3200" i="1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sk-SK" sz="32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sk-SK" sz="3200" i="1">
                              <a:latin typeface="Cambria Math"/>
                            </a:rPr>
                            <m:t>4</m:t>
                          </m:r>
                          <m:r>
                            <a:rPr lang="sk-SK" sz="3200" i="1">
                              <a:latin typeface="Cambria Math"/>
                            </a:rPr>
                            <m:t>𝜋𝜅</m:t>
                          </m:r>
                          <m:r>
                            <a:rPr lang="sk-SK" sz="3200" i="1">
                              <a:latin typeface="Cambria Math"/>
                            </a:rPr>
                            <m:t>𝑀</m:t>
                          </m:r>
                        </m:num>
                        <m:den>
                          <m:sSub>
                            <m:sSubPr>
                              <m:ctrlPr>
                                <a:rPr lang="sk-SK" sz="32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sk-SK" sz="3200" i="1">
                                  <a:latin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sk-SK" sz="3200" b="0" i="1" smtClean="0">
                                  <a:latin typeface="Cambria Math"/>
                                </a:rPr>
                                <m:t>𝑠</m:t>
                              </m:r>
                            </m:sub>
                          </m:sSub>
                        </m:den>
                      </m:f>
                      <m:r>
                        <a:rPr lang="sk-SK" sz="3200" i="1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sk-SK" sz="32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sk-SK" sz="3200" b="0" i="1" smtClean="0">
                              <a:latin typeface="Cambria Math"/>
                            </a:rPr>
                            <m:t>𝜅</m:t>
                          </m:r>
                          <m:r>
                            <a:rPr lang="sk-SK" sz="3200" i="1">
                              <a:latin typeface="Cambria Math"/>
                            </a:rPr>
                            <m:t>𝑀</m:t>
                          </m:r>
                        </m:num>
                        <m:den>
                          <m:sSup>
                            <m:sSupPr>
                              <m:ctrlPr>
                                <a:rPr lang="sk-SK" sz="32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sk-SK" sz="3200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sk-SK" sz="320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sk-SK" sz="3200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0603" y="5097438"/>
                <a:ext cx="3996094" cy="109889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7428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6794157" y="2819400"/>
            <a:ext cx="1752600" cy="1066800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551671" y="3037701"/>
            <a:ext cx="1524000" cy="762000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Correct Shape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2255838"/>
            <a:ext cx="4040188" cy="639762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rubber sheet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57200" y="2835961"/>
                <a:ext cx="4040188" cy="323532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sz="3200" i="1">
                          <a:solidFill>
                            <a:schemeClr val="accent3"/>
                          </a:solidFill>
                          <a:latin typeface="Cambria Math"/>
                        </a:rPr>
                        <m:t>𝑚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𝑣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3200" i="1">
                          <a:latin typeface="Cambria Math"/>
                          <a:ea typeface="Cambria Math"/>
                        </a:rPr>
                        <m:t>↔</m:t>
                      </m:r>
                      <m:r>
                        <a:rPr lang="en-US" sz="3200" i="1" smtClean="0">
                          <a:solidFill>
                            <a:schemeClr val="accent4"/>
                          </a:solidFill>
                          <a:latin typeface="Cambria Math"/>
                          <a:ea typeface="Cambria Math"/>
                        </a:rPr>
                        <m:t>𝑚𝑔</m:t>
                      </m:r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/>
                          <a:ea typeface="Cambria Math"/>
                        </a:rPr>
                        <m:t>h</m:t>
                      </m:r>
                      <m:r>
                        <a:rPr lang="en-US" sz="3200" i="1">
                          <a:solidFill>
                            <a:schemeClr val="accent4"/>
                          </a:solidFill>
                          <a:latin typeface="Cambria Math"/>
                          <a:ea typeface="Cambria Math"/>
                        </a:rPr>
                        <m:t>(</m:t>
                      </m:r>
                      <m:r>
                        <a:rPr lang="en-US" sz="3200" i="1">
                          <a:solidFill>
                            <a:schemeClr val="accent4"/>
                          </a:solidFill>
                          <a:latin typeface="Cambria Math"/>
                          <a:ea typeface="Cambria Math"/>
                        </a:rPr>
                        <m:t>𝑟</m:t>
                      </m:r>
                      <m:r>
                        <a:rPr lang="en-US" sz="3200" i="1">
                          <a:solidFill>
                            <a:schemeClr val="accent4"/>
                          </a:solidFill>
                          <a:latin typeface="Cambria Math"/>
                          <a:ea typeface="Cambria Math"/>
                        </a:rPr>
                        <m:t>)</m:t>
                      </m:r>
                    </m:oMath>
                  </m:oMathPara>
                </a14:m>
                <a:endParaRPr lang="en-US" sz="3200" dirty="0" smtClean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57200" y="2835961"/>
                <a:ext cx="4040188" cy="3235325"/>
              </a:xfr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645025" y="2255838"/>
            <a:ext cx="4041775" cy="639762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gravity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/>
              <p:cNvSpPr>
                <a:spLocks noGrp="1"/>
              </p:cNvSpPr>
              <p:nvPr>
                <p:ph sz="quarter" idx="4"/>
              </p:nvPr>
            </p:nvSpPr>
            <p:spPr>
              <a:xfrm>
                <a:off x="4645025" y="2835961"/>
                <a:ext cx="4041775" cy="323532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sz="3200" i="1">
                          <a:solidFill>
                            <a:schemeClr val="accent3"/>
                          </a:solidFill>
                          <a:latin typeface="Cambria Math"/>
                        </a:rPr>
                        <m:t>𝑚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𝑣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3200" i="1">
                          <a:latin typeface="Cambria Math"/>
                          <a:ea typeface="Cambria Math"/>
                        </a:rPr>
                        <m:t>↔</m:t>
                      </m:r>
                      <m:r>
                        <a:rPr lang="en-US" sz="3200" i="1" smtClean="0">
                          <a:solidFill>
                            <a:schemeClr val="accent4"/>
                          </a:solidFill>
                          <a:latin typeface="Cambria Math"/>
                        </a:rPr>
                        <m:t>−</m:t>
                      </m:r>
                      <m:r>
                        <a:rPr lang="en-US" sz="3200" i="1" smtClean="0">
                          <a:solidFill>
                            <a:schemeClr val="accent4"/>
                          </a:solidFill>
                          <a:latin typeface="Cambria Math"/>
                        </a:rPr>
                        <m:t>𝜅</m:t>
                      </m:r>
                      <m:f>
                        <m:fPr>
                          <m:ctrlPr>
                            <a:rPr lang="en-US" sz="3200" i="1">
                              <a:solidFill>
                                <a:schemeClr val="accent4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chemeClr val="accent4"/>
                              </a:solidFill>
                              <a:latin typeface="Cambria Math"/>
                            </a:rPr>
                            <m:t>𝑚𝑀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schemeClr val="accent4"/>
                              </a:solidFill>
                              <a:latin typeface="Cambria Math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en-US" sz="3200" i="1" dirty="0" smtClean="0">
                  <a:solidFill>
                    <a:schemeClr val="accent4"/>
                  </a:solidFill>
                  <a:latin typeface="Cambria Math"/>
                </a:endParaRPr>
              </a:p>
            </p:txBody>
          </p:sp>
        </mc:Choice>
        <mc:Fallback xmlns="">
          <p:sp>
            <p:nvSpPr>
              <p:cNvPr id="7" name="Content Placeholder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4"/>
              </p:nvPr>
            </p:nvSpPr>
            <p:spPr>
              <a:xfrm>
                <a:off x="4645025" y="2835961"/>
                <a:ext cx="4041775" cy="3235325"/>
              </a:xfr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E4ECE-AE78-4E24-A200-E767E4DB629A}" type="slidenum">
              <a:rPr lang="en-US" smtClean="0"/>
              <a:t>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3424891" y="1295400"/>
                <a:ext cx="2294218" cy="11199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 smtClean="0">
                    <a:latin typeface="Calluna Sans" pitchFamily="50" charset="0"/>
                  </a:rPr>
                  <a:t>both systems: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𝑘</m:t>
                          </m:r>
                        </m:sub>
                      </m:sSub>
                      <m:r>
                        <a:rPr lang="en-US" sz="3600" i="1">
                          <a:latin typeface="Cambria Math"/>
                          <a:ea typeface="Cambria Math"/>
                        </a:rPr>
                        <m:t>↔</m:t>
                      </m:r>
                      <m:sSub>
                        <m:sSubPr>
                          <m:ctrlPr>
                            <a:rPr lang="en-US" sz="3600" i="1" smtClean="0">
                              <a:solidFill>
                                <a:schemeClr val="accent4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chemeClr val="accent4"/>
                              </a:solidFill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chemeClr val="accent4"/>
                              </a:solidFill>
                              <a:latin typeface="Cambria Math"/>
                              <a:ea typeface="Cambria Math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4891" y="1295400"/>
                <a:ext cx="2294218" cy="1119987"/>
              </a:xfrm>
              <a:prstGeom prst="rect">
                <a:avLst/>
              </a:prstGeom>
              <a:blipFill rotWithShape="1">
                <a:blip r:embed="rId5"/>
                <a:stretch>
                  <a:fillRect l="-4255" t="-5464" r="-37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2971800" y="4665936"/>
                <a:ext cx="3048000" cy="106739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36000" bIns="108000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ysClr val="windowText" lastClr="000000"/>
                          </a:solidFill>
                          <a:latin typeface="Cambria Math"/>
                        </a:rPr>
                        <m:t>h</m:t>
                      </m:r>
                      <m:d>
                        <m:dPr>
                          <m:ctrlPr>
                            <a:rPr lang="sk-SK" sz="3200" i="1">
                              <a:solidFill>
                                <a:sysClr val="windowText" lastClr="00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sk-SK" sz="3200" i="1">
                              <a:solidFill>
                                <a:sysClr val="windowText" lastClr="000000"/>
                              </a:solidFill>
                              <a:latin typeface="Cambria Math"/>
                            </a:rPr>
                            <m:t>𝑟</m:t>
                          </m:r>
                        </m:e>
                      </m:d>
                      <m:r>
                        <a:rPr lang="sk-SK" sz="3200" i="1">
                          <a:solidFill>
                            <a:sysClr val="windowText" lastClr="000000"/>
                          </a:solidFill>
                          <a:latin typeface="Cambria Math"/>
                        </a:rPr>
                        <m:t>=−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ysClr val="windowText" lastClr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sk-SK" sz="3200" i="1">
                              <a:solidFill>
                                <a:sysClr val="windowText" lastClr="000000"/>
                              </a:solidFill>
                              <a:latin typeface="Cambria Math"/>
                            </a:rPr>
                            <m:t>𝜅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ysClr val="windowText" lastClr="000000"/>
                              </a:solidFill>
                              <a:latin typeface="Cambria Math"/>
                            </a:rPr>
                            <m:t>𝑚</m:t>
                          </m:r>
                        </m:sub>
                      </m:sSub>
                      <m:r>
                        <a:rPr lang="sk-SK" sz="3200" i="1">
                          <a:solidFill>
                            <a:sysClr val="windowText" lastClr="000000"/>
                          </a:solidFill>
                          <a:latin typeface="Cambria Math"/>
                        </a:rPr>
                        <m:t>𝑀</m:t>
                      </m:r>
                      <m:f>
                        <m:fPr>
                          <m:ctrlPr>
                            <a:rPr lang="sk-SK" sz="3200" i="1">
                              <a:solidFill>
                                <a:sysClr val="windowText" lastClr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sk-SK" sz="3200" i="1">
                              <a:solidFill>
                                <a:sysClr val="windowText" lastClr="000000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sk-SK" sz="3200" i="1">
                              <a:solidFill>
                                <a:sysClr val="windowText" lastClr="000000"/>
                              </a:solidFill>
                              <a:latin typeface="Cambria Math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sk-SK" sz="2000" i="1" dirty="0">
                  <a:solidFill>
                    <a:sysClr val="windowText" lastClr="000000"/>
                  </a:solidFill>
                  <a:latin typeface="Cambria Math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1800" y="4665936"/>
                <a:ext cx="3048000" cy="106739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6926882" y="3999471"/>
                <a:ext cx="1912318" cy="7813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sk-SK" sz="2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sk-SK" sz="2400" b="0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sk-SK" sz="2400" b="0" i="1">
                              <a:latin typeface="Cambria Math"/>
                            </a:rPr>
                            <m:t>𝑔</m:t>
                          </m:r>
                        </m:sub>
                      </m:sSub>
                      <m:r>
                        <a:rPr lang="sk-SK" sz="2400" i="1">
                          <a:latin typeface="Cambria Math"/>
                        </a:rPr>
                        <m:t>=</m:t>
                      </m:r>
                      <m:r>
                        <a:rPr lang="sk-SK" sz="2400" b="0" i="1" smtClean="0">
                          <a:latin typeface="Cambria Math"/>
                        </a:rPr>
                        <m:t>−</m:t>
                      </m:r>
                      <m:r>
                        <a:rPr lang="sk-SK" sz="2400" i="1">
                          <a:latin typeface="Cambria Math"/>
                        </a:rPr>
                        <m:t>𝜅</m:t>
                      </m:r>
                      <m:f>
                        <m:fPr>
                          <m:ctrlPr>
                            <a:rPr lang="sk-SK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sk-SK" sz="2400" i="1">
                              <a:latin typeface="Cambria Math"/>
                            </a:rPr>
                            <m:t>𝑀𝑚</m:t>
                          </m:r>
                        </m:num>
                        <m:den>
                          <m:sSup>
                            <m:sSupPr>
                              <m:ctrlPr>
                                <a:rPr lang="sk-SK" sz="24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sk-SK" sz="2400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sk-SK" sz="2400" b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6882" y="3999471"/>
                <a:ext cx="1912318" cy="781368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Freeform 12"/>
          <p:cNvSpPr/>
          <p:nvPr/>
        </p:nvSpPr>
        <p:spPr>
          <a:xfrm rot="900000">
            <a:off x="7020001" y="3657600"/>
            <a:ext cx="218975" cy="617837"/>
          </a:xfrm>
          <a:custGeom>
            <a:avLst/>
            <a:gdLst>
              <a:gd name="connsiteX0" fmla="*/ 116398 w 271639"/>
              <a:gd name="connsiteY0" fmla="*/ 617837 h 617837"/>
              <a:gd name="connsiteX1" fmla="*/ 5188 w 271639"/>
              <a:gd name="connsiteY1" fmla="*/ 444843 h 617837"/>
              <a:gd name="connsiteX2" fmla="*/ 264679 w 271639"/>
              <a:gd name="connsiteY2" fmla="*/ 358346 h 617837"/>
              <a:gd name="connsiteX3" fmla="*/ 202896 w 271639"/>
              <a:gd name="connsiteY3" fmla="*/ 0 h 617837"/>
              <a:gd name="connsiteX4" fmla="*/ 202896 w 271639"/>
              <a:gd name="connsiteY4" fmla="*/ 0 h 617837"/>
              <a:gd name="connsiteX0" fmla="*/ 128141 w 284054"/>
              <a:gd name="connsiteY0" fmla="*/ 617837 h 617837"/>
              <a:gd name="connsiteX1" fmla="*/ 4574 w 284054"/>
              <a:gd name="connsiteY1" fmla="*/ 358346 h 617837"/>
              <a:gd name="connsiteX2" fmla="*/ 276422 w 284054"/>
              <a:gd name="connsiteY2" fmla="*/ 358346 h 617837"/>
              <a:gd name="connsiteX3" fmla="*/ 214639 w 284054"/>
              <a:gd name="connsiteY3" fmla="*/ 0 h 617837"/>
              <a:gd name="connsiteX4" fmla="*/ 214639 w 284054"/>
              <a:gd name="connsiteY4" fmla="*/ 0 h 617837"/>
              <a:gd name="connsiteX0" fmla="*/ 126455 w 249180"/>
              <a:gd name="connsiteY0" fmla="*/ 617837 h 617837"/>
              <a:gd name="connsiteX1" fmla="*/ 2888 w 249180"/>
              <a:gd name="connsiteY1" fmla="*/ 358346 h 617837"/>
              <a:gd name="connsiteX2" fmla="*/ 237665 w 249180"/>
              <a:gd name="connsiteY2" fmla="*/ 333632 h 617837"/>
              <a:gd name="connsiteX3" fmla="*/ 212953 w 249180"/>
              <a:gd name="connsiteY3" fmla="*/ 0 h 617837"/>
              <a:gd name="connsiteX4" fmla="*/ 212953 w 249180"/>
              <a:gd name="connsiteY4" fmla="*/ 0 h 617837"/>
              <a:gd name="connsiteX0" fmla="*/ 102781 w 223812"/>
              <a:gd name="connsiteY0" fmla="*/ 617837 h 617837"/>
              <a:gd name="connsiteX1" fmla="*/ 3927 w 223812"/>
              <a:gd name="connsiteY1" fmla="*/ 296563 h 617837"/>
              <a:gd name="connsiteX2" fmla="*/ 213991 w 223812"/>
              <a:gd name="connsiteY2" fmla="*/ 333632 h 617837"/>
              <a:gd name="connsiteX3" fmla="*/ 189279 w 223812"/>
              <a:gd name="connsiteY3" fmla="*/ 0 h 617837"/>
              <a:gd name="connsiteX4" fmla="*/ 189279 w 223812"/>
              <a:gd name="connsiteY4" fmla="*/ 0 h 617837"/>
              <a:gd name="connsiteX0" fmla="*/ 102781 w 218975"/>
              <a:gd name="connsiteY0" fmla="*/ 617837 h 617837"/>
              <a:gd name="connsiteX1" fmla="*/ 3927 w 218975"/>
              <a:gd name="connsiteY1" fmla="*/ 296563 h 617837"/>
              <a:gd name="connsiteX2" fmla="*/ 213991 w 218975"/>
              <a:gd name="connsiteY2" fmla="*/ 333632 h 617837"/>
              <a:gd name="connsiteX3" fmla="*/ 189279 w 218975"/>
              <a:gd name="connsiteY3" fmla="*/ 0 h 617837"/>
              <a:gd name="connsiteX4" fmla="*/ 189279 w 218975"/>
              <a:gd name="connsiteY4" fmla="*/ 0 h 617837"/>
              <a:gd name="connsiteX0" fmla="*/ 102781 w 217292"/>
              <a:gd name="connsiteY0" fmla="*/ 617837 h 617837"/>
              <a:gd name="connsiteX1" fmla="*/ 3927 w 217292"/>
              <a:gd name="connsiteY1" fmla="*/ 296563 h 617837"/>
              <a:gd name="connsiteX2" fmla="*/ 213991 w 217292"/>
              <a:gd name="connsiteY2" fmla="*/ 333632 h 617837"/>
              <a:gd name="connsiteX3" fmla="*/ 189279 w 217292"/>
              <a:gd name="connsiteY3" fmla="*/ 0 h 617837"/>
              <a:gd name="connsiteX4" fmla="*/ 189279 w 217292"/>
              <a:gd name="connsiteY4" fmla="*/ 0 h 617837"/>
              <a:gd name="connsiteX0" fmla="*/ 102781 w 218975"/>
              <a:gd name="connsiteY0" fmla="*/ 617837 h 617837"/>
              <a:gd name="connsiteX1" fmla="*/ 3927 w 218975"/>
              <a:gd name="connsiteY1" fmla="*/ 296563 h 617837"/>
              <a:gd name="connsiteX2" fmla="*/ 213991 w 218975"/>
              <a:gd name="connsiteY2" fmla="*/ 333632 h 617837"/>
              <a:gd name="connsiteX3" fmla="*/ 189279 w 218975"/>
              <a:gd name="connsiteY3" fmla="*/ 0 h 617837"/>
              <a:gd name="connsiteX4" fmla="*/ 189279 w 218975"/>
              <a:gd name="connsiteY4" fmla="*/ 0 h 617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975" h="617837">
                <a:moveTo>
                  <a:pt x="102781" y="617837"/>
                </a:moveTo>
                <a:cubicBezTo>
                  <a:pt x="34819" y="552964"/>
                  <a:pt x="-14608" y="343930"/>
                  <a:pt x="3927" y="296563"/>
                </a:cubicBezTo>
                <a:cubicBezTo>
                  <a:pt x="22462" y="249196"/>
                  <a:pt x="183099" y="383059"/>
                  <a:pt x="213991" y="333632"/>
                </a:cubicBezTo>
                <a:cubicBezTo>
                  <a:pt x="244883" y="284205"/>
                  <a:pt x="119257" y="203887"/>
                  <a:pt x="189279" y="0"/>
                </a:cubicBezTo>
                <a:lnTo>
                  <a:pt x="189279" y="0"/>
                </a:lnTo>
              </a:path>
            </a:pathLst>
          </a:custGeom>
          <a:noFill/>
          <a:ln w="19050">
            <a:solidFill>
              <a:schemeClr val="accent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>
            <a:stCxn id="9" idx="4"/>
          </p:cNvCxnSpPr>
          <p:nvPr/>
        </p:nvCxnSpPr>
        <p:spPr>
          <a:xfrm>
            <a:off x="3313671" y="3799701"/>
            <a:ext cx="572529" cy="848499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5105400" y="3672015"/>
            <a:ext cx="1838426" cy="976185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152400" y="6183868"/>
                <a:ext cx="4114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/>
                      </a:rPr>
                      <m:t>h</m:t>
                    </m:r>
                    <m:r>
                      <a:rPr lang="en-US" sz="2000" b="0" i="1" smtClean="0">
                        <a:latin typeface="Cambria Math"/>
                      </a:rPr>
                      <m:t>(</m:t>
                    </m:r>
                    <m:r>
                      <a:rPr lang="en-US" sz="2000" b="0" i="1" smtClean="0">
                        <a:latin typeface="Cambria Math"/>
                      </a:rPr>
                      <m:t>𝑟</m:t>
                    </m:r>
                    <m:r>
                      <a:rPr lang="en-US" sz="2000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sz="2000" dirty="0" smtClean="0"/>
                  <a:t>:  membrane </a:t>
                </a:r>
                <a:r>
                  <a:rPr lang="sk-SK" sz="2000" dirty="0" smtClean="0"/>
                  <a:t>height </a:t>
                </a:r>
                <a:r>
                  <a:rPr lang="en-US" sz="2000" dirty="0" smtClean="0"/>
                  <a:t>at radius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/>
                      </a:rPr>
                      <m:t>𝑟</m:t>
                    </m:r>
                  </m:oMath>
                </a14:m>
                <a:endParaRPr lang="en-US" sz="2000" dirty="0" smtClean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6183868"/>
                <a:ext cx="4114800" cy="369332"/>
              </a:xfrm>
              <a:prstGeom prst="rect">
                <a:avLst/>
              </a:prstGeom>
              <a:blipFill rotWithShape="1">
                <a:blip r:embed="rId8"/>
                <a:stretch>
                  <a:fillRect t="-16393" b="-278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5955957" y="4648200"/>
                <a:ext cx="1972078" cy="10268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/>
                        </a:rPr>
                        <m:t>=</m:t>
                      </m:r>
                      <m:r>
                        <a:rPr lang="en-US" sz="3200" b="0" i="1" smtClean="0">
                          <a:latin typeface="Cambria Math"/>
                        </a:rPr>
                        <m:t>𝜙</m:t>
                      </m:r>
                      <m:r>
                        <a:rPr lang="en-US" sz="3200" b="0" i="1" smtClean="0">
                          <a:solidFill>
                            <a:schemeClr val="tx2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r>
                            <a:rPr lang="en-US" sz="3200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5957" y="4648200"/>
                <a:ext cx="1972078" cy="1026884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Oval 36"/>
          <p:cNvSpPr/>
          <p:nvPr/>
        </p:nvSpPr>
        <p:spPr>
          <a:xfrm>
            <a:off x="6425514" y="4939856"/>
            <a:ext cx="457200" cy="6096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5791200" y="5747468"/>
            <a:ext cx="350520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i="1" dirty="0" err="1" smtClean="0">
                <a:solidFill>
                  <a:srgbClr val="FF0000"/>
                </a:solidFill>
              </a:rPr>
              <a:t>grav</a:t>
            </a:r>
            <a:r>
              <a:rPr lang="en-US" sz="2400" i="1" dirty="0" smtClean="0">
                <a:solidFill>
                  <a:srgbClr val="FF0000"/>
                </a:solidFill>
              </a:rPr>
              <a:t>. potential</a:t>
            </a:r>
            <a:endParaRPr lang="en-US" sz="2400" i="1" dirty="0">
              <a:solidFill>
                <a:srgbClr val="FF0000"/>
              </a:solidFill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 flipV="1">
            <a:off x="6425514" y="5522686"/>
            <a:ext cx="122651" cy="29413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679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11" grpId="0" animBg="1"/>
      <p:bldP spid="34" grpId="0"/>
      <p:bldP spid="37" grpId="0" animBg="1"/>
      <p:bldP spid="3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>The Form of Newton</a:t>
            </a:r>
            <a:r>
              <a:rPr lang="en-US" dirty="0" smtClean="0"/>
              <a:t>’</a:t>
            </a:r>
            <a:r>
              <a:rPr lang="sk-SK" dirty="0" smtClean="0"/>
              <a:t>s Law of </a:t>
            </a:r>
            <a:r>
              <a:rPr lang="en-US" dirty="0" smtClean="0"/>
              <a:t>Gravitation</a:t>
            </a:r>
            <a:endParaRPr lang="sk-SK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229600" cy="4419599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why</a:t>
                </a:r>
                <a:r>
                  <a:rPr lang="sk-SK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sk-SK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sk-SK" b="0" i="1" smtClean="0">
                            <a:latin typeface="Cambria Math"/>
                          </a:rPr>
                          <m:t>𝐹</m:t>
                        </m:r>
                      </m:e>
                      <m:sub>
                        <m:r>
                          <a:rPr lang="sk-SK" b="0" i="1" smtClean="0">
                            <a:latin typeface="Cambria Math"/>
                          </a:rPr>
                          <m:t>𝑔</m:t>
                        </m:r>
                      </m:sub>
                    </m:sSub>
                    <m:r>
                      <a:rPr lang="sk-SK" b="0" i="1" smtClean="0">
                        <a:latin typeface="Cambria Math"/>
                      </a:rPr>
                      <m:t>∝</m:t>
                    </m:r>
                    <m:f>
                      <m:fPr>
                        <m:ctrlPr>
                          <a:rPr lang="sk-SK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sk-SK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sk-SK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sk-SK" b="0" i="1" smtClean="0">
                                <a:latin typeface="Cambria Math"/>
                              </a:rPr>
                              <m:t>𝑟</m:t>
                            </m:r>
                          </m:e>
                          <m:sup>
                            <m:r>
                              <a:rPr lang="sk-SK" b="0" i="1" smtClean="0">
                                <a:solidFill>
                                  <a:schemeClr val="accent3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sk-SK" dirty="0" smtClean="0"/>
                  <a:t> ?</a:t>
                </a:r>
              </a:p>
              <a:p>
                <a:pPr lvl="1"/>
                <a:r>
                  <a:rPr lang="sk-SK" dirty="0" smtClean="0"/>
                  <a:t>Gauss</a:t>
                </a:r>
                <a:r>
                  <a:rPr lang="en-US" dirty="0" smtClean="0"/>
                  <a:t>’s Law</a:t>
                </a:r>
                <a:r>
                  <a:rPr lang="sk-SK" dirty="0" smtClean="0"/>
                  <a:t>: </a:t>
                </a:r>
                <a14:m>
                  <m:oMath xmlns:m="http://schemas.openxmlformats.org/officeDocument/2006/math">
                    <m:nary>
                      <m:naryPr>
                        <m:chr m:val="∯"/>
                        <m:ctrlPr>
                          <a:rPr lang="sk-SK" i="1" smtClean="0"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sk-SK" i="1" smtClean="0">
                            <a:latin typeface="Cambria Math"/>
                            <a:ea typeface="Cambria Math"/>
                          </a:rPr>
                          <m:t>𝜕</m:t>
                        </m:r>
                        <m:r>
                          <a:rPr lang="sk-SK" b="0" i="1" smtClean="0">
                            <a:latin typeface="Cambria Math"/>
                            <a:ea typeface="Cambria Math"/>
                          </a:rPr>
                          <m:t>𝑉</m:t>
                        </m:r>
                      </m:sub>
                      <m:sup>
                        <m:r>
                          <a:rPr lang="sk-SK" b="0" i="1" smtClean="0">
                            <a:latin typeface="Cambria Math"/>
                            <a:ea typeface="Cambria Math"/>
                          </a:rPr>
                          <m:t> </m:t>
                        </m:r>
                      </m:sup>
                      <m:e>
                        <m:r>
                          <a:rPr lang="sk-SK" b="1" i="1" smtClean="0">
                            <a:latin typeface="Cambria Math"/>
                          </a:rPr>
                          <m:t>𝒈</m:t>
                        </m:r>
                        <m:r>
                          <a:rPr lang="sk-SK" b="0" i="1" smtClean="0">
                            <a:latin typeface="Cambria Math"/>
                          </a:rPr>
                          <m:t>⋅</m:t>
                        </m:r>
                        <m:r>
                          <m:rPr>
                            <m:sty m:val="p"/>
                          </m:rPr>
                          <a:rPr lang="sk-SK" b="0" i="1" smtClean="0">
                            <a:latin typeface="Cambria Math"/>
                          </a:rPr>
                          <m:t>d</m:t>
                        </m:r>
                        <m:r>
                          <a:rPr lang="sk-SK" b="1" i="1" smtClean="0">
                            <a:latin typeface="Cambria Math"/>
                          </a:rPr>
                          <m:t>𝑨</m:t>
                        </m:r>
                      </m:e>
                    </m:nary>
                    <m:r>
                      <a:rPr lang="sk-SK" b="0" i="1" smtClean="0">
                        <a:latin typeface="Cambria Math"/>
                      </a:rPr>
                      <m:t>=−4</m:t>
                    </m:r>
                    <m:r>
                      <a:rPr lang="sk-SK" b="0" i="1" smtClean="0">
                        <a:latin typeface="Cambria Math"/>
                      </a:rPr>
                      <m:t>𝜋𝜅</m:t>
                    </m:r>
                    <m:r>
                      <a:rPr lang="sk-SK" b="0" i="1" smtClean="0">
                        <a:latin typeface="Cambria Math"/>
                      </a:rPr>
                      <m:t>𝑀</m:t>
                    </m:r>
                  </m:oMath>
                </a14:m>
                <a:endParaRPr lang="sk-SK" dirty="0" smtClean="0"/>
              </a:p>
              <a:p>
                <a:pPr marL="857250" lvl="2" indent="0">
                  <a:buNone/>
                </a:pPr>
                <a:r>
                  <a:rPr lang="sk-SK" dirty="0" smtClean="0"/>
                  <a:t>(</a:t>
                </a:r>
                <a:r>
                  <a:rPr lang="sk-SK" i="1" dirty="0" smtClean="0"/>
                  <a:t>gravita</a:t>
                </a:r>
                <a:r>
                  <a:rPr lang="en-US" i="1" dirty="0" err="1" smtClean="0"/>
                  <a:t>tional</a:t>
                </a:r>
                <a:r>
                  <a:rPr lang="sk-SK" i="1" dirty="0" smtClean="0"/>
                  <a:t> </a:t>
                </a:r>
                <a:r>
                  <a:rPr lang="en-US" i="1" dirty="0" smtClean="0"/>
                  <a:t>flux</a:t>
                </a:r>
                <a:r>
                  <a:rPr lang="sk-SK" dirty="0" smtClean="0"/>
                  <a:t> </a:t>
                </a:r>
                <a:r>
                  <a:rPr lang="en-US" dirty="0" smtClean="0"/>
                  <a:t>through any closed surface is proportional to the enclosed mass</a:t>
                </a:r>
                <a:r>
                  <a:rPr lang="sk-SK" dirty="0" smtClean="0"/>
                  <a:t>)</a:t>
                </a:r>
                <a:endParaRPr lang="en-US" dirty="0" smtClean="0"/>
              </a:p>
              <a:p>
                <a:pPr lvl="1">
                  <a:buClr>
                    <a:srgbClr val="0091ED"/>
                  </a:buClr>
                </a:pPr>
                <a:r>
                  <a:rPr lang="en-US" dirty="0">
                    <a:solidFill>
                      <a:prstClr val="black"/>
                    </a:solidFill>
                  </a:rPr>
                  <a:t>special case</a:t>
                </a:r>
                <a:r>
                  <a:rPr lang="sk-SK" dirty="0">
                    <a:solidFill>
                      <a:prstClr val="black"/>
                    </a:solidFill>
                  </a:rPr>
                  <a:t>:</a:t>
                </a:r>
                <a:r>
                  <a:rPr lang="en-US" dirty="0">
                    <a:solidFill>
                      <a:prstClr val="black"/>
                    </a:solidFill>
                  </a:rPr>
                  <a:t> spherical symmetry, point mass</a:t>
                </a:r>
                <a:r>
                  <a:rPr lang="sk-SK" dirty="0" smtClean="0">
                    <a:solidFill>
                      <a:prstClr val="black"/>
                    </a:solidFill>
                  </a:rPr>
                  <a:t>:</a:t>
                </a:r>
                <a:endParaRPr lang="sk-SK" dirty="0" smtClean="0"/>
              </a:p>
              <a:p>
                <a:pPr lvl="1"/>
                <a:r>
                  <a:rPr lang="en-US" dirty="0" smtClean="0">
                    <a:solidFill>
                      <a:schemeClr val="accent4"/>
                    </a:solidFill>
                  </a:rPr>
                  <a:t>holds in </a:t>
                </a:r>
                <a:r>
                  <a:rPr lang="en-US" i="1" dirty="0" smtClean="0">
                    <a:solidFill>
                      <a:schemeClr val="accent4"/>
                    </a:solidFill>
                  </a:rPr>
                  <a:t>N </a:t>
                </a:r>
                <a:r>
                  <a:rPr lang="en-US" dirty="0" smtClean="0">
                    <a:solidFill>
                      <a:schemeClr val="accent4"/>
                    </a:solidFill>
                  </a:rPr>
                  <a:t>dimensions, too</a:t>
                </a:r>
                <a:endParaRPr lang="sk-SK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229600" cy="4419599"/>
              </a:xfrm>
              <a:blipFill rotWithShape="1">
                <a:blip r:embed="rId2"/>
                <a:stretch>
                  <a:fillRect l="-1630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E4ECE-AE78-4E24-A200-E767E4DB629A}" type="slidenum">
              <a:rPr lang="en-US" smtClean="0"/>
              <a:t>40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924841" y="4978582"/>
            <a:ext cx="2456598" cy="10956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1062230" y="5086018"/>
                <a:ext cx="4161587" cy="97302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k-SK" sz="2800" i="1" smtClean="0">
                          <a:latin typeface="Cambria Math"/>
                        </a:rPr>
                        <m:t>𝑔</m:t>
                      </m:r>
                      <m:r>
                        <a:rPr lang="sk-SK" sz="2800" b="0" i="1" smtClean="0">
                          <a:latin typeface="Cambria Math"/>
                        </a:rPr>
                        <m:t>=</m:t>
                      </m:r>
                      <m:r>
                        <a:rPr lang="sk-SK" sz="2800" i="1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sk-SK" sz="28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sk-SK" sz="2800" b="0" i="1" smtClean="0">
                              <a:latin typeface="Cambria Math"/>
                            </a:rPr>
                            <m:t>4</m:t>
                          </m:r>
                          <m:r>
                            <a:rPr lang="sk-SK" sz="2800" b="0" i="1" smtClean="0">
                              <a:latin typeface="Cambria Math"/>
                            </a:rPr>
                            <m:t>𝜋𝜅</m:t>
                          </m:r>
                          <m:r>
                            <a:rPr lang="sk-SK" sz="2800" b="0" i="1" smtClean="0">
                              <a:latin typeface="Cambria Math"/>
                            </a:rPr>
                            <m:t>𝑀</m:t>
                          </m:r>
                        </m:num>
                        <m:den>
                          <m:sSub>
                            <m:sSubPr>
                              <m:ctrlPr>
                                <a:rPr lang="sk-SK" sz="28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sk-SK" sz="2800" i="1">
                                  <a:latin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sk-SK" sz="2800" b="0" i="1" smtClean="0">
                                  <a:latin typeface="Cambria Math"/>
                                </a:rPr>
                                <m:t>𝑠</m:t>
                              </m:r>
                            </m:sub>
                          </m:sSub>
                        </m:den>
                      </m:f>
                      <m:r>
                        <a:rPr lang="sk-SK" sz="2800" b="0" i="1" smtClean="0">
                          <a:latin typeface="Cambria Math"/>
                        </a:rPr>
                        <m:t> </m:t>
                      </m:r>
                      <m:r>
                        <a:rPr lang="sk-SK" sz="2800" b="0" i="1" smtClean="0">
                          <a:solidFill>
                            <a:schemeClr val="tx2"/>
                          </a:solidFill>
                          <a:latin typeface="Cambria Math"/>
                        </a:rPr>
                        <m:t>; </m:t>
                      </m:r>
                      <m:sSub>
                        <m:sSubPr>
                          <m:ctrlPr>
                            <a:rPr lang="sk-SK" sz="2800" i="1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sk-SK" sz="2800" i="1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sk-SK" sz="2800" i="1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𝑠</m:t>
                          </m:r>
                        </m:sub>
                      </m:sSub>
                      <m:r>
                        <a:rPr lang="sk-SK" sz="2800" b="0" i="1" smtClean="0">
                          <a:solidFill>
                            <a:schemeClr val="tx2"/>
                          </a:solidFill>
                          <a:latin typeface="Cambria Math"/>
                        </a:rPr>
                        <m:t>∝</m:t>
                      </m:r>
                      <m:sSup>
                        <m:sSupPr>
                          <m:ctrlPr>
                            <a:rPr lang="sk-SK" sz="2800" i="1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sk-SK" sz="2800" i="1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𝑟</m:t>
                          </m:r>
                        </m:e>
                        <m:sup>
                          <m:r>
                            <a:rPr lang="sk-SK" sz="2800" i="1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𝑁</m:t>
                          </m:r>
                          <m:r>
                            <a:rPr lang="sk-SK" sz="2800" i="1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sk-SK" sz="2800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230" y="5086018"/>
                <a:ext cx="4161587" cy="97302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5867400" y="4964934"/>
                <a:ext cx="2540760" cy="10194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k-SK" sz="3200" i="1" smtClean="0">
                          <a:latin typeface="Cambria Math"/>
                        </a:rPr>
                        <m:t>𝑔</m:t>
                      </m:r>
                      <m:r>
                        <a:rPr lang="sk-SK" sz="3200" b="0" i="1" smtClean="0">
                          <a:latin typeface="Cambria Math"/>
                        </a:rPr>
                        <m:t>∝</m:t>
                      </m:r>
                      <m:r>
                        <a:rPr lang="sk-SK" sz="3200" i="1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sk-SK" sz="32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sk-SK" sz="3200" i="1" smtClean="0">
                              <a:latin typeface="Cambria Math"/>
                            </a:rPr>
                            <m:t>𝜅</m:t>
                          </m:r>
                          <m:r>
                            <a:rPr lang="sk-SK" sz="3200" i="1">
                              <a:latin typeface="Cambria Math"/>
                            </a:rPr>
                            <m:t>𝑀</m:t>
                          </m:r>
                        </m:num>
                        <m:den>
                          <m:sSup>
                            <m:sSupPr>
                              <m:ctrlPr>
                                <a:rPr lang="sk-SK" sz="32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sk-SK" sz="3200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sk-SK" sz="3200" b="0" i="0" smtClean="0">
                                  <a:latin typeface="Cambria Math"/>
                                </a:rPr>
                                <m:t>(</m:t>
                              </m:r>
                              <m:r>
                                <a:rPr lang="sk-SK" sz="3200" b="0" i="1" smtClean="0">
                                  <a:latin typeface="Cambria Math"/>
                                </a:rPr>
                                <m:t>𝑁</m:t>
                              </m:r>
                              <m:r>
                                <a:rPr lang="sk-SK" sz="3200" b="0" i="1" smtClean="0">
                                  <a:latin typeface="Cambria Math"/>
                                </a:rPr>
                                <m:t>−1)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sk-SK" sz="3200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7400" y="4964934"/>
                <a:ext cx="2540760" cy="101944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ight Arrow 14"/>
          <p:cNvSpPr/>
          <p:nvPr/>
        </p:nvSpPr>
        <p:spPr>
          <a:xfrm>
            <a:off x="5260649" y="5527180"/>
            <a:ext cx="413407" cy="1824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7262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Gravitational Force in 2D</a:t>
            </a:r>
            <a:endParaRPr lang="sk-SK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153400" cy="15378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sk-SK" sz="3200" i="1" smtClean="0">
                        <a:latin typeface="Cambria Math"/>
                      </a:rPr>
                      <m:t>𝑔</m:t>
                    </m:r>
                    <m:r>
                      <a:rPr lang="sk-SK" sz="3200" b="0" i="1" smtClean="0">
                        <a:latin typeface="Cambria Math"/>
                      </a:rPr>
                      <m:t>=</m:t>
                    </m:r>
                    <m:r>
                      <a:rPr lang="sk-SK" sz="3200" i="1">
                        <a:latin typeface="Cambria Math"/>
                      </a:rPr>
                      <m:t>−</m:t>
                    </m:r>
                    <m:f>
                      <m:fPr>
                        <m:ctrlPr>
                          <a:rPr lang="sk-SK" sz="3200" i="1">
                            <a:latin typeface="Cambria Math"/>
                          </a:rPr>
                        </m:ctrlPr>
                      </m:fPr>
                      <m:num>
                        <m:r>
                          <a:rPr lang="sk-SK" sz="3200" b="0" i="1" smtClean="0">
                            <a:latin typeface="Cambria Math"/>
                          </a:rPr>
                          <m:t>2</m:t>
                        </m:r>
                        <m:r>
                          <a:rPr lang="sk-SK" sz="3200" i="1" smtClean="0">
                            <a:latin typeface="Cambria Math"/>
                          </a:rPr>
                          <m:t>𝜅</m:t>
                        </m:r>
                        <m:r>
                          <a:rPr lang="sk-SK" sz="3200" i="1">
                            <a:latin typeface="Cambria Math"/>
                          </a:rPr>
                          <m:t>𝑀</m:t>
                        </m:r>
                      </m:num>
                      <m:den>
                        <m:r>
                          <a:rPr lang="sk-SK" sz="3200" i="1" smtClean="0">
                            <a:latin typeface="Cambria Math"/>
                          </a:rPr>
                          <m:t>𝑟</m:t>
                        </m:r>
                      </m:den>
                    </m:f>
                  </m:oMath>
                </a14:m>
                <a:endParaRPr lang="sk-SK" sz="3200" b="0" dirty="0" smtClean="0"/>
              </a:p>
              <a:p>
                <a:pPr lvl="0"/>
                <a:r>
                  <a:rPr lang="sk-SK" dirty="0" smtClean="0"/>
                  <a:t>poten</a:t>
                </a:r>
                <a:r>
                  <a:rPr lang="en-US" dirty="0" err="1" smtClean="0"/>
                  <a:t>tia</a:t>
                </a:r>
                <a:r>
                  <a:rPr lang="sk-SK" dirty="0" smtClean="0"/>
                  <a:t>l </a:t>
                </a:r>
                <a14:m>
                  <m:oMath xmlns:m="http://schemas.openxmlformats.org/officeDocument/2006/math">
                    <m:r>
                      <a:rPr lang="sk-SK" b="0" i="1" smtClean="0">
                        <a:solidFill>
                          <a:prstClr val="black"/>
                        </a:solidFill>
                        <a:latin typeface="Cambria Math"/>
                      </a:rPr>
                      <m:t>𝜙</m:t>
                    </m:r>
                    <m:d>
                      <m:dPr>
                        <m:ctrlPr>
                          <a:rPr lang="sk-SK" b="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sk-SK" b="1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𝒓</m:t>
                        </m:r>
                      </m:e>
                    </m:d>
                    <m:r>
                      <a:rPr lang="sk-SK" i="1">
                        <a:solidFill>
                          <a:prstClr val="black"/>
                        </a:solidFill>
                        <a:latin typeface="Cambria Math"/>
                      </a:rPr>
                      <m:t>=</m:t>
                    </m:r>
                    <m:nary>
                      <m:naryPr>
                        <m:limLoc m:val="undOvr"/>
                        <m:ctrlPr>
                          <a:rPr lang="sk-SK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brk m:alnAt="24"/>
                          </m:rPr>
                          <a:rPr lang="en-US" b="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𝑟</m:t>
                        </m:r>
                      </m:sub>
                      <m:sup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∞</m:t>
                        </m:r>
                      </m:sup>
                      <m:e>
                        <m:r>
                          <a:rPr lang="en-US" b="1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𝒈</m:t>
                        </m:r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d</m:t>
                        </m:r>
                        <m:r>
                          <a:rPr lang="en-US" b="1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𝒓</m:t>
                        </m:r>
                      </m:e>
                    </m:nary>
                  </m:oMath>
                </a14:m>
                <a:endParaRPr lang="sk-SK" sz="3200" dirty="0"/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153400" cy="1537857"/>
              </a:xfrm>
              <a:prstGeom prst="rect">
                <a:avLst/>
              </a:prstGeom>
              <a:blipFill rotWithShape="1">
                <a:blip r:embed="rId2"/>
                <a:stretch>
                  <a:fillRect l="-1644" b="-7540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E4ECE-AE78-4E24-A200-E767E4DB629A}" type="slidenum">
              <a:rPr lang="en-US" smtClean="0"/>
              <a:t>41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5159828" y="2463225"/>
                <a:ext cx="2743200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spcBef>
                    <a:spcPct val="20000"/>
                  </a:spcBef>
                  <a:buClr>
                    <a:srgbClr val="FF782D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k-SK" sz="3200" b="1" i="1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r>
                        <a:rPr lang="sk-SK" sz="3200" i="1">
                          <a:solidFill>
                            <a:prstClr val="black"/>
                          </a:solidFill>
                          <a:latin typeface="Cambria Math"/>
                        </a:rPr>
                        <m:t>𝑔</m:t>
                      </m:r>
                      <m:func>
                        <m:funcPr>
                          <m:ctrlPr>
                            <a:rPr lang="sk-SK" sz="32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sk-SK" sz="320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log</m:t>
                          </m:r>
                        </m:fName>
                        <m:e>
                          <m:r>
                            <a:rPr lang="sk-SK" sz="32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𝑟</m:t>
                          </m:r>
                        </m:e>
                      </m:func>
                      <m:r>
                        <a:rPr lang="sk-SK" sz="3200" b="1">
                          <a:solidFill>
                            <a:prstClr val="black"/>
                          </a:solidFill>
                          <a:latin typeface="Cambria Math"/>
                        </a:rPr>
                        <m:t>+</m:t>
                      </m:r>
                      <m:r>
                        <m:rPr>
                          <m:sty m:val="p"/>
                        </m:rPr>
                        <a:rPr lang="sk-SK" sz="3200">
                          <a:solidFill>
                            <a:prstClr val="black"/>
                          </a:solidFill>
                          <a:latin typeface="Cambria Math"/>
                        </a:rPr>
                        <m:t>C</m:t>
                      </m:r>
                    </m:oMath>
                  </m:oMathPara>
                </a14:m>
                <a:endParaRPr lang="sk-SK" sz="3200" i="1" dirty="0">
                  <a:solidFill>
                    <a:prstClr val="black"/>
                  </a:solidFill>
                  <a:latin typeface="Cambria Math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9828" y="2463225"/>
                <a:ext cx="2743200" cy="58477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7888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Derivation of the 3</a:t>
            </a:r>
            <a:r>
              <a:rPr lang="en-US" baseline="30000" dirty="0" smtClean="0"/>
              <a:t>rd</a:t>
            </a:r>
            <a:r>
              <a:rPr lang="en-US" dirty="0" smtClean="0"/>
              <a:t> </a:t>
            </a:r>
            <a:r>
              <a:rPr lang="en-US" dirty="0" err="1" smtClean="0"/>
              <a:t>Kepler’s</a:t>
            </a:r>
            <a:r>
              <a:rPr lang="en-US" dirty="0" smtClean="0"/>
              <a:t> Law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992313"/>
            <a:ext cx="4040188" cy="63976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standard - 3D</a:t>
            </a:r>
            <a:endParaRPr lang="en-US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57200" y="2632075"/>
                <a:ext cx="4040188" cy="3463925"/>
              </a:xfrm>
            </p:spPr>
            <p:txBody>
              <a:bodyPr>
                <a:noAutofit/>
              </a:bodyPr>
              <a:lstStyle/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/>
                            </a:rPr>
                            <m:t>𝜅</m:t>
                          </m:r>
                        </m:e>
                        <m:sub>
                          <m:r>
                            <a:rPr lang="en-US" sz="2800" i="1">
                              <a:latin typeface="Cambria Math"/>
                            </a:rPr>
                            <m:t>𝑚</m:t>
                          </m:r>
                        </m:sub>
                      </m:sSub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/>
                            </a:rPr>
                            <m:t>𝑀𝑚</m:t>
                          </m:r>
                        </m:num>
                        <m:den>
                          <m:sSup>
                            <m:sSupPr>
                              <m:ctrlPr>
                                <a:rPr lang="en-US" sz="28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800" i="1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/>
                            </a:rPr>
                            <m:t>𝑚</m:t>
                          </m:r>
                          <m:r>
                            <a:rPr lang="en-US" sz="2800" i="1">
                              <a:latin typeface="Cambria Math"/>
                            </a:rPr>
                            <m:t>𝜔</m:t>
                          </m:r>
                        </m:e>
                        <m:sup>
                          <m:r>
                            <a:rPr lang="en-US" sz="2800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2800" i="1">
                          <a:latin typeface="Cambria Math"/>
                        </a:rPr>
                        <m:t>𝑟</m:t>
                      </m:r>
                    </m:oMath>
                  </m:oMathPara>
                </a14:m>
                <a:endParaRPr lang="en-US" sz="2800" dirty="0"/>
              </a:p>
              <a:p>
                <a:pPr marL="0" indent="0" algn="ctr">
                  <a:buNone/>
                </a:pPr>
                <a:endParaRPr lang="en-US" sz="4000" i="1" dirty="0" smtClean="0">
                  <a:latin typeface="Cambria Math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8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𝜅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/>
                                </a:rPr>
                                <m:t>𝑚</m:t>
                              </m:r>
                            </m:sub>
                          </m:sSub>
                          <m:r>
                            <a:rPr lang="en-US" sz="2800" i="1">
                              <a:latin typeface="Cambria Math"/>
                            </a:rPr>
                            <m:t>𝑀</m:t>
                          </m:r>
                        </m:num>
                        <m:den>
                          <m:r>
                            <a:rPr lang="en-US" sz="2800" i="1">
                              <a:latin typeface="Cambria Math"/>
                            </a:rPr>
                            <m:t>4</m:t>
                          </m:r>
                          <m:sSup>
                            <m:sSup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800" dirty="0" smtClean="0"/>
              </a:p>
              <a:p>
                <a:pPr marL="0" indent="0" algn="ctr">
                  <a:buNone/>
                </a:pPr>
                <a:r>
                  <a:rPr lang="en-US" sz="1200" dirty="0" smtClean="0"/>
                  <a:t> </a:t>
                </a:r>
                <a:endParaRPr lang="en-US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8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8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/>
                            </a:rPr>
                            <m:t>4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800" b="0" i="1" smtClean="0">
                          <a:latin typeface="Cambria Math"/>
                        </a:rPr>
                        <m:t>𝜅</m:t>
                      </m:r>
                      <m:r>
                        <a:rPr lang="en-US" sz="2800" b="0" i="1" smtClean="0">
                          <a:latin typeface="Cambria Math"/>
                        </a:rPr>
                        <m:t>𝑀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57200" y="2632075"/>
                <a:ext cx="4040188" cy="3463925"/>
              </a:xfrm>
              <a:blipFill rotWithShape="1">
                <a:blip r:embed="rId2"/>
                <a:stretch>
                  <a:fillRect b="-12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645025" y="1992313"/>
            <a:ext cx="4041775" cy="63976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2D rubber sheet</a:t>
            </a:r>
            <a:endParaRPr lang="en-US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/>
              <p:cNvSpPr>
                <a:spLocks noGrp="1"/>
              </p:cNvSpPr>
              <p:nvPr>
                <p:ph sz="quarter" idx="4"/>
              </p:nvPr>
            </p:nvSpPr>
            <p:spPr>
              <a:xfrm>
                <a:off x="4645025" y="2632075"/>
                <a:ext cx="4041775" cy="3463925"/>
              </a:xfrm>
            </p:spPr>
            <p:txBody>
              <a:bodyPr>
                <a:noAutofit/>
              </a:bodyPr>
              <a:lstStyle/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/>
                            </a:rPr>
                            <m:t>𝜅</m:t>
                          </m:r>
                        </m:e>
                        <m:sub>
                          <m:r>
                            <a:rPr lang="en-US" sz="2800" i="1">
                              <a:latin typeface="Cambria Math"/>
                            </a:rPr>
                            <m:t>𝑚</m:t>
                          </m:r>
                        </m:sub>
                      </m:sSub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/>
                            </a:rPr>
                            <m:t>𝑀𝑚</m:t>
                          </m:r>
                        </m:num>
                        <m:den>
                          <m:r>
                            <a:rPr lang="en-US" sz="2800" i="1">
                              <a:latin typeface="Cambria Math"/>
                            </a:rPr>
                            <m:t>𝑟</m:t>
                          </m:r>
                        </m:den>
                      </m:f>
                      <m:r>
                        <a:rPr lang="en-US" sz="2800" i="1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/>
                            </a:rPr>
                            <m:t>𝑚</m:t>
                          </m:r>
                          <m:r>
                            <a:rPr lang="en-US" sz="2800" i="1">
                              <a:latin typeface="Cambria Math"/>
                            </a:rPr>
                            <m:t>𝜔</m:t>
                          </m:r>
                        </m:e>
                        <m:sup>
                          <m:r>
                            <a:rPr lang="en-US" sz="2800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2800" i="1">
                          <a:latin typeface="Cambria Math"/>
                        </a:rPr>
                        <m:t>𝑟</m:t>
                      </m:r>
                    </m:oMath>
                  </m:oMathPara>
                </a14:m>
                <a:endParaRPr lang="en-US" sz="2800" dirty="0"/>
              </a:p>
              <a:p>
                <a:pPr marL="0" indent="0" algn="ctr">
                  <a:buNone/>
                </a:pPr>
                <a:endParaRPr lang="en-US" sz="4000" i="1" dirty="0" smtClean="0">
                  <a:latin typeface="Cambria Math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8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𝜅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/>
                                </a:rPr>
                                <m:t>𝑚</m:t>
                              </m:r>
                            </m:sub>
                          </m:sSub>
                          <m:r>
                            <a:rPr lang="en-US" sz="2800" i="1">
                              <a:latin typeface="Cambria Math"/>
                            </a:rPr>
                            <m:t>𝑀</m:t>
                          </m:r>
                        </m:num>
                        <m:den>
                          <m:r>
                            <a:rPr lang="en-US" sz="2800" i="1">
                              <a:latin typeface="Cambria Math"/>
                            </a:rPr>
                            <m:t>4</m:t>
                          </m:r>
                          <m:sSup>
                            <m:sSup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800" dirty="0" smtClean="0"/>
              </a:p>
              <a:p>
                <a:pPr marL="0" indent="0" algn="ctr">
                  <a:buNone/>
                </a:pPr>
                <a:r>
                  <a:rPr lang="en-US" sz="1200" dirty="0">
                    <a:solidFill>
                      <a:prstClr val="black"/>
                    </a:solidFill>
                  </a:rPr>
                  <a:t> </a:t>
                </a:r>
                <a:endParaRPr lang="en-US" sz="2800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/>
                            </a:rPr>
                            <m:t>𝑟</m:t>
                          </m:r>
                        </m:num>
                        <m:den>
                          <m:r>
                            <a:rPr lang="en-US" sz="2800" i="1">
                              <a:latin typeface="Cambria Math"/>
                            </a:rPr>
                            <m:t>𝑇</m:t>
                          </m:r>
                        </m:den>
                      </m:f>
                      <m:r>
                        <a:rPr lang="en-US" sz="28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800" i="1">
                              <a:latin typeface="Cambria Math"/>
                            </a:rPr>
                            <m:t>2</m:t>
                          </m:r>
                          <m:r>
                            <a:rPr lang="en-US" sz="2800" i="1">
                              <a:latin typeface="Cambria Math"/>
                            </a:rPr>
                            <m:t>𝜋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US" sz="2800" i="1">
                              <a:latin typeface="Cambria Math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𝜅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/>
                                </a:rPr>
                                <m:t>𝑚</m:t>
                              </m:r>
                            </m:sub>
                          </m:sSub>
                          <m:r>
                            <a:rPr lang="en-US" sz="2800" i="1">
                              <a:latin typeface="Cambria Math"/>
                            </a:rPr>
                            <m:t>𝑀</m:t>
                          </m:r>
                        </m:e>
                      </m:ra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Content Placeholder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4"/>
              </p:nvPr>
            </p:nvSpPr>
            <p:spPr>
              <a:xfrm>
                <a:off x="4645025" y="2632075"/>
                <a:ext cx="4041775" cy="3463925"/>
              </a:xfr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E4ECE-AE78-4E24-A200-E767E4DB629A}" type="slidenum">
              <a:rPr lang="en-US" smtClean="0"/>
              <a:t>42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3697594" y="1447800"/>
                <a:ext cx="1748812" cy="6247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𝑔</m:t>
                          </m:r>
                        </m:sub>
                      </m:sSub>
                      <m:r>
                        <a:rPr lang="en-US" sz="3200" i="1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32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𝑐𝑓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7594" y="1447800"/>
                <a:ext cx="1748812" cy="62478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 flipV="1">
            <a:off x="1307757" y="5245442"/>
            <a:ext cx="2286000" cy="978243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5434913" y="5245441"/>
            <a:ext cx="2473411" cy="978243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3109163" y="3489398"/>
                <a:ext cx="2925673" cy="7016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/>
                  <a:t>substitute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𝜔</m:t>
                    </m:r>
                    <m:r>
                      <a:rPr lang="en-US" sz="28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/>
                          </a:rPr>
                          <m:t>2</m:t>
                        </m:r>
                        <m:r>
                          <a:rPr lang="en-US" sz="2800" i="1">
                            <a:latin typeface="Cambria Math"/>
                          </a:rPr>
                          <m:t>𝜋</m:t>
                        </m:r>
                      </m:num>
                      <m:den>
                        <m:r>
                          <a:rPr lang="en-US" sz="2800" i="1">
                            <a:latin typeface="Cambria Math"/>
                          </a:rPr>
                          <m:t>𝑇</m:t>
                        </m:r>
                      </m:den>
                    </m:f>
                  </m:oMath>
                </a14:m>
                <a:r>
                  <a:rPr lang="en-US" sz="2800" dirty="0"/>
                  <a:t>:</a:t>
                </a: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9163" y="3489398"/>
                <a:ext cx="2925673" cy="701602"/>
              </a:xfrm>
              <a:prstGeom prst="rect">
                <a:avLst/>
              </a:prstGeom>
              <a:blipFill rotWithShape="1">
                <a:blip r:embed="rId5"/>
                <a:stretch>
                  <a:fillRect l="-3750" r="-3750" b="-10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6231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Large slopes do not work well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0" y="1676400"/>
            <a:ext cx="3886200" cy="21382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if the slope is too big, the projected force will not be monotonous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E4ECE-AE78-4E24-A200-E767E4DB629A}" type="slidenum">
              <a:rPr lang="en-US" smtClean="0"/>
              <a:t>43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74948" y="5687633"/>
            <a:ext cx="73212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solidFill>
                  <a:schemeClr val="accent1"/>
                </a:solidFill>
              </a:rPr>
              <a:t>we will work only with small </a:t>
            </a:r>
            <a:r>
              <a:rPr lang="en-US" sz="3600" dirty="0" smtClean="0">
                <a:solidFill>
                  <a:schemeClr val="accent1"/>
                </a:solidFill>
              </a:rPr>
              <a:t>slopes</a:t>
            </a:r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4495800" y="5118153"/>
            <a:ext cx="304800" cy="4820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6" name="Group 105"/>
          <p:cNvGrpSpPr/>
          <p:nvPr/>
        </p:nvGrpSpPr>
        <p:grpSpPr>
          <a:xfrm>
            <a:off x="983308" y="1371028"/>
            <a:ext cx="3588692" cy="2819972"/>
            <a:chOff x="2788356" y="1394178"/>
            <a:chExt cx="3588692" cy="2819972"/>
          </a:xfrm>
        </p:grpSpPr>
        <p:sp>
          <p:nvSpPr>
            <p:cNvPr id="8" name="Freeform 7"/>
            <p:cNvSpPr/>
            <p:nvPr/>
          </p:nvSpPr>
          <p:spPr>
            <a:xfrm>
              <a:off x="2788356" y="1603022"/>
              <a:ext cx="3383843" cy="2239773"/>
            </a:xfrm>
            <a:custGeom>
              <a:avLst/>
              <a:gdLst>
                <a:gd name="connsiteX0" fmla="*/ 0 w 7060557"/>
                <a:gd name="connsiteY0" fmla="*/ 0 h 1875098"/>
                <a:gd name="connsiteX1" fmla="*/ 7060557 w 7060557"/>
                <a:gd name="connsiteY1" fmla="*/ 1875098 h 1875098"/>
                <a:gd name="connsiteX2" fmla="*/ 7060557 w 7060557"/>
                <a:gd name="connsiteY2" fmla="*/ 1875098 h 1875098"/>
                <a:gd name="connsiteX0" fmla="*/ 0 w 6539696"/>
                <a:gd name="connsiteY0" fmla="*/ 0 h 1944546"/>
                <a:gd name="connsiteX1" fmla="*/ 6539696 w 6539696"/>
                <a:gd name="connsiteY1" fmla="*/ 1944546 h 1944546"/>
                <a:gd name="connsiteX2" fmla="*/ 6539696 w 6539696"/>
                <a:gd name="connsiteY2" fmla="*/ 1944546 h 1944546"/>
                <a:gd name="connsiteX0" fmla="*/ 0 w 7095281"/>
                <a:gd name="connsiteY0" fmla="*/ 0 h 2048719"/>
                <a:gd name="connsiteX1" fmla="*/ 7095281 w 7095281"/>
                <a:gd name="connsiteY1" fmla="*/ 2048719 h 2048719"/>
                <a:gd name="connsiteX2" fmla="*/ 7095281 w 7095281"/>
                <a:gd name="connsiteY2" fmla="*/ 2048719 h 2048719"/>
                <a:gd name="connsiteX0" fmla="*/ 0 w 7095281"/>
                <a:gd name="connsiteY0" fmla="*/ 0 h 2048719"/>
                <a:gd name="connsiteX1" fmla="*/ 7095281 w 7095281"/>
                <a:gd name="connsiteY1" fmla="*/ 2048719 h 2048719"/>
                <a:gd name="connsiteX2" fmla="*/ 7095281 w 7095281"/>
                <a:gd name="connsiteY2" fmla="*/ 2048719 h 2048719"/>
                <a:gd name="connsiteX0" fmla="*/ 0 w 7095281"/>
                <a:gd name="connsiteY0" fmla="*/ 0 h 2048719"/>
                <a:gd name="connsiteX1" fmla="*/ 7095281 w 7095281"/>
                <a:gd name="connsiteY1" fmla="*/ 2048719 h 2048719"/>
                <a:gd name="connsiteX2" fmla="*/ 7095281 w 7095281"/>
                <a:gd name="connsiteY2" fmla="*/ 2048719 h 2048719"/>
                <a:gd name="connsiteX0" fmla="*/ 0 w 7095281"/>
                <a:gd name="connsiteY0" fmla="*/ 0 h 2048719"/>
                <a:gd name="connsiteX1" fmla="*/ 7095281 w 7095281"/>
                <a:gd name="connsiteY1" fmla="*/ 2048719 h 2048719"/>
                <a:gd name="connsiteX2" fmla="*/ 7095281 w 7095281"/>
                <a:gd name="connsiteY2" fmla="*/ 2048719 h 2048719"/>
                <a:gd name="connsiteX0" fmla="*/ 0 w 7095281"/>
                <a:gd name="connsiteY0" fmla="*/ 0 h 2048719"/>
                <a:gd name="connsiteX1" fmla="*/ 7095281 w 7095281"/>
                <a:gd name="connsiteY1" fmla="*/ 2048719 h 2048719"/>
                <a:gd name="connsiteX2" fmla="*/ 7095281 w 7095281"/>
                <a:gd name="connsiteY2" fmla="*/ 2048719 h 2048719"/>
                <a:gd name="connsiteX0" fmla="*/ 0 w 7626897"/>
                <a:gd name="connsiteY0" fmla="*/ 0 h 2372811"/>
                <a:gd name="connsiteX1" fmla="*/ 7095281 w 7626897"/>
                <a:gd name="connsiteY1" fmla="*/ 2048719 h 2372811"/>
                <a:gd name="connsiteX2" fmla="*/ 7118431 w 7626897"/>
                <a:gd name="connsiteY2" fmla="*/ 2372811 h 2372811"/>
                <a:gd name="connsiteX0" fmla="*/ 0 w 7095281"/>
                <a:gd name="connsiteY0" fmla="*/ 0 h 2048719"/>
                <a:gd name="connsiteX1" fmla="*/ 7095281 w 7095281"/>
                <a:gd name="connsiteY1" fmla="*/ 2048719 h 2048719"/>
                <a:gd name="connsiteX0" fmla="*/ 0 w 7234178"/>
                <a:gd name="connsiteY0" fmla="*/ 0 h 2395960"/>
                <a:gd name="connsiteX1" fmla="*/ 7234178 w 7234178"/>
                <a:gd name="connsiteY1" fmla="*/ 2395960 h 2395960"/>
                <a:gd name="connsiteX0" fmla="*/ 0 w 6736466"/>
                <a:gd name="connsiteY0" fmla="*/ 0 h 2338086"/>
                <a:gd name="connsiteX1" fmla="*/ 6736466 w 6736466"/>
                <a:gd name="connsiteY1" fmla="*/ 2338086 h 2338086"/>
                <a:gd name="connsiteX0" fmla="*/ 0 w 6736473"/>
                <a:gd name="connsiteY0" fmla="*/ 0 h 2338086"/>
                <a:gd name="connsiteX1" fmla="*/ 6736466 w 6736473"/>
                <a:gd name="connsiteY1" fmla="*/ 2338086 h 2338086"/>
                <a:gd name="connsiteX0" fmla="*/ 0 w 6736475"/>
                <a:gd name="connsiteY0" fmla="*/ 0 h 2338086"/>
                <a:gd name="connsiteX1" fmla="*/ 6736466 w 6736475"/>
                <a:gd name="connsiteY1" fmla="*/ 2338086 h 2338086"/>
                <a:gd name="connsiteX0" fmla="*/ 0 w 6736466"/>
                <a:gd name="connsiteY0" fmla="*/ 0 h 2338086"/>
                <a:gd name="connsiteX1" fmla="*/ 6736466 w 6736466"/>
                <a:gd name="connsiteY1" fmla="*/ 2338086 h 2338086"/>
                <a:gd name="connsiteX0" fmla="*/ 0 w 6736466"/>
                <a:gd name="connsiteY0" fmla="*/ 0 h 2338086"/>
                <a:gd name="connsiteX1" fmla="*/ 1725338 w 6736466"/>
                <a:gd name="connsiteY1" fmla="*/ 98313 h 2338086"/>
                <a:gd name="connsiteX2" fmla="*/ 6736466 w 6736466"/>
                <a:gd name="connsiteY2" fmla="*/ 2338086 h 2338086"/>
                <a:gd name="connsiteX0" fmla="*/ 0 w 5011128"/>
                <a:gd name="connsiteY0" fmla="*/ 650 h 2240423"/>
                <a:gd name="connsiteX1" fmla="*/ 5011128 w 5011128"/>
                <a:gd name="connsiteY1" fmla="*/ 2240423 h 2240423"/>
                <a:gd name="connsiteX0" fmla="*/ 0 w 5011128"/>
                <a:gd name="connsiteY0" fmla="*/ 0 h 2239773"/>
                <a:gd name="connsiteX1" fmla="*/ 5011128 w 5011128"/>
                <a:gd name="connsiteY1" fmla="*/ 2239773 h 2239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11128" h="2239773">
                  <a:moveTo>
                    <a:pt x="0" y="0"/>
                  </a:moveTo>
                  <a:cubicBezTo>
                    <a:pt x="2341235" y="151757"/>
                    <a:pt x="4889594" y="906756"/>
                    <a:pt x="5011128" y="2239773"/>
                  </a:cubicBezTo>
                </a:path>
              </a:pathLst>
            </a:cu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3001809" y="1542434"/>
              <a:ext cx="198591" cy="198591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4202575" y="1840074"/>
              <a:ext cx="198591" cy="198591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5251050" y="2398835"/>
              <a:ext cx="198591" cy="198591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5985238" y="3305738"/>
              <a:ext cx="198591" cy="198591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>
              <a:off x="3101050" y="1646500"/>
              <a:ext cx="0" cy="809460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>
              <a:off x="4301925" y="1940189"/>
              <a:ext cx="0" cy="809460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>
              <a:off x="5357150" y="2490290"/>
              <a:ext cx="0" cy="809460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>
              <a:off x="6084425" y="3404690"/>
              <a:ext cx="0" cy="809460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3098303" y="1394178"/>
              <a:ext cx="2145" cy="345372"/>
            </a:xfrm>
            <a:prstGeom prst="line">
              <a:avLst/>
            </a:prstGeom>
            <a:ln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rot="240000" flipH="1">
              <a:off x="2982747" y="1639745"/>
              <a:ext cx="88531" cy="777914"/>
            </a:xfrm>
            <a:prstGeom prst="straightConnector1">
              <a:avLst/>
            </a:prstGeom>
            <a:ln w="19050">
              <a:solidFill>
                <a:schemeClr val="accent6"/>
              </a:solidFill>
              <a:prstDash val="sysDash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 rot="120000">
              <a:off x="3107831" y="1641127"/>
              <a:ext cx="185138" cy="36150"/>
            </a:xfrm>
            <a:prstGeom prst="straightConnector1">
              <a:avLst/>
            </a:prstGeom>
            <a:ln w="19050">
              <a:solidFill>
                <a:schemeClr val="accent6"/>
              </a:solidFill>
              <a:prstDash val="sysDash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>
              <a:off x="3101636" y="1521642"/>
              <a:ext cx="184695" cy="2358"/>
            </a:xfrm>
            <a:prstGeom prst="straightConnector1">
              <a:avLst/>
            </a:prstGeom>
            <a:ln w="19050">
              <a:solidFill>
                <a:schemeClr val="accent5">
                  <a:lumMod val="75000"/>
                </a:schemeClr>
              </a:solidFill>
              <a:prstDash val="solid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3286331" y="1406042"/>
              <a:ext cx="2145" cy="375074"/>
            </a:xfrm>
            <a:prstGeom prst="line">
              <a:avLst/>
            </a:prstGeom>
            <a:ln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 rot="840000" flipH="1">
              <a:off x="4124011" y="1921324"/>
              <a:ext cx="88531" cy="747560"/>
            </a:xfrm>
            <a:prstGeom prst="straightConnector1">
              <a:avLst/>
            </a:prstGeom>
            <a:ln w="19050">
              <a:solidFill>
                <a:schemeClr val="accent6"/>
              </a:solidFill>
              <a:prstDash val="sysDash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 rot="60000">
              <a:off x="4310430" y="1943712"/>
              <a:ext cx="280247" cy="104948"/>
            </a:xfrm>
            <a:prstGeom prst="straightConnector1">
              <a:avLst/>
            </a:prstGeom>
            <a:ln w="19050">
              <a:solidFill>
                <a:schemeClr val="accent6"/>
              </a:solidFill>
              <a:prstDash val="sysDash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4301653" y="1394178"/>
              <a:ext cx="3320" cy="633352"/>
            </a:xfrm>
            <a:prstGeom prst="line">
              <a:avLst/>
            </a:prstGeom>
            <a:ln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>
              <a:off x="4297792" y="1521558"/>
              <a:ext cx="295294" cy="0"/>
            </a:xfrm>
            <a:prstGeom prst="straightConnector1">
              <a:avLst/>
            </a:prstGeom>
            <a:ln w="19050">
              <a:solidFill>
                <a:schemeClr val="accent5">
                  <a:lumMod val="75000"/>
                </a:schemeClr>
              </a:solidFill>
              <a:prstDash val="solid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4583876" y="1406054"/>
              <a:ext cx="3320" cy="762000"/>
            </a:xfrm>
            <a:prstGeom prst="line">
              <a:avLst/>
            </a:prstGeom>
            <a:ln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/>
            <p:cNvCxnSpPr/>
            <p:nvPr/>
          </p:nvCxnSpPr>
          <p:spPr>
            <a:xfrm rot="21480000" flipH="1">
              <a:off x="4953000" y="2503957"/>
              <a:ext cx="398948" cy="473781"/>
            </a:xfrm>
            <a:prstGeom prst="straightConnector1">
              <a:avLst/>
            </a:prstGeom>
            <a:ln w="19050">
              <a:solidFill>
                <a:schemeClr val="accent6"/>
              </a:solidFill>
              <a:prstDash val="sysDash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/>
            <p:nvPr/>
          </p:nvCxnSpPr>
          <p:spPr>
            <a:xfrm rot="21480000">
              <a:off x="5364664" y="2483235"/>
              <a:ext cx="389934" cy="348142"/>
            </a:xfrm>
            <a:prstGeom prst="straightConnector1">
              <a:avLst/>
            </a:prstGeom>
            <a:ln w="19050">
              <a:solidFill>
                <a:schemeClr val="accent6"/>
              </a:solidFill>
              <a:prstDash val="sysDash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5348494" y="1411328"/>
              <a:ext cx="3320" cy="1172031"/>
            </a:xfrm>
            <a:prstGeom prst="line">
              <a:avLst/>
            </a:prstGeom>
            <a:ln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>
              <a:off x="5348543" y="1524000"/>
              <a:ext cx="401992" cy="0"/>
            </a:xfrm>
            <a:prstGeom prst="straightConnector1">
              <a:avLst/>
            </a:prstGeom>
            <a:ln w="19050">
              <a:solidFill>
                <a:schemeClr val="accent5">
                  <a:lumMod val="75000"/>
                </a:schemeClr>
              </a:solidFill>
              <a:prstDash val="solid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5746314" y="1406042"/>
              <a:ext cx="3320" cy="1511142"/>
            </a:xfrm>
            <a:prstGeom prst="line">
              <a:avLst/>
            </a:prstGeom>
            <a:ln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/>
            <p:cNvCxnSpPr/>
            <p:nvPr/>
          </p:nvCxnSpPr>
          <p:spPr>
            <a:xfrm rot="300000" flipH="1">
              <a:off x="5808394" y="3393373"/>
              <a:ext cx="271692" cy="170213"/>
            </a:xfrm>
            <a:prstGeom prst="straightConnector1">
              <a:avLst/>
            </a:prstGeom>
            <a:ln w="19050">
              <a:solidFill>
                <a:schemeClr val="accent6"/>
              </a:solidFill>
              <a:prstDash val="sysDash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/>
            <p:cNvCxnSpPr/>
            <p:nvPr/>
          </p:nvCxnSpPr>
          <p:spPr>
            <a:xfrm rot="180000">
              <a:off x="6074228" y="3409237"/>
              <a:ext cx="302820" cy="686733"/>
            </a:xfrm>
            <a:prstGeom prst="straightConnector1">
              <a:avLst/>
            </a:prstGeom>
            <a:ln w="19050">
              <a:solidFill>
                <a:schemeClr val="accent6"/>
              </a:solidFill>
              <a:prstDash val="sysDash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6084425" y="1406042"/>
              <a:ext cx="5637" cy="2097984"/>
            </a:xfrm>
            <a:prstGeom prst="line">
              <a:avLst/>
            </a:prstGeom>
            <a:ln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6348653" y="1406054"/>
              <a:ext cx="5637" cy="2802580"/>
            </a:xfrm>
            <a:prstGeom prst="line">
              <a:avLst/>
            </a:prstGeom>
            <a:ln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/>
            <p:cNvCxnSpPr/>
            <p:nvPr/>
          </p:nvCxnSpPr>
          <p:spPr>
            <a:xfrm>
              <a:off x="6084124" y="1524000"/>
              <a:ext cx="264135" cy="0"/>
            </a:xfrm>
            <a:prstGeom prst="straightConnector1">
              <a:avLst/>
            </a:prstGeom>
            <a:ln w="19050">
              <a:solidFill>
                <a:schemeClr val="accent5">
                  <a:lumMod val="75000"/>
                </a:schemeClr>
              </a:solidFill>
              <a:prstDash val="solid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TextBox 106"/>
              <p:cNvSpPr txBox="1"/>
              <p:nvPr/>
            </p:nvSpPr>
            <p:spPr>
              <a:xfrm>
                <a:off x="1603662" y="4343400"/>
                <a:ext cx="578773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>
                    <a:solidFill>
                      <a:schemeClr val="accent1"/>
                    </a:solidFill>
                  </a:rPr>
                  <a:t>+</a:t>
                </a:r>
                <a:r>
                  <a:rPr lang="en-US" sz="3200" dirty="0" smtClean="0"/>
                  <a:t> part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sz="3200" b="0" i="1" smtClean="0">
                            <a:latin typeface="Cambria Math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3200" dirty="0" smtClean="0"/>
                  <a:t> → vertical motion!</a:t>
                </a:r>
                <a:endParaRPr lang="en-US" sz="3200" dirty="0"/>
              </a:p>
            </p:txBody>
          </p:sp>
        </mc:Choice>
        <mc:Fallback xmlns="">
          <p:sp>
            <p:nvSpPr>
              <p:cNvPr id="107" name="TextBox 10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3662" y="4343400"/>
                <a:ext cx="5787738" cy="584775"/>
              </a:xfrm>
              <a:prstGeom prst="rect">
                <a:avLst/>
              </a:prstGeom>
              <a:blipFill rotWithShape="1">
                <a:blip r:embed="rId3"/>
                <a:stretch>
                  <a:fillRect l="-2632" t="-14737" r="-1895" b="-336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9043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10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E4ECE-AE78-4E24-A200-E767E4DB629A}" type="slidenum">
              <a:rPr lang="en-US" smtClean="0"/>
              <a:t>44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74945" y="5687633"/>
            <a:ext cx="73212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solidFill>
                  <a:schemeClr val="accent1"/>
                </a:solidFill>
              </a:rPr>
              <a:t>we will work only with small </a:t>
            </a:r>
            <a:r>
              <a:rPr lang="en-US" sz="3600" dirty="0" smtClean="0">
                <a:solidFill>
                  <a:schemeClr val="accent1"/>
                </a:solidFill>
              </a:rPr>
              <a:t>slopes</a:t>
            </a:r>
            <a:endParaRPr lang="en-US" sz="3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88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Tm="0">
        <p:fade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83164E-6 L -0.02361 -0.75347 " pathEditMode="relative" rAng="0" ptsTypes="AA">
                                      <p:cBhvr>
                                        <p:cTn id="6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1" y="-376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 smtClean="0">
                    <a:solidFill>
                      <a:schemeClr val="accent1"/>
                    </a:solidFill>
                  </a:rPr>
                  <a:t>⇒</a:t>
                </a:r>
                <a:r>
                  <a:rPr lang="en-US" dirty="0" smtClean="0"/>
                  <a:t> we can assume:</a:t>
                </a:r>
              </a:p>
              <a:p>
                <a:pPr lvl="1"/>
                <a:r>
                  <a:rPr lang="en-US" dirty="0" smtClean="0"/>
                  <a:t>uniform tension</a:t>
                </a:r>
                <a:endParaRPr lang="en-US" dirty="0"/>
              </a:p>
              <a:p>
                <a:pPr lvl="1"/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latin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/>
                          </a:rPr>
                          <m:t>sin</m:t>
                        </m:r>
                      </m:fName>
                      <m:e>
                        <m:r>
                          <a:rPr lang="en-US" b="0" i="1" smtClean="0">
                            <a:latin typeface="Cambria Math"/>
                          </a:rPr>
                          <m:t>𝜃</m:t>
                        </m:r>
                      </m:e>
                    </m:func>
                    <m:r>
                      <a:rPr lang="en-US" b="0" i="1" smtClean="0">
                        <a:latin typeface="Cambria Math"/>
                      </a:rPr>
                      <m:t>≈</m:t>
                    </m:r>
                    <m:r>
                      <a:rPr lang="en-US" b="0" i="1" smtClean="0">
                        <a:latin typeface="Cambria Math"/>
                      </a:rPr>
                      <m:t>𝜃</m:t>
                    </m:r>
                    <m:r>
                      <a:rPr lang="sk-SK" b="0" i="1" smtClean="0">
                        <a:latin typeface="Cambria Math"/>
                      </a:rPr>
                      <m:t>≈</m:t>
                    </m:r>
                    <m:func>
                      <m:funcPr>
                        <m:ctrlPr>
                          <a:rPr lang="sk-SK" b="0" i="1" smtClean="0">
                            <a:latin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sk-SK" b="0" i="0" smtClean="0">
                            <a:latin typeface="Cambria Math"/>
                          </a:rPr>
                          <m:t>tan</m:t>
                        </m:r>
                      </m:fName>
                      <m:e>
                        <m:r>
                          <a:rPr lang="sk-SK" b="0" i="1" smtClean="0">
                            <a:latin typeface="Cambria Math"/>
                          </a:rPr>
                          <m:t>𝜙</m:t>
                        </m:r>
                      </m:e>
                    </m:func>
                    <m:r>
                      <a:rPr lang="sk-SK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sk-SK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sk-SK" b="0" i="0" smtClean="0">
                            <a:latin typeface="Cambria Math"/>
                          </a:rPr>
                          <m:t>Δ</m:t>
                        </m:r>
                        <m:r>
                          <a:rPr lang="sk-SK" b="0" i="1" smtClean="0">
                            <a:latin typeface="Cambria Math"/>
                          </a:rPr>
                          <m:t>h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sk-SK" b="0" i="0" smtClean="0">
                            <a:latin typeface="Cambria Math"/>
                          </a:rPr>
                          <m:t>Δ</m:t>
                        </m:r>
                        <m:r>
                          <a:rPr lang="sk-SK" b="0" i="1" smtClean="0">
                            <a:latin typeface="Cambria Math"/>
                          </a:rPr>
                          <m:t>𝑥</m:t>
                        </m:r>
                      </m:den>
                    </m:f>
                  </m:oMath>
                </a14:m>
                <a:endParaRPr lang="en-US" b="0" i="1" dirty="0" smtClean="0">
                  <a:latin typeface="Cambria Math"/>
                </a:endParaRPr>
              </a:p>
              <a:p>
                <a:pPr lvl="1"/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latin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/>
                          </a:rPr>
                          <m:t>cos</m:t>
                        </m:r>
                      </m:fName>
                      <m:e>
                        <m:r>
                          <a:rPr lang="en-US" b="0" i="1" smtClean="0">
                            <a:latin typeface="Cambria Math"/>
                          </a:rPr>
                          <m:t>𝜃</m:t>
                        </m:r>
                      </m:e>
                    </m:func>
                    <m:r>
                      <a:rPr lang="en-US" b="0" i="1" smtClean="0">
                        <a:latin typeface="Cambria Math"/>
                      </a:rPr>
                      <m:t>≈1</m:t>
                    </m:r>
                  </m:oMath>
                </a14:m>
                <a:endParaRPr lang="en-US" dirty="0" smtClean="0">
                  <a:solidFill>
                    <a:schemeClr val="tx2"/>
                  </a:solidFill>
                </a:endParaRPr>
              </a:p>
              <a:p>
                <a:pPr lvl="1"/>
                <a:endParaRPr lang="en-US" dirty="0" smtClean="0">
                  <a:solidFill>
                    <a:schemeClr val="tx2"/>
                  </a:solidFill>
                </a:endParaRPr>
              </a:p>
              <a:p>
                <a:pPr lvl="1"/>
                <a:r>
                  <a:rPr lang="en-US" dirty="0" smtClean="0"/>
                  <a:t>experiment:</a:t>
                </a:r>
              </a:p>
              <a:p>
                <a:pPr lvl="2"/>
                <a:r>
                  <a:rPr lang="en-US" dirty="0" smtClean="0"/>
                  <a:t>no </a:t>
                </a:r>
                <a:r>
                  <a:rPr lang="en-US" dirty="0"/>
                  <a:t>inelastic </a:t>
                </a:r>
                <a:r>
                  <a:rPr lang="en-US" dirty="0" smtClean="0"/>
                  <a:t>(</a:t>
                </a:r>
                <a:r>
                  <a:rPr lang="en-US" dirty="0"/>
                  <a:t>permanent</a:t>
                </a:r>
                <a:r>
                  <a:rPr lang="en-US" dirty="0" smtClean="0"/>
                  <a:t>) deformation of membrane</a:t>
                </a:r>
              </a:p>
              <a:p>
                <a:pPr lvl="2"/>
                <a:r>
                  <a:rPr lang="en-US" dirty="0" smtClean="0"/>
                  <a:t>Hooke’s law holds (force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∝</m:t>
                    </m:r>
                  </m:oMath>
                </a14:m>
                <a:r>
                  <a:rPr lang="en-US" dirty="0" smtClean="0"/>
                  <a:t> deformation)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1852" t="-20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E4ECE-AE78-4E24-A200-E767E4DB629A}" type="slidenum">
              <a:rPr lang="en-US" smtClean="0"/>
              <a:t>45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51796" y="519830"/>
            <a:ext cx="73212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solidFill>
                  <a:schemeClr val="accent1"/>
                </a:solidFill>
              </a:rPr>
              <a:t>we will work only with small </a:t>
            </a:r>
            <a:r>
              <a:rPr lang="en-US" sz="3600" dirty="0" smtClean="0">
                <a:solidFill>
                  <a:schemeClr val="accent1"/>
                </a:solidFill>
              </a:rPr>
              <a:t>slopes</a:t>
            </a:r>
            <a:endParaRPr lang="en-US" sz="3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84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Is the </a:t>
            </a:r>
            <a:r>
              <a:rPr lang="sk-SK" dirty="0" smtClean="0"/>
              <a:t>S</a:t>
            </a:r>
            <a:r>
              <a:rPr lang="en-US" dirty="0" err="1" smtClean="0"/>
              <a:t>hape</a:t>
            </a:r>
            <a:r>
              <a:rPr lang="en-US" dirty="0" smtClean="0"/>
              <a:t> </a:t>
            </a:r>
            <a:r>
              <a:rPr lang="sk-SK" dirty="0"/>
              <a:t>C</a:t>
            </a:r>
            <a:r>
              <a:rPr lang="en-US" dirty="0" err="1" smtClean="0"/>
              <a:t>orrect</a:t>
            </a:r>
            <a:r>
              <a:rPr lang="en-US" dirty="0" smtClean="0"/>
              <a:t>?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E4ECE-AE78-4E24-A200-E767E4DB629A}" type="slidenum">
              <a:rPr lang="en-US" smtClean="0"/>
              <a:t>5</a:t>
            </a:fld>
            <a:endParaRPr lang="en-U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200" y="1456268"/>
            <a:ext cx="8201378" cy="448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7772400" y="3756378"/>
            <a:ext cx="762000" cy="762000"/>
          </a:xfrm>
          <a:prstGeom prst="ellipse">
            <a:avLst/>
          </a:prstGeom>
          <a:solidFill>
            <a:srgbClr val="FFFFFF">
              <a:alpha val="30196"/>
            </a:srgb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842748561"/>
              </p:ext>
            </p:extLst>
          </p:nvPr>
        </p:nvGraphicFramePr>
        <p:xfrm>
          <a:off x="152400" y="3505200"/>
          <a:ext cx="8153400" cy="24548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869497" y="4091083"/>
                <a:ext cx="1378903" cy="1014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k-SK" sz="3200" b="0" i="1" smtClean="0">
                          <a:solidFill>
                            <a:schemeClr val="accent4"/>
                          </a:solidFill>
                          <a:latin typeface="Cambria Math"/>
                        </a:rPr>
                        <m:t>−</m:t>
                      </m:r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/>
                        </a:rPr>
                        <m:t>𝐶</m:t>
                      </m:r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/>
                        </a:rPr>
                        <m:t>⋅</m:t>
                      </m:r>
                      <m:f>
                        <m:fPr>
                          <m:ctrlPr>
                            <a:rPr lang="sk-SK" sz="3200" b="0" i="1" smtClean="0">
                              <a:solidFill>
                                <a:schemeClr val="accent4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sk-SK" sz="3200" b="0" i="1" smtClean="0">
                              <a:solidFill>
                                <a:schemeClr val="accent4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sk-SK" sz="3200" b="0" i="1" smtClean="0">
                              <a:solidFill>
                                <a:schemeClr val="accent4"/>
                              </a:solidFill>
                              <a:latin typeface="Cambria Math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sk-SK" sz="32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9497" y="4091083"/>
                <a:ext cx="1378903" cy="1014317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3962400" y="2243078"/>
            <a:ext cx="110318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80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?</a:t>
            </a:r>
            <a:endParaRPr lang="sk-SK" sz="180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22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52400" y="1456268"/>
            <a:ext cx="8506178" cy="4503796"/>
            <a:chOff x="152400" y="1456268"/>
            <a:chExt cx="8506178" cy="4503796"/>
          </a:xfrm>
        </p:grpSpPr>
        <p:pic>
          <p:nvPicPr>
            <p:cNvPr id="7" name="Picture 6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57200" y="1456268"/>
              <a:ext cx="8201378" cy="44873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val 7"/>
            <p:cNvSpPr/>
            <p:nvPr/>
          </p:nvSpPr>
          <p:spPr>
            <a:xfrm>
              <a:off x="7772400" y="3756378"/>
              <a:ext cx="762000" cy="762000"/>
            </a:xfrm>
            <a:prstGeom prst="ellipse">
              <a:avLst/>
            </a:prstGeom>
            <a:solidFill>
              <a:srgbClr val="FFFFFF">
                <a:alpha val="30196"/>
              </a:srgb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9" name="Chart 8"/>
                <p:cNvGraphicFramePr/>
                <p:nvPr>
                  <p:extLst>
                    <p:ext uri="{D42A27DB-BD31-4B8C-83A1-F6EECF244321}">
                      <p14:modId xmlns:p14="http://schemas.microsoft.com/office/powerpoint/2010/main" val="3700892126"/>
                    </p:ext>
                  </p:extLst>
                </p:nvPr>
              </p:nvGraphicFramePr>
              <p:xfrm>
                <a:off x="152400" y="3505200"/>
                <a:ext cx="8153400" cy="2454864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4"/>
                </a:graphicData>
              </a:graphic>
            </p:graphicFrame>
          </mc:Choice>
          <mc:Fallback xmlns="">
            <p:graphicFrame>
              <p:nvGraphicFramePr>
                <p:cNvPr id="9" name="Chart 8"/>
                <p:cNvGraphicFramePr/>
                <p:nvPr>
                  <p:extLst>
                    <p:ext uri="{D42A27DB-BD31-4B8C-83A1-F6EECF244321}">
                      <p14:modId xmlns:p14="http://schemas.microsoft.com/office/powerpoint/2010/main" val="3700892126"/>
                    </p:ext>
                  </p:extLst>
                </p:nvPr>
              </p:nvGraphicFramePr>
              <p:xfrm>
                <a:off x="152400" y="3505200"/>
                <a:ext cx="8153400" cy="2454864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5"/>
                </a:graphicData>
              </a:graphic>
            </p:graphicFrame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4876800" y="4091083"/>
                  <a:ext cx="1378903" cy="101431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sk-SK" sz="3200" b="0" i="1" smtClean="0">
                            <a:solidFill>
                              <a:schemeClr val="accent4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sz="3200" b="0" i="1" smtClean="0">
                            <a:solidFill>
                              <a:schemeClr val="accent4"/>
                            </a:solidFill>
                            <a:latin typeface="Cambria Math"/>
                          </a:rPr>
                          <m:t>𝐶</m:t>
                        </m:r>
                        <m:r>
                          <a:rPr lang="en-US" sz="3200" b="0" i="1" smtClean="0">
                            <a:solidFill>
                              <a:schemeClr val="accent4"/>
                            </a:solidFill>
                            <a:latin typeface="Cambria Math"/>
                          </a:rPr>
                          <m:t>⋅</m:t>
                        </m:r>
                        <m:f>
                          <m:fPr>
                            <m:ctrlPr>
                              <a:rPr lang="sk-SK" sz="3200" b="0" i="1" smtClean="0">
                                <a:solidFill>
                                  <a:schemeClr val="accent4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sk-SK" sz="3200" b="0" i="1" smtClean="0">
                                <a:solidFill>
                                  <a:schemeClr val="accent4"/>
                                </a:solidFill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sk-SK" sz="3200" b="0" i="1" smtClean="0">
                                <a:solidFill>
                                  <a:schemeClr val="accent4"/>
                                </a:solidFill>
                                <a:latin typeface="Cambria Math"/>
                              </a:rPr>
                              <m:t>𝑟</m:t>
                            </m:r>
                          </m:den>
                        </m:f>
                      </m:oMath>
                    </m:oMathPara>
                  </a14:m>
                  <a:endParaRPr lang="sk-SK" sz="3200" dirty="0">
                    <a:solidFill>
                      <a:schemeClr val="accent4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76800" y="4091083"/>
                  <a:ext cx="1378903" cy="1014317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TextBox 10"/>
            <p:cNvSpPr txBox="1"/>
            <p:nvPr/>
          </p:nvSpPr>
          <p:spPr>
            <a:xfrm>
              <a:off x="3962400" y="2243078"/>
              <a:ext cx="1103187" cy="28623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sz="18000" dirty="0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erlin Sans FB" pitchFamily="34" charset="0"/>
                </a:rPr>
                <a:t>?</a:t>
              </a:r>
              <a:endParaRPr lang="sk-SK" sz="180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0" y="6039555"/>
            <a:ext cx="9144000" cy="1961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/>
          <p:cNvSpPr/>
          <p:nvPr/>
        </p:nvSpPr>
        <p:spPr>
          <a:xfrm>
            <a:off x="0" y="0"/>
            <a:ext cx="9144000" cy="14562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the </a:t>
            </a:r>
            <a:r>
              <a:rPr lang="sk-SK" dirty="0" smtClean="0"/>
              <a:t>S</a:t>
            </a:r>
            <a:r>
              <a:rPr lang="en-US" dirty="0" err="1" smtClean="0"/>
              <a:t>hape</a:t>
            </a:r>
            <a:r>
              <a:rPr lang="en-US" dirty="0" smtClean="0"/>
              <a:t> </a:t>
            </a:r>
            <a:r>
              <a:rPr lang="sk-SK" dirty="0"/>
              <a:t>C</a:t>
            </a:r>
            <a:r>
              <a:rPr lang="en-US" dirty="0" err="1" smtClean="0"/>
              <a:t>orrect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648200"/>
            <a:ext cx="8229600" cy="17065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is it only an experimental problem (i.e. imperfect membrane), or is it something fundamental?</a:t>
            </a:r>
            <a:endParaRPr lang="en-US" dirty="0"/>
          </a:p>
        </p:txBody>
      </p:sp>
      <p:pic>
        <p:nvPicPr>
          <p:cNvPr id="1026" name="Picture 2" descr="C:\Users\kamila\Dropbox\TMF2013\template\strip-bottom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E4ECE-AE78-4E24-A200-E767E4DB629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48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7.49306E-7 L -8.33333E-7 -0.15148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58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19981E-6 L 0 -0.2456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28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Physics of a Rubber Sheet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Does Rubber Do?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28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381000" y="4676775"/>
            <a:ext cx="3667125" cy="1724025"/>
            <a:chOff x="219075" y="3897038"/>
            <a:chExt cx="3667125" cy="1724025"/>
          </a:xfrm>
        </p:grpSpPr>
        <p:grpSp>
          <p:nvGrpSpPr>
            <p:cNvPr id="12" name="Group 11"/>
            <p:cNvGrpSpPr/>
            <p:nvPr/>
          </p:nvGrpSpPr>
          <p:grpSpPr>
            <a:xfrm>
              <a:off x="219075" y="3897038"/>
              <a:ext cx="2000250" cy="1724025"/>
              <a:chOff x="219075" y="3897038"/>
              <a:chExt cx="2000250" cy="1724025"/>
            </a:xfrm>
          </p:grpSpPr>
          <p:pic>
            <p:nvPicPr>
              <p:cNvPr id="2051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9075" y="3897038"/>
                <a:ext cx="2000250" cy="1724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0" name="Straight Connector 9"/>
              <p:cNvCxnSpPr/>
              <p:nvPr/>
            </p:nvCxnSpPr>
            <p:spPr>
              <a:xfrm>
                <a:off x="595952" y="4883624"/>
                <a:ext cx="0" cy="4572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/>
          </p:nvGrpSpPr>
          <p:grpSpPr>
            <a:xfrm>
              <a:off x="1885950" y="3897038"/>
              <a:ext cx="2000250" cy="1724025"/>
              <a:chOff x="1532251" y="3893025"/>
              <a:chExt cx="2000250" cy="1724025"/>
            </a:xfrm>
          </p:grpSpPr>
          <p:pic>
            <p:nvPicPr>
              <p:cNvPr id="2052" name="Picture 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32251" y="3893025"/>
                <a:ext cx="2000250" cy="1724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20" name="Straight Connector 19"/>
              <p:cNvCxnSpPr/>
              <p:nvPr/>
            </p:nvCxnSpPr>
            <p:spPr>
              <a:xfrm>
                <a:off x="1905005" y="4876800"/>
                <a:ext cx="0" cy="4572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Oval 12"/>
            <p:cNvSpPr/>
            <p:nvPr/>
          </p:nvSpPr>
          <p:spPr>
            <a:xfrm>
              <a:off x="1204416" y="4963009"/>
              <a:ext cx="45719" cy="45719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2861705" y="4363872"/>
              <a:ext cx="45719" cy="45719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Plus 14"/>
            <p:cNvSpPr/>
            <p:nvPr/>
          </p:nvSpPr>
          <p:spPr>
            <a:xfrm>
              <a:off x="1105315" y="4038600"/>
              <a:ext cx="266285" cy="266285"/>
            </a:xfrm>
            <a:prstGeom prst="mathPlus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Minus 15"/>
            <p:cNvSpPr/>
            <p:nvPr/>
          </p:nvSpPr>
          <p:spPr>
            <a:xfrm>
              <a:off x="2764307" y="4040822"/>
              <a:ext cx="261397" cy="261397"/>
            </a:xfrm>
            <a:prstGeom prst="mathMinus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Description of Rubber Sheet Curvature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based on </a:t>
            </a:r>
            <a:r>
              <a:rPr lang="en-US" i="1" dirty="0" smtClean="0"/>
              <a:t>Feynman</a:t>
            </a:r>
            <a:r>
              <a:rPr lang="en-US" sz="2800" i="1" dirty="0" smtClean="0"/>
              <a:t>, R. P.: The </a:t>
            </a:r>
            <a:r>
              <a:rPr lang="en-US" sz="2800" i="1" dirty="0"/>
              <a:t>Feynman Lectures On Physics, </a:t>
            </a:r>
            <a:r>
              <a:rPr lang="en-US" sz="2800" i="1" dirty="0" smtClean="0"/>
              <a:t>Vol. </a:t>
            </a:r>
            <a:r>
              <a:rPr lang="en-US" sz="2800" i="1" dirty="0"/>
              <a:t>2</a:t>
            </a:r>
            <a:r>
              <a:rPr lang="en-US" sz="2800" i="1" dirty="0" smtClean="0"/>
              <a:t>, Ch. 12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E4ECE-AE78-4E24-A200-E767E4DB629A}" type="slidenum">
              <a:rPr lang="en-US" smtClean="0"/>
              <a:t>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11"/>
              <p:cNvSpPr txBox="1">
                <a:spLocks/>
              </p:cNvSpPr>
              <p:nvPr/>
            </p:nvSpPr>
            <p:spPr>
              <a:xfrm>
                <a:off x="2590800" y="2819401"/>
                <a:ext cx="4038600" cy="1066800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i="0" smtClean="0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  <m:sup>
                          <m:r>
                            <a:rPr lang="en-US" b="0" i="0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h</m:t>
                      </m:r>
                      <m:r>
                        <a:rPr lang="en-US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sk-SK" i="1">
                              <a:latin typeface="Cambria Math"/>
                              <a:ea typeface="Cambria Math"/>
                            </a:rPr>
                            <m:t>𝑔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𝑘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𝜌</m:t>
                      </m:r>
                    </m:oMath>
                  </m:oMathPara>
                </a14:m>
                <a:endParaRPr lang="sk-SK" dirty="0" smtClean="0"/>
              </a:p>
            </p:txBody>
          </p:sp>
        </mc:Choice>
        <mc:Fallback xmlns="">
          <p:sp>
            <p:nvSpPr>
              <p:cNvPr id="5" name="Content Placeholder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2819401"/>
                <a:ext cx="4038600" cy="106680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5192906" y="3745468"/>
            <a:ext cx="37224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valid for small deformations only;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derivation in Appendix</a:t>
            </a:r>
            <a:endParaRPr lang="en-US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776011" y="4693384"/>
                <a:ext cx="3562322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/>
                      </a:rPr>
                      <m:t>h</m:t>
                    </m:r>
                  </m:oMath>
                </a14:m>
                <a:r>
                  <a:rPr lang="en-US" sz="2000" dirty="0" smtClean="0"/>
                  <a:t>:  membrane height at radius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/>
                      </a:rPr>
                      <m:t>𝒓</m:t>
                    </m:r>
                  </m:oMath>
                </a14:m>
                <a:endParaRPr lang="en-US" sz="2000" b="1" dirty="0" smtClean="0"/>
              </a:p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/>
                      </a:rPr>
                      <m:t>𝜌</m:t>
                    </m:r>
                  </m:oMath>
                </a14:m>
                <a:r>
                  <a:rPr lang="en-US" sz="2000" dirty="0" smtClean="0"/>
                  <a:t>:  distribution of mass</a:t>
                </a:r>
              </a:p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/>
                      </a:rPr>
                      <m:t>𝑘</m:t>
                    </m:r>
                  </m:oMath>
                </a14:m>
                <a:r>
                  <a:rPr lang="en-US" sz="2000" dirty="0" smtClean="0"/>
                  <a:t>:  </a:t>
                </a:r>
                <a:r>
                  <a:rPr lang="sk-SK" sz="2000" dirty="0" smtClean="0"/>
                  <a:t>membrane stiffness</a:t>
                </a:r>
                <a:endParaRPr lang="en-US" sz="2000" dirty="0"/>
              </a:p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/>
                      </a:rPr>
                      <m:t>𝑔</m:t>
                    </m:r>
                  </m:oMath>
                </a14:m>
                <a:r>
                  <a:rPr lang="en-US" sz="2000" dirty="0" smtClean="0"/>
                  <a:t>:  gravitational acceleration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6011" y="4693384"/>
                <a:ext cx="3562322" cy="1323439"/>
              </a:xfrm>
              <a:prstGeom prst="rect">
                <a:avLst/>
              </a:prstGeom>
              <a:blipFill rotWithShape="1">
                <a:blip r:embed="rId6"/>
                <a:stretch>
                  <a:fillRect t="-2304" b="-73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1201321" y="4126170"/>
            <a:ext cx="20970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Laplace operator</a:t>
            </a:r>
          </a:p>
        </p:txBody>
      </p:sp>
      <p:sp>
        <p:nvSpPr>
          <p:cNvPr id="22" name="Freeform 21"/>
          <p:cNvSpPr/>
          <p:nvPr/>
        </p:nvSpPr>
        <p:spPr>
          <a:xfrm>
            <a:off x="2351317" y="3530036"/>
            <a:ext cx="1519061" cy="596134"/>
          </a:xfrm>
          <a:custGeom>
            <a:avLst/>
            <a:gdLst>
              <a:gd name="connsiteX0" fmla="*/ 0 w 959555"/>
              <a:gd name="connsiteY0" fmla="*/ 699656 h 699656"/>
              <a:gd name="connsiteX1" fmla="*/ 349955 w 959555"/>
              <a:gd name="connsiteY1" fmla="*/ 101345 h 699656"/>
              <a:gd name="connsiteX2" fmla="*/ 462844 w 959555"/>
              <a:gd name="connsiteY2" fmla="*/ 507745 h 699656"/>
              <a:gd name="connsiteX3" fmla="*/ 812800 w 959555"/>
              <a:gd name="connsiteY3" fmla="*/ 56189 h 699656"/>
              <a:gd name="connsiteX4" fmla="*/ 959555 w 959555"/>
              <a:gd name="connsiteY4" fmla="*/ 22323 h 699656"/>
              <a:gd name="connsiteX0" fmla="*/ 0 w 1038849"/>
              <a:gd name="connsiteY0" fmla="*/ 678839 h 678839"/>
              <a:gd name="connsiteX1" fmla="*/ 349955 w 1038849"/>
              <a:gd name="connsiteY1" fmla="*/ 80528 h 678839"/>
              <a:gd name="connsiteX2" fmla="*/ 462844 w 1038849"/>
              <a:gd name="connsiteY2" fmla="*/ 486928 h 678839"/>
              <a:gd name="connsiteX3" fmla="*/ 1016000 w 1038849"/>
              <a:gd name="connsiteY3" fmla="*/ 317594 h 678839"/>
              <a:gd name="connsiteX4" fmla="*/ 959555 w 1038849"/>
              <a:gd name="connsiteY4" fmla="*/ 1506 h 678839"/>
              <a:gd name="connsiteX0" fmla="*/ 0 w 1174044"/>
              <a:gd name="connsiteY0" fmla="*/ 600135 h 600135"/>
              <a:gd name="connsiteX1" fmla="*/ 349955 w 1174044"/>
              <a:gd name="connsiteY1" fmla="*/ 1824 h 600135"/>
              <a:gd name="connsiteX2" fmla="*/ 462844 w 1174044"/>
              <a:gd name="connsiteY2" fmla="*/ 408224 h 600135"/>
              <a:gd name="connsiteX3" fmla="*/ 1016000 w 1174044"/>
              <a:gd name="connsiteY3" fmla="*/ 238890 h 600135"/>
              <a:gd name="connsiteX4" fmla="*/ 1174044 w 1174044"/>
              <a:gd name="connsiteY4" fmla="*/ 69557 h 600135"/>
              <a:gd name="connsiteX0" fmla="*/ 0 w 1174044"/>
              <a:gd name="connsiteY0" fmla="*/ 600167 h 600167"/>
              <a:gd name="connsiteX1" fmla="*/ 349955 w 1174044"/>
              <a:gd name="connsiteY1" fmla="*/ 1856 h 600167"/>
              <a:gd name="connsiteX2" fmla="*/ 462844 w 1174044"/>
              <a:gd name="connsiteY2" fmla="*/ 408256 h 600167"/>
              <a:gd name="connsiteX3" fmla="*/ 970844 w 1174044"/>
              <a:gd name="connsiteY3" fmla="*/ 284077 h 600167"/>
              <a:gd name="connsiteX4" fmla="*/ 1174044 w 1174044"/>
              <a:gd name="connsiteY4" fmla="*/ 69589 h 600167"/>
              <a:gd name="connsiteX0" fmla="*/ 0 w 1365955"/>
              <a:gd name="connsiteY0" fmla="*/ 600167 h 600167"/>
              <a:gd name="connsiteX1" fmla="*/ 349955 w 1365955"/>
              <a:gd name="connsiteY1" fmla="*/ 1856 h 600167"/>
              <a:gd name="connsiteX2" fmla="*/ 462844 w 1365955"/>
              <a:gd name="connsiteY2" fmla="*/ 408256 h 600167"/>
              <a:gd name="connsiteX3" fmla="*/ 970844 w 1365955"/>
              <a:gd name="connsiteY3" fmla="*/ 284077 h 600167"/>
              <a:gd name="connsiteX4" fmla="*/ 1365955 w 1365955"/>
              <a:gd name="connsiteY4" fmla="*/ 171189 h 600167"/>
              <a:gd name="connsiteX0" fmla="*/ 0 w 970844"/>
              <a:gd name="connsiteY0" fmla="*/ 600167 h 600167"/>
              <a:gd name="connsiteX1" fmla="*/ 349955 w 970844"/>
              <a:gd name="connsiteY1" fmla="*/ 1856 h 600167"/>
              <a:gd name="connsiteX2" fmla="*/ 462844 w 970844"/>
              <a:gd name="connsiteY2" fmla="*/ 408256 h 600167"/>
              <a:gd name="connsiteX3" fmla="*/ 970844 w 970844"/>
              <a:gd name="connsiteY3" fmla="*/ 284077 h 600167"/>
              <a:gd name="connsiteX0" fmla="*/ 0 w 1162755"/>
              <a:gd name="connsiteY0" fmla="*/ 600001 h 600001"/>
              <a:gd name="connsiteX1" fmla="*/ 349955 w 1162755"/>
              <a:gd name="connsiteY1" fmla="*/ 1690 h 600001"/>
              <a:gd name="connsiteX2" fmla="*/ 462844 w 1162755"/>
              <a:gd name="connsiteY2" fmla="*/ 408090 h 600001"/>
              <a:gd name="connsiteX3" fmla="*/ 1162755 w 1162755"/>
              <a:gd name="connsiteY3" fmla="*/ 35556 h 600001"/>
              <a:gd name="connsiteX0" fmla="*/ 0 w 1162755"/>
              <a:gd name="connsiteY0" fmla="*/ 600001 h 600001"/>
              <a:gd name="connsiteX1" fmla="*/ 349955 w 1162755"/>
              <a:gd name="connsiteY1" fmla="*/ 1690 h 600001"/>
              <a:gd name="connsiteX2" fmla="*/ 462844 w 1162755"/>
              <a:gd name="connsiteY2" fmla="*/ 408090 h 600001"/>
              <a:gd name="connsiteX3" fmla="*/ 1162755 w 1162755"/>
              <a:gd name="connsiteY3" fmla="*/ 35556 h 600001"/>
              <a:gd name="connsiteX0" fmla="*/ 0 w 1162755"/>
              <a:gd name="connsiteY0" fmla="*/ 601775 h 601775"/>
              <a:gd name="connsiteX1" fmla="*/ 349955 w 1162755"/>
              <a:gd name="connsiteY1" fmla="*/ 3464 h 601775"/>
              <a:gd name="connsiteX2" fmla="*/ 891822 w 1162755"/>
              <a:gd name="connsiteY2" fmla="*/ 342130 h 601775"/>
              <a:gd name="connsiteX3" fmla="*/ 1162755 w 1162755"/>
              <a:gd name="connsiteY3" fmla="*/ 37330 h 601775"/>
              <a:gd name="connsiteX0" fmla="*/ 0 w 1162755"/>
              <a:gd name="connsiteY0" fmla="*/ 601775 h 601775"/>
              <a:gd name="connsiteX1" fmla="*/ 349955 w 1162755"/>
              <a:gd name="connsiteY1" fmla="*/ 3464 h 601775"/>
              <a:gd name="connsiteX2" fmla="*/ 891822 w 1162755"/>
              <a:gd name="connsiteY2" fmla="*/ 342130 h 601775"/>
              <a:gd name="connsiteX3" fmla="*/ 1162755 w 1162755"/>
              <a:gd name="connsiteY3" fmla="*/ 37330 h 601775"/>
              <a:gd name="connsiteX0" fmla="*/ 0 w 1196622"/>
              <a:gd name="connsiteY0" fmla="*/ 601745 h 601745"/>
              <a:gd name="connsiteX1" fmla="*/ 349955 w 1196622"/>
              <a:gd name="connsiteY1" fmla="*/ 3434 h 601745"/>
              <a:gd name="connsiteX2" fmla="*/ 891822 w 1196622"/>
              <a:gd name="connsiteY2" fmla="*/ 342100 h 601745"/>
              <a:gd name="connsiteX3" fmla="*/ 1196622 w 1196622"/>
              <a:gd name="connsiteY3" fmla="*/ 14722 h 601745"/>
              <a:gd name="connsiteX0" fmla="*/ 0 w 1196622"/>
              <a:gd name="connsiteY0" fmla="*/ 601745 h 601745"/>
              <a:gd name="connsiteX1" fmla="*/ 349955 w 1196622"/>
              <a:gd name="connsiteY1" fmla="*/ 3434 h 601745"/>
              <a:gd name="connsiteX2" fmla="*/ 891822 w 1196622"/>
              <a:gd name="connsiteY2" fmla="*/ 342100 h 601745"/>
              <a:gd name="connsiteX3" fmla="*/ 1196622 w 1196622"/>
              <a:gd name="connsiteY3" fmla="*/ 14722 h 601745"/>
              <a:gd name="connsiteX0" fmla="*/ 0 w 1196622"/>
              <a:gd name="connsiteY0" fmla="*/ 601745 h 601745"/>
              <a:gd name="connsiteX1" fmla="*/ 349955 w 1196622"/>
              <a:gd name="connsiteY1" fmla="*/ 3434 h 601745"/>
              <a:gd name="connsiteX2" fmla="*/ 891822 w 1196622"/>
              <a:gd name="connsiteY2" fmla="*/ 342100 h 601745"/>
              <a:gd name="connsiteX3" fmla="*/ 1196622 w 1196622"/>
              <a:gd name="connsiteY3" fmla="*/ 14722 h 601745"/>
              <a:gd name="connsiteX0" fmla="*/ 0 w 1196622"/>
              <a:gd name="connsiteY0" fmla="*/ 602047 h 602047"/>
              <a:gd name="connsiteX1" fmla="*/ 349955 w 1196622"/>
              <a:gd name="connsiteY1" fmla="*/ 3736 h 602047"/>
              <a:gd name="connsiteX2" fmla="*/ 891822 w 1196622"/>
              <a:gd name="connsiteY2" fmla="*/ 342402 h 602047"/>
              <a:gd name="connsiteX3" fmla="*/ 1196622 w 1196622"/>
              <a:gd name="connsiteY3" fmla="*/ 15024 h 602047"/>
              <a:gd name="connsiteX0" fmla="*/ 0 w 1196622"/>
              <a:gd name="connsiteY0" fmla="*/ 602047 h 602047"/>
              <a:gd name="connsiteX1" fmla="*/ 349955 w 1196622"/>
              <a:gd name="connsiteY1" fmla="*/ 3736 h 602047"/>
              <a:gd name="connsiteX2" fmla="*/ 1016000 w 1196622"/>
              <a:gd name="connsiteY2" fmla="*/ 342402 h 602047"/>
              <a:gd name="connsiteX3" fmla="*/ 1196622 w 1196622"/>
              <a:gd name="connsiteY3" fmla="*/ 15024 h 602047"/>
              <a:gd name="connsiteX0" fmla="*/ 0 w 1196622"/>
              <a:gd name="connsiteY0" fmla="*/ 587023 h 587023"/>
              <a:gd name="connsiteX1" fmla="*/ 756355 w 1196622"/>
              <a:gd name="connsiteY1" fmla="*/ 146756 h 587023"/>
              <a:gd name="connsiteX2" fmla="*/ 1016000 w 1196622"/>
              <a:gd name="connsiteY2" fmla="*/ 327378 h 587023"/>
              <a:gd name="connsiteX3" fmla="*/ 1196622 w 1196622"/>
              <a:gd name="connsiteY3" fmla="*/ 0 h 587023"/>
              <a:gd name="connsiteX0" fmla="*/ 0 w 1207911"/>
              <a:gd name="connsiteY0" fmla="*/ 620890 h 620890"/>
              <a:gd name="connsiteX1" fmla="*/ 767644 w 1207911"/>
              <a:gd name="connsiteY1" fmla="*/ 146756 h 620890"/>
              <a:gd name="connsiteX2" fmla="*/ 1027289 w 1207911"/>
              <a:gd name="connsiteY2" fmla="*/ 327378 h 620890"/>
              <a:gd name="connsiteX3" fmla="*/ 1207911 w 1207911"/>
              <a:gd name="connsiteY3" fmla="*/ 0 h 620890"/>
              <a:gd name="connsiteX0" fmla="*/ 0 w 1207911"/>
              <a:gd name="connsiteY0" fmla="*/ 620890 h 620890"/>
              <a:gd name="connsiteX1" fmla="*/ 767644 w 1207911"/>
              <a:gd name="connsiteY1" fmla="*/ 146756 h 620890"/>
              <a:gd name="connsiteX2" fmla="*/ 1027289 w 1207911"/>
              <a:gd name="connsiteY2" fmla="*/ 327378 h 620890"/>
              <a:gd name="connsiteX3" fmla="*/ 1207911 w 1207911"/>
              <a:gd name="connsiteY3" fmla="*/ 0 h 620890"/>
              <a:gd name="connsiteX0" fmla="*/ 0 w 1207911"/>
              <a:gd name="connsiteY0" fmla="*/ 620890 h 620890"/>
              <a:gd name="connsiteX1" fmla="*/ 767644 w 1207911"/>
              <a:gd name="connsiteY1" fmla="*/ 146756 h 620890"/>
              <a:gd name="connsiteX2" fmla="*/ 1027289 w 1207911"/>
              <a:gd name="connsiteY2" fmla="*/ 327378 h 620890"/>
              <a:gd name="connsiteX3" fmla="*/ 1207911 w 1207911"/>
              <a:gd name="connsiteY3" fmla="*/ 0 h 620890"/>
              <a:gd name="connsiteX0" fmla="*/ 0 w 1207911"/>
              <a:gd name="connsiteY0" fmla="*/ 620890 h 620890"/>
              <a:gd name="connsiteX1" fmla="*/ 767644 w 1207911"/>
              <a:gd name="connsiteY1" fmla="*/ 146756 h 620890"/>
              <a:gd name="connsiteX2" fmla="*/ 1027289 w 1207911"/>
              <a:gd name="connsiteY2" fmla="*/ 327378 h 620890"/>
              <a:gd name="connsiteX3" fmla="*/ 1207911 w 1207911"/>
              <a:gd name="connsiteY3" fmla="*/ 0 h 620890"/>
              <a:gd name="connsiteX0" fmla="*/ 0 w 1207911"/>
              <a:gd name="connsiteY0" fmla="*/ 620890 h 620890"/>
              <a:gd name="connsiteX1" fmla="*/ 767644 w 1207911"/>
              <a:gd name="connsiteY1" fmla="*/ 146756 h 620890"/>
              <a:gd name="connsiteX2" fmla="*/ 1027289 w 1207911"/>
              <a:gd name="connsiteY2" fmla="*/ 327378 h 620890"/>
              <a:gd name="connsiteX3" fmla="*/ 1207911 w 1207911"/>
              <a:gd name="connsiteY3" fmla="*/ 0 h 620890"/>
              <a:gd name="connsiteX0" fmla="*/ 0 w 1207911"/>
              <a:gd name="connsiteY0" fmla="*/ 620890 h 620890"/>
              <a:gd name="connsiteX1" fmla="*/ 699911 w 1207911"/>
              <a:gd name="connsiteY1" fmla="*/ 180623 h 620890"/>
              <a:gd name="connsiteX2" fmla="*/ 1027289 w 1207911"/>
              <a:gd name="connsiteY2" fmla="*/ 327378 h 620890"/>
              <a:gd name="connsiteX3" fmla="*/ 1207911 w 1207911"/>
              <a:gd name="connsiteY3" fmla="*/ 0 h 620890"/>
              <a:gd name="connsiteX0" fmla="*/ 0 w 1207911"/>
              <a:gd name="connsiteY0" fmla="*/ 620890 h 620890"/>
              <a:gd name="connsiteX1" fmla="*/ 699911 w 1207911"/>
              <a:gd name="connsiteY1" fmla="*/ 180623 h 620890"/>
              <a:gd name="connsiteX2" fmla="*/ 1027289 w 1207911"/>
              <a:gd name="connsiteY2" fmla="*/ 327378 h 620890"/>
              <a:gd name="connsiteX3" fmla="*/ 1207911 w 1207911"/>
              <a:gd name="connsiteY3" fmla="*/ 0 h 620890"/>
              <a:gd name="connsiteX0" fmla="*/ 0 w 1140178"/>
              <a:gd name="connsiteY0" fmla="*/ 620890 h 620890"/>
              <a:gd name="connsiteX1" fmla="*/ 632178 w 1140178"/>
              <a:gd name="connsiteY1" fmla="*/ 180623 h 620890"/>
              <a:gd name="connsiteX2" fmla="*/ 959556 w 1140178"/>
              <a:gd name="connsiteY2" fmla="*/ 327378 h 620890"/>
              <a:gd name="connsiteX3" fmla="*/ 1140178 w 1140178"/>
              <a:gd name="connsiteY3" fmla="*/ 0 h 620890"/>
              <a:gd name="connsiteX0" fmla="*/ 0 w 1140178"/>
              <a:gd name="connsiteY0" fmla="*/ 620890 h 620890"/>
              <a:gd name="connsiteX1" fmla="*/ 959556 w 1140178"/>
              <a:gd name="connsiteY1" fmla="*/ 327378 h 620890"/>
              <a:gd name="connsiteX2" fmla="*/ 1140178 w 1140178"/>
              <a:gd name="connsiteY2" fmla="*/ 0 h 620890"/>
              <a:gd name="connsiteX0" fmla="*/ 0 w 1140178"/>
              <a:gd name="connsiteY0" fmla="*/ 620890 h 620890"/>
              <a:gd name="connsiteX1" fmla="*/ 1140178 w 1140178"/>
              <a:gd name="connsiteY1" fmla="*/ 0 h 620890"/>
              <a:gd name="connsiteX0" fmla="*/ 0 w 1140178"/>
              <a:gd name="connsiteY0" fmla="*/ 620890 h 620890"/>
              <a:gd name="connsiteX1" fmla="*/ 1140178 w 1140178"/>
              <a:gd name="connsiteY1" fmla="*/ 0 h 620890"/>
              <a:gd name="connsiteX0" fmla="*/ 0 w 1140178"/>
              <a:gd name="connsiteY0" fmla="*/ 620890 h 620890"/>
              <a:gd name="connsiteX1" fmla="*/ 1140178 w 1140178"/>
              <a:gd name="connsiteY1" fmla="*/ 0 h 620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40178" h="620890">
                <a:moveTo>
                  <a:pt x="0" y="620890"/>
                </a:moveTo>
                <a:cubicBezTo>
                  <a:pt x="289748" y="142993"/>
                  <a:pt x="827853" y="523052"/>
                  <a:pt x="1140178" y="0"/>
                </a:cubicBezTo>
              </a:path>
            </a:pathLst>
          </a:custGeom>
          <a:noFill/>
          <a:ln w="12700">
            <a:solidFill>
              <a:schemeClr val="tx2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17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Rubber Sheet vs. Gravity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</a:t>
            </a:r>
            <a:r>
              <a:rPr lang="en-US" dirty="0" smtClean="0"/>
              <a:t>ubber sheet shape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gravitational potential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E4ECE-AE78-4E24-A200-E767E4DB629A}" type="slidenum">
              <a:rPr lang="en-US" smtClean="0"/>
              <a:t>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11"/>
              <p:cNvSpPr txBox="1">
                <a:spLocks/>
              </p:cNvSpPr>
              <p:nvPr/>
            </p:nvSpPr>
            <p:spPr>
              <a:xfrm>
                <a:off x="2590800" y="2819401"/>
                <a:ext cx="4038600" cy="1066800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i="0" smtClean="0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h</m:t>
                      </m:r>
                      <m:r>
                        <a:rPr lang="en-US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sk-SK" i="1">
                              <a:latin typeface="Cambria Math"/>
                              <a:ea typeface="Cambria Math"/>
                            </a:rPr>
                            <m:t>𝑔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𝑘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𝜌</m:t>
                      </m:r>
                    </m:oMath>
                  </m:oMathPara>
                </a14:m>
                <a:endParaRPr lang="sk-SK" dirty="0" smtClean="0"/>
              </a:p>
            </p:txBody>
          </p:sp>
        </mc:Choice>
        <mc:Fallback xmlns="">
          <p:sp>
            <p:nvSpPr>
              <p:cNvPr id="5" name="Content Placeholder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2819401"/>
                <a:ext cx="4038600" cy="106680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6067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Tm="0">
        <p:fade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6725E-6 L -0.2375 3.36725E-6 " pathEditMode="relative" rAng="0" ptsTypes="AA">
                                      <p:cBhvr>
                                        <p:cTn id="6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7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pl">
  <a:themeElements>
    <a:clrScheme name="bavyberko">
      <a:dk1>
        <a:sysClr val="windowText" lastClr="000000"/>
      </a:dk1>
      <a:lt1>
        <a:sysClr val="window" lastClr="FFFFFF"/>
      </a:lt1>
      <a:dk2>
        <a:srgbClr val="595959"/>
      </a:dk2>
      <a:lt2>
        <a:srgbClr val="FFFFFF"/>
      </a:lt2>
      <a:accent1>
        <a:srgbClr val="0091ED"/>
      </a:accent1>
      <a:accent2>
        <a:srgbClr val="7F7F7F"/>
      </a:accent2>
      <a:accent3>
        <a:srgbClr val="00B050"/>
      </a:accent3>
      <a:accent4>
        <a:srgbClr val="FF0000"/>
      </a:accent4>
      <a:accent5>
        <a:srgbClr val="FFC000"/>
      </a:accent5>
      <a:accent6>
        <a:srgbClr val="7030A0"/>
      </a:accent6>
      <a:hlink>
        <a:srgbClr val="0000FF"/>
      </a:hlink>
      <a:folHlink>
        <a:srgbClr val="800080"/>
      </a:folHlink>
    </a:clrScheme>
    <a:fontScheme name="Calluna Sans">
      <a:majorFont>
        <a:latin typeface="Calluna Sans"/>
        <a:ea typeface=""/>
        <a:cs typeface=""/>
      </a:majorFont>
      <a:minorFont>
        <a:latin typeface="Calluna Sans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15758</TotalTime>
  <Words>3510</Words>
  <Application>Microsoft Office PowerPoint</Application>
  <PresentationFormat>On-screen Show (4:3)</PresentationFormat>
  <Paragraphs>443</Paragraphs>
  <Slides>45</Slides>
  <Notes>27</Notes>
  <HiddenSlides>0</HiddenSlides>
  <MMClips>8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47" baseType="lpstr">
      <vt:lpstr>Custom Design</vt:lpstr>
      <vt:lpstr>tpl</vt:lpstr>
      <vt:lpstr>Elastic Space</vt:lpstr>
      <vt:lpstr>2  Elastic Space</vt:lpstr>
      <vt:lpstr>…“illustrate gravitation”…</vt:lpstr>
      <vt:lpstr>The Correct Shape</vt:lpstr>
      <vt:lpstr>Is the Shape Correct?</vt:lpstr>
      <vt:lpstr>Is the Shape Correct?</vt:lpstr>
      <vt:lpstr>Physics of a Rubber Sheet</vt:lpstr>
      <vt:lpstr>Description of Rubber Sheet Curvature</vt:lpstr>
      <vt:lpstr>Rubber Sheet vs. Gravity</vt:lpstr>
      <vt:lpstr>Rubber Sheet vs. Gravity</vt:lpstr>
      <vt:lpstr>Rubber Sheet vs. Gravity</vt:lpstr>
      <vt:lpstr>PowerPoint Presentation</vt:lpstr>
      <vt:lpstr>Gravity in 2 Dimensions</vt:lpstr>
      <vt:lpstr>The Form of Newton’s Law of Gravitation</vt:lpstr>
      <vt:lpstr>PowerPoint Presentation</vt:lpstr>
      <vt:lpstr>PowerPoint Presentation</vt:lpstr>
      <vt:lpstr>PowerPoint Presentation</vt:lpstr>
      <vt:lpstr>PowerPoint Presentation</vt:lpstr>
      <vt:lpstr>Finding the gravitational constant</vt:lpstr>
      <vt:lpstr>Where to get κ_m?</vt:lpstr>
      <vt:lpstr>Experiment: changing mass, keeping diameter</vt:lpstr>
      <vt:lpstr>Results</vt:lpstr>
      <vt:lpstr>Dynamics</vt:lpstr>
      <vt:lpstr>Dynamics</vt:lpstr>
      <vt:lpstr>PowerPoint Presentation</vt:lpstr>
      <vt:lpstr>Ellipses?</vt:lpstr>
      <vt:lpstr>Kepler’s Laws</vt:lpstr>
      <vt:lpstr>Kepler’s Laws</vt:lpstr>
      <vt:lpstr>Kepler’s Laws</vt:lpstr>
      <vt:lpstr>Conclusion</vt:lpstr>
      <vt:lpstr>PowerPoint Presentation</vt:lpstr>
      <vt:lpstr>Appendix</vt:lpstr>
      <vt:lpstr>ϕ:  Poisson’s Equation</vt:lpstr>
      <vt:lpstr>ϕ:  Boundary Conditions, ρ(r)</vt:lpstr>
      <vt:lpstr>h:  Poisson’s Equation</vt:lpstr>
      <vt:lpstr>h:  Poisson’s Equation</vt:lpstr>
      <vt:lpstr>h:  Boundary Conditions, ρ(r)</vt:lpstr>
      <vt:lpstr>Rubber Sheet vs. Gravity</vt:lpstr>
      <vt:lpstr>The Form of Newton’s Law of Gravitation</vt:lpstr>
      <vt:lpstr>The Form of Newton’s Law of Gravitation</vt:lpstr>
      <vt:lpstr>Gravitational Force in 2D</vt:lpstr>
      <vt:lpstr>Derivation of the 3rd Kepler’s Law</vt:lpstr>
      <vt:lpstr>Large slopes do not work well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kamila</dc:creator>
  <cp:lastModifiedBy>kamila</cp:lastModifiedBy>
  <cp:revision>392</cp:revision>
  <dcterms:created xsi:type="dcterms:W3CDTF">2013-01-19T19:01:12Z</dcterms:created>
  <dcterms:modified xsi:type="dcterms:W3CDTF">2013-07-25T14:03:58Z</dcterms:modified>
</cp:coreProperties>
</file>