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7" r:id="rId3"/>
    <p:sldId id="299" r:id="rId4"/>
    <p:sldId id="286" r:id="rId5"/>
    <p:sldId id="300" r:id="rId6"/>
    <p:sldId id="288" r:id="rId7"/>
    <p:sldId id="289" r:id="rId8"/>
    <p:sldId id="260" r:id="rId9"/>
    <p:sldId id="290" r:id="rId10"/>
    <p:sldId id="301" r:id="rId11"/>
    <p:sldId id="270" r:id="rId12"/>
    <p:sldId id="298" r:id="rId13"/>
    <p:sldId id="306" r:id="rId14"/>
    <p:sldId id="314" r:id="rId15"/>
    <p:sldId id="292" r:id="rId16"/>
    <p:sldId id="312" r:id="rId17"/>
    <p:sldId id="310" r:id="rId18"/>
    <p:sldId id="311" r:id="rId19"/>
    <p:sldId id="313" r:id="rId20"/>
    <p:sldId id="280" r:id="rId21"/>
    <p:sldId id="272" r:id="rId22"/>
    <p:sldId id="287" r:id="rId23"/>
    <p:sldId id="273" r:id="rId24"/>
    <p:sldId id="316" r:id="rId25"/>
    <p:sldId id="315" r:id="rId26"/>
    <p:sldId id="317" r:id="rId2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706"/>
    <a:srgbClr val="CA7708"/>
    <a:srgbClr val="D2AA3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54F52-ECA9-4A1F-ADCE-0B7D0DD3A3A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06836D-70A1-48C2-A5C2-07661EC90EAF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hr-HR" dirty="0" smtClean="0"/>
            <a:t>Rolling</a:t>
          </a:r>
          <a:endParaRPr lang="en-GB" dirty="0"/>
        </a:p>
      </dgm:t>
    </dgm:pt>
    <dgm:pt modelId="{9241CACC-0F2C-4A40-AE05-B122A343D166}" type="parTrans" cxnId="{EB679311-94CF-41BA-9BCC-31178694772B}">
      <dgm:prSet/>
      <dgm:spPr/>
      <dgm:t>
        <a:bodyPr/>
        <a:lstStyle/>
        <a:p>
          <a:endParaRPr lang="en-GB"/>
        </a:p>
      </dgm:t>
    </dgm:pt>
    <dgm:pt modelId="{2C8C4E0F-591B-4D66-8871-06C4942F1D0E}" type="sibTrans" cxnId="{EB679311-94CF-41BA-9BCC-31178694772B}">
      <dgm:prSet/>
      <dgm:spPr/>
      <dgm:t>
        <a:bodyPr/>
        <a:lstStyle/>
        <a:p>
          <a:endParaRPr lang="en-GB"/>
        </a:p>
      </dgm:t>
    </dgm:pt>
    <dgm:pt modelId="{7D573F47-7A2E-4107-97C3-4E7B9DFF0988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r-HR" dirty="0" smtClean="0"/>
        </a:p>
      </dgm:t>
    </dgm:pt>
    <dgm:pt modelId="{C1AE30C9-D0B9-4762-9F36-24D6EA8EB528}" type="parTrans" cxnId="{82DCA8D8-8867-4F25-94F5-31F8125384D3}">
      <dgm:prSet/>
      <dgm:spPr/>
      <dgm:t>
        <a:bodyPr/>
        <a:lstStyle/>
        <a:p>
          <a:endParaRPr lang="en-GB"/>
        </a:p>
      </dgm:t>
    </dgm:pt>
    <dgm:pt modelId="{3E246091-47B0-44B4-94E9-B5DBAA699260}" type="sibTrans" cxnId="{82DCA8D8-8867-4F25-94F5-31F8125384D3}">
      <dgm:prSet/>
      <dgm:spPr/>
      <dgm:t>
        <a:bodyPr/>
        <a:lstStyle/>
        <a:p>
          <a:endParaRPr lang="en-GB"/>
        </a:p>
      </dgm:t>
    </dgm:pt>
    <dgm:pt modelId="{2519E9F3-EC6B-4E5A-B82B-34589A146C8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hr-HR" dirty="0" smtClean="0"/>
            <a:t>Rolling with slipping</a:t>
          </a:r>
          <a:endParaRPr lang="en-GB" dirty="0"/>
        </a:p>
      </dgm:t>
    </dgm:pt>
    <dgm:pt modelId="{68D14863-B9EA-43F6-8F8F-1DC38A178162}" type="parTrans" cxnId="{42CF87CD-1341-4851-8944-59A93E627103}">
      <dgm:prSet/>
      <dgm:spPr/>
      <dgm:t>
        <a:bodyPr/>
        <a:lstStyle/>
        <a:p>
          <a:endParaRPr lang="en-GB"/>
        </a:p>
      </dgm:t>
    </dgm:pt>
    <dgm:pt modelId="{7252BF60-53DD-4413-8F22-8E88FDB1745C}" type="sibTrans" cxnId="{42CF87CD-1341-4851-8944-59A93E627103}">
      <dgm:prSet/>
      <dgm:spPr/>
      <dgm:t>
        <a:bodyPr/>
        <a:lstStyle/>
        <a:p>
          <a:endParaRPr lang="en-GB"/>
        </a:p>
      </dgm:t>
    </dgm:pt>
    <dgm:pt modelId="{E8146167-456B-4A1B-997C-53CFCEA82981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r-HR" dirty="0" smtClean="0"/>
        </a:p>
      </dgm:t>
    </dgm:pt>
    <dgm:pt modelId="{4AE62D95-F6F7-4B0F-A815-9C1039698AE6}" type="parTrans" cxnId="{D44D6A58-EBAA-434E-AB05-C203800556C6}">
      <dgm:prSet/>
      <dgm:spPr/>
      <dgm:t>
        <a:bodyPr/>
        <a:lstStyle/>
        <a:p>
          <a:endParaRPr lang="en-GB"/>
        </a:p>
      </dgm:t>
    </dgm:pt>
    <dgm:pt modelId="{71879886-FF45-42FA-B17C-1ED3B77FA34D}" type="sibTrans" cxnId="{D44D6A58-EBAA-434E-AB05-C203800556C6}">
      <dgm:prSet/>
      <dgm:spPr/>
      <dgm:t>
        <a:bodyPr/>
        <a:lstStyle/>
        <a:p>
          <a:endParaRPr lang="en-GB"/>
        </a:p>
      </dgm:t>
    </dgm:pt>
    <dgm:pt modelId="{F9B28FFE-0C45-41F6-BCED-76017FDAB0CA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hr-HR" dirty="0" smtClean="0"/>
            <a:t>Hop</a:t>
          </a:r>
          <a:endParaRPr lang="en-GB" dirty="0"/>
        </a:p>
      </dgm:t>
    </dgm:pt>
    <dgm:pt modelId="{FA570AD2-2FE6-4C92-9D85-0D0E18B4FD2A}" type="parTrans" cxnId="{E3D14FD9-5465-4307-B6E2-4E0CDE94EDE6}">
      <dgm:prSet/>
      <dgm:spPr/>
      <dgm:t>
        <a:bodyPr/>
        <a:lstStyle/>
        <a:p>
          <a:endParaRPr lang="en-GB"/>
        </a:p>
      </dgm:t>
    </dgm:pt>
    <dgm:pt modelId="{BB94E315-AC46-44B9-BE94-A65F4E20D8A9}" type="sibTrans" cxnId="{E3D14FD9-5465-4307-B6E2-4E0CDE94EDE6}">
      <dgm:prSet/>
      <dgm:spPr/>
      <dgm:t>
        <a:bodyPr/>
        <a:lstStyle/>
        <a:p>
          <a:endParaRPr lang="en-GB"/>
        </a:p>
      </dgm:t>
    </dgm:pt>
    <dgm:pt modelId="{05DE5E26-89E4-42F2-91EB-5A5B018F625C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r-HR" dirty="0" smtClean="0"/>
        </a:p>
      </dgm:t>
    </dgm:pt>
    <dgm:pt modelId="{E0F539B7-BA5A-4355-AE4E-769DD4DEBC37}" type="sibTrans" cxnId="{CF11DE2B-7FB8-44F6-A9F7-40F080364252}">
      <dgm:prSet/>
      <dgm:spPr/>
      <dgm:t>
        <a:bodyPr/>
        <a:lstStyle/>
        <a:p>
          <a:endParaRPr lang="en-GB"/>
        </a:p>
      </dgm:t>
    </dgm:pt>
    <dgm:pt modelId="{E71F3F21-5301-4BF4-A567-4E2742E86B40}" type="parTrans" cxnId="{CF11DE2B-7FB8-44F6-A9F7-40F080364252}">
      <dgm:prSet/>
      <dgm:spPr/>
      <dgm:t>
        <a:bodyPr/>
        <a:lstStyle/>
        <a:p>
          <a:endParaRPr lang="en-GB"/>
        </a:p>
      </dgm:t>
    </dgm:pt>
    <dgm:pt modelId="{A9029637-0333-4662-A96D-52FE140E683D}" type="pres">
      <dgm:prSet presAssocID="{8DC54F52-ECA9-4A1F-ADCE-0B7D0DD3A3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53BE98-7AD8-48AA-B511-6D6525381757}" type="pres">
      <dgm:prSet presAssocID="{05DE5E26-89E4-42F2-91EB-5A5B018F625C}" presName="composite" presStyleCnt="0"/>
      <dgm:spPr/>
    </dgm:pt>
    <dgm:pt modelId="{DF9AC49D-2B5F-42E4-93D1-A3FDEAD418BE}" type="pres">
      <dgm:prSet presAssocID="{05DE5E26-89E4-42F2-91EB-5A5B018F62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7D4B59-41F6-4BDE-A075-0B2631E50AC8}" type="pres">
      <dgm:prSet presAssocID="{05DE5E26-89E4-42F2-91EB-5A5B018F62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14E088-BFBE-4F3C-8AF2-190B3381C700}" type="pres">
      <dgm:prSet presAssocID="{E0F539B7-BA5A-4355-AE4E-769DD4DEBC37}" presName="sp" presStyleCnt="0"/>
      <dgm:spPr/>
    </dgm:pt>
    <dgm:pt modelId="{7BC94F2C-E300-44F1-9258-3B41ACEFAADF}" type="pres">
      <dgm:prSet presAssocID="{7D573F47-7A2E-4107-97C3-4E7B9DFF0988}" presName="composite" presStyleCnt="0"/>
      <dgm:spPr/>
    </dgm:pt>
    <dgm:pt modelId="{2FC60C3A-4D31-4F2E-B276-CEE3EDA7FCA4}" type="pres">
      <dgm:prSet presAssocID="{7D573F47-7A2E-4107-97C3-4E7B9DFF09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F974FF-AB81-4A9B-8E56-83860D6FEFDD}" type="pres">
      <dgm:prSet presAssocID="{7D573F47-7A2E-4107-97C3-4E7B9DFF09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8E4D4-153E-4264-96EF-8A0BB753792D}" type="pres">
      <dgm:prSet presAssocID="{3E246091-47B0-44B4-94E9-B5DBAA699260}" presName="sp" presStyleCnt="0"/>
      <dgm:spPr/>
    </dgm:pt>
    <dgm:pt modelId="{FEFC3822-56AF-47CC-ABD4-ABCCEC804DC3}" type="pres">
      <dgm:prSet presAssocID="{E8146167-456B-4A1B-997C-53CFCEA82981}" presName="composite" presStyleCnt="0"/>
      <dgm:spPr/>
    </dgm:pt>
    <dgm:pt modelId="{EE7E9D82-B043-4BB6-A3FB-0BB01DBED34F}" type="pres">
      <dgm:prSet presAssocID="{E8146167-456B-4A1B-997C-53CFCEA829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DCB22-0060-42AD-B404-1BC2E988A42B}" type="pres">
      <dgm:prSet presAssocID="{E8146167-456B-4A1B-997C-53CFCEA829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679311-94CF-41BA-9BCC-31178694772B}" srcId="{05DE5E26-89E4-42F2-91EB-5A5B018F625C}" destId="{5606836D-70A1-48C2-A5C2-07661EC90EAF}" srcOrd="0" destOrd="0" parTransId="{9241CACC-0F2C-4A40-AE05-B122A343D166}" sibTransId="{2C8C4E0F-591B-4D66-8871-06C4942F1D0E}"/>
    <dgm:cxn modelId="{42CF87CD-1341-4851-8944-59A93E627103}" srcId="{7D573F47-7A2E-4107-97C3-4E7B9DFF0988}" destId="{2519E9F3-EC6B-4E5A-B82B-34589A146C8B}" srcOrd="0" destOrd="0" parTransId="{68D14863-B9EA-43F6-8F8F-1DC38A178162}" sibTransId="{7252BF60-53DD-4413-8F22-8E88FDB1745C}"/>
    <dgm:cxn modelId="{82DCA8D8-8867-4F25-94F5-31F8125384D3}" srcId="{8DC54F52-ECA9-4A1F-ADCE-0B7D0DD3A3A0}" destId="{7D573F47-7A2E-4107-97C3-4E7B9DFF0988}" srcOrd="1" destOrd="0" parTransId="{C1AE30C9-D0B9-4762-9F36-24D6EA8EB528}" sibTransId="{3E246091-47B0-44B4-94E9-B5DBAA699260}"/>
    <dgm:cxn modelId="{E3D14FD9-5465-4307-B6E2-4E0CDE94EDE6}" srcId="{E8146167-456B-4A1B-997C-53CFCEA82981}" destId="{F9B28FFE-0C45-41F6-BCED-76017FDAB0CA}" srcOrd="0" destOrd="0" parTransId="{FA570AD2-2FE6-4C92-9D85-0D0E18B4FD2A}" sibTransId="{BB94E315-AC46-44B9-BE94-A65F4E20D8A9}"/>
    <dgm:cxn modelId="{80FB6550-40D9-48D9-BA2C-EC86C5CB2864}" type="presOf" srcId="{8DC54F52-ECA9-4A1F-ADCE-0B7D0DD3A3A0}" destId="{A9029637-0333-4662-A96D-52FE140E683D}" srcOrd="0" destOrd="0" presId="urn:microsoft.com/office/officeart/2005/8/layout/chevron2"/>
    <dgm:cxn modelId="{4BC6A4FD-DDF6-4C07-A7E7-E9E054FE8E9A}" type="presOf" srcId="{7D573F47-7A2E-4107-97C3-4E7B9DFF0988}" destId="{2FC60C3A-4D31-4F2E-B276-CEE3EDA7FCA4}" srcOrd="0" destOrd="0" presId="urn:microsoft.com/office/officeart/2005/8/layout/chevron2"/>
    <dgm:cxn modelId="{F06C4670-884A-4EC1-A3F6-F4C93DB8760D}" type="presOf" srcId="{05DE5E26-89E4-42F2-91EB-5A5B018F625C}" destId="{DF9AC49D-2B5F-42E4-93D1-A3FDEAD418BE}" srcOrd="0" destOrd="0" presId="urn:microsoft.com/office/officeart/2005/8/layout/chevron2"/>
    <dgm:cxn modelId="{CF11DE2B-7FB8-44F6-A9F7-40F080364252}" srcId="{8DC54F52-ECA9-4A1F-ADCE-0B7D0DD3A3A0}" destId="{05DE5E26-89E4-42F2-91EB-5A5B018F625C}" srcOrd="0" destOrd="0" parTransId="{E71F3F21-5301-4BF4-A567-4E2742E86B40}" sibTransId="{E0F539B7-BA5A-4355-AE4E-769DD4DEBC37}"/>
    <dgm:cxn modelId="{435805B8-AD40-4DDB-9466-D536205339D6}" type="presOf" srcId="{5606836D-70A1-48C2-A5C2-07661EC90EAF}" destId="{2E7D4B59-41F6-4BDE-A075-0B2631E50AC8}" srcOrd="0" destOrd="0" presId="urn:microsoft.com/office/officeart/2005/8/layout/chevron2"/>
    <dgm:cxn modelId="{079A99A6-0CC8-4136-BBC1-ECCB7E94A307}" type="presOf" srcId="{2519E9F3-EC6B-4E5A-B82B-34589A146C8B}" destId="{37F974FF-AB81-4A9B-8E56-83860D6FEFDD}" srcOrd="0" destOrd="0" presId="urn:microsoft.com/office/officeart/2005/8/layout/chevron2"/>
    <dgm:cxn modelId="{D44D6A58-EBAA-434E-AB05-C203800556C6}" srcId="{8DC54F52-ECA9-4A1F-ADCE-0B7D0DD3A3A0}" destId="{E8146167-456B-4A1B-997C-53CFCEA82981}" srcOrd="2" destOrd="0" parTransId="{4AE62D95-F6F7-4B0F-A815-9C1039698AE6}" sibTransId="{71879886-FF45-42FA-B17C-1ED3B77FA34D}"/>
    <dgm:cxn modelId="{1967320C-F8ED-41A6-A834-96CB7127286F}" type="presOf" srcId="{F9B28FFE-0C45-41F6-BCED-76017FDAB0CA}" destId="{A8FDCB22-0060-42AD-B404-1BC2E988A42B}" srcOrd="0" destOrd="0" presId="urn:microsoft.com/office/officeart/2005/8/layout/chevron2"/>
    <dgm:cxn modelId="{8C50816B-E456-40DB-B59C-E1C322E6D29C}" type="presOf" srcId="{E8146167-456B-4A1B-997C-53CFCEA82981}" destId="{EE7E9D82-B043-4BB6-A3FB-0BB01DBED34F}" srcOrd="0" destOrd="0" presId="urn:microsoft.com/office/officeart/2005/8/layout/chevron2"/>
    <dgm:cxn modelId="{895DE65E-D265-4DA6-8C5C-0A3CC6FC01B1}" type="presParOf" srcId="{A9029637-0333-4662-A96D-52FE140E683D}" destId="{D653BE98-7AD8-48AA-B511-6D6525381757}" srcOrd="0" destOrd="0" presId="urn:microsoft.com/office/officeart/2005/8/layout/chevron2"/>
    <dgm:cxn modelId="{42A6E9C5-B363-4DE2-BD76-3275FF00A251}" type="presParOf" srcId="{D653BE98-7AD8-48AA-B511-6D6525381757}" destId="{DF9AC49D-2B5F-42E4-93D1-A3FDEAD418BE}" srcOrd="0" destOrd="0" presId="urn:microsoft.com/office/officeart/2005/8/layout/chevron2"/>
    <dgm:cxn modelId="{F08CA45E-CF82-43CD-A044-1310D2E3A993}" type="presParOf" srcId="{D653BE98-7AD8-48AA-B511-6D6525381757}" destId="{2E7D4B59-41F6-4BDE-A075-0B2631E50AC8}" srcOrd="1" destOrd="0" presId="urn:microsoft.com/office/officeart/2005/8/layout/chevron2"/>
    <dgm:cxn modelId="{69DB8AB3-3AE9-4170-B32B-010164F79BB5}" type="presParOf" srcId="{A9029637-0333-4662-A96D-52FE140E683D}" destId="{C914E088-BFBE-4F3C-8AF2-190B3381C700}" srcOrd="1" destOrd="0" presId="urn:microsoft.com/office/officeart/2005/8/layout/chevron2"/>
    <dgm:cxn modelId="{FA374825-D838-4E30-AE07-0B63CCA4FDB6}" type="presParOf" srcId="{A9029637-0333-4662-A96D-52FE140E683D}" destId="{7BC94F2C-E300-44F1-9258-3B41ACEFAADF}" srcOrd="2" destOrd="0" presId="urn:microsoft.com/office/officeart/2005/8/layout/chevron2"/>
    <dgm:cxn modelId="{482F96FF-5494-4478-B69D-12B67B62A97D}" type="presParOf" srcId="{7BC94F2C-E300-44F1-9258-3B41ACEFAADF}" destId="{2FC60C3A-4D31-4F2E-B276-CEE3EDA7FCA4}" srcOrd="0" destOrd="0" presId="urn:microsoft.com/office/officeart/2005/8/layout/chevron2"/>
    <dgm:cxn modelId="{AF2315E6-1B5F-4E86-8982-E5D042BE8405}" type="presParOf" srcId="{7BC94F2C-E300-44F1-9258-3B41ACEFAADF}" destId="{37F974FF-AB81-4A9B-8E56-83860D6FEFDD}" srcOrd="1" destOrd="0" presId="urn:microsoft.com/office/officeart/2005/8/layout/chevron2"/>
    <dgm:cxn modelId="{F10EA1AE-D5A7-493B-B511-B4F2B97C51F5}" type="presParOf" srcId="{A9029637-0333-4662-A96D-52FE140E683D}" destId="{8308E4D4-153E-4264-96EF-8A0BB753792D}" srcOrd="3" destOrd="0" presId="urn:microsoft.com/office/officeart/2005/8/layout/chevron2"/>
    <dgm:cxn modelId="{58219B46-19E1-426A-90B3-F2C921B50276}" type="presParOf" srcId="{A9029637-0333-4662-A96D-52FE140E683D}" destId="{FEFC3822-56AF-47CC-ABD4-ABCCEC804DC3}" srcOrd="4" destOrd="0" presId="urn:microsoft.com/office/officeart/2005/8/layout/chevron2"/>
    <dgm:cxn modelId="{16CFB556-B49D-43E8-8D0D-6933C3B0BB3E}" type="presParOf" srcId="{FEFC3822-56AF-47CC-ABD4-ABCCEC804DC3}" destId="{EE7E9D82-B043-4BB6-A3FB-0BB01DBED34F}" srcOrd="0" destOrd="0" presId="urn:microsoft.com/office/officeart/2005/8/layout/chevron2"/>
    <dgm:cxn modelId="{5479B799-2375-4918-8F78-07AD7D0D322F}" type="presParOf" srcId="{FEFC3822-56AF-47CC-ABD4-ABCCEC804DC3}" destId="{A8FDCB22-0060-42AD-B404-1BC2E988A4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AC49D-2B5F-42E4-93D1-A3FDEAD418B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 smtClean="0"/>
        </a:p>
      </dsp:txBody>
      <dsp:txXfrm rot="-5400000">
        <a:off x="1" y="520688"/>
        <a:ext cx="1039018" cy="445294"/>
      </dsp:txXfrm>
    </dsp:sp>
    <dsp:sp modelId="{2E7D4B59-41F6-4BDE-A075-0B2631E50AC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900" kern="1200" dirty="0" smtClean="0"/>
            <a:t>Rolling</a:t>
          </a:r>
          <a:endParaRPr lang="en-GB" sz="3900" kern="1200" dirty="0"/>
        </a:p>
      </dsp:txBody>
      <dsp:txXfrm rot="-5400000">
        <a:off x="1039018" y="48278"/>
        <a:ext cx="5009883" cy="870607"/>
      </dsp:txXfrm>
    </dsp:sp>
    <dsp:sp modelId="{2FC60C3A-4D31-4F2E-B276-CEE3EDA7FCA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 smtClean="0"/>
        </a:p>
      </dsp:txBody>
      <dsp:txXfrm rot="-5400000">
        <a:off x="1" y="1809352"/>
        <a:ext cx="1039018" cy="445294"/>
      </dsp:txXfrm>
    </dsp:sp>
    <dsp:sp modelId="{37F974FF-AB81-4A9B-8E56-83860D6FEFD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900" kern="1200" dirty="0" smtClean="0"/>
            <a:t>Rolling with slipping</a:t>
          </a:r>
          <a:endParaRPr lang="en-GB" sz="3900" kern="1200" dirty="0"/>
        </a:p>
      </dsp:txBody>
      <dsp:txXfrm rot="-5400000">
        <a:off x="1039018" y="1336942"/>
        <a:ext cx="5009883" cy="870607"/>
      </dsp:txXfrm>
    </dsp:sp>
    <dsp:sp modelId="{EE7E9D82-B043-4BB6-A3FB-0BB01DBED34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 smtClean="0"/>
        </a:p>
      </dsp:txBody>
      <dsp:txXfrm rot="-5400000">
        <a:off x="1" y="3098016"/>
        <a:ext cx="1039018" cy="445294"/>
      </dsp:txXfrm>
    </dsp:sp>
    <dsp:sp modelId="{A8FDCB22-0060-42AD-B404-1BC2E988A42B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900" kern="1200" dirty="0" smtClean="0"/>
            <a:t>Hop</a:t>
          </a:r>
          <a:endParaRPr lang="en-GB" sz="39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0E96-8F5D-496F-BD0C-EC1F5C97F7AC}" type="datetimeFigureOut">
              <a:rPr lang="en-GB" smtClean="0"/>
              <a:t>18/07/2014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6240D-CDC1-4BEE-AE93-137D53A60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Video -&gt; pa pokraj</a:t>
            </a:r>
            <a:r>
              <a:rPr lang="hr-HR" baseline="0" dirty="0" smtClean="0"/>
              <a:t> graf da se vidi što se događalo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240D-CDC1-4BEE-AE93-137D53A60F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0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Dodati masu drugog obruča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240D-CDC1-4BEE-AE93-137D53A60F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1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Označiti skok 0,313s</a:t>
            </a:r>
            <a:br>
              <a:rPr lang="hr-HR" dirty="0" smtClean="0"/>
            </a:br>
            <a:r>
              <a:rPr lang="hr-HR" dirty="0" smtClean="0"/>
              <a:t>crvena theta(t), crna s(t)/R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240D-CDC1-4BEE-AE93-137D53A60F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8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13BD-F8C5-4E43-959B-A2701EF03BF8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582A-D2EB-47EB-B75E-8E60E0F05BA6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4F5-DBD3-4D34-A362-2729D483D3BC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7D65-65EA-4AA8-9CA0-F0F1105FAD09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F0A6-2C97-4130-B641-25829731FBB3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FDD4-F538-4D51-BACC-AC67012E8745}" type="datetime1">
              <a:rPr lang="hr-HR" smtClean="0"/>
              <a:t>18.7.2014.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9025-F90F-42D2-B1B4-F8A5A527053C}" type="datetime1">
              <a:rPr lang="hr-HR" smtClean="0"/>
              <a:t>18.7.2014.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BF9F-FE0C-4284-B651-EA2CDC8376F5}" type="datetime1">
              <a:rPr lang="hr-HR" smtClean="0"/>
              <a:t>18.7.2014.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AC19-50A8-4A43-B863-D9C67CB113F9}" type="datetime1">
              <a:rPr lang="hr-HR" smtClean="0"/>
              <a:t>18.7.2014.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0A55-04DB-4B1C-966F-8DE64F963A8C}" type="datetime1">
              <a:rPr lang="hr-HR" smtClean="0"/>
              <a:t>18.7.2014.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668-F95D-4246-AF9F-21DC459DF15F}" type="datetime1">
              <a:rPr lang="hr-HR" smtClean="0"/>
              <a:t>18.7.2014.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21C090-A913-4531-AEBD-08F637B252B8}" type="datetime1">
              <a:rPr lang="hr-HR" smtClean="0"/>
              <a:t>18.7.2014.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B4976FD-46AF-420D-9643-EA2606971F6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hr-HR" dirty="0"/>
              <a:t>5. Loaded hoop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02624" cy="17526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“F</a:t>
            </a:r>
            <a:r>
              <a:rPr lang="en-US" dirty="0" err="1">
                <a:solidFill>
                  <a:schemeClr val="tx1"/>
                </a:solidFill>
              </a:rPr>
              <a:t>asten</a:t>
            </a:r>
            <a:r>
              <a:rPr lang="en-US" dirty="0">
                <a:solidFill>
                  <a:schemeClr val="tx1"/>
                </a:solidFill>
              </a:rPr>
              <a:t> a small weight to the inside of a hoop and set the hoop in motion by giving it an initial </a:t>
            </a:r>
            <a:r>
              <a:rPr lang="en-US" dirty="0" smtClean="0">
                <a:solidFill>
                  <a:schemeClr val="tx1"/>
                </a:solidFill>
              </a:rPr>
              <a:t>push.</a:t>
            </a:r>
            <a:endParaRPr lang="hr-HR" dirty="0" smtClean="0">
              <a:solidFill>
                <a:schemeClr val="tx1"/>
              </a:solidFill>
            </a:endParaRPr>
          </a:p>
          <a:p>
            <a:endParaRPr lang="hr-HR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Investigate </a:t>
            </a:r>
            <a:r>
              <a:rPr lang="en-US" b="1" dirty="0">
                <a:solidFill>
                  <a:schemeClr val="tx1"/>
                </a:solidFill>
              </a:rPr>
              <a:t>the hoop’s motion.</a:t>
            </a:r>
            <a:r>
              <a:rPr lang="hr-HR" b="1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9218" name="Picture 2" descr="C:\Users\domagoj\Desktop\8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664296" cy="20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Rolling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 smtClean="0"/>
                  <a:t>Properties of rolling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𝑥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𝜃</m:t>
                    </m:r>
                    <m:r>
                      <a:rPr lang="hr-HR" b="0" i="1" smtClean="0">
                        <a:latin typeface="Cambria Math"/>
                      </a:rPr>
                      <m:t>,  </m:t>
                    </m:r>
                    <m:acc>
                      <m:accPr>
                        <m:chr m:val="̇"/>
                        <m:ctrlPr>
                          <a:rPr lang="hr-H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𝜔</m:t>
                    </m:r>
                    <m:r>
                      <a:rPr lang="hr-HR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̈"/>
                        <m:ctrlPr>
                          <a:rPr lang="hr-H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𝛼</m:t>
                    </m:r>
                  </m:oMath>
                </a14:m>
                <a:endParaRPr lang="hr-HR" b="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𝑁</m:t>
                    </m:r>
                    <m:r>
                      <a:rPr lang="hr-HR" b="0" i="1" smtClean="0">
                        <a:latin typeface="Cambria Math"/>
                      </a:rPr>
                      <m:t>&gt;0, </m:t>
                    </m:r>
                    <m:r>
                      <a:rPr lang="hr-HR" b="0" i="1" smtClean="0">
                        <a:latin typeface="Cambria Math"/>
                      </a:rPr>
                      <m:t>𝑦</m:t>
                    </m:r>
                    <m:r>
                      <a:rPr lang="hr-HR" b="0" i="1" smtClean="0">
                        <a:latin typeface="Cambria Math"/>
                      </a:rPr>
                      <m:t>=0, </m:t>
                    </m:r>
                    <m:acc>
                      <m:accPr>
                        <m:chr m:val="̇"/>
                        <m:ctrlPr>
                          <a:rPr lang="hr-H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=0, </m:t>
                    </m:r>
                    <m:acc>
                      <m:accPr>
                        <m:chr m:val="̈"/>
                        <m:ctrlPr>
                          <a:rPr lang="hr-H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=0</m:t>
                    </m:r>
                  </m:oMath>
                </a14:m>
                <a:endParaRPr lang="hr-HR" b="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hr-HR" b="0" i="0" smtClean="0">
                        <a:latin typeface="Cambria Math"/>
                      </a:rPr>
                      <m:t>&lt;</m:t>
                    </m:r>
                    <m:r>
                      <a:rPr lang="hr-HR" b="0" i="1" smtClean="0">
                        <a:latin typeface="Cambria Math"/>
                      </a:rPr>
                      <m:t>𝜇</m:t>
                    </m:r>
                    <m:r>
                      <a:rPr lang="hr-HR" b="0" i="1" smtClean="0">
                        <a:latin typeface="Cambria Math"/>
                      </a:rPr>
                      <m:t>𝑁</m:t>
                    </m:r>
                  </m:oMath>
                </a14:m>
                <a:endParaRPr lang="hr-HR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hr-HR" dirty="0"/>
              </a:p>
              <a:p>
                <a:r>
                  <a:rPr lang="hr-HR" dirty="0" smtClean="0"/>
                  <a:t>Solving equations for dynamics with assumption of rolling we obtain: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  <m:r>
                          <a:rPr lang="hr-H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a:rPr lang="hr-HR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hr-HR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</a:rPr>
                          <m:t>1−</m:t>
                        </m:r>
                        <m:r>
                          <a:rPr lang="hr-HR" b="0" i="1" smtClean="0">
                            <a:latin typeface="Cambria Math"/>
                          </a:rPr>
                          <m:t>𝛾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hr-H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r-HR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hr-HR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r>
                              <a:rPr lang="hr-HR" b="0" i="1" smtClean="0">
                                <a:latin typeface="Cambria Math"/>
                              </a:rPr>
                              <m:t>𝜂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/>
                      </a:rPr>
                      <m:t>−</m:t>
                    </m:r>
                    <m:r>
                      <a:rPr lang="hr-HR" b="0" i="1" smtClean="0">
                        <a:latin typeface="Cambria Math"/>
                      </a:rPr>
                      <m:t>𝛾</m:t>
                    </m:r>
                    <m:r>
                      <a:rPr lang="hr-HR" b="0" i="1" smtClean="0"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𝜂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/>
                              </a:rPr>
                              <m:t>𝜂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hr-HR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/>
                              </a:rPr>
                              <m:t>𝐹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𝑔</m:t>
                    </m:r>
                    <m:r>
                      <a:rPr lang="hr-HR" b="0" i="1" smtClean="0">
                        <a:latin typeface="Cambria Math"/>
                      </a:rPr>
                      <m:t>𝛾</m:t>
                    </m:r>
                    <m:r>
                      <a:rPr lang="hr-HR" b="0" i="1" smtClean="0">
                        <a:latin typeface="Cambria Math"/>
                      </a:rPr>
                      <m:t>𝑠𝑖𝑛</m:t>
                    </m:r>
                    <m:r>
                      <a:rPr lang="hr-HR" b="0" i="1" smtClean="0">
                        <a:latin typeface="Cambria Math"/>
                      </a:rPr>
                      <m:t>𝜃</m:t>
                    </m:r>
                    <m:r>
                      <a:rPr lang="hr-HR" b="0" i="1" smtClean="0">
                        <a:latin typeface="Cambria Math"/>
                      </a:rPr>
                      <m:t>−</m:t>
                    </m:r>
                    <m:r>
                      <a:rPr lang="hr-HR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/>
                          </a:rPr>
                          <m:t>+</m:t>
                        </m:r>
                        <m:r>
                          <a:rPr lang="hr-HR" b="0" i="1" smtClean="0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𝑠𝑖𝑛</m:t>
                        </m:r>
                        <m:r>
                          <a:rPr lang="hr-HR" b="0" i="1" smtClean="0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𝜂</m:t>
                        </m:r>
                        <m:r>
                          <a:rPr lang="hr-HR" b="0" i="1" smtClean="0">
                            <a:latin typeface="Cambria Math"/>
                          </a:rPr>
                          <m:t>+</m:t>
                        </m:r>
                        <m:r>
                          <a:rPr lang="hr-HR" b="0" i="1" smtClean="0">
                            <a:latin typeface="Cambria Math"/>
                          </a:rPr>
                          <m:t>𝑐𝑜𝑠</m:t>
                        </m:r>
                        <m:r>
                          <a:rPr lang="hr-HR" b="0" i="1" smtClean="0"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hr-HR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6256" y="4221088"/>
                <a:ext cx="1656184" cy="661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221088"/>
                <a:ext cx="1656184" cy="6615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3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Rolling with slipping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hr-HR" dirty="0" smtClean="0">
                    <a:ea typeface="Cambria Math"/>
                  </a:rPr>
                  <a:t>Properties of rolling with slipping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  <m:r>
                      <a:rPr lang="hr-HR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𝑁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hr-HR" b="0" dirty="0" smtClean="0">
                    <a:ea typeface="Cambria Math"/>
                  </a:rPr>
                  <a:t> whereby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hr-HR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b="0" dirty="0" smtClean="0">
                    <a:ea typeface="Cambria Math"/>
                  </a:rPr>
                  <a:t> is relative velocity between hoop on the contact of the surface and the surface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=0,  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=0, </m:t>
                    </m:r>
                    <m:acc>
                      <m:accPr>
                        <m:chr m:val="̇"/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hr-HR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hr-HR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hr-HR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/>
                      </a:rPr>
                      <m:t>=0</m:t>
                    </m:r>
                  </m:oMath>
                </a14:m>
                <a:endParaRPr lang="hr-HR" b="0" dirty="0" smtClean="0">
                  <a:ea typeface="Cambria Math"/>
                </a:endParaRPr>
              </a:p>
              <a:p>
                <a:pPr lvl="1"/>
                <a:endParaRPr lang="hr-HR" b="0" dirty="0" smtClean="0">
                  <a:ea typeface="Cambria Math"/>
                </a:endParaRPr>
              </a:p>
              <a:p>
                <a:pPr lvl="1"/>
                <a:r>
                  <a:rPr lang="hr-HR" dirty="0" smtClean="0">
                    <a:ea typeface="Cambria Math"/>
                  </a:rPr>
                  <a:t>Two cases: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𝜔</m:t>
                    </m:r>
                    <m:r>
                      <a:rPr lang="hr-HR" b="0" i="1" smtClean="0">
                        <a:latin typeface="Cambria Math"/>
                      </a:rPr>
                      <m:t>&gt;</m:t>
                    </m:r>
                    <m:acc>
                      <m:accPr>
                        <m:chr m:val="̇"/>
                        <m:ctrlPr>
                          <a:rPr lang="hr-H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hr-HR" b="0" dirty="0" smtClean="0"/>
              </a:p>
              <a:p>
                <a:pPr lvl="3">
                  <a:buFont typeface="Wingdings" panose="05000000000000000000" pitchFamily="2" charset="2"/>
                  <a:buChar char="§"/>
                </a:pPr>
                <a:r>
                  <a:rPr lang="hr-HR" dirty="0" smtClean="0"/>
                  <a:t>The hoop is rotating more than it’s translating</a:t>
                </a:r>
                <a:endParaRPr lang="hr-HR" b="0" dirty="0" smtClean="0"/>
              </a:p>
              <a:p>
                <a:pPr marL="548640" lvl="2" indent="0">
                  <a:buNone/>
                </a:pPr>
                <a:endParaRPr lang="hr-HR" b="0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𝑅</m:t>
                    </m:r>
                    <m:r>
                      <a:rPr lang="hr-HR" i="1">
                        <a:latin typeface="Cambria Math"/>
                      </a:rPr>
                      <m:t>𝜔</m:t>
                    </m:r>
                    <m:r>
                      <a:rPr lang="hr-HR" b="0" i="1" smtClean="0">
                        <a:latin typeface="Cambria Math"/>
                      </a:rPr>
                      <m:t>&lt;</m:t>
                    </m:r>
                    <m:acc>
                      <m:accPr>
                        <m:chr m:val="̇"/>
                        <m:ctrlPr>
                          <a:rPr lang="hr-HR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hr-HR" b="0" dirty="0" smtClean="0"/>
              </a:p>
              <a:p>
                <a:pPr lvl="3">
                  <a:buFont typeface="Wingdings" panose="05000000000000000000" pitchFamily="2" charset="2"/>
                  <a:buChar char="§"/>
                </a:pPr>
                <a:r>
                  <a:rPr lang="hr-HR" dirty="0" smtClean="0"/>
                  <a:t>The hoop is translating more than it’s rotating</a:t>
                </a:r>
                <a:endParaRPr lang="hr-HR" dirty="0"/>
              </a:p>
              <a:p>
                <a:pPr lvl="1"/>
                <a:endParaRPr lang="hr-HR" b="0" dirty="0" smtClean="0">
                  <a:ea typeface="Cambria Math"/>
                </a:endParaRPr>
              </a:p>
              <a:p>
                <a:pPr lvl="1"/>
                <a:endParaRPr lang="hr-HR" dirty="0">
                  <a:ea typeface="Cambria Math"/>
                </a:endParaRPr>
              </a:p>
              <a:p>
                <a:pPr lvl="1"/>
                <a:endParaRPr lang="hr-HR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 marL="274320" lvl="1" indent="0">
                  <a:buNone/>
                </a:pPr>
                <a:endParaRPr lang="hr-H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00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5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/>
                  </a:rPr>
                  <a:t>The center of mass moving along a </a:t>
                </a:r>
                <a:r>
                  <a:rPr lang="en-US" dirty="0" smtClean="0">
                    <a:ea typeface="Cambria Math"/>
                  </a:rPr>
                  <a:t>parabola</a:t>
                </a:r>
                <a:r>
                  <a:rPr lang="hr-HR" dirty="0" smtClean="0">
                    <a:ea typeface="Cambria Math"/>
                  </a:rPr>
                  <a:t> with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constant speed in the x </a:t>
                </a:r>
                <a:r>
                  <a:rPr lang="en-US" dirty="0" smtClean="0">
                    <a:ea typeface="Cambria Math"/>
                  </a:rPr>
                  <a:t>direction</a:t>
                </a:r>
                <a:endParaRPr lang="hr-HR" dirty="0" smtClean="0">
                  <a:ea typeface="Cambria Math"/>
                </a:endParaRPr>
              </a:p>
              <a:p>
                <a:endParaRPr lang="hr-HR" dirty="0">
                  <a:ea typeface="Cambria Math"/>
                </a:endParaRPr>
              </a:p>
              <a:p>
                <a:r>
                  <a:rPr lang="hr-HR" dirty="0" smtClean="0">
                    <a:ea typeface="Cambria Math"/>
                  </a:rPr>
                  <a:t>Conservation of angular momentum</a:t>
                </a:r>
              </a:p>
              <a:p>
                <a:endParaRPr lang="hr-HR" dirty="0" smtClean="0">
                  <a:ea typeface="Cambria Math"/>
                </a:endParaRPr>
              </a:p>
              <a:p>
                <a:r>
                  <a:rPr lang="hr-HR" dirty="0" smtClean="0">
                    <a:ea typeface="Cambria Math"/>
                  </a:rPr>
                  <a:t>Most probable hop when weight is on highest position</a:t>
                </a:r>
              </a:p>
              <a:p>
                <a:pPr marL="0" indent="0">
                  <a:buNone/>
                </a:pPr>
                <a:endParaRPr lang="hr-HR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hr-HR" dirty="0">
                    <a:ea typeface="Cambria Math"/>
                  </a:rPr>
                  <a:t> 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05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/>
          <a:lstStyle/>
          <a:p>
            <a:r>
              <a:rPr lang="hr-HR" dirty="0" smtClean="0"/>
              <a:t>Determing hoop motion - 1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13</a:t>
            </a:fld>
            <a:endParaRPr lang="hr-HR"/>
          </a:p>
        </p:txBody>
      </p:sp>
      <p:grpSp>
        <p:nvGrpSpPr>
          <p:cNvPr id="16" name="Group 15"/>
          <p:cNvGrpSpPr/>
          <p:nvPr/>
        </p:nvGrpSpPr>
        <p:grpSpPr>
          <a:xfrm>
            <a:off x="251520" y="1779417"/>
            <a:ext cx="5789350" cy="4711879"/>
            <a:chOff x="827584" y="1963151"/>
            <a:chExt cx="5789350" cy="4711879"/>
          </a:xfrm>
        </p:grpSpPr>
        <p:pic>
          <p:nvPicPr>
            <p:cNvPr id="8194" name="Picture 2" descr="C:\Users\domagoj\Desktop\Graph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4" t="9078" r="12850" b="3114"/>
            <a:stretch/>
          </p:blipFill>
          <p:spPr bwMode="auto">
            <a:xfrm>
              <a:off x="827584" y="1963151"/>
              <a:ext cx="5789350" cy="471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5580112" y="3501008"/>
              <a:ext cx="360040" cy="3084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987824" y="2852936"/>
              <a:ext cx="57606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752838" y="3766025"/>
                  <a:ext cx="763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hr-H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38" y="3766025"/>
                  <a:ext cx="76337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45562" y="2682923"/>
                  <a:ext cx="936104" cy="628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r-HR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dirty="0" smtClean="0"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hr-HR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i="1" dirty="0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hr-HR" i="1" dirty="0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562" y="2682923"/>
                  <a:ext cx="936104" cy="6280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3563888" y="4067063"/>
              <a:ext cx="0" cy="11321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76056" y="4319090"/>
              <a:ext cx="0" cy="792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>
            <a:xfrm rot="16478897">
              <a:off x="4178292" y="3247903"/>
              <a:ext cx="340079" cy="15143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936" y="3440101"/>
              <a:ext cx="1264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2"/>
                  </a:solidFill>
                </a:rPr>
                <a:t>Hop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184" y="2348880"/>
                <a:ext cx="252028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Rolling condition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r-H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endParaRPr lang="hr-HR" dirty="0"/>
              </a:p>
              <a:p>
                <a:r>
                  <a:rPr lang="hr-HR" dirty="0" smtClean="0"/>
                  <a:t>Hop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𝜔</m:t>
                    </m:r>
                    <m:r>
                      <a:rPr lang="hr-HR" b="0" i="1" smtClean="0">
                        <a:latin typeface="Cambria Math"/>
                      </a:rPr>
                      <m:t> −</m:t>
                    </m:r>
                    <m:r>
                      <a:rPr lang="hr-HR" b="0" i="1" smtClean="0">
                        <a:latin typeface="Cambria Math"/>
                      </a:rPr>
                      <m:t>𝑐𝑜𝑛𝑠𝑡</m:t>
                    </m:r>
                  </m:oMath>
                </a14:m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hr-HR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348880"/>
                <a:ext cx="252028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2179" t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2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Determing hoop motion - 1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8194" name="Picture 2" descr="C:\Users\domagoj\Desktop\Graph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9775" r="11871" b="4136"/>
          <a:stretch/>
        </p:blipFill>
        <p:spPr bwMode="auto">
          <a:xfrm>
            <a:off x="251520" y="1988840"/>
            <a:ext cx="5976664" cy="46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97138" y="3036587"/>
            <a:ext cx="360040" cy="3084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51820" y="4008978"/>
            <a:ext cx="57606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384" y="3179481"/>
                <a:ext cx="763378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384" y="3179481"/>
                <a:ext cx="763378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0799" y="3838900"/>
                <a:ext cx="645137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|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799" y="3838900"/>
                <a:ext cx="645137" cy="484172"/>
              </a:xfrm>
              <a:prstGeom prst="rect">
                <a:avLst/>
              </a:prstGeom>
              <a:blipFill rotWithShape="1"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348136" y="5327270"/>
            <a:ext cx="576064" cy="1440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7115" y="5157192"/>
                <a:ext cx="645137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|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15" y="5157192"/>
                <a:ext cx="645137" cy="484172"/>
              </a:xfrm>
              <a:prstGeom prst="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2200" y="2060848"/>
                <a:ext cx="230425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Rolling condition: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hr-HR">
                          <a:latin typeface="Cambria Math"/>
                        </a:rPr>
                        <m:t>&lt;</m:t>
                      </m:r>
                      <m:r>
                        <a:rPr lang="hr-HR" i="1">
                          <a:latin typeface="Cambria Math"/>
                        </a:rPr>
                        <m:t>𝜇</m:t>
                      </m:r>
                      <m:r>
                        <a:rPr lang="hr-HR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hr-HR" dirty="0" smtClean="0"/>
              </a:p>
              <a:p>
                <a:pPr marL="0" lvl="1"/>
                <a:endParaRPr lang="hr-HR" dirty="0" smtClean="0"/>
              </a:p>
              <a:p>
                <a:r>
                  <a:rPr lang="hr-HR" dirty="0" smtClean="0"/>
                  <a:t>Rolling with sliping condition: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hr-HR" b="0" i="0" smtClean="0">
                          <a:latin typeface="Cambria Math"/>
                        </a:rPr>
                        <m:t>&gt;</m:t>
                      </m:r>
                      <m:r>
                        <a:rPr lang="hr-HR" i="1">
                          <a:latin typeface="Cambria Math"/>
                        </a:rPr>
                        <m:t>𝜇</m:t>
                      </m:r>
                      <m:r>
                        <a:rPr lang="hr-HR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hr-HR" dirty="0"/>
              </a:p>
              <a:p>
                <a:endParaRPr lang="hr-HR" dirty="0" smtClean="0"/>
              </a:p>
              <a:p>
                <a:r>
                  <a:rPr lang="hr-HR" dirty="0" smtClean="0"/>
                  <a:t>Hop: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𝑁</m:t>
                      </m:r>
                      <m:r>
                        <a:rPr lang="hr-H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060848"/>
                <a:ext cx="2304256" cy="2862322"/>
              </a:xfrm>
              <a:prstGeom prst="rect">
                <a:avLst/>
              </a:prstGeom>
              <a:blipFill rotWithShape="1">
                <a:blip r:embed="rId6"/>
                <a:stretch>
                  <a:fillRect l="-2116" t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Hop analysis - 2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15</a:t>
            </a:fld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2909"/>
              </p:ext>
            </p:extLst>
          </p:nvPr>
        </p:nvGraphicFramePr>
        <p:xfrm>
          <a:off x="107504" y="1700808"/>
          <a:ext cx="5966943" cy="505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SPW 11.0 Graph" r:id="rId3" imgW="6467400" imgH="5482440" progId="SigmaPlotGraphicObject.10">
                  <p:embed/>
                </p:oleObj>
              </mc:Choice>
              <mc:Fallback>
                <p:oleObj name="SPW 11.0 Graph" r:id="rId3" imgW="6467400" imgH="54824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700808"/>
                        <a:ext cx="5966943" cy="5054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6039"/>
              </p:ext>
            </p:extLst>
          </p:nvPr>
        </p:nvGraphicFramePr>
        <p:xfrm>
          <a:off x="3995936" y="548680"/>
          <a:ext cx="53276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SPW 11.0 Graph" r:id="rId5" imgW="5328000" imgH="4271040" progId="SigmaPlotGraphicObject.10">
                  <p:embed/>
                </p:oleObj>
              </mc:Choice>
              <mc:Fallback>
                <p:oleObj name="SPW 11.0 Graph" r:id="rId5" imgW="5328000" imgH="4271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6" y="548680"/>
                        <a:ext cx="5327650" cy="427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483768" y="3284984"/>
            <a:ext cx="158417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979217"/>
              </p:ext>
            </p:extLst>
          </p:nvPr>
        </p:nvGraphicFramePr>
        <p:xfrm>
          <a:off x="4237893" y="2739752"/>
          <a:ext cx="5060701" cy="396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SPW 11.0 Graph" r:id="rId7" imgW="5456160" imgH="4271040" progId="SigmaPlotGraphicObject.10">
                  <p:embed/>
                </p:oleObj>
              </mc:Choice>
              <mc:Fallback>
                <p:oleObj name="SPW 11.0 Graph" r:id="rId7" imgW="5456160" imgH="4271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7893" y="2739752"/>
                        <a:ext cx="5060701" cy="3960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067944" y="3140968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192" y="2708920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67944" y="4689140"/>
            <a:ext cx="1728192" cy="324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7170" name="Picture 2" descr="C:\Users\domagoj\Desktop\Graph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10327" r="13007" b="4814"/>
          <a:stretch/>
        </p:blipFill>
        <p:spPr bwMode="auto">
          <a:xfrm>
            <a:off x="107504" y="1772816"/>
            <a:ext cx="6593138" cy="50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hr-HR" dirty="0" smtClean="0"/>
              <a:t>Analysis of motion without hop - 3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48264" y="2492896"/>
                <a:ext cx="1872208" cy="95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Rolling condition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𝑥</m:t>
                    </m:r>
                    <m:r>
                      <a:rPr lang="hr-HR" i="1">
                        <a:latin typeface="Cambria Math"/>
                      </a:rPr>
                      <m:t>=</m:t>
                    </m:r>
                    <m:r>
                      <a:rPr lang="hr-HR" i="1">
                        <a:latin typeface="Cambria Math"/>
                      </a:rPr>
                      <m:t>𝑅</m:t>
                    </m:r>
                    <m:r>
                      <a:rPr lang="hr-HR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hr-HR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492896"/>
                <a:ext cx="1872208" cy="957698"/>
              </a:xfrm>
              <a:prstGeom prst="rect">
                <a:avLst/>
              </a:prstGeom>
              <a:blipFill rotWithShape="1">
                <a:blip r:embed="rId3"/>
                <a:stretch>
                  <a:fillRect l="-2932" t="-3185" r="-2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Analysis of motion without hop - 3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6146" name="Picture 2" descr="C:\Users\domagoj\Desktop\Graph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0237" r="13028" b="4440"/>
          <a:stretch/>
        </p:blipFill>
        <p:spPr bwMode="auto">
          <a:xfrm>
            <a:off x="4856" y="1412776"/>
            <a:ext cx="6100209" cy="46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24630" y="1988840"/>
                <a:ext cx="32403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The motion of the hoop can be considerated as rolling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r>
                          <a:rPr lang="hr-HR" i="1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hr-HR">
                        <a:latin typeface="Cambria Math"/>
                      </a:rPr>
                      <m:t>&lt;</m:t>
                    </m:r>
                    <m:r>
                      <a:rPr lang="hr-HR" i="1">
                        <a:latin typeface="Cambria Math"/>
                      </a:rPr>
                      <m:t>𝜇</m:t>
                    </m:r>
                    <m:r>
                      <a:rPr lang="hr-HR" i="1">
                        <a:latin typeface="Cambria Math"/>
                      </a:rPr>
                      <m:t>𝑁</m:t>
                    </m:r>
                  </m:oMath>
                </a14:m>
                <a:endParaRPr lang="hr-HR" dirty="0" smtClean="0"/>
              </a:p>
              <a:p>
                <a:pPr marL="0" lvl="1"/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30" y="1988840"/>
                <a:ext cx="324036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128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0" y="5858687"/>
                <a:ext cx="4572000" cy="9993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hr-HR" i="1">
                        <a:latin typeface="Cambria Math"/>
                      </a:rPr>
                      <m:t>=</m:t>
                    </m:r>
                    <m:r>
                      <a:rPr lang="hr-HR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r>
                          <a:rPr lang="hr-HR" i="1">
                            <a:latin typeface="Cambria Math"/>
                          </a:rPr>
                          <m:t>1−</m:t>
                        </m:r>
                        <m:r>
                          <a:rPr lang="hr-HR" i="1">
                            <a:latin typeface="Cambria Math"/>
                          </a:rPr>
                          <m:t>𝛾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hr-HR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hr-H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r-HR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hr-HR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hr-HR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</m:num>
                          <m:den>
                            <m:r>
                              <a:rPr lang="hr-HR" i="1">
                                <a:latin typeface="Cambria Math"/>
                              </a:rPr>
                              <m:t>𝜂</m:t>
                            </m:r>
                            <m:r>
                              <a:rPr lang="hr-HR" i="1">
                                <a:latin typeface="Cambria Math"/>
                              </a:rPr>
                              <m:t>+</m:t>
                            </m:r>
                            <m:r>
                              <a:rPr lang="hr-HR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i="1"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  <m:r>
                      <a:rPr lang="hr-HR" i="1">
                        <a:latin typeface="Cambria Math"/>
                      </a:rPr>
                      <m:t>−</m:t>
                    </m:r>
                    <m:r>
                      <a:rPr lang="hr-HR" i="1">
                        <a:latin typeface="Cambria Math"/>
                      </a:rPr>
                      <m:t>𝛾</m:t>
                    </m:r>
                    <m:r>
                      <a:rPr lang="hr-HR" i="1">
                        <a:latin typeface="Cambria Math"/>
                      </a:rPr>
                      <m:t>𝑅</m:t>
                    </m:r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hr-HR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</a:rPr>
                              <m:t>1+</m:t>
                            </m:r>
                            <m:r>
                              <a:rPr lang="hr-HR" i="1">
                                <a:latin typeface="Cambria Math"/>
                              </a:rPr>
                              <m:t>𝜂</m:t>
                            </m:r>
                            <m:r>
                              <a:rPr lang="hr-HR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i="1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</a:rPr>
                              <m:t>𝜂</m:t>
                            </m:r>
                            <m:r>
                              <a:rPr lang="hr-HR" i="1">
                                <a:latin typeface="Cambria Math"/>
                              </a:rPr>
                              <m:t>+</m:t>
                            </m:r>
                            <m:r>
                              <a:rPr lang="hr-HR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hr-HR" i="1">
                                <a:latin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hr-HR" dirty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</a:rPr>
                              <m:t>𝐹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hr-HR" i="1">
                        <a:latin typeface="Cambria Math"/>
                      </a:rPr>
                      <m:t>=</m:t>
                    </m:r>
                    <m:r>
                      <a:rPr lang="hr-HR" i="1">
                        <a:latin typeface="Cambria Math"/>
                      </a:rPr>
                      <m:t>𝑔</m:t>
                    </m:r>
                    <m:r>
                      <a:rPr lang="hr-HR" i="1">
                        <a:latin typeface="Cambria Math"/>
                      </a:rPr>
                      <m:t>𝛾</m:t>
                    </m:r>
                    <m:r>
                      <a:rPr lang="hr-HR" i="1">
                        <a:latin typeface="Cambria Math"/>
                      </a:rPr>
                      <m:t>𝑠𝑖𝑛</m:t>
                    </m:r>
                    <m:r>
                      <a:rPr lang="hr-HR" i="1">
                        <a:latin typeface="Cambria Math"/>
                      </a:rPr>
                      <m:t>𝜃</m:t>
                    </m:r>
                    <m:r>
                      <a:rPr lang="hr-HR" i="1">
                        <a:latin typeface="Cambria Math"/>
                      </a:rPr>
                      <m:t>−</m:t>
                    </m:r>
                    <m:r>
                      <a:rPr lang="hr-HR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/>
                              </a:rPr>
                              <m:t>𝑅</m:t>
                            </m:r>
                            <m:r>
                              <a:rPr lang="hr-HR" i="1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hr-H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/>
                          </a:rPr>
                          <m:t>+</m:t>
                        </m:r>
                        <m:r>
                          <a:rPr lang="hr-HR" i="1">
                            <a:latin typeface="Cambria Math"/>
                          </a:rPr>
                          <m:t>𝑔</m:t>
                        </m:r>
                      </m:e>
                    </m:d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</a:rPr>
                          <m:t>𝑠𝑖𝑛</m:t>
                        </m:r>
                        <m:r>
                          <a:rPr lang="hr-HR" i="1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𝜂</m:t>
                        </m:r>
                        <m:r>
                          <a:rPr lang="hr-HR" i="1">
                            <a:latin typeface="Cambria Math"/>
                          </a:rPr>
                          <m:t>+</m:t>
                        </m:r>
                        <m:r>
                          <a:rPr lang="hr-HR" i="1">
                            <a:latin typeface="Cambria Math"/>
                          </a:rPr>
                          <m:t>𝑐𝑜𝑠</m:t>
                        </m:r>
                        <m:r>
                          <a:rPr lang="hr-HR" i="1"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58687"/>
                <a:ext cx="4572000" cy="999313"/>
              </a:xfrm>
              <a:prstGeom prst="rect">
                <a:avLst/>
              </a:prstGeom>
              <a:blipFill rotWithShape="1">
                <a:blip r:embed="rId4"/>
                <a:stretch>
                  <a:fillRect l="-800"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5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Conservation of energy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9484" r="12486" b="3263"/>
          <a:stretch/>
        </p:blipFill>
        <p:spPr>
          <a:xfrm>
            <a:off x="179512" y="2248055"/>
            <a:ext cx="5904656" cy="4609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18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0152" y="2492896"/>
                <a:ext cx="3096344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Energy of a hoop: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hr-H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+</m:t>
                      </m:r>
                      <m:r>
                        <a:rPr lang="hr-HR" b="0" i="1" smtClean="0"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92896"/>
                <a:ext cx="3096344" cy="1441933"/>
              </a:xfrm>
              <a:prstGeom prst="rect">
                <a:avLst/>
              </a:prstGeom>
              <a:blipFill rotWithShape="1">
                <a:blip r:embed="rId3"/>
                <a:stretch>
                  <a:fillRect l="-1575" t="-2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5584" y="1412776"/>
            <a:ext cx="8178824" cy="5112915"/>
            <a:chOff x="0" y="1484784"/>
            <a:chExt cx="8178824" cy="511291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8799066"/>
                    </p:ext>
                  </p:extLst>
                </p:nvPr>
              </p:nvGraphicFramePr>
              <p:xfrm>
                <a:off x="0" y="1484784"/>
                <a:ext cx="7584846" cy="511291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7" name="SPW 11.0 Graph" r:id="rId3" imgW="6409800" imgH="4321440" progId="SigmaPlotGraphicObject.10">
                        <p:embed/>
                      </p:oleObj>
                    </mc:Choice>
                    <mc:Fallback>
                      <p:oleObj name="SPW 11.0 Graph" r:id="rId3" imgW="6409800" imgH="4321440" progId="SigmaPlotGraphicObject.1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1484784"/>
                              <a:ext cx="7584846" cy="511291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8799066"/>
                    </p:ext>
                  </p:extLst>
                </p:nvPr>
              </p:nvGraphicFramePr>
              <p:xfrm>
                <a:off x="0" y="1484784"/>
                <a:ext cx="7584846" cy="511291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81" name="SPW 11.0 Graph" r:id="rId5" imgW="6409800" imgH="4321440" progId="SigmaPlotGraphicObject.10">
                        <p:embed/>
                      </p:oleObj>
                    </mc:Choice>
                    <mc:Fallback>
                      <p:oleObj name="SPW 11.0 Graph" r:id="rId5" imgW="6409800" imgH="4321440" progId="SigmaPlotGraphicObject.10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1484784"/>
                              <a:ext cx="7584846" cy="511291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4455144" y="4860502"/>
              <a:ext cx="144016" cy="3338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55976" y="5194356"/>
                  <a:ext cx="158417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6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hr-HR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16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hr-HR" sz="1600" b="0" i="1" smtClean="0">
                            <a:latin typeface="Cambria Math"/>
                          </a:rPr>
                          <m:t>=15,65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5194356"/>
                  <a:ext cx="158417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39752" y="1628800"/>
                  <a:ext cx="2676437" cy="7288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hr-H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1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hr-HR" sz="1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hr-HR" sz="1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hr-HR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sz="1400" b="0" i="1" smtClean="0">
                                    <a:latin typeface="Cambria Math"/>
                                  </a:rPr>
                                  <m:t>4598.73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r-HR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r-HR" sz="1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r-HR" sz="1400" b="0" i="1" smtClean="0">
                                            <a:latin typeface="Cambria Math"/>
                                          </a:rPr>
                                          <m:t>3.2+</m:t>
                                        </m:r>
                                        <m:r>
                                          <a:rPr lang="hr-HR" sz="1400" b="0" i="1" smtClean="0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  <m:r>
                                          <a:rPr lang="hr-HR" sz="1400" b="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r-HR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r-HR" sz="1400" b="0" i="1" smtClean="0">
                                <a:latin typeface="Cambria Math"/>
                              </a:rPr>
                              <m:t>−79.11</m:t>
                            </m:r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628800"/>
                  <a:ext cx="2676437" cy="7288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525611" y="3653577"/>
                  <a:ext cx="2653213" cy="7288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hr-HR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1400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hr-HR" sz="1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hr-HR" sz="1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hr-HR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sz="1400" b="0" i="1" smtClean="0">
                                    <a:latin typeface="Cambria Math"/>
                                  </a:rPr>
                                  <m:t>4620,46</m:t>
                                </m:r>
                              </m:num>
                              <m:den>
                                <m:r>
                                  <a:rPr lang="hr-HR" sz="1400" b="0" i="1" smtClean="0">
                                    <a:latin typeface="Cambria Math"/>
                                  </a:rPr>
                                  <m:t>3,49+</m:t>
                                </m:r>
                                <m:func>
                                  <m:funcPr>
                                    <m:ctrlPr>
                                      <a:rPr lang="hr-HR" sz="1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hr-HR" sz="1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r-HR" sz="1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r-HR" sz="1400" b="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hr-HR" sz="1400" b="0" i="1" smtClean="0">
                                <a:latin typeface="Cambria Math"/>
                              </a:rPr>
                              <m:t>−79,11</m:t>
                            </m:r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611" y="3653577"/>
                  <a:ext cx="2653213" cy="7288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5551273" y="4208949"/>
              <a:ext cx="432048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266394" y="2293785"/>
              <a:ext cx="290731" cy="351584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Dependence of angular velocity on angle for different weight mass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19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832532"/>
                  </p:ext>
                </p:extLst>
              </p:nvPr>
            </p:nvGraphicFramePr>
            <p:xfrm>
              <a:off x="6732240" y="4590238"/>
              <a:ext cx="2304256" cy="1267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m</a:t>
                          </a:r>
                          <a:r>
                            <a:rPr lang="hr-HR" sz="1400" baseline="0" dirty="0" smtClean="0"/>
                            <a:t> [g]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400" b="1" i="1" smtClean="0">
                                    <a:latin typeface="Cambria Math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43,75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3.2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26,19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3.49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/>
                                    <a:ea typeface="Cambria Math"/>
                                  </a:rPr>
                                  <m:t>→∞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832532"/>
                  </p:ext>
                </p:extLst>
              </p:nvPr>
            </p:nvGraphicFramePr>
            <p:xfrm>
              <a:off x="6732240" y="4590238"/>
              <a:ext cx="2304256" cy="1267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</a:tblGrid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m</a:t>
                          </a:r>
                          <a:r>
                            <a:rPr lang="hr-HR" sz="1400" baseline="0" dirty="0" smtClean="0"/>
                            <a:t> [g]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1923" r="-529" b="-315385"/>
                          </a:stretch>
                        </a:blipFill>
                      </a:tcPr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43,75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3.2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26,19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3.49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168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301923" r="-529" b="-1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6102663"/>
                <a:ext cx="4279185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  <m:r>
                          <a:rPr lang="hr-H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a:rPr lang="hr-HR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r-HR" dirty="0"/>
                  <a:t>,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6102663"/>
                <a:ext cx="4279185" cy="6560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Example of motion - video</a:t>
            </a:r>
            <a:endParaRPr lang="en-GB" dirty="0"/>
          </a:p>
        </p:txBody>
      </p:sp>
      <p:pic>
        <p:nvPicPr>
          <p:cNvPr id="5" name="CIMG971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" r="8042" b="-1562"/>
          <a:stretch/>
        </p:blipFill>
        <p:spPr>
          <a:xfrm>
            <a:off x="755576" y="1600200"/>
            <a:ext cx="7283901" cy="47643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8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Three modes of motion were observed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hr-HR" dirty="0" smtClean="0"/>
                  <a:t>Rolling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hr-HR" dirty="0" smtClean="0"/>
                  <a:t>Rolling with sliping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hr-HR" dirty="0" smtClean="0"/>
                  <a:t>Hop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r>
                  <a:rPr lang="hr-HR" dirty="0" smtClean="0"/>
                  <a:t>We analyticaly solved equation of motion for rolling case</a:t>
                </a:r>
              </a:p>
              <a:p>
                <a:pPr marL="457200" lvl="3">
                  <a:buSzPct val="85000"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hr-HR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hr-HR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r-H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  <m:r>
                          <a:rPr lang="hr-H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a:rPr lang="hr-HR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r-HR" dirty="0" smtClean="0"/>
                  <a:t>,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</m:oMath>
                </a14:m>
                <a:r>
                  <a:rPr lang="hr-HR" dirty="0" smtClean="0"/>
                  <a:t> and the solution fits the experimental data </a:t>
                </a:r>
                <a:endParaRPr lang="en-GB" dirty="0"/>
              </a:p>
              <a:p>
                <a:pPr marL="457200" lvl="3">
                  <a:buSzPct val="85000"/>
                </a:pPr>
                <a:endParaRPr lang="hr-HR" dirty="0" smtClean="0"/>
              </a:p>
              <a:p>
                <a:pPr marL="182880" lvl="2">
                  <a:buSzPct val="85000"/>
                </a:pPr>
                <a:r>
                  <a:rPr lang="hr-HR" dirty="0" smtClean="0"/>
                  <a:t>When the hoop hop its center of mass will move on parabolic trajectory and it will have constant angular momentum 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 smtClean="0"/>
                  <a:t> 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E8E8B61-D8C1-4AC9-8B40-C56A7D90DBF7}" type="slidenum">
              <a:rPr lang="hr-HR" smtClean="0"/>
              <a:pPr algn="r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1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Reference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M. F. Maritz, W.F.D. Theron; Experimental verification of the motion of a loaded hoop; 2012 American journal of  physics</a:t>
            </a:r>
          </a:p>
          <a:p>
            <a:r>
              <a:rPr lang="hr-HR" dirty="0"/>
              <a:t>M. F. Maritz, W.F.D. Theron</a:t>
            </a:r>
            <a:r>
              <a:rPr lang="hr-HR" dirty="0" smtClean="0"/>
              <a:t>; The amazing variety of motions of a loaded hoop; Mathematical and Computer Modelling 47 (2008) 1077-1088</a:t>
            </a:r>
          </a:p>
          <a:p>
            <a:r>
              <a:rPr lang="hr-HR" dirty="0" smtClean="0"/>
              <a:t>Lisandro A. Raviola, O. Zarate, E. E. Rodriguez; Modeling and experimentation with asymmetric rigid bodies: a variation on disks and inclines; March 31, 2014</a:t>
            </a:r>
          </a:p>
          <a:p>
            <a:r>
              <a:rPr lang="hr-HR" dirty="0" smtClean="0"/>
              <a:t>W. F. D. Theron, Analysis of the Rolling Motion of Loaded Hoops, dissertation, March 2008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3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Thank you</a:t>
            </a:r>
            <a:endParaRPr lang="hr-HR" dirty="0"/>
          </a:p>
        </p:txBody>
      </p:sp>
      <p:sp>
        <p:nvSpPr>
          <p:cNvPr id="10" name="TekstniOkvir 13"/>
          <p:cNvSpPr txBox="1"/>
          <p:nvPr/>
        </p:nvSpPr>
        <p:spPr>
          <a:xfrm>
            <a:off x="107504" y="47667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IYPT </a:t>
            </a:r>
            <a:r>
              <a:rPr lang="hr-HR" sz="2800" cap="all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2014 </a:t>
            </a:r>
            <a:r>
              <a:rPr lang="hr-HR" sz="28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28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2800" cap="all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CroatiaN </a:t>
            </a:r>
            <a:r>
              <a:rPr lang="hr-HR" sz="2800" cap="all" spc="-100" dirty="0">
                <a:solidFill>
                  <a:schemeClr val="tx2"/>
                </a:solidFill>
              </a:rPr>
              <a:t>team</a:t>
            </a:r>
            <a:endParaRPr lang="hr-HR" sz="2800" cap="all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4099" y="370774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Reporter: Domagoj Pluščec</a:t>
            </a:r>
            <a:endParaRPr lang="hr-HR" dirty="0"/>
          </a:p>
        </p:txBody>
      </p:sp>
      <p:pic>
        <p:nvPicPr>
          <p:cNvPr id="8" name="Picture 2" descr="C:\Users\domagoj\Desktop\8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664296" cy="20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9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Hoop1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64537084"/>
                  </p:ext>
                </p:extLst>
              </p:nvPr>
            </p:nvGraphicFramePr>
            <p:xfrm>
              <a:off x="1259633" y="2384886"/>
              <a:ext cx="6624737" cy="2112544"/>
            </p:xfrm>
            <a:graphic>
              <a:graphicData uri="http://schemas.openxmlformats.org/drawingml/2006/table">
                <a:tbl>
                  <a:tblPr/>
                  <a:tblGrid>
                    <a:gridCol w="504056"/>
                    <a:gridCol w="1008112"/>
                    <a:gridCol w="1080120"/>
                    <a:gridCol w="1296144"/>
                    <a:gridCol w="843523"/>
                    <a:gridCol w="946391"/>
                    <a:gridCol w="946391"/>
                  </a:tblGrid>
                  <a:tr h="4419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n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1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1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hr-HR" sz="1400" b="0" i="0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[</m:t>
                              </m:r>
                            </m:oMath>
                          </a14:m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g]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M[g]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I[kgm^2]</a:t>
                          </a:r>
                          <a14:m>
                            <m:oMath xmlns:m="http://schemas.openxmlformats.org/officeDocument/2006/math">
                              <m:r>
                                <a:rPr lang="hr-HR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hr-HR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r-HR" sz="14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k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4,33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0,337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4,92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50,6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5,17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0,414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35,5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6,1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0,474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3,49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68,4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6,95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0,515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864537084"/>
                  </p:ext>
                </p:extLst>
              </p:nvPr>
            </p:nvGraphicFramePr>
            <p:xfrm>
              <a:off x="1259632" y="2384885"/>
              <a:ext cx="6624737" cy="2088230"/>
            </p:xfrm>
            <a:graphic>
              <a:graphicData uri="http://schemas.openxmlformats.org/drawingml/2006/table">
                <a:tbl>
                  <a:tblPr/>
                  <a:tblGrid>
                    <a:gridCol w="504056"/>
                    <a:gridCol w="1008112"/>
                    <a:gridCol w="1080120"/>
                    <a:gridCol w="1296144"/>
                    <a:gridCol w="843523"/>
                    <a:gridCol w="946391"/>
                    <a:gridCol w="946391"/>
                  </a:tblGrid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n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909" r="-508485" b="-3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M[g]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943" r="-212264" b="-3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58993" r="-223741" b="-3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k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x-none"/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1290" r="-645" b="-398551"/>
                          </a:stretch>
                        </a:blipFill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4,33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0,337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4,92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50,6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5,17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0,414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35,5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6,1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0,474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3,49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6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68,4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6,95</a:t>
                          </a:r>
                          <a:endParaRPr lang="hr-H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0,515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r-HR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7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Determing hoops motion – another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24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9807" r="12319" b="3389"/>
          <a:stretch/>
        </p:blipFill>
        <p:spPr>
          <a:xfrm>
            <a:off x="1259632" y="1617387"/>
            <a:ext cx="6624736" cy="50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Rotational velocity in time – another example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761" r="9808"/>
          <a:stretch/>
        </p:blipFill>
        <p:spPr>
          <a:xfrm>
            <a:off x="1475656" y="1628800"/>
            <a:ext cx="6480720" cy="5137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6FD-46AF-420D-9643-EA2606971F66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9849" r="12079" b="3916"/>
          <a:stretch/>
        </p:blipFill>
        <p:spPr>
          <a:xfrm>
            <a:off x="887239" y="1353493"/>
            <a:ext cx="7152237" cy="5504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Energy – another 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49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14249"/>
              </p:ext>
            </p:extLst>
          </p:nvPr>
        </p:nvGraphicFramePr>
        <p:xfrm>
          <a:off x="971600" y="1052737"/>
          <a:ext cx="7488832" cy="530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SPW 11.0 Graph" r:id="rId3" imgW="6683040" imgH="5486400" progId="SigmaPlotGraphicObject.10">
                  <p:embed/>
                </p:oleObj>
              </mc:Choice>
              <mc:Fallback>
                <p:oleObj name="SPW 11.0 Graph" r:id="rId3" imgW="6683040" imgH="548640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52737"/>
                        <a:ext cx="7488832" cy="5302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928530"/>
              </p:ext>
            </p:extLst>
          </p:nvPr>
        </p:nvGraphicFramePr>
        <p:xfrm>
          <a:off x="107504" y="116633"/>
          <a:ext cx="5760640" cy="407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SPW 11.0 Graph" r:id="rId5" imgW="6683040" imgH="5486400" progId="SigmaPlotGraphicObject.10">
                  <p:embed/>
                </p:oleObj>
              </mc:Choice>
              <mc:Fallback>
                <p:oleObj name="SPW 11.0 Graph" r:id="rId5" imgW="6683040" imgH="54864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16633"/>
                        <a:ext cx="5760640" cy="407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42130"/>
              </p:ext>
            </p:extLst>
          </p:nvPr>
        </p:nvGraphicFramePr>
        <p:xfrm>
          <a:off x="3995936" y="2852937"/>
          <a:ext cx="4896544" cy="375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SPW 11.0 Graph" r:id="rId6" imgW="6792840" imgH="5214960" progId="SigmaPlotGraphicObject.10">
                  <p:embed/>
                </p:oleObj>
              </mc:Choice>
              <mc:Fallback>
                <p:oleObj name="SPW 11.0 Graph" r:id="rId6" imgW="6792840" imgH="5214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2852937"/>
                        <a:ext cx="4896544" cy="3759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565011" y="1412776"/>
            <a:ext cx="4294368" cy="3657014"/>
            <a:chOff x="2565010" y="1412776"/>
            <a:chExt cx="4294368" cy="3657014"/>
          </a:xfrm>
        </p:grpSpPr>
        <p:sp>
          <p:nvSpPr>
            <p:cNvPr id="8" name="Oval 7"/>
            <p:cNvSpPr/>
            <p:nvPr/>
          </p:nvSpPr>
          <p:spPr>
            <a:xfrm>
              <a:off x="2565010" y="1412776"/>
              <a:ext cx="1008112" cy="108012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>
              <a:stCxn id="8" idx="5"/>
              <a:endCxn id="11" idx="0"/>
            </p:cNvCxnSpPr>
            <p:nvPr/>
          </p:nvCxnSpPr>
          <p:spPr>
            <a:xfrm>
              <a:off x="3425487" y="2334716"/>
              <a:ext cx="2698173" cy="20845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9427351">
              <a:off x="5813336" y="4349710"/>
              <a:ext cx="1046042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1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93859" y="1628801"/>
            <a:ext cx="2808312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Experimental approach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hr-HR" dirty="0"/>
              <a:t>Hoop </a:t>
            </a:r>
            <a:r>
              <a:rPr lang="hr-HR" dirty="0" smtClean="0"/>
              <a:t>properties</a:t>
            </a:r>
            <a:endParaRPr lang="hr-HR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Giving initial push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Parameters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1801" y="3212977"/>
            <a:ext cx="3852428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Theoretical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Kinematics and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Modes of motion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81210" y="4581129"/>
            <a:ext cx="5436604" cy="175432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Comparison of experimental data and </a:t>
            </a:r>
            <a:r>
              <a:rPr lang="hr-HR" dirty="0" smtClean="0">
                <a:solidFill>
                  <a:srgbClr val="FF0000"/>
                </a:solidFill>
              </a:rPr>
              <a:t>theory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Modes of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Dependence of angular frequency on angle for different weight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Hop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Energy analysis</a:t>
            </a:r>
            <a:endParaRPr lang="hr-HR" dirty="0"/>
          </a:p>
        </p:txBody>
      </p:sp>
      <p:cxnSp>
        <p:nvCxnSpPr>
          <p:cNvPr id="8" name="Straight Arrow Connector 7"/>
          <p:cNvCxnSpPr>
            <a:stCxn id="3" idx="2"/>
            <a:endCxn id="5" idx="0"/>
          </p:cNvCxnSpPr>
          <p:nvPr/>
        </p:nvCxnSpPr>
        <p:spPr>
          <a:xfrm>
            <a:off x="4698015" y="2829130"/>
            <a:ext cx="0" cy="38384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4698013" y="4136306"/>
            <a:ext cx="1499" cy="44482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2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Hoop properties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241" r="18812" b="8911"/>
          <a:stretch/>
        </p:blipFill>
        <p:spPr>
          <a:xfrm rot="10800000">
            <a:off x="4788024" y="1988840"/>
            <a:ext cx="3744416" cy="382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4138" r="14814" b="2153"/>
          <a:stretch/>
        </p:blipFill>
        <p:spPr>
          <a:xfrm>
            <a:off x="395536" y="1988840"/>
            <a:ext cx="3838669" cy="38205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5</a:t>
            </a:fld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52978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29,5 cm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13934" y="3944386"/>
            <a:ext cx="3528392" cy="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55576" y="3944392"/>
            <a:ext cx="1559294" cy="204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71600" y="2708926"/>
            <a:ext cx="1343270" cy="1235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59632" y="40465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99 mm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250931">
            <a:off x="1468978" y="314199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124 mm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4843" y="6093295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=24.4</m:t>
                      </m:r>
                      <m:r>
                        <a:rPr lang="hr-HR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43" y="6093295"/>
                <a:ext cx="237626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6136" y="6093295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=186 </m:t>
                      </m:r>
                      <m:r>
                        <a:rPr lang="hr-HR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93295"/>
                <a:ext cx="194421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Hoop properties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918199"/>
                  </p:ext>
                </p:extLst>
              </p:nvPr>
            </p:nvGraphicFramePr>
            <p:xfrm>
              <a:off x="107504" y="1988840"/>
              <a:ext cx="8928992" cy="36593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4464496"/>
                    <a:gridCol w="237626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Hoop</a:t>
                          </a:r>
                          <a:r>
                            <a:rPr lang="hr-HR" sz="1800" baseline="0" dirty="0" smtClean="0"/>
                            <a:t> 1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Hoop 2 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Material 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Stryofoam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Wood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Shape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Toroidal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Full ring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Determing moment of inertia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Mathematicaly</a:t>
                          </a:r>
                        </a:p>
                        <a:p>
                          <a:endParaRPr lang="hr-HR" sz="18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𝑐𝑚</m:t>
                                    </m:r>
                                  </m:sub>
                                </m:sSub>
                                <m:r>
                                  <a:rPr lang="hr-HR" b="0" i="1" smtClean="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r-H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hr-H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hr-HR" b="0" i="1" smtClean="0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  <m:r>
                                              <a:rPr lang="hr-HR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hr-HR" b="0" i="0" smtClean="0">
                                                    <a:latin typeface="Cambria Math"/>
                                                  </a:rPr>
                                                  <m:t>Δ</m:t>
                                                </m:r>
                                                <m: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hr-H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hr-HR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hr-HR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hr-H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hr-H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hr-HR" b="0" i="0" smtClean="0">
                                                    <a:latin typeface="Cambria Math"/>
                                                  </a:rPr>
                                                  <m:t>Δ</m:t>
                                                </m:r>
                                                <m: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hr-HR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hr-H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hr-HR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Eksperimentaly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𝜋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r-HR" sz="18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hr-HR" sz="1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hr-HR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r-HR" sz="1800" b="0" i="1" smtClean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hr-HR" sz="18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hr-HR" sz="1800" b="0" i="1" smtClean="0">
                                            <a:latin typeface="Cambria Math"/>
                                          </a:rPr>
                                          <m:t>𝑚𝑔𝑑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hr-HR" sz="1800" b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𝑐𝑚</m:t>
                                    </m:r>
                                  </m:sub>
                                </m:sSub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hr-HR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𝑚𝑔𝑑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Determing distance from center of the mass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Mathematicaly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𝑐𝑚</m:t>
                                    </m:r>
                                  </m:sub>
                                </m:sSub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r-HR" sz="1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r-HR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8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hr-HR" sz="18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r-HR" sz="18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hr-HR" sz="1800" b="0" i="1" smtClean="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Eksperimentaly</a:t>
                          </a:r>
                        </a:p>
                        <a:p>
                          <a:r>
                            <a:rPr lang="hr-HR" sz="1800" dirty="0" smtClean="0"/>
                            <a:t>-hoop</a:t>
                          </a:r>
                          <a:r>
                            <a:rPr lang="hr-HR" sz="1800" baseline="0" dirty="0" smtClean="0"/>
                            <a:t> was stabilised on screwdriver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918199"/>
                  </p:ext>
                </p:extLst>
              </p:nvPr>
            </p:nvGraphicFramePr>
            <p:xfrm>
              <a:off x="107504" y="1988840"/>
              <a:ext cx="8928992" cy="36593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4464496"/>
                    <a:gridCol w="237626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Hoop</a:t>
                          </a:r>
                          <a:r>
                            <a:rPr lang="hr-HR" sz="1800" baseline="0" dirty="0" smtClean="0"/>
                            <a:t> 1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Hoop 2 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Material 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Stryofoam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Wood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Shape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Toroidal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Full ring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  <a:tr h="1632458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Determing moment of inertia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858" t="-70149" r="-53415" b="-6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5641" t="-70149" r="-256" b="-61940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Determing distance from center of the mass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858" t="-304000" r="-53415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sz="1800" dirty="0" smtClean="0"/>
                            <a:t>Eksperimentaly</a:t>
                          </a:r>
                          <a:endParaRPr lang="hr-HR" sz="1800" dirty="0" smtClean="0"/>
                        </a:p>
                        <a:p>
                          <a:r>
                            <a:rPr lang="hr-HR" sz="1800" dirty="0" smtClean="0"/>
                            <a:t>-hoop</a:t>
                          </a:r>
                          <a:r>
                            <a:rPr lang="hr-HR" sz="1800" baseline="0" dirty="0" smtClean="0"/>
                            <a:t> was stabilised on screwdriver</a:t>
                          </a:r>
                          <a:endParaRPr lang="en-GB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10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Experimental aproach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Giving initial push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Incline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Colision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r>
              <a:rPr lang="hr-HR" dirty="0" smtClean="0"/>
              <a:t>Method of motion recording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3 small areas marked with reflective stickers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Motion recorded in 120 fps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Stickers tracked in program for video analysis ImageJ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43808" y="3482902"/>
            <a:ext cx="0" cy="810194"/>
          </a:xfrm>
          <a:prstGeom prst="line">
            <a:avLst/>
          </a:prstGeom>
          <a:ln w="25400">
            <a:solidFill>
              <a:srgbClr val="CA77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345487" y="1577190"/>
            <a:ext cx="4756982" cy="1626242"/>
            <a:chOff x="323528" y="2162519"/>
            <a:chExt cx="5112568" cy="2130577"/>
          </a:xfrm>
        </p:grpSpPr>
        <p:grpSp>
          <p:nvGrpSpPr>
            <p:cNvPr id="17" name="Group 16"/>
            <p:cNvGrpSpPr/>
            <p:nvPr/>
          </p:nvGrpSpPr>
          <p:grpSpPr>
            <a:xfrm>
              <a:off x="323528" y="2420888"/>
              <a:ext cx="5112568" cy="1872208"/>
              <a:chOff x="323528" y="2420888"/>
              <a:chExt cx="5112568" cy="18722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9552" y="2833657"/>
                <a:ext cx="488467" cy="434402"/>
                <a:chOff x="2267744" y="3861048"/>
                <a:chExt cx="1296144" cy="1255948"/>
              </a:xfrm>
              <a:solidFill>
                <a:schemeClr val="bg1"/>
              </a:solidFill>
            </p:grpSpPr>
            <p:sp>
              <p:nvSpPr>
                <p:cNvPr id="30" name="Oval 29"/>
                <p:cNvSpPr/>
                <p:nvPr/>
              </p:nvSpPr>
              <p:spPr>
                <a:xfrm>
                  <a:off x="2267744" y="3861048"/>
                  <a:ext cx="1296144" cy="125594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339752" y="3948962"/>
                  <a:ext cx="1152128" cy="108012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23528" y="2995150"/>
                <a:ext cx="5112568" cy="1270756"/>
                <a:chOff x="323528" y="2996051"/>
                <a:chExt cx="5275735" cy="1270756"/>
              </a:xfrm>
            </p:grpSpPr>
            <p:sp>
              <p:nvSpPr>
                <p:cNvPr id="28" name="Right Triangle 27"/>
                <p:cNvSpPr/>
                <p:nvPr/>
              </p:nvSpPr>
              <p:spPr>
                <a:xfrm>
                  <a:off x="323528" y="2996051"/>
                  <a:ext cx="1990179" cy="1225037"/>
                </a:xfrm>
                <a:prstGeom prst="rtTriangle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23528" y="4221088"/>
                  <a:ext cx="5275735" cy="45719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539552" y="2420888"/>
                <a:ext cx="279124" cy="187220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619672" y="3479619"/>
                <a:ext cx="488467" cy="434402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079763" y="3234364"/>
                <a:ext cx="504056" cy="27566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>
              <a:stCxn id="20" idx="1"/>
            </p:cNvCxnSpPr>
            <p:nvPr/>
          </p:nvCxnSpPr>
          <p:spPr>
            <a:xfrm flipH="1">
              <a:off x="800785" y="2585906"/>
              <a:ext cx="608767" cy="510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09551" y="2162519"/>
              <a:ext cx="3405187" cy="84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Frame for centering and releasing the hoop</a:t>
              </a:r>
              <a:endParaRPr lang="hr-H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23728" y="3482902"/>
            <a:ext cx="5544616" cy="810194"/>
            <a:chOff x="2123728" y="3482902"/>
            <a:chExt cx="5544616" cy="8101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843808" y="4293096"/>
              <a:ext cx="4824536" cy="0"/>
            </a:xfrm>
            <a:prstGeom prst="line">
              <a:avLst/>
            </a:prstGeom>
            <a:ln w="25400">
              <a:solidFill>
                <a:srgbClr val="CA7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43808" y="3482902"/>
              <a:ext cx="1512168" cy="0"/>
            </a:xfrm>
            <a:prstGeom prst="line">
              <a:avLst/>
            </a:prstGeom>
            <a:ln w="25400">
              <a:solidFill>
                <a:srgbClr val="CA7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99892" y="3501008"/>
              <a:ext cx="0" cy="792088"/>
            </a:xfrm>
            <a:prstGeom prst="line">
              <a:avLst/>
            </a:prstGeom>
            <a:ln w="25400">
              <a:solidFill>
                <a:srgbClr val="CA77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5" idx="1"/>
            </p:cNvCxnSpPr>
            <p:nvPr/>
          </p:nvCxnSpPr>
          <p:spPr>
            <a:xfrm>
              <a:off x="2483768" y="3613502"/>
              <a:ext cx="1216407" cy="9038"/>
            </a:xfrm>
            <a:prstGeom prst="line">
              <a:avLst/>
            </a:prstGeom>
            <a:ln w="19050">
              <a:solidFill>
                <a:srgbClr val="9457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83768" y="3523492"/>
              <a:ext cx="45719" cy="180020"/>
            </a:xfrm>
            <a:prstGeom prst="rect">
              <a:avLst/>
            </a:prstGeom>
            <a:solidFill>
              <a:srgbClr val="945706"/>
            </a:solidFill>
            <a:ln>
              <a:solidFill>
                <a:srgbClr val="9457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707904" y="3501008"/>
              <a:ext cx="792088" cy="792088"/>
            </a:xfrm>
            <a:prstGeom prst="ellipse">
              <a:avLst/>
            </a:prstGeom>
            <a:solidFill>
              <a:srgbClr val="D2AA3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03948" y="3501008"/>
              <a:ext cx="45719" cy="202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123728" y="3641816"/>
              <a:ext cx="3600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30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778"/>
            <a:ext cx="8229600" cy="990600"/>
          </a:xfrm>
        </p:spPr>
        <p:txBody>
          <a:bodyPr/>
          <a:lstStyle/>
          <a:p>
            <a:r>
              <a:rPr lang="hr-HR" dirty="0" smtClean="0"/>
              <a:t>Theoretical modeling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67741" y="3572636"/>
            <a:ext cx="44083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273890" y="1124744"/>
            <a:ext cx="1" cy="215643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98690" y="3602361"/>
            <a:ext cx="2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5732" y="1052737"/>
            <a:ext cx="4560365" cy="2879939"/>
            <a:chOff x="875731" y="1052736"/>
            <a:chExt cx="4560365" cy="2879939"/>
          </a:xfrm>
        </p:grpSpPr>
        <p:cxnSp>
          <p:nvCxnSpPr>
            <p:cNvPr id="49" name="Straight Arrow Connector 48"/>
            <p:cNvCxnSpPr>
              <a:stCxn id="4" idx="3"/>
            </p:cNvCxnSpPr>
            <p:nvPr/>
          </p:nvCxnSpPr>
          <p:spPr>
            <a:xfrm flipV="1">
              <a:off x="5076056" y="3595494"/>
              <a:ext cx="288032" cy="1"/>
            </a:xfrm>
            <a:prstGeom prst="straightConnector1">
              <a:avLst/>
            </a:prstGeom>
            <a:ln w="158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875731" y="1052736"/>
              <a:ext cx="4560365" cy="2879939"/>
              <a:chOff x="875731" y="1052736"/>
              <a:chExt cx="4560365" cy="287993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08609" y="1554057"/>
                <a:ext cx="2130561" cy="2018578"/>
                <a:chOff x="2267744" y="3861048"/>
                <a:chExt cx="1296144" cy="1255948"/>
              </a:xfrm>
              <a:solidFill>
                <a:schemeClr val="bg1"/>
              </a:solidFill>
            </p:grpSpPr>
            <p:sp>
              <p:nvSpPr>
                <p:cNvPr id="8" name="Oval 7"/>
                <p:cNvSpPr/>
                <p:nvPr/>
              </p:nvSpPr>
              <p:spPr>
                <a:xfrm>
                  <a:off x="2267744" y="3861048"/>
                  <a:ext cx="1296144" cy="125594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339752" y="3948962"/>
                  <a:ext cx="1152128" cy="108012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flipH="1">
                <a:off x="2273679" y="1340387"/>
                <a:ext cx="210" cy="226129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5076056" y="3563343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056" y="3563343"/>
                    <a:ext cx="360040" cy="369332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985858" y="1052736"/>
                    <a:ext cx="360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5858" y="1052736"/>
                    <a:ext cx="360040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Group 2"/>
              <p:cNvGrpSpPr/>
              <p:nvPr/>
            </p:nvGrpSpPr>
            <p:grpSpPr>
              <a:xfrm>
                <a:off x="875731" y="1702954"/>
                <a:ext cx="4056309" cy="2003985"/>
                <a:chOff x="875731" y="1702954"/>
                <a:chExt cx="4056309" cy="2003985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2273890" y="2010675"/>
                  <a:ext cx="860431" cy="625856"/>
                </a:xfrm>
                <a:prstGeom prst="line">
                  <a:avLst/>
                </a:prstGeom>
                <a:ln w="158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875731" y="3601686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1182958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493715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746935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969165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273890" y="360456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540872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799890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3062313" y="3615057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3339170" y="3621023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635896" y="3621023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3890323" y="3615057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4165104" y="3618354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4450628" y="3617935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4788024" y="3621787"/>
                  <a:ext cx="144016" cy="8515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Arc 35"/>
                <p:cNvSpPr/>
                <p:nvPr/>
              </p:nvSpPr>
              <p:spPr>
                <a:xfrm>
                  <a:off x="1787791" y="1913948"/>
                  <a:ext cx="1052955" cy="936103"/>
                </a:xfrm>
                <a:prstGeom prst="arc">
                  <a:avLst>
                    <a:gd name="adj1" fmla="val 15747067"/>
                    <a:gd name="adj2" fmla="val 20442310"/>
                  </a:avLst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747348" y="2102012"/>
                  <a:ext cx="52542" cy="93329"/>
                </a:xfrm>
                <a:prstGeom prst="straightConnector1">
                  <a:avLst/>
                </a:prstGeom>
                <a:ln w="63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2273889" y="3140587"/>
                  <a:ext cx="0" cy="454907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2273889" y="3595494"/>
                  <a:ext cx="473459" cy="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2774278" y="2283424"/>
                  <a:ext cx="21621" cy="53755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2273679" y="2010675"/>
                      <a:ext cx="3186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r-HR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3679" y="2010675"/>
                      <a:ext cx="318634" cy="369332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TextBox 69"/>
                <p:cNvSpPr txBox="1"/>
                <p:nvPr/>
              </p:nvSpPr>
              <p:spPr>
                <a:xfrm>
                  <a:off x="1890951" y="2996571"/>
                  <a:ext cx="268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solidFill>
                        <a:srgbClr val="FF0000"/>
                      </a:solidFill>
                    </a:rPr>
                    <a:t>N</a:t>
                  </a:r>
                  <a:endParaRPr lang="hr-HR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794708" y="2470476"/>
                  <a:ext cx="5918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solidFill>
                        <a:srgbClr val="FF0000"/>
                      </a:solidFill>
                    </a:rPr>
                    <a:t>Mg</a:t>
                  </a:r>
                  <a:endParaRPr lang="hr-HR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059383" y="1988840"/>
                  <a:ext cx="74938" cy="6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3433481" y="1702954"/>
                  <a:ext cx="12675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/>
                    <a:t>weight</a:t>
                  </a:r>
                  <a:endParaRPr lang="hr-HR" dirty="0"/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 flipH="1">
                  <a:off x="3188668" y="1988840"/>
                  <a:ext cx="294518" cy="17450"/>
                </a:xfrm>
                <a:prstGeom prst="straightConnector1">
                  <a:avLst/>
                </a:prstGeom>
                <a:ln w="158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1453" y="3932674"/>
                <a:ext cx="3867667" cy="26325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hr-HR" dirty="0" smtClean="0"/>
                  <a:t>Kinematics of the hoop: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hr-HR" b="0" i="1" smtClean="0">
                          <a:effectLst/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hr-HR" b="0" i="1" smtClean="0">
                          <a:effectLst/>
                          <a:latin typeface="Cambria Math"/>
                          <a:ea typeface="Cambria Math"/>
                        </a:rPr>
                        <m:t>𝑅𝑠𝑖𝑛</m:t>
                      </m:r>
                      <m:d>
                        <m:dPr>
                          <m:ctrlPr>
                            <a:rPr lang="hr-HR" b="0" i="1" smtClean="0">
                              <a:effectLst/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effectLst/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𝑦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𝛾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𝑅𝑐𝑜𝑠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𝜃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hr-HR" dirty="0" smtClean="0">
                  <a:effectLst/>
                </a:endParaRPr>
              </a:p>
              <a:p>
                <a:endParaRPr lang="hr-HR" dirty="0"/>
              </a:p>
              <a:p>
                <a:r>
                  <a:rPr lang="hr-HR" dirty="0" smtClean="0"/>
                  <a:t>Dynamics of the hoop: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hr-HR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𝑁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−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𝑀𝑔</m:t>
                      </m:r>
                    </m:oMath>
                  </m:oMathPara>
                </a14:m>
                <a:endParaRPr lang="hr-HR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𝐼</m:t>
                      </m:r>
                      <m:acc>
                        <m:accPr>
                          <m:chr m:val="̈"/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hr-HR" b="0" i="1" smtClean="0">
                          <a:effectLst/>
                          <a:latin typeface="Cambria Math"/>
                        </a:rPr>
                        <m:t>𝑔𝑟𝑠𝑖𝑛</m:t>
                      </m:r>
                      <m:d>
                        <m:d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hr-HR" b="0" i="1" smtClean="0">
                          <a:effectLst/>
                          <a:latin typeface="Cambria Math"/>
                        </a:rPr>
                        <m:t>−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𝐹𝑅</m:t>
                      </m:r>
                    </m:oMath>
                  </m:oMathPara>
                </a14:m>
                <a:endParaRPr lang="hr-HR" b="0" dirty="0" smtClean="0">
                  <a:effectLst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3" y="3932674"/>
                <a:ext cx="3867667" cy="2632516"/>
              </a:xfrm>
              <a:prstGeom prst="rect">
                <a:avLst/>
              </a:prstGeom>
              <a:blipFill rotWithShape="1">
                <a:blip r:embed="rId5"/>
                <a:stretch>
                  <a:fillRect l="-1260" t="-1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4410" y="484871"/>
                <a:ext cx="4245055" cy="203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hr-HR" i="1">
                        <a:latin typeface="Cambria Math"/>
                      </a:rPr>
                      <m:t>−</m:t>
                    </m:r>
                  </m:oMath>
                </a14:m>
                <a:r>
                  <a:rPr lang="hr-HR" i="1" dirty="0">
                    <a:latin typeface="Cambria Math"/>
                  </a:rPr>
                  <a:t> </a:t>
                </a:r>
                <a:r>
                  <a:rPr lang="hr-HR" i="1" dirty="0" smtClean="0">
                    <a:latin typeface="Cambria Math"/>
                  </a:rPr>
                  <a:t>hoops mass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hr-HR" i="1">
                        <a:latin typeface="Cambria Math"/>
                      </a:rPr>
                      <m:t>−</m:t>
                    </m:r>
                  </m:oMath>
                </a14:m>
                <a:r>
                  <a:rPr lang="hr-HR" i="1" dirty="0">
                    <a:latin typeface="Cambria Math"/>
                  </a:rPr>
                  <a:t> </a:t>
                </a:r>
                <a:r>
                  <a:rPr lang="hr-HR" i="1" dirty="0" smtClean="0">
                    <a:latin typeface="Cambria Math"/>
                  </a:rPr>
                  <a:t>mass of the weight</a:t>
                </a:r>
                <a:endParaRPr lang="hr-HR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r-HR" i="1" dirty="0">
                        <a:latin typeface="Cambria Math"/>
                      </a:rPr>
                      <m:t>𝐼</m:t>
                    </m:r>
                  </m:oMath>
                </a14:m>
                <a:r>
                  <a:rPr lang="hr-HR" i="1" dirty="0">
                    <a:latin typeface="Cambria Math"/>
                  </a:rPr>
                  <a:t> – </a:t>
                </a:r>
                <a:r>
                  <a:rPr lang="hr-HR" dirty="0">
                    <a:latin typeface="Cambria Math"/>
                  </a:rPr>
                  <a:t>moment </a:t>
                </a:r>
                <a:r>
                  <a:rPr lang="hr-HR" dirty="0" smtClean="0">
                    <a:latin typeface="Cambria Math"/>
                  </a:rPr>
                  <a:t>of inertia around center</a:t>
                </a:r>
                <a:endParaRPr lang="hr-HR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𝐹</m:t>
                    </m:r>
                    <m:r>
                      <a:rPr lang="hr-HR" i="1">
                        <a:latin typeface="Cambria Math"/>
                      </a:rPr>
                      <m:t> −</m:t>
                    </m:r>
                  </m:oMath>
                </a14:m>
                <a:r>
                  <a:rPr lang="hr-HR" i="1" dirty="0">
                    <a:latin typeface="Cambria Math"/>
                  </a:rPr>
                  <a:t> </a:t>
                </a:r>
                <a:r>
                  <a:rPr lang="hr-HR" dirty="0" smtClean="0">
                    <a:latin typeface="Cambria Math"/>
                  </a:rPr>
                  <a:t>friction force</a:t>
                </a:r>
                <a:endParaRPr lang="hr-HR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𝑁</m:t>
                    </m:r>
                    <m:r>
                      <a:rPr lang="hr-HR" i="1">
                        <a:latin typeface="Cambria Math"/>
                      </a:rPr>
                      <m:t>−</m:t>
                    </m:r>
                  </m:oMath>
                </a14:m>
                <a:r>
                  <a:rPr lang="hr-HR" i="1" dirty="0">
                    <a:latin typeface="Cambria Math"/>
                  </a:rPr>
                  <a:t> </a:t>
                </a:r>
                <a:r>
                  <a:rPr lang="hr-HR" dirty="0" smtClean="0">
                    <a:latin typeface="Cambria Math"/>
                  </a:rPr>
                  <a:t>normal force</a:t>
                </a:r>
                <a:endParaRPr lang="hr-HR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𝛾</m:t>
                      </m:r>
                      <m:r>
                        <a:rPr lang="hr-HR" i="1">
                          <a:latin typeface="Cambria Math"/>
                        </a:rPr>
                        <m:t>𝑅</m:t>
                      </m:r>
                      <m:r>
                        <a:rPr lang="hr-HR" i="1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center</m:t>
                      </m:r>
                      <m:r>
                        <a:rPr lang="hr-H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of</m:t>
                      </m:r>
                      <m:r>
                        <a:rPr lang="hr-H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the</m:t>
                      </m:r>
                      <m:r>
                        <a:rPr lang="hr-H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mass</m:t>
                      </m:r>
                      <m:r>
                        <a:rPr lang="hr-H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distance</m:t>
                      </m:r>
                    </m:oMath>
                  </m:oMathPara>
                </a14:m>
                <a:endParaRPr lang="hr-HR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/>
                      </a:rPr>
                      <m:t>𝑥</m:t>
                    </m:r>
                    <m:r>
                      <a:rPr lang="hr-HR" i="1">
                        <a:latin typeface="Cambria Math"/>
                      </a:rPr>
                      <m:t>,</m:t>
                    </m:r>
                    <m:r>
                      <a:rPr lang="hr-HR" i="1">
                        <a:latin typeface="Cambria Math"/>
                      </a:rPr>
                      <m:t>𝑦</m:t>
                    </m:r>
                    <m:r>
                      <a:rPr lang="hr-HR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hr-HR" dirty="0" smtClean="0">
                    <a:latin typeface="Cambria Math"/>
                  </a:rPr>
                  <a:t> coordinates of the hoops center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10" y="484871"/>
                <a:ext cx="4245055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43" t="-1493" b="-3284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166245" y="3269272"/>
                <a:ext cx="1949082" cy="19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𝑀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hr-HR" b="0" i="1" smtClean="0"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hr-HR" b="0" i="1" dirty="0" smtClean="0">
                  <a:effectLst/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𝐼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𝑘𝑀</m:t>
                      </m:r>
                      <m:sSup>
                        <m:sSup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b="0" i="1" dirty="0" smtClean="0">
                  <a:effectLst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effectLst/>
                          <a:latin typeface="Cambria Math"/>
                        </a:rPr>
                        <m:t>𝛾</m:t>
                      </m:r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𝑀𝑅</m:t>
                          </m:r>
                        </m:den>
                      </m:f>
                      <m:r>
                        <a:rPr lang="hr-HR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effectLst/>
                                  <a:latin typeface="Cambria Math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effectLst/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hr-HR" b="0" i="1" dirty="0" smtClean="0">
                  <a:effectLst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245" y="3269272"/>
                <a:ext cx="1949082" cy="1909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254009" y="4410867"/>
            <a:ext cx="2130561" cy="2018578"/>
            <a:chOff x="2267744" y="3861048"/>
            <a:chExt cx="1296144" cy="1255948"/>
          </a:xfrm>
          <a:solidFill>
            <a:schemeClr val="bg1"/>
          </a:solidFill>
        </p:grpSpPr>
        <p:sp>
          <p:nvSpPr>
            <p:cNvPr id="48" name="Oval 47"/>
            <p:cNvSpPr/>
            <p:nvPr/>
          </p:nvSpPr>
          <p:spPr>
            <a:xfrm>
              <a:off x="2267744" y="3861048"/>
              <a:ext cx="1296144" cy="1255948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2" name="Oval 51"/>
            <p:cNvSpPr/>
            <p:nvPr/>
          </p:nvSpPr>
          <p:spPr>
            <a:xfrm>
              <a:off x="2339752" y="3948962"/>
              <a:ext cx="1152128" cy="10801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4" name="Oval 53"/>
          <p:cNvSpPr/>
          <p:nvPr/>
        </p:nvSpPr>
        <p:spPr>
          <a:xfrm>
            <a:off x="6792681" y="4583634"/>
            <a:ext cx="74939" cy="695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319289" y="4221089"/>
            <a:ext cx="1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01029" y="5420156"/>
            <a:ext cx="31833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319289" y="4633906"/>
            <a:ext cx="519251" cy="78625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319288" y="4869161"/>
            <a:ext cx="917008" cy="5509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52" idx="1"/>
          </p:cNvCxnSpPr>
          <p:nvPr/>
        </p:nvCxnSpPr>
        <p:spPr>
          <a:xfrm flipH="1" flipV="1">
            <a:off x="5649717" y="4806393"/>
            <a:ext cx="146419" cy="1347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387301" y="4588150"/>
            <a:ext cx="152401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792681" y="5018540"/>
            <a:ext cx="3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</a:t>
            </a:r>
            <a:endParaRPr lang="hr-HR" dirty="0"/>
          </a:p>
        </p:txBody>
      </p:sp>
      <p:sp>
        <p:nvSpPr>
          <p:cNvPr id="89" name="TextBox 88"/>
          <p:cNvSpPr txBox="1"/>
          <p:nvPr/>
        </p:nvSpPr>
        <p:spPr>
          <a:xfrm>
            <a:off x="6585969" y="4806392"/>
            <a:ext cx="20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</a:t>
            </a:r>
            <a:endParaRPr lang="hr-HR" dirty="0"/>
          </a:p>
        </p:txBody>
      </p:sp>
      <p:sp>
        <p:nvSpPr>
          <p:cNvPr id="90" name="TextBox 89"/>
          <p:cNvSpPr txBox="1"/>
          <p:nvPr/>
        </p:nvSpPr>
        <p:spPr>
          <a:xfrm>
            <a:off x="5446229" y="4881595"/>
            <a:ext cx="57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∆R</a:t>
            </a:r>
            <a:endParaRPr lang="hr-HR" sz="1600" dirty="0"/>
          </a:p>
        </p:txBody>
      </p:sp>
      <p:sp>
        <p:nvSpPr>
          <p:cNvPr id="13" name="Right Brace 12"/>
          <p:cNvSpPr/>
          <p:nvPr/>
        </p:nvSpPr>
        <p:spPr>
          <a:xfrm rot="3224844">
            <a:off x="2512231" y="2264162"/>
            <a:ext cx="144747" cy="5765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79691" y="2552202"/>
                <a:ext cx="193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𝛾</m:t>
                      </m:r>
                      <m:r>
                        <a:rPr lang="hr-HR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90" y="2552202"/>
                <a:ext cx="193624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125" r="-140625" b="-1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9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Modes of motion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0410334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B4976FD-46AF-420D-9643-EA2606971F66}" type="slidenum">
              <a:rPr lang="hr-HR" smtClean="0"/>
              <a:pPr algn="r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71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2077</TotalTime>
  <Words>1255</Words>
  <Application>Microsoft Office PowerPoint</Application>
  <PresentationFormat>On-screen Show (4:3)</PresentationFormat>
  <Paragraphs>262</Paragraphs>
  <Slides>26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Clarity</vt:lpstr>
      <vt:lpstr>SPW 11.0 Graph</vt:lpstr>
      <vt:lpstr>5. Loaded hoop</vt:lpstr>
      <vt:lpstr>Example of motion - video</vt:lpstr>
      <vt:lpstr>PowerPoint Presentation</vt:lpstr>
      <vt:lpstr>Outline</vt:lpstr>
      <vt:lpstr>Hoop properties</vt:lpstr>
      <vt:lpstr>Hoop properties</vt:lpstr>
      <vt:lpstr>Experimental aproach</vt:lpstr>
      <vt:lpstr>Theoretical modeling</vt:lpstr>
      <vt:lpstr>Modes of motion</vt:lpstr>
      <vt:lpstr>Rolling</vt:lpstr>
      <vt:lpstr>Rolling with slipping</vt:lpstr>
      <vt:lpstr>Hop</vt:lpstr>
      <vt:lpstr>Determing hoop motion - 1</vt:lpstr>
      <vt:lpstr>Determing hoop motion - 1</vt:lpstr>
      <vt:lpstr>Hop analysis - 2</vt:lpstr>
      <vt:lpstr>Analysis of motion without hop - 3</vt:lpstr>
      <vt:lpstr>Analysis of motion without hop - 3</vt:lpstr>
      <vt:lpstr>Conservation of energy</vt:lpstr>
      <vt:lpstr>Dependence of angular velocity on angle for different weight mass</vt:lpstr>
      <vt:lpstr>Conclusion</vt:lpstr>
      <vt:lpstr>Reference</vt:lpstr>
      <vt:lpstr>Thank you</vt:lpstr>
      <vt:lpstr>Hoop1</vt:lpstr>
      <vt:lpstr>Determing hoops motion – another example</vt:lpstr>
      <vt:lpstr>Rotational velocity in time – another 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domagoj pluscec</dc:creator>
  <cp:lastModifiedBy>domagoj pluscec</cp:lastModifiedBy>
  <cp:revision>161</cp:revision>
  <dcterms:created xsi:type="dcterms:W3CDTF">2014-05-11T15:51:25Z</dcterms:created>
  <dcterms:modified xsi:type="dcterms:W3CDTF">2014-07-18T14:47:51Z</dcterms:modified>
</cp:coreProperties>
</file>