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308" r:id="rId3"/>
    <p:sldId id="262" r:id="rId4"/>
    <p:sldId id="294" r:id="rId5"/>
    <p:sldId id="295" r:id="rId6"/>
    <p:sldId id="267" r:id="rId7"/>
    <p:sldId id="284" r:id="rId8"/>
    <p:sldId id="271" r:id="rId9"/>
    <p:sldId id="272" r:id="rId10"/>
    <p:sldId id="297" r:id="rId11"/>
    <p:sldId id="274" r:id="rId12"/>
    <p:sldId id="276" r:id="rId13"/>
    <p:sldId id="279" r:id="rId14"/>
    <p:sldId id="269" r:id="rId15"/>
    <p:sldId id="281" r:id="rId16"/>
    <p:sldId id="282" r:id="rId17"/>
    <p:sldId id="283" r:id="rId18"/>
    <p:sldId id="298" r:id="rId19"/>
    <p:sldId id="286" r:id="rId20"/>
    <p:sldId id="287" r:id="rId21"/>
    <p:sldId id="296" r:id="rId22"/>
    <p:sldId id="292" r:id="rId23"/>
    <p:sldId id="293" r:id="rId24"/>
    <p:sldId id="277" r:id="rId25"/>
    <p:sldId id="268" r:id="rId26"/>
    <p:sldId id="300" r:id="rId27"/>
    <p:sldId id="310" r:id="rId28"/>
    <p:sldId id="303" r:id="rId29"/>
    <p:sldId id="289" r:id="rId30"/>
    <p:sldId id="302" r:id="rId31"/>
    <p:sldId id="307" r:id="rId32"/>
    <p:sldId id="273" r:id="rId33"/>
    <p:sldId id="278" r:id="rId34"/>
    <p:sldId id="299" r:id="rId35"/>
    <p:sldId id="275" r:id="rId36"/>
    <p:sldId id="285" r:id="rId37"/>
    <p:sldId id="290" r:id="rId38"/>
    <p:sldId id="311" r:id="rId39"/>
    <p:sldId id="306" r:id="rId40"/>
    <p:sldId id="301" r:id="rId41"/>
    <p:sldId id="305" r:id="rId42"/>
    <p:sldId id="309" r:id="rId4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1074" autoAdjust="0"/>
  </p:normalViewPr>
  <p:slideViewPr>
    <p:cSldViewPr>
      <p:cViewPr varScale="1">
        <p:scale>
          <a:sx n="80" d="100"/>
          <a:sy n="80" d="100"/>
        </p:scale>
        <p:origin x="-137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7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C5ED5-1D1A-4B0A-8160-1D4F8CFF3500}" type="datetimeFigureOut">
              <a:rPr lang="hr-HR" smtClean="0"/>
              <a:t>18.7.2014.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6955D-EDD1-4789-B119-E8670D1371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52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437EE-A57F-4414-92B7-7A621F7BD7B9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66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955D-EDD1-4789-B119-E8670D137118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316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955D-EDD1-4789-B119-E8670D137118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6211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Styrofoam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955D-EDD1-4789-B119-E8670D137118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4540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437EE-A57F-4414-92B7-7A621F7BD7B9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094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955D-EDD1-4789-B119-E8670D137118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6807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955D-EDD1-4789-B119-E8670D137118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4639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r-HR" dirty="0" smtClean="0"/>
                  <a:t> </a:t>
                </a:r>
                <a:endParaRPr lang="hr-HR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hr-HR" b="0" i="0" smtClean="0">
                    <a:latin typeface="Cambria Math"/>
                  </a:rPr>
                  <a:t>𝐽=𝐽_𝑠 𝑒^(− 𝑑/𝛿)</a:t>
                </a:r>
                <a:endParaRPr lang="hr-HR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437EE-A57F-4414-92B7-7A621F7BD7B9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3321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Copper tube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955D-EDD1-4789-B119-E8670D137118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4341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437EE-A57F-4414-92B7-7A621F7BD7B9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8023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955D-EDD1-4789-B119-E8670D137118}" type="slidenum">
              <a:rPr lang="hr-HR" smtClean="0"/>
              <a:t>40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25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955D-EDD1-4789-B119-E8670D137118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2206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955D-EDD1-4789-B119-E8670D137118}" type="slidenum">
              <a:rPr lang="hr-HR" smtClean="0"/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36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955D-EDD1-4789-B119-E8670D137118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571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955D-EDD1-4789-B119-E8670D137118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52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437EE-A57F-4414-92B7-7A621F7BD7B9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376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Grid lines</a:t>
            </a:r>
            <a:r>
              <a:rPr lang="hr-HR" baseline="0" dirty="0" smtClean="0"/>
              <a:t> 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6955D-EDD1-4789-B119-E8670D13711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209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437EE-A57F-4414-92B7-7A621F7BD7B9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9776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437EE-A57F-4414-92B7-7A621F7BD7B9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4117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No</a:t>
            </a:r>
            <a:r>
              <a:rPr lang="hr-HR" baseline="0" dirty="0" smtClean="0"/>
              <a:t> free parameters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437EE-A57F-4414-92B7-7A621F7BD7B9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15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05D2-2C3A-4C9F-ABFE-335A26A69920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0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F876-9534-4D1F-9B5D-4CD8D58FA5CE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8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97B1-8F99-4342-8E40-9761689E61FC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6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577E-A07E-439A-AA46-22AB25D443E7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2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DCBA-ED3A-461E-A4BF-BB89896DADBD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03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896E-789F-48F8-8D98-332D7163C619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5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6CF7-68BB-4611-9CE4-A1120088AC74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1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5E9C-AE65-459F-BB63-224DACC7E2D0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5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9FE4-26FD-40E7-9724-A28E534F8B9E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8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AF4D-4E99-4DDA-B6CA-800846D41276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72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AFC3-9288-4AD0-A652-B81DAE5C3BB2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0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8E92D79-F28F-4731-A114-FA00DDF4208A}" type="datetime1">
              <a:rPr lang="en-US" smtClean="0"/>
              <a:t>7/18/2014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3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3" Type="http://schemas.openxmlformats.org/officeDocument/2006/relationships/image" Target="../media/image60.png"/><Relationship Id="rId7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82.png"/><Relationship Id="rId7" Type="http://schemas.openxmlformats.org/officeDocument/2006/relationships/image" Target="../media/image16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3.png"/><Relationship Id="rId4" Type="http://schemas.openxmlformats.org/officeDocument/2006/relationships/image" Target="../media/image140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6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5" Type="http://schemas.openxmlformats.org/officeDocument/2006/relationships/image" Target="../media/image46.png"/><Relationship Id="rId4" Type="http://schemas.openxmlformats.org/officeDocument/2006/relationships/image" Target="../media/image3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41.png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1.png"/><Relationship Id="rId4" Type="http://schemas.openxmlformats.org/officeDocument/2006/relationships/image" Target="../media/image6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1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7848600" cy="1927225"/>
          </a:xfrm>
        </p:spPr>
        <p:txBody>
          <a:bodyPr/>
          <a:lstStyle/>
          <a:p>
            <a:r>
              <a:rPr lang="hr-HR" dirty="0" smtClean="0"/>
              <a:t>16. Magnetic brakes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488832" cy="1752600"/>
          </a:xfrm>
        </p:spPr>
        <p:txBody>
          <a:bodyPr>
            <a:normAutofit fontScale="925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”</a:t>
            </a:r>
            <a:r>
              <a:rPr lang="en-US" dirty="0" smtClean="0">
                <a:solidFill>
                  <a:schemeClr val="tx1"/>
                </a:solidFill>
              </a:rPr>
              <a:t>When </a:t>
            </a:r>
            <a:r>
              <a:rPr lang="en-US" dirty="0">
                <a:solidFill>
                  <a:schemeClr val="tx1"/>
                </a:solidFill>
              </a:rPr>
              <a:t>a strong magnet falls down a </a:t>
            </a:r>
            <a:r>
              <a:rPr lang="en-US" dirty="0" smtClean="0">
                <a:solidFill>
                  <a:schemeClr val="tx1"/>
                </a:solidFill>
              </a:rPr>
              <a:t>non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ferromagnetic </a:t>
            </a:r>
            <a:r>
              <a:rPr lang="en-GB" dirty="0" smtClean="0">
                <a:solidFill>
                  <a:schemeClr val="tx1"/>
                </a:solidFill>
              </a:rPr>
              <a:t>metal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tube, it will experience a </a:t>
            </a:r>
            <a:r>
              <a:rPr lang="en-US" b="1" i="1" dirty="0">
                <a:solidFill>
                  <a:schemeClr val="tx1"/>
                </a:solidFill>
              </a:rPr>
              <a:t>retarding force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hr-HR" dirty="0">
                <a:solidFill>
                  <a:schemeClr val="tx1"/>
                </a:solidFill>
              </a:rPr>
              <a:t/>
            </a:r>
            <a:br>
              <a:rPr lang="hr-HR" dirty="0">
                <a:solidFill>
                  <a:schemeClr val="tx1"/>
                </a:solidFill>
              </a:rPr>
            </a:br>
            <a:endParaRPr lang="hr-HR" dirty="0">
              <a:solidFill>
                <a:schemeClr val="tx1"/>
              </a:solidFill>
            </a:endParaRPr>
          </a:p>
          <a:p>
            <a:r>
              <a:rPr lang="en-US" i="1" u="sng" dirty="0">
                <a:solidFill>
                  <a:schemeClr val="tx1"/>
                </a:solidFill>
              </a:rPr>
              <a:t>Investigate the </a:t>
            </a:r>
            <a:r>
              <a:rPr lang="en-US" i="1" u="sng" dirty="0" smtClean="0">
                <a:solidFill>
                  <a:schemeClr val="tx1"/>
                </a:solidFill>
              </a:rPr>
              <a:t>phenomenon</a:t>
            </a:r>
            <a:r>
              <a:rPr lang="hr-HR" i="1" u="sng" dirty="0" smtClean="0">
                <a:solidFill>
                  <a:schemeClr val="tx1"/>
                </a:solidFill>
              </a:rPr>
              <a:t>.</a:t>
            </a:r>
            <a:r>
              <a:rPr lang="hr-HR" i="1" dirty="0" smtClean="0">
                <a:solidFill>
                  <a:schemeClr val="tx1"/>
                </a:solidFill>
              </a:rPr>
              <a:t>”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8" name="Picture 2" descr="C:\Users\domagoj\Desktop\8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448272" cy="186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8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236231"/>
              </p:ext>
            </p:extLst>
          </p:nvPr>
        </p:nvGraphicFramePr>
        <p:xfrm>
          <a:off x="539552" y="1196752"/>
          <a:ext cx="7213066" cy="546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SPW 11.0 Graph" r:id="rId4" imgW="5682960" imgH="4303800" progId="SigmaPlotGraphicObject.10">
                  <p:embed/>
                </p:oleObj>
              </mc:Choice>
              <mc:Fallback>
                <p:oleObj name="SPW 11.0 Graph" r:id="rId4" imgW="5682960" imgH="430380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196752"/>
                        <a:ext cx="7213066" cy="546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Example of obtained data </a:t>
            </a:r>
            <a:br>
              <a:rPr lang="hr-HR" dirty="0" smtClean="0"/>
            </a:br>
            <a:r>
              <a:rPr lang="hr-HR" dirty="0" smtClean="0"/>
              <a:t>			- magnetic flux change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72543" y="3631229"/>
            <a:ext cx="1390367" cy="1377444"/>
            <a:chOff x="7502113" y="2483604"/>
            <a:chExt cx="1390367" cy="1377444"/>
          </a:xfrm>
        </p:grpSpPr>
        <p:sp>
          <p:nvSpPr>
            <p:cNvPr id="7" name="Can 6"/>
            <p:cNvSpPr/>
            <p:nvPr/>
          </p:nvSpPr>
          <p:spPr>
            <a:xfrm>
              <a:off x="7712742" y="2852936"/>
              <a:ext cx="792088" cy="1008112"/>
            </a:xfrm>
            <a:prstGeom prst="can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7712742" y="2950261"/>
              <a:ext cx="7920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8604448" y="2950261"/>
              <a:ext cx="0" cy="8640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502113" y="2483604"/>
              <a:ext cx="1365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2r = 4 mm</a:t>
              </a:r>
              <a:endParaRPr lang="hr-HR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76456" y="3197643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h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15125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Velocity measurement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EED9408-3CCF-482B-B3F7-7023C8328DD5}" type="slidenum">
              <a:rPr lang="hr-HR" smtClean="0"/>
              <a:pPr algn="r"/>
              <a:t>11</a:t>
            </a:fld>
            <a:endParaRPr lang="hr-HR"/>
          </a:p>
        </p:txBody>
      </p:sp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4" r="27829"/>
          <a:stretch/>
        </p:blipFill>
        <p:spPr bwMode="auto">
          <a:xfrm>
            <a:off x="6156176" y="2780928"/>
            <a:ext cx="2419424" cy="3583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100392" y="2944726"/>
            <a:ext cx="430887" cy="3480484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hr-HR" sz="1600" dirty="0"/>
              <a:t>Detector </a:t>
            </a:r>
            <a:r>
              <a:rPr lang="hr-HR" sz="1600" dirty="0" smtClean="0"/>
              <a:t>coils</a:t>
            </a:r>
            <a:endParaRPr lang="en-GB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452320" y="4572785"/>
            <a:ext cx="648072" cy="224367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52320" y="3861048"/>
            <a:ext cx="648072" cy="288032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452320" y="5085184"/>
            <a:ext cx="648072" cy="648072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55768" y="204658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Coil used for releasing magnet</a:t>
            </a:r>
            <a:endParaRPr lang="en-GB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479642" y="2631358"/>
            <a:ext cx="296714" cy="215873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91880" y="2060848"/>
            <a:ext cx="288032" cy="4591827"/>
          </a:xfrm>
          <a:prstGeom prst="rect">
            <a:avLst/>
          </a:prstGeom>
          <a:solidFill>
            <a:srgbClr val="E53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47864" y="1880828"/>
            <a:ext cx="576064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347864" y="3140968"/>
            <a:ext cx="576064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347864" y="4504948"/>
            <a:ext cx="576064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347864" y="6004603"/>
            <a:ext cx="576064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stCxn id="7" idx="1"/>
          </p:cNvCxnSpPr>
          <p:nvPr/>
        </p:nvCxnSpPr>
        <p:spPr>
          <a:xfrm flipH="1">
            <a:off x="2483768" y="332098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83768" y="3320988"/>
            <a:ext cx="0" cy="1363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7" idx="1"/>
          </p:cNvCxnSpPr>
          <p:nvPr/>
        </p:nvCxnSpPr>
        <p:spPr>
          <a:xfrm>
            <a:off x="2483768" y="468496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83768" y="4684968"/>
            <a:ext cx="0" cy="1499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1" idx="1"/>
          </p:cNvCxnSpPr>
          <p:nvPr/>
        </p:nvCxnSpPr>
        <p:spPr>
          <a:xfrm>
            <a:off x="2446040" y="6184623"/>
            <a:ext cx="901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55576" y="4684968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 rot="16200000">
            <a:off x="1299808" y="4324928"/>
            <a:ext cx="648072" cy="7284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323528" y="4293096"/>
            <a:ext cx="5760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PC</a:t>
            </a:r>
            <a:endParaRPr lang="en-GB" dirty="0"/>
          </a:p>
        </p:txBody>
      </p:sp>
      <p:cxnSp>
        <p:nvCxnSpPr>
          <p:cNvPr id="35" name="Straight Connector 34"/>
          <p:cNvCxnSpPr>
            <a:stCxn id="31" idx="0"/>
          </p:cNvCxnSpPr>
          <p:nvPr/>
        </p:nvCxnSpPr>
        <p:spPr>
          <a:xfrm flipV="1">
            <a:off x="611560" y="2636912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23728" y="1852464"/>
            <a:ext cx="0" cy="468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77108" y="1970838"/>
            <a:ext cx="0" cy="18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6" idx="1"/>
          </p:cNvCxnSpPr>
          <p:nvPr/>
        </p:nvCxnSpPr>
        <p:spPr>
          <a:xfrm>
            <a:off x="2195736" y="2060848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403648" y="208649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403648" y="1700808"/>
            <a:ext cx="0" cy="385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403648" y="1700808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83968" y="170080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6" idx="3"/>
          </p:cNvCxnSpPr>
          <p:nvPr/>
        </p:nvCxnSpPr>
        <p:spPr>
          <a:xfrm flipH="1">
            <a:off x="3923928" y="206084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289770" y="5039888"/>
            <a:ext cx="72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ADC</a:t>
            </a:r>
            <a:endParaRPr lang="en-GB" dirty="0"/>
          </a:p>
        </p:txBody>
      </p:sp>
      <p:cxnSp>
        <p:nvCxnSpPr>
          <p:cNvPr id="73" name="Straight Arrow Connector 72"/>
          <p:cNvCxnSpPr>
            <a:stCxn id="7" idx="3"/>
          </p:cNvCxnSpPr>
          <p:nvPr/>
        </p:nvCxnSpPr>
        <p:spPr>
          <a:xfrm>
            <a:off x="3923928" y="3320988"/>
            <a:ext cx="504056" cy="972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355976" y="429309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Detector coils</a:t>
            </a:r>
            <a:endParaRPr lang="en-GB" dirty="0"/>
          </a:p>
        </p:txBody>
      </p:sp>
      <p:cxnSp>
        <p:nvCxnSpPr>
          <p:cNvPr id="76" name="Straight Arrow Connector 75"/>
          <p:cNvCxnSpPr>
            <a:stCxn id="17" idx="3"/>
            <a:endCxn id="74" idx="1"/>
          </p:cNvCxnSpPr>
          <p:nvPr/>
        </p:nvCxnSpPr>
        <p:spPr>
          <a:xfrm flipV="1">
            <a:off x="3923928" y="4616262"/>
            <a:ext cx="432048" cy="68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21" idx="3"/>
          </p:cNvCxnSpPr>
          <p:nvPr/>
        </p:nvCxnSpPr>
        <p:spPr>
          <a:xfrm flipV="1">
            <a:off x="3923928" y="4939427"/>
            <a:ext cx="682352" cy="1245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611560" y="2631358"/>
            <a:ext cx="1512168" cy="5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3961656" y="2150858"/>
            <a:ext cx="466328" cy="2430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2123728" y="2442371"/>
            <a:ext cx="0" cy="194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427984" y="217505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Coil used for releasing magnet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5848" y="2377197"/>
            <a:ext cx="1872208" cy="830997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Computer controlled power supply</a:t>
            </a:r>
          </a:p>
        </p:txBody>
      </p:sp>
    </p:spTree>
    <p:extLst>
      <p:ext uri="{BB962C8B-B14F-4D97-AF65-F5344CB8AC3E}">
        <p14:creationId xmlns:p14="http://schemas.microsoft.com/office/powerpoint/2010/main" val="19209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730748"/>
              </p:ext>
            </p:extLst>
          </p:nvPr>
        </p:nvGraphicFramePr>
        <p:xfrm>
          <a:off x="365051" y="1124744"/>
          <a:ext cx="6984776" cy="5294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SPW 11.0 Graph" r:id="rId4" imgW="5499000" imgH="4303800" progId="SigmaPlotGraphicObject.10">
                  <p:embed/>
                </p:oleObj>
              </mc:Choice>
              <mc:Fallback>
                <p:oleObj name="SPW 11.0 Graph" r:id="rId4" imgW="5499000" imgH="430380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051" y="1124744"/>
                        <a:ext cx="6984776" cy="5294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EED9408-3CCF-482B-B3F7-7023C8328DD5}" type="slidenum">
              <a:rPr lang="hr-HR" smtClean="0"/>
              <a:pPr algn="r"/>
              <a:t>12</a:t>
            </a:fld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28935" y="5343390"/>
                <a:ext cx="1512118" cy="1200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dirty="0" smtClean="0"/>
                  <a:t>Copper</a:t>
                </a:r>
                <a:br>
                  <a:rPr lang="hr-HR" dirty="0" smtClean="0"/>
                </a:br>
                <a:r>
                  <a:rPr lang="hr-HR" dirty="0" smtClean="0"/>
                  <a:t>3 solenoids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𝜌</m:t>
                      </m:r>
                      <m:r>
                        <a:rPr lang="hr-HR" b="0" i="1" smtClean="0">
                          <a:latin typeface="Cambria Math"/>
                        </a:rPr>
                        <m:t>=5.5 </m:t>
                      </m:r>
                      <m:r>
                        <a:rPr lang="hr-HR" b="0" i="1" smtClean="0">
                          <a:latin typeface="Cambria Math"/>
                        </a:rPr>
                        <m:t>𝑚𝑚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b="0" i="0" smtClean="0">
                          <a:latin typeface="Cambria Math"/>
                        </a:rPr>
                        <m:t>Δ</m:t>
                      </m:r>
                      <m:r>
                        <a:rPr lang="hr-HR" b="0" i="1" smtClean="0">
                          <a:latin typeface="Cambria Math"/>
                        </a:rPr>
                        <m:t>𝜌</m:t>
                      </m:r>
                      <m:r>
                        <a:rPr lang="hr-HR" b="0" i="1" smtClean="0">
                          <a:latin typeface="Cambria Math"/>
                        </a:rPr>
                        <m:t>=1 </m:t>
                      </m:r>
                      <m:r>
                        <a:rPr lang="hr-HR" b="0" i="1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935" y="5343390"/>
                <a:ext cx="1512118" cy="1200329"/>
              </a:xfrm>
              <a:prstGeom prst="rect">
                <a:avLst/>
              </a:prstGeom>
              <a:blipFill rotWithShape="1">
                <a:blip r:embed="rId6"/>
                <a:stretch>
                  <a:fillRect t="-2020" b="-1515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24128" y="4725144"/>
                <a:ext cx="112857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𝑑𝑧</m:t>
                          </m:r>
                        </m:den>
                      </m:f>
                      <m:r>
                        <a:rPr lang="hr-HR" i="1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hr-HR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725144"/>
                <a:ext cx="1128579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27168" y="620688"/>
            <a:ext cx="7992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4F81BD"/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Velocity measurement </a:t>
            </a:r>
            <a:r>
              <a:rPr lang="en-GB" sz="2400" dirty="0" smtClean="0">
                <a:solidFill>
                  <a:prstClr val="black"/>
                </a:solidFill>
              </a:rPr>
              <a:t>–</a:t>
            </a:r>
            <a:r>
              <a:rPr lang="hr-HR" sz="2400" dirty="0" smtClean="0">
                <a:solidFill>
                  <a:prstClr val="black"/>
                </a:solidFill>
              </a:rPr>
              <a:t> coil</a:t>
            </a:r>
            <a:r>
              <a:rPr lang="en-GB" sz="2400" dirty="0" smtClean="0">
                <a:solidFill>
                  <a:prstClr val="black"/>
                </a:solidFill>
              </a:rPr>
              <a:t>s </a:t>
            </a:r>
            <a:r>
              <a:rPr lang="en-GB" sz="2400" dirty="0">
                <a:solidFill>
                  <a:prstClr val="black"/>
                </a:solidFill>
              </a:rPr>
              <a:t>detect</a:t>
            </a: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passing magnet due to induction:</a:t>
            </a:r>
            <a:endParaRPr lang="hr-HR" sz="2400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502113" y="2483604"/>
            <a:ext cx="1390367" cy="1377444"/>
            <a:chOff x="7502113" y="2483604"/>
            <a:chExt cx="1390367" cy="1377444"/>
          </a:xfrm>
        </p:grpSpPr>
        <p:sp>
          <p:nvSpPr>
            <p:cNvPr id="11" name="Can 10"/>
            <p:cNvSpPr/>
            <p:nvPr/>
          </p:nvSpPr>
          <p:spPr>
            <a:xfrm>
              <a:off x="7712742" y="2852936"/>
              <a:ext cx="792088" cy="1008112"/>
            </a:xfrm>
            <a:prstGeom prst="can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712742" y="2950261"/>
              <a:ext cx="7920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8604448" y="2950261"/>
              <a:ext cx="0" cy="8640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502113" y="2483604"/>
              <a:ext cx="1365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2r = 4 mm</a:t>
              </a:r>
              <a:endParaRPr lang="hr-HR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76456" y="3197643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h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21479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409061"/>
              </p:ext>
            </p:extLst>
          </p:nvPr>
        </p:nvGraphicFramePr>
        <p:xfrm>
          <a:off x="70992" y="1196752"/>
          <a:ext cx="7992888" cy="5522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SPW 11.0 Graph" r:id="rId4" imgW="6226920" imgH="4303800" progId="SigmaPlotGraphicObject.10">
                  <p:embed/>
                </p:oleObj>
              </mc:Choice>
              <mc:Fallback>
                <p:oleObj name="SPW 11.0 Graph" r:id="rId4" imgW="6226920" imgH="430380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992" y="1196752"/>
                        <a:ext cx="7992888" cy="5522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Dependence of terminal velocity on cylindrical magnets height – Cu and Al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EED9408-3CCF-482B-B3F7-7023C8328DD5}" type="slidenum">
              <a:rPr lang="hr-HR" smtClean="0"/>
              <a:pPr algn="r"/>
              <a:t>13</a:t>
            </a:fld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04248" y="1916832"/>
                <a:ext cx="2160240" cy="149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>
                    <a:latin typeface="Cambria Math"/>
                  </a:rPr>
                  <a:t>Theoretical  values </a:t>
                </a:r>
                <a:r>
                  <a:rPr lang="hr-HR" dirty="0" smtClean="0">
                    <a:latin typeface="Cambria Math"/>
                  </a:rPr>
                  <a:t>numericaly calculated from:</a:t>
                </a:r>
                <a:endParaRPr lang="hr-HR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hr-HR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1" i="1">
                              <a:latin typeface="Cambria Math"/>
                            </a:rPr>
                            <m:t>𝟐</m:t>
                          </m:r>
                          <m:r>
                            <a:rPr lang="hr-HR" b="1" i="1"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hr-HR" b="1" i="1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hr-HR" b="1" i="1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  <m:r>
                            <a:rPr lang="hr-HR" b="1" i="1">
                              <a:latin typeface="Cambria Math"/>
                            </a:rPr>
                            <m:t>𝒈</m:t>
                          </m:r>
                        </m:num>
                        <m:den>
                          <m:r>
                            <a:rPr lang="hr-HR" b="1">
                              <a:latin typeface="Cambria Math"/>
                            </a:rPr>
                            <m:t>𝚫</m:t>
                          </m:r>
                          <m:r>
                            <a:rPr lang="hr-HR" b="1" i="1">
                              <a:latin typeface="Cambria Math"/>
                            </a:rPr>
                            <m:t>𝝆𝝈</m:t>
                          </m:r>
                          <m:r>
                            <a:rPr lang="hr-HR" b="1" i="1" smtClean="0">
                              <a:latin typeface="Cambria Math"/>
                            </a:rPr>
                            <m:t> </m:t>
                          </m:r>
                          <m:r>
                            <a:rPr lang="hr-HR" b="1" i="1">
                              <a:latin typeface="Cambria Math"/>
                            </a:rPr>
                            <m:t>𝒌</m:t>
                          </m:r>
                          <m:r>
                            <a:rPr lang="hr-HR" b="1" i="1" smtClean="0">
                              <a:latin typeface="Cambria Math"/>
                            </a:rPr>
                            <m:t>(</m:t>
                          </m:r>
                          <m:r>
                            <a:rPr lang="hr-HR" b="1" i="1" smtClean="0">
                              <a:latin typeface="Cambria Math"/>
                            </a:rPr>
                            <m:t>𝒉</m:t>
                          </m:r>
                          <m:r>
                            <a:rPr lang="hr-HR" b="1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916832"/>
                <a:ext cx="2160240" cy="1492909"/>
              </a:xfrm>
              <a:prstGeom prst="rect">
                <a:avLst/>
              </a:prstGeom>
              <a:blipFill rotWithShape="1">
                <a:blip r:embed="rId6"/>
                <a:stretch>
                  <a:fillRect l="-2254" t="-2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22419" y="3429000"/>
                <a:ext cx="2310096" cy="10463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hr-HR" b="0" dirty="0" smtClean="0">
                    <a:latin typeface="Cambria Math"/>
                  </a:rPr>
                  <a:t>Substitution: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𝑘</m:t>
                      </m:r>
                      <m:r>
                        <a:rPr lang="hr-HR" b="0" i="1" smtClean="0">
                          <a:latin typeface="Cambria Math"/>
                        </a:rPr>
                        <m:t>(</m:t>
                      </m:r>
                      <m:r>
                        <a:rPr lang="hr-HR" b="0" i="1" smtClean="0">
                          <a:latin typeface="Cambria Math"/>
                        </a:rPr>
                        <m:t>h</m:t>
                      </m:r>
                      <m:r>
                        <a:rPr lang="hr-HR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trlPr>
                            <a:rPr lang="hr-HR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i="1">
                              <a:latin typeface="Cambria Math"/>
                            </a:rPr>
                            <m:t>−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hr-HR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𝜙</m:t>
                                      </m:r>
                                    </m:num>
                                    <m:den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𝑑𝑧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r-H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i="1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419" y="3429000"/>
                <a:ext cx="2310096" cy="1046377"/>
              </a:xfrm>
              <a:prstGeom prst="rect">
                <a:avLst/>
              </a:prstGeom>
              <a:blipFill rotWithShape="1">
                <a:blip r:embed="rId7"/>
                <a:stretch>
                  <a:fillRect l="-2111" t="-3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690547" y="5724829"/>
            <a:ext cx="1273941" cy="971991"/>
            <a:chOff x="7285668" y="2391043"/>
            <a:chExt cx="1606812" cy="1470007"/>
          </a:xfrm>
        </p:grpSpPr>
        <p:sp>
          <p:nvSpPr>
            <p:cNvPr id="10" name="Can 9"/>
            <p:cNvSpPr/>
            <p:nvPr/>
          </p:nvSpPr>
          <p:spPr>
            <a:xfrm>
              <a:off x="7712742" y="2852938"/>
              <a:ext cx="792088" cy="1008112"/>
            </a:xfrm>
            <a:prstGeom prst="can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7712742" y="2950261"/>
              <a:ext cx="7920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8604448" y="2950261"/>
              <a:ext cx="0" cy="8640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285668" y="2391043"/>
              <a:ext cx="1606812" cy="55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4 mm</a:t>
              </a:r>
              <a:endParaRPr lang="hr-HR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76456" y="3197643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h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40914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/>
          <a:lstStyle/>
          <a:p>
            <a:r>
              <a:rPr lang="hr-HR" dirty="0" smtClean="0"/>
              <a:t>Dipole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229600" cy="5040560"/>
              </a:xfrm>
            </p:spPr>
            <p:txBody>
              <a:bodyPr>
                <a:normAutofit/>
              </a:bodyPr>
              <a:lstStyle/>
              <a:p>
                <a:r>
                  <a:rPr lang="hr-HR" dirty="0" smtClean="0"/>
                  <a:t>Dipole magnetic field in z direction (measured from the magnet):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hr-H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>
                              <a:latin typeface="Cambria Math"/>
                            </a:rPr>
                            <m:t>𝑧</m:t>
                          </m:r>
                          <m:r>
                            <a:rPr lang="hr-HR" b="0" i="1">
                              <a:latin typeface="Cambria Math"/>
                            </a:rPr>
                            <m:t>,</m:t>
                          </m:r>
                          <m:r>
                            <a:rPr lang="hr-HR" b="0" i="1">
                              <a:latin typeface="Cambria Math"/>
                            </a:rPr>
                            <m:t>𝜌</m:t>
                          </m:r>
                        </m:e>
                      </m:d>
                      <m:r>
                        <a:rPr lang="hr-HR" b="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hr-HR" b="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b="0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hr-HR" b="0" i="1">
                              <a:latin typeface="Cambria Math"/>
                            </a:rPr>
                            <m:t>4</m:t>
                          </m:r>
                          <m:r>
                            <a:rPr lang="hr-HR" b="0" i="1">
                              <a:latin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hr-HR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r-HR" b="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hr-HR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b="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hr-HR" b="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hr-HR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hr-HR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hr-HR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hr-HR" b="0" i="1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hr-HR" b="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hr-HR" b="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hr-HR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hr-HR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hr-HR" b="0" i="1">
                                                      <a:latin typeface="Cambria Math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hr-HR" b="0" i="1">
                                                      <a:latin typeface="Cambria Math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hr-HR" b="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hr-HR" b="0" i="1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hr-HR" dirty="0" smtClean="0"/>
              </a:p>
              <a:p>
                <a:pPr marL="0" indent="0">
                  <a:buNone/>
                </a:pPr>
                <a:endParaRPr lang="hr-HR" dirty="0" smtClean="0"/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magnet is far enough from the edges of the </a:t>
                </a:r>
                <a:r>
                  <a:rPr lang="hr-HR" dirty="0"/>
                  <a:t>tube we</a:t>
                </a:r>
                <a:r>
                  <a:rPr lang="en-US" dirty="0"/>
                  <a:t> </a:t>
                </a:r>
                <a:r>
                  <a:rPr lang="en-US" dirty="0" smtClean="0"/>
                  <a:t>can</a:t>
                </a:r>
                <a:r>
                  <a:rPr lang="hr-HR" dirty="0" smtClean="0"/>
                  <a:t> write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hr-HR" b="1" i="1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hr-HR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b="1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b="1" i="1">
                            <a:latin typeface="Cambria Math"/>
                          </a:rPr>
                          <m:t>𝟒𝟓</m:t>
                        </m:r>
                        <m:sSub>
                          <m:sSubPr>
                            <m:ctrlPr>
                              <a:rPr lang="hr-HR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b="1" i="1">
                                <a:latin typeface="Cambria Math"/>
                              </a:rPr>
                              <m:t>(</m:t>
                            </m:r>
                            <m:r>
                              <a:rPr lang="hr-HR" b="1" i="1"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hr-HR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hr-HR" b="1" i="1">
                            <a:latin typeface="Cambria Math"/>
                          </a:rPr>
                          <m:t>𝑴𝑽</m:t>
                        </m:r>
                        <m:r>
                          <a:rPr lang="hr-HR" b="1" i="1">
                            <a:latin typeface="Cambria Math"/>
                          </a:rPr>
                          <m:t>)</m:t>
                        </m:r>
                        <m:r>
                          <a:rPr lang="hr-HR" b="1" i="1" baseline="30000">
                            <a:latin typeface="Cambria Math"/>
                          </a:rPr>
                          <m:t>𝟐</m:t>
                        </m:r>
                        <m:r>
                          <a:rPr lang="hr-HR" b="1" i="1">
                            <a:latin typeface="Cambria Math"/>
                          </a:rPr>
                          <m:t>𝝈</m:t>
                        </m:r>
                        <m:r>
                          <a:rPr lang="hr-HR" b="1" i="1">
                            <a:latin typeface="Cambria Math"/>
                          </a:rPr>
                          <m:t>𝚫𝛒</m:t>
                        </m:r>
                        <m:r>
                          <a:rPr lang="hr-HR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hr-HR" b="1" i="1" smtClean="0">
                            <a:latin typeface="Cambria Math"/>
                            <a:ea typeface="Cambria Math"/>
                          </a:rPr>
                          <m:t>𝒗</m:t>
                        </m:r>
                      </m:num>
                      <m:den>
                        <m:r>
                          <a:rPr lang="hr-HR" b="1" i="1">
                            <a:latin typeface="Cambria Math"/>
                          </a:rPr>
                          <m:t>𝟏𝟎𝟐𝟒</m:t>
                        </m:r>
                        <m:r>
                          <a:rPr lang="hr-HR" b="1" i="1">
                            <a:latin typeface="Cambria Math"/>
                          </a:rPr>
                          <m:t>𝝅</m:t>
                        </m:r>
                        <m:sSup>
                          <m:sSupPr>
                            <m:ctrlPr>
                              <a:rPr lang="hr-HR" b="1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hr-HR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b="1" i="1">
                                    <a:latin typeface="Cambria Math"/>
                                  </a:rPr>
                                  <m:t>𝝆</m:t>
                                </m:r>
                              </m:e>
                              <m:sub>
                                <m:r>
                                  <a:rPr lang="hr-HR" b="1" i="1"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  <m:sup>
                            <m:r>
                              <a:rPr lang="hr-HR" b="1" i="1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229600" cy="5040560"/>
              </a:xfrm>
              <a:blipFill rotWithShape="1">
                <a:blip r:embed="rId3"/>
                <a:stretch>
                  <a:fillRect l="-667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EED9408-3CCF-482B-B3F7-7023C8328DD5}" type="slidenum">
              <a:rPr lang="hr-HR" smtClean="0"/>
              <a:pPr algn="r"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17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Terminal velocity - dipole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28800"/>
                <a:ext cx="8229600" cy="4876800"/>
              </a:xfrm>
            </p:spPr>
            <p:txBody>
              <a:bodyPr/>
              <a:lstStyle/>
              <a:p>
                <a:r>
                  <a:rPr lang="hr-HR" dirty="0" smtClean="0"/>
                  <a:t>Spherical magnet – radius 2.5 mm</a:t>
                </a:r>
              </a:p>
              <a:p>
                <a:r>
                  <a:rPr lang="hr-HR" dirty="0" smtClean="0"/>
                  <a:t>Aluminium tube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𝜌</m:t>
                    </m:r>
                    <m:r>
                      <a:rPr lang="hr-HR" b="0" i="1" smtClean="0">
                        <a:latin typeface="Cambria Math"/>
                      </a:rPr>
                      <m:t>=5 </m:t>
                    </m:r>
                    <m:r>
                      <a:rPr lang="hr-HR" b="0" i="1" smtClean="0">
                        <a:latin typeface="Cambria Math"/>
                      </a:rPr>
                      <m:t>𝑚𝑚</m:t>
                    </m:r>
                    <m:r>
                      <a:rPr lang="hr-HR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hr-HR" b="0" i="0" smtClean="0">
                        <a:latin typeface="Cambria Math"/>
                      </a:rPr>
                      <m:t>Δ</m:t>
                    </m:r>
                    <m:r>
                      <a:rPr lang="hr-HR" b="0" i="1" smtClean="0">
                        <a:latin typeface="Cambria Math"/>
                      </a:rPr>
                      <m:t>𝜌</m:t>
                    </m:r>
                    <m:r>
                      <a:rPr lang="hr-HR" b="0" i="1" smtClean="0">
                        <a:latin typeface="Cambria Math"/>
                      </a:rPr>
                      <m:t>=1 </m:t>
                    </m:r>
                    <m:r>
                      <a:rPr lang="hr-HR" b="0" i="1" smtClean="0">
                        <a:latin typeface="Cambria Math"/>
                      </a:rPr>
                      <m:t>𝑚𝑚</m:t>
                    </m:r>
                  </m:oMath>
                </a14:m>
                <a:endParaRPr lang="hr-HR" dirty="0" smtClean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229600" cy="4876800"/>
              </a:xfrm>
              <a:blipFill rotWithShape="1">
                <a:blip r:embed="rId3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8757132"/>
                  </p:ext>
                </p:extLst>
              </p:nvPr>
            </p:nvGraphicFramePr>
            <p:xfrm>
              <a:off x="1907704" y="3140968"/>
              <a:ext cx="5544616" cy="13681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17846"/>
                    <a:gridCol w="3326770"/>
                  </a:tblGrid>
                  <a:tr h="6840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Theoretical prediction</a:t>
                          </a:r>
                          <a:endParaRPr lang="hr-H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Experimental</a:t>
                          </a:r>
                          <a:r>
                            <a:rPr lang="hr-HR" baseline="0" dirty="0" smtClean="0"/>
                            <a:t> result</a:t>
                          </a:r>
                          <a:endParaRPr lang="hr-HR" dirty="0"/>
                        </a:p>
                      </a:txBody>
                      <a:tcPr anchor="ctr"/>
                    </a:tc>
                  </a:tr>
                  <a:tr h="6840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/>
                                  </a:rPr>
                                  <m:t>0.458 </m:t>
                                </m:r>
                                <m:r>
                                  <a:rPr lang="hr-HR" b="0" i="1" smtClean="0">
                                    <a:latin typeface="Cambria Math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hr-HR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hr-H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0.452</m:t>
                                    </m:r>
                                    <m: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  <m:t>±0.012</m:t>
                                    </m:r>
                                  </m:e>
                                </m:d>
                                <m:r>
                                  <a:rPr lang="hr-HR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8757132"/>
                  </p:ext>
                </p:extLst>
              </p:nvPr>
            </p:nvGraphicFramePr>
            <p:xfrm>
              <a:off x="1907704" y="3140968"/>
              <a:ext cx="5544616" cy="13681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17846"/>
                    <a:gridCol w="3326770"/>
                  </a:tblGrid>
                  <a:tr h="6840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Theoretical prediction</a:t>
                          </a:r>
                          <a:endParaRPr lang="hr-H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Experimental</a:t>
                          </a:r>
                          <a:r>
                            <a:rPr lang="hr-HR" baseline="0" dirty="0" smtClean="0"/>
                            <a:t> result</a:t>
                          </a:r>
                          <a:endParaRPr lang="hr-HR" dirty="0"/>
                        </a:p>
                      </a:txBody>
                      <a:tcPr anchor="ctr"/>
                    </a:tc>
                  </a:tr>
                  <a:tr h="684076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75" t="-101786" r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66972" t="-101786" r="-1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8064" y="4943866"/>
                <a:ext cx="367240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hr-HR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hr-H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1" i="1" smtClean="0">
                              <a:latin typeface="Cambria Math"/>
                            </a:rPr>
                            <m:t>𝟐𝟓𝟔</m:t>
                          </m:r>
                          <m:r>
                            <a:rPr lang="hr-HR" b="1" i="1" smtClean="0">
                              <a:latin typeface="Cambria Math"/>
                            </a:rPr>
                            <m:t>𝒅𝒈</m:t>
                          </m:r>
                        </m:num>
                        <m:den>
                          <m:r>
                            <a:rPr lang="hr-HR" b="1" i="1" smtClean="0">
                              <a:latin typeface="Cambria Math"/>
                            </a:rPr>
                            <m:t>𝟏𝟓</m:t>
                          </m:r>
                          <m:r>
                            <a:rPr lang="hr-HR" b="1" i="1" smtClean="0">
                              <a:latin typeface="Cambria Math"/>
                            </a:rPr>
                            <m:t>𝝅𝝈</m:t>
                          </m:r>
                          <m:sSup>
                            <m:sSupPr>
                              <m:ctrlPr>
                                <a:rPr lang="hr-HR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1" i="1" smtClean="0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hr-HR" b="1" i="1" smtClean="0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hr-HR" b="1" i="1" smtClean="0">
                                      <a:latin typeface="Cambria Math"/>
                                    </a:rPr>
                                    <m:t>𝑴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hr-HR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hr-HR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1" i="1" smtClean="0">
                                          <a:latin typeface="Cambria Math"/>
                                          <a:ea typeface="Cambria Math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hr-HR" b="1" i="1" smtClean="0">
                                          <a:latin typeface="Cambria Math"/>
                                          <a:ea typeface="Cambria Math"/>
                                        </a:rPr>
                                        <m:t>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hr-HR" b="1" i="1" smtClean="0"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d>
                        <m:dPr>
                          <m:ctrlPr>
                            <a:rPr lang="hr-HR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b="1" i="1" smtClean="0">
                                      <a:latin typeface="Cambria Math"/>
                                      <a:ea typeface="Cambria Math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hr-HR" b="1" i="1" smtClean="0"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r-HR" b="1" i="1" smtClean="0">
                                  <a:latin typeface="Cambria Math"/>
                                  <a:ea typeface="Cambria Math"/>
                                </a:rPr>
                                <m:t>𝜟𝝆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r-HR" b="1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943866"/>
                <a:ext cx="3672408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5536" y="5820469"/>
            <a:ext cx="27363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i="1" dirty="0"/>
              <a:t>d</a:t>
            </a:r>
            <a:r>
              <a:rPr lang="hr-HR" sz="1600" i="1" dirty="0" smtClean="0"/>
              <a:t> – magnet’s density</a:t>
            </a:r>
          </a:p>
          <a:p>
            <a:r>
              <a:rPr lang="hr-HR" sz="1600" i="1" dirty="0" smtClean="0"/>
              <a:t>r – radius of a magnet </a:t>
            </a:r>
          </a:p>
          <a:p>
            <a:r>
              <a:rPr lang="hr-HR" sz="1600" i="1" dirty="0" smtClean="0"/>
              <a:t>v</a:t>
            </a:r>
            <a:r>
              <a:rPr lang="hr-HR" sz="1600" i="1" baseline="-25000" dirty="0" smtClean="0"/>
              <a:t>t</a:t>
            </a:r>
            <a:r>
              <a:rPr lang="hr-HR" sz="1600" i="1" dirty="0" smtClean="0"/>
              <a:t> – theoretical velocity</a:t>
            </a:r>
            <a:endParaRPr lang="hr-HR" sz="16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EED9408-3CCF-482B-B3F7-7023C8328DD5}" type="slidenum">
              <a:rPr lang="hr-HR" smtClean="0"/>
              <a:pPr algn="r"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32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90600"/>
          </a:xfrm>
        </p:spPr>
        <p:txBody>
          <a:bodyPr>
            <a:normAutofit/>
          </a:bodyPr>
          <a:lstStyle/>
          <a:p>
            <a:r>
              <a:rPr lang="hr-HR" dirty="0" smtClean="0"/>
              <a:t>Velocity - conductivity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9408-3CCF-482B-B3F7-7023C8328DD5}" type="slidenum">
              <a:rPr lang="hr-HR" smtClean="0"/>
              <a:pPr/>
              <a:t>16</a:t>
            </a:fld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43516" y="1408389"/>
                <a:ext cx="9074411" cy="28992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Copper tube coled down to 77K </a:t>
                </a:r>
                <a:r>
                  <a:rPr lang="en-US" dirty="0"/>
                  <a:t>in insulating box </a:t>
                </a:r>
                <a:r>
                  <a:rPr lang="hr-HR" dirty="0"/>
                  <a:t>w</a:t>
                </a:r>
                <a:r>
                  <a:rPr lang="en-GB" dirty="0" err="1"/>
                  <a:t>ith</a:t>
                </a:r>
                <a:r>
                  <a:rPr lang="en-GB" dirty="0"/>
                  <a:t> liquid N2</a:t>
                </a:r>
              </a:p>
              <a:p>
                <a:r>
                  <a:rPr lang="en-US" dirty="0" smtClean="0"/>
                  <a:t>As </a:t>
                </a:r>
                <a:r>
                  <a:rPr lang="hr-HR" dirty="0"/>
                  <a:t>tube</a:t>
                </a:r>
                <a:r>
                  <a:rPr lang="en-US" dirty="0"/>
                  <a:t> warms up magnet is released</a:t>
                </a:r>
                <a:r>
                  <a:rPr lang="hr-HR" dirty="0"/>
                  <a:t> </a:t>
                </a:r>
                <a:r>
                  <a:rPr lang="en-GB" dirty="0"/>
                  <a:t>and velocity measured</a:t>
                </a:r>
                <a:endParaRPr lang="hr-HR" dirty="0"/>
              </a:p>
              <a:p>
                <a:r>
                  <a:rPr lang="hr-HR" dirty="0"/>
                  <a:t>Magnet was constantly kept on liquid nitrogen </a:t>
                </a:r>
                <a:br>
                  <a:rPr lang="hr-HR" dirty="0"/>
                </a:br>
                <a:r>
                  <a:rPr lang="hr-HR" dirty="0"/>
                  <a:t>temperature ≈ 77K (constant magnetization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hr-HR">
                            <a:latin typeface="Cambria Math"/>
                          </a:rPr>
                          <m:t>𝑐𝑜𝑙𝑑</m:t>
                        </m:r>
                      </m:sub>
                    </m:sSub>
                    <m:r>
                      <a:rPr lang="hr-HR" b="0" i="0" smtClean="0">
                        <a:latin typeface="Cambria Math"/>
                      </a:rPr>
                      <m:t>=</m:t>
                    </m:r>
                    <m:r>
                      <a:rPr lang="hr-HR">
                        <a:latin typeface="Cambria Math"/>
                      </a:rPr>
                      <m:t>1.13</m:t>
                    </m:r>
                    <m:sSub>
                      <m:sSubPr>
                        <m:ctrlPr>
                          <a:rPr lang="hr-HR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hr-HR">
                            <a:latin typeface="Cambria Math"/>
                          </a:rPr>
                          <m:t>𝑤𝑎𝑟𝑚</m:t>
                        </m:r>
                      </m:sub>
                    </m:sSub>
                  </m:oMath>
                </a14:m>
                <a:r>
                  <a:rPr lang="hr-HR" dirty="0"/>
                  <a:t>)</a:t>
                </a:r>
              </a:p>
              <a:p>
                <a:r>
                  <a:rPr lang="en-GB" dirty="0"/>
                  <a:t>Conductivity measured directly </a:t>
                </a:r>
                <a:r>
                  <a:rPr lang="hr-HR" dirty="0"/>
                  <a:t>- </a:t>
                </a:r>
                <a:r>
                  <a:rPr lang="en-US" dirty="0"/>
                  <a:t>resistance of wire attached to </a:t>
                </a:r>
                <a:r>
                  <a:rPr lang="hr-HR" dirty="0"/>
                  <a:t>tube</a:t>
                </a:r>
              </a:p>
              <a:p>
                <a:endParaRPr lang="hr-HR" sz="2000" dirty="0" smtClean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16" y="1408389"/>
                <a:ext cx="9074411" cy="2899255"/>
              </a:xfrm>
              <a:prstGeom prst="rect">
                <a:avLst/>
              </a:prstGeom>
              <a:blipFill rotWithShape="1">
                <a:blip r:embed="rId3"/>
                <a:stretch>
                  <a:fillRect l="-605" t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145057" y="3685063"/>
            <a:ext cx="4998943" cy="3006334"/>
            <a:chOff x="4468383" y="3760457"/>
            <a:chExt cx="4998943" cy="3006334"/>
          </a:xfrm>
        </p:grpSpPr>
        <p:grpSp>
          <p:nvGrpSpPr>
            <p:cNvPr id="31" name="Group 30"/>
            <p:cNvGrpSpPr/>
            <p:nvPr/>
          </p:nvGrpSpPr>
          <p:grpSpPr>
            <a:xfrm>
              <a:off x="6660232" y="3760457"/>
              <a:ext cx="1152128" cy="3006334"/>
              <a:chOff x="6804248" y="3068960"/>
              <a:chExt cx="1152128" cy="309634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308304" y="3388593"/>
                <a:ext cx="144016" cy="273630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236296" y="4005064"/>
                <a:ext cx="288032" cy="14401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236296" y="4644135"/>
                <a:ext cx="288032" cy="14401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236296" y="5397574"/>
                <a:ext cx="288032" cy="14401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668344" y="3248980"/>
                <a:ext cx="144016" cy="279031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948264" y="6021288"/>
                <a:ext cx="864096" cy="14401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948264" y="3248980"/>
                <a:ext cx="144016" cy="29163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236296" y="3388592"/>
                <a:ext cx="288032" cy="6980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804248" y="3068960"/>
                <a:ext cx="1152128" cy="18002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308304" y="4948437"/>
                <a:ext cx="161925" cy="47758"/>
              </a:xfrm>
              <a:custGeom>
                <a:avLst/>
                <a:gdLst>
                  <a:gd name="connsiteX0" fmla="*/ 0 w 161925"/>
                  <a:gd name="connsiteY0" fmla="*/ 0 h 47758"/>
                  <a:gd name="connsiteX1" fmla="*/ 76200 w 161925"/>
                  <a:gd name="connsiteY1" fmla="*/ 28575 h 47758"/>
                  <a:gd name="connsiteX2" fmla="*/ 114300 w 161925"/>
                  <a:gd name="connsiteY2" fmla="*/ 38100 h 47758"/>
                  <a:gd name="connsiteX3" fmla="*/ 161925 w 161925"/>
                  <a:gd name="connsiteY3" fmla="*/ 47625 h 4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47758">
                    <a:moveTo>
                      <a:pt x="0" y="0"/>
                    </a:moveTo>
                    <a:cubicBezTo>
                      <a:pt x="25162" y="10065"/>
                      <a:pt x="50069" y="21109"/>
                      <a:pt x="76200" y="28575"/>
                    </a:cubicBezTo>
                    <a:cubicBezTo>
                      <a:pt x="88787" y="32171"/>
                      <a:pt x="101713" y="34504"/>
                      <a:pt x="114300" y="38100"/>
                    </a:cubicBezTo>
                    <a:cubicBezTo>
                      <a:pt x="154666" y="49633"/>
                      <a:pt x="129188" y="47625"/>
                      <a:pt x="161925" y="47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7308304" y="5012469"/>
                <a:ext cx="161925" cy="47758"/>
              </a:xfrm>
              <a:custGeom>
                <a:avLst/>
                <a:gdLst>
                  <a:gd name="connsiteX0" fmla="*/ 0 w 161925"/>
                  <a:gd name="connsiteY0" fmla="*/ 0 h 47758"/>
                  <a:gd name="connsiteX1" fmla="*/ 76200 w 161925"/>
                  <a:gd name="connsiteY1" fmla="*/ 28575 h 47758"/>
                  <a:gd name="connsiteX2" fmla="*/ 114300 w 161925"/>
                  <a:gd name="connsiteY2" fmla="*/ 38100 h 47758"/>
                  <a:gd name="connsiteX3" fmla="*/ 161925 w 161925"/>
                  <a:gd name="connsiteY3" fmla="*/ 47625 h 4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47758">
                    <a:moveTo>
                      <a:pt x="0" y="0"/>
                    </a:moveTo>
                    <a:cubicBezTo>
                      <a:pt x="25162" y="10065"/>
                      <a:pt x="50069" y="21109"/>
                      <a:pt x="76200" y="28575"/>
                    </a:cubicBezTo>
                    <a:cubicBezTo>
                      <a:pt x="88787" y="32171"/>
                      <a:pt x="101713" y="34504"/>
                      <a:pt x="114300" y="38100"/>
                    </a:cubicBezTo>
                    <a:cubicBezTo>
                      <a:pt x="154666" y="49633"/>
                      <a:pt x="129188" y="47625"/>
                      <a:pt x="161925" y="47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7308304" y="5161650"/>
                <a:ext cx="161925" cy="47758"/>
              </a:xfrm>
              <a:custGeom>
                <a:avLst/>
                <a:gdLst>
                  <a:gd name="connsiteX0" fmla="*/ 0 w 161925"/>
                  <a:gd name="connsiteY0" fmla="*/ 0 h 47758"/>
                  <a:gd name="connsiteX1" fmla="*/ 76200 w 161925"/>
                  <a:gd name="connsiteY1" fmla="*/ 28575 h 47758"/>
                  <a:gd name="connsiteX2" fmla="*/ 114300 w 161925"/>
                  <a:gd name="connsiteY2" fmla="*/ 38100 h 47758"/>
                  <a:gd name="connsiteX3" fmla="*/ 161925 w 161925"/>
                  <a:gd name="connsiteY3" fmla="*/ 47625 h 4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47758">
                    <a:moveTo>
                      <a:pt x="0" y="0"/>
                    </a:moveTo>
                    <a:cubicBezTo>
                      <a:pt x="25162" y="10065"/>
                      <a:pt x="50069" y="21109"/>
                      <a:pt x="76200" y="28575"/>
                    </a:cubicBezTo>
                    <a:cubicBezTo>
                      <a:pt x="88787" y="32171"/>
                      <a:pt x="101713" y="34504"/>
                      <a:pt x="114300" y="38100"/>
                    </a:cubicBezTo>
                    <a:cubicBezTo>
                      <a:pt x="154666" y="49633"/>
                      <a:pt x="129188" y="47625"/>
                      <a:pt x="161925" y="47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7308304" y="5085184"/>
                <a:ext cx="161925" cy="47758"/>
              </a:xfrm>
              <a:custGeom>
                <a:avLst/>
                <a:gdLst>
                  <a:gd name="connsiteX0" fmla="*/ 0 w 161925"/>
                  <a:gd name="connsiteY0" fmla="*/ 0 h 47758"/>
                  <a:gd name="connsiteX1" fmla="*/ 76200 w 161925"/>
                  <a:gd name="connsiteY1" fmla="*/ 28575 h 47758"/>
                  <a:gd name="connsiteX2" fmla="*/ 114300 w 161925"/>
                  <a:gd name="connsiteY2" fmla="*/ 38100 h 47758"/>
                  <a:gd name="connsiteX3" fmla="*/ 161925 w 161925"/>
                  <a:gd name="connsiteY3" fmla="*/ 47625 h 4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47758">
                    <a:moveTo>
                      <a:pt x="0" y="0"/>
                    </a:moveTo>
                    <a:cubicBezTo>
                      <a:pt x="25162" y="10065"/>
                      <a:pt x="50069" y="21109"/>
                      <a:pt x="76200" y="28575"/>
                    </a:cubicBezTo>
                    <a:cubicBezTo>
                      <a:pt x="88787" y="32171"/>
                      <a:pt x="101713" y="34504"/>
                      <a:pt x="114300" y="38100"/>
                    </a:cubicBezTo>
                    <a:cubicBezTo>
                      <a:pt x="154666" y="49633"/>
                      <a:pt x="129188" y="47625"/>
                      <a:pt x="161925" y="47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7308304" y="5223810"/>
                <a:ext cx="161925" cy="47758"/>
              </a:xfrm>
              <a:custGeom>
                <a:avLst/>
                <a:gdLst>
                  <a:gd name="connsiteX0" fmla="*/ 0 w 161925"/>
                  <a:gd name="connsiteY0" fmla="*/ 0 h 47758"/>
                  <a:gd name="connsiteX1" fmla="*/ 76200 w 161925"/>
                  <a:gd name="connsiteY1" fmla="*/ 28575 h 47758"/>
                  <a:gd name="connsiteX2" fmla="*/ 114300 w 161925"/>
                  <a:gd name="connsiteY2" fmla="*/ 38100 h 47758"/>
                  <a:gd name="connsiteX3" fmla="*/ 161925 w 161925"/>
                  <a:gd name="connsiteY3" fmla="*/ 47625 h 4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47758">
                    <a:moveTo>
                      <a:pt x="0" y="0"/>
                    </a:moveTo>
                    <a:cubicBezTo>
                      <a:pt x="25162" y="10065"/>
                      <a:pt x="50069" y="21109"/>
                      <a:pt x="76200" y="28575"/>
                    </a:cubicBezTo>
                    <a:cubicBezTo>
                      <a:pt x="88787" y="32171"/>
                      <a:pt x="101713" y="34504"/>
                      <a:pt x="114300" y="38100"/>
                    </a:cubicBezTo>
                    <a:cubicBezTo>
                      <a:pt x="154666" y="49633"/>
                      <a:pt x="129188" y="47625"/>
                      <a:pt x="161925" y="47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7308304" y="4893410"/>
                <a:ext cx="161925" cy="47758"/>
              </a:xfrm>
              <a:custGeom>
                <a:avLst/>
                <a:gdLst>
                  <a:gd name="connsiteX0" fmla="*/ 0 w 161925"/>
                  <a:gd name="connsiteY0" fmla="*/ 0 h 47758"/>
                  <a:gd name="connsiteX1" fmla="*/ 76200 w 161925"/>
                  <a:gd name="connsiteY1" fmla="*/ 28575 h 47758"/>
                  <a:gd name="connsiteX2" fmla="*/ 114300 w 161925"/>
                  <a:gd name="connsiteY2" fmla="*/ 38100 h 47758"/>
                  <a:gd name="connsiteX3" fmla="*/ 161925 w 161925"/>
                  <a:gd name="connsiteY3" fmla="*/ 47625 h 4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47758">
                    <a:moveTo>
                      <a:pt x="0" y="0"/>
                    </a:moveTo>
                    <a:cubicBezTo>
                      <a:pt x="25162" y="10065"/>
                      <a:pt x="50069" y="21109"/>
                      <a:pt x="76200" y="28575"/>
                    </a:cubicBezTo>
                    <a:cubicBezTo>
                      <a:pt x="88787" y="32171"/>
                      <a:pt x="101713" y="34504"/>
                      <a:pt x="114300" y="38100"/>
                    </a:cubicBezTo>
                    <a:cubicBezTo>
                      <a:pt x="154666" y="49633"/>
                      <a:pt x="129188" y="47625"/>
                      <a:pt x="161925" y="476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468383" y="3847850"/>
              <a:ext cx="4998943" cy="2502113"/>
              <a:chOff x="4468383" y="3847850"/>
              <a:chExt cx="4998943" cy="2502113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7668344" y="3847850"/>
                <a:ext cx="324036" cy="2229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7596336" y="4221088"/>
                <a:ext cx="396044" cy="2880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7992380" y="3991520"/>
                <a:ext cx="14749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600" dirty="0" smtClean="0"/>
                  <a:t>Insulating box </a:t>
                </a:r>
                <a:endParaRPr lang="hr-HR" sz="16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468383" y="4041938"/>
                <a:ext cx="19398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Coil used for releasing magnet</a:t>
                </a:r>
                <a:endParaRPr lang="en-GB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658950" y="4938967"/>
                <a:ext cx="1755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Detector coils</a:t>
                </a:r>
                <a:endParaRPr lang="hr-HR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004048" y="5980631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Copper wire </a:t>
                </a:r>
                <a:endParaRPr lang="hr-HR" dirty="0"/>
              </a:p>
            </p:txBody>
          </p:sp>
          <p:cxnSp>
            <p:nvCxnSpPr>
              <p:cNvPr id="42" name="Straight Arrow Connector 41"/>
              <p:cNvCxnSpPr>
                <a:stCxn id="38" idx="3"/>
                <a:endCxn id="15" idx="1"/>
              </p:cNvCxnSpPr>
              <p:nvPr/>
            </p:nvCxnSpPr>
            <p:spPr>
              <a:xfrm flipV="1">
                <a:off x="6408204" y="4104686"/>
                <a:ext cx="684076" cy="26041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39" idx="3"/>
                <a:endCxn id="9" idx="1"/>
              </p:cNvCxnSpPr>
              <p:nvPr/>
            </p:nvCxnSpPr>
            <p:spPr>
              <a:xfrm>
                <a:off x="6413951" y="5123633"/>
                <a:ext cx="678329" cy="2361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39" idx="3"/>
                <a:endCxn id="10" idx="1"/>
              </p:cNvCxnSpPr>
              <p:nvPr/>
            </p:nvCxnSpPr>
            <p:spPr>
              <a:xfrm>
                <a:off x="6413951" y="5123633"/>
                <a:ext cx="678329" cy="9676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endCxn id="25" idx="0"/>
              </p:cNvCxnSpPr>
              <p:nvPr/>
            </p:nvCxnSpPr>
            <p:spPr>
              <a:xfrm flipV="1">
                <a:off x="6408204" y="5718070"/>
                <a:ext cx="756084" cy="373223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458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t="6628" r="12530" b="3391"/>
          <a:stretch/>
        </p:blipFill>
        <p:spPr>
          <a:xfrm>
            <a:off x="19422" y="1296310"/>
            <a:ext cx="7020273" cy="5504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Dependence of final speed on material conductivity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9408-3CCF-482B-B3F7-7023C8328DD5}" type="slidenum">
              <a:rPr lang="hr-HR" smtClean="0"/>
              <a:pPr/>
              <a:t>17</a:t>
            </a:fld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53551" y="3645024"/>
                <a:ext cx="1728192" cy="1410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latin typeface="Cambria Math"/>
                        </a:rPr>
                        <m:t>𝒗</m:t>
                      </m:r>
                      <m:r>
                        <a:rPr lang="hr-HR" b="1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hr-HR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hr-HR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den>
                      </m:f>
                    </m:oMath>
                  </m:oMathPara>
                </a14:m>
                <a:endParaRPr lang="hr-HR" b="1" dirty="0" smtClean="0">
                  <a:ea typeface="Cambria Math"/>
                </a:endParaRPr>
              </a:p>
              <a:p>
                <a:endParaRPr lang="hr-HR" b="1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latin typeface="Cambria Math"/>
                        </a:rPr>
                        <m:t>𝑹</m:t>
                      </m:r>
                      <m:r>
                        <a:rPr lang="hr-HR" b="1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hr-HR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hr-HR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den>
                      </m:f>
                    </m:oMath>
                  </m:oMathPara>
                </a14:m>
                <a:endParaRPr lang="hr-HR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551" y="3645024"/>
                <a:ext cx="1728192" cy="14102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10346" y="6254799"/>
                <a:ext cx="22191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hr-HR" b="0" i="1">
                              <a:latin typeface="Cambria Math"/>
                            </a:rPr>
                            <m:t>𝑐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𝑜𝑙𝑑</m:t>
                          </m:r>
                        </m:sub>
                      </m:sSub>
                      <m:r>
                        <a:rPr lang="hr-HR" b="0" i="1">
                          <a:latin typeface="Cambria Math"/>
                        </a:rPr>
                        <m:t>=1</m:t>
                      </m:r>
                      <m:r>
                        <a:rPr lang="hr-HR" b="0">
                          <a:latin typeface="Cambria Math"/>
                        </a:rPr>
                        <m:t>.</m:t>
                      </m:r>
                      <m:r>
                        <a:rPr lang="hr-HR" b="0" i="1">
                          <a:latin typeface="Cambria Math"/>
                        </a:rPr>
                        <m:t>13</m:t>
                      </m:r>
                      <m:sSub>
                        <m:sSubPr>
                          <m:ctrlPr>
                            <a:rPr lang="hr-H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hr-HR" b="0" i="1">
                              <a:latin typeface="Cambria Math"/>
                            </a:rPr>
                            <m:t>𝑤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𝑎𝑟𝑚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346" y="6254799"/>
                <a:ext cx="221913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1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Dependence of velocity on distance traveled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767727"/>
              </p:ext>
            </p:extLst>
          </p:nvPr>
        </p:nvGraphicFramePr>
        <p:xfrm>
          <a:off x="107504" y="1628800"/>
          <a:ext cx="6120680" cy="5090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SPW 11.0 Graph" r:id="rId4" imgW="5353560" imgH="4267440" progId="SigmaPlotGraphicObject.10">
                  <p:embed/>
                </p:oleObj>
              </mc:Choice>
              <mc:Fallback>
                <p:oleObj name="SPW 11.0 Graph" r:id="rId4" imgW="5353560" imgH="42674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1628800"/>
                        <a:ext cx="6120680" cy="5090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12160" y="1844824"/>
                <a:ext cx="3024336" cy="44969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 smtClean="0"/>
                  <a:t>Theoretical values </a:t>
                </a:r>
              </a:p>
              <a:p>
                <a:pPr algn="ctr"/>
                <a:r>
                  <a:rPr lang="hr-HR" dirty="0" smtClean="0"/>
                  <a:t>calculated numericaly from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𝑣</m:t>
                    </m:r>
                    <m:f>
                      <m:fPr>
                        <m:ctrlPr>
                          <a:rPr lang="hr-H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𝑑𝑣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𝑑𝑧</m:t>
                        </m:r>
                      </m:den>
                    </m:f>
                    <m:r>
                      <a:rPr lang="hr-HR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hr-H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𝜏</m:t>
                        </m:r>
                        <m:r>
                          <a:rPr lang="hr-HR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hr-HR" b="0" i="1" smtClean="0">
                        <a:latin typeface="Cambria Math"/>
                      </a:rPr>
                      <m:t>−</m:t>
                    </m:r>
                    <m:r>
                      <a:rPr lang="hr-HR" b="0" i="1" smtClean="0">
                        <a:latin typeface="Cambria Math"/>
                      </a:rPr>
                      <m:t>𝑔</m:t>
                    </m:r>
                    <m:r>
                      <a:rPr lang="hr-H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hr-HR" dirty="0" smtClean="0"/>
                  <a:t> </a:t>
                </a:r>
              </a:p>
              <a:p>
                <a:pPr algn="ctr"/>
                <a:endParaRPr lang="hr-H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 smtClean="0"/>
                  <a:t>Initial speed determined experimentally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 smtClean="0"/>
                  <a:t>System of cylindrical magnet (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h</m:t>
                    </m:r>
                    <m:r>
                      <a:rPr lang="hr-HR" b="0" i="1" smtClean="0">
                        <a:latin typeface="Cambria Math"/>
                      </a:rPr>
                      <m:t>=3 </m:t>
                    </m:r>
                    <m:r>
                      <a:rPr lang="hr-HR" b="0" i="1" smtClean="0">
                        <a:latin typeface="Cambria Math"/>
                      </a:rPr>
                      <m:t>𝑚𝑚</m:t>
                    </m:r>
                  </m:oMath>
                </a14:m>
                <a:r>
                  <a:rPr lang="hr-HR" dirty="0" smtClean="0"/>
                  <a:t> ) and weight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 smtClean="0"/>
                  <a:t>Velocity experimentaly determined by using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hr-HR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r-HR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hr-HR" i="1">
                            <a:latin typeface="Cambria Math"/>
                            <a:ea typeface="Cambria Math"/>
                          </a:rPr>
                          <m:t>𝜙</m:t>
                        </m:r>
                      </m:num>
                      <m:den>
                        <m:r>
                          <a:rPr lang="hr-HR" i="1">
                            <a:latin typeface="Cambria Math"/>
                            <a:ea typeface="Cambria Math"/>
                          </a:rPr>
                          <m:t>𝑑𝑧</m:t>
                        </m:r>
                      </m:den>
                    </m:f>
                    <m:r>
                      <a:rPr lang="hr-HR" i="1"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hr-HR" dirty="0" smtClean="0"/>
                  <a:t> relation</a:t>
                </a:r>
                <a:endParaRPr lang="hr-HR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844824"/>
                <a:ext cx="3024336" cy="4496937"/>
              </a:xfrm>
              <a:prstGeom prst="rect">
                <a:avLst/>
              </a:prstGeom>
              <a:blipFill rotWithShape="1">
                <a:blip r:embed="rId6"/>
                <a:stretch>
                  <a:fillRect l="-1004" t="-541" r="-341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0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Conclusion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9408-3CCF-482B-B3F7-7023C8328DD5}" type="slidenum">
              <a:rPr lang="hr-HR" smtClean="0"/>
              <a:pPr/>
              <a:t>19</a:t>
            </a:fld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Theoretical model </a:t>
            </a:r>
            <a:r>
              <a:rPr lang="hr-HR" dirty="0" smtClean="0"/>
              <a:t>developed</a:t>
            </a:r>
            <a:endParaRPr lang="hr-H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smtClean="0"/>
              <a:t>Quantitaive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dirty="0" smtClean="0"/>
              <a:t>No free parameters</a:t>
            </a:r>
            <a:endParaRPr lang="hr-H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smtClean="0"/>
              <a:t>Very good correlation with experiment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smtClean="0"/>
              <a:t>Assumptions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dirty="0" smtClean="0"/>
              <a:t>No skin effect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dirty="0" smtClean="0"/>
              <a:t>Constant direction and magnitude of magnetization of magnet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dirty="0" smtClean="0"/>
              <a:t>Rotational symmetry of the tube</a:t>
            </a:r>
          </a:p>
          <a:p>
            <a:pPr lvl="2"/>
            <a:endParaRPr lang="hr-HR" dirty="0"/>
          </a:p>
          <a:p>
            <a:r>
              <a:rPr lang="hr-HR" dirty="0" smtClean="0"/>
              <a:t>Experiment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smtClean="0"/>
              <a:t>Parameters changed</a:t>
            </a:r>
          </a:p>
          <a:p>
            <a:pPr lvl="2"/>
            <a:r>
              <a:rPr lang="hr-HR" dirty="0" smtClean="0"/>
              <a:t>Size and shape of magnet</a:t>
            </a:r>
          </a:p>
          <a:p>
            <a:pPr lvl="2"/>
            <a:r>
              <a:rPr lang="hr-HR" dirty="0" smtClean="0"/>
              <a:t>Conductivity of material</a:t>
            </a:r>
          </a:p>
          <a:p>
            <a:pPr lvl="2"/>
            <a:endParaRPr lang="hr-HR" dirty="0"/>
          </a:p>
          <a:p>
            <a:pPr lvl="2">
              <a:buFont typeface="Wingdings" panose="05000000000000000000" pitchFamily="2" charset="2"/>
              <a:buChar char="Ø"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842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1808"/>
            <a:ext cx="8229600" cy="990600"/>
          </a:xfrm>
        </p:spPr>
        <p:txBody>
          <a:bodyPr/>
          <a:lstStyle/>
          <a:p>
            <a:r>
              <a:rPr lang="hr-HR" dirty="0" smtClean="0"/>
              <a:t>Outline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8383" y="1475734"/>
            <a:ext cx="3672409" cy="38661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Qualitative explanation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  <a:endCxn id="8" idx="0"/>
          </p:cNvCxnSpPr>
          <p:nvPr/>
        </p:nvCxnSpPr>
        <p:spPr>
          <a:xfrm>
            <a:off x="4564589" y="1862344"/>
            <a:ext cx="4274" cy="27516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76346" y="2137512"/>
            <a:ext cx="4185029" cy="125648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Quantitaive explanation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Force modeling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Dipole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Equation of motion</a:t>
            </a:r>
            <a:endParaRPr lang="en-GB" dirty="0"/>
          </a:p>
        </p:txBody>
      </p:sp>
      <p:cxnSp>
        <p:nvCxnSpPr>
          <p:cNvPr id="10" name="Straight Arrow Connector 9"/>
          <p:cNvCxnSpPr>
            <a:stCxn id="8" idx="2"/>
            <a:endCxn id="11" idx="0"/>
          </p:cNvCxnSpPr>
          <p:nvPr/>
        </p:nvCxnSpPr>
        <p:spPr>
          <a:xfrm flipH="1">
            <a:off x="4568759" y="3393995"/>
            <a:ext cx="102" cy="16885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66571" y="3562849"/>
            <a:ext cx="5204376" cy="966527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Apparatus and experimental methods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Measurement of magnetic flux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Measurement of magnet velocity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11" idx="2"/>
            <a:endCxn id="14" idx="0"/>
          </p:cNvCxnSpPr>
          <p:nvPr/>
        </p:nvCxnSpPr>
        <p:spPr>
          <a:xfrm>
            <a:off x="4568759" y="4529376"/>
            <a:ext cx="3242" cy="23350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2845" y="4762878"/>
            <a:ext cx="7018311" cy="154644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Comparison of experimental data and theory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Dependence of terminal velocity on magnet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Terminal velocity for dipole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Dependence of terminal velocity on material conductivity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smtClean="0"/>
              <a:t>Equation of motion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33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Reference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hr-HR" dirty="0" smtClean="0"/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Valery </a:t>
            </a:r>
            <a:r>
              <a:rPr lang="hr-HR" dirty="0"/>
              <a:t>S Cherkassky, Boris A Knyazev, Igor A Kotelnikov, Alexander A Tyutm; Eur. J. Phys.; Breaking of magnetic dipole moving through whole and cut conducting </a:t>
            </a:r>
            <a:r>
              <a:rPr lang="hr-HR" dirty="0" smtClean="0"/>
              <a:t>pipes</a:t>
            </a:r>
          </a:p>
          <a:p>
            <a:pPr marL="457200" indent="-457200">
              <a:buFont typeface="+mj-lt"/>
              <a:buAutoNum type="arabicPeriod"/>
            </a:pPr>
            <a:endParaRPr lang="hr-HR" dirty="0" smtClean="0"/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Edward </a:t>
            </a:r>
            <a:r>
              <a:rPr lang="hr-HR" dirty="0"/>
              <a:t>M. Purcell; Electricity and Magnetism Berkley physics course – volume 2, Second Edition; McGraw-Hill book </a:t>
            </a:r>
            <a:r>
              <a:rPr lang="hr-HR" dirty="0" smtClean="0"/>
              <a:t>company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EED9408-3CCF-482B-B3F7-7023C8328DD5}" type="slidenum">
              <a:rPr lang="hr-HR" smtClean="0"/>
              <a:pPr algn="r"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91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Thank you</a:t>
            </a:r>
            <a:endParaRPr lang="hr-HR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7295" y="44624"/>
            <a:ext cx="8251168" cy="329184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Magnetic brakes		Croatian team		Domagoj Pluscec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0" name="TekstniOkvir 13"/>
          <p:cNvSpPr txBox="1"/>
          <p:nvPr/>
        </p:nvSpPr>
        <p:spPr>
          <a:xfrm>
            <a:off x="107504" y="47667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cap="all" spc="-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IYPT </a:t>
            </a:r>
            <a:r>
              <a:rPr lang="hr-HR" sz="2800" cap="all" spc="-1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2014 </a:t>
            </a:r>
            <a:r>
              <a:rPr lang="hr-HR" sz="2800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hr-HR" sz="2800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r-HR" sz="2800" cap="all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team </a:t>
            </a:r>
            <a:r>
              <a:rPr lang="hr-HR" sz="2800" cap="all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hr-HR" sz="2800" cap="all" spc="-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Croatia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4098" y="3707740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Reporter: Domagoj Pluščec</a:t>
            </a:r>
            <a:endParaRPr lang="hr-HR" dirty="0"/>
          </a:p>
        </p:txBody>
      </p:sp>
      <p:pic>
        <p:nvPicPr>
          <p:cNvPr id="8" name="Picture 2" descr="C:\Users\domagoj\Desktop\8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10" y="4221088"/>
            <a:ext cx="2664296" cy="202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Current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𝐼</m:t>
                      </m:r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num>
                        <m:den>
                          <m:r>
                            <a:rPr lang="hr-HR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endCxn id="10" idx="0"/>
          </p:cNvCxnSpPr>
          <p:nvPr/>
        </p:nvCxnSpPr>
        <p:spPr>
          <a:xfrm flipH="1">
            <a:off x="2742832" y="2204864"/>
            <a:ext cx="1973185" cy="96387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4088" y="2536336"/>
                <a:ext cx="3122650" cy="66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hr-HR" b="0" i="0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hr-HR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hr-HR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hr-HR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536336"/>
                <a:ext cx="3122650" cy="6653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28184" y="3192506"/>
                <a:ext cx="112857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hr-HR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𝑑𝑧</m:t>
                          </m:r>
                        </m:den>
                      </m:f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192506"/>
                <a:ext cx="1128579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5076056" y="1844824"/>
            <a:ext cx="1008112" cy="6645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21467" y="3168734"/>
                <a:ext cx="2242730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𝑅</m:t>
                      </m:r>
                      <m:r>
                        <a:rPr lang="hr-H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</a:rPr>
                            <m:t>𝑙</m:t>
                          </m:r>
                        </m:num>
                        <m:den>
                          <m:r>
                            <a:rPr lang="hr-HR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f>
                        <m:fPr>
                          <m:ctrlPr>
                            <a:rPr lang="hr-H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l-GR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467" y="3168734"/>
                <a:ext cx="2242730" cy="6651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2584038" y="3800651"/>
            <a:ext cx="835834" cy="104099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582580" y="3800651"/>
            <a:ext cx="1172072" cy="104099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19872" y="4847412"/>
                <a:ext cx="2074542" cy="6651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effectLst/>
                          <a:latin typeface="Cambria Math"/>
                        </a:rPr>
                        <m:t>𝒅𝑰</m:t>
                      </m:r>
                      <m:r>
                        <a:rPr lang="hr-HR" b="1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1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effectLst/>
                              <a:latin typeface="Cambria Math"/>
                              <a:ea typeface="Cambria Math"/>
                            </a:rPr>
                            <m:t>𝜟𝝆𝝈</m:t>
                          </m:r>
                          <m:r>
                            <a:rPr lang="hr-HR" b="1" i="1" smtClean="0">
                              <a:effectLst/>
                              <a:latin typeface="Cambria Math"/>
                              <a:ea typeface="Cambria Math"/>
                            </a:rPr>
                            <m:t>𝒗</m:t>
                          </m:r>
                        </m:num>
                        <m:den>
                          <m:r>
                            <a:rPr lang="hr-HR" b="1" i="1" smtClean="0"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hr-HR" b="1" i="1" smtClean="0">
                              <a:effectLst/>
                              <a:latin typeface="Cambria Math"/>
                              <a:ea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hr-HR" b="1" i="1" smtClean="0">
                                  <a:effectLst/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hr-HR" b="1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hr-HR" b="1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1" i="1" smtClean="0">
                              <a:effectLst/>
                              <a:latin typeface="Cambria Math"/>
                            </a:rPr>
                            <m:t>𝒅</m:t>
                          </m:r>
                          <m:r>
                            <a:rPr lang="hr-HR" b="1" i="1" smtClean="0">
                              <a:effectLst/>
                              <a:latin typeface="Cambria Math"/>
                              <a:ea typeface="Cambria Math"/>
                            </a:rPr>
                            <m:t>𝝓</m:t>
                          </m:r>
                        </m:num>
                        <m:den>
                          <m:r>
                            <a:rPr lang="hr-HR" b="1" i="1" smtClean="0">
                              <a:effectLst/>
                              <a:latin typeface="Cambria Math"/>
                            </a:rPr>
                            <m:t>𝒅𝒛</m:t>
                          </m:r>
                        </m:den>
                      </m:f>
                      <m:r>
                        <a:rPr lang="hr-HR" b="1" i="1" smtClean="0">
                          <a:effectLst/>
                          <a:latin typeface="Cambria Math"/>
                        </a:rPr>
                        <m:t>𝒅𝒛</m:t>
                      </m:r>
                    </m:oMath>
                  </m:oMathPara>
                </a14:m>
                <a:endParaRPr lang="hr-HR" b="1" dirty="0">
                  <a:effectLst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847412"/>
                <a:ext cx="2074542" cy="6651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1635" y="4077072"/>
                <a:ext cx="2621197" cy="26681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r-HR" sz="1600" i="1" dirty="0" smtClean="0"/>
                  <a:t>v – magnets speed</a:t>
                </a:r>
                <a:br>
                  <a:rPr lang="hr-HR" sz="1600" i="1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hr-H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1600" b="0" i="1" smtClean="0">
                            <a:latin typeface="Cambria Math"/>
                          </a:rPr>
                          <m:t>𝑑</m:t>
                        </m:r>
                        <m:r>
                          <a:rPr lang="hr-HR" sz="1600" b="0" i="1" smtClean="0">
                            <a:latin typeface="Cambria Math"/>
                          </a:rPr>
                          <m:t>𝜙</m:t>
                        </m:r>
                      </m:num>
                      <m:den>
                        <m:r>
                          <a:rPr lang="hr-HR" sz="16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hr-HR" sz="1600" b="0" i="1" smtClean="0">
                        <a:latin typeface="Cambria Math"/>
                      </a:rPr>
                      <m:t> −</m:t>
                    </m:r>
                  </m:oMath>
                </a14:m>
                <a:r>
                  <a:rPr lang="hr-HR" sz="1600" i="1" dirty="0" smtClean="0"/>
                  <a:t> time change of magnetic flux</a:t>
                </a:r>
              </a:p>
              <a:p>
                <a:r>
                  <a:rPr lang="el-GR" sz="1600" i="1" dirty="0" smtClean="0"/>
                  <a:t>ε</a:t>
                </a:r>
                <a:r>
                  <a:rPr lang="hr-HR" sz="1600" i="1" dirty="0" smtClean="0"/>
                  <a:t> – induced voltage</a:t>
                </a:r>
              </a:p>
              <a:p>
                <a:r>
                  <a:rPr lang="el-GR" sz="1600" i="1" dirty="0" smtClean="0"/>
                  <a:t>σ</a:t>
                </a:r>
                <a:r>
                  <a:rPr lang="hr-HR" sz="1600" i="1" dirty="0"/>
                  <a:t> </a:t>
                </a:r>
                <a:r>
                  <a:rPr lang="hr-HR" sz="1600" i="1" dirty="0" smtClean="0"/>
                  <a:t>– material conductivity</a:t>
                </a:r>
              </a:p>
              <a:p>
                <a:r>
                  <a:rPr lang="hr-HR" sz="1600" i="1" dirty="0" smtClean="0"/>
                  <a:t>l – ring perimeter</a:t>
                </a:r>
              </a:p>
              <a:p>
                <a:r>
                  <a:rPr lang="hr-HR" sz="1600" i="1" dirty="0" smtClean="0"/>
                  <a:t>A – area of ring cross section</a:t>
                </a:r>
              </a:p>
              <a:p>
                <a:r>
                  <a:rPr lang="hr-HR" sz="1600" i="1" dirty="0" smtClean="0"/>
                  <a:t>R – restistance of the ring</a:t>
                </a:r>
                <a:endParaRPr lang="hr-HR" sz="16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sz="16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hr-HR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hr-HR" sz="1600" i="1" dirty="0" smtClean="0"/>
                  <a:t> - magnets position</a:t>
                </a:r>
                <a:endParaRPr lang="hr-HR" sz="1600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5" y="4077072"/>
                <a:ext cx="2621197" cy="2668103"/>
              </a:xfrm>
              <a:prstGeom prst="rect">
                <a:avLst/>
              </a:prstGeom>
              <a:blipFill rotWithShape="1">
                <a:blip r:embed="rId7"/>
                <a:stretch>
                  <a:fillRect l="-1157" t="-456" b="-20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8184" y="4765693"/>
                <a:ext cx="2638199" cy="160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r-HR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hr-HR" i="1">
                            <a:latin typeface="Cambria Math"/>
                            <a:ea typeface="Cambria Math"/>
                          </a:rPr>
                          <m:t>𝜙</m:t>
                        </m:r>
                      </m:num>
                      <m:den>
                        <m:r>
                          <a:rPr lang="hr-HR" i="1"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hr-HR" dirty="0" smtClean="0"/>
                  <a:t> - can be expresed as space change because magnetic flux around the magnet doesn’t depend on time</a:t>
                </a:r>
                <a:endParaRPr lang="hr-H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765693"/>
                <a:ext cx="2638199" cy="1604991"/>
              </a:xfrm>
              <a:prstGeom prst="rect">
                <a:avLst/>
              </a:prstGeom>
              <a:blipFill rotWithShape="1">
                <a:blip r:embed="rId8"/>
                <a:stretch>
                  <a:fillRect l="-2083" r="-3704" b="-53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7547283" y="3192506"/>
            <a:ext cx="337085" cy="14606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EED9408-3CCF-482B-B3F7-7023C8328DD5}" type="slidenum">
              <a:rPr lang="hr-HR" smtClean="0"/>
              <a:pPr algn="r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91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Determing B</a:t>
            </a:r>
            <a:r>
              <a:rPr lang="el-GR" baseline="-25000" dirty="0" smtClean="0"/>
              <a:t>ρ</a:t>
            </a:r>
            <a:endParaRPr lang="hr-HR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 smtClean="0"/>
                  <a:t>Maxwell equation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r-HR" i="1" smtClean="0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</m:acc>
                    <m:acc>
                      <m:accPr>
                        <m:chr m:val="⃗"/>
                        <m:ctrlPr>
                          <a:rPr lang="hr-H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r-HR" b="0" i="1" smtClean="0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hr-H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hr-HR" b="0" dirty="0" smtClean="0"/>
                  <a:t/>
                </a:r>
                <a:br>
                  <a:rPr lang="hr-HR" b="0" dirty="0" smtClean="0"/>
                </a:br>
                <a:r>
                  <a:rPr lang="hr-HR" sz="1800" b="0" dirty="0" smtClean="0"/>
                  <a:t>(magnetic field lines are closed curves)</a:t>
                </a:r>
              </a:p>
              <a:p>
                <a:pPr marL="0" indent="0">
                  <a:buNone/>
                </a:pPr>
                <a:endParaRPr lang="hr-H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343955" y="2242892"/>
            <a:ext cx="4116477" cy="3457509"/>
            <a:chOff x="4513903" y="1986261"/>
            <a:chExt cx="4116477" cy="3457509"/>
          </a:xfrm>
        </p:grpSpPr>
        <p:grpSp>
          <p:nvGrpSpPr>
            <p:cNvPr id="13" name="Group 12"/>
            <p:cNvGrpSpPr/>
            <p:nvPr/>
          </p:nvGrpSpPr>
          <p:grpSpPr>
            <a:xfrm>
              <a:off x="4513903" y="1986261"/>
              <a:ext cx="3856122" cy="3457509"/>
              <a:chOff x="4513903" y="1986261"/>
              <a:chExt cx="3856122" cy="345750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644008" y="2610431"/>
                <a:ext cx="3600400" cy="8872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4513903" y="1986261"/>
                <a:ext cx="2905337" cy="3457509"/>
                <a:chOff x="4804687" y="1972044"/>
                <a:chExt cx="2473794" cy="2826233"/>
              </a:xfrm>
            </p:grpSpPr>
            <p:sp>
              <p:nvSpPr>
                <p:cNvPr id="6" name="Freeform 5"/>
                <p:cNvSpPr/>
                <p:nvPr/>
              </p:nvSpPr>
              <p:spPr>
                <a:xfrm flipH="1">
                  <a:off x="4804687" y="2440851"/>
                  <a:ext cx="1271893" cy="2268154"/>
                </a:xfrm>
                <a:custGeom>
                  <a:avLst/>
                  <a:gdLst>
                    <a:gd name="connsiteX0" fmla="*/ 0 w 1711105"/>
                    <a:gd name="connsiteY0" fmla="*/ 3467477 h 3467477"/>
                    <a:gd name="connsiteX1" fmla="*/ 190123 w 1711105"/>
                    <a:gd name="connsiteY1" fmla="*/ 2471596 h 3467477"/>
                    <a:gd name="connsiteX2" fmla="*/ 778598 w 1711105"/>
                    <a:gd name="connsiteY2" fmla="*/ 1376127 h 3467477"/>
                    <a:gd name="connsiteX3" fmla="*/ 1412341 w 1711105"/>
                    <a:gd name="connsiteY3" fmla="*/ 434566 h 3467477"/>
                    <a:gd name="connsiteX4" fmla="*/ 1711105 w 1711105"/>
                    <a:gd name="connsiteY4" fmla="*/ 0 h 3467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1105" h="3467477">
                      <a:moveTo>
                        <a:pt x="0" y="3467477"/>
                      </a:moveTo>
                      <a:cubicBezTo>
                        <a:pt x="30178" y="3143815"/>
                        <a:pt x="60357" y="2820154"/>
                        <a:pt x="190123" y="2471596"/>
                      </a:cubicBezTo>
                      <a:cubicBezTo>
                        <a:pt x="319889" y="2123038"/>
                        <a:pt x="574895" y="1715632"/>
                        <a:pt x="778598" y="1376127"/>
                      </a:cubicBezTo>
                      <a:cubicBezTo>
                        <a:pt x="982301" y="1036622"/>
                        <a:pt x="1256923" y="663920"/>
                        <a:pt x="1412341" y="434566"/>
                      </a:cubicBezTo>
                      <a:cubicBezTo>
                        <a:pt x="1567759" y="205212"/>
                        <a:pt x="1639432" y="102606"/>
                        <a:pt x="1711105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6625710" y="2127422"/>
                  <a:ext cx="652771" cy="2670855"/>
                </a:xfrm>
                <a:custGeom>
                  <a:avLst/>
                  <a:gdLst>
                    <a:gd name="connsiteX0" fmla="*/ 0 w 878186"/>
                    <a:gd name="connsiteY0" fmla="*/ 4083113 h 4083113"/>
                    <a:gd name="connsiteX1" fmla="*/ 99588 w 878186"/>
                    <a:gd name="connsiteY1" fmla="*/ 2716040 h 4083113"/>
                    <a:gd name="connsiteX2" fmla="*/ 380246 w 878186"/>
                    <a:gd name="connsiteY2" fmla="*/ 1367073 h 4083113"/>
                    <a:gd name="connsiteX3" fmla="*/ 878186 w 878186"/>
                    <a:gd name="connsiteY3" fmla="*/ 0 h 408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8186" h="4083113">
                      <a:moveTo>
                        <a:pt x="0" y="4083113"/>
                      </a:moveTo>
                      <a:cubicBezTo>
                        <a:pt x="18107" y="3625913"/>
                        <a:pt x="36214" y="3168713"/>
                        <a:pt x="99588" y="2716040"/>
                      </a:cubicBezTo>
                      <a:cubicBezTo>
                        <a:pt x="162962" y="2263367"/>
                        <a:pt x="250480" y="1819746"/>
                        <a:pt x="380246" y="1367073"/>
                      </a:cubicBezTo>
                      <a:cubicBezTo>
                        <a:pt x="510012" y="914400"/>
                        <a:pt x="694099" y="457200"/>
                        <a:pt x="878186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 flipH="1">
                  <a:off x="5613976" y="2108565"/>
                  <a:ext cx="652771" cy="2670855"/>
                </a:xfrm>
                <a:custGeom>
                  <a:avLst/>
                  <a:gdLst>
                    <a:gd name="connsiteX0" fmla="*/ 0 w 878186"/>
                    <a:gd name="connsiteY0" fmla="*/ 4083113 h 4083113"/>
                    <a:gd name="connsiteX1" fmla="*/ 99588 w 878186"/>
                    <a:gd name="connsiteY1" fmla="*/ 2716040 h 4083113"/>
                    <a:gd name="connsiteX2" fmla="*/ 380246 w 878186"/>
                    <a:gd name="connsiteY2" fmla="*/ 1367073 h 4083113"/>
                    <a:gd name="connsiteX3" fmla="*/ 878186 w 878186"/>
                    <a:gd name="connsiteY3" fmla="*/ 0 h 408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8186" h="4083113">
                      <a:moveTo>
                        <a:pt x="0" y="4083113"/>
                      </a:moveTo>
                      <a:cubicBezTo>
                        <a:pt x="18107" y="3625913"/>
                        <a:pt x="36214" y="3168713"/>
                        <a:pt x="99588" y="2716040"/>
                      </a:cubicBezTo>
                      <a:cubicBezTo>
                        <a:pt x="162962" y="2263367"/>
                        <a:pt x="250480" y="1819746"/>
                        <a:pt x="380246" y="1367073"/>
                      </a:cubicBezTo>
                      <a:cubicBezTo>
                        <a:pt x="510012" y="914400"/>
                        <a:pt x="694099" y="457200"/>
                        <a:pt x="878186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6478818" y="1974505"/>
                  <a:ext cx="246009" cy="2823720"/>
                </a:xfrm>
                <a:custGeom>
                  <a:avLst/>
                  <a:gdLst>
                    <a:gd name="connsiteX0" fmla="*/ 0 w 244443"/>
                    <a:gd name="connsiteY0" fmla="*/ 3983524 h 3983524"/>
                    <a:gd name="connsiteX1" fmla="*/ 244443 w 244443"/>
                    <a:gd name="connsiteY1" fmla="*/ 0 h 3983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4443" h="3983524">
                      <a:moveTo>
                        <a:pt x="0" y="3983524"/>
                      </a:moveTo>
                      <a:cubicBezTo>
                        <a:pt x="15843" y="2356164"/>
                        <a:pt x="31687" y="728804"/>
                        <a:pt x="244443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 flipH="1">
                  <a:off x="6143742" y="1972044"/>
                  <a:ext cx="246009" cy="2823720"/>
                </a:xfrm>
                <a:custGeom>
                  <a:avLst/>
                  <a:gdLst>
                    <a:gd name="connsiteX0" fmla="*/ 0 w 244443"/>
                    <a:gd name="connsiteY0" fmla="*/ 3983524 h 3983524"/>
                    <a:gd name="connsiteX1" fmla="*/ 244443 w 244443"/>
                    <a:gd name="connsiteY1" fmla="*/ 0 h 3983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4443" h="3983524">
                      <a:moveTo>
                        <a:pt x="0" y="3983524"/>
                      </a:moveTo>
                      <a:cubicBezTo>
                        <a:pt x="15843" y="2356164"/>
                        <a:pt x="31687" y="728804"/>
                        <a:pt x="244443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6876256" y="2584259"/>
                <a:ext cx="1493769" cy="2774776"/>
              </a:xfrm>
              <a:custGeom>
                <a:avLst/>
                <a:gdLst>
                  <a:gd name="connsiteX0" fmla="*/ 0 w 1711105"/>
                  <a:gd name="connsiteY0" fmla="*/ 3467477 h 3467477"/>
                  <a:gd name="connsiteX1" fmla="*/ 190123 w 1711105"/>
                  <a:gd name="connsiteY1" fmla="*/ 2471596 h 3467477"/>
                  <a:gd name="connsiteX2" fmla="*/ 778598 w 1711105"/>
                  <a:gd name="connsiteY2" fmla="*/ 1376127 h 3467477"/>
                  <a:gd name="connsiteX3" fmla="*/ 1412341 w 1711105"/>
                  <a:gd name="connsiteY3" fmla="*/ 434566 h 3467477"/>
                  <a:gd name="connsiteX4" fmla="*/ 1711105 w 1711105"/>
                  <a:gd name="connsiteY4" fmla="*/ 0 h 346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105" h="3467477">
                    <a:moveTo>
                      <a:pt x="0" y="3467477"/>
                    </a:moveTo>
                    <a:cubicBezTo>
                      <a:pt x="30178" y="3143815"/>
                      <a:pt x="60357" y="2820154"/>
                      <a:pt x="190123" y="2471596"/>
                    </a:cubicBezTo>
                    <a:cubicBezTo>
                      <a:pt x="319889" y="2123038"/>
                      <a:pt x="574895" y="1715632"/>
                      <a:pt x="778598" y="1376127"/>
                    </a:cubicBezTo>
                    <a:cubicBezTo>
                      <a:pt x="982301" y="1036622"/>
                      <a:pt x="1256923" y="663920"/>
                      <a:pt x="1412341" y="434566"/>
                    </a:cubicBezTo>
                    <a:cubicBezTo>
                      <a:pt x="1567759" y="205212"/>
                      <a:pt x="1639432" y="102606"/>
                      <a:pt x="1711105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698774" y="3605496"/>
                  <a:ext cx="931606" cy="3629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𝜙</m:t>
                      </m:r>
                    </m:oMath>
                  </a14:m>
                  <a:r>
                    <a:rPr lang="hr-HR" baseline="-25000" dirty="0" smtClean="0"/>
                    <a:t>1</a:t>
                  </a:r>
                  <a:endParaRPr lang="hr-HR" sz="1600" i="1" baseline="-250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8774" y="3605496"/>
                  <a:ext cx="931606" cy="36298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307" b="-2203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27584" y="2564904"/>
                <a:ext cx="3024336" cy="1779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r-HR" b="0" dirty="0" smtClean="0"/>
              </a:p>
              <a:p>
                <a:endParaRPr lang="hr-HR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hr-HR" i="1">
                          <a:latin typeface="Cambria Math"/>
                        </a:rPr>
                        <m:t>=</m:t>
                      </m:r>
                      <m:r>
                        <a:rPr lang="hr-HR" b="0" i="1" smtClean="0">
                          <a:latin typeface="Cambria Math"/>
                        </a:rPr>
                        <m:t>−</m:t>
                      </m:r>
                      <m:r>
                        <a:rPr lang="hr-HR" b="0" i="1" smtClean="0">
                          <a:latin typeface="Cambria Math"/>
                        </a:rPr>
                        <m:t>𝑑</m:t>
                      </m:r>
                      <m:r>
                        <a:rPr lang="hr-HR" b="0" i="1" smtClean="0">
                          <a:latin typeface="Cambria Math"/>
                        </a:rPr>
                        <m:t>𝜙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=2</m:t>
                      </m:r>
                      <m:r>
                        <a:rPr lang="hr-HR" b="0" i="1" smtClean="0"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𝜌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564904"/>
                <a:ext cx="3024336" cy="17790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5596" y="4081737"/>
                <a:ext cx="2808312" cy="702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hr-HR" b="1" i="1">
                              <a:latin typeface="Cambria Math"/>
                            </a:rPr>
                            <m:t>𝝆</m:t>
                          </m:r>
                        </m:sub>
                      </m:sSub>
                      <m:r>
                        <a:rPr lang="hr-HR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hr-HR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hr-HR" b="1" i="1">
                              <a:latin typeface="Cambria Math"/>
                            </a:rPr>
                            <m:t>𝟐</m:t>
                          </m:r>
                          <m:r>
                            <a:rPr lang="hr-HR" b="1" i="1"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/>
                                </a:rPr>
                                <m:t>𝛒</m:t>
                              </m:r>
                            </m:e>
                            <m:sub>
                              <m:r>
                                <a:rPr lang="hr-HR" b="1" i="1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hr-HR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1" i="1">
                              <a:latin typeface="Cambria Math"/>
                            </a:rPr>
                            <m:t>𝒅</m:t>
                          </m:r>
                          <m:r>
                            <a:rPr lang="hr-HR" b="1" i="1">
                              <a:latin typeface="Cambria Math"/>
                            </a:rPr>
                            <m:t>𝝓</m:t>
                          </m:r>
                        </m:num>
                        <m:den>
                          <m:r>
                            <a:rPr lang="hr-HR" b="1" i="1">
                              <a:latin typeface="Cambria Math"/>
                            </a:rPr>
                            <m:t>𝒅𝒛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4081737"/>
                <a:ext cx="2808312" cy="7024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9552" y="5923438"/>
                <a:ext cx="2088232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1600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hr-HR" sz="1600" i="1" dirty="0" smtClean="0"/>
                  <a:t> – magnetic flux</a:t>
                </a:r>
                <a:endParaRPr lang="hr-HR" sz="1600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923438"/>
                <a:ext cx="2088232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3509" b="-210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EED9408-3CCF-482B-B3F7-7023C8328DD5}" type="slidenum">
              <a:rPr lang="hr-HR" smtClean="0"/>
              <a:pPr algn="r"/>
              <a:t>23</a:t>
            </a:fld>
            <a:endParaRPr lang="hr-HR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528826" y="3862127"/>
            <a:ext cx="0" cy="48179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163300" y="3272918"/>
                <a:ext cx="931606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hr-HR" baseline="-25000" dirty="0" smtClean="0"/>
                  <a:t>3</a:t>
                </a:r>
                <a:endParaRPr lang="hr-HR" sz="1400" i="1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300" y="3272918"/>
                <a:ext cx="931606" cy="362984"/>
              </a:xfrm>
              <a:prstGeom prst="rect">
                <a:avLst/>
              </a:prstGeom>
              <a:blipFill rotWithShape="1">
                <a:blip r:embed="rId9"/>
                <a:stretch>
                  <a:fillRect l="-1307" b="-22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487986" y="2274560"/>
                <a:ext cx="936104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hr-HR" sz="1400" i="1" baseline="-25000" dirty="0" smtClean="0"/>
                  <a:t>2 </a:t>
                </a:r>
                <a:endParaRPr lang="hr-HR" sz="1400" i="1" baseline="-25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986" y="2274560"/>
                <a:ext cx="936104" cy="362984"/>
              </a:xfrm>
              <a:prstGeom prst="rect">
                <a:avLst/>
              </a:prstGeom>
              <a:blipFill rotWithShape="1">
                <a:blip r:embed="rId10"/>
                <a:stretch>
                  <a:fillRect l="-1299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7453192" y="2192081"/>
            <a:ext cx="0" cy="48179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316416" y="3266279"/>
            <a:ext cx="432048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911907" y="3342135"/>
            <a:ext cx="432048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32062" y="5923438"/>
            <a:ext cx="4501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Schematic representation of the magnetic flux through a closed surface (</a:t>
            </a:r>
            <a:r>
              <a:rPr lang="en-US" sz="1600" i="1" dirty="0" smtClean="0"/>
              <a:t>disc</a:t>
            </a:r>
            <a:r>
              <a:rPr lang="hr-HR" sz="1600" i="1" dirty="0" smtClean="0"/>
              <a:t> </a:t>
            </a:r>
            <a:r>
              <a:rPr lang="en-US" sz="1600" i="1" dirty="0" smtClean="0"/>
              <a:t>shape)</a:t>
            </a:r>
            <a:endParaRPr lang="hr-HR" sz="1600" i="1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5400092" y="2636912"/>
            <a:ext cx="36004" cy="894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716016" y="3310676"/>
            <a:ext cx="113159" cy="1564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6012160" y="2564904"/>
            <a:ext cx="21612" cy="10003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092280" y="2726346"/>
            <a:ext cx="36004" cy="8615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482648" y="2575508"/>
            <a:ext cx="19220" cy="10612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699201" y="3356992"/>
            <a:ext cx="113159" cy="1564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7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Terminal velocity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 smtClean="0"/>
                  <a:t>Terminal velocity is reached when gravitational force is equal to magnetic force</a:t>
                </a:r>
              </a:p>
              <a:p>
                <a:pPr marL="0" indent="0">
                  <a:buNone/>
                </a:pPr>
                <a:endParaRPr lang="hr-HR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𝑔</m:t>
                      </m:r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/>
                            </a:rPr>
                            <m:t>Δ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𝜌𝜎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hr-HR" b="0" i="1" smtClean="0">
                              <a:latin typeface="Cambria Math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hr-HR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i="1">
                              <a:latin typeface="Cambria Math"/>
                            </a:rPr>
                            <m:t>−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hr-HR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𝜙</m:t>
                                      </m:r>
                                    </m:num>
                                    <m:den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𝑑𝑧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r-H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i="1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hr-HR" b="0" dirty="0" smtClean="0"/>
              </a:p>
              <a:p>
                <a:pPr marL="0" indent="0" algn="ctr">
                  <a:buNone/>
                </a:pPr>
                <a:endParaRPr lang="hr-HR" dirty="0"/>
              </a:p>
              <a:p>
                <a:pPr marL="0" indent="0" algn="ctr">
                  <a:buNone/>
                </a:pPr>
                <a:endParaRPr lang="hr-HR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60232" y="4149080"/>
                <a:ext cx="2160240" cy="104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hr-HR" dirty="0" smtClean="0"/>
                  <a:t>Supstitution</a:t>
                </a:r>
                <a:br>
                  <a:rPr lang="hr-HR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𝑘</m:t>
                      </m:r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hr-HR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i="1">
                              <a:latin typeface="Cambria Math"/>
                            </a:rPr>
                            <m:t>−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hr-HR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𝜙</m:t>
                                      </m:r>
                                    </m:num>
                                    <m:den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𝑑𝑧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r-H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i="1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149080"/>
                <a:ext cx="2160240" cy="1046377"/>
              </a:xfrm>
              <a:prstGeom prst="rect">
                <a:avLst/>
              </a:prstGeom>
              <a:blipFill rotWithShape="1">
                <a:blip r:embed="rId3"/>
                <a:stretch>
                  <a:fillRect l="-2542" t="-2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1880" y="5085184"/>
                <a:ext cx="2160240" cy="671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hr-HR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hr-HR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1" i="1">
                              <a:latin typeface="Cambria Math"/>
                            </a:rPr>
                            <m:t>𝟐</m:t>
                          </m:r>
                          <m:r>
                            <a:rPr lang="hr-HR" b="1" i="1"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hr-HR" b="1" i="1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hr-HR" b="1" i="1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  <m:r>
                            <a:rPr lang="hr-HR" b="1" i="1">
                              <a:latin typeface="Cambria Math"/>
                            </a:rPr>
                            <m:t>𝒈</m:t>
                          </m:r>
                        </m:num>
                        <m:den>
                          <m:r>
                            <a:rPr lang="hr-HR" b="1">
                              <a:latin typeface="Cambria Math"/>
                            </a:rPr>
                            <m:t>𝚫</m:t>
                          </m:r>
                          <m:r>
                            <a:rPr lang="hr-HR" b="1" i="1">
                              <a:latin typeface="Cambria Math"/>
                            </a:rPr>
                            <m:t>𝝆𝝈</m:t>
                          </m:r>
                          <m:r>
                            <a:rPr lang="hr-HR" b="1" i="1">
                              <a:latin typeface="Cambria Math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085184"/>
                <a:ext cx="2160240" cy="6714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EED9408-3CCF-482B-B3F7-7023C8328DD5}" type="slidenum">
              <a:rPr lang="hr-HR" smtClean="0"/>
              <a:pPr algn="r"/>
              <a:t>24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44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Assumptions used in derivation of model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hr-HR" dirty="0" smtClean="0"/>
              </a:p>
              <a:p>
                <a:r>
                  <a:rPr lang="hr-HR" dirty="0" smtClean="0"/>
                  <a:t>Tube is rotational symetrical in z direction </a:t>
                </a:r>
              </a:p>
              <a:p>
                <a:endParaRPr lang="hr-HR" dirty="0" smtClean="0"/>
              </a:p>
              <a:p>
                <a:r>
                  <a:rPr lang="hr-HR" dirty="0" smtClean="0"/>
                  <a:t>Thin tube and the magnet is falling with low velocities</a:t>
                </a:r>
                <a:br>
                  <a:rPr lang="hr-HR" dirty="0" smtClean="0"/>
                </a:br>
                <a:r>
                  <a:rPr lang="hr-HR" dirty="0" smtClean="0"/>
                  <a:t>(model does not take into consideration skin effect)</a:t>
                </a:r>
                <a:endParaRPr lang="hr-HR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𝛿</m:t>
                    </m:r>
                    <m:r>
                      <a:rPr lang="hr-H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r-H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hr-HR" b="0" i="1" smtClean="0">
                                <a:latin typeface="Cambria Math"/>
                                <a:ea typeface="Cambria Math"/>
                              </a:rPr>
                              <m:t>𝜎𝜔</m:t>
                            </m:r>
                          </m:den>
                        </m:f>
                      </m:e>
                    </m:rad>
                    <m:r>
                      <a:rPr lang="hr-HR" b="0" i="1" smtClean="0">
                        <a:latin typeface="Cambria Math"/>
                      </a:rPr>
                      <m:t>≫</m:t>
                    </m:r>
                    <m:sSub>
                      <m:sSubPr>
                        <m:ctrlPr>
                          <a:rPr lang="hr-H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hr-HR" b="0" i="1" smtClean="0">
                        <a:latin typeface="Cambria Math"/>
                      </a:rPr>
                      <m:t>; </m:t>
                    </m:r>
                    <m:r>
                      <a:rPr lang="hr-HR" b="0" i="1" smtClean="0">
                        <a:latin typeface="Cambria Math"/>
                      </a:rPr>
                      <m:t>𝜔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hr-H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sSub>
                          <m:sSubPr>
                            <m:ctrlPr>
                              <a:rPr lang="hr-H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hr-HR" dirty="0" smtClean="0"/>
                  <a:t> </a:t>
                </a:r>
              </a:p>
              <a:p>
                <a:endParaRPr lang="hr-HR" dirty="0" smtClean="0"/>
              </a:p>
              <a:p>
                <a:r>
                  <a:rPr lang="hr-HR" dirty="0" smtClean="0"/>
                  <a:t>We didn’t take into account case in which magnet rotates in such a way that direction of its magnetic moment changes</a:t>
                </a:r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EED9408-3CCF-482B-B3F7-7023C8328DD5}" type="slidenum">
              <a:rPr lang="hr-HR" smtClean="0"/>
              <a:pPr algn="r"/>
              <a:t>25</a:t>
            </a:fld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80112" y="6165304"/>
                <a:ext cx="3257866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14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hr-HR" sz="1400" i="1" dirty="0" smtClean="0"/>
                  <a:t> – skin depth</a:t>
                </a:r>
              </a:p>
              <a:p>
                <a14:m>
                  <m:oMath xmlns:m="http://schemas.openxmlformats.org/officeDocument/2006/math">
                    <m:r>
                      <a:rPr lang="hr-HR" sz="1400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hr-HR" sz="1400" i="1" dirty="0" smtClean="0"/>
                  <a:t> – characteristic  frequency</a:t>
                </a:r>
                <a:endParaRPr lang="hr-HR" sz="14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6165304"/>
                <a:ext cx="3257866" cy="523220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00192" y="4509120"/>
                <a:ext cx="2699792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i="1" smtClean="0">
                          <a:latin typeface="Cambria Math"/>
                        </a:rPr>
                        <m:t>𝛿</m:t>
                      </m:r>
                      <m:r>
                        <a:rPr lang="hr-HR" sz="1400" i="1" smtClean="0">
                          <a:latin typeface="Cambria Math"/>
                        </a:rPr>
                        <m:t>=38.3 </m:t>
                      </m:r>
                      <m:r>
                        <a:rPr lang="hr-HR" sz="1400" b="0" i="1" smtClean="0">
                          <a:latin typeface="Cambria Math"/>
                        </a:rPr>
                        <m:t>𝑚𝑚</m:t>
                      </m:r>
                      <m:r>
                        <a:rPr lang="hr-HR" sz="1400" b="0" i="1" smtClean="0">
                          <a:latin typeface="Cambria Math"/>
                        </a:rPr>
                        <m:t>&gt;5.5 </m:t>
                      </m:r>
                      <m:r>
                        <a:rPr lang="hr-HR" sz="1400" b="0" i="1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r>
                  <a:rPr lang="hr-HR" sz="1400" b="0" dirty="0" smtClean="0"/>
                  <a:t/>
                </a:r>
                <a:br>
                  <a:rPr lang="hr-HR" sz="1400" b="0" dirty="0" smtClean="0"/>
                </a:br>
                <a:r>
                  <a:rPr lang="hr-HR" sz="1400" b="0" i="1" dirty="0" smtClean="0"/>
                  <a:t>Cu</a:t>
                </a:r>
                <a:r>
                  <a:rPr lang="hr-HR" sz="1400" b="0" dirty="0" smtClean="0"/>
                  <a:t>; </a:t>
                </a:r>
                <a14:m>
                  <m:oMath xmlns:m="http://schemas.openxmlformats.org/officeDocument/2006/math">
                    <m:r>
                      <a:rPr lang="hr-HR" sz="1400" b="0" i="1" smtClean="0">
                        <a:latin typeface="Cambria Math"/>
                      </a:rPr>
                      <m:t>𝑣</m:t>
                    </m:r>
                    <m:r>
                      <a:rPr lang="hr-HR" sz="1400" b="0" i="1" smtClean="0">
                        <a:latin typeface="Cambria Math"/>
                      </a:rPr>
                      <m:t>=0.1</m:t>
                    </m:r>
                    <m:r>
                      <a:rPr lang="hr-HR" sz="1400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hr-HR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14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hr-HR" sz="1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hr-HR" sz="1400" b="0" i="0" smtClean="0">
                        <a:latin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hr-HR" sz="1400" b="0" i="0" smtClean="0">
                        <a:latin typeface="Cambria Math"/>
                      </a:rPr>
                      <m:t>Δ</m:t>
                    </m:r>
                    <m:r>
                      <a:rPr lang="hr-HR" sz="1400" b="0" i="1" smtClean="0">
                        <a:latin typeface="Cambria Math"/>
                      </a:rPr>
                      <m:t>𝜌</m:t>
                    </m:r>
                    <m:r>
                      <a:rPr lang="hr-HR" sz="1400" b="0" i="1" smtClean="0">
                        <a:latin typeface="Cambria Math"/>
                      </a:rPr>
                      <m:t>=</m:t>
                    </m:r>
                    <m:r>
                      <a:rPr lang="hr-HR" sz="1400" b="0" i="0" smtClean="0">
                        <a:latin typeface="Cambria Math"/>
                      </a:rPr>
                      <m:t>1 </m:t>
                    </m:r>
                    <m:r>
                      <m:rPr>
                        <m:sty m:val="p"/>
                      </m:rPr>
                      <a:rPr lang="hr-HR" sz="1400" b="0" i="0" smtClean="0">
                        <a:latin typeface="Cambria Math"/>
                      </a:rPr>
                      <m:t>mm</m:t>
                    </m:r>
                  </m:oMath>
                </a14:m>
                <a:endParaRPr lang="hr-HR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509120"/>
                <a:ext cx="2699792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25" b="-9091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7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Detailed dipole model derivation 1/2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hr-HR" dirty="0" smtClean="0"/>
                  <a:t>In theoretical modeling part we obtained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hr-HR" b="1" i="1">
                              <a:latin typeface="Cambria Math"/>
                            </a:rPr>
                            <m:t>𝒎𝒂𝒈</m:t>
                          </m:r>
                        </m:sub>
                      </m:sSub>
                      <m:r>
                        <a:rPr lang="hr-HR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1" i="1">
                              <a:latin typeface="Cambria Math"/>
                            </a:rPr>
                            <m:t>𝝈</m:t>
                          </m:r>
                          <m:r>
                            <a:rPr lang="hr-HR" b="1" i="1">
                              <a:latin typeface="Cambria Math"/>
                            </a:rPr>
                            <m:t>𝚫𝛒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hr-HR" b="1" i="1"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</m:num>
                        <m:den>
                          <m:r>
                            <a:rPr lang="hr-HR" b="1" i="1">
                              <a:latin typeface="Cambria Math"/>
                            </a:rPr>
                            <m:t>𝟐</m:t>
                          </m:r>
                          <m:r>
                            <a:rPr lang="hr-HR" b="1" i="1"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/>
                                </a:rPr>
                                <m:t>𝛒</m:t>
                              </m:r>
                            </m:e>
                            <m:sub>
                              <m:r>
                                <a:rPr lang="hr-HR" b="1" i="1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hr-HR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hr-HR" b="1" i="1">
                              <a:latin typeface="Cambria Math"/>
                            </a:rPr>
                            <m:t>𝒛</m:t>
                          </m:r>
                          <m:r>
                            <a:rPr lang="hr-HR" b="1" i="1" baseline="-2500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hr-HR" b="1" i="1">
                              <a:latin typeface="Cambria Math"/>
                            </a:rPr>
                            <m:t>𝒛</m:t>
                          </m:r>
                          <m:r>
                            <a:rPr lang="hr-HR" b="1" i="1" baseline="-25000">
                              <a:latin typeface="Cambria Math"/>
                            </a:rPr>
                            <m:t>𝟐</m:t>
                          </m:r>
                        </m:sup>
                        <m:e>
                          <m:sSup>
                            <m:sSupPr>
                              <m:ctrlPr>
                                <a:rPr lang="hr-HR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b="1" i="1">
                                          <a:latin typeface="Cambria Math"/>
                                        </a:rPr>
                                        <m:t>𝒅</m:t>
                                      </m:r>
                                      <m:r>
                                        <a:rPr lang="hr-HR" b="1" i="1">
                                          <a:latin typeface="Cambria Math"/>
                                        </a:rPr>
                                        <m:t>𝝓</m:t>
                                      </m:r>
                                    </m:num>
                                    <m:den>
                                      <m:r>
                                        <a:rPr lang="hr-HR" b="1" i="1">
                                          <a:latin typeface="Cambria Math"/>
                                        </a:rPr>
                                        <m:t>𝒅𝒛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r-HR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hr-HR" b="1" i="1">
                              <a:latin typeface="Cambria Math"/>
                            </a:rPr>
                            <m:t>𝒅𝒛</m:t>
                          </m:r>
                        </m:e>
                      </m:nary>
                    </m:oMath>
                  </m:oMathPara>
                </a14:m>
                <a:r>
                  <a:rPr lang="hr-HR" b="1" dirty="0" smtClean="0"/>
                  <a:t/>
                </a:r>
                <a:br>
                  <a:rPr lang="hr-HR" b="1" dirty="0" smtClean="0"/>
                </a:br>
                <a:r>
                  <a:rPr lang="hr-HR" dirty="0" smtClean="0"/>
                  <a:t>in this equation we need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𝑑</m:t>
                        </m:r>
                        <m:r>
                          <a:rPr lang="hr-HR" b="0" i="1" smtClean="0">
                            <a:latin typeface="Cambria Math"/>
                          </a:rPr>
                          <m:t>𝜙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𝑑𝑧</m:t>
                        </m:r>
                      </m:den>
                    </m:f>
                  </m:oMath>
                </a14:m>
                <a:r>
                  <a:rPr lang="hr-HR" dirty="0" smtClean="0"/>
                  <a:t> for dipole</a:t>
                </a:r>
              </a:p>
              <a:p>
                <a:r>
                  <a:rPr lang="hr-HR" dirty="0" smtClean="0"/>
                  <a:t>Magnetic flux trought cross section of tube can be expressed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hr-HR" b="0" i="1" smtClean="0">
                          <a:latin typeface="Cambria Math"/>
                        </a:rPr>
                        <m:t>=2</m:t>
                      </m:r>
                      <m:r>
                        <a:rPr lang="hr-HR" b="0" i="1" smtClean="0">
                          <a:latin typeface="Cambria Math"/>
                        </a:rPr>
                        <m:t>𝜋</m:t>
                      </m:r>
                      <m:nary>
                        <m:nary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hr-HR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 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𝜌</m:t>
                          </m:r>
                        </m:e>
                      </m:nary>
                    </m:oMath>
                  </m:oMathPara>
                </a14:m>
                <a:endParaRPr lang="hr-HR" b="0" dirty="0" smtClean="0"/>
              </a:p>
              <a:p>
                <a:r>
                  <a:rPr lang="hr-HR" dirty="0" smtClean="0"/>
                  <a:t>And by using expresion for a field of dipole in z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hr-HR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hr-HR" i="1">
                            <a:latin typeface="Cambria Math"/>
                          </a:rPr>
                        </m:ctrlPr>
                      </m:dPr>
                      <m:e>
                        <m:r>
                          <a:rPr lang="hr-HR" i="1">
                            <a:latin typeface="Cambria Math"/>
                          </a:rPr>
                          <m:t>𝑧</m:t>
                        </m:r>
                        <m:r>
                          <a:rPr lang="hr-HR" i="1">
                            <a:latin typeface="Cambria Math"/>
                          </a:rPr>
                          <m:t>,</m:t>
                        </m:r>
                        <m:r>
                          <a:rPr lang="hr-HR" i="1">
                            <a:latin typeface="Cambria Math"/>
                          </a:rPr>
                          <m:t>𝜌</m:t>
                        </m:r>
                      </m:e>
                    </m:d>
                    <m:r>
                      <a:rPr lang="hr-HR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hr-H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hr-HR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hr-HR" i="1">
                            <a:latin typeface="Cambria Math"/>
                          </a:rPr>
                          <m:t>4</m:t>
                        </m:r>
                        <m:r>
                          <a:rPr lang="hr-HR" i="1">
                            <a:latin typeface="Cambria Math"/>
                          </a:rPr>
                          <m:t>𝜋</m:t>
                        </m:r>
                      </m:den>
                    </m:f>
                    <m:d>
                      <m:dPr>
                        <m:ctrlPr>
                          <a:rPr lang="hr-HR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hr-H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r-HR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hr-H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r-HR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r-H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hr-H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i="1"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hr-HR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hr-H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hr-H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hr-H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hr-HR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hr-HR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r-HR" i="1"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  <m:sup>
                                            <m:r>
                                              <a:rPr lang="hr-HR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hr-HR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hr-HR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hr-HR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hr-HR" i="1">
                                                    <a:latin typeface="Cambria Math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hr-HR" i="1">
                                                    <a:latin typeface="Cambria Math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hr-HR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hr-HR" i="1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hr-HR" dirty="0" smtClean="0"/>
                  <a:t> we obtain magnetic flux in z direction</a:t>
                </a:r>
              </a:p>
              <a:p>
                <a:endParaRPr lang="hr-H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25" b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Detailed dipole model derivation 2/2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hr-HR" dirty="0" smtClean="0"/>
                  <a:t>Magnetic flux in z direction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hr-H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r-H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hr-H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hr-HR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b="0" i="1" smtClean="0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hr-H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r-HR" b="0" i="1" smtClean="0">
                                  <a:latin typeface="Cambria Math"/>
                                </a:rPr>
                                <m:t>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r-HR" dirty="0" smtClean="0"/>
              </a:p>
              <a:p>
                <a:r>
                  <a:rPr lang="hr-HR" dirty="0" smtClean="0"/>
                  <a:t>From that we derive magnetic flux change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𝜙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(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hr-HR" b="0" i="1" smtClean="0">
                              <a:latin typeface="Cambria Math"/>
                            </a:rPr>
                            <m:t>𝑑𝑧</m:t>
                          </m:r>
                        </m:den>
                      </m:f>
                      <m:r>
                        <a:rPr lang="hr-HR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hr-HR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r-HR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hr-H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hr-HR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b="0" i="1" smtClean="0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hr-H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hr-HR" dirty="0" smtClean="0"/>
              </a:p>
              <a:p>
                <a:r>
                  <a:rPr lang="hr-HR" dirty="0" smtClean="0"/>
                  <a:t>By knowing magnetic flux change we can obtain force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hr-HR" i="1">
                              <a:latin typeface="Cambria Math"/>
                            </a:rPr>
                            <m:t>𝑚𝑎𝑔</m:t>
                          </m:r>
                        </m:sub>
                      </m:sSub>
                      <m:r>
                        <a:rPr lang="hr-H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/>
                            </a:rPr>
                            <m:t>9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hr-HR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hr-H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i="1">
                              <a:latin typeface="Cambria Math"/>
                            </a:rPr>
                            <m:t>𝑚</m:t>
                          </m:r>
                          <m:r>
                            <a:rPr lang="hr-HR" i="1">
                              <a:latin typeface="Cambria Math"/>
                            </a:rPr>
                            <m:t>)2</m:t>
                          </m:r>
                          <m:r>
                            <a:rPr lang="hr-HR" i="1">
                              <a:latin typeface="Cambria Math"/>
                            </a:rPr>
                            <m:t>𝜎𝛥𝜌</m:t>
                          </m:r>
                          <m:r>
                            <a:rPr lang="hr-HR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hr-HR" i="1">
                                      <a:latin typeface="Cambria Math"/>
                                    </a:rPr>
                                    <m:t>𝜌</m:t>
                                  </m:r>
                                  <m:r>
                                    <a:rPr lang="hr-HR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/>
                                <m:sup>
                                  <m:r>
                                    <a:rPr lang="hr-HR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hr-HR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hr-H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hr-HR" i="1">
                              <a:latin typeface="Cambria Math"/>
                            </a:rPr>
                            <m:t>8</m:t>
                          </m:r>
                          <m:r>
                            <a:rPr lang="hr-HR" i="1">
                              <a:latin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hr-HR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hr-HR" i="1">
                              <a:latin typeface="Cambria Math"/>
                            </a:rPr>
                            <m:t>𝑧</m:t>
                          </m:r>
                          <m:r>
                            <a:rPr lang="hr-HR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hr-HR" i="1">
                              <a:latin typeface="Cambria Math"/>
                            </a:rPr>
                            <m:t>𝑧</m:t>
                          </m:r>
                          <m:r>
                            <a:rPr lang="hr-HR" i="1"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r-HR" i="1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hr-H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hr-HR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hr-HR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hr-H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i="1">
                                                  <a:latin typeface="Cambria Math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hr-HR" i="1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  <m:r>
                            <a:rPr lang="hr-HR" i="1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hr-HR" i="1" dirty="0">
                  <a:latin typeface="Cambria Math"/>
                </a:endParaRPr>
              </a:p>
              <a:p>
                <a:endParaRPr lang="hr-HR" dirty="0"/>
              </a:p>
              <a:p>
                <a:r>
                  <a:rPr lang="en-US" dirty="0"/>
                  <a:t>If the magnet is far enough from the edges of the </a:t>
                </a:r>
                <a:r>
                  <a:rPr lang="hr-HR" dirty="0"/>
                  <a:t>tube we</a:t>
                </a:r>
                <a:r>
                  <a:rPr lang="en-US" dirty="0"/>
                  <a:t> can</a:t>
                </a:r>
                <a:r>
                  <a:rPr lang="hr-HR" dirty="0"/>
                  <a:t> write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hr-HR" b="1" i="1">
                            <a:latin typeface="Cambria Math"/>
                          </a:rPr>
                          <m:t>𝒎𝒂𝒈</m:t>
                        </m:r>
                      </m:sub>
                    </m:sSub>
                    <m:r>
                      <a:rPr lang="hr-HR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b="1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b="1" i="1">
                            <a:latin typeface="Cambria Math"/>
                          </a:rPr>
                          <m:t>𝟒𝟓</m:t>
                        </m:r>
                        <m:sSub>
                          <m:sSubPr>
                            <m:ctrlPr>
                              <a:rPr lang="hr-HR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b="1" i="1">
                                <a:latin typeface="Cambria Math"/>
                              </a:rPr>
                              <m:t>(</m:t>
                            </m:r>
                            <m:r>
                              <a:rPr lang="hr-HR" b="1" i="1"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hr-HR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hr-HR" b="1" i="1">
                            <a:latin typeface="Cambria Math"/>
                          </a:rPr>
                          <m:t>𝑴𝑽</m:t>
                        </m:r>
                        <m:r>
                          <a:rPr lang="hr-HR" b="1" i="1">
                            <a:latin typeface="Cambria Math"/>
                          </a:rPr>
                          <m:t>)</m:t>
                        </m:r>
                        <m:r>
                          <a:rPr lang="hr-HR" b="1" i="1" baseline="30000">
                            <a:latin typeface="Cambria Math"/>
                          </a:rPr>
                          <m:t>𝟐</m:t>
                        </m:r>
                        <m:r>
                          <a:rPr lang="hr-HR" b="1" i="1">
                            <a:latin typeface="Cambria Math"/>
                          </a:rPr>
                          <m:t>𝝈</m:t>
                        </m:r>
                        <m:r>
                          <a:rPr lang="hr-HR" b="1" i="1">
                            <a:latin typeface="Cambria Math"/>
                          </a:rPr>
                          <m:t>𝚫𝛒</m:t>
                        </m:r>
                        <m:sSub>
                          <m:sSubPr>
                            <m:ctrlPr>
                              <a:rPr lang="hr-HR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b="1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hr-HR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hr-HR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hr-HR" b="1" i="1">
                            <a:latin typeface="Cambria Math"/>
                          </a:rPr>
                          <m:t>𝟏𝟎𝟐𝟒</m:t>
                        </m:r>
                        <m:r>
                          <a:rPr lang="hr-HR" b="1" i="1">
                            <a:latin typeface="Cambria Math"/>
                          </a:rPr>
                          <m:t>𝝅</m:t>
                        </m:r>
                        <m:sSup>
                          <m:sSupPr>
                            <m:ctrlPr>
                              <a:rPr lang="hr-HR" b="1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hr-HR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b="1" i="1">
                                    <a:latin typeface="Cambria Math"/>
                                  </a:rPr>
                                  <m:t>𝝆</m:t>
                                </m:r>
                              </m:e>
                              <m:sub>
                                <m:r>
                                  <a:rPr lang="hr-HR" b="1" i="1"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  <m:sup>
                            <m:r>
                              <a:rPr lang="hr-HR" b="1" i="1"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endParaRPr lang="hr-H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444" t="-18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Equation of motion </a:t>
            </a:r>
            <a:r>
              <a:rPr lang="hr-HR" dirty="0" smtClean="0"/>
              <a:t>with initial velocity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hr-HR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hr-HR" i="1">
                          <a:latin typeface="Cambria Math"/>
                        </a:rPr>
                        <m:t>=</m:t>
                      </m:r>
                      <m:r>
                        <a:rPr lang="hr-HR" i="1">
                          <a:latin typeface="Cambria Math"/>
                        </a:rPr>
                        <m:t>𝑚𝑔</m:t>
                      </m:r>
                      <m:r>
                        <a:rPr lang="hr-H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hr-H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hr-HR" i="1">
                              <a:latin typeface="Cambria Math"/>
                            </a:rPr>
                            <m:t>𝑚𝑎𝑔</m:t>
                          </m:r>
                        </m:sub>
                      </m:sSub>
                      <m:r>
                        <a:rPr lang="hr-HR" b="0" i="0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/>
                        </a:rPr>
                        <m:t>v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0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hr-HR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hr-HR" dirty="0" smtClean="0"/>
              </a:p>
              <a:p>
                <a:pPr marL="0" indent="0">
                  <a:buNone/>
                </a:pPr>
                <a:endParaRPr lang="hr-HR" dirty="0" smtClean="0"/>
              </a:p>
              <a:p>
                <a:pPr marL="0" indent="0">
                  <a:buNone/>
                </a:pPr>
                <a:r>
                  <a:rPr lang="hr-HR" dirty="0" smtClean="0"/>
                  <a:t>After solving for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hr-HR" dirty="0" smtClean="0"/>
                  <a:t> we obtain: 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𝑚𝑔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(1−</m:t>
                      </m:r>
                      <m:sSup>
                        <m:sSup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hr-H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8064" y="4869160"/>
                <a:ext cx="3528392" cy="1511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Supstitution:</a:t>
                </a:r>
              </a:p>
              <a:p>
                <a:pPr/>
                <a:r>
                  <a:rPr lang="hr-HR" dirty="0" smtClean="0"/>
                  <a:t/>
                </a:r>
                <a:br>
                  <a:rPr lang="hr-HR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𝜏</m:t>
                      </m:r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𝑚𝑎𝑔</m:t>
                              </m:r>
                            </m:sub>
                          </m:sSub>
                        </m:num>
                        <m:den>
                          <m:r>
                            <a:rPr lang="hr-HR" b="0" i="1" smtClean="0">
                              <a:latin typeface="Cambria Math"/>
                            </a:rPr>
                            <m:t>𝜎</m:t>
                          </m:r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/>
                            </a:rPr>
                            <m:t>Δ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limLoc m:val="subSup"/>
                              <m:ctrlPr>
                                <a:rPr lang="hr-HR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hr-HR" b="1" i="1">
                                  <a:latin typeface="Cambria Math"/>
                                </a:rPr>
                                <m:t>𝒛</m:t>
                              </m:r>
                              <m:r>
                                <a:rPr lang="hr-HR" b="1" i="1" baseline="-25000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hr-HR" b="1" i="1">
                                  <a:latin typeface="Cambria Math"/>
                                </a:rPr>
                                <m:t>𝒛</m:t>
                              </m:r>
                              <m:r>
                                <a:rPr lang="hr-HR" b="1" i="1" baseline="-25000">
                                  <a:latin typeface="Cambria Math"/>
                                </a:rPr>
                                <m:t>𝟐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hr-HR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hr-HR" b="1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r-HR" b="1" i="1">
                                              <a:latin typeface="Cambria Math"/>
                                            </a:rPr>
                                            <m:t>𝒅</m:t>
                                          </m:r>
                                          <m:r>
                                            <a:rPr lang="hr-HR" b="1" i="1">
                                              <a:latin typeface="Cambria Math"/>
                                            </a:rPr>
                                            <m:t>𝝓</m:t>
                                          </m:r>
                                        </m:num>
                                        <m:den>
                                          <m:r>
                                            <a:rPr lang="hr-HR" b="1" i="1">
                                              <a:latin typeface="Cambria Math"/>
                                            </a:rPr>
                                            <m:t>𝒅𝒛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hr-HR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hr-HR" b="1" i="1">
                                  <a:latin typeface="Cambria Math"/>
                                </a:rPr>
                                <m:t>𝒅𝒛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hr-HR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869160"/>
                <a:ext cx="3528392" cy="1511761"/>
              </a:xfrm>
              <a:prstGeom prst="rect">
                <a:avLst/>
              </a:prstGeom>
              <a:blipFill rotWithShape="1">
                <a:blip r:embed="rId3"/>
                <a:stretch>
                  <a:fillRect l="-1382" t="-20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1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Terminal velocity derived from energy conservation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74320" lvl="1" indent="0">
                  <a:buNone/>
                </a:pPr>
                <a:endParaRPr lang="hr-HR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hr-HR" i="1" dirty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hr-HR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𝑐𝑢𝑟𝑟𝑒𝑛𝑡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𝑔𝑟𝑎𝑣𝑖𝑡𝑦</m:t>
                          </m:r>
                        </m:sub>
                      </m:sSub>
                    </m:oMath>
                  </m:oMathPara>
                </a14:m>
                <a:r>
                  <a:rPr lang="hr-HR" b="0" dirty="0" smtClean="0"/>
                  <a:t/>
                </a:r>
                <a:br>
                  <a:rPr lang="hr-HR" b="0" dirty="0" smtClean="0"/>
                </a:br>
                <a:endParaRPr lang="hr-H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709" y="3428999"/>
                <a:ext cx="3241187" cy="20843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hr-H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r>
                  <a:rPr lang="hr-HR" b="0" dirty="0" smtClean="0"/>
                  <a:t/>
                </a:r>
                <a:br>
                  <a:rPr lang="hr-HR" b="0" dirty="0" smtClean="0"/>
                </a:br>
                <a:endParaRPr lang="hr-HR" b="0" dirty="0" smtClean="0"/>
              </a:p>
              <a:p>
                <a:pPr/>
                <a:r>
                  <a:rPr lang="hr-HR" b="0" dirty="0" smtClean="0"/>
                  <a:t>After substituing terms for current and resistance we obtain</a:t>
                </a:r>
                <a:br>
                  <a:rPr lang="hr-HR" b="0" dirty="0" smtClean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/>
                            </a:rPr>
                            <m:t>Δ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𝜌𝜎</m:t>
                          </m:r>
                          <m:sSubSup>
                            <m:sSubSup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b="0" i="1" smtClean="0">
                              <a:latin typeface="Cambria Math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hr-HR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9" y="3428999"/>
                <a:ext cx="3241187" cy="2084353"/>
              </a:xfrm>
              <a:prstGeom prst="rect">
                <a:avLst/>
              </a:prstGeom>
              <a:blipFill rotWithShape="1">
                <a:blip r:embed="rId3"/>
                <a:stretch>
                  <a:fillRect l="-1501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32240" y="5661248"/>
                <a:ext cx="2160240" cy="104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hr-HR" dirty="0" smtClean="0"/>
                  <a:t>Supstitution</a:t>
                </a:r>
                <a:br>
                  <a:rPr lang="hr-HR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𝑘</m:t>
                      </m:r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hr-HR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i="1">
                              <a:latin typeface="Cambria Math"/>
                            </a:rPr>
                            <m:t>−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hr-HR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𝜙</m:t>
                                      </m:r>
                                    </m:num>
                                    <m:den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𝑑𝑧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r-H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i="1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661248"/>
                <a:ext cx="2160240" cy="1046377"/>
              </a:xfrm>
              <a:prstGeom prst="rect">
                <a:avLst/>
              </a:prstGeom>
              <a:blipFill rotWithShape="1">
                <a:blip r:embed="rId4"/>
                <a:stretch>
                  <a:fillRect l="-2254" t="-2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56176" y="3429000"/>
                <a:ext cx="1872208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r>
                        <a:rPr lang="hr-HR" b="0" i="1" smtClean="0">
                          <a:latin typeface="Cambria Math"/>
                        </a:rPr>
                        <m:t>𝑚𝑔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429000"/>
                <a:ext cx="1872208" cy="391902"/>
              </a:xfrm>
              <a:prstGeom prst="rect">
                <a:avLst/>
              </a:prstGeom>
              <a:blipFill rotWithShape="1"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5896" y="5325547"/>
                <a:ext cx="2160240" cy="671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latin typeface="Cambria Math"/>
                        </a:rPr>
                        <m:t>𝒗</m:t>
                      </m:r>
                      <m:r>
                        <a:rPr lang="hr-HR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1" i="1">
                              <a:latin typeface="Cambria Math"/>
                            </a:rPr>
                            <m:t>𝟐</m:t>
                          </m:r>
                          <m:r>
                            <a:rPr lang="hr-HR" b="1" i="1"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hr-HR" b="1" i="1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hr-HR" b="1" i="1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  <m:r>
                            <a:rPr lang="hr-HR" b="1" i="1">
                              <a:latin typeface="Cambria Math"/>
                            </a:rPr>
                            <m:t>𝒈</m:t>
                          </m:r>
                        </m:num>
                        <m:den>
                          <m:r>
                            <a:rPr lang="hr-HR" b="1">
                              <a:latin typeface="Cambria Math"/>
                            </a:rPr>
                            <m:t>𝚫</m:t>
                          </m:r>
                          <m:r>
                            <a:rPr lang="hr-HR" b="1" i="1">
                              <a:latin typeface="Cambria Math"/>
                            </a:rPr>
                            <m:t>𝝆𝝈</m:t>
                          </m:r>
                          <m:r>
                            <a:rPr lang="hr-HR" b="1" i="1">
                              <a:latin typeface="Cambria Math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25547"/>
                <a:ext cx="2160240" cy="6714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3203848" y="3140968"/>
            <a:ext cx="432048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92080" y="3140968"/>
            <a:ext cx="1008112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580112" y="3820902"/>
            <a:ext cx="1224136" cy="150464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59832" y="5156365"/>
            <a:ext cx="864096" cy="16918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9408-3CCF-482B-B3F7-7023C8328DD5}" type="slidenum">
              <a:rPr lang="hr-HR" smtClean="0"/>
              <a:pPr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06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What causes the force? 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Magnet falls down under the influence of gravity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Magnetic flux is changing in space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Current is induced in the tube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Currents act on magnet by force that</a:t>
            </a:r>
            <a:br>
              <a:rPr lang="hr-HR" dirty="0" smtClean="0"/>
            </a:br>
            <a:r>
              <a:rPr lang="hr-HR" dirty="0" smtClean="0"/>
              <a:t>reduces the speed of magnetic flux</a:t>
            </a:r>
            <a:br>
              <a:rPr lang="hr-HR" dirty="0" smtClean="0"/>
            </a:br>
            <a:r>
              <a:rPr lang="hr-HR" dirty="0" smtClean="0"/>
              <a:t>change (reducing the magnet speed)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7544" y="6182164"/>
                <a:ext cx="3456384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r-HR" sz="1600" b="0" i="1" dirty="0" smtClean="0">
                            <a:latin typeface="Cambria Math"/>
                          </a:rPr>
                          <m:t>𝑚</m:t>
                        </m:r>
                      </m:e>
                    </m:acc>
                  </m:oMath>
                </a14:m>
                <a:r>
                  <a:rPr lang="hr-HR" sz="1600" i="1" dirty="0" smtClean="0"/>
                  <a:t> – magnetic moment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r-HR" sz="16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hr-HR" sz="16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hr-HR" sz="1600" i="1" dirty="0" smtClean="0"/>
                  <a:t>velocity of a magnet</a:t>
                </a:r>
                <a:endParaRPr lang="hr-HR" sz="1600" i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182164"/>
                <a:ext cx="3456384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2041" b="-112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EED9408-3CCF-482B-B3F7-7023C8328DD5}" type="slidenum">
              <a:rPr lang="hr-HR" smtClean="0"/>
              <a:pPr algn="r"/>
              <a:t>3</a:t>
            </a:fld>
            <a:endParaRPr lang="hr-HR"/>
          </a:p>
        </p:txBody>
      </p:sp>
      <p:sp>
        <p:nvSpPr>
          <p:cNvPr id="26" name="TextBox 5"/>
          <p:cNvSpPr txBox="1"/>
          <p:nvPr/>
        </p:nvSpPr>
        <p:spPr>
          <a:xfrm>
            <a:off x="7473373" y="1976223"/>
            <a:ext cx="324619" cy="3832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hr-HR" sz="18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z</a:t>
            </a:r>
            <a:endParaRPr lang="hr-HR" sz="12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886301" y="2091409"/>
            <a:ext cx="1174145" cy="4600269"/>
            <a:chOff x="5292080" y="1968727"/>
            <a:chExt cx="1080120" cy="4464167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5832139" y="1968727"/>
              <a:ext cx="0" cy="4464167"/>
            </a:xfrm>
            <a:prstGeom prst="straightConnector1">
              <a:avLst/>
            </a:prstGeom>
            <a:ln w="1587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5292080" y="2208063"/>
              <a:ext cx="1080120" cy="3770526"/>
              <a:chOff x="5292080" y="2208063"/>
              <a:chExt cx="1080120" cy="3770526"/>
            </a:xfrm>
          </p:grpSpPr>
          <p:sp>
            <p:nvSpPr>
              <p:cNvPr id="4" name="Can 3"/>
              <p:cNvSpPr/>
              <p:nvPr/>
            </p:nvSpPr>
            <p:spPr>
              <a:xfrm>
                <a:off x="5292080" y="2208063"/>
                <a:ext cx="1080120" cy="3770526"/>
              </a:xfrm>
              <a:prstGeom prst="can">
                <a:avLst/>
              </a:prstGeom>
              <a:solidFill>
                <a:schemeClr val="accent1">
                  <a:alpha val="7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9"/>
                  <p:cNvSpPr txBox="1"/>
                  <p:nvPr/>
                </p:nvSpPr>
                <p:spPr>
                  <a:xfrm>
                    <a:off x="5825748" y="3303837"/>
                    <a:ext cx="455297" cy="383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hr-HR" sz="1800" i="1" kern="1200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hr-HR" sz="1800" b="0" i="1" kern="1200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  <m:t>𝑚</m:t>
                              </m:r>
                            </m:e>
                          </m:acc>
                        </m:oMath>
                      </m:oMathPara>
                    </a14:m>
                    <a:endParaRPr lang="hr-HR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4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5748" y="3303837"/>
                    <a:ext cx="455297" cy="38324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/>
              <p:cNvCxnSpPr/>
              <p:nvPr/>
            </p:nvCxnSpPr>
            <p:spPr>
              <a:xfrm flipV="1">
                <a:off x="5832139" y="3350688"/>
                <a:ext cx="1" cy="72719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54"/>
          <p:cNvSpPr txBox="1"/>
          <p:nvPr/>
        </p:nvSpPr>
        <p:spPr>
          <a:xfrm rot="16200000">
            <a:off x="4633229" y="4126327"/>
            <a:ext cx="3591962" cy="5460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4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In the middle there is no induced current</a:t>
            </a:r>
            <a:endParaRPr lang="hr-H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TextBox 49"/>
          <p:cNvSpPr txBox="1"/>
          <p:nvPr/>
        </p:nvSpPr>
        <p:spPr>
          <a:xfrm rot="16200000">
            <a:off x="7325165" y="4072624"/>
            <a:ext cx="2381405" cy="384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hr-HR" sz="14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Direction of </a:t>
            </a:r>
            <a:r>
              <a:rPr lang="hr-HR" sz="1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induced currents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091798" y="4374114"/>
            <a:ext cx="244579" cy="1669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91798" y="3954129"/>
            <a:ext cx="244579" cy="1025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</p:cNvCxnSpPr>
          <p:nvPr/>
        </p:nvCxnSpPr>
        <p:spPr>
          <a:xfrm flipH="1">
            <a:off x="6675995" y="4280783"/>
            <a:ext cx="210306" cy="1044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898729" y="4235583"/>
            <a:ext cx="1149285" cy="2919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4" name="Straight Arrow Connector 33"/>
          <p:cNvCxnSpPr>
            <a:endCxn id="37" idx="1"/>
          </p:cNvCxnSpPr>
          <p:nvPr/>
        </p:nvCxnSpPr>
        <p:spPr>
          <a:xfrm flipH="1">
            <a:off x="7466424" y="4210226"/>
            <a:ext cx="12429" cy="6180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898729" y="4346667"/>
            <a:ext cx="1149285" cy="2919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Flowchart: Magnetic Disk 7"/>
          <p:cNvSpPr/>
          <p:nvPr/>
        </p:nvSpPr>
        <p:spPr>
          <a:xfrm>
            <a:off x="7213812" y="4005505"/>
            <a:ext cx="551855" cy="379771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9"/>
              <p:cNvSpPr txBox="1"/>
              <p:nvPr/>
            </p:nvSpPr>
            <p:spPr>
              <a:xfrm>
                <a:off x="7466424" y="4630807"/>
                <a:ext cx="494931" cy="39492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800" i="1" kern="1200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hr-HR" sz="1800" b="0" i="1" kern="1200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hr-HR" sz="12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7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424" y="4630807"/>
                <a:ext cx="494931" cy="394927"/>
              </a:xfrm>
              <a:prstGeom prst="rect">
                <a:avLst/>
              </a:prstGeom>
              <a:blipFill rotWithShape="1">
                <a:blip r:embed="rId5"/>
                <a:stretch>
                  <a:fillRect t="-20313" r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886302" y="3910710"/>
            <a:ext cx="1149285" cy="2919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Oval 31"/>
          <p:cNvSpPr/>
          <p:nvPr/>
        </p:nvSpPr>
        <p:spPr>
          <a:xfrm>
            <a:off x="6886302" y="3799626"/>
            <a:ext cx="1149285" cy="2919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418850" y="4202651"/>
            <a:ext cx="144016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418850" y="4091567"/>
            <a:ext cx="144016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512991" y="4638608"/>
            <a:ext cx="144016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491666" y="4527524"/>
            <a:ext cx="144016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1"/>
          </p:cNvCxnSpPr>
          <p:nvPr/>
        </p:nvCxnSpPr>
        <p:spPr>
          <a:xfrm flipV="1">
            <a:off x="7067038" y="4374113"/>
            <a:ext cx="73556" cy="1530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979923" y="4292283"/>
            <a:ext cx="73556" cy="1530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7776515" y="3820550"/>
            <a:ext cx="73556" cy="1530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7770463" y="3932243"/>
            <a:ext cx="73556" cy="1530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466425" y="3212976"/>
            <a:ext cx="25241" cy="79243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41850" y="3227927"/>
                <a:ext cx="241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hr-HR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850" y="3227927"/>
                <a:ext cx="241266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8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92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45" grpId="0" animBg="1"/>
      <p:bldP spid="44" grpId="0" animBg="1"/>
      <p:bldP spid="7" grpId="0" animBg="1"/>
      <p:bldP spid="32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Apparatus properties - tubes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220847"/>
                  </p:ext>
                </p:extLst>
              </p:nvPr>
            </p:nvGraphicFramePr>
            <p:xfrm>
              <a:off x="1475656" y="256490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  <a:gridCol w="2435932"/>
                    <a:gridCol w="243593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Copper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Aluminium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5.5 mm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5 mm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hr-HR" b="0" i="0" smtClean="0"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lang="hr-HR" b="0" i="1" smtClean="0">
                                    <a:latin typeface="Cambria Math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 mm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 mm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/>
                                  </a:rPr>
                                  <m:t>5.96</m:t>
                                </m:r>
                                <m:r>
                                  <a:rPr lang="hr-HR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hr-HR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  <m:sSup>
                                  <m:sSupPr>
                                    <m:ctrlP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/>
                                    <a:ea typeface="+mn-ea"/>
                                  </a:rPr>
                                  <m:t>3.5</m:t>
                                </m:r>
                                <m:r>
                                  <a:rPr lang="hr-HR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hr-HR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  <m:sSup>
                                  <m:sSupPr>
                                    <m:ctrlP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r-H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0.999994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1.000022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220847"/>
                  </p:ext>
                </p:extLst>
              </p:nvPr>
            </p:nvGraphicFramePr>
            <p:xfrm>
              <a:off x="1475656" y="256490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  <a:gridCol w="2435932"/>
                    <a:gridCol w="243593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Copper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Aluminium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08197" r="-39801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5.5 mm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5 mm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11667" r="-398010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 mm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 mm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06557" r="-39801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376" t="-306557" r="-1005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0000" t="-306557" r="-250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06557" r="-39801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0.999994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1.000022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570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Apparatus properties - magnets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 smtClean="0"/>
                  <a:t>Neodimium magnets</a:t>
                </a:r>
              </a:p>
              <a:p>
                <a:pPr lvl="1"/>
                <a:r>
                  <a:rPr lang="hr-HR" dirty="0" smtClean="0"/>
                  <a:t>Magnetic permeability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hr-HR" b="0" i="1" smtClean="0">
                        <a:latin typeface="Cambria Math"/>
                      </a:rPr>
                      <m:t>=1.05</m:t>
                    </m:r>
                  </m:oMath>
                </a14:m>
                <a:endParaRPr lang="hr-HR" b="0" dirty="0" smtClean="0"/>
              </a:p>
              <a:p>
                <a:pPr lvl="1"/>
                <a:r>
                  <a:rPr lang="hr-HR" dirty="0" smtClean="0"/>
                  <a:t>Density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𝑑</m:t>
                    </m:r>
                    <m:r>
                      <a:rPr lang="hr-HR" b="0" i="1" smtClean="0">
                        <a:latin typeface="Cambria Math"/>
                      </a:rPr>
                      <m:t>=7.5 </m:t>
                    </m:r>
                    <m:r>
                      <a:rPr lang="hr-HR" b="0" i="1" smtClean="0">
                        <a:latin typeface="Cambria Math"/>
                      </a:rPr>
                      <m:t>𝑔𝑐</m:t>
                    </m:r>
                    <m:sSup>
                      <m:sSupPr>
                        <m:ctrlPr>
                          <a:rPr lang="hr-H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hr-HR" b="0" i="1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hr-HR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hr-HR" b="0" i="1" smtClean="0">
                        <a:latin typeface="Cambria Math"/>
                      </a:rPr>
                      <m:t>𝑀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≈1.1</m:t>
                    </m:r>
                    <m:r>
                      <a:rPr lang="hr-HR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hr-HR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hr-HR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hr-HR" dirty="0" smtClean="0"/>
                  <a:t>Cylindrical magnets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𝑚</m:t>
                    </m:r>
                    <m:r>
                      <a:rPr lang="hr-HR" b="0" i="1" smtClean="0">
                        <a:latin typeface="Cambria Math"/>
                      </a:rPr>
                      <m:t>=1.13 </m:t>
                    </m:r>
                    <m:r>
                      <a:rPr lang="hr-HR" b="0" i="1" smtClean="0">
                        <a:latin typeface="Cambria Math"/>
                      </a:rPr>
                      <m:t>𝑔</m:t>
                    </m:r>
                  </m:oMath>
                </a14:m>
                <a:endParaRPr lang="hr-HR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2</m:t>
                    </m:r>
                    <m:r>
                      <a:rPr lang="hr-HR" b="0" i="1" smtClean="0">
                        <a:latin typeface="Cambria Math"/>
                      </a:rPr>
                      <m:t>𝑟</m:t>
                    </m:r>
                    <m:r>
                      <a:rPr lang="hr-HR" b="0" i="1" smtClean="0">
                        <a:latin typeface="Cambria Math"/>
                      </a:rPr>
                      <m:t>=4</m:t>
                    </m:r>
                    <m:r>
                      <a:rPr lang="hr-HR" b="0" i="1" smtClean="0">
                        <a:latin typeface="Cambria Math"/>
                      </a:rPr>
                      <m:t>𝑚𝑚</m:t>
                    </m:r>
                    <m:r>
                      <a:rPr lang="hr-HR" b="0" i="1" smtClean="0">
                        <a:latin typeface="Cambria Math"/>
                      </a:rPr>
                      <m:t>;</m:t>
                    </m:r>
                    <m:r>
                      <a:rPr lang="hr-HR" b="0" i="1" smtClean="0">
                        <a:latin typeface="Cambria Math"/>
                      </a:rPr>
                      <m:t>h</m:t>
                    </m:r>
                    <m:r>
                      <a:rPr lang="hr-HR" b="0" i="1" smtClean="0">
                        <a:latin typeface="Cambria Math"/>
                      </a:rPr>
                      <m:t>=3</m:t>
                    </m:r>
                    <m:r>
                      <a:rPr lang="hr-HR" b="0" i="1" smtClean="0">
                        <a:latin typeface="Cambria Math"/>
                      </a:rPr>
                      <m:t>𝑚𝑚</m:t>
                    </m:r>
                  </m:oMath>
                </a14:m>
                <a:endParaRPr lang="hr-HR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hr-HR" dirty="0" smtClean="0"/>
                  <a:t>Spherical magnets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𝑚</m:t>
                    </m:r>
                    <m:r>
                      <a:rPr lang="hr-HR" b="0" i="1" smtClean="0">
                        <a:latin typeface="Cambria Math"/>
                      </a:rPr>
                      <m:t>=0.50 </m:t>
                    </m:r>
                    <m:r>
                      <a:rPr lang="hr-HR" b="0" i="1" smtClean="0">
                        <a:latin typeface="Cambria Math"/>
                      </a:rPr>
                      <m:t>𝑔</m:t>
                    </m:r>
                  </m:oMath>
                </a14:m>
                <a:endParaRPr lang="hr-HR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𝑟</m:t>
                    </m:r>
                    <m:r>
                      <a:rPr lang="hr-HR" b="0" i="1" smtClean="0">
                        <a:latin typeface="Cambria Math"/>
                      </a:rPr>
                      <m:t>=2.5 </m:t>
                    </m:r>
                    <m:r>
                      <a:rPr lang="hr-HR" b="0" i="1" smtClean="0">
                        <a:latin typeface="Cambria Math"/>
                      </a:rPr>
                      <m:t>𝑚𝑚</m:t>
                    </m:r>
                  </m:oMath>
                </a14:m>
                <a:endParaRPr lang="hr-HR" b="0" dirty="0" smtClean="0"/>
              </a:p>
              <a:p>
                <a:pPr lvl="2"/>
                <a:endParaRPr lang="hr-HR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088869"/>
              </p:ext>
            </p:extLst>
          </p:nvPr>
        </p:nvGraphicFramePr>
        <p:xfrm>
          <a:off x="395535" y="908720"/>
          <a:ext cx="7044219" cy="5678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SPW 11.0 Graph" r:id="rId3" imgW="5344560" imgH="4307760" progId="SigmaPlotGraphicObject.10">
                  <p:embed/>
                </p:oleObj>
              </mc:Choice>
              <mc:Fallback>
                <p:oleObj name="SPW 11.0 Graph" r:id="rId3" imgW="5344560" imgH="43077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5" y="908720"/>
                        <a:ext cx="7044219" cy="5678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Example of obtained data - force</a:t>
            </a:r>
            <a:endParaRPr lang="hr-H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EED9408-3CCF-482B-B3F7-7023C8328DD5}" type="slidenum">
              <a:rPr lang="hr-HR" smtClean="0"/>
              <a:pPr algn="r"/>
              <a:t>32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27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589390"/>
              </p:ext>
            </p:extLst>
          </p:nvPr>
        </p:nvGraphicFramePr>
        <p:xfrm>
          <a:off x="323528" y="1124744"/>
          <a:ext cx="7056784" cy="548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SPW 11.0 Graph" r:id="rId3" imgW="5573880" imgH="4303800" progId="SigmaPlotGraphicObject.10">
                  <p:embed/>
                </p:oleObj>
              </mc:Choice>
              <mc:Fallback>
                <p:oleObj name="SPW 11.0 Graph" r:id="rId3" imgW="5573880" imgH="430380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24744"/>
                        <a:ext cx="7056784" cy="5487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EED9408-3CCF-482B-B3F7-7023C8328DD5}" type="slidenum">
              <a:rPr lang="hr-HR" smtClean="0"/>
              <a:pPr algn="r"/>
              <a:t>33</a:t>
            </a:fld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60232" y="2420888"/>
                <a:ext cx="2160240" cy="7693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𝑘</m:t>
                      </m:r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hr-HR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i="1">
                              <a:latin typeface="Cambria Math"/>
                            </a:rPr>
                            <m:t>−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hr-HR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𝜙</m:t>
                                      </m:r>
                                    </m:num>
                                    <m:den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𝑑𝑧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r-H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i="1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420888"/>
                <a:ext cx="2160240" cy="7693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90600"/>
          </a:xfrm>
        </p:spPr>
        <p:txBody>
          <a:bodyPr>
            <a:normAutofit/>
          </a:bodyPr>
          <a:lstStyle/>
          <a:p>
            <a:r>
              <a:rPr lang="hr-HR" dirty="0" smtClean="0"/>
              <a:t>Determing magnetic flux change 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14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641510"/>
              </p:ext>
            </p:extLst>
          </p:nvPr>
        </p:nvGraphicFramePr>
        <p:xfrm>
          <a:off x="323528" y="1124744"/>
          <a:ext cx="6928172" cy="5518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SPW 11.0 Graph" r:id="rId4" imgW="5353560" imgH="4267440" progId="SigmaPlotGraphicObject.10">
                  <p:embed/>
                </p:oleObj>
              </mc:Choice>
              <mc:Fallback>
                <p:oleObj name="SPW 11.0 Graph" r:id="rId4" imgW="5353560" imgH="42674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124744"/>
                        <a:ext cx="6928172" cy="5518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5976" y="4365104"/>
                <a:ext cx="4248472" cy="12067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>
                    <a:latin typeface="Cambria Math"/>
                  </a:rPr>
                  <a:t>Function k(a) aproximated by</a:t>
                </a:r>
                <a:endParaRPr lang="hr-HR" b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b="0" i="1" smtClean="0">
                              <a:latin typeface="Cambria Math"/>
                            </a:rPr>
                            <m:t>15.08858+0.28338</m:t>
                          </m:r>
                        </m:den>
                      </m:f>
                    </m:oMath>
                  </m:oMathPara>
                </a14:m>
                <a:endParaRPr lang="hr-HR" dirty="0" smtClean="0">
                  <a:latin typeface="Cambria Math"/>
                </a:endParaRPr>
              </a:p>
              <a:p>
                <a:r>
                  <a:rPr lang="hr-HR" dirty="0">
                    <a:latin typeface="Cambria Math"/>
                  </a:rPr>
                  <a:t>on interval [2.81, 27.8] mm</a:t>
                </a:r>
                <a:endParaRPr lang="en-GB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365104"/>
                <a:ext cx="4248472" cy="1206741"/>
              </a:xfrm>
              <a:prstGeom prst="rect">
                <a:avLst/>
              </a:prstGeom>
              <a:blipFill rotWithShape="1">
                <a:blip r:embed="rId6"/>
                <a:stretch>
                  <a:fillRect l="-1146" t="-2500" b="-6500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84168" y="3140968"/>
                <a:ext cx="2160240" cy="7693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𝑘</m:t>
                      </m:r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hr-HR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i="1">
                              <a:latin typeface="Cambria Math"/>
                            </a:rPr>
                            <m:t>−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hr-HR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𝜙</m:t>
                                      </m:r>
                                    </m:num>
                                    <m:den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𝑑𝑧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r-H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i="1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140968"/>
                <a:ext cx="2160240" cy="7693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hr-HR" dirty="0" smtClean="0"/>
              <a:t>Determing magnetic flux change 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52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Velocity measurement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Coils </a:t>
            </a:r>
            <a:r>
              <a:rPr lang="en-GB" dirty="0" smtClean="0"/>
              <a:t>detect</a:t>
            </a:r>
            <a:r>
              <a:rPr lang="hr-HR" dirty="0" smtClean="0"/>
              <a:t> </a:t>
            </a:r>
            <a:r>
              <a:rPr lang="en-US" dirty="0" smtClean="0"/>
              <a:t>passing </a:t>
            </a:r>
            <a:r>
              <a:rPr lang="en-US" dirty="0"/>
              <a:t>magnet due to induction:</a:t>
            </a:r>
            <a:endParaRPr lang="hr-HR" dirty="0"/>
          </a:p>
        </p:txBody>
      </p:sp>
      <p:pic>
        <p:nvPicPr>
          <p:cNvPr id="6147" name="Picture 3" descr="F:\Magnetic brakes\slika_progra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5226"/>
            <a:ext cx="4032448" cy="327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Magnetic brakes\slika_pro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3662"/>
            <a:ext cx="4032448" cy="326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EED9408-3CCF-482B-B3F7-7023C8328DD5}" type="slidenum">
              <a:rPr lang="hr-HR" smtClean="0"/>
              <a:pPr algn="r"/>
              <a:t>35</a:t>
            </a:fld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Aluminium, 2 solenoids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04248" y="5962755"/>
                <a:ext cx="1440160" cy="89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𝑑𝑧</m:t>
                          </m:r>
                        </m:den>
                      </m:f>
                      <m:r>
                        <a:rPr lang="hr-HR" i="1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962755"/>
                <a:ext cx="1440160" cy="8952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7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Theoretical change of velocity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9408-3CCF-482B-B3F7-7023C8328DD5}" type="slidenum">
              <a:rPr lang="hr-HR" smtClean="0"/>
              <a:pPr/>
              <a:t>36</a:t>
            </a:fld>
            <a:endParaRPr lang="hr-H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863522"/>
              </p:ext>
            </p:extLst>
          </p:nvPr>
        </p:nvGraphicFramePr>
        <p:xfrm>
          <a:off x="0" y="1509928"/>
          <a:ext cx="6768752" cy="533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SPW 11.0 Graph" r:id="rId3" imgW="5469840" imgH="4307760" progId="SigmaPlotGraphicObject.10">
                  <p:embed/>
                </p:oleObj>
              </mc:Choice>
              <mc:Fallback>
                <p:oleObj name="SPW 11.0 Graph" r:id="rId3" imgW="5469840" imgH="43077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509928"/>
                        <a:ext cx="6768752" cy="533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00192" y="2204864"/>
                <a:ext cx="2964185" cy="76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hr-H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hr-HR" i="1">
                          <a:latin typeface="Cambria Math"/>
                        </a:rPr>
                        <m:t>=</m:t>
                      </m:r>
                      <m:r>
                        <a:rPr lang="hr-HR" i="1">
                          <a:latin typeface="Cambria Math"/>
                        </a:rPr>
                        <m:t>𝜏</m:t>
                      </m:r>
                      <m:r>
                        <a:rPr lang="hr-HR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hr-H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r-HR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r-HR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hr-HR" i="1">
                                      <a:latin typeface="Cambria Math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hr-HR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204864"/>
                <a:ext cx="2964185" cy="7689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16216" y="2852936"/>
                <a:ext cx="2964185" cy="1221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Supstitution:</a:t>
                </a:r>
              </a:p>
              <a:p>
                <a:pPr/>
                <a:r>
                  <a:rPr lang="hr-HR" dirty="0" smtClean="0"/>
                  <a:t/>
                </a:r>
                <a:br>
                  <a:rPr lang="hr-HR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𝜏</m:t>
                      </m:r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𝑚𝑎𝑔</m:t>
                              </m:r>
                            </m:sub>
                          </m:sSub>
                        </m:num>
                        <m:den>
                          <m:r>
                            <a:rPr lang="hr-HR" b="0" i="1" smtClean="0">
                              <a:latin typeface="Cambria Math"/>
                            </a:rPr>
                            <m:t>𝜎</m:t>
                          </m:r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/>
                            </a:rPr>
                            <m:t>Δ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hr-HR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852936"/>
                <a:ext cx="2964185" cy="1221809"/>
              </a:xfrm>
              <a:prstGeom prst="rect">
                <a:avLst/>
              </a:prstGeom>
              <a:blipFill rotWithShape="1">
                <a:blip r:embed="rId6"/>
                <a:stretch>
                  <a:fillRect l="-1852" t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2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Cooling - change of the magnetization of the magnet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𝑣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𝑤𝑎𝑟𝑚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𝑐𝑜𝑙𝑑</m:t>
                              </m:r>
                            </m:sub>
                          </m:sSub>
                        </m:den>
                      </m:f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/>
                                      <a:ea typeface="Cambria Math"/>
                                    </a:rPr>
                                    <m:t>𝑤𝑎𝑟𝑚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/>
                                      <a:ea typeface="Cambria Math"/>
                                    </a:rPr>
                                    <m:t>𝑐𝑜𝑙𝑑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9408-3CCF-482B-B3F7-7023C8328DD5}" type="slidenum">
              <a:rPr lang="hr-HR" smtClean="0"/>
              <a:pPr/>
              <a:t>37</a:t>
            </a:fld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3648" y="5085184"/>
                <a:ext cx="63367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For our case: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r>
                        <a:rPr lang="hr-HR" b="0" i="0" smtClean="0">
                          <a:latin typeface="Cambria Math"/>
                        </a:rPr>
                        <m:t>1.13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085184"/>
                <a:ext cx="633670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769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6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872781"/>
              </p:ext>
            </p:extLst>
          </p:nvPr>
        </p:nvGraphicFramePr>
        <p:xfrm>
          <a:off x="539552" y="1144995"/>
          <a:ext cx="7848872" cy="590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SPW 11.0 Graph" r:id="rId3" imgW="6175080" imgH="4647600" progId="SigmaPlotGraphicObject.10">
                  <p:embed/>
                </p:oleObj>
              </mc:Choice>
              <mc:Fallback>
                <p:oleObj name="SPW 11.0 Graph" r:id="rId3" imgW="6175080" imgH="464760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144995"/>
                        <a:ext cx="7848872" cy="590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Heating of cooled tube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Cooling - change of tube dimesion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 smtClean="0">
                    <a:latin typeface="Cambria Math"/>
                  </a:rPr>
                  <a:t>Change of radius of the pipe </a:t>
                </a:r>
              </a:p>
              <a:p>
                <a:endParaRPr lang="hr-HR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𝐴</m:t>
                      </m:r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0" smtClean="0">
                              <a:latin typeface="Cambria Math"/>
                            </a:rPr>
                            <m:t>1+2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𝛼</m:t>
                          </m:r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/>
                            </a:rPr>
                            <m:t>Δ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b="0" i="1" smtClean="0">
                              <a:latin typeface="Cambria Math"/>
                            </a:rPr>
                            <m:t>1+2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𝛼</m:t>
                          </m:r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/>
                            </a:rPr>
                            <m:t>Δ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hr-HR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hr-HR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dirty="0" smtClean="0">
                            <a:latin typeface="Cambria Math"/>
                          </a:rPr>
                          <m:t>𝜌</m:t>
                        </m:r>
                        <m:r>
                          <a:rPr lang="hr-HR" i="1" baseline="-25000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r-HR" b="0" i="1" dirty="0" smtClean="0">
                            <a:latin typeface="Cambria Math"/>
                          </a:rPr>
                          <m:t>𝜌</m:t>
                        </m:r>
                        <m:r>
                          <a:rPr lang="hr-HR" i="1" baseline="-25000" dirty="0" smtClean="0">
                            <a:latin typeface="Cambria Math"/>
                          </a:rPr>
                          <m:t>0</m:t>
                        </m:r>
                      </m:den>
                    </m:f>
                    <m:r>
                      <a:rPr lang="hr-HR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r-HR" i="1" dirty="0">
                            <a:latin typeface="Cambria Math"/>
                          </a:rPr>
                          <m:t>1+2</m:t>
                        </m:r>
                        <m:r>
                          <a:rPr lang="hr-HR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hr-HR" i="1" dirty="0">
                            <a:latin typeface="Cambria Math"/>
                          </a:rPr>
                          <m:t>16.6</m:t>
                        </m:r>
                        <m:r>
                          <a:rPr lang="hr-HR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hr-HR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r-HR" i="1" dirty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hr-HR" i="1" dirty="0">
                                <a:latin typeface="Cambria Math"/>
                              </a:rPr>
                              <m:t>−6</m:t>
                            </m:r>
                          </m:sup>
                        </m:sSup>
                        <m:sSup>
                          <m:sSupPr>
                            <m:ctrlPr>
                              <a:rPr lang="hr-HR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r-HR" b="0" i="1" dirty="0" smtClean="0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hr-HR" b="0" i="1" dirty="0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hr-HR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hr-HR" i="1" dirty="0">
                            <a:latin typeface="Cambria Math"/>
                          </a:rPr>
                          <m:t>216</m:t>
                        </m:r>
                        <m:r>
                          <a:rPr lang="hr-HR" b="0" i="1" dirty="0" smtClean="0">
                            <a:latin typeface="Cambria Math"/>
                          </a:rPr>
                          <m:t>𝐾</m:t>
                        </m:r>
                      </m:e>
                    </m:rad>
                    <m:r>
                      <a:rPr lang="hr-HR" i="1" dirty="0" smtClean="0">
                        <a:latin typeface="Cambria Math"/>
                      </a:rPr>
                      <m:t>=1.00357919468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04048" y="6093296"/>
                <a:ext cx="3960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𝑐𝑢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=16.6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−6</m:t>
                          </m:r>
                        </m:sup>
                      </m:sSup>
                      <m:sSup>
                        <m:sSup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p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6093296"/>
                <a:ext cx="396044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1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602482" y="4555949"/>
            <a:ext cx="3298313" cy="259820"/>
            <a:chOff x="945308" y="3089651"/>
            <a:chExt cx="3384376" cy="360862"/>
          </a:xfrm>
        </p:grpSpPr>
        <p:sp>
          <p:nvSpPr>
            <p:cNvPr id="153" name="Rectangle 152"/>
            <p:cNvSpPr/>
            <p:nvPr/>
          </p:nvSpPr>
          <p:spPr>
            <a:xfrm>
              <a:off x="945308" y="3090473"/>
              <a:ext cx="360040" cy="36004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969644" y="3089651"/>
              <a:ext cx="360040" cy="36004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602482" y="4556541"/>
            <a:ext cx="3298313" cy="259228"/>
            <a:chOff x="1763688" y="2852936"/>
            <a:chExt cx="3384376" cy="360040"/>
          </a:xfrm>
        </p:grpSpPr>
        <p:sp>
          <p:nvSpPr>
            <p:cNvPr id="163" name="Rectangle 162"/>
            <p:cNvSpPr/>
            <p:nvPr/>
          </p:nvSpPr>
          <p:spPr>
            <a:xfrm>
              <a:off x="1763688" y="2852936"/>
              <a:ext cx="3384376" cy="36004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4" name="Flowchart: Summing Junction 163"/>
            <p:cNvSpPr/>
            <p:nvPr/>
          </p:nvSpPr>
          <p:spPr>
            <a:xfrm>
              <a:off x="4788024" y="2852936"/>
              <a:ext cx="360040" cy="360040"/>
            </a:xfrm>
            <a:prstGeom prst="flowChartSummingJunc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1763688" y="2852936"/>
              <a:ext cx="360040" cy="360040"/>
              <a:chOff x="1763688" y="2852936"/>
              <a:chExt cx="360040" cy="360040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1763688" y="2852936"/>
                <a:ext cx="360040" cy="36004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889702" y="2978950"/>
                <a:ext cx="108012" cy="1080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sp>
        <p:nvSpPr>
          <p:cNvPr id="175" name="TextBox 174"/>
          <p:cNvSpPr txBox="1"/>
          <p:nvPr/>
        </p:nvSpPr>
        <p:spPr>
          <a:xfrm>
            <a:off x="7869535" y="3967266"/>
            <a:ext cx="503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FF0000"/>
                </a:solidFill>
              </a:rPr>
              <a:t>B</a:t>
            </a:r>
            <a:endParaRPr lang="hr-HR" sz="1600" baseline="-25000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55722" y="3994320"/>
            <a:ext cx="503383" cy="39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FF0000"/>
                </a:solidFill>
              </a:rPr>
              <a:t>B</a:t>
            </a:r>
            <a:r>
              <a:rPr lang="hr-HR" sz="1600" baseline="-250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356649" y="4005064"/>
            <a:ext cx="503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FF0000"/>
                </a:solidFill>
              </a:rPr>
              <a:t>B</a:t>
            </a:r>
            <a:endParaRPr lang="hr-HR" sz="1600" baseline="-250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/>
          <a:lstStyle/>
          <a:p>
            <a:r>
              <a:rPr lang="hr-HR" dirty="0" smtClean="0"/>
              <a:t>Force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12921" y="1196456"/>
                <a:ext cx="5906505" cy="2098409"/>
              </a:xfrm>
            </p:spPr>
            <p:txBody>
              <a:bodyPr>
                <a:normAutofit/>
              </a:bodyPr>
              <a:lstStyle/>
              <a:p>
                <a:r>
                  <a:rPr lang="hr-HR" dirty="0" smtClean="0"/>
                  <a:t>According to Newton III. law: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acc>
                      <m:r>
                        <a:rPr lang="hr-HR" b="0" i="1" smtClean="0"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hr-HR" b="0" dirty="0" smtClean="0"/>
              </a:p>
              <a:p>
                <a:r>
                  <a:rPr lang="hr-HR" dirty="0" smtClean="0"/>
                  <a:t>Because we know what is the force on a current loop we can write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=−</m:t>
                      </m:r>
                      <m:r>
                        <a:rPr lang="hr-HR" b="0" i="1" smtClean="0">
                          <a:latin typeface="Cambria Math"/>
                        </a:rPr>
                        <m:t>𝑑𝐼</m:t>
                      </m:r>
                      <m:acc>
                        <m:accPr>
                          <m:chr m:val="⃗"/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r-HR" b="0" i="1" smtClean="0">
                              <a:latin typeface="Cambria Math"/>
                            </a:rPr>
                            <m:t>𝑙</m:t>
                          </m:r>
                        </m:e>
                      </m:acc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r-HR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hr-HR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hr-HR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2921" y="1196456"/>
                <a:ext cx="5906505" cy="2098409"/>
              </a:xfrm>
              <a:blipFill rotWithShape="1">
                <a:blip r:embed="rId5"/>
                <a:stretch>
                  <a:fillRect l="-826" t="-2035" r="-13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774626" y="250966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" name="Group 2"/>
          <p:cNvGrpSpPr/>
          <p:nvPr/>
        </p:nvGrpSpPr>
        <p:grpSpPr>
          <a:xfrm>
            <a:off x="333210" y="1271569"/>
            <a:ext cx="2719391" cy="4110174"/>
            <a:chOff x="275728" y="1857627"/>
            <a:chExt cx="2719391" cy="4110174"/>
          </a:xfrm>
        </p:grpSpPr>
        <p:grpSp>
          <p:nvGrpSpPr>
            <p:cNvPr id="85" name="Group 84"/>
            <p:cNvGrpSpPr/>
            <p:nvPr/>
          </p:nvGrpSpPr>
          <p:grpSpPr>
            <a:xfrm>
              <a:off x="275728" y="1857627"/>
              <a:ext cx="2719391" cy="4110174"/>
              <a:chOff x="346078" y="1373488"/>
              <a:chExt cx="2719391" cy="411017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95536" y="1373488"/>
                <a:ext cx="2669933" cy="4110174"/>
                <a:chOff x="4740369" y="2201703"/>
                <a:chExt cx="2669933" cy="4110174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 flipV="1">
                  <a:off x="5875380" y="2201703"/>
                  <a:ext cx="0" cy="4110174"/>
                </a:xfrm>
                <a:prstGeom prst="straightConnector1">
                  <a:avLst/>
                </a:prstGeom>
                <a:ln w="12700"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39"/>
                <p:cNvSpPr txBox="1"/>
                <p:nvPr/>
              </p:nvSpPr>
              <p:spPr>
                <a:xfrm>
                  <a:off x="4740369" y="5846946"/>
                  <a:ext cx="407695" cy="3844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hr-HR" sz="1400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  <a:cs typeface="Times New Roman"/>
                    </a:rPr>
                    <a:t>∆ρ</a:t>
                  </a:r>
                  <a:endParaRPr lang="hr-HR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4868215" y="2201703"/>
                  <a:ext cx="2542087" cy="3776092"/>
                  <a:chOff x="4868215" y="2201703"/>
                  <a:chExt cx="2542087" cy="3776092"/>
                </a:xfrm>
              </p:grpSpPr>
              <p:sp>
                <p:nvSpPr>
                  <p:cNvPr id="9" name="TextBox 28"/>
                  <p:cNvSpPr txBox="1"/>
                  <p:nvPr/>
                </p:nvSpPr>
                <p:spPr>
                  <a:xfrm>
                    <a:off x="6063340" y="5304041"/>
                    <a:ext cx="409196" cy="359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l-GR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ρ</a:t>
                    </a:r>
                    <a:r>
                      <a:rPr lang="hr-HR" sz="1600" kern="1200" baseline="-250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m</a:t>
                    </a:r>
                    <a:endParaRPr lang="hr-HR" sz="16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TextBox 31"/>
                      <p:cNvSpPr txBox="1"/>
                      <p:nvPr/>
                    </p:nvSpPr>
                    <p:spPr>
                      <a:xfrm rot="16200000">
                        <a:off x="6412285" y="4093878"/>
                        <a:ext cx="1552607" cy="44342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r-HR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𝐿</m:t>
                              </m:r>
                              <m:r>
                                <a:rPr lang="hr-HR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  <m:r>
                                <a:rPr lang="hr-HR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𝑁</m:t>
                              </m:r>
                              <m:r>
                                <a:rPr lang="hr-HR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∆</m:t>
                              </m:r>
                              <m:r>
                                <a:rPr lang="hr-HR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hr-HR" sz="1400" dirty="0">
                          <a:effectLst/>
                          <a:latin typeface="Times New Roman"/>
                          <a:ea typeface="Times New Roman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" name="TextBox 3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6200000">
                        <a:off x="6412285" y="4093878"/>
                        <a:ext cx="1552607" cy="443426"/>
                      </a:xfrm>
                      <a:prstGeom prst="rect">
                        <a:avLst/>
                      </a:prstGeom>
                      <a:blipFill rotWithShape="1"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hr-H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4868215" y="2564365"/>
                    <a:ext cx="627568" cy="3324405"/>
                    <a:chOff x="4868215" y="2564365"/>
                    <a:chExt cx="627568" cy="3324405"/>
                  </a:xfrm>
                </p:grpSpPr>
                <p:cxnSp>
                  <p:nvCxnSpPr>
                    <p:cNvPr id="23" name="Straight Connector 22"/>
                    <p:cNvCxnSpPr/>
                    <p:nvPr/>
                  </p:nvCxnSpPr>
                  <p:spPr>
                    <a:xfrm>
                      <a:off x="5069648" y="2564365"/>
                      <a:ext cx="0" cy="3324405"/>
                    </a:xfrm>
                    <a:prstGeom prst="line">
                      <a:avLst/>
                    </a:prstGeom>
                    <a:ln>
                      <a:solidFill>
                        <a:srgbClr val="E5380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/>
                    <p:cNvCxnSpPr/>
                    <p:nvPr/>
                  </p:nvCxnSpPr>
                  <p:spPr>
                    <a:xfrm>
                      <a:off x="5247813" y="2564365"/>
                      <a:ext cx="0" cy="3324405"/>
                    </a:xfrm>
                    <a:prstGeom prst="line">
                      <a:avLst/>
                    </a:prstGeom>
                    <a:ln>
                      <a:solidFill>
                        <a:srgbClr val="E5380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Arrow Connector 24"/>
                    <p:cNvCxnSpPr/>
                    <p:nvPr/>
                  </p:nvCxnSpPr>
                  <p:spPr>
                    <a:xfrm>
                      <a:off x="4868215" y="5828327"/>
                      <a:ext cx="201433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Arrow Connector 25"/>
                    <p:cNvCxnSpPr/>
                    <p:nvPr/>
                  </p:nvCxnSpPr>
                  <p:spPr>
                    <a:xfrm flipH="1">
                      <a:off x="5247813" y="5828327"/>
                      <a:ext cx="247970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" name="TextBox 41"/>
                  <p:cNvSpPr txBox="1"/>
                  <p:nvPr/>
                </p:nvSpPr>
                <p:spPr>
                  <a:xfrm>
                    <a:off x="5826014" y="2201703"/>
                    <a:ext cx="755815" cy="5643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hr-HR" sz="18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z</a:t>
                    </a:r>
                    <a:endParaRPr lang="hr-HR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5448752" y="3872167"/>
                    <a:ext cx="851440" cy="362663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hr-HR" sz="1100">
                        <a:effectLst/>
                        <a:ea typeface="Times New Roman"/>
                        <a:cs typeface="Times New Roman"/>
                      </a:rPr>
                      <a:t> </a:t>
                    </a:r>
                    <a:endParaRPr lang="hr-HR" sz="1100">
                      <a:effectLst/>
                      <a:ea typeface="Calibri"/>
                      <a:cs typeface="Times New Roman"/>
                    </a:endParaRPr>
                  </a:p>
                </p:txBody>
              </p:sp>
              <p:cxnSp>
                <p:nvCxnSpPr>
                  <p:cNvPr id="14" name="Straight Arrow Connector 13"/>
                  <p:cNvCxnSpPr/>
                  <p:nvPr/>
                </p:nvCxnSpPr>
                <p:spPr>
                  <a:xfrm>
                    <a:off x="5877727" y="4095829"/>
                    <a:ext cx="0" cy="33244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 flipV="1">
                    <a:off x="5875379" y="3710873"/>
                    <a:ext cx="0" cy="32258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TextBox 47"/>
                  <p:cNvSpPr txBox="1"/>
                  <p:nvPr/>
                </p:nvSpPr>
                <p:spPr>
                  <a:xfrm>
                    <a:off x="5888343" y="3450775"/>
                    <a:ext cx="483858" cy="3763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hr-HR" sz="140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F</a:t>
                    </a:r>
                    <a:endParaRPr lang="hr-HR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7" name="TextBox 48"/>
                  <p:cNvSpPr txBox="1"/>
                  <p:nvPr/>
                </p:nvSpPr>
                <p:spPr>
                  <a:xfrm>
                    <a:off x="5826014" y="4226568"/>
                    <a:ext cx="662841" cy="3629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hr-HR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G</a:t>
                    </a:r>
                    <a:endParaRPr lang="hr-HR" sz="12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18" name="Straight Arrow Connector 17"/>
                  <p:cNvCxnSpPr/>
                  <p:nvPr/>
                </p:nvCxnSpPr>
                <p:spPr>
                  <a:xfrm>
                    <a:off x="5888342" y="5301208"/>
                    <a:ext cx="759193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6551821" y="2599846"/>
                    <a:ext cx="178165" cy="3324405"/>
                    <a:chOff x="5069648" y="2564365"/>
                    <a:chExt cx="178165" cy="3324405"/>
                  </a:xfrm>
                </p:grpSpPr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>
                      <a:off x="5069648" y="2564365"/>
                      <a:ext cx="0" cy="3324405"/>
                    </a:xfrm>
                    <a:prstGeom prst="line">
                      <a:avLst/>
                    </a:prstGeom>
                    <a:ln>
                      <a:solidFill>
                        <a:srgbClr val="E5380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>
                      <a:off x="5247813" y="2564365"/>
                      <a:ext cx="0" cy="3324405"/>
                    </a:xfrm>
                    <a:prstGeom prst="line">
                      <a:avLst/>
                    </a:prstGeom>
                    <a:ln>
                      <a:solidFill>
                        <a:srgbClr val="E5380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" name="Right Brace 19"/>
                  <p:cNvSpPr/>
                  <p:nvPr/>
                </p:nvSpPr>
                <p:spPr>
                  <a:xfrm>
                    <a:off x="6729986" y="2653390"/>
                    <a:ext cx="216023" cy="3324405"/>
                  </a:xfrm>
                  <a:prstGeom prst="rightBrac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</p:grpSp>
          <p:sp>
            <p:nvSpPr>
              <p:cNvPr id="27" name="Rectangle 26"/>
              <p:cNvSpPr/>
              <p:nvPr/>
            </p:nvSpPr>
            <p:spPr>
              <a:xfrm>
                <a:off x="713341" y="2534048"/>
                <a:ext cx="1660338" cy="1770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46078" y="2437556"/>
                    <a:ext cx="4076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hr-HR">
                              <a:latin typeface="Cambria Math"/>
                            </a:rPr>
                            <m:t>d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𝑧</m:t>
                          </m:r>
                        </m:oMath>
                      </m:oMathPara>
                    </a14:m>
                    <a:endParaRPr lang="hr-HR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078" y="2437556"/>
                    <a:ext cx="407695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6" name="Oval 55"/>
            <p:cNvSpPr/>
            <p:nvPr/>
          </p:nvSpPr>
          <p:spPr>
            <a:xfrm>
              <a:off x="669697" y="3047821"/>
              <a:ext cx="133812" cy="1177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8" name="Flowchart: Summing Junction 57"/>
            <p:cNvSpPr/>
            <p:nvPr/>
          </p:nvSpPr>
          <p:spPr>
            <a:xfrm>
              <a:off x="2131195" y="3030818"/>
              <a:ext cx="166692" cy="151087"/>
            </a:xfrm>
            <a:prstGeom prst="flowChartSummingJunc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cxnSp>
        <p:nvCxnSpPr>
          <p:cNvPr id="29" name="Straight Arrow Connector 28"/>
          <p:cNvCxnSpPr>
            <a:stCxn id="27" idx="3"/>
          </p:cNvCxnSpPr>
          <p:nvPr/>
        </p:nvCxnSpPr>
        <p:spPr>
          <a:xfrm>
            <a:off x="2360811" y="2520641"/>
            <a:ext cx="1707133" cy="12441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Freeform 156"/>
          <p:cNvSpPr/>
          <p:nvPr/>
        </p:nvSpPr>
        <p:spPr>
          <a:xfrm>
            <a:off x="6848142" y="3877403"/>
            <a:ext cx="1667593" cy="2496574"/>
          </a:xfrm>
          <a:custGeom>
            <a:avLst/>
            <a:gdLst>
              <a:gd name="connsiteX0" fmla="*/ 0 w 1711105"/>
              <a:gd name="connsiteY0" fmla="*/ 3467477 h 3467477"/>
              <a:gd name="connsiteX1" fmla="*/ 190123 w 1711105"/>
              <a:gd name="connsiteY1" fmla="*/ 2471596 h 3467477"/>
              <a:gd name="connsiteX2" fmla="*/ 778598 w 1711105"/>
              <a:gd name="connsiteY2" fmla="*/ 1376127 h 3467477"/>
              <a:gd name="connsiteX3" fmla="*/ 1412341 w 1711105"/>
              <a:gd name="connsiteY3" fmla="*/ 434566 h 3467477"/>
              <a:gd name="connsiteX4" fmla="*/ 1711105 w 1711105"/>
              <a:gd name="connsiteY4" fmla="*/ 0 h 346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105" h="3467477">
                <a:moveTo>
                  <a:pt x="0" y="3467477"/>
                </a:moveTo>
                <a:cubicBezTo>
                  <a:pt x="30178" y="3143815"/>
                  <a:pt x="60357" y="2820154"/>
                  <a:pt x="190123" y="2471596"/>
                </a:cubicBezTo>
                <a:cubicBezTo>
                  <a:pt x="319889" y="2123038"/>
                  <a:pt x="574895" y="1715632"/>
                  <a:pt x="778598" y="1376127"/>
                </a:cubicBezTo>
                <a:cubicBezTo>
                  <a:pt x="982301" y="1036622"/>
                  <a:pt x="1256923" y="663920"/>
                  <a:pt x="1412341" y="434566"/>
                </a:cubicBezTo>
                <a:cubicBezTo>
                  <a:pt x="1567759" y="205212"/>
                  <a:pt x="1639432" y="102606"/>
                  <a:pt x="1711105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8" name="Freeform 157"/>
          <p:cNvSpPr/>
          <p:nvPr/>
        </p:nvSpPr>
        <p:spPr>
          <a:xfrm flipH="1">
            <a:off x="4032653" y="3877403"/>
            <a:ext cx="1667593" cy="2496574"/>
          </a:xfrm>
          <a:custGeom>
            <a:avLst/>
            <a:gdLst>
              <a:gd name="connsiteX0" fmla="*/ 0 w 1711105"/>
              <a:gd name="connsiteY0" fmla="*/ 3467477 h 3467477"/>
              <a:gd name="connsiteX1" fmla="*/ 190123 w 1711105"/>
              <a:gd name="connsiteY1" fmla="*/ 2471596 h 3467477"/>
              <a:gd name="connsiteX2" fmla="*/ 778598 w 1711105"/>
              <a:gd name="connsiteY2" fmla="*/ 1376127 h 3467477"/>
              <a:gd name="connsiteX3" fmla="*/ 1412341 w 1711105"/>
              <a:gd name="connsiteY3" fmla="*/ 434566 h 3467477"/>
              <a:gd name="connsiteX4" fmla="*/ 1711105 w 1711105"/>
              <a:gd name="connsiteY4" fmla="*/ 0 h 346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105" h="3467477">
                <a:moveTo>
                  <a:pt x="0" y="3467477"/>
                </a:moveTo>
                <a:cubicBezTo>
                  <a:pt x="30178" y="3143815"/>
                  <a:pt x="60357" y="2820154"/>
                  <a:pt x="190123" y="2471596"/>
                </a:cubicBezTo>
                <a:cubicBezTo>
                  <a:pt x="319889" y="2123038"/>
                  <a:pt x="574895" y="1715632"/>
                  <a:pt x="778598" y="1376127"/>
                </a:cubicBezTo>
                <a:cubicBezTo>
                  <a:pt x="982301" y="1036622"/>
                  <a:pt x="1256923" y="663920"/>
                  <a:pt x="1412341" y="434566"/>
                </a:cubicBezTo>
                <a:cubicBezTo>
                  <a:pt x="1567759" y="205212"/>
                  <a:pt x="1639432" y="102606"/>
                  <a:pt x="1711105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9" name="Freeform 158"/>
          <p:cNvSpPr/>
          <p:nvPr/>
        </p:nvSpPr>
        <p:spPr>
          <a:xfrm>
            <a:off x="6420215" y="3532410"/>
            <a:ext cx="855854" cy="2939830"/>
          </a:xfrm>
          <a:custGeom>
            <a:avLst/>
            <a:gdLst>
              <a:gd name="connsiteX0" fmla="*/ 0 w 878186"/>
              <a:gd name="connsiteY0" fmla="*/ 4083113 h 4083113"/>
              <a:gd name="connsiteX1" fmla="*/ 99588 w 878186"/>
              <a:gd name="connsiteY1" fmla="*/ 2716040 h 4083113"/>
              <a:gd name="connsiteX2" fmla="*/ 380246 w 878186"/>
              <a:gd name="connsiteY2" fmla="*/ 1367073 h 4083113"/>
              <a:gd name="connsiteX3" fmla="*/ 878186 w 878186"/>
              <a:gd name="connsiteY3" fmla="*/ 0 h 408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186" h="4083113">
                <a:moveTo>
                  <a:pt x="0" y="4083113"/>
                </a:moveTo>
                <a:cubicBezTo>
                  <a:pt x="18107" y="3625913"/>
                  <a:pt x="36214" y="3168713"/>
                  <a:pt x="99588" y="2716040"/>
                </a:cubicBezTo>
                <a:cubicBezTo>
                  <a:pt x="162962" y="2263367"/>
                  <a:pt x="250480" y="1819746"/>
                  <a:pt x="380246" y="1367073"/>
                </a:cubicBezTo>
                <a:cubicBezTo>
                  <a:pt x="510012" y="914400"/>
                  <a:pt x="694099" y="457200"/>
                  <a:pt x="878186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0" name="Freeform 159"/>
          <p:cNvSpPr/>
          <p:nvPr/>
        </p:nvSpPr>
        <p:spPr>
          <a:xfrm flipH="1">
            <a:off x="5093721" y="3511653"/>
            <a:ext cx="855854" cy="2939830"/>
          </a:xfrm>
          <a:custGeom>
            <a:avLst/>
            <a:gdLst>
              <a:gd name="connsiteX0" fmla="*/ 0 w 878186"/>
              <a:gd name="connsiteY0" fmla="*/ 4083113 h 4083113"/>
              <a:gd name="connsiteX1" fmla="*/ 99588 w 878186"/>
              <a:gd name="connsiteY1" fmla="*/ 2716040 h 4083113"/>
              <a:gd name="connsiteX2" fmla="*/ 380246 w 878186"/>
              <a:gd name="connsiteY2" fmla="*/ 1367073 h 4083113"/>
              <a:gd name="connsiteX3" fmla="*/ 878186 w 878186"/>
              <a:gd name="connsiteY3" fmla="*/ 0 h 408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186" h="4083113">
                <a:moveTo>
                  <a:pt x="0" y="4083113"/>
                </a:moveTo>
                <a:cubicBezTo>
                  <a:pt x="18107" y="3625913"/>
                  <a:pt x="36214" y="3168713"/>
                  <a:pt x="99588" y="2716040"/>
                </a:cubicBezTo>
                <a:cubicBezTo>
                  <a:pt x="162962" y="2263367"/>
                  <a:pt x="250480" y="1819746"/>
                  <a:pt x="380246" y="1367073"/>
                </a:cubicBezTo>
                <a:cubicBezTo>
                  <a:pt x="510012" y="914400"/>
                  <a:pt x="694099" y="457200"/>
                  <a:pt x="878186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1" name="Freeform 160"/>
          <p:cNvSpPr/>
          <p:nvPr/>
        </p:nvSpPr>
        <p:spPr>
          <a:xfrm>
            <a:off x="6227624" y="3364093"/>
            <a:ext cx="322545" cy="3108090"/>
          </a:xfrm>
          <a:custGeom>
            <a:avLst/>
            <a:gdLst>
              <a:gd name="connsiteX0" fmla="*/ 0 w 244443"/>
              <a:gd name="connsiteY0" fmla="*/ 3983524 h 3983524"/>
              <a:gd name="connsiteX1" fmla="*/ 244443 w 244443"/>
              <a:gd name="connsiteY1" fmla="*/ 0 h 398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4443" h="3983524">
                <a:moveTo>
                  <a:pt x="0" y="3983524"/>
                </a:moveTo>
                <a:cubicBezTo>
                  <a:pt x="15843" y="2356164"/>
                  <a:pt x="31687" y="728804"/>
                  <a:pt x="244443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2" name="Freeform 161"/>
          <p:cNvSpPr/>
          <p:nvPr/>
        </p:nvSpPr>
        <p:spPr>
          <a:xfrm flipH="1">
            <a:off x="5788302" y="3361384"/>
            <a:ext cx="322545" cy="3108090"/>
          </a:xfrm>
          <a:custGeom>
            <a:avLst/>
            <a:gdLst>
              <a:gd name="connsiteX0" fmla="*/ 0 w 244443"/>
              <a:gd name="connsiteY0" fmla="*/ 3983524 h 3983524"/>
              <a:gd name="connsiteX1" fmla="*/ 244443 w 244443"/>
              <a:gd name="connsiteY1" fmla="*/ 0 h 398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4443" h="3983524">
                <a:moveTo>
                  <a:pt x="0" y="3983524"/>
                </a:moveTo>
                <a:cubicBezTo>
                  <a:pt x="15843" y="2356164"/>
                  <a:pt x="31687" y="728804"/>
                  <a:pt x="244443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45" name="Straight Arrow Connector 144"/>
          <p:cNvCxnSpPr>
            <a:endCxn id="157" idx="3"/>
          </p:cNvCxnSpPr>
          <p:nvPr/>
        </p:nvCxnSpPr>
        <p:spPr>
          <a:xfrm flipV="1">
            <a:off x="8121227" y="4190289"/>
            <a:ext cx="103342" cy="1067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7117092" y="3724428"/>
            <a:ext cx="51671" cy="1099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 flipV="1">
            <a:off x="5323294" y="3941360"/>
            <a:ext cx="47205" cy="843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6361809" y="3890778"/>
            <a:ext cx="31320" cy="1529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H="1" flipV="1">
            <a:off x="5952842" y="3888114"/>
            <a:ext cx="15663" cy="898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 flipV="1">
            <a:off x="4284780" y="4136902"/>
            <a:ext cx="103342" cy="1067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>
            <a:off x="7758842" y="4690648"/>
            <a:ext cx="764260" cy="196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>
            <a:off x="7758842" y="4697159"/>
            <a:ext cx="36432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flipV="1">
            <a:off x="7740370" y="4262285"/>
            <a:ext cx="0" cy="4424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7388934" y="4149080"/>
            <a:ext cx="63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FF0000"/>
                </a:solidFill>
              </a:rPr>
              <a:t>B</a:t>
            </a:r>
            <a:r>
              <a:rPr lang="hr-HR" sz="1600" baseline="-250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938772" y="4765654"/>
            <a:ext cx="57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FF0000"/>
                </a:solidFill>
              </a:rPr>
              <a:t>B</a:t>
            </a:r>
            <a:r>
              <a:rPr lang="el-GR" sz="1600" baseline="-25000" dirty="0" smtClean="0">
                <a:solidFill>
                  <a:srgbClr val="FF0000"/>
                </a:solidFill>
              </a:rPr>
              <a:t>ρ</a:t>
            </a:r>
            <a:endParaRPr lang="hr-HR" sz="1600" baseline="-25000" dirty="0">
              <a:solidFill>
                <a:srgbClr val="FF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975294" y="4981568"/>
            <a:ext cx="856324" cy="428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F</a:t>
            </a:r>
            <a:r>
              <a:rPr lang="hr-HR" baseline="-25000" dirty="0" smtClean="0">
                <a:solidFill>
                  <a:srgbClr val="00B050"/>
                </a:solidFill>
              </a:rPr>
              <a:t>z</a:t>
            </a:r>
            <a:r>
              <a:rPr lang="hr-HR" dirty="0" smtClean="0">
                <a:solidFill>
                  <a:srgbClr val="00B050"/>
                </a:solidFill>
              </a:rPr>
              <a:t> (B</a:t>
            </a:r>
            <a:r>
              <a:rPr lang="el-GR" baseline="-25000" dirty="0" smtClean="0">
                <a:solidFill>
                  <a:srgbClr val="00B050"/>
                </a:solidFill>
              </a:rPr>
              <a:t>ρ</a:t>
            </a:r>
            <a:r>
              <a:rPr lang="hr-HR" dirty="0" smtClean="0">
                <a:solidFill>
                  <a:srgbClr val="00B050"/>
                </a:solidFill>
              </a:rPr>
              <a:t>)</a:t>
            </a:r>
            <a:r>
              <a:rPr lang="hr-HR" baseline="-2500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8208892" y="4301949"/>
            <a:ext cx="92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F</a:t>
            </a:r>
            <a:r>
              <a:rPr lang="el-GR" baseline="-25000" dirty="0" smtClean="0">
                <a:solidFill>
                  <a:srgbClr val="00B050"/>
                </a:solidFill>
              </a:rPr>
              <a:t>ρ</a:t>
            </a:r>
            <a:r>
              <a:rPr lang="hr-HR" dirty="0" smtClean="0">
                <a:solidFill>
                  <a:srgbClr val="00B050"/>
                </a:solidFill>
              </a:rPr>
              <a:t> </a:t>
            </a:r>
            <a:r>
              <a:rPr lang="hr-HR" dirty="0">
                <a:solidFill>
                  <a:srgbClr val="00B050"/>
                </a:solidFill>
              </a:rPr>
              <a:t>(</a:t>
            </a:r>
            <a:r>
              <a:rPr lang="hr-HR" dirty="0" smtClean="0">
                <a:solidFill>
                  <a:srgbClr val="00B050"/>
                </a:solidFill>
              </a:rPr>
              <a:t>B</a:t>
            </a:r>
            <a:r>
              <a:rPr lang="hr-HR" baseline="-25000" dirty="0" smtClean="0">
                <a:solidFill>
                  <a:srgbClr val="00B050"/>
                </a:solidFill>
              </a:rPr>
              <a:t>z</a:t>
            </a:r>
            <a:r>
              <a:rPr lang="hr-HR" dirty="0" smtClean="0">
                <a:solidFill>
                  <a:srgbClr val="00B050"/>
                </a:solidFill>
              </a:rPr>
              <a:t>)</a:t>
            </a:r>
            <a:r>
              <a:rPr lang="hr-HR" baseline="-25000" dirty="0" smtClean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7768804" y="4712681"/>
            <a:ext cx="0" cy="81727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58842" y="4387419"/>
            <a:ext cx="269542" cy="2825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4055900" y="4667335"/>
            <a:ext cx="736762" cy="762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099129" y="4292589"/>
            <a:ext cx="577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FF0000"/>
                </a:solidFill>
              </a:rPr>
              <a:t>B</a:t>
            </a:r>
            <a:r>
              <a:rPr lang="el-GR" sz="1600" baseline="-25000" dirty="0" smtClean="0">
                <a:solidFill>
                  <a:srgbClr val="FF0000"/>
                </a:solidFill>
              </a:rPr>
              <a:t>ρ</a:t>
            </a:r>
            <a:endParaRPr lang="hr-HR" sz="1600" baseline="-25000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828541" y="4893277"/>
            <a:ext cx="1134845" cy="428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F</a:t>
            </a:r>
            <a:r>
              <a:rPr lang="hr-HR" baseline="-25000" dirty="0" smtClean="0">
                <a:solidFill>
                  <a:srgbClr val="00B050"/>
                </a:solidFill>
              </a:rPr>
              <a:t>z</a:t>
            </a:r>
            <a:r>
              <a:rPr lang="hr-HR" dirty="0" smtClean="0">
                <a:solidFill>
                  <a:srgbClr val="00B050"/>
                </a:solidFill>
              </a:rPr>
              <a:t> (B</a:t>
            </a:r>
            <a:r>
              <a:rPr lang="el-GR" baseline="-25000" dirty="0" smtClean="0">
                <a:solidFill>
                  <a:srgbClr val="00B050"/>
                </a:solidFill>
              </a:rPr>
              <a:t>ρ</a:t>
            </a:r>
            <a:r>
              <a:rPr lang="hr-HR" dirty="0" smtClean="0">
                <a:solidFill>
                  <a:srgbClr val="00B050"/>
                </a:solidFill>
              </a:rPr>
              <a:t>)</a:t>
            </a:r>
            <a:r>
              <a:rPr lang="hr-HR" baseline="-2500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691631" y="4765654"/>
            <a:ext cx="100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F</a:t>
            </a:r>
            <a:r>
              <a:rPr lang="el-GR" baseline="-25000" dirty="0" smtClean="0">
                <a:solidFill>
                  <a:srgbClr val="00B050"/>
                </a:solidFill>
              </a:rPr>
              <a:t>ρ</a:t>
            </a:r>
            <a:r>
              <a:rPr lang="hr-HR" dirty="0" smtClean="0">
                <a:solidFill>
                  <a:srgbClr val="00B050"/>
                </a:solidFill>
              </a:rPr>
              <a:t> (B</a:t>
            </a:r>
            <a:r>
              <a:rPr lang="hr-HR" baseline="-25000" dirty="0" smtClean="0">
                <a:solidFill>
                  <a:srgbClr val="00B050"/>
                </a:solidFill>
              </a:rPr>
              <a:t>z</a:t>
            </a:r>
            <a:r>
              <a:rPr lang="hr-HR" dirty="0">
                <a:solidFill>
                  <a:srgbClr val="00B050"/>
                </a:solidFill>
              </a:rPr>
              <a:t>)</a:t>
            </a:r>
            <a:r>
              <a:rPr lang="hr-HR" baseline="-25000" dirty="0" smtClean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4775518" y="4676826"/>
            <a:ext cx="0" cy="81727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4424281" y="4686155"/>
            <a:ext cx="375058" cy="110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4780867" y="4262285"/>
            <a:ext cx="0" cy="4424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 flipV="1">
            <a:off x="4499992" y="4371074"/>
            <a:ext cx="299348" cy="2988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72690" y="5322113"/>
                <a:ext cx="385943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hr-HR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hr-HR" b="0" dirty="0" smtClean="0"/>
                  <a:t> force on magnet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hr-HR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hr-HR" b="0" dirty="0" smtClean="0"/>
                  <a:t>force on current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b="0" i="0" smtClean="0">
                        <a:latin typeface="Cambria Math"/>
                      </a:rPr>
                      <m:t>Δ</m:t>
                    </m:r>
                    <m:r>
                      <a:rPr lang="hr-HR" b="0" i="1" smtClean="0">
                        <a:latin typeface="Cambria Math"/>
                      </a:rPr>
                      <m:t>𝜌</m:t>
                    </m:r>
                    <m:r>
                      <a:rPr lang="hr-HR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hr-HR" dirty="0" smtClean="0"/>
                  <a:t>tickness of the tube</a:t>
                </a:r>
              </a:p>
              <a:p>
                <a:r>
                  <a:rPr lang="hr-HR" dirty="0" smtClean="0"/>
                  <a:t>dz – lenght of a loop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hr-HR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hr-HR" dirty="0" smtClean="0"/>
                  <a:t>mean radius of the pipe</a:t>
                </a:r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90" y="5322113"/>
                <a:ext cx="3859438" cy="1477328"/>
              </a:xfrm>
              <a:prstGeom prst="rect">
                <a:avLst/>
              </a:prstGeom>
              <a:blipFill rotWithShape="1">
                <a:blip r:embed="rId6"/>
                <a:stretch>
                  <a:fillRect l="-1264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2224129" y="5003097"/>
            <a:ext cx="256167" cy="298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14460" y="5301262"/>
            <a:ext cx="171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Assumption: no skin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889820" y="5949020"/>
                <a:ext cx="2699792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i="1" smtClean="0">
                          <a:latin typeface="Cambria Math"/>
                        </a:rPr>
                        <m:t>𝛿</m:t>
                      </m:r>
                      <m:r>
                        <a:rPr lang="hr-HR" sz="1400" i="1" smtClean="0">
                          <a:latin typeface="Cambria Math"/>
                        </a:rPr>
                        <m:t>=38.3 </m:t>
                      </m:r>
                      <m:r>
                        <a:rPr lang="hr-HR" sz="1400" b="0" i="1" smtClean="0">
                          <a:latin typeface="Cambria Math"/>
                        </a:rPr>
                        <m:t>𝑚𝑚</m:t>
                      </m:r>
                      <m:r>
                        <a:rPr lang="hr-HR" sz="1400" b="0" i="1" smtClean="0">
                          <a:latin typeface="Cambria Math"/>
                        </a:rPr>
                        <m:t>&gt;5.5 </m:t>
                      </m:r>
                      <m:r>
                        <a:rPr lang="hr-HR" sz="1400" b="0" i="1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r>
                  <a:rPr lang="hr-HR" sz="1400" b="0" dirty="0" smtClean="0"/>
                  <a:t/>
                </a:r>
                <a:br>
                  <a:rPr lang="hr-HR" sz="1400" b="0" dirty="0" smtClean="0"/>
                </a:br>
                <a:r>
                  <a:rPr lang="hr-HR" sz="1400" b="0" i="1" dirty="0" smtClean="0"/>
                  <a:t>Cu</a:t>
                </a:r>
                <a:r>
                  <a:rPr lang="hr-HR" sz="1400" b="0" dirty="0" smtClean="0"/>
                  <a:t>; </a:t>
                </a:r>
                <a14:m>
                  <m:oMath xmlns:m="http://schemas.openxmlformats.org/officeDocument/2006/math">
                    <m:r>
                      <a:rPr lang="hr-HR" sz="1400" b="0" i="1" smtClean="0">
                        <a:latin typeface="Cambria Math"/>
                      </a:rPr>
                      <m:t>𝑣</m:t>
                    </m:r>
                    <m:r>
                      <a:rPr lang="hr-HR" sz="1400" b="0" i="1" smtClean="0">
                        <a:latin typeface="Cambria Math"/>
                      </a:rPr>
                      <m:t>=0.1</m:t>
                    </m:r>
                    <m:r>
                      <a:rPr lang="hr-HR" sz="1400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hr-HR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14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hr-HR" sz="1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hr-HR" sz="1400" b="0" i="0" smtClean="0">
                        <a:latin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hr-HR" sz="1400" b="0" i="0" smtClean="0">
                        <a:latin typeface="Cambria Math"/>
                      </a:rPr>
                      <m:t>Δ</m:t>
                    </m:r>
                    <m:r>
                      <a:rPr lang="hr-HR" sz="1400" b="0" i="1" smtClean="0">
                        <a:latin typeface="Cambria Math"/>
                      </a:rPr>
                      <m:t>𝜌</m:t>
                    </m:r>
                    <m:r>
                      <a:rPr lang="hr-HR" sz="1400" b="0" i="1" smtClean="0">
                        <a:latin typeface="Cambria Math"/>
                      </a:rPr>
                      <m:t>=</m:t>
                    </m:r>
                    <m:r>
                      <a:rPr lang="hr-HR" sz="1400" b="0" i="0" smtClean="0">
                        <a:latin typeface="Cambria Math"/>
                      </a:rPr>
                      <m:t>1 </m:t>
                    </m:r>
                    <m:r>
                      <m:rPr>
                        <m:sty m:val="p"/>
                      </m:rPr>
                      <a:rPr lang="hr-HR" sz="1400" b="0" i="0" smtClean="0">
                        <a:latin typeface="Cambria Math"/>
                      </a:rPr>
                      <m:t>mm</m:t>
                    </m:r>
                  </m:oMath>
                </a14:m>
                <a:endParaRPr lang="hr-HR" sz="1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820" y="5949020"/>
                <a:ext cx="2699792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225" b="-9091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38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5" grpId="1"/>
      <p:bldP spid="107" grpId="0"/>
      <p:bldP spid="117" grpId="0"/>
      <p:bldP spid="117" grpId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76" grpId="0"/>
      <p:bldP spid="177" grpId="0"/>
      <p:bldP spid="179" grpId="0"/>
      <p:bldP spid="182" grpId="0"/>
      <p:bldP spid="108" grpId="0"/>
      <p:bldP spid="109" grpId="0"/>
      <p:bldP spid="110" grpId="0"/>
      <p:bldP spid="30" grpId="0"/>
      <p:bldP spid="37" grpId="0"/>
      <p:bldP spid="8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Tube with slit vs tube without slit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48439626"/>
                  </p:ext>
                </p:extLst>
              </p:nvPr>
            </p:nvGraphicFramePr>
            <p:xfrm>
              <a:off x="899592" y="2780928"/>
              <a:ext cx="7365504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120"/>
                    <a:gridCol w="2095128"/>
                    <a:gridCol w="2095128"/>
                    <a:gridCol w="209512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Tube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Tube</a:t>
                          </a:r>
                          <a:r>
                            <a:rPr lang="hr-HR" baseline="0" dirty="0" smtClean="0"/>
                            <a:t> with slit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Without tube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Time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hr-H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2.61</m:t>
                                    </m:r>
                                    <m: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  <m:t>±0.05</m:t>
                                    </m:r>
                                  </m:e>
                                </m:d>
                                <m:r>
                                  <a:rPr lang="hr-HR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hr-H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b="0" i="1" smtClean="0">
                                        <a:latin typeface="Cambria Math"/>
                                      </a:rPr>
                                      <m:t>1.68</m:t>
                                    </m:r>
                                    <m:r>
                                      <a:rPr lang="hr-HR" b="0" i="1" smtClean="0">
                                        <a:latin typeface="Cambria Math"/>
                                        <a:ea typeface="Cambria Math"/>
                                      </a:rPr>
                                      <m:t>±0.19</m:t>
                                    </m:r>
                                  </m:e>
                                </m:d>
                                <m:r>
                                  <a:rPr lang="hr-HR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/>
                                  </a:rPr>
                                  <m:t>0.45 </m:t>
                                </m:r>
                                <m:r>
                                  <a:rPr lang="hr-HR" b="0" i="1" smtClean="0">
                                    <a:latin typeface="Cambria Math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48439626"/>
                  </p:ext>
                </p:extLst>
              </p:nvPr>
            </p:nvGraphicFramePr>
            <p:xfrm>
              <a:off x="899592" y="2780928"/>
              <a:ext cx="7365504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0120"/>
                    <a:gridCol w="2095128"/>
                    <a:gridCol w="2095128"/>
                    <a:gridCol w="209512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Tube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Tube</a:t>
                          </a:r>
                          <a:r>
                            <a:rPr lang="hr-HR" baseline="0" dirty="0" smtClean="0"/>
                            <a:t> with slit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Without tube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Time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1744" t="-108197" r="-19970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2187" t="-108197" r="-10029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1453" t="-10819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4437112"/>
                <a:ext cx="439248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1 m long aluminium tube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𝜌</m:t>
                      </m:r>
                      <m:r>
                        <a:rPr lang="hr-HR" b="0" i="1" smtClean="0">
                          <a:latin typeface="Cambria Math"/>
                        </a:rPr>
                        <m:t>=1.25 </m:t>
                      </m:r>
                      <m:r>
                        <a:rPr lang="hr-HR" b="0" i="1" smtClean="0">
                          <a:latin typeface="Cambria Math"/>
                        </a:rPr>
                        <m:t>𝑐𝑚</m:t>
                      </m:r>
                      <m:r>
                        <a:rPr lang="hr-HR" b="0" i="1" smtClean="0">
                          <a:latin typeface="Cambria Math"/>
                        </a:rPr>
                        <m:t> ;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/>
                        </a:rPr>
                        <m:t>Δ</m:t>
                      </m:r>
                      <m:r>
                        <a:rPr lang="hr-HR" b="0" i="1" smtClean="0">
                          <a:latin typeface="Cambria Math"/>
                        </a:rPr>
                        <m:t>𝜌</m:t>
                      </m:r>
                      <m:r>
                        <a:rPr lang="hr-HR" b="0" i="1" smtClean="0">
                          <a:latin typeface="Cambria Math"/>
                        </a:rPr>
                        <m:t>=2 </m:t>
                      </m:r>
                      <m:r>
                        <a:rPr lang="hr-HR" b="0" i="1" smtClean="0">
                          <a:latin typeface="Cambria Math"/>
                        </a:rPr>
                        <m:t>𝑚𝑚</m:t>
                      </m:r>
                    </m:oMath>
                  </m:oMathPara>
                </a14:m>
                <a:endParaRPr lang="hr-HR" b="0" dirty="0" smtClean="0"/>
              </a:p>
              <a:p>
                <a:r>
                  <a:rPr lang="hr-HR" dirty="0" smtClean="0"/>
                  <a:t>Magnet properties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 smtClean="0"/>
                  <a:t>Cylindrical magnet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2</m:t>
                    </m:r>
                    <m:r>
                      <a:rPr lang="hr-HR" b="0" i="1" smtClean="0">
                        <a:latin typeface="Cambria Math"/>
                      </a:rPr>
                      <m:t>𝑟</m:t>
                    </m:r>
                    <m:r>
                      <a:rPr lang="hr-HR" b="0" i="1" smtClean="0">
                        <a:latin typeface="Cambria Math"/>
                      </a:rPr>
                      <m:t>=1 </m:t>
                    </m:r>
                    <m:r>
                      <a:rPr lang="hr-HR" b="0" i="1" smtClean="0">
                        <a:latin typeface="Cambria Math"/>
                      </a:rPr>
                      <m:t>𝑐𝑚</m:t>
                    </m:r>
                    <m:r>
                      <a:rPr lang="hr-HR" b="0" i="1" smtClean="0">
                        <a:latin typeface="Cambria Math"/>
                      </a:rPr>
                      <m:t>;</m:t>
                    </m:r>
                    <m:r>
                      <a:rPr lang="hr-HR" b="0" i="1" smtClean="0">
                        <a:latin typeface="Cambria Math"/>
                      </a:rPr>
                      <m:t>h</m:t>
                    </m:r>
                    <m:r>
                      <a:rPr lang="hr-HR" b="0" i="1" smtClean="0">
                        <a:latin typeface="Cambria Math"/>
                      </a:rPr>
                      <m:t>=1</m:t>
                    </m:r>
                    <m:r>
                      <a:rPr lang="hr-HR" b="0" i="1" smtClean="0">
                        <a:latin typeface="Cambria Math"/>
                      </a:rPr>
                      <m:t>𝑐𝑚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437112"/>
                <a:ext cx="4392488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1250" t="-2066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1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Superconductor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Skin effect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r-HR" i="1" smtClean="0">
                        <a:latin typeface="Cambria Math"/>
                      </a:rPr>
                      <m:t>𝐽</m:t>
                    </m:r>
                    <m:r>
                      <a:rPr lang="hr-HR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r-HR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hr-HR" i="1">
                            <a:latin typeface="Cambria Math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hr-HR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hr-HR" i="1">
                            <a:latin typeface="Cambria Math"/>
                          </a:rPr>
                          <m:t>− </m:t>
                        </m:r>
                        <m:f>
                          <m:fPr>
                            <m:ctrlPr>
                              <a:rPr lang="hr-H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hr-HR" i="1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sup>
                    </m:sSup>
                  </m:oMath>
                </a14:m>
                <a:endParaRPr lang="hr-HR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/>
          <a:lstStyle/>
          <a:p>
            <a:r>
              <a:rPr lang="hr-HR" dirty="0" smtClean="0"/>
              <a:t>Force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66082" y="1484540"/>
                <a:ext cx="7602240" cy="864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2400" dirty="0"/>
                  <a:t>Magnetic field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40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hr-HR" sz="2400">
                            <a:latin typeface="Cambria Math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hr-HR" sz="2400" dirty="0"/>
                  <a:t> is causing the force in </a:t>
                </a:r>
                <a14:m>
                  <m:oMath xmlns:m="http://schemas.openxmlformats.org/officeDocument/2006/math">
                    <m:r>
                      <a:rPr lang="hr-HR" sz="2400">
                        <a:latin typeface="Cambria Math"/>
                      </a:rPr>
                      <m:t>𝑧</m:t>
                    </m:r>
                  </m:oMath>
                </a14:m>
                <a:r>
                  <a:rPr lang="hr-HR" sz="2400" dirty="0"/>
                  <a:t> direction so the force can be written as</a:t>
                </a: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82" y="1484540"/>
                <a:ext cx="7602240" cy="864339"/>
              </a:xfrm>
              <a:prstGeom prst="rect">
                <a:avLst/>
              </a:prstGeom>
              <a:blipFill rotWithShape="1">
                <a:blip r:embed="rId3"/>
                <a:stretch>
                  <a:fillRect l="-1123" t="-5674" b="-16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000329" y="2673423"/>
                <a:ext cx="2540155" cy="983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mtClean="0"/>
                  <a:t>Using Maxwell </a:t>
                </a:r>
                <a:r>
                  <a:rPr lang="hr-HR" dirty="0" smtClean="0"/>
                  <a:t>equation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i="1">
                            <a:latin typeface="Cambria Math"/>
                          </a:rPr>
                        </m:ctrlPr>
                      </m:accPr>
                      <m:e>
                        <m:r>
                          <a:rPr lang="hr-HR" i="1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</m:acc>
                    <m:acc>
                      <m:accPr>
                        <m:chr m:val="⃗"/>
                        <m:ctrlPr>
                          <a:rPr lang="hr-HR" i="1">
                            <a:latin typeface="Cambria Math"/>
                          </a:rPr>
                        </m:ctrlPr>
                      </m:accPr>
                      <m:e>
                        <m:r>
                          <a:rPr lang="hr-HR" i="1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hr-HR" i="1">
                        <a:latin typeface="Cambria Math"/>
                      </a:rPr>
                      <m:t>=0</m:t>
                    </m:r>
                  </m:oMath>
                </a14:m>
                <a:r>
                  <a:rPr lang="hr-HR" dirty="0" smtClean="0"/>
                  <a:t> we derive expresion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hr-HR" dirty="0" smtClean="0"/>
                  <a:t> </a:t>
                </a:r>
                <a:endParaRPr lang="hr-HR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329" y="2673423"/>
                <a:ext cx="2540155" cy="983346"/>
              </a:xfrm>
              <a:prstGeom prst="rect">
                <a:avLst/>
              </a:prstGeom>
              <a:blipFill rotWithShape="1">
                <a:blip r:embed="rId4"/>
                <a:stretch>
                  <a:fillRect l="-1918" t="-3106" b="-68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725134" y="3711674"/>
                <a:ext cx="2808312" cy="7024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1" i="1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hr-HR" b="1" i="1">
                              <a:latin typeface="Cambria Math"/>
                            </a:rPr>
                            <m:t>𝝆</m:t>
                          </m:r>
                        </m:sub>
                      </m:sSub>
                      <m:r>
                        <a:rPr lang="hr-HR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hr-HR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hr-HR" b="1" i="1">
                              <a:latin typeface="Cambria Math"/>
                            </a:rPr>
                            <m:t>𝟐</m:t>
                          </m:r>
                          <m:r>
                            <a:rPr lang="hr-HR" b="1" i="1"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/>
                                </a:rPr>
                                <m:t>𝛒</m:t>
                              </m:r>
                            </m:e>
                            <m:sub>
                              <m:r>
                                <a:rPr lang="hr-HR" b="1" i="1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hr-HR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1" i="1">
                              <a:latin typeface="Cambria Math"/>
                            </a:rPr>
                            <m:t>𝒅</m:t>
                          </m:r>
                          <m:r>
                            <a:rPr lang="hr-HR" b="1" i="1">
                              <a:latin typeface="Cambria Math"/>
                            </a:rPr>
                            <m:t>𝝓</m:t>
                          </m:r>
                        </m:num>
                        <m:den>
                          <m:r>
                            <a:rPr lang="hr-HR" b="1" i="1">
                              <a:latin typeface="Cambria Math"/>
                            </a:rPr>
                            <m:t>𝒅𝒛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134" y="3711674"/>
                <a:ext cx="2808312" cy="7024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976941" y="3429794"/>
                <a:ext cx="112857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hr-HR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𝑑𝑧</m:t>
                          </m:r>
                        </m:den>
                      </m:f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941" y="3429794"/>
                <a:ext cx="1128579" cy="6182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168147" y="4196349"/>
                <a:ext cx="2074542" cy="6651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effectLst/>
                          <a:latin typeface="Cambria Math"/>
                        </a:rPr>
                        <m:t>𝒅𝑰</m:t>
                      </m:r>
                      <m:r>
                        <a:rPr lang="hr-HR" b="1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1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effectLst/>
                              <a:latin typeface="Cambria Math"/>
                              <a:ea typeface="Cambria Math"/>
                            </a:rPr>
                            <m:t>𝜟𝝆𝝈</m:t>
                          </m:r>
                          <m:r>
                            <a:rPr lang="hr-HR" b="1" i="1" smtClean="0">
                              <a:effectLst/>
                              <a:latin typeface="Cambria Math"/>
                              <a:ea typeface="Cambria Math"/>
                            </a:rPr>
                            <m:t>𝒗</m:t>
                          </m:r>
                        </m:num>
                        <m:den>
                          <m:r>
                            <a:rPr lang="hr-HR" b="1" i="1" smtClean="0"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hr-HR" b="1" i="1" smtClean="0">
                              <a:effectLst/>
                              <a:latin typeface="Cambria Math"/>
                              <a:ea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hr-HR" b="1" i="1" smtClean="0">
                                  <a:effectLst/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hr-HR" b="1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hr-HR" b="1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1" i="1" smtClean="0">
                              <a:effectLst/>
                              <a:latin typeface="Cambria Math"/>
                            </a:rPr>
                            <m:t>𝒅</m:t>
                          </m:r>
                          <m:r>
                            <a:rPr lang="hr-HR" b="1" i="1" smtClean="0">
                              <a:effectLst/>
                              <a:latin typeface="Cambria Math"/>
                              <a:ea typeface="Cambria Math"/>
                            </a:rPr>
                            <m:t>𝝓</m:t>
                          </m:r>
                        </m:num>
                        <m:den>
                          <m:r>
                            <a:rPr lang="hr-HR" b="1" i="1" smtClean="0">
                              <a:effectLst/>
                              <a:latin typeface="Cambria Math"/>
                            </a:rPr>
                            <m:t>𝒅𝒛</m:t>
                          </m:r>
                        </m:den>
                      </m:f>
                      <m:r>
                        <a:rPr lang="hr-HR" b="1" i="1" smtClean="0">
                          <a:effectLst/>
                          <a:latin typeface="Cambria Math"/>
                        </a:rPr>
                        <m:t>𝒅𝒛</m:t>
                      </m:r>
                    </m:oMath>
                  </m:oMathPara>
                </a14:m>
                <a:endParaRPr lang="hr-HR" b="1" dirty="0">
                  <a:effectLst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47" y="4196349"/>
                <a:ext cx="2074542" cy="6651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423138" y="3091421"/>
                <a:ext cx="1626150" cy="659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𝑑𝐼</m:t>
                      </m:r>
                      <m:r>
                        <a:rPr lang="hr-HR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hr-HR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num>
                        <m:den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𝑑𝑧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38" y="3091421"/>
                <a:ext cx="1626150" cy="6596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4650" y="2450840"/>
                <a:ext cx="2744469" cy="394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>
                          <a:latin typeface="Cambria Math"/>
                        </a:rPr>
                        <m:t>𝒅</m:t>
                      </m:r>
                      <m:sSub>
                        <m:sSubPr>
                          <m:ctrlPr>
                            <a:rPr lang="hr-H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hr-HR" b="1" i="1"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hr-HR" b="1" i="1">
                          <a:latin typeface="Cambria Math"/>
                        </a:rPr>
                        <m:t>=−</m:t>
                      </m:r>
                      <m:r>
                        <a:rPr lang="hr-HR" b="1" i="1">
                          <a:latin typeface="Cambria Math"/>
                        </a:rPr>
                        <m:t>𝒅𝑰</m:t>
                      </m:r>
                      <m:r>
                        <a:rPr lang="hr-HR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hr-HR" b="1" i="1">
                          <a:latin typeface="Cambria Math"/>
                        </a:rPr>
                        <m:t>𝟐</m:t>
                      </m:r>
                      <m:r>
                        <a:rPr lang="hr-HR" b="1" i="1">
                          <a:latin typeface="Cambria Math"/>
                          <a:ea typeface="Cambria Math"/>
                        </a:rPr>
                        <m:t>𝝅</m:t>
                      </m:r>
                      <m:sSub>
                        <m:sSubPr>
                          <m:ctrlPr>
                            <a:rPr lang="hr-HR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b="1" i="1">
                              <a:latin typeface="Cambria Math"/>
                              <a:ea typeface="Cambria Math"/>
                            </a:rPr>
                            <m:t>𝝆</m:t>
                          </m:r>
                        </m:e>
                        <m:sub>
                          <m:r>
                            <a:rPr lang="hr-HR" b="1" i="1">
                              <a:latin typeface="Cambria Math"/>
                              <a:ea typeface="Cambria Math"/>
                            </a:rPr>
                            <m:t>𝒎</m:t>
                          </m:r>
                        </m:sub>
                      </m:sSub>
                      <m:r>
                        <a:rPr lang="hr-HR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hr-HR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hr-HR" b="1" i="1">
                              <a:latin typeface="Cambria Math"/>
                              <a:ea typeface="Cambria Math"/>
                            </a:rPr>
                            <m:t>𝝆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50" y="2450840"/>
                <a:ext cx="2744469" cy="394339"/>
              </a:xfrm>
              <a:prstGeom prst="rect">
                <a:avLst/>
              </a:prstGeom>
              <a:blipFill rotWithShape="1">
                <a:blip r:embed="rId9"/>
                <a:stretch>
                  <a:fillRect b="-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endCxn id="94" idx="1"/>
          </p:cNvCxnSpPr>
          <p:nvPr/>
        </p:nvCxnSpPr>
        <p:spPr>
          <a:xfrm>
            <a:off x="3520090" y="2846461"/>
            <a:ext cx="480239" cy="318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119" idx="0"/>
          </p:cNvCxnSpPr>
          <p:nvPr/>
        </p:nvCxnSpPr>
        <p:spPr>
          <a:xfrm flipH="1">
            <a:off x="1236213" y="2726023"/>
            <a:ext cx="771115" cy="365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626929" y="3408710"/>
            <a:ext cx="504056" cy="196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118" idx="0"/>
          </p:cNvCxnSpPr>
          <p:nvPr/>
        </p:nvCxnSpPr>
        <p:spPr>
          <a:xfrm>
            <a:off x="844650" y="3656769"/>
            <a:ext cx="360768" cy="5395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3702933" y="4814821"/>
            <a:ext cx="5169778" cy="1820814"/>
            <a:chOff x="3445979" y="3064540"/>
            <a:chExt cx="5471891" cy="1568164"/>
          </a:xfrm>
        </p:grpSpPr>
        <p:grpSp>
          <p:nvGrpSpPr>
            <p:cNvPr id="93" name="Group 92"/>
            <p:cNvGrpSpPr/>
            <p:nvPr/>
          </p:nvGrpSpPr>
          <p:grpSpPr>
            <a:xfrm>
              <a:off x="3445979" y="3221166"/>
              <a:ext cx="5471891" cy="1150975"/>
              <a:chOff x="2259787" y="2646151"/>
              <a:chExt cx="5471891" cy="1150975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2645343" y="2646151"/>
                <a:ext cx="4597046" cy="767138"/>
                <a:chOff x="4345545" y="2689729"/>
                <a:chExt cx="4597046" cy="767138"/>
              </a:xfrm>
            </p:grpSpPr>
            <p:cxnSp>
              <p:nvCxnSpPr>
                <p:cNvPr id="109" name="Straight Arrow Connector 108"/>
                <p:cNvCxnSpPr/>
                <p:nvPr/>
              </p:nvCxnSpPr>
              <p:spPr>
                <a:xfrm>
                  <a:off x="8133669" y="3272573"/>
                  <a:ext cx="808922" cy="169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/>
                <p:nvPr/>
              </p:nvCxnSpPr>
              <p:spPr>
                <a:xfrm flipH="1">
                  <a:off x="4345545" y="3276781"/>
                  <a:ext cx="779817" cy="6564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1" name="Group 110"/>
                <p:cNvGrpSpPr/>
                <p:nvPr/>
              </p:nvGrpSpPr>
              <p:grpSpPr>
                <a:xfrm>
                  <a:off x="4716016" y="2689729"/>
                  <a:ext cx="3803262" cy="767138"/>
                  <a:chOff x="4716016" y="2689729"/>
                  <a:chExt cx="3803262" cy="767138"/>
                </a:xfrm>
              </p:grpSpPr>
              <p:grpSp>
                <p:nvGrpSpPr>
                  <p:cNvPr id="112" name="Group 111"/>
                  <p:cNvGrpSpPr/>
                  <p:nvPr/>
                </p:nvGrpSpPr>
                <p:grpSpPr>
                  <a:xfrm>
                    <a:off x="4929312" y="3089651"/>
                    <a:ext cx="3384376" cy="367216"/>
                    <a:chOff x="4929312" y="3089651"/>
                    <a:chExt cx="3384376" cy="367216"/>
                  </a:xfrm>
                </p:grpSpPr>
                <p:grpSp>
                  <p:nvGrpSpPr>
                    <p:cNvPr id="120" name="Group 119"/>
                    <p:cNvGrpSpPr/>
                    <p:nvPr/>
                  </p:nvGrpSpPr>
                  <p:grpSpPr>
                    <a:xfrm>
                      <a:off x="4929312" y="3096827"/>
                      <a:ext cx="3384376" cy="360040"/>
                      <a:chOff x="1763688" y="2852936"/>
                      <a:chExt cx="3384376" cy="360040"/>
                    </a:xfrm>
                  </p:grpSpPr>
                  <p:sp>
                    <p:nvSpPr>
                      <p:cNvPr id="123" name="Rectangle 122"/>
                      <p:cNvSpPr/>
                      <p:nvPr/>
                    </p:nvSpPr>
                    <p:spPr>
                      <a:xfrm>
                        <a:off x="1763688" y="2852936"/>
                        <a:ext cx="3384376" cy="36004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r-HR"/>
                      </a:p>
                    </p:txBody>
                  </p:sp>
                  <p:sp>
                    <p:nvSpPr>
                      <p:cNvPr id="124" name="Flowchart: Summing Junction 123"/>
                      <p:cNvSpPr/>
                      <p:nvPr/>
                    </p:nvSpPr>
                    <p:spPr>
                      <a:xfrm>
                        <a:off x="4788024" y="2852936"/>
                        <a:ext cx="360040" cy="360040"/>
                      </a:xfrm>
                      <a:prstGeom prst="flowChartSummingJunction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r-HR"/>
                      </a:p>
                    </p:txBody>
                  </p:sp>
                  <p:grpSp>
                    <p:nvGrpSpPr>
                      <p:cNvPr id="125" name="Group 124"/>
                      <p:cNvGrpSpPr/>
                      <p:nvPr/>
                    </p:nvGrpSpPr>
                    <p:grpSpPr>
                      <a:xfrm>
                        <a:off x="1763688" y="2852936"/>
                        <a:ext cx="360040" cy="360040"/>
                        <a:chOff x="1763688" y="2852936"/>
                        <a:chExt cx="360040" cy="360040"/>
                      </a:xfrm>
                    </p:grpSpPr>
                    <p:sp>
                      <p:nvSpPr>
                        <p:cNvPr id="126" name="Oval 125"/>
                        <p:cNvSpPr/>
                        <p:nvPr/>
                      </p:nvSpPr>
                      <p:spPr>
                        <a:xfrm>
                          <a:off x="1763688" y="2852936"/>
                          <a:ext cx="360040" cy="36004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/>
                        </a:p>
                      </p:txBody>
                    </p:sp>
                    <p:sp>
                      <p:nvSpPr>
                        <p:cNvPr id="127" name="Oval 126"/>
                        <p:cNvSpPr/>
                        <p:nvPr/>
                      </p:nvSpPr>
                      <p:spPr>
                        <a:xfrm>
                          <a:off x="1889702" y="2978950"/>
                          <a:ext cx="108012" cy="10801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/>
                        </a:p>
                      </p:txBody>
                    </p:sp>
                  </p:grpSp>
                </p:grpSp>
                <p:sp>
                  <p:nvSpPr>
                    <p:cNvPr id="121" name="Rectangle 120"/>
                    <p:cNvSpPr/>
                    <p:nvPr/>
                  </p:nvSpPr>
                  <p:spPr>
                    <a:xfrm>
                      <a:off x="4929312" y="3096827"/>
                      <a:ext cx="360040" cy="360040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r-HR"/>
                    </a:p>
                  </p:txBody>
                </p:sp>
                <p:sp>
                  <p:nvSpPr>
                    <p:cNvPr id="122" name="Rectangle 121"/>
                    <p:cNvSpPr/>
                    <p:nvPr/>
                  </p:nvSpPr>
                  <p:spPr>
                    <a:xfrm>
                      <a:off x="7953648" y="3089651"/>
                      <a:ext cx="360040" cy="360040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r-HR"/>
                    </a:p>
                  </p:txBody>
                </p:sp>
              </p:grpSp>
              <p:cxnSp>
                <p:nvCxnSpPr>
                  <p:cNvPr id="113" name="Straight Arrow Connector 112"/>
                  <p:cNvCxnSpPr/>
                  <p:nvPr/>
                </p:nvCxnSpPr>
                <p:spPr>
                  <a:xfrm>
                    <a:off x="8133668" y="3269671"/>
                    <a:ext cx="385610" cy="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Arrow Connector 113"/>
                  <p:cNvCxnSpPr/>
                  <p:nvPr/>
                </p:nvCxnSpPr>
                <p:spPr>
                  <a:xfrm flipH="1">
                    <a:off x="4716016" y="3278909"/>
                    <a:ext cx="385610" cy="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Arrow Connector 114"/>
                  <p:cNvCxnSpPr/>
                  <p:nvPr/>
                </p:nvCxnSpPr>
                <p:spPr>
                  <a:xfrm flipV="1">
                    <a:off x="5109332" y="2708920"/>
                    <a:ext cx="0" cy="576065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Arrow Connector 115"/>
                  <p:cNvCxnSpPr/>
                  <p:nvPr/>
                </p:nvCxnSpPr>
                <p:spPr>
                  <a:xfrm flipV="1">
                    <a:off x="8133668" y="2689729"/>
                    <a:ext cx="0" cy="576065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1" name="TextBox 100"/>
              <p:cNvSpPr txBox="1"/>
              <p:nvPr/>
            </p:nvSpPr>
            <p:spPr>
              <a:xfrm>
                <a:off x="3386062" y="2653573"/>
                <a:ext cx="532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600" dirty="0" smtClean="0">
                    <a:solidFill>
                      <a:srgbClr val="FF0000"/>
                    </a:solidFill>
                  </a:rPr>
                  <a:t>B</a:t>
                </a:r>
                <a:r>
                  <a:rPr lang="hr-HR" sz="1600" baseline="-25000" dirty="0">
                    <a:solidFill>
                      <a:srgbClr val="FF0000"/>
                    </a:solidFill>
                  </a:rPr>
                  <a:t>z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915038" y="2665342"/>
                <a:ext cx="676818" cy="291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600" dirty="0" smtClean="0">
                    <a:solidFill>
                      <a:srgbClr val="FF0000"/>
                    </a:solidFill>
                  </a:rPr>
                  <a:t>B</a:t>
                </a:r>
                <a:r>
                  <a:rPr lang="hr-HR" sz="1600" baseline="-25000" dirty="0">
                    <a:solidFill>
                      <a:srgbClr val="FF0000"/>
                    </a:solidFill>
                  </a:rPr>
                  <a:t>z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704860" y="2855400"/>
                <a:ext cx="604996" cy="291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600" dirty="0" smtClean="0">
                    <a:solidFill>
                      <a:srgbClr val="FF0000"/>
                    </a:solidFill>
                  </a:rPr>
                  <a:t>B</a:t>
                </a:r>
                <a:r>
                  <a:rPr lang="el-GR" sz="1600" baseline="-25000" dirty="0" smtClean="0">
                    <a:solidFill>
                      <a:srgbClr val="FF0000"/>
                    </a:solidFill>
                  </a:rPr>
                  <a:t>ρ</a:t>
                </a:r>
                <a:endParaRPr lang="hr-HR" sz="1600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709933" y="2876795"/>
                <a:ext cx="611761" cy="291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600" dirty="0" smtClean="0">
                    <a:solidFill>
                      <a:srgbClr val="FF0000"/>
                    </a:solidFill>
                  </a:rPr>
                  <a:t>B</a:t>
                </a:r>
                <a:r>
                  <a:rPr lang="el-GR" sz="1600" baseline="-25000" dirty="0" smtClean="0">
                    <a:solidFill>
                      <a:srgbClr val="FF0000"/>
                    </a:solidFill>
                  </a:rPr>
                  <a:t>ρ</a:t>
                </a:r>
                <a:endParaRPr lang="hr-HR" sz="1600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604130" y="3403678"/>
                <a:ext cx="906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>
                    <a:solidFill>
                      <a:srgbClr val="00B050"/>
                    </a:solidFill>
                  </a:rPr>
                  <a:t>F</a:t>
                </a:r>
                <a:r>
                  <a:rPr lang="hr-HR" baseline="-25000" dirty="0" smtClean="0">
                    <a:solidFill>
                      <a:srgbClr val="00B050"/>
                    </a:solidFill>
                  </a:rPr>
                  <a:t>z</a:t>
                </a:r>
                <a:r>
                  <a:rPr lang="hr-HR" dirty="0" smtClean="0">
                    <a:solidFill>
                      <a:srgbClr val="00B050"/>
                    </a:solidFill>
                  </a:rPr>
                  <a:t> (B</a:t>
                </a:r>
                <a:r>
                  <a:rPr lang="el-GR" baseline="-25000" dirty="0" smtClean="0">
                    <a:solidFill>
                      <a:srgbClr val="00B050"/>
                    </a:solidFill>
                  </a:rPr>
                  <a:t>ρ</a:t>
                </a:r>
                <a:r>
                  <a:rPr lang="hr-HR" dirty="0" smtClean="0">
                    <a:solidFill>
                      <a:srgbClr val="00B050"/>
                    </a:solidFill>
                  </a:rPr>
                  <a:t>)</a:t>
                </a:r>
                <a:r>
                  <a:rPr lang="hr-HR" baseline="-25000" dirty="0" smtClean="0">
                    <a:solidFill>
                      <a:srgbClr val="00B050"/>
                    </a:solidFill>
                  </a:rPr>
                  <a:t> 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463136" y="3427794"/>
                <a:ext cx="1201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>
                    <a:solidFill>
                      <a:srgbClr val="00B050"/>
                    </a:solidFill>
                  </a:rPr>
                  <a:t>F</a:t>
                </a:r>
                <a:r>
                  <a:rPr lang="hr-HR" baseline="-25000" dirty="0" smtClean="0">
                    <a:solidFill>
                      <a:srgbClr val="00B050"/>
                    </a:solidFill>
                  </a:rPr>
                  <a:t>z</a:t>
                </a:r>
                <a:r>
                  <a:rPr lang="hr-HR" dirty="0" smtClean="0">
                    <a:solidFill>
                      <a:srgbClr val="00B050"/>
                    </a:solidFill>
                  </a:rPr>
                  <a:t> (B</a:t>
                </a:r>
                <a:r>
                  <a:rPr lang="el-GR" baseline="-25000" dirty="0" smtClean="0">
                    <a:solidFill>
                      <a:srgbClr val="00B050"/>
                    </a:solidFill>
                  </a:rPr>
                  <a:t>ρ</a:t>
                </a:r>
                <a:r>
                  <a:rPr lang="hr-HR" dirty="0" smtClean="0">
                    <a:solidFill>
                      <a:srgbClr val="00B050"/>
                    </a:solidFill>
                  </a:rPr>
                  <a:t>)</a:t>
                </a:r>
                <a:r>
                  <a:rPr lang="hr-HR" baseline="-25000" dirty="0" smtClean="0">
                    <a:solidFill>
                      <a:srgbClr val="00B050"/>
                    </a:solidFill>
                  </a:rPr>
                  <a:t> 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259787" y="3317879"/>
                <a:ext cx="1060639" cy="318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>
                    <a:solidFill>
                      <a:srgbClr val="00B050"/>
                    </a:solidFill>
                  </a:rPr>
                  <a:t>F</a:t>
                </a:r>
                <a:r>
                  <a:rPr lang="el-GR" baseline="-25000" dirty="0" smtClean="0">
                    <a:solidFill>
                      <a:srgbClr val="00B050"/>
                    </a:solidFill>
                  </a:rPr>
                  <a:t>ρ</a:t>
                </a:r>
                <a:r>
                  <a:rPr lang="hr-HR" dirty="0" smtClean="0">
                    <a:solidFill>
                      <a:srgbClr val="00B050"/>
                    </a:solidFill>
                  </a:rPr>
                  <a:t> (B</a:t>
                </a:r>
                <a:r>
                  <a:rPr lang="hr-HR" baseline="-25000" dirty="0" smtClean="0">
                    <a:solidFill>
                      <a:srgbClr val="00B050"/>
                    </a:solidFill>
                  </a:rPr>
                  <a:t>z</a:t>
                </a:r>
                <a:r>
                  <a:rPr lang="hr-HR" dirty="0">
                    <a:solidFill>
                      <a:srgbClr val="00B050"/>
                    </a:solidFill>
                  </a:rPr>
                  <a:t>)</a:t>
                </a:r>
                <a:r>
                  <a:rPr lang="hr-HR" baseline="-25000" dirty="0" smtClean="0">
                    <a:solidFill>
                      <a:srgbClr val="00B050"/>
                    </a:solidFill>
                  </a:rPr>
                  <a:t> 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753098" y="3222481"/>
                <a:ext cx="978580" cy="318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>
                    <a:solidFill>
                      <a:srgbClr val="00B050"/>
                    </a:solidFill>
                  </a:rPr>
                  <a:t>F</a:t>
                </a:r>
                <a:r>
                  <a:rPr lang="el-GR" baseline="-25000" dirty="0" smtClean="0">
                    <a:solidFill>
                      <a:srgbClr val="00B050"/>
                    </a:solidFill>
                  </a:rPr>
                  <a:t>ρ</a:t>
                </a:r>
                <a:r>
                  <a:rPr lang="hr-HR" dirty="0" smtClean="0">
                    <a:solidFill>
                      <a:srgbClr val="00B050"/>
                    </a:solidFill>
                  </a:rPr>
                  <a:t> </a:t>
                </a:r>
                <a:r>
                  <a:rPr lang="hr-HR" dirty="0">
                    <a:solidFill>
                      <a:srgbClr val="00B050"/>
                    </a:solidFill>
                  </a:rPr>
                  <a:t>(</a:t>
                </a:r>
                <a:r>
                  <a:rPr lang="hr-HR" dirty="0" smtClean="0">
                    <a:solidFill>
                      <a:srgbClr val="00B050"/>
                    </a:solidFill>
                  </a:rPr>
                  <a:t>B</a:t>
                </a:r>
                <a:r>
                  <a:rPr lang="hr-HR" baseline="-25000" dirty="0" smtClean="0">
                    <a:solidFill>
                      <a:srgbClr val="00B050"/>
                    </a:solidFill>
                  </a:rPr>
                  <a:t>z</a:t>
                </a:r>
                <a:r>
                  <a:rPr lang="hr-HR" dirty="0" smtClean="0">
                    <a:solidFill>
                      <a:srgbClr val="00B050"/>
                    </a:solidFill>
                  </a:rPr>
                  <a:t>)</a:t>
                </a:r>
                <a:r>
                  <a:rPr lang="hr-HR" baseline="-25000" dirty="0" smtClean="0">
                    <a:solidFill>
                      <a:srgbClr val="00B050"/>
                    </a:solidFill>
                  </a:rPr>
                  <a:t> </a:t>
                </a:r>
              </a:p>
            </p:txBody>
          </p:sp>
        </p:grpSp>
        <p:cxnSp>
          <p:nvCxnSpPr>
            <p:cNvPr id="96" name="Straight Arrow Connector 95"/>
            <p:cNvCxnSpPr/>
            <p:nvPr/>
          </p:nvCxnSpPr>
          <p:spPr>
            <a:xfrm flipH="1" flipV="1">
              <a:off x="6107490" y="3091876"/>
              <a:ext cx="21132" cy="1540828"/>
            </a:xfrm>
            <a:prstGeom prst="straightConnector1">
              <a:avLst/>
            </a:prstGeom>
            <a:ln w="127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6128622" y="30645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z</a:t>
              </a:r>
              <a:endParaRPr lang="hr-HR" dirty="0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4593206" y="3816392"/>
              <a:ext cx="0" cy="703869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7630204" y="3822985"/>
              <a:ext cx="0" cy="703869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8147" y="5360290"/>
                <a:ext cx="2655796" cy="14369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1600" b="0" i="1" smtClean="0">
                            <a:latin typeface="Cambria Math"/>
                          </a:rPr>
                          <m:t>𝑑</m:t>
                        </m:r>
                        <m:r>
                          <a:rPr lang="hr-HR" sz="1600" b="0" i="1" smtClean="0">
                            <a:latin typeface="Cambria Math"/>
                          </a:rPr>
                          <m:t>𝜙</m:t>
                        </m:r>
                      </m:num>
                      <m:den>
                        <m:r>
                          <a:rPr lang="hr-HR" sz="1600" b="0" i="1" smtClean="0">
                            <a:latin typeface="Cambria Math"/>
                          </a:rPr>
                          <m:t>𝑑𝑧</m:t>
                        </m:r>
                      </m:den>
                    </m:f>
                    <m:r>
                      <a:rPr lang="hr-HR" sz="1600" b="0" i="1" smtClean="0">
                        <a:latin typeface="Cambria Math"/>
                      </a:rPr>
                      <m:t> −</m:t>
                    </m:r>
                  </m:oMath>
                </a14:m>
                <a:r>
                  <a:rPr lang="hr-HR" sz="1600" i="1" dirty="0" smtClean="0"/>
                  <a:t> change of magnetic flux in z direction</a:t>
                </a:r>
              </a:p>
              <a:p>
                <a:r>
                  <a:rPr lang="el-GR" sz="1600" i="1" dirty="0" smtClean="0"/>
                  <a:t>ε</a:t>
                </a:r>
                <a:r>
                  <a:rPr lang="hr-HR" sz="1600" i="1" dirty="0" smtClean="0"/>
                  <a:t> – induced voltage</a:t>
                </a:r>
              </a:p>
              <a:p>
                <a:r>
                  <a:rPr lang="el-GR" sz="1600" i="1" dirty="0" smtClean="0"/>
                  <a:t>σ</a:t>
                </a:r>
                <a:r>
                  <a:rPr lang="hr-HR" sz="1600" i="1" dirty="0"/>
                  <a:t> </a:t>
                </a:r>
                <a:r>
                  <a:rPr lang="hr-HR" sz="1600" i="1" dirty="0" smtClean="0"/>
                  <a:t>– material conductivity</a:t>
                </a:r>
              </a:p>
              <a:p>
                <a:r>
                  <a:rPr lang="hr-HR" sz="1600" i="1" dirty="0" smtClean="0"/>
                  <a:t>R – restistance of the ring </a:t>
                </a:r>
                <a:endParaRPr lang="hr-HR" sz="1600" i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47" y="5360290"/>
                <a:ext cx="2655796" cy="1436932"/>
              </a:xfrm>
              <a:prstGeom prst="rect">
                <a:avLst/>
              </a:prstGeom>
              <a:blipFill rotWithShape="1">
                <a:blip r:embed="rId10"/>
                <a:stretch>
                  <a:fillRect l="-1144" b="-42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animBg="1"/>
      <p:bldP spid="117" grpId="0"/>
      <p:bldP spid="118" grpId="0" animBg="1"/>
      <p:bldP spid="119" grpId="0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Force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48544"/>
            <a:ext cx="8229600" cy="4876800"/>
          </a:xfrm>
        </p:spPr>
        <p:txBody>
          <a:bodyPr/>
          <a:lstStyle/>
          <a:p>
            <a:r>
              <a:rPr lang="hr-HR" dirty="0" smtClean="0"/>
              <a:t>After rearranging the term we obtain total force on a magnet caused by induced current</a:t>
            </a:r>
            <a:br>
              <a:rPr lang="hr-HR" dirty="0" smtClean="0"/>
            </a:br>
            <a:endParaRPr lang="hr-HR" dirty="0" smtClean="0"/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6153536"/>
            <a:ext cx="27363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i="1" dirty="0" smtClean="0"/>
              <a:t>z</a:t>
            </a:r>
            <a:r>
              <a:rPr lang="hr-HR" sz="1600" i="1" baseline="-25000" dirty="0" smtClean="0"/>
              <a:t>1</a:t>
            </a:r>
            <a:r>
              <a:rPr lang="hr-HR" sz="1600" i="1" dirty="0" smtClean="0"/>
              <a:t>, z</a:t>
            </a:r>
            <a:r>
              <a:rPr lang="hr-HR" sz="1600" i="1" baseline="-25000" dirty="0" smtClean="0"/>
              <a:t>2</a:t>
            </a:r>
            <a:r>
              <a:rPr lang="hr-HR" sz="1600" i="1" dirty="0" smtClean="0"/>
              <a:t> – coordinates of the tube edges</a:t>
            </a:r>
            <a:endParaRPr lang="hr-HR" sz="16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EED9408-3CCF-482B-B3F7-7023C8328DD5}" type="slidenum">
              <a:rPr lang="hr-HR" smtClean="0"/>
              <a:pPr algn="r"/>
              <a:t>6</a:t>
            </a:fld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95736" y="3245743"/>
                <a:ext cx="4248472" cy="852541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hr-HR" sz="2000" b="1" i="1"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hr-HR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000" b="1" i="1">
                              <a:latin typeface="Cambria Math"/>
                            </a:rPr>
                            <m:t>𝝈</m:t>
                          </m:r>
                          <m:r>
                            <a:rPr lang="hr-HR" sz="2000" b="1" i="1">
                              <a:latin typeface="Cambria Math"/>
                            </a:rPr>
                            <m:t>𝚫𝛒</m:t>
                          </m:r>
                          <m:r>
                            <a:rPr lang="hr-HR" sz="2000" b="1" i="1">
                              <a:latin typeface="Cambria Math"/>
                            </a:rPr>
                            <m:t>𝒗</m:t>
                          </m:r>
                        </m:num>
                        <m:den>
                          <m:r>
                            <a:rPr lang="hr-HR" sz="2000" b="1" i="1">
                              <a:latin typeface="Cambria Math"/>
                            </a:rPr>
                            <m:t>𝟐</m:t>
                          </m:r>
                          <m:r>
                            <a:rPr lang="hr-HR" sz="2000" b="1" i="1"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hr-HR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1" i="1">
                                  <a:latin typeface="Cambria Math"/>
                                </a:rPr>
                                <m:t>𝛒</m:t>
                              </m:r>
                            </m:e>
                            <m:sub>
                              <m:r>
                                <a:rPr lang="hr-HR" sz="2000" b="1" i="1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hr-HR" sz="20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hr-HR" sz="2000" b="1" i="1">
                              <a:latin typeface="Cambria Math"/>
                            </a:rPr>
                            <m:t>𝒛</m:t>
                          </m:r>
                          <m:r>
                            <a:rPr lang="hr-HR" sz="2000" b="1" i="1" baseline="-2500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hr-HR" sz="2000" b="1" i="1">
                              <a:latin typeface="Cambria Math"/>
                            </a:rPr>
                            <m:t>𝒛</m:t>
                          </m:r>
                          <m:r>
                            <a:rPr lang="hr-HR" sz="2000" b="1" i="1" baseline="-25000">
                              <a:latin typeface="Cambria Math"/>
                            </a:rPr>
                            <m:t>𝟐</m:t>
                          </m:r>
                        </m:sup>
                        <m:e>
                          <m:sSup>
                            <m:sSupPr>
                              <m:ctrlPr>
                                <a:rPr lang="hr-HR" sz="20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sz="20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sz="2000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sz="2000" b="1" i="1">
                                          <a:latin typeface="Cambria Math"/>
                                        </a:rPr>
                                        <m:t>𝒅</m:t>
                                      </m:r>
                                      <m:r>
                                        <a:rPr lang="hr-HR" sz="2000" b="1" i="1">
                                          <a:latin typeface="Cambria Math"/>
                                        </a:rPr>
                                        <m:t>𝝓</m:t>
                                      </m:r>
                                    </m:num>
                                    <m:den>
                                      <m:r>
                                        <a:rPr lang="hr-HR" sz="2000" b="1" i="1">
                                          <a:latin typeface="Cambria Math"/>
                                        </a:rPr>
                                        <m:t>𝒅𝒛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r-HR" sz="2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hr-HR" sz="2000" b="1" i="1">
                              <a:latin typeface="Cambria Math"/>
                            </a:rPr>
                            <m:t>𝒅𝒛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245743"/>
                <a:ext cx="4248472" cy="8525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6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Equation of motion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D9408-3CCF-482B-B3F7-7023C8328DD5}" type="slidenum">
              <a:rPr lang="hr-HR" smtClean="0"/>
              <a:pPr/>
              <a:t>7</a:t>
            </a:fld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067128" cy="4876800"/>
              </a:xfrm>
            </p:spPr>
            <p:txBody>
              <a:bodyPr/>
              <a:lstStyle/>
              <a:p>
                <a:r>
                  <a:rPr lang="hr-HR" dirty="0" smtClean="0"/>
                  <a:t>II. Newton law for magnet states</a:t>
                </a:r>
              </a:p>
              <a:p>
                <a:pPr marL="0" indent="0">
                  <a:buNone/>
                </a:pPr>
                <a:endParaRPr lang="hr-HR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hr-HR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r>
                        <a:rPr lang="hr-HR" b="0" i="1" smtClean="0">
                          <a:latin typeface="Cambria Math"/>
                        </a:rPr>
                        <m:t>𝑚𝑔</m:t>
                      </m:r>
                      <m:r>
                        <a:rPr lang="hr-HR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hr-HR" dirty="0" smtClean="0"/>
              </a:p>
              <a:p>
                <a:pPr marL="0" indent="0">
                  <a:buNone/>
                </a:pPr>
                <a:endParaRPr lang="hr-HR" dirty="0"/>
              </a:p>
              <a:p>
                <a:r>
                  <a:rPr lang="hr-HR" dirty="0" smtClean="0"/>
                  <a:t>After solving for 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hr-HR" dirty="0" smtClean="0"/>
                  <a:t> we obtain (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hr-H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hr-H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hr-HR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r>
                        <a:rPr lang="hr-HR" b="0" i="1" smtClean="0">
                          <a:latin typeface="Cambria Math"/>
                        </a:rPr>
                        <m:t>𝜏</m:t>
                      </m:r>
                      <m:r>
                        <a:rPr lang="hr-HR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r-H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hr-HR" b="0" dirty="0" smtClean="0"/>
              </a:p>
              <a:p>
                <a:endParaRPr lang="hr-HR" dirty="0"/>
              </a:p>
              <a:p>
                <a:pPr marL="0" indent="0">
                  <a:buNone/>
                </a:pPr>
                <a:endParaRPr lang="hr-HR" b="0" dirty="0" smtClean="0"/>
              </a:p>
              <a:p>
                <a:pPr marL="0" indent="0">
                  <a:buNone/>
                </a:pPr>
                <a:endParaRPr lang="hr-HR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067128" cy="4876800"/>
              </a:xfrm>
              <a:blipFill rotWithShape="0">
                <a:blip r:embed="rId3"/>
                <a:stretch>
                  <a:fillRect l="-777" t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39444" y="4765603"/>
                <a:ext cx="3528392" cy="1511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Substitution:</a:t>
                </a:r>
              </a:p>
              <a:p>
                <a:pPr/>
                <a:r>
                  <a:rPr lang="hr-HR" dirty="0" smtClean="0"/>
                  <a:t/>
                </a:r>
                <a:br>
                  <a:rPr lang="hr-HR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𝜏</m:t>
                      </m:r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</a:rPr>
                            <m:t>2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</a:rPr>
                                <m:t>𝑚𝑎𝑔</m:t>
                              </m:r>
                            </m:sub>
                          </m:sSub>
                        </m:num>
                        <m:den>
                          <m:r>
                            <a:rPr lang="hr-HR" b="0" i="1" smtClean="0">
                              <a:latin typeface="Cambria Math"/>
                            </a:rPr>
                            <m:t>𝜎</m:t>
                          </m:r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/>
                            </a:rPr>
                            <m:t>Δ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limLoc m:val="subSup"/>
                              <m:ctrlPr>
                                <a:rPr lang="hr-HR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hr-HR" b="1" i="1">
                                  <a:latin typeface="Cambria Math"/>
                                </a:rPr>
                                <m:t>𝒛</m:t>
                              </m:r>
                              <m:r>
                                <a:rPr lang="hr-HR" b="1" i="1" baseline="-25000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hr-HR" b="1" i="1">
                                  <a:latin typeface="Cambria Math"/>
                                </a:rPr>
                                <m:t>𝒛</m:t>
                              </m:r>
                              <m:r>
                                <a:rPr lang="hr-HR" b="1" i="1" baseline="-25000">
                                  <a:latin typeface="Cambria Math"/>
                                </a:rPr>
                                <m:t>𝟐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hr-HR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hr-HR" b="1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r-HR" b="1" i="1">
                                              <a:latin typeface="Cambria Math"/>
                                            </a:rPr>
                                            <m:t>𝒅</m:t>
                                          </m:r>
                                          <m:r>
                                            <a:rPr lang="hr-HR" b="1" i="1">
                                              <a:latin typeface="Cambria Math"/>
                                            </a:rPr>
                                            <m:t>𝝓</m:t>
                                          </m:r>
                                        </m:num>
                                        <m:den>
                                          <m:r>
                                            <a:rPr lang="hr-HR" b="1" i="1">
                                              <a:latin typeface="Cambria Math"/>
                                            </a:rPr>
                                            <m:t>𝒅𝒛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hr-HR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hr-HR" b="1" i="1">
                                  <a:latin typeface="Cambria Math"/>
                                </a:rPr>
                                <m:t>𝒅𝒛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hr-HR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444" y="4765603"/>
                <a:ext cx="3528392" cy="1511761"/>
              </a:xfrm>
              <a:prstGeom prst="rect">
                <a:avLst/>
              </a:prstGeom>
              <a:blipFill rotWithShape="1">
                <a:blip r:embed="rId4"/>
                <a:stretch>
                  <a:fillRect l="-1382" t="-20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2894881" y="4694448"/>
            <a:ext cx="432048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6144" y="5064300"/>
                <a:ext cx="2664296" cy="1477328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 smtClean="0"/>
                  <a:t>Function is in form of exponential decay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 smtClean="0"/>
                  <a:t>Terminal velocity can be expressed 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</a:rPr>
                        <m:t>𝑣</m:t>
                      </m:r>
                      <m:r>
                        <a:rPr lang="hr-HR" b="1" i="1">
                          <a:latin typeface="Cambria Math"/>
                        </a:rPr>
                        <m:t>=</m:t>
                      </m:r>
                      <m:r>
                        <a:rPr lang="hr-HR" i="1">
                          <a:latin typeface="Cambria Math"/>
                        </a:rPr>
                        <m:t>𝜏</m:t>
                      </m:r>
                      <m:r>
                        <a:rPr lang="hr-HR" i="1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hr-HR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44" y="5064300"/>
                <a:ext cx="2664296" cy="1477328"/>
              </a:xfrm>
              <a:prstGeom prst="rect">
                <a:avLst/>
              </a:prstGeom>
              <a:blipFill rotWithShape="1">
                <a:blip r:embed="rId5"/>
                <a:stretch>
                  <a:fillRect l="-1367" t="-1639" r="-1139" b="-820"/>
                </a:stretch>
              </a:blipFill>
              <a:ln w="12700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84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Determing magnetic flux change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0159" y="1547452"/>
                <a:ext cx="8229600" cy="4876800"/>
              </a:xfrm>
            </p:spPr>
            <p:txBody>
              <a:bodyPr/>
              <a:lstStyle/>
              <a:p>
                <a:r>
                  <a:rPr lang="hr-HR" dirty="0" smtClean="0"/>
                  <a:t>Because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b="1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b="1" i="1">
                            <a:latin typeface="Cambria Math"/>
                          </a:rPr>
                          <m:t>𝒅</m:t>
                        </m:r>
                        <m:r>
                          <a:rPr lang="hr-HR" b="1" i="1">
                            <a:latin typeface="Cambria Math"/>
                          </a:rPr>
                          <m:t>𝝓</m:t>
                        </m:r>
                      </m:num>
                      <m:den>
                        <m:r>
                          <a:rPr lang="hr-HR" b="1" i="1">
                            <a:latin typeface="Cambria Math"/>
                          </a:rPr>
                          <m:t>𝒅𝒛</m:t>
                        </m:r>
                      </m:den>
                    </m:f>
                  </m:oMath>
                </a14:m>
                <a:r>
                  <a:rPr lang="hr-HR" dirty="0" smtClean="0"/>
                  <a:t> can be difficult to calculate we decided to experimentaly determine it</a:t>
                </a:r>
              </a:p>
              <a:p>
                <a:pPr marL="0" indent="0">
                  <a:buNone/>
                </a:pPr>
                <a:endParaRPr lang="hr-HR" dirty="0" smtClean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 smtClean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 smtClean="0"/>
              </a:p>
              <a:p>
                <a:endParaRPr lang="hr-HR" dirty="0" smtClean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159" y="1547452"/>
                <a:ext cx="8229600" cy="4876800"/>
              </a:xfrm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5576" y="2780928"/>
                <a:ext cx="2088232" cy="936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/>
                        </a:rPr>
                        <m:t>𝐹</m:t>
                      </m:r>
                      <m:r>
                        <a:rPr lang="hr-HR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hr-HR">
                          <a:latin typeface="Cambria Math"/>
                        </a:rPr>
                        <m:t>NI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∙2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𝜋𝜌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𝜌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𝐹</m:t>
                      </m:r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r>
                        <a:rPr lang="hr-HR" b="0" i="1" smtClean="0">
                          <a:latin typeface="Cambria Math"/>
                        </a:rPr>
                        <m:t>𝑁𝐼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80928"/>
                <a:ext cx="2088232" cy="9364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4992039"/>
                <a:ext cx="1368152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1" i="1" smtClean="0">
                              <a:latin typeface="Cambria Math"/>
                            </a:rPr>
                            <m:t>𝒅</m:t>
                          </m:r>
                          <m:r>
                            <a:rPr lang="hr-HR" b="1" i="1" smtClean="0">
                              <a:latin typeface="Cambria Math"/>
                            </a:rPr>
                            <m:t>𝝓</m:t>
                          </m:r>
                        </m:num>
                        <m:den>
                          <m:r>
                            <a:rPr lang="hr-HR" b="1" i="1" smtClean="0">
                              <a:latin typeface="Cambria Math"/>
                            </a:rPr>
                            <m:t>𝒅𝒛</m:t>
                          </m:r>
                        </m:den>
                      </m:f>
                      <m:r>
                        <a:rPr lang="hr-H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1" i="1" smtClean="0">
                              <a:latin typeface="Cambria Math"/>
                            </a:rPr>
                            <m:t>𝑭</m:t>
                          </m:r>
                        </m:num>
                        <m:den>
                          <m:r>
                            <a:rPr lang="hr-HR" b="1" i="1" smtClean="0">
                              <a:latin typeface="Cambria Math"/>
                            </a:rPr>
                            <m:t>𝑵𝑰</m:t>
                          </m:r>
                        </m:den>
                      </m:f>
                    </m:oMath>
                  </m:oMathPara>
                </a14:m>
                <a:endParaRPr lang="hr-HR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992039"/>
                <a:ext cx="1368152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EED9408-3CCF-482B-B3F7-7023C8328DD5}" type="slidenum">
              <a:rPr lang="hr-HR" smtClean="0"/>
              <a:pPr algn="r"/>
              <a:t>8</a:t>
            </a:fld>
            <a:endParaRPr lang="hr-HR" dirty="0"/>
          </a:p>
        </p:txBody>
      </p:sp>
      <p:grpSp>
        <p:nvGrpSpPr>
          <p:cNvPr id="29" name="Group 28"/>
          <p:cNvGrpSpPr/>
          <p:nvPr/>
        </p:nvGrpSpPr>
        <p:grpSpPr>
          <a:xfrm>
            <a:off x="3795568" y="2725039"/>
            <a:ext cx="5490956" cy="3198276"/>
            <a:chOff x="3609292" y="2521483"/>
            <a:chExt cx="5332461" cy="3106411"/>
          </a:xfrm>
        </p:grpSpPr>
        <p:grpSp>
          <p:nvGrpSpPr>
            <p:cNvPr id="6" name="Group 5"/>
            <p:cNvGrpSpPr/>
            <p:nvPr/>
          </p:nvGrpSpPr>
          <p:grpSpPr>
            <a:xfrm>
              <a:off x="3941050" y="2521483"/>
              <a:ext cx="5000703" cy="3106411"/>
              <a:chOff x="158367" y="358358"/>
              <a:chExt cx="3656794" cy="202833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55668" y="358358"/>
                <a:ext cx="1132485" cy="1704471"/>
                <a:chOff x="455668" y="358358"/>
                <a:chExt cx="1132485" cy="1704471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120662" y="358358"/>
                  <a:ext cx="85" cy="1081933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/>
                <p:cNvSpPr/>
                <p:nvPr/>
              </p:nvSpPr>
              <p:spPr>
                <a:xfrm>
                  <a:off x="843023" y="1913087"/>
                  <a:ext cx="651371" cy="144016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hr-HR" sz="11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hr-HR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455702" y="592970"/>
                  <a:ext cx="924410" cy="6312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hr-HR" sz="11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hr-HR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018352" y="1725842"/>
                  <a:ext cx="291331" cy="18002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hr-HR" sz="11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hr-HR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55668" y="499809"/>
                  <a:ext cx="71997" cy="156302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hr-HR" sz="11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hr-HR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372129" y="610330"/>
                  <a:ext cx="216024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hr-HR" sz="11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hr-HR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120825" y="1417690"/>
                  <a:ext cx="80822" cy="4571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hr-HR" sz="11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hr-HR" sz="1100">
                    <a:effectLst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126364" y="1646519"/>
                  <a:ext cx="75307" cy="7200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hr-HR" sz="11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hr-HR" sz="1100">
                    <a:effectLst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8" name="TextBox 13"/>
              <p:cNvSpPr txBox="1"/>
              <p:nvPr/>
            </p:nvSpPr>
            <p:spPr>
              <a:xfrm>
                <a:off x="1529141" y="1494630"/>
                <a:ext cx="2286020" cy="7890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hr-HR" sz="1400" b="1" kern="1200" dirty="0" smtClean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Wooden cube (in place to eliminate magnets impact on the scale)</a:t>
                </a:r>
                <a:endParaRPr lang="hr-HR" sz="1200" b="1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" name="TextBox 14"/>
              <p:cNvSpPr txBox="1"/>
              <p:nvPr/>
            </p:nvSpPr>
            <p:spPr>
              <a:xfrm rot="16200000">
                <a:off x="-318105" y="970047"/>
                <a:ext cx="1322275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hr-HR" sz="1600" kern="1200" dirty="0" smtClean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Stand</a:t>
                </a:r>
                <a:endParaRPr lang="hr-HR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" name="TextBox 15"/>
              <p:cNvSpPr txBox="1"/>
              <p:nvPr/>
            </p:nvSpPr>
            <p:spPr>
              <a:xfrm>
                <a:off x="1825445" y="358358"/>
                <a:ext cx="968360" cy="6058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hr-HR" sz="1400" b="1" dirty="0" smtClean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Screw for vertical dislacement (0.01 mm)</a:t>
                </a:r>
                <a:endParaRPr lang="hr-HR" sz="1200" b="1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1" name="TextBox 17"/>
              <p:cNvSpPr txBox="1"/>
              <p:nvPr/>
            </p:nvSpPr>
            <p:spPr>
              <a:xfrm>
                <a:off x="1168709" y="1106935"/>
                <a:ext cx="1939336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hr-HR" sz="1400" b="1" kern="1200" dirty="0" smtClean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Coil same diameter as tube </a:t>
                </a:r>
                <a:endParaRPr lang="hr-HR" sz="1200" b="1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2" name="TextBox 18"/>
              <p:cNvSpPr txBox="1"/>
              <p:nvPr/>
            </p:nvSpPr>
            <p:spPr>
              <a:xfrm>
                <a:off x="664148" y="2062829"/>
                <a:ext cx="781982" cy="32386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hr-HR" sz="1400" kern="1200" dirty="0" smtClean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Scale</a:t>
                </a:r>
                <a:endParaRPr lang="hr-HR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3" name="TextBox 19"/>
              <p:cNvSpPr txBox="1"/>
              <p:nvPr/>
            </p:nvSpPr>
            <p:spPr>
              <a:xfrm rot="16200000">
                <a:off x="182015" y="1002374"/>
                <a:ext cx="1188132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hr-HR" sz="1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Magnet</a:t>
                </a:r>
                <a:endParaRPr lang="hr-HR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901158" y="1440211"/>
                <a:ext cx="219505" cy="1934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1587992" y="592974"/>
                <a:ext cx="237453" cy="483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endCxn id="25" idx="3"/>
              </p:cNvCxnSpPr>
              <p:nvPr/>
            </p:nvCxnSpPr>
            <p:spPr>
              <a:xfrm flipH="1">
                <a:off x="1201647" y="1296407"/>
                <a:ext cx="217198" cy="1441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endCxn id="22" idx="3"/>
              </p:cNvCxnSpPr>
              <p:nvPr/>
            </p:nvCxnSpPr>
            <p:spPr>
              <a:xfrm flipH="1">
                <a:off x="1309682" y="1815541"/>
                <a:ext cx="219351" cy="3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endCxn id="20" idx="2"/>
              </p:cNvCxnSpPr>
              <p:nvPr/>
            </p:nvCxnSpPr>
            <p:spPr>
              <a:xfrm flipV="1">
                <a:off x="1018280" y="2057103"/>
                <a:ext cx="150429" cy="944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3609292" y="5123127"/>
              <a:ext cx="26642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 flipV="1">
            <a:off x="1841823" y="4782381"/>
            <a:ext cx="281905" cy="2408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41823" y="427661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Measured by scale</a:t>
            </a:r>
            <a:endParaRPr lang="en-GB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259632" y="5579043"/>
            <a:ext cx="360040" cy="256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0007" y="5925980"/>
            <a:ext cx="144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Property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of</a:t>
            </a:r>
            <a:r>
              <a:rPr lang="hr-H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coil N = 40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841823" y="5579043"/>
            <a:ext cx="425921" cy="346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73726" y="5835811"/>
            <a:ext cx="1768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Adjusted on current source </a:t>
            </a:r>
            <a:br>
              <a:rPr lang="hr-HR" dirty="0" smtClean="0"/>
            </a:br>
            <a:r>
              <a:rPr lang="hr-HR" dirty="0" smtClean="0"/>
              <a:t>I = 1A (DC)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5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Magnetic brakes\Slike\P1010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2"/>
          <a:stretch/>
        </p:blipFill>
        <p:spPr bwMode="auto">
          <a:xfrm rot="16200000">
            <a:off x="505900" y="1302413"/>
            <a:ext cx="4120949" cy="37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0580" y="1470719"/>
            <a:ext cx="4572000" cy="3429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275856" y="4581128"/>
            <a:ext cx="360040" cy="89009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91880" y="547121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Scale</a:t>
            </a:r>
            <a:endParaRPr lang="hr-HR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03648" y="4725144"/>
            <a:ext cx="288032" cy="86409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5589392"/>
            <a:ext cx="176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Current source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5148053"/>
            <a:ext cx="1512168" cy="36933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Brass screw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1945060" y="577405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Wooden block</a:t>
            </a:r>
            <a:endParaRPr lang="hr-HR" dirty="0"/>
          </a:p>
        </p:txBody>
      </p:sp>
      <p:sp>
        <p:nvSpPr>
          <p:cNvPr id="2" name="TextBox 1"/>
          <p:cNvSpPr txBox="1"/>
          <p:nvPr/>
        </p:nvSpPr>
        <p:spPr>
          <a:xfrm>
            <a:off x="7645200" y="3293368"/>
            <a:ext cx="1374292" cy="64633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Neodimium magnets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2307862"/>
            <a:ext cx="1044116" cy="36933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Coil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1046312" y="1661531"/>
            <a:ext cx="1296144" cy="646331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Adjustable </a:t>
            </a:r>
            <a:br>
              <a:rPr lang="hr-HR" dirty="0" smtClean="0"/>
            </a:br>
            <a:r>
              <a:rPr lang="hr-HR" dirty="0" smtClean="0"/>
              <a:t>stand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1338366"/>
            <a:ext cx="1116124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Plastic tube</a:t>
            </a:r>
            <a:endParaRPr lang="hr-HR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342456" y="1844824"/>
            <a:ext cx="717376" cy="13987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76156" y="2492528"/>
            <a:ext cx="54006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 flipV="1">
            <a:off x="7236296" y="1338366"/>
            <a:ext cx="648072" cy="3231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" idx="1"/>
          </p:cNvCxnSpPr>
          <p:nvPr/>
        </p:nvCxnSpPr>
        <p:spPr>
          <a:xfrm flipH="1">
            <a:off x="7236296" y="3616534"/>
            <a:ext cx="408904" cy="10888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372200" y="4437112"/>
            <a:ext cx="432048" cy="71094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</p:cNvCxnSpPr>
          <p:nvPr/>
        </p:nvCxnSpPr>
        <p:spPr>
          <a:xfrm flipV="1">
            <a:off x="2701144" y="4437112"/>
            <a:ext cx="286680" cy="133694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EED9408-3CCF-482B-B3F7-7023C8328DD5}" type="slidenum">
              <a:rPr lang="hr-HR" smtClean="0"/>
              <a:pPr algn="r"/>
              <a:t>9</a:t>
            </a:fld>
            <a:endParaRPr lang="hr-HR"/>
          </a:p>
        </p:txBody>
      </p:sp>
      <p:cxnSp>
        <p:nvCxnSpPr>
          <p:cNvPr id="17" name="Straight Arrow Connector 16"/>
          <p:cNvCxnSpPr>
            <a:stCxn id="21" idx="6"/>
            <a:endCxn id="4" idx="0"/>
          </p:cNvCxnSpPr>
          <p:nvPr/>
        </p:nvCxnSpPr>
        <p:spPr>
          <a:xfrm flipV="1">
            <a:off x="3254921" y="3185219"/>
            <a:ext cx="2037159" cy="9379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966889" y="3930173"/>
            <a:ext cx="288032" cy="386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54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8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2275</Words>
  <Application>Microsoft Office PowerPoint</Application>
  <PresentationFormat>On-screen Show (4:3)</PresentationFormat>
  <Paragraphs>435</Paragraphs>
  <Slides>42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Clarity</vt:lpstr>
      <vt:lpstr>SPW 11.0 Graph</vt:lpstr>
      <vt:lpstr>16. Magnetic brakes</vt:lpstr>
      <vt:lpstr>Outline</vt:lpstr>
      <vt:lpstr>What causes the force? </vt:lpstr>
      <vt:lpstr>Force</vt:lpstr>
      <vt:lpstr>Force</vt:lpstr>
      <vt:lpstr>Force</vt:lpstr>
      <vt:lpstr>Equation of motion </vt:lpstr>
      <vt:lpstr>Determing magnetic flux change</vt:lpstr>
      <vt:lpstr>PowerPoint Presentation</vt:lpstr>
      <vt:lpstr>Example of obtained data     - magnetic flux change</vt:lpstr>
      <vt:lpstr>Velocity measurement</vt:lpstr>
      <vt:lpstr>PowerPoint Presentation</vt:lpstr>
      <vt:lpstr>Dependence of terminal velocity on cylindrical magnets height – Cu and Al</vt:lpstr>
      <vt:lpstr>Dipole</vt:lpstr>
      <vt:lpstr>Terminal velocity - dipole</vt:lpstr>
      <vt:lpstr>Velocity - conductivity</vt:lpstr>
      <vt:lpstr>Dependence of final speed on material conductivity</vt:lpstr>
      <vt:lpstr>Dependence of velocity on distance traveled </vt:lpstr>
      <vt:lpstr>Conclusion</vt:lpstr>
      <vt:lpstr>Reference</vt:lpstr>
      <vt:lpstr>Thank you</vt:lpstr>
      <vt:lpstr>Current</vt:lpstr>
      <vt:lpstr>Determing Bρ</vt:lpstr>
      <vt:lpstr>Terminal velocity</vt:lpstr>
      <vt:lpstr>Assumptions used in derivation of model</vt:lpstr>
      <vt:lpstr>Detailed dipole model derivation 1/2</vt:lpstr>
      <vt:lpstr>Detailed dipole model derivation 2/2</vt:lpstr>
      <vt:lpstr>Equation of motion with initial velocity</vt:lpstr>
      <vt:lpstr>Terminal velocity derived from energy conservation</vt:lpstr>
      <vt:lpstr>Apparatus properties - tubes</vt:lpstr>
      <vt:lpstr>Apparatus properties - magnets </vt:lpstr>
      <vt:lpstr>Example of obtained data - force</vt:lpstr>
      <vt:lpstr>Determing magnetic flux change 2</vt:lpstr>
      <vt:lpstr>Determing magnetic flux change 3</vt:lpstr>
      <vt:lpstr>Velocity measurement </vt:lpstr>
      <vt:lpstr>Theoretical change of velocity</vt:lpstr>
      <vt:lpstr>Cooling - change of the magnetization of the magnet</vt:lpstr>
      <vt:lpstr>Heating of cooled tube</vt:lpstr>
      <vt:lpstr>Cooling - change of tube dimesion </vt:lpstr>
      <vt:lpstr>Tube with slit vs tube without slit</vt:lpstr>
      <vt:lpstr>Superconductor</vt:lpstr>
      <vt:lpstr>Skin effect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 Magnetic brakes</dc:title>
  <dc:creator>domagoj pluscec</dc:creator>
  <cp:lastModifiedBy>domagoj pluscec</cp:lastModifiedBy>
  <cp:revision>118</cp:revision>
  <dcterms:created xsi:type="dcterms:W3CDTF">2014-06-22T12:15:08Z</dcterms:created>
  <dcterms:modified xsi:type="dcterms:W3CDTF">2014-07-18T14:19:35Z</dcterms:modified>
</cp:coreProperties>
</file>