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67" r:id="rId4"/>
    <p:sldId id="280" r:id="rId5"/>
    <p:sldId id="284" r:id="rId6"/>
    <p:sldId id="261" r:id="rId7"/>
    <p:sldId id="285" r:id="rId8"/>
    <p:sldId id="268" r:id="rId9"/>
    <p:sldId id="281" r:id="rId10"/>
    <p:sldId id="263" r:id="rId11"/>
    <p:sldId id="262" r:id="rId12"/>
    <p:sldId id="275" r:id="rId13"/>
    <p:sldId id="265" r:id="rId14"/>
    <p:sldId id="266" r:id="rId15"/>
    <p:sldId id="264" r:id="rId16"/>
    <p:sldId id="270" r:id="rId17"/>
    <p:sldId id="274" r:id="rId18"/>
    <p:sldId id="273" r:id="rId19"/>
    <p:sldId id="269" r:id="rId20"/>
    <p:sldId id="286" r:id="rId21"/>
    <p:sldId id="282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54F52-ECA9-4A1F-ADCE-0B7D0DD3A3A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606836D-70A1-48C2-A5C2-07661EC90EAF}">
      <dgm:prSet phldrT="[Text]"/>
      <dgm:spPr/>
      <dgm:t>
        <a:bodyPr/>
        <a:lstStyle/>
        <a:p>
          <a:r>
            <a:rPr lang="hr-HR" dirty="0" smtClean="0"/>
            <a:t>Saddle</a:t>
          </a:r>
          <a:r>
            <a:rPr lang="hr-HR" baseline="0" dirty="0" smtClean="0"/>
            <a:t> shape</a:t>
          </a:r>
          <a:endParaRPr lang="en-GB" dirty="0"/>
        </a:p>
      </dgm:t>
    </dgm:pt>
    <dgm:pt modelId="{9241CACC-0F2C-4A40-AE05-B122A343D166}" type="parTrans" cxnId="{EB679311-94CF-41BA-9BCC-31178694772B}">
      <dgm:prSet/>
      <dgm:spPr/>
      <dgm:t>
        <a:bodyPr/>
        <a:lstStyle/>
        <a:p>
          <a:endParaRPr lang="en-GB"/>
        </a:p>
      </dgm:t>
    </dgm:pt>
    <dgm:pt modelId="{2C8C4E0F-591B-4D66-8871-06C4942F1D0E}" type="sibTrans" cxnId="{EB679311-94CF-41BA-9BCC-31178694772B}">
      <dgm:prSet/>
      <dgm:spPr/>
      <dgm:t>
        <a:bodyPr/>
        <a:lstStyle/>
        <a:p>
          <a:endParaRPr lang="en-GB"/>
        </a:p>
      </dgm:t>
    </dgm:pt>
    <dgm:pt modelId="{7D573F47-7A2E-4107-97C3-4E7B9DFF0988}">
      <dgm:prSet phldrT="[Text]"/>
      <dgm:spPr/>
      <dgm:t>
        <a:bodyPr/>
        <a:lstStyle/>
        <a:p>
          <a:endParaRPr lang="hr-HR" dirty="0" smtClean="0"/>
        </a:p>
      </dgm:t>
    </dgm:pt>
    <dgm:pt modelId="{C1AE30C9-D0B9-4762-9F36-24D6EA8EB528}" type="parTrans" cxnId="{82DCA8D8-8867-4F25-94F5-31F8125384D3}">
      <dgm:prSet/>
      <dgm:spPr/>
      <dgm:t>
        <a:bodyPr/>
        <a:lstStyle/>
        <a:p>
          <a:endParaRPr lang="en-GB"/>
        </a:p>
      </dgm:t>
    </dgm:pt>
    <dgm:pt modelId="{3E246091-47B0-44B4-94E9-B5DBAA699260}" type="sibTrans" cxnId="{82DCA8D8-8867-4F25-94F5-31F8125384D3}">
      <dgm:prSet/>
      <dgm:spPr/>
      <dgm:t>
        <a:bodyPr/>
        <a:lstStyle/>
        <a:p>
          <a:endParaRPr lang="en-GB"/>
        </a:p>
      </dgm:t>
    </dgm:pt>
    <dgm:pt modelId="{2519E9F3-EC6B-4E5A-B82B-34589A146C8B}">
      <dgm:prSet phldrT="[Text]"/>
      <dgm:spPr/>
      <dgm:t>
        <a:bodyPr/>
        <a:lstStyle/>
        <a:p>
          <a:r>
            <a:rPr lang="hr-HR" dirty="0" smtClean="0"/>
            <a:t>Rotating</a:t>
          </a:r>
          <a:r>
            <a:rPr lang="hr-HR" baseline="0" dirty="0" smtClean="0"/>
            <a:t> frequency</a:t>
          </a:r>
          <a:endParaRPr lang="en-GB" dirty="0"/>
        </a:p>
      </dgm:t>
    </dgm:pt>
    <dgm:pt modelId="{68D14863-B9EA-43F6-8F8F-1DC38A178162}" type="parTrans" cxnId="{42CF87CD-1341-4851-8944-59A93E627103}">
      <dgm:prSet/>
      <dgm:spPr/>
      <dgm:t>
        <a:bodyPr/>
        <a:lstStyle/>
        <a:p>
          <a:endParaRPr lang="en-GB"/>
        </a:p>
      </dgm:t>
    </dgm:pt>
    <dgm:pt modelId="{7252BF60-53DD-4413-8F22-8E88FDB1745C}" type="sibTrans" cxnId="{42CF87CD-1341-4851-8944-59A93E627103}">
      <dgm:prSet/>
      <dgm:spPr/>
      <dgm:t>
        <a:bodyPr/>
        <a:lstStyle/>
        <a:p>
          <a:endParaRPr lang="en-GB"/>
        </a:p>
      </dgm:t>
    </dgm:pt>
    <dgm:pt modelId="{E8146167-456B-4A1B-997C-53CFCEA82981}">
      <dgm:prSet phldrT="[Text]"/>
      <dgm:spPr/>
      <dgm:t>
        <a:bodyPr/>
        <a:lstStyle/>
        <a:p>
          <a:endParaRPr lang="hr-HR" dirty="0" smtClean="0"/>
        </a:p>
      </dgm:t>
    </dgm:pt>
    <dgm:pt modelId="{4AE62D95-F6F7-4B0F-A815-9C1039698AE6}" type="parTrans" cxnId="{D44D6A58-EBAA-434E-AB05-C203800556C6}">
      <dgm:prSet/>
      <dgm:spPr/>
      <dgm:t>
        <a:bodyPr/>
        <a:lstStyle/>
        <a:p>
          <a:endParaRPr lang="en-GB"/>
        </a:p>
      </dgm:t>
    </dgm:pt>
    <dgm:pt modelId="{71879886-FF45-42FA-B17C-1ED3B77FA34D}" type="sibTrans" cxnId="{D44D6A58-EBAA-434E-AB05-C203800556C6}">
      <dgm:prSet/>
      <dgm:spPr/>
      <dgm:t>
        <a:bodyPr/>
        <a:lstStyle/>
        <a:p>
          <a:endParaRPr lang="en-GB"/>
        </a:p>
      </dgm:t>
    </dgm:pt>
    <dgm:pt modelId="{F9B28FFE-0C45-41F6-BCED-76017FDAB0CA}">
      <dgm:prSet phldrT="[Text]"/>
      <dgm:spPr/>
      <dgm:t>
        <a:bodyPr/>
        <a:lstStyle/>
        <a:p>
          <a:r>
            <a:rPr lang="hr-HR" dirty="0" smtClean="0"/>
            <a:t>Friction</a:t>
          </a:r>
          <a:r>
            <a:rPr lang="hr-HR" baseline="0" dirty="0" smtClean="0"/>
            <a:t> impact</a:t>
          </a:r>
          <a:endParaRPr lang="en-GB" dirty="0"/>
        </a:p>
      </dgm:t>
    </dgm:pt>
    <dgm:pt modelId="{FA570AD2-2FE6-4C92-9D85-0D0E18B4FD2A}" type="parTrans" cxnId="{E3D14FD9-5465-4307-B6E2-4E0CDE94EDE6}">
      <dgm:prSet/>
      <dgm:spPr/>
      <dgm:t>
        <a:bodyPr/>
        <a:lstStyle/>
        <a:p>
          <a:endParaRPr lang="en-GB"/>
        </a:p>
      </dgm:t>
    </dgm:pt>
    <dgm:pt modelId="{BB94E315-AC46-44B9-BE94-A65F4E20D8A9}" type="sibTrans" cxnId="{E3D14FD9-5465-4307-B6E2-4E0CDE94EDE6}">
      <dgm:prSet/>
      <dgm:spPr/>
      <dgm:t>
        <a:bodyPr/>
        <a:lstStyle/>
        <a:p>
          <a:endParaRPr lang="en-GB"/>
        </a:p>
      </dgm:t>
    </dgm:pt>
    <dgm:pt modelId="{05DE5E26-89E4-42F2-91EB-5A5B018F625C}">
      <dgm:prSet phldrT="[Text]"/>
      <dgm:spPr/>
      <dgm:t>
        <a:bodyPr/>
        <a:lstStyle/>
        <a:p>
          <a:endParaRPr lang="hr-HR" dirty="0" smtClean="0"/>
        </a:p>
      </dgm:t>
    </dgm:pt>
    <dgm:pt modelId="{E0F539B7-BA5A-4355-AE4E-769DD4DEBC37}" type="sibTrans" cxnId="{CF11DE2B-7FB8-44F6-A9F7-40F080364252}">
      <dgm:prSet/>
      <dgm:spPr/>
      <dgm:t>
        <a:bodyPr/>
        <a:lstStyle/>
        <a:p>
          <a:endParaRPr lang="en-GB"/>
        </a:p>
      </dgm:t>
    </dgm:pt>
    <dgm:pt modelId="{E71F3F21-5301-4BF4-A567-4E2742E86B40}" type="parTrans" cxnId="{CF11DE2B-7FB8-44F6-A9F7-40F080364252}">
      <dgm:prSet/>
      <dgm:spPr/>
      <dgm:t>
        <a:bodyPr/>
        <a:lstStyle/>
        <a:p>
          <a:endParaRPr lang="en-GB"/>
        </a:p>
      </dgm:t>
    </dgm:pt>
    <dgm:pt modelId="{CC4FCE17-42BC-4967-9DD1-60FC0EF1FB54}">
      <dgm:prSet/>
      <dgm:spPr/>
      <dgm:t>
        <a:bodyPr/>
        <a:lstStyle/>
        <a:p>
          <a:endParaRPr lang="en-GB"/>
        </a:p>
      </dgm:t>
    </dgm:pt>
    <dgm:pt modelId="{A9CEDE1F-3647-4412-BF8D-D2CA18B9D4D9}" type="parTrans" cxnId="{31490F76-89DE-4348-8B22-5A937A4A6FCA}">
      <dgm:prSet/>
      <dgm:spPr/>
      <dgm:t>
        <a:bodyPr/>
        <a:lstStyle/>
        <a:p>
          <a:endParaRPr lang="en-GB"/>
        </a:p>
      </dgm:t>
    </dgm:pt>
    <dgm:pt modelId="{7D9EB432-84A3-45BA-B7A0-EB98BC4F2AB9}" type="sibTrans" cxnId="{31490F76-89DE-4348-8B22-5A937A4A6FCA}">
      <dgm:prSet/>
      <dgm:spPr/>
      <dgm:t>
        <a:bodyPr/>
        <a:lstStyle/>
        <a:p>
          <a:endParaRPr lang="en-GB"/>
        </a:p>
      </dgm:t>
    </dgm:pt>
    <dgm:pt modelId="{25296D85-63FA-46D6-87E9-7D6DE332A897}">
      <dgm:prSet/>
      <dgm:spPr/>
      <dgm:t>
        <a:bodyPr/>
        <a:lstStyle/>
        <a:p>
          <a:r>
            <a:rPr lang="hr-HR" dirty="0" smtClean="0"/>
            <a:t>Moment of inertia of the ball (influence of the</a:t>
          </a:r>
          <a:br>
            <a:rPr lang="hr-HR" dirty="0" smtClean="0"/>
          </a:br>
          <a:r>
            <a:rPr lang="hr-HR" dirty="0" smtClean="0"/>
            <a:t>rotation of the ball)</a:t>
          </a:r>
          <a:endParaRPr lang="en-GB" dirty="0"/>
        </a:p>
      </dgm:t>
    </dgm:pt>
    <dgm:pt modelId="{41D3E296-F2E9-41E2-8A99-0AFBDF2D89E6}" type="parTrans" cxnId="{89ADCFEE-0E6A-4010-9A78-1D831B207D40}">
      <dgm:prSet/>
      <dgm:spPr/>
      <dgm:t>
        <a:bodyPr/>
        <a:lstStyle/>
        <a:p>
          <a:endParaRPr lang="en-GB"/>
        </a:p>
      </dgm:t>
    </dgm:pt>
    <dgm:pt modelId="{55E7E67E-1568-49A7-B16F-21CBCDAA59D2}" type="sibTrans" cxnId="{89ADCFEE-0E6A-4010-9A78-1D831B207D40}">
      <dgm:prSet/>
      <dgm:spPr/>
      <dgm:t>
        <a:bodyPr/>
        <a:lstStyle/>
        <a:p>
          <a:endParaRPr lang="en-GB"/>
        </a:p>
      </dgm:t>
    </dgm:pt>
    <dgm:pt modelId="{A9029637-0333-4662-A96D-52FE140E683D}" type="pres">
      <dgm:prSet presAssocID="{8DC54F52-ECA9-4A1F-ADCE-0B7D0DD3A3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653BE98-7AD8-48AA-B511-6D6525381757}" type="pres">
      <dgm:prSet presAssocID="{05DE5E26-89E4-42F2-91EB-5A5B018F625C}" presName="composite" presStyleCnt="0"/>
      <dgm:spPr/>
    </dgm:pt>
    <dgm:pt modelId="{DF9AC49D-2B5F-42E4-93D1-A3FDEAD418BE}" type="pres">
      <dgm:prSet presAssocID="{05DE5E26-89E4-42F2-91EB-5A5B018F625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7D4B59-41F6-4BDE-A075-0B2631E50AC8}" type="pres">
      <dgm:prSet presAssocID="{05DE5E26-89E4-42F2-91EB-5A5B018F625C}" presName="descendantText" presStyleLbl="alignAcc1" presStyleIdx="0" presStyleCnt="4" custLinFactNeighborX="5486" custLinFactNeighborY="-1973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14E088-BFBE-4F3C-8AF2-190B3381C700}" type="pres">
      <dgm:prSet presAssocID="{E0F539B7-BA5A-4355-AE4E-769DD4DEBC37}" presName="sp" presStyleCnt="0"/>
      <dgm:spPr/>
    </dgm:pt>
    <dgm:pt modelId="{7BC94F2C-E300-44F1-9258-3B41ACEFAADF}" type="pres">
      <dgm:prSet presAssocID="{7D573F47-7A2E-4107-97C3-4E7B9DFF0988}" presName="composite" presStyleCnt="0"/>
      <dgm:spPr/>
    </dgm:pt>
    <dgm:pt modelId="{2FC60C3A-4D31-4F2E-B276-CEE3EDA7FCA4}" type="pres">
      <dgm:prSet presAssocID="{7D573F47-7A2E-4107-97C3-4E7B9DFF098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F974FF-AB81-4A9B-8E56-83860D6FEFDD}" type="pres">
      <dgm:prSet presAssocID="{7D573F47-7A2E-4107-97C3-4E7B9DFF0988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08E4D4-153E-4264-96EF-8A0BB753792D}" type="pres">
      <dgm:prSet presAssocID="{3E246091-47B0-44B4-94E9-B5DBAA699260}" presName="sp" presStyleCnt="0"/>
      <dgm:spPr/>
    </dgm:pt>
    <dgm:pt modelId="{FEFC3822-56AF-47CC-ABD4-ABCCEC804DC3}" type="pres">
      <dgm:prSet presAssocID="{E8146167-456B-4A1B-997C-53CFCEA82981}" presName="composite" presStyleCnt="0"/>
      <dgm:spPr/>
    </dgm:pt>
    <dgm:pt modelId="{EE7E9D82-B043-4BB6-A3FB-0BB01DBED34F}" type="pres">
      <dgm:prSet presAssocID="{E8146167-456B-4A1B-997C-53CFCEA8298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FDCB22-0060-42AD-B404-1BC2E988A42B}" type="pres">
      <dgm:prSet presAssocID="{E8146167-456B-4A1B-997C-53CFCEA8298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75466D-5507-471D-B374-252E197A4544}" type="pres">
      <dgm:prSet presAssocID="{71879886-FF45-42FA-B17C-1ED3B77FA34D}" presName="sp" presStyleCnt="0"/>
      <dgm:spPr/>
    </dgm:pt>
    <dgm:pt modelId="{DC30E3F8-8005-4F7E-863F-12EE2A54DE26}" type="pres">
      <dgm:prSet presAssocID="{CC4FCE17-42BC-4967-9DD1-60FC0EF1FB54}" presName="composite" presStyleCnt="0"/>
      <dgm:spPr/>
    </dgm:pt>
    <dgm:pt modelId="{9C999C2A-91D7-4135-BC73-3C8925136570}" type="pres">
      <dgm:prSet presAssocID="{CC4FCE17-42BC-4967-9DD1-60FC0EF1FB5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667E48-E325-479A-8F78-4A03894B60D9}" type="pres">
      <dgm:prSet presAssocID="{CC4FCE17-42BC-4967-9DD1-60FC0EF1FB5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0D1C477-8C91-4FEB-B616-A8F7107A3947}" type="presOf" srcId="{5606836D-70A1-48C2-A5C2-07661EC90EAF}" destId="{2E7D4B59-41F6-4BDE-A075-0B2631E50AC8}" srcOrd="0" destOrd="0" presId="urn:microsoft.com/office/officeart/2005/8/layout/chevron2"/>
    <dgm:cxn modelId="{99BA525B-FFE0-4CF7-8023-4847840C42AE}" type="presOf" srcId="{25296D85-63FA-46D6-87E9-7D6DE332A897}" destId="{53667E48-E325-479A-8F78-4A03894B60D9}" srcOrd="0" destOrd="0" presId="urn:microsoft.com/office/officeart/2005/8/layout/chevron2"/>
    <dgm:cxn modelId="{6A99AFCE-C464-4F11-A5EA-8FCD68476108}" type="presOf" srcId="{8DC54F52-ECA9-4A1F-ADCE-0B7D0DD3A3A0}" destId="{A9029637-0333-4662-A96D-52FE140E683D}" srcOrd="0" destOrd="0" presId="urn:microsoft.com/office/officeart/2005/8/layout/chevron2"/>
    <dgm:cxn modelId="{AF628A89-8C6B-43F4-9C7A-90A136C0DADB}" type="presOf" srcId="{05DE5E26-89E4-42F2-91EB-5A5B018F625C}" destId="{DF9AC49D-2B5F-42E4-93D1-A3FDEAD418BE}" srcOrd="0" destOrd="0" presId="urn:microsoft.com/office/officeart/2005/8/layout/chevron2"/>
    <dgm:cxn modelId="{378DBEE3-3F81-472C-80A9-EF518D8D7B73}" type="presOf" srcId="{CC4FCE17-42BC-4967-9DD1-60FC0EF1FB54}" destId="{9C999C2A-91D7-4135-BC73-3C8925136570}" srcOrd="0" destOrd="0" presId="urn:microsoft.com/office/officeart/2005/8/layout/chevron2"/>
    <dgm:cxn modelId="{EB679311-94CF-41BA-9BCC-31178694772B}" srcId="{05DE5E26-89E4-42F2-91EB-5A5B018F625C}" destId="{5606836D-70A1-48C2-A5C2-07661EC90EAF}" srcOrd="0" destOrd="0" parTransId="{9241CACC-0F2C-4A40-AE05-B122A343D166}" sibTransId="{2C8C4E0F-591B-4D66-8871-06C4942F1D0E}"/>
    <dgm:cxn modelId="{42CF87CD-1341-4851-8944-59A93E627103}" srcId="{7D573F47-7A2E-4107-97C3-4E7B9DFF0988}" destId="{2519E9F3-EC6B-4E5A-B82B-34589A146C8B}" srcOrd="0" destOrd="0" parTransId="{68D14863-B9EA-43F6-8F8F-1DC38A178162}" sibTransId="{7252BF60-53DD-4413-8F22-8E88FDB1745C}"/>
    <dgm:cxn modelId="{82DCA8D8-8867-4F25-94F5-31F8125384D3}" srcId="{8DC54F52-ECA9-4A1F-ADCE-0B7D0DD3A3A0}" destId="{7D573F47-7A2E-4107-97C3-4E7B9DFF0988}" srcOrd="1" destOrd="0" parTransId="{C1AE30C9-D0B9-4762-9F36-24D6EA8EB528}" sibTransId="{3E246091-47B0-44B4-94E9-B5DBAA699260}"/>
    <dgm:cxn modelId="{89ADCFEE-0E6A-4010-9A78-1D831B207D40}" srcId="{CC4FCE17-42BC-4967-9DD1-60FC0EF1FB54}" destId="{25296D85-63FA-46D6-87E9-7D6DE332A897}" srcOrd="0" destOrd="0" parTransId="{41D3E296-F2E9-41E2-8A99-0AFBDF2D89E6}" sibTransId="{55E7E67E-1568-49A7-B16F-21CBCDAA59D2}"/>
    <dgm:cxn modelId="{E3D14FD9-5465-4307-B6E2-4E0CDE94EDE6}" srcId="{E8146167-456B-4A1B-997C-53CFCEA82981}" destId="{F9B28FFE-0C45-41F6-BCED-76017FDAB0CA}" srcOrd="0" destOrd="0" parTransId="{FA570AD2-2FE6-4C92-9D85-0D0E18B4FD2A}" sibTransId="{BB94E315-AC46-44B9-BE94-A65F4E20D8A9}"/>
    <dgm:cxn modelId="{0CA0AB27-72FB-43BF-97FE-882014470C6B}" type="presOf" srcId="{2519E9F3-EC6B-4E5A-B82B-34589A146C8B}" destId="{37F974FF-AB81-4A9B-8E56-83860D6FEFDD}" srcOrd="0" destOrd="0" presId="urn:microsoft.com/office/officeart/2005/8/layout/chevron2"/>
    <dgm:cxn modelId="{A1AE2B3E-28D0-4197-B826-6BFB5281CC12}" type="presOf" srcId="{F9B28FFE-0C45-41F6-BCED-76017FDAB0CA}" destId="{A8FDCB22-0060-42AD-B404-1BC2E988A42B}" srcOrd="0" destOrd="0" presId="urn:microsoft.com/office/officeart/2005/8/layout/chevron2"/>
    <dgm:cxn modelId="{31490F76-89DE-4348-8B22-5A937A4A6FCA}" srcId="{8DC54F52-ECA9-4A1F-ADCE-0B7D0DD3A3A0}" destId="{CC4FCE17-42BC-4967-9DD1-60FC0EF1FB54}" srcOrd="3" destOrd="0" parTransId="{A9CEDE1F-3647-4412-BF8D-D2CA18B9D4D9}" sibTransId="{7D9EB432-84A3-45BA-B7A0-EB98BC4F2AB9}"/>
    <dgm:cxn modelId="{800C4D57-F6D1-4C7D-AB4C-86275B5CF7CD}" type="presOf" srcId="{7D573F47-7A2E-4107-97C3-4E7B9DFF0988}" destId="{2FC60C3A-4D31-4F2E-B276-CEE3EDA7FCA4}" srcOrd="0" destOrd="0" presId="urn:microsoft.com/office/officeart/2005/8/layout/chevron2"/>
    <dgm:cxn modelId="{CF11DE2B-7FB8-44F6-A9F7-40F080364252}" srcId="{8DC54F52-ECA9-4A1F-ADCE-0B7D0DD3A3A0}" destId="{05DE5E26-89E4-42F2-91EB-5A5B018F625C}" srcOrd="0" destOrd="0" parTransId="{E71F3F21-5301-4BF4-A567-4E2742E86B40}" sibTransId="{E0F539B7-BA5A-4355-AE4E-769DD4DEBC37}"/>
    <dgm:cxn modelId="{D44D6A58-EBAA-434E-AB05-C203800556C6}" srcId="{8DC54F52-ECA9-4A1F-ADCE-0B7D0DD3A3A0}" destId="{E8146167-456B-4A1B-997C-53CFCEA82981}" srcOrd="2" destOrd="0" parTransId="{4AE62D95-F6F7-4B0F-A815-9C1039698AE6}" sibTransId="{71879886-FF45-42FA-B17C-1ED3B77FA34D}"/>
    <dgm:cxn modelId="{C9A0BCDB-F733-4A4A-82CE-C0B318FC80AF}" type="presOf" srcId="{E8146167-456B-4A1B-997C-53CFCEA82981}" destId="{EE7E9D82-B043-4BB6-A3FB-0BB01DBED34F}" srcOrd="0" destOrd="0" presId="urn:microsoft.com/office/officeart/2005/8/layout/chevron2"/>
    <dgm:cxn modelId="{A94CA1F0-A1A9-43A9-AE6D-902CEABE543B}" type="presParOf" srcId="{A9029637-0333-4662-A96D-52FE140E683D}" destId="{D653BE98-7AD8-48AA-B511-6D6525381757}" srcOrd="0" destOrd="0" presId="urn:microsoft.com/office/officeart/2005/8/layout/chevron2"/>
    <dgm:cxn modelId="{F1F731C1-3C80-458B-A3D0-81B821021907}" type="presParOf" srcId="{D653BE98-7AD8-48AA-B511-6D6525381757}" destId="{DF9AC49D-2B5F-42E4-93D1-A3FDEAD418BE}" srcOrd="0" destOrd="0" presId="urn:microsoft.com/office/officeart/2005/8/layout/chevron2"/>
    <dgm:cxn modelId="{1CAD3AD2-4FA8-48F6-B58B-866D68E6365E}" type="presParOf" srcId="{D653BE98-7AD8-48AA-B511-6D6525381757}" destId="{2E7D4B59-41F6-4BDE-A075-0B2631E50AC8}" srcOrd="1" destOrd="0" presId="urn:microsoft.com/office/officeart/2005/8/layout/chevron2"/>
    <dgm:cxn modelId="{B1679054-1CB6-4B43-8A3B-53865C882457}" type="presParOf" srcId="{A9029637-0333-4662-A96D-52FE140E683D}" destId="{C914E088-BFBE-4F3C-8AF2-190B3381C700}" srcOrd="1" destOrd="0" presId="urn:microsoft.com/office/officeart/2005/8/layout/chevron2"/>
    <dgm:cxn modelId="{548B0015-E21E-4E7D-A9B0-47AFBC68220C}" type="presParOf" srcId="{A9029637-0333-4662-A96D-52FE140E683D}" destId="{7BC94F2C-E300-44F1-9258-3B41ACEFAADF}" srcOrd="2" destOrd="0" presId="urn:microsoft.com/office/officeart/2005/8/layout/chevron2"/>
    <dgm:cxn modelId="{CBD73D65-8675-44B9-A1B9-1566D0D4D167}" type="presParOf" srcId="{7BC94F2C-E300-44F1-9258-3B41ACEFAADF}" destId="{2FC60C3A-4D31-4F2E-B276-CEE3EDA7FCA4}" srcOrd="0" destOrd="0" presId="urn:microsoft.com/office/officeart/2005/8/layout/chevron2"/>
    <dgm:cxn modelId="{AA484618-3706-4DB9-9D14-AB0AE7A1ADC3}" type="presParOf" srcId="{7BC94F2C-E300-44F1-9258-3B41ACEFAADF}" destId="{37F974FF-AB81-4A9B-8E56-83860D6FEFDD}" srcOrd="1" destOrd="0" presId="urn:microsoft.com/office/officeart/2005/8/layout/chevron2"/>
    <dgm:cxn modelId="{2855366F-644F-48B2-91F5-715C65350328}" type="presParOf" srcId="{A9029637-0333-4662-A96D-52FE140E683D}" destId="{8308E4D4-153E-4264-96EF-8A0BB753792D}" srcOrd="3" destOrd="0" presId="urn:microsoft.com/office/officeart/2005/8/layout/chevron2"/>
    <dgm:cxn modelId="{95066B06-55FE-4AB4-A53C-92945243A1F4}" type="presParOf" srcId="{A9029637-0333-4662-A96D-52FE140E683D}" destId="{FEFC3822-56AF-47CC-ABD4-ABCCEC804DC3}" srcOrd="4" destOrd="0" presId="urn:microsoft.com/office/officeart/2005/8/layout/chevron2"/>
    <dgm:cxn modelId="{6CF76845-C837-4166-AA98-B7FBDB2ABA41}" type="presParOf" srcId="{FEFC3822-56AF-47CC-ABD4-ABCCEC804DC3}" destId="{EE7E9D82-B043-4BB6-A3FB-0BB01DBED34F}" srcOrd="0" destOrd="0" presId="urn:microsoft.com/office/officeart/2005/8/layout/chevron2"/>
    <dgm:cxn modelId="{84F0DE4E-380C-461F-AB88-6EF72216A406}" type="presParOf" srcId="{FEFC3822-56AF-47CC-ABD4-ABCCEC804DC3}" destId="{A8FDCB22-0060-42AD-B404-1BC2E988A42B}" srcOrd="1" destOrd="0" presId="urn:microsoft.com/office/officeart/2005/8/layout/chevron2"/>
    <dgm:cxn modelId="{CBDD3CAE-954C-4635-AF64-1191D9B35C5C}" type="presParOf" srcId="{A9029637-0333-4662-A96D-52FE140E683D}" destId="{8275466D-5507-471D-B374-252E197A4544}" srcOrd="5" destOrd="0" presId="urn:microsoft.com/office/officeart/2005/8/layout/chevron2"/>
    <dgm:cxn modelId="{B44162C8-4895-493B-858E-A398FB377AA2}" type="presParOf" srcId="{A9029637-0333-4662-A96D-52FE140E683D}" destId="{DC30E3F8-8005-4F7E-863F-12EE2A54DE26}" srcOrd="6" destOrd="0" presId="urn:microsoft.com/office/officeart/2005/8/layout/chevron2"/>
    <dgm:cxn modelId="{A489878F-7E72-4802-833A-6E03A6413DEC}" type="presParOf" srcId="{DC30E3F8-8005-4F7E-863F-12EE2A54DE26}" destId="{9C999C2A-91D7-4135-BC73-3C8925136570}" srcOrd="0" destOrd="0" presId="urn:microsoft.com/office/officeart/2005/8/layout/chevron2"/>
    <dgm:cxn modelId="{809074D3-CE2C-47FD-9747-01E114F75BB2}" type="presParOf" srcId="{DC30E3F8-8005-4F7E-863F-12EE2A54DE26}" destId="{53667E48-E325-479A-8F78-4A03894B60D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AC49D-2B5F-42E4-93D1-A3FDEAD418BE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 dirty="0" smtClean="0"/>
        </a:p>
      </dsp:txBody>
      <dsp:txXfrm rot="-5400000">
        <a:off x="1" y="395096"/>
        <a:ext cx="788987" cy="338137"/>
      </dsp:txXfrm>
    </dsp:sp>
    <dsp:sp modelId="{2E7D4B59-41F6-4BDE-A075-0B2631E50AC8}">
      <dsp:nvSpPr>
        <dsp:cNvPr id="0" name=""/>
        <dsp:cNvSpPr/>
      </dsp:nvSpPr>
      <dsp:spPr>
        <a:xfrm rot="5400000">
          <a:off x="3520566" y="-2731578"/>
          <a:ext cx="732631" cy="61957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Saddle</a:t>
          </a:r>
          <a:r>
            <a:rPr lang="hr-HR" sz="2200" kern="1200" baseline="0" dirty="0" smtClean="0"/>
            <a:t> shape</a:t>
          </a:r>
          <a:endParaRPr lang="en-GB" sz="2200" kern="1200" dirty="0"/>
        </a:p>
      </dsp:txBody>
      <dsp:txXfrm rot="-5400000">
        <a:off x="788988" y="35764"/>
        <a:ext cx="6160024" cy="661103"/>
      </dsp:txXfrm>
    </dsp:sp>
    <dsp:sp modelId="{2FC60C3A-4D31-4F2E-B276-CEE3EDA7FCA4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 dirty="0" smtClean="0"/>
        </a:p>
      </dsp:txBody>
      <dsp:txXfrm rot="-5400000">
        <a:off x="1" y="1373653"/>
        <a:ext cx="788987" cy="338137"/>
      </dsp:txXfrm>
    </dsp:sp>
    <dsp:sp modelId="{37F974FF-AB81-4A9B-8E56-83860D6FEFDD}">
      <dsp:nvSpPr>
        <dsp:cNvPr id="0" name=""/>
        <dsp:cNvSpPr/>
      </dsp:nvSpPr>
      <dsp:spPr>
        <a:xfrm rot="5400000">
          <a:off x="3520566" y="-1752419"/>
          <a:ext cx="732631" cy="61957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Rotating</a:t>
          </a:r>
          <a:r>
            <a:rPr lang="hr-HR" sz="2200" kern="1200" baseline="0" dirty="0" smtClean="0"/>
            <a:t> frequency</a:t>
          </a:r>
          <a:endParaRPr lang="en-GB" sz="2200" kern="1200" dirty="0"/>
        </a:p>
      </dsp:txBody>
      <dsp:txXfrm rot="-5400000">
        <a:off x="788988" y="1014923"/>
        <a:ext cx="6160024" cy="661103"/>
      </dsp:txXfrm>
    </dsp:sp>
    <dsp:sp modelId="{EE7E9D82-B043-4BB6-A3FB-0BB01DBED34F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300" kern="1200" dirty="0" smtClean="0"/>
        </a:p>
      </dsp:txBody>
      <dsp:txXfrm rot="-5400000">
        <a:off x="1" y="2352210"/>
        <a:ext cx="788987" cy="338137"/>
      </dsp:txXfrm>
    </dsp:sp>
    <dsp:sp modelId="{A8FDCB22-0060-42AD-B404-1BC2E988A42B}">
      <dsp:nvSpPr>
        <dsp:cNvPr id="0" name=""/>
        <dsp:cNvSpPr/>
      </dsp:nvSpPr>
      <dsp:spPr>
        <a:xfrm rot="5400000">
          <a:off x="3520566" y="-773862"/>
          <a:ext cx="732631" cy="61957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Friction</a:t>
          </a:r>
          <a:r>
            <a:rPr lang="hr-HR" sz="2200" kern="1200" baseline="0" dirty="0" smtClean="0"/>
            <a:t> impact</a:t>
          </a:r>
          <a:endParaRPr lang="en-GB" sz="2200" kern="1200" dirty="0"/>
        </a:p>
      </dsp:txBody>
      <dsp:txXfrm rot="-5400000">
        <a:off x="788988" y="1993480"/>
        <a:ext cx="6160024" cy="661103"/>
      </dsp:txXfrm>
    </dsp:sp>
    <dsp:sp modelId="{9C999C2A-91D7-4135-BC73-3C8925136570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300" kern="1200"/>
        </a:p>
      </dsp:txBody>
      <dsp:txXfrm rot="-5400000">
        <a:off x="1" y="3330768"/>
        <a:ext cx="788987" cy="338137"/>
      </dsp:txXfrm>
    </dsp:sp>
    <dsp:sp modelId="{53667E48-E325-479A-8F78-4A03894B60D9}">
      <dsp:nvSpPr>
        <dsp:cNvPr id="0" name=""/>
        <dsp:cNvSpPr/>
      </dsp:nvSpPr>
      <dsp:spPr>
        <a:xfrm rot="5400000">
          <a:off x="3520566" y="204695"/>
          <a:ext cx="732631" cy="61957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Moment of inertia of the ball (influence of the</a:t>
          </a:r>
          <a:br>
            <a:rPr lang="hr-HR" sz="2200" kern="1200" dirty="0" smtClean="0"/>
          </a:br>
          <a:r>
            <a:rPr lang="hr-HR" sz="2200" kern="1200" dirty="0" smtClean="0"/>
            <a:t>rotation of the ball)</a:t>
          </a:r>
          <a:endParaRPr lang="en-GB" sz="2200" kern="1200" dirty="0"/>
        </a:p>
      </dsp:txBody>
      <dsp:txXfrm rot="-5400000">
        <a:off x="788988" y="2972037"/>
        <a:ext cx="6160024" cy="661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507AF-8E2B-42C2-80E4-A5408CECE2A7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7B827-CAE3-41E9-9A3F-E9CA1099EE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623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803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059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62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846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226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7B827-CAE3-41E9-9A3F-E9CA1099EEE6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594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018-C58B-48C6-A0AF-9ED92A26700F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02A7-DB61-49DA-8FED-211BC46460F3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9DFE-38E1-4193-A701-BC2CB5C2DFB8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C9DE-896B-4806-B350-CB75C3684463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8D4-2950-4D99-B26C-9E0EA2E6759B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74F5-08F9-48EB-AB82-89C3D5844260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5D6D-F106-4E4D-841A-95767ADB8646}" type="datetime1">
              <a:rPr lang="hr-HR" smtClean="0"/>
              <a:t>18.7.2014.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1437-FEE1-463B-B207-9361D0FF023B}" type="datetime1">
              <a:rPr lang="hr-HR" smtClean="0"/>
              <a:t>18.7.2014.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C785-2CC2-4C5B-A102-1D7DB3BD6D54}" type="datetime1">
              <a:rPr lang="hr-HR" smtClean="0"/>
              <a:t>18.7.2014.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6379-DF78-453A-84AF-4184660D320F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92778-907D-467E-A20E-FD1D779E0C5C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891185B-6974-481C-9FA1-96C479087B57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E8E8B61-D8C1-4AC9-8B40-C56A7D90DBF7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7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800" smtClean="0"/>
              <a:t>Problem 13.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Rotating </a:t>
            </a:r>
            <a:r>
              <a:rPr lang="hr-HR" dirty="0"/>
              <a:t>saddle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18648" cy="1752600"/>
          </a:xfrm>
        </p:spPr>
        <p:txBody>
          <a:bodyPr/>
          <a:lstStyle/>
          <a:p>
            <a:pPr algn="r"/>
            <a:r>
              <a:rPr lang="hr-HR" dirty="0" smtClean="0"/>
              <a:t>Reporter: Domagoj Pluščec</a:t>
            </a:r>
          </a:p>
        </p:txBody>
      </p:sp>
      <p:pic>
        <p:nvPicPr>
          <p:cNvPr id="4" name="Picture 2" descr="C:\Users\domagoj\Desktop\8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664296" cy="20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Experiment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hr-HR" dirty="0" smtClean="0"/>
                  <a:t>Saddle construction </a:t>
                </a:r>
              </a:p>
              <a:p>
                <a:pPr lvl="1"/>
                <a:r>
                  <a:rPr lang="hr-HR" dirty="0" smtClean="0"/>
                  <a:t>Saddle made by CNC miling machine</a:t>
                </a:r>
              </a:p>
              <a:p>
                <a:pPr lvl="1"/>
                <a:r>
                  <a:rPr lang="hr-HR" dirty="0" smtClean="0"/>
                  <a:t>Saddle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</a:rPr>
                      <m:t>𝑧</m:t>
                    </m:r>
                    <m:r>
                      <a:rPr lang="hr-H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r-HR" b="0" i="1" smtClean="0"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hr-HR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r-HR" b="0" i="1" smtClean="0"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hr-HR" b="0" i="0" smtClean="0">
                        <a:latin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hr-HR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/>
                          </a:rPr>
                          <m:t>cm</m:t>
                        </m:r>
                      </m:e>
                    </m:d>
                  </m:oMath>
                </a14:m>
                <a:r>
                  <a:rPr lang="hr-HR" dirty="0" smtClean="0"/>
                  <a:t>, saddle radius 7.5 cm</a:t>
                </a:r>
                <a:br>
                  <a:rPr lang="hr-HR" dirty="0" smtClean="0"/>
                </a:br>
                <a:endParaRPr lang="hr-HR" dirty="0" smtClean="0"/>
              </a:p>
              <a:p>
                <a:r>
                  <a:rPr lang="hr-HR" dirty="0" smtClean="0"/>
                  <a:t>Ball releasing</a:t>
                </a:r>
              </a:p>
              <a:p>
                <a:pPr lvl="1"/>
                <a:r>
                  <a:rPr lang="hr-HR" dirty="0" smtClean="0"/>
                  <a:t>Metal balls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Released by a coil </a:t>
                </a:r>
                <a:br>
                  <a:rPr lang="hr-HR" dirty="0" smtClean="0"/>
                </a:br>
                <a:r>
                  <a:rPr lang="hr-HR" dirty="0" smtClean="0"/>
                  <a:t>(interuption of current caused </a:t>
                </a:r>
                <a:br>
                  <a:rPr lang="hr-HR" dirty="0" smtClean="0"/>
                </a:br>
                <a:r>
                  <a:rPr lang="hr-HR" dirty="0" smtClean="0"/>
                  <a:t>ball drop)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Balls with radius 8.5 mm and 12.5 mm</a:t>
                </a:r>
              </a:p>
              <a:p>
                <a:pPr marL="548640" lvl="2" indent="0">
                  <a:buNone/>
                </a:pPr>
                <a:endParaRPr lang="hr-HR" dirty="0" smtClean="0"/>
              </a:p>
              <a:p>
                <a:pPr lvl="1"/>
                <a:r>
                  <a:rPr lang="hr-HR" dirty="0" smtClean="0"/>
                  <a:t>Plastic and rubber balls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Released by hand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Balls with radius: 13 mm, 20 mm, </a:t>
                </a:r>
                <a:br>
                  <a:rPr lang="hr-HR" dirty="0" smtClean="0"/>
                </a:br>
                <a:r>
                  <a:rPr lang="hr-HR" dirty="0" smtClean="0"/>
                  <a:t>	37.5 mm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hr-H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hr-HR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1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667040" cy="24851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64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Experiment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1520" y="1600200"/>
            <a:ext cx="5472608" cy="4876800"/>
          </a:xfrm>
        </p:spPr>
        <p:txBody>
          <a:bodyPr>
            <a:normAutofit/>
          </a:bodyPr>
          <a:lstStyle/>
          <a:p>
            <a:r>
              <a:rPr lang="hr-HR" dirty="0" smtClean="0"/>
              <a:t>Determing frequency of saddle rotation</a:t>
            </a:r>
            <a:endParaRPr lang="hr-HR" dirty="0"/>
          </a:p>
          <a:p>
            <a:pPr lvl="1"/>
            <a:r>
              <a:rPr lang="hr-HR" dirty="0" smtClean="0"/>
              <a:t>Determined with stroboscope</a:t>
            </a:r>
            <a:endParaRPr lang="hr-HR" dirty="0"/>
          </a:p>
          <a:p>
            <a:pPr lvl="1"/>
            <a:r>
              <a:rPr lang="hr-HR" dirty="0" smtClean="0"/>
              <a:t>Frequency of rotation of constructed turntable in range from 1 Hz to 5.5 Hz</a:t>
            </a:r>
          </a:p>
          <a:p>
            <a:pPr marL="274320" lvl="1" indent="0">
              <a:buNone/>
            </a:pPr>
            <a:endParaRPr lang="hr-HR" dirty="0" smtClean="0"/>
          </a:p>
          <a:p>
            <a:r>
              <a:rPr lang="hr-HR" dirty="0" smtClean="0"/>
              <a:t>Determing ball motion</a:t>
            </a:r>
          </a:p>
          <a:p>
            <a:pPr lvl="1"/>
            <a:r>
              <a:rPr lang="hr-HR" dirty="0"/>
              <a:t>M</a:t>
            </a:r>
            <a:r>
              <a:rPr lang="hr-HR" dirty="0" smtClean="0"/>
              <a:t>otion recorded with high speed camera  (120 fps)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dirty="0"/>
              <a:t>T</a:t>
            </a:r>
            <a:r>
              <a:rPr lang="hr-HR" dirty="0" smtClean="0"/>
              <a:t>racked </a:t>
            </a:r>
            <a:r>
              <a:rPr lang="hr-HR" dirty="0"/>
              <a:t>in program for video analysis </a:t>
            </a:r>
            <a:r>
              <a:rPr lang="hr-HR" dirty="0" smtClean="0"/>
              <a:t>ImageJ</a:t>
            </a:r>
          </a:p>
          <a:p>
            <a:pPr lvl="2"/>
            <a:r>
              <a:rPr lang="hr-HR" dirty="0" smtClean="0"/>
              <a:t>Center and axis of symetry of the saddle were determined by marks on the saddle </a:t>
            </a: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0798" r="16099" b="10798"/>
          <a:stretch/>
        </p:blipFill>
        <p:spPr>
          <a:xfrm>
            <a:off x="5480427" y="3861047"/>
            <a:ext cx="3353610" cy="28292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11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82" y="1484784"/>
            <a:ext cx="2808312" cy="19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IMG933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980728"/>
            <a:ext cx="6502400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12</a:t>
            </a:fld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92280" y="5517232"/>
                <a:ext cx="18722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𝑓</m:t>
                      </m:r>
                      <m:r>
                        <a:rPr lang="hr-HR" b="0" i="1" smtClean="0">
                          <a:latin typeface="Cambria Math"/>
                        </a:rPr>
                        <m:t>=1.71 </m:t>
                      </m:r>
                      <m:r>
                        <a:rPr lang="hr-HR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r>
                  <a:rPr lang="hr-HR" b="0" dirty="0" smtClean="0"/>
                  <a:t/>
                </a:r>
                <a:br>
                  <a:rPr lang="hr-HR" b="0" dirty="0" smtClean="0"/>
                </a:br>
                <a:r>
                  <a:rPr lang="hr-HR" b="0" dirty="0" smtClean="0"/>
                  <a:t>Metal ball</a:t>
                </a:r>
                <a:endParaRPr lang="hr-HR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</a:rPr>
                      <m:t>𝑟</m:t>
                    </m:r>
                    <m:r>
                      <a:rPr lang="hr-HR" b="0" i="1" smtClean="0">
                        <a:latin typeface="Cambria Math"/>
                      </a:rPr>
                      <m:t>=</m:t>
                    </m:r>
                    <m:r>
                      <a:rPr lang="hr-HR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hr-HR" dirty="0" smtClean="0"/>
                  <a:t>8.5 mm</a:t>
                </a:r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5517232"/>
                <a:ext cx="1872208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2597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8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586389"/>
              </p:ext>
            </p:extLst>
          </p:nvPr>
        </p:nvGraphicFramePr>
        <p:xfrm>
          <a:off x="1115616" y="1124744"/>
          <a:ext cx="6878774" cy="5676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SPW 11.0 Graph" r:id="rId4" imgW="5279400" imgH="4303800" progId="SigmaPlotGraphicObject.10">
                  <p:embed/>
                </p:oleObj>
              </mc:Choice>
              <mc:Fallback>
                <p:oleObj name="SPW 11.0 Graph" r:id="rId4" imgW="52794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1124744"/>
                        <a:ext cx="6878774" cy="5676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9731424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Ball trajectory</a:t>
            </a:r>
            <a:r>
              <a:rPr lang="hr-HR" dirty="0">
                <a:sym typeface="Wingdings" panose="05000000000000000000" pitchFamily="2" charset="2"/>
              </a:rPr>
              <a:t> </a:t>
            </a:r>
            <a:r>
              <a:rPr lang="hr-HR" dirty="0" smtClean="0">
                <a:sym typeface="Wingdings" panose="05000000000000000000" pitchFamily="2" charset="2"/>
              </a:rPr>
              <a:t>- </a:t>
            </a:r>
            <a:r>
              <a:rPr lang="hr-HR" sz="3600" dirty="0" smtClean="0"/>
              <a:t>labaratory frame reference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435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Ball trajectory</a:t>
            </a:r>
            <a:r>
              <a:rPr lang="hr-HR" dirty="0">
                <a:sym typeface="Wingdings" panose="05000000000000000000" pitchFamily="2" charset="2"/>
              </a:rPr>
              <a:t> - </a:t>
            </a:r>
            <a:r>
              <a:rPr lang="hr-HR" dirty="0" smtClean="0"/>
              <a:t>rotational </a:t>
            </a:r>
            <a:r>
              <a:rPr lang="hr-HR" dirty="0"/>
              <a:t>frame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14</a:t>
            </a:fld>
            <a:endParaRPr lang="hr-HR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492331"/>
              </p:ext>
            </p:extLst>
          </p:nvPr>
        </p:nvGraphicFramePr>
        <p:xfrm>
          <a:off x="1691680" y="1340768"/>
          <a:ext cx="4968552" cy="5418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SPW 11.0 Graph" r:id="rId4" imgW="4523400" imgH="5260680" progId="SigmaPlotGraphicObject.10">
                  <p:embed/>
                </p:oleObj>
              </mc:Choice>
              <mc:Fallback>
                <p:oleObj name="SPW 11.0 Graph" r:id="rId4" imgW="4523400" imgH="526068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91680" y="1340768"/>
                        <a:ext cx="4968552" cy="5418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4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619513"/>
              </p:ext>
            </p:extLst>
          </p:nvPr>
        </p:nvGraphicFramePr>
        <p:xfrm>
          <a:off x="251520" y="980728"/>
          <a:ext cx="8571444" cy="550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SPW 11.0 Graph" r:id="rId4" imgW="6299280" imgH="4303800" progId="SigmaPlotGraphicObject.10">
                  <p:embed/>
                </p:oleObj>
              </mc:Choice>
              <mc:Fallback>
                <p:oleObj name="SPW 11.0 Graph" r:id="rId4" imgW="629928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980728"/>
                        <a:ext cx="8571444" cy="5509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Dependence of stabilization time on saddle frequency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15</a:t>
            </a:fld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403642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1.54 Hz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3728" y="4405754"/>
            <a:ext cx="648072" cy="175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Friction impact – theoretical analysis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876800"/>
              </a:xfrm>
            </p:spPr>
            <p:txBody>
              <a:bodyPr/>
              <a:lstStyle/>
              <a:p>
                <a:r>
                  <a:rPr lang="hr-HR" dirty="0" smtClean="0"/>
                  <a:t>We assume that when the ball is moving on the saddle that it is rolling</a:t>
                </a:r>
              </a:p>
              <a:p>
                <a:r>
                  <a:rPr lang="hr-HR" dirty="0" smtClean="0"/>
                  <a:t>For ball near the center we neglect it’s movement in z direction </a:t>
                </a:r>
                <a:r>
                  <a:rPr lang="hr-HR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hr-HR" i="1" dirty="0">
                        <a:latin typeface="Cambria Math"/>
                      </a:rPr>
                      <m:t>,</m:t>
                    </m:r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hr-HR" i="1" dirty="0">
                        <a:latin typeface="Cambria Math"/>
                      </a:rPr>
                      <m:t>&gt;</m:t>
                    </m:r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hr-HR" i="1" dirty="0">
                        <a:latin typeface="Cambria Math"/>
                      </a:rPr>
                      <m:t>)</m:t>
                    </m:r>
                  </m:oMath>
                </a14:m>
                <a:endParaRPr lang="hr-HR" dirty="0"/>
              </a:p>
              <a:p>
                <a:r>
                  <a:rPr lang="hr-HR" dirty="0" smtClean="0"/>
                  <a:t>We aproximated friction force in forme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hr-HR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hr-HR" b="0" i="1" smtClean="0">
                        <a:latin typeface="Cambria Math"/>
                      </a:rPr>
                      <m:t>=</m:t>
                    </m:r>
                    <m:r>
                      <a:rPr lang="hr-HR" b="0" i="1" smtClean="0">
                        <a:latin typeface="Cambria Math"/>
                      </a:rPr>
                      <m:t>𝜇</m:t>
                    </m:r>
                    <m:r>
                      <a:rPr lang="hr-HR" b="0" i="1" smtClean="0">
                        <a:latin typeface="Cambria Math"/>
                      </a:rPr>
                      <m:t>𝑚𝑔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hr-HR" b="0" i="1" smtClean="0">
                            <a:latin typeface="Cambria Math"/>
                          </a:rPr>
                          <m:t>|</m:t>
                        </m:r>
                        <m:r>
                          <a:rPr lang="hr-HR" b="0" i="1" smtClean="0">
                            <a:latin typeface="Cambria Math"/>
                          </a:rPr>
                          <m:t>𝑣</m:t>
                        </m:r>
                        <m:r>
                          <a:rPr lang="hr-HR" b="0" i="1" smtClean="0">
                            <a:latin typeface="Cambria Math"/>
                          </a:rPr>
                          <m:t>|</m:t>
                        </m:r>
                      </m:den>
                    </m:f>
                  </m:oMath>
                </a14:m>
                <a:r>
                  <a:rPr lang="hr-HR" dirty="0" smtClean="0"/>
                  <a:t> where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hr-HR" dirty="0" smtClean="0"/>
                  <a:t> is coefficient of rolling friction</a:t>
                </a:r>
              </a:p>
              <a:p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𝜇</m:t>
                    </m:r>
                    <m:r>
                      <a:rPr lang="hr-HR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hr-HR" b="0" i="1" smtClean="0">
                        <a:latin typeface="Cambria Math"/>
                        <a:ea typeface="Cambria Math"/>
                      </a:rPr>
                      <m:t>0.001</m:t>
                    </m:r>
                  </m:oMath>
                </a14:m>
                <a:r>
                  <a:rPr lang="hr-HR" dirty="0" smtClean="0"/>
                  <a:t>*</a:t>
                </a:r>
                <a:endParaRPr lang="hr-HR" dirty="0"/>
              </a:p>
              <a:p>
                <a:r>
                  <a:rPr lang="hr-HR" dirty="0" smtClean="0"/>
                  <a:t>We solved numericaly equations from our model and numericaly added friction force and observed how it influences our model</a:t>
                </a:r>
              </a:p>
              <a:p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876800"/>
              </a:xfrm>
              <a:blipFill rotWithShape="1">
                <a:blip r:embed="rId2"/>
                <a:stretch>
                  <a:fillRect l="-593" t="-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16</a:t>
            </a:fld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251520" y="620744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*Physics and Chemistry of </a:t>
            </a:r>
            <a:r>
              <a:rPr lang="hr-HR" dirty="0" smtClean="0"/>
              <a:t>Interfaces; </a:t>
            </a:r>
            <a:r>
              <a:rPr lang="hr-HR" dirty="0"/>
              <a:t>Hans-Jürgen Butt, Karlheinz </a:t>
            </a:r>
            <a:r>
              <a:rPr lang="hr-HR" dirty="0" smtClean="0"/>
              <a:t>Graf, </a:t>
            </a:r>
            <a:r>
              <a:rPr lang="hr-HR" dirty="0"/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2835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92080" y="5289912"/>
                <a:ext cx="30963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</a:rPr>
                        <m:t>=0.005;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f</m:t>
                      </m:r>
                      <m:r>
                        <a:rPr lang="hr-HR" b="0" i="0" smtClean="0">
                          <a:latin typeface="Cambria Math"/>
                        </a:rPr>
                        <m:t>=1.6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Hz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picture</m:t>
                      </m:r>
                      <m:r>
                        <a:rPr lang="hr-HR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dimensions</m:t>
                      </m:r>
                      <m:r>
                        <a:rPr lang="hr-HR" b="0" i="0" smtClean="0">
                          <a:latin typeface="Cambria Math"/>
                        </a:rPr>
                        <m:t> 15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x</m:t>
                      </m:r>
                      <m:r>
                        <a:rPr lang="hr-HR" b="0" i="0" smtClean="0">
                          <a:latin typeface="Cambria Math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cm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289912"/>
                <a:ext cx="3096344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1181" b="-7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4194" y="5339536"/>
                <a:ext cx="30257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</a:rPr>
                        <m:t>=0;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f</m:t>
                      </m:r>
                      <m:r>
                        <a:rPr lang="hr-HR" b="0" i="0" smtClean="0">
                          <a:latin typeface="Cambria Math"/>
                        </a:rPr>
                        <m:t>=1.6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Hz</m:t>
                      </m:r>
                    </m:oMath>
                  </m:oMathPara>
                </a14:m>
                <a:endParaRPr lang="hr-HR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r-HR">
                          <a:latin typeface="Cambria Math"/>
                        </a:rPr>
                        <m:t>p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icture</m:t>
                      </m:r>
                      <m:r>
                        <a:rPr lang="hr-HR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dimensions</m:t>
                      </m:r>
                      <m:r>
                        <a:rPr lang="hr-HR">
                          <a:latin typeface="Cambria Math"/>
                        </a:rPr>
                        <m:t> 0.9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x</m:t>
                      </m:r>
                      <m:r>
                        <a:rPr lang="hr-HR" b="0" i="0" smtClean="0">
                          <a:latin typeface="Cambria Math"/>
                        </a:rPr>
                        <m:t>0.9 </m:t>
                      </m:r>
                      <m:r>
                        <m:rPr>
                          <m:sty m:val="p"/>
                        </m:rPr>
                        <a:rPr lang="hr-HR">
                          <a:latin typeface="Cambria Math"/>
                        </a:rPr>
                        <m:t>cm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94" y="5339536"/>
                <a:ext cx="3025717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3226" r="-605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t="6349" r="58662" b="23968"/>
          <a:stretch/>
        </p:blipFill>
        <p:spPr bwMode="auto">
          <a:xfrm>
            <a:off x="323528" y="1351413"/>
            <a:ext cx="3813663" cy="377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6663" r="58451" b="23507"/>
          <a:stretch/>
        </p:blipFill>
        <p:spPr bwMode="auto">
          <a:xfrm>
            <a:off x="5004048" y="1340220"/>
            <a:ext cx="3819613" cy="37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99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We </a:t>
                </a:r>
                <a:r>
                  <a:rPr lang="hr-HR" u="sng" dirty="0" smtClean="0"/>
                  <a:t>constructed a saddle </a:t>
                </a:r>
                <a:r>
                  <a:rPr lang="hr-HR" dirty="0" smtClean="0"/>
                  <a:t>and experimental setup for rotation of a saddle and system for releasing metal balls</a:t>
                </a:r>
              </a:p>
              <a:p>
                <a:endParaRPr lang="hr-HR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Simple theoretical model for point mass</a:t>
                </a:r>
              </a:p>
              <a:p>
                <a:pPr lvl="1"/>
                <a:r>
                  <a:rPr lang="hr-HR" dirty="0" smtClean="0"/>
                  <a:t>Stabilization conditions: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i="1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>
                            <a:solidFill>
                              <a:srgbClr val="FF0000"/>
                            </a:solidFill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dirty="0" smtClean="0">
                    <a:solidFill>
                      <a:srgbClr val="FF0000"/>
                    </a:solidFill>
                  </a:rPr>
                  <a:t> </a:t>
                </a:r>
                <a:r>
                  <a:rPr lang="hr-HR" dirty="0">
                    <a:solidFill>
                      <a:srgbClr val="FF0000"/>
                    </a:solidFill>
                  </a:rPr>
                  <a:t> </a:t>
                </a:r>
                <a:r>
                  <a:rPr lang="hr-HR" dirty="0"/>
                  <a:t>or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i="1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dirty="0">
                    <a:solidFill>
                      <a:srgbClr val="FF0000"/>
                    </a:solidFill>
                  </a:rPr>
                  <a:t> </a:t>
                </a:r>
                <a:r>
                  <a:rPr lang="hr-HR" dirty="0"/>
                  <a:t>and</a:t>
                </a:r>
                <a:r>
                  <a:rPr lang="hr-HR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i="1">
                        <a:solidFill>
                          <a:srgbClr val="FF0000"/>
                        </a:solidFill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>
                            <a:solidFill>
                              <a:srgbClr val="FF0000"/>
                            </a:solidFill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i="1">
                        <a:solidFill>
                          <a:srgbClr val="FF0000"/>
                        </a:solidFill>
                        <a:latin typeface="Cambria Math"/>
                      </a:rPr>
                      <m:t>≤ </m:t>
                    </m:r>
                    <m:f>
                      <m:fPr>
                        <m:ctrlP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hr-HR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hr-HR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hr-H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8(</m:t>
                                </m:r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hr-HR" dirty="0" smtClean="0"/>
              </a:p>
              <a:p>
                <a:pPr lvl="1"/>
                <a:r>
                  <a:rPr lang="hr-HR" dirty="0" smtClean="0"/>
                  <a:t>Assumption: </a:t>
                </a:r>
                <a:endParaRPr lang="hr-HR" i="1" dirty="0" smtClean="0">
                  <a:latin typeface="Cambria Math"/>
                </a:endParaRP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hr-HR" i="1" dirty="0">
                        <a:latin typeface="Cambria Math"/>
                      </a:rPr>
                      <m:t>,</m:t>
                    </m:r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hr-HR" i="1" dirty="0">
                        <a:latin typeface="Cambria Math"/>
                      </a:rPr>
                      <m:t>&gt;</m:t>
                    </m:r>
                    <m:acc>
                      <m:accPr>
                        <m:chr m:val="̇"/>
                        <m:ctrlPr>
                          <a:rPr lang="hr-HR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i="1" dirty="0">
                            <a:latin typeface="Cambria Math"/>
                          </a:rPr>
                          <m:t>𝑧</m:t>
                        </m:r>
                      </m:e>
                    </m:acc>
                  </m:oMath>
                </a14:m>
                <a:r>
                  <a:rPr lang="hr-HR" dirty="0" smtClean="0"/>
                  <a:t> for the ball near the center of the saddle</a:t>
                </a:r>
              </a:p>
              <a:p>
                <a:pPr lvl="2"/>
                <a:endParaRPr lang="hr-HR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hr-HR" dirty="0" smtClean="0"/>
                  <a:t>We discussed friction impact on ball stability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hr-HR" dirty="0" smtClean="0">
                    <a:solidFill>
                      <a:srgbClr val="FF0000"/>
                    </a:solidFill>
                  </a:rPr>
                  <a:t>Friction will always destabilises ball on the rotating saddle</a:t>
                </a:r>
                <a:endParaRPr lang="hr-H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64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r-HR" dirty="0" smtClean="0"/>
              <a:t>Johan Nilsson; Trapping massless Dirac particles in a rotating saddle; </a:t>
            </a:r>
            <a:r>
              <a:rPr lang="hr-HR" dirty="0"/>
              <a:t>Phys. Rev. Lett. 111, 100403 (2013)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 smtClean="0"/>
              <a:t>R.I.Thompson, T.J. Harmon, M.G. Ball; The rotating saddle trap: a mechanical analogy to RF-electric-quadrupole ion trapping?; Can. J. Phys. 80, 1433-1448 (2002)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 smtClean="0"/>
              <a:t>Oleg N. Kirillov, Brouwer’s problem on a heavy particle in a rotating vessel: wave propagation, ion traps, and rotor dynamics; </a:t>
            </a:r>
            <a:r>
              <a:rPr lang="hr-HR" dirty="0"/>
              <a:t>Physics Letters A </a:t>
            </a:r>
            <a:r>
              <a:rPr lang="hr-HR" dirty="0" smtClean="0"/>
              <a:t>375, 1653-1660 </a:t>
            </a:r>
            <a:r>
              <a:rPr lang="hr-HR" dirty="0"/>
              <a:t>(2011) </a:t>
            </a:r>
            <a:endParaRPr lang="hr-HR" dirty="0" smtClean="0"/>
          </a:p>
          <a:p>
            <a:pPr marL="457200" indent="-457200">
              <a:buFont typeface="+mj-lt"/>
              <a:buAutoNum type="arabicPeriod"/>
            </a:pPr>
            <a:r>
              <a:rPr lang="hr-HR" dirty="0"/>
              <a:t>Physics and Chemistry of Interfaces. Hans-Jürgen Butt, Karlheinz Graf, Michael </a:t>
            </a:r>
            <a:r>
              <a:rPr lang="hr-HR" dirty="0" smtClean="0"/>
              <a:t>Kappl, 2003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96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Problem 13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255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„</a:t>
            </a:r>
            <a:r>
              <a:rPr lang="en-US" dirty="0" smtClean="0"/>
              <a:t>A </a:t>
            </a:r>
            <a:r>
              <a:rPr lang="en-US" dirty="0"/>
              <a:t>ball is placed in the middle of a rotating saddle. Investigate its </a:t>
            </a:r>
            <a:r>
              <a:rPr lang="en-US" u="sng" dirty="0"/>
              <a:t>dynamics</a:t>
            </a:r>
            <a:r>
              <a:rPr lang="en-US" dirty="0"/>
              <a:t> and explain the </a:t>
            </a:r>
            <a:r>
              <a:rPr lang="en-US" u="sng" dirty="0"/>
              <a:t>conditions under which the ball does not fall</a:t>
            </a:r>
            <a:r>
              <a:rPr lang="en-US" dirty="0"/>
              <a:t> off the saddle</a:t>
            </a:r>
            <a:r>
              <a:rPr lang="en-US" dirty="0" smtClean="0"/>
              <a:t>.</a:t>
            </a:r>
            <a:r>
              <a:rPr lang="hr-HR" dirty="0" smtClean="0"/>
              <a:t>”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EED9408-3CCF-482B-B3F7-7023C8328DD5}" type="slidenum">
              <a:rPr lang="hr-HR" smtClean="0"/>
              <a:pPr algn="r"/>
              <a:t>2</a:t>
            </a:fld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51505" y="5539359"/>
                <a:ext cx="3672408" cy="9251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hr-HR" b="0" dirty="0" smtClean="0">
                    <a:latin typeface="Cambria Math"/>
                  </a:rPr>
                  <a:t>Saddle - hyperbolic paraboloid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𝑧</m:t>
                      </m:r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  <m:r>
                        <a:rPr lang="hr-HR" b="0" i="0" smtClean="0"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a</m:t>
                      </m:r>
                      <m:r>
                        <a:rPr lang="hr-HR" b="0" i="0" smtClean="0">
                          <a:latin typeface="Cambria Math"/>
                        </a:rPr>
                        <m:t>,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b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ℛ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505" y="5539359"/>
                <a:ext cx="3672408" cy="925125"/>
              </a:xfrm>
              <a:prstGeom prst="rect">
                <a:avLst/>
              </a:prstGeom>
              <a:blipFill rotWithShape="1">
                <a:blip r:embed="rId2"/>
                <a:stretch>
                  <a:fillRect l="-1157" t="-3268"/>
                </a:stretch>
              </a:blipFill>
              <a:ln>
                <a:solidFill>
                  <a:srgbClr val="FF0000"/>
                </a:solidFill>
                <a:prstDash val="lg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80" y="3501008"/>
            <a:ext cx="3672408" cy="311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Stroboscopic picture of the balls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20</a:t>
            </a:fld>
            <a:endParaRPr lang="hr-HR"/>
          </a:p>
        </p:txBody>
      </p:sp>
      <p:pic>
        <p:nvPicPr>
          <p:cNvPr id="7170" name="Picture 2" descr="C:\Users\domagoj\Desktop\IYPT\Turnir\Problemi\13. Rotating saddle\Slike\IMG_07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r="16544"/>
          <a:stretch/>
        </p:blipFill>
        <p:spPr bwMode="auto">
          <a:xfrm>
            <a:off x="2123728" y="1412776"/>
            <a:ext cx="4680520" cy="52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Thank you</a:t>
            </a:r>
            <a:endParaRPr lang="hr-HR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Rotating saddle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10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</a:t>
            </a:r>
            <a:r>
              <a:rPr lang="hr-HR" sz="2800" cap="all" spc="-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2014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CroatiaN </a:t>
            </a:r>
            <a:r>
              <a:rPr lang="hr-HR" sz="2800" cap="all" spc="-100" dirty="0" smtClean="0">
                <a:solidFill>
                  <a:schemeClr val="tx2"/>
                </a:solidFill>
              </a:rPr>
              <a:t>team</a:t>
            </a:r>
            <a:endParaRPr lang="hr-HR" sz="2800" cap="all" spc="-1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57301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Reporter: Domagoj Pluščec</a:t>
            </a:r>
          </a:p>
        </p:txBody>
      </p:sp>
      <p:pic>
        <p:nvPicPr>
          <p:cNvPr id="8" name="Picture 2" descr="C:\Users\domagoj\Desktop\8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4221088"/>
            <a:ext cx="2664296" cy="20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Ball trajectory</a:t>
            </a:r>
            <a:r>
              <a:rPr lang="hr-HR" dirty="0">
                <a:sym typeface="Wingdings" panose="05000000000000000000" pitchFamily="2" charset="2"/>
              </a:rPr>
              <a:t> </a:t>
            </a:r>
            <a:r>
              <a:rPr lang="hr-HR" dirty="0" smtClean="0">
                <a:sym typeface="Wingdings" panose="05000000000000000000" pitchFamily="2" charset="2"/>
              </a:rPr>
              <a:t>– rotational </a:t>
            </a:r>
            <a:r>
              <a:rPr lang="hr-HR" dirty="0" smtClean="0"/>
              <a:t>frame </a:t>
            </a:r>
            <a:r>
              <a:rPr lang="hr-HR" dirty="0"/>
              <a:t>reference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22</a:t>
            </a:fld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17778" r="51518" b="11270"/>
          <a:stretch/>
        </p:blipFill>
        <p:spPr bwMode="auto">
          <a:xfrm>
            <a:off x="539552" y="1556792"/>
            <a:ext cx="4865915" cy="48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68144" y="2132856"/>
                <a:ext cx="2880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</a:rPr>
                        <m:t>=0.005;</m:t>
                      </m:r>
                      <m:r>
                        <a:rPr lang="hr-HR" b="0" i="1" smtClean="0">
                          <a:latin typeface="Cambria Math"/>
                        </a:rPr>
                        <m:t>𝑓</m:t>
                      </m:r>
                      <m:r>
                        <a:rPr lang="hr-HR" b="0" i="1" smtClean="0">
                          <a:latin typeface="Cambria Math"/>
                        </a:rPr>
                        <m:t>=1.71 </m:t>
                      </m:r>
                      <m:r>
                        <a:rPr lang="hr-HR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132856"/>
                <a:ext cx="288032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6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Ball trajectory</a:t>
            </a:r>
            <a:r>
              <a:rPr lang="hr-HR" dirty="0">
                <a:sym typeface="Wingdings" panose="05000000000000000000" pitchFamily="2" charset="2"/>
              </a:rPr>
              <a:t> - </a:t>
            </a:r>
            <a:r>
              <a:rPr lang="hr-HR" dirty="0"/>
              <a:t>labaratory frame reference</a:t>
            </a:r>
            <a:endParaRPr lang="hr-H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23</a:t>
            </a:fld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9524" r="57232" b="21112"/>
          <a:stretch/>
        </p:blipFill>
        <p:spPr bwMode="auto">
          <a:xfrm>
            <a:off x="611560" y="1757604"/>
            <a:ext cx="5160640" cy="47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68144" y="2132856"/>
                <a:ext cx="2880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</a:rPr>
                        <m:t>=0.005;</m:t>
                      </m:r>
                      <m:r>
                        <a:rPr lang="hr-HR" b="0" i="1" smtClean="0">
                          <a:latin typeface="Cambria Math"/>
                        </a:rPr>
                        <m:t>𝑓</m:t>
                      </m:r>
                      <m:r>
                        <a:rPr lang="hr-HR" b="0" i="1" smtClean="0">
                          <a:latin typeface="Cambria Math"/>
                        </a:rPr>
                        <m:t>=1.71 </m:t>
                      </m:r>
                      <m:r>
                        <a:rPr lang="hr-HR" b="0" i="1" smtClean="0">
                          <a:latin typeface="Cambria Math"/>
                        </a:rPr>
                        <m:t>𝐻𝑧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132856"/>
                <a:ext cx="2880320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85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24</a:t>
            </a:fld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5668" y="1196752"/>
            <a:ext cx="5952664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25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51925" y="1196752"/>
                <a:ext cx="7200800" cy="4553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hr-H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hr-HR" i="1">
                          <a:latin typeface="Cambria Math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hr-HR">
                          <a:latin typeface="Cambria Math"/>
                        </a:rPr>
                        <m:t>Ω</m:t>
                      </m:r>
                      <m:acc>
                        <m:accPr>
                          <m:chr m:val="̇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hr-HR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i="1">
                          <a:latin typeface="Cambria Math"/>
                        </a:rPr>
                        <m:t>𝑥</m:t>
                      </m:r>
                      <m:r>
                        <a:rPr lang="hr-HR" i="1">
                          <a:latin typeface="Cambria Math"/>
                        </a:rPr>
                        <m:t>=0</m:t>
                      </m:r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hr-HR" i="1">
                          <a:latin typeface="Cambria Math"/>
                        </a:rPr>
                        <m:t>+2</m:t>
                      </m:r>
                      <m:r>
                        <m:rPr>
                          <m:sty m:val="p"/>
                        </m:rPr>
                        <a:rPr lang="hr-HR">
                          <a:latin typeface="Cambria Math"/>
                        </a:rPr>
                        <m:t>Ω</m:t>
                      </m:r>
                      <m:acc>
                        <m:accPr>
                          <m:chr m:val="̇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hr-HR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i="1">
                          <a:latin typeface="Cambria Math"/>
                        </a:rPr>
                        <m:t>𝑦</m:t>
                      </m:r>
                      <m:r>
                        <a:rPr lang="hr-HR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hr-HR" i="1" dirty="0" smtClean="0">
                  <a:latin typeface="Cambria Math"/>
                </a:endParaRPr>
              </a:p>
              <a:p>
                <a:endParaRPr lang="hr-HR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hr-H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i="1">
                              <a:latin typeface="Cambria Math"/>
                            </a:rPr>
                            <m:t>𝜆</m:t>
                          </m:r>
                        </m:e>
                        <m:sup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hr-HR">
                          <a:latin typeface="Cambria Math"/>
                        </a:rPr>
                        <m:t>Ω</m:t>
                      </m:r>
                      <m:r>
                        <a:rPr lang="hr-HR" i="1">
                          <a:latin typeface="Cambria Math"/>
                        </a:rPr>
                        <m:t>𝑖</m:t>
                      </m:r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b="0" i="0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=0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𝜆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Ω</m:t>
                      </m:r>
                      <m:r>
                        <a:rPr lang="hr-HR" b="0" i="1" smtClean="0">
                          <a:latin typeface="Cambria Math"/>
                        </a:rPr>
                        <m:t>𝑖</m:t>
                      </m:r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hr-HR" i="1" dirty="0" smtClean="0">
                  <a:latin typeface="Cambria Math"/>
                </a:endParaRPr>
              </a:p>
              <a:p>
                <a:endParaRPr lang="hr-HR" i="1" dirty="0" smtClean="0">
                  <a:latin typeface="Cambria Math"/>
                </a:endParaRPr>
              </a:p>
              <a:p>
                <a:r>
                  <a:rPr lang="hr-HR" i="1" dirty="0" smtClean="0">
                    <a:latin typeface="Cambria Math"/>
                  </a:rPr>
                  <a:t>Det=0</a:t>
                </a:r>
              </a:p>
              <a:p>
                <a:endParaRPr lang="hr-HR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𝜆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 −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𝜆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hr-HR" i="1" dirty="0" smtClean="0">
                  <a:latin typeface="Cambria Math"/>
                </a:endParaRPr>
              </a:p>
              <a:p>
                <a:endParaRPr lang="hr-HR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1,2</m:t>
                          </m:r>
                        </m:sub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b="0" i="1" smtClean="0">
                              <a:latin typeface="Cambria Math"/>
                            </a:rPr>
                            <m:t>+8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b="0" i="1" smtClean="0">
                              <a:latin typeface="Cambria Math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b="0" i="1" smtClean="0">
                              <a:latin typeface="Cambria Math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hr-HR" i="1" dirty="0" smtClean="0">
                  <a:latin typeface="Cambria Math"/>
                </a:endParaRPr>
              </a:p>
              <a:p>
                <a:endParaRPr lang="hr-HR" i="1" dirty="0">
                  <a:latin typeface="Cambria Math"/>
                </a:endParaRPr>
              </a:p>
              <a:p>
                <a:endParaRPr lang="hr-HR" i="1" dirty="0" smtClean="0">
                  <a:latin typeface="Cambria Math"/>
                </a:endParaRPr>
              </a:p>
              <a:p>
                <a:endParaRPr lang="hr-HR" i="1" dirty="0" smtClean="0">
                  <a:latin typeface="Cambria Math"/>
                </a:endParaRPr>
              </a:p>
              <a:p>
                <a:endParaRPr lang="hr-HR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25" y="1196752"/>
                <a:ext cx="7200800" cy="4553619"/>
              </a:xfrm>
              <a:prstGeom prst="rect">
                <a:avLst/>
              </a:prstGeom>
              <a:blipFill rotWithShape="1">
                <a:blip r:embed="rId2"/>
                <a:stretch>
                  <a:fillRect l="-76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9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Motion example</a:t>
            </a:r>
            <a:endParaRPr lang="hr-HR" dirty="0"/>
          </a:p>
        </p:txBody>
      </p:sp>
      <p:pic>
        <p:nvPicPr>
          <p:cNvPr id="4" name="CIMG935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600200"/>
            <a:ext cx="6502400" cy="48768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000" y="75480"/>
            <a:ext cx="1066800" cy="329184"/>
          </a:xfrm>
        </p:spPr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93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Outline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4</a:t>
            </a:fld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2717794" y="1484784"/>
            <a:ext cx="3708412" cy="12003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Theoretical modeling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Analogy to Paul trap model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Stability conditions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Parameters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3091646"/>
            <a:ext cx="4320480" cy="175432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Experimental aproach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Saddle construction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Ball releasing method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Ball properties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Determing rotational frequency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Recording balls motion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5301207"/>
            <a:ext cx="6048672" cy="120032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Results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Ball trajectory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Dependence of stabilization time on frequency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dirty="0" smtClean="0"/>
              <a:t>Friction influence on stabilization</a:t>
            </a:r>
            <a:endParaRPr lang="en-GB" dirty="0"/>
          </a:p>
        </p:txBody>
      </p:sp>
      <p:cxnSp>
        <p:nvCxnSpPr>
          <p:cNvPr id="8" name="Straight Arrow Connector 7"/>
          <p:cNvCxnSpPr>
            <a:stCxn id="3" idx="2"/>
            <a:endCxn id="5" idx="0"/>
          </p:cNvCxnSpPr>
          <p:nvPr/>
        </p:nvCxnSpPr>
        <p:spPr>
          <a:xfrm>
            <a:off x="4572000" y="2685113"/>
            <a:ext cx="0" cy="40653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>
            <a:off x="4572000" y="4845972"/>
            <a:ext cx="0" cy="45523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3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Theoretical modeling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r-HR" dirty="0" smtClean="0"/>
                  <a:t>Paul trap analogy (R.I. Thompson, 2002) </a:t>
                </a:r>
              </a:p>
              <a:p>
                <a:endParaRPr lang="hr-HR" dirty="0"/>
              </a:p>
              <a:p>
                <a:endParaRPr lang="hr-HR" dirty="0" smtClean="0"/>
              </a:p>
              <a:p>
                <a:endParaRPr lang="hr-HR" dirty="0"/>
              </a:p>
              <a:p>
                <a:endParaRPr lang="hr-HR" dirty="0" smtClean="0"/>
              </a:p>
              <a:p>
                <a:endParaRPr lang="hr-HR" dirty="0"/>
              </a:p>
              <a:p>
                <a:r>
                  <a:rPr lang="hr-HR" dirty="0" smtClean="0"/>
                  <a:t>Forces from rotational frame reference on the ball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hr-HR" i="1">
                            <a:latin typeface="Cambria Math"/>
                          </a:rPr>
                        </m:ctrlPr>
                      </m:accPr>
                      <m:e>
                        <m:r>
                          <a:rPr lang="hr-HR" i="1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hr-HR" i="1">
                        <a:latin typeface="Cambria Math"/>
                      </a:rPr>
                      <m:t>=</m:t>
                    </m:r>
                    <m:r>
                      <a:rPr lang="hr-HR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hr-HR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/>
                          </a:rPr>
                          <m:t>Ω</m:t>
                        </m:r>
                      </m:e>
                    </m:acc>
                    <m:r>
                      <a:rPr lang="hr-HR" i="1"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hr-HR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hr-HR">
                                <a:latin typeface="Cambria Math"/>
                                <a:ea typeface="Cambria Math"/>
                              </a:rPr>
                              <m:t>Ω</m:t>
                            </m:r>
                          </m:e>
                        </m:acc>
                        <m:r>
                          <a:rPr lang="hr-HR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hr-HR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hr-HR">
                        <a:latin typeface="Cambria Math"/>
                      </a:rPr>
                      <m:t>−2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m</m:t>
                    </m:r>
                    <m:acc>
                      <m:accPr>
                        <m:chr m:val="⃗"/>
                        <m:ctrlPr>
                          <a:rPr lang="hr-HR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hr-HR">
                            <a:latin typeface="Cambria Math"/>
                          </a:rPr>
                          <m:t>Ω</m:t>
                        </m:r>
                      </m:e>
                    </m:acc>
                    <m:r>
                      <a:rPr lang="hr-HR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hr-HR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hr-HR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acc>
                    <m:r>
                      <a:rPr lang="hr-HR" i="1">
                        <a:latin typeface="Cambria Math"/>
                      </a:rPr>
                      <m:t>−</m:t>
                    </m:r>
                    <m:acc>
                      <m:accPr>
                        <m:chr m:val="⃗"/>
                        <m:ctrlPr>
                          <a:rPr lang="hr-HR" i="1">
                            <a:latin typeface="Cambria Math"/>
                          </a:rPr>
                        </m:ctrlPr>
                      </m:accPr>
                      <m:e>
                        <m:r>
                          <a:rPr lang="hr-HR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hr-HR" i="1">
                        <a:latin typeface="Cambria Math"/>
                        <a:ea typeface="Cambria Math"/>
                      </a:rPr>
                      <m:t>𝑈</m:t>
                    </m:r>
                  </m:oMath>
                </a14:m>
                <a:r>
                  <a:rPr lang="hr-HR" dirty="0" smtClean="0">
                    <a:ea typeface="Cambria Math"/>
                  </a:rPr>
                  <a:t>(*)</a:t>
                </a:r>
                <a:endParaRPr lang="hr-HR" dirty="0">
                  <a:ea typeface="Cambria Math"/>
                </a:endParaRP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5</a:t>
            </a:fld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1410409" y="24928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Electric field potential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79912" y="2676590"/>
            <a:ext cx="122413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04048" y="24928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Gravitational potential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427987" y="310129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Alternating of electric potential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97490" y="3284984"/>
            <a:ext cx="122413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21626" y="310129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Rotation of the saddle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609329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(*) as analogy we are neglecting friction, because it is difficult to solve analyticaly and we are going to disscus friction indepentendtly</a:t>
            </a:r>
            <a:endParaRPr lang="en-GB" dirty="0"/>
          </a:p>
        </p:txBody>
      </p:sp>
      <p:sp>
        <p:nvSpPr>
          <p:cNvPr id="16" name="Right Brace 15"/>
          <p:cNvSpPr/>
          <p:nvPr/>
        </p:nvSpPr>
        <p:spPr>
          <a:xfrm rot="5400000">
            <a:off x="3640850" y="4375612"/>
            <a:ext cx="171021" cy="165618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594349" y="52292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Centrifugal force</a:t>
            </a:r>
            <a:endParaRPr lang="hr-HR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5557527" y="4515472"/>
            <a:ext cx="152336" cy="122413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/>
          <p:cNvSpPr txBox="1"/>
          <p:nvPr/>
        </p:nvSpPr>
        <p:spPr>
          <a:xfrm>
            <a:off x="4758108" y="5229200"/>
            <a:ext cx="175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Coriolis force</a:t>
            </a:r>
            <a:endParaRPr lang="hr-HR" dirty="0"/>
          </a:p>
        </p:txBody>
      </p:sp>
      <p:sp>
        <p:nvSpPr>
          <p:cNvPr id="20" name="Right Brace 19"/>
          <p:cNvSpPr/>
          <p:nvPr/>
        </p:nvSpPr>
        <p:spPr>
          <a:xfrm rot="5400000">
            <a:off x="6696685" y="4897780"/>
            <a:ext cx="136183" cy="51099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TextBox 20"/>
          <p:cNvSpPr txBox="1"/>
          <p:nvPr/>
        </p:nvSpPr>
        <p:spPr>
          <a:xfrm>
            <a:off x="6156176" y="5270533"/>
            <a:ext cx="238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Force caused by gravitational potential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7504" y="5493131"/>
                <a:ext cx="30963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m – ball mass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b="0" i="0" smtClean="0">
                        <a:latin typeface="Cambria Math"/>
                      </a:rPr>
                      <m:t>Ω</m:t>
                    </m:r>
                  </m:oMath>
                </a14:m>
                <a:r>
                  <a:rPr lang="hr-HR" dirty="0" smtClean="0"/>
                  <a:t> – saddle angular velocity</a:t>
                </a:r>
              </a:p>
              <a:p>
                <a:r>
                  <a:rPr lang="hr-HR" dirty="0" smtClean="0"/>
                  <a:t>r – ball distance from center of the saddle</a:t>
                </a:r>
                <a:endParaRPr lang="hr-HR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493131"/>
                <a:ext cx="3096344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772" t="-2538" r="-591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7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Gravitational potential of the saddle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hr-HR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𝑈</m:t>
                      </m:r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𝑚𝑔𝑧</m:t>
                      </m:r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𝑚𝑔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hr-HR" i="1">
                                  <a:latin typeface="Cambria Math"/>
                                </a:rPr>
                                <m:t>𝑎</m:t>
                              </m:r>
                            </m:den>
                          </m:f>
                          <m:r>
                            <a:rPr lang="hr-HR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hr-HR" i="1">
                                  <a:latin typeface="Cambria Math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r-HR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𝑈</m:t>
                      </m:r>
                      <m:r>
                        <a:rPr lang="hr-H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hr-HR" dirty="0" smtClean="0"/>
              </a:p>
              <a:p>
                <a:pPr marL="0" indent="0">
                  <a:buNone/>
                </a:pP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72200" y="4221088"/>
                <a:ext cx="2016224" cy="1410130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Supstitution: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hr-H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4221088"/>
                <a:ext cx="2016224" cy="1410130"/>
              </a:xfrm>
              <a:prstGeom prst="rect">
                <a:avLst/>
              </a:prstGeom>
              <a:blipFill rotWithShape="1">
                <a:blip r:embed="rId4"/>
                <a:stretch>
                  <a:fillRect l="-2410" t="-2146"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33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20688"/>
                <a:ext cx="8229600" cy="5856312"/>
              </a:xfrm>
            </p:spPr>
            <p:txBody>
              <a:bodyPr/>
              <a:lstStyle/>
              <a:p>
                <a:r>
                  <a:rPr lang="hr-HR" sz="2000" dirty="0" smtClean="0"/>
                  <a:t>Assumptions:</a:t>
                </a:r>
              </a:p>
              <a:p>
                <a:pPr lvl="1"/>
                <a:r>
                  <a:rPr lang="hr-HR" sz="1800" dirty="0"/>
                  <a:t>If ball is stabilized it will be near the center of the saddle</a:t>
                </a:r>
              </a:p>
              <a:p>
                <a:pPr lvl="1"/>
                <a:r>
                  <a:rPr lang="hr-HR" sz="1800" dirty="0"/>
                  <a:t>Close to the center of the saddle we neglact the change in z direction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r-HR" sz="1800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sz="1800" i="1" dirty="0"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hr-HR" sz="1800" i="1" dirty="0">
                        <a:latin typeface="Cambria Math"/>
                      </a:rPr>
                      <m:t>,</m:t>
                    </m:r>
                    <m:acc>
                      <m:accPr>
                        <m:chr m:val="̇"/>
                        <m:ctrlPr>
                          <a:rPr lang="hr-HR" sz="1800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sz="1800" i="1" dirty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hr-HR" sz="1800" i="1" dirty="0">
                        <a:latin typeface="Cambria Math"/>
                      </a:rPr>
                      <m:t>&gt;</m:t>
                    </m:r>
                    <m:acc>
                      <m:accPr>
                        <m:chr m:val="̇"/>
                        <m:ctrlPr>
                          <a:rPr lang="hr-HR" sz="1800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hr-HR" sz="1800" i="1" dirty="0">
                            <a:latin typeface="Cambria Math"/>
                          </a:rPr>
                          <m:t>𝑧</m:t>
                        </m:r>
                      </m:e>
                    </m:acc>
                    <m:r>
                      <a:rPr lang="hr-HR" sz="1800" i="1" dirty="0">
                        <a:latin typeface="Cambria Math"/>
                      </a:rPr>
                      <m:t>)</m:t>
                    </m:r>
                  </m:oMath>
                </a14:m>
                <a:endParaRPr lang="hr-HR" sz="1800" dirty="0" smtClean="0"/>
              </a:p>
              <a:p>
                <a:pPr lvl="1"/>
                <a:endParaRPr lang="hr-HR" sz="1800" dirty="0"/>
              </a:p>
              <a:p>
                <a:r>
                  <a:rPr lang="hr-HR" sz="2000" dirty="0" smtClean="0"/>
                  <a:t>Using assumptions and projecting on (x,y) plane we obtain: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hr-HR" sz="2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sz="20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hr-HR" sz="2000" i="1">
                          <a:latin typeface="Cambria Math"/>
                        </a:rPr>
                        <m:t>−2</m:t>
                      </m:r>
                      <m:r>
                        <m:rPr>
                          <m:sty m:val="p"/>
                        </m:rPr>
                        <a:rPr lang="hr-HR" sz="2000">
                          <a:latin typeface="Cambria Math"/>
                        </a:rPr>
                        <m:t>Ω</m:t>
                      </m:r>
                      <m:acc>
                        <m:accPr>
                          <m:chr m:val="̇"/>
                          <m:ctrlPr>
                            <a:rPr lang="hr-HR" sz="2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sz="2000" i="1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hr-HR" sz="20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hr-HR" sz="20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sz="20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sz="20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200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sz="200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sz="2000" i="1">
                          <a:latin typeface="Cambria Math"/>
                        </a:rPr>
                        <m:t>𝑥</m:t>
                      </m:r>
                      <m:r>
                        <a:rPr lang="hr-HR" sz="2000" i="1">
                          <a:latin typeface="Cambria Math"/>
                        </a:rPr>
                        <m:t>=0</m:t>
                      </m:r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hr-HR" sz="2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sz="2000" i="1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hr-HR" sz="2000" i="1">
                          <a:latin typeface="Cambria Math"/>
                        </a:rPr>
                        <m:t>+2</m:t>
                      </m:r>
                      <m:r>
                        <m:rPr>
                          <m:sty m:val="p"/>
                        </m:rPr>
                        <a:rPr lang="hr-HR" sz="2000">
                          <a:latin typeface="Cambria Math"/>
                        </a:rPr>
                        <m:t>Ω</m:t>
                      </m:r>
                      <m:acc>
                        <m:accPr>
                          <m:chr m:val="̇"/>
                          <m:ctrlPr>
                            <a:rPr lang="hr-HR" sz="2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sz="20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hr-HR" sz="2000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hr-HR" sz="20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sz="20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hr-HR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hr-HR" sz="20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hr-HR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200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 sz="2000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sz="2000" i="1">
                          <a:latin typeface="Cambria Math"/>
                        </a:rPr>
                        <m:t>𝑦</m:t>
                      </m:r>
                      <m:r>
                        <a:rPr lang="hr-HR" sz="20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hr-HR" sz="20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2000" i="1" dirty="0" smtClean="0">
                  <a:latin typeface="Cambria Math"/>
                </a:endParaRPr>
              </a:p>
              <a:p>
                <a:r>
                  <a:rPr lang="hr-HR" sz="2000" dirty="0" smtClean="0"/>
                  <a:t>For equations ansatz is in the form of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/>
                      </a:rPr>
                      <m:t>𝑥</m:t>
                    </m:r>
                    <m:r>
                      <a:rPr lang="hr-HR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hr-H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hr-HR" sz="2000" i="1">
                            <a:latin typeface="Cambria Math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hr-HR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hr-HR" sz="2000" i="1">
                            <a:latin typeface="Cambria Math"/>
                          </a:rPr>
                          <m:t>−</m:t>
                        </m:r>
                        <m:r>
                          <a:rPr lang="hr-HR" sz="2000" i="1">
                            <a:latin typeface="Cambria Math"/>
                          </a:rPr>
                          <m:t>𝑖</m:t>
                        </m:r>
                        <m:r>
                          <a:rPr lang="hr-HR" sz="2000" i="1">
                            <a:latin typeface="Cambria Math"/>
                          </a:rPr>
                          <m:t>𝜆</m:t>
                        </m:r>
                        <m:r>
                          <a:rPr lang="hr-HR" sz="20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hr-HR" sz="2000" dirty="0"/>
                  <a:t>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/>
                      </a:rPr>
                      <m:t>𝑦</m:t>
                    </m:r>
                    <m:r>
                      <a:rPr lang="hr-HR" sz="2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hr-HR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hr-HR" sz="2000" i="1">
                            <a:latin typeface="Cambria Math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hr-HR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hr-HR" sz="2000" i="1">
                            <a:latin typeface="Cambria Math"/>
                          </a:rPr>
                          <m:t>−</m:t>
                        </m:r>
                        <m:r>
                          <a:rPr lang="hr-HR" sz="2000" i="1">
                            <a:latin typeface="Cambria Math"/>
                          </a:rPr>
                          <m:t>𝑖</m:t>
                        </m:r>
                        <m:r>
                          <a:rPr lang="hr-HR" sz="2000" i="1">
                            <a:latin typeface="Cambria Math"/>
                          </a:rPr>
                          <m:t>𝜆</m:t>
                        </m:r>
                        <m:r>
                          <a:rPr lang="hr-HR" sz="20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hr-HR" sz="2000" dirty="0">
                    <a:latin typeface="Cambria Math"/>
                  </a:rPr>
                  <a:t> </a:t>
                </a:r>
                <a:endParaRPr lang="hr-HR" sz="2000" dirty="0" smtClean="0">
                  <a:latin typeface="Cambria Math"/>
                </a:endParaRPr>
              </a:p>
              <a:p>
                <a:pPr lvl="1"/>
                <a:r>
                  <a:rPr lang="hr-HR" sz="1800" dirty="0" smtClean="0">
                    <a:latin typeface="Cambria Math"/>
                  </a:rPr>
                  <a:t>All solutions for </a:t>
                </a:r>
                <a14:m>
                  <m:oMath xmlns:m="http://schemas.openxmlformats.org/officeDocument/2006/math">
                    <m:r>
                      <a:rPr lang="hr-HR" sz="1800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hr-HR" sz="1800" dirty="0" smtClean="0"/>
                  <a:t> must be real for keeping ball stabilized because then solution of the equations is periodic function (Euler formula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r-HR" sz="18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hr-HR" sz="1800" b="0" i="1" smtClean="0">
                            <a:latin typeface="Cambria Math"/>
                          </a:rPr>
                          <m:t>𝑖𝑥</m:t>
                        </m:r>
                      </m:sup>
                    </m:sSup>
                    <m:r>
                      <a:rPr lang="hr-HR" sz="1800" b="0" i="1" smtClean="0">
                        <a:latin typeface="Cambria Math"/>
                      </a:rPr>
                      <m:t>=</m:t>
                    </m:r>
                    <m:r>
                      <a:rPr lang="hr-HR" sz="1800" b="0" i="1" smtClean="0">
                        <a:latin typeface="Cambria Math"/>
                      </a:rPr>
                      <m:t>𝑐𝑜𝑠𝑥</m:t>
                    </m:r>
                    <m:r>
                      <a:rPr lang="hr-HR" sz="1800" b="0" i="1" smtClean="0">
                        <a:latin typeface="Cambria Math"/>
                      </a:rPr>
                      <m:t>+</m:t>
                    </m:r>
                    <m:r>
                      <a:rPr lang="hr-HR" sz="1800" b="0" i="1" smtClean="0">
                        <a:latin typeface="Cambria Math"/>
                      </a:rPr>
                      <m:t>𝑖𝑠𝑖𝑛𝑥</m:t>
                    </m:r>
                    <m:r>
                      <a:rPr lang="hr-HR" sz="1800" b="0" i="1" smtClean="0">
                        <a:latin typeface="Cambria Math"/>
                      </a:rPr>
                      <m:t>)</m:t>
                    </m:r>
                  </m:oMath>
                </a14:m>
                <a:endParaRPr lang="hr-HR" sz="1800" b="0" dirty="0" smtClean="0"/>
              </a:p>
              <a:p>
                <a:pPr lvl="1"/>
                <a:r>
                  <a:rPr lang="hr-HR" sz="1800" dirty="0" smtClean="0"/>
                  <a:t>For lambda we obtain: </a:t>
                </a:r>
              </a:p>
              <a:p>
                <a:pPr lvl="1"/>
                <a:endParaRPr lang="hr-HR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20688"/>
                <a:ext cx="8229600" cy="5856312"/>
              </a:xfrm>
              <a:blipFill rotWithShape="1">
                <a:blip r:embed="rId2"/>
                <a:stretch>
                  <a:fillRect l="-296" t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7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35696" y="5429563"/>
                <a:ext cx="5760640" cy="671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i="1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1,2</m:t>
                          </m:r>
                        </m:sub>
                        <m:sup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hr-HR" i="1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r-HR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hr-HR" i="1">
                                      <a:latin typeface="Cambria Math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latin typeface="Cambria Math"/>
                            </a:rPr>
                            <m:t>+8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hr-HR">
                                  <a:latin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latin typeface="Cambria Math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i="1">
                              <a:latin typeface="Cambria Math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429563"/>
                <a:ext cx="5760640" cy="6719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739275" y="5565397"/>
            <a:ext cx="2736304" cy="53608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5578" y="5765520"/>
            <a:ext cx="98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>
                <a:solidFill>
                  <a:srgbClr val="FF0000"/>
                </a:solidFill>
              </a:rPr>
              <a:t>&gt;0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83768" y="5229200"/>
            <a:ext cx="5760640" cy="1152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968004" y="5917920"/>
            <a:ext cx="98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>
                <a:solidFill>
                  <a:srgbClr val="FF0000"/>
                </a:solidFill>
              </a:rPr>
              <a:t>&gt;0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20072" y="4581128"/>
            <a:ext cx="64807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75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Stability conditions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421088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b="0" i="0" smtClean="0">
                        <a:latin typeface="Cambria Math"/>
                      </a:rPr>
                      <m:t>Ω</m:t>
                    </m:r>
                    <m:r>
                      <a:rPr lang="hr-HR" b="0" i="1" smtClean="0">
                        <a:latin typeface="Cambria Math"/>
                      </a:rPr>
                      <m:t>=0</m:t>
                    </m:r>
                    <m:r>
                      <a:rPr lang="hr-HR" b="0" i="0" smtClean="0">
                        <a:latin typeface="Cambria Math"/>
                      </a:rPr>
                      <m:t> −</m:t>
                    </m:r>
                    <m:r>
                      <m:rPr>
                        <m:sty m:val="p"/>
                      </m:rPr>
                      <a:rPr lang="hr-HR" b="0" i="0" smtClean="0">
                        <a:latin typeface="Cambria Math"/>
                      </a:rPr>
                      <m:t>point</m:t>
                    </m:r>
                    <m:r>
                      <a:rPr lang="hr-HR" b="0" i="0" smtClean="0">
                        <a:latin typeface="Cambria Math"/>
                      </a:rPr>
                      <m:t> (0,0)</m:t>
                    </m:r>
                  </m:oMath>
                </a14:m>
                <a:endParaRPr lang="hr-HR" b="0" dirty="0" smtClean="0"/>
              </a:p>
              <a:p>
                <a:pPr lvl="1"/>
                <a:r>
                  <a:rPr lang="hr-HR" dirty="0" smtClean="0"/>
                  <a:t>Unstable equilibrium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/>
                          </a:rPr>
                          <m:t>𝜕</m:t>
                        </m:r>
                        <m:r>
                          <a:rPr lang="hr-HR" b="0" i="1" smtClean="0">
                            <a:latin typeface="Cambria Math"/>
                          </a:rPr>
                          <m:t>𝑈</m:t>
                        </m:r>
                      </m:num>
                      <m:den>
                        <m:r>
                          <a:rPr lang="hr-HR" b="0" i="1" smtClean="0">
                            <a:latin typeface="Cambria Math"/>
                          </a:rPr>
                          <m:t>𝜕</m:t>
                        </m:r>
                        <m:r>
                          <a:rPr lang="hr-HR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hr-H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i="1">
                            <a:latin typeface="Cambria Math"/>
                          </a:rPr>
                          <m:t>𝜕</m:t>
                        </m:r>
                        <m:r>
                          <a:rPr lang="hr-HR" i="1">
                            <a:latin typeface="Cambria Math"/>
                          </a:rPr>
                          <m:t>𝑈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𝜕</m:t>
                        </m:r>
                        <m:r>
                          <a:rPr lang="hr-HR" i="1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pPr lvl="1"/>
                <a:r>
                  <a:rPr lang="hr-HR" dirty="0" smtClean="0"/>
                  <a:t>In x direction stable equilibrium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𝜕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i="1">
                            <a:latin typeface="Cambria Math"/>
                          </a:rPr>
                          <m:t>𝑈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hr-HR" b="0" i="1" smtClean="0">
                        <a:latin typeface="Cambria Math"/>
                      </a:rPr>
                      <m:t>&gt;</m:t>
                    </m:r>
                    <m:r>
                      <a:rPr lang="hr-HR" i="1">
                        <a:latin typeface="Cambria Math"/>
                      </a:rPr>
                      <m:t>0</m:t>
                    </m:r>
                  </m:oMath>
                </a14:m>
                <a:endParaRPr lang="hr-HR" dirty="0" smtClean="0"/>
              </a:p>
              <a:p>
                <a:pPr lvl="1"/>
                <a:r>
                  <a:rPr lang="hr-HR" dirty="0" smtClean="0"/>
                  <a:t>In y direction unstable equilibrium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i="1">
                                <a:latin typeface="Cambria Math"/>
                              </a:rPr>
                              <m:t>𝜕</m:t>
                            </m:r>
                          </m:e>
                          <m:sup>
                            <m:r>
                              <a:rPr lang="hr-H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i="1">
                            <a:latin typeface="Cambria Math"/>
                          </a:rPr>
                          <m:t>𝑈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𝜕</m:t>
                        </m:r>
                        <m:sSup>
                          <m:sSupPr>
                            <m:ctrlPr>
                              <a:rPr lang="hr-H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hr-H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hr-HR" b="0" i="1" smtClean="0">
                        <a:latin typeface="Cambria Math"/>
                      </a:rPr>
                      <m:t>&lt;</m:t>
                    </m:r>
                    <m:r>
                      <a:rPr lang="hr-HR" i="1">
                        <a:latin typeface="Cambria Math"/>
                      </a:rPr>
                      <m:t>0</m:t>
                    </m:r>
                  </m:oMath>
                </a14:m>
                <a:endParaRPr lang="hr-HR" dirty="0" smtClean="0"/>
              </a:p>
              <a:p>
                <a:endParaRPr lang="hr-HR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b="0" i="0" smtClean="0">
                        <a:latin typeface="Cambria Math"/>
                      </a:rPr>
                      <m:t>Ω</m:t>
                    </m:r>
                    <m:r>
                      <a:rPr lang="hr-HR" b="0" i="1" smtClean="0">
                        <a:latin typeface="Cambria Math"/>
                      </a:rPr>
                      <m:t>&gt;0</m:t>
                    </m:r>
                  </m:oMath>
                </a14:m>
                <a:endParaRPr lang="hr-HR" b="0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hr-HR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r-HR" dirty="0" smtClean="0"/>
              </a:p>
              <a:p>
                <a:pPr marL="274320" lvl="1" indent="0">
                  <a:buNone/>
                </a:pPr>
                <a:endParaRPr lang="hr-HR" dirty="0" smtClean="0"/>
              </a:p>
              <a:p>
                <a:pPr marL="274320" lvl="1" indent="0" algn="ctr">
                  <a:buNone/>
                </a:pPr>
                <a:r>
                  <a:rPr lang="hr-HR" dirty="0"/>
                  <a:t> </a:t>
                </a:r>
                <a:r>
                  <a:rPr lang="hr-HR" dirty="0" smtClean="0"/>
                  <a:t>or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hr-HR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i="1">
                            <a:latin typeface="Cambria Math"/>
                          </a:rPr>
                          <m:t>≤</m:t>
                        </m:r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/>
                          </a:rPr>
                          <m:t>3</m:t>
                        </m:r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dirty="0" smtClean="0"/>
                  <a:t>(*)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hr-H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/>
                          </a:rPr>
                          <m:t>Ω</m:t>
                        </m:r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r-HR" b="0" i="1" smtClean="0">
                        <a:latin typeface="Cambria Math"/>
                      </a:rPr>
                      <m:t>≤ 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hr-HR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hr-HR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8(</m:t>
                                </m:r>
                                <m:r>
                                  <a:rPr lang="hr-HR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r-H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hr-HR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hr-HR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421088"/>
              </a:xfrm>
              <a:blipFill rotWithShape="1">
                <a:blip r:embed="rId2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domagoj\Desktop\Rotating saddle\Priprema\Slike postava\CIMG9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4244" b="6901"/>
          <a:stretch/>
        </p:blipFill>
        <p:spPr bwMode="auto">
          <a:xfrm>
            <a:off x="6372200" y="1628800"/>
            <a:ext cx="2689117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E8E8B61-D8C1-4AC9-8B40-C56A7D90DBF7}" type="slidenum">
              <a:rPr lang="hr-HR" smtClean="0"/>
              <a:pPr algn="r"/>
              <a:t>8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16216" y="4365104"/>
                <a:ext cx="2016224" cy="1410130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Supstitution: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hr-H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4365104"/>
                <a:ext cx="2016224" cy="1410130"/>
              </a:xfrm>
              <a:prstGeom prst="rect">
                <a:avLst/>
              </a:prstGeom>
              <a:blipFill rotWithShape="1">
                <a:blip r:embed="rId4"/>
                <a:stretch>
                  <a:fillRect l="-2711" t="-2155"/>
                </a:stretch>
              </a:blipFill>
              <a:ln w="31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51520" y="6381328"/>
            <a:ext cx="880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(*)obtained by investigating saddle curvature properties - Oleg N. Kirillov,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87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Parameters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8B61-D8C1-4AC9-8B40-C56A7D90DBF7}" type="slidenum">
              <a:rPr lang="hr-HR" smtClean="0"/>
              <a:t>9</a:t>
            </a:fld>
            <a:endParaRPr lang="hr-HR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35859607"/>
              </p:ext>
            </p:extLst>
          </p:nvPr>
        </p:nvGraphicFramePr>
        <p:xfrm>
          <a:off x="1043608" y="1772816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15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1205</TotalTime>
  <Words>1237</Words>
  <Application>Microsoft Office PowerPoint</Application>
  <PresentationFormat>On-screen Show (4:3)</PresentationFormat>
  <Paragraphs>187</Paragraphs>
  <Slides>25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Clarity</vt:lpstr>
      <vt:lpstr>SPW 11.0 Graph</vt:lpstr>
      <vt:lpstr>SigmaPlot 11.0 Graph</vt:lpstr>
      <vt:lpstr>Problem 13. Rotating saddle</vt:lpstr>
      <vt:lpstr>Problem 13</vt:lpstr>
      <vt:lpstr>Motion example</vt:lpstr>
      <vt:lpstr>Outline</vt:lpstr>
      <vt:lpstr>Theoretical modeling</vt:lpstr>
      <vt:lpstr>Gravitational potential of the saddle</vt:lpstr>
      <vt:lpstr>PowerPoint Presentation</vt:lpstr>
      <vt:lpstr>Stability conditions</vt:lpstr>
      <vt:lpstr>Parameters</vt:lpstr>
      <vt:lpstr>Experiment</vt:lpstr>
      <vt:lpstr>Experiment</vt:lpstr>
      <vt:lpstr>PowerPoint Presentation</vt:lpstr>
      <vt:lpstr>Ball trajectory - labaratory frame reference</vt:lpstr>
      <vt:lpstr>Ball trajectory - rotational frame reference</vt:lpstr>
      <vt:lpstr>Dependence of stabilization time on saddle frequency</vt:lpstr>
      <vt:lpstr>Friction impact – theoretical analysis</vt:lpstr>
      <vt:lpstr>PowerPoint Presentation</vt:lpstr>
      <vt:lpstr>Conclusion</vt:lpstr>
      <vt:lpstr>Literatura</vt:lpstr>
      <vt:lpstr>Stroboscopic picture of the balls motion</vt:lpstr>
      <vt:lpstr>Thank you</vt:lpstr>
      <vt:lpstr>Ball trajectory – rotational frame reference</vt:lpstr>
      <vt:lpstr>Ball trajectory - labaratory frame reference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13. Rotating saddle</dc:title>
  <dc:creator>domagoj pluscec</dc:creator>
  <cp:lastModifiedBy>domagoj pluscec</cp:lastModifiedBy>
  <cp:revision>115</cp:revision>
  <dcterms:created xsi:type="dcterms:W3CDTF">2014-04-05T18:55:12Z</dcterms:created>
  <dcterms:modified xsi:type="dcterms:W3CDTF">2014-07-18T14:34:41Z</dcterms:modified>
</cp:coreProperties>
</file>