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0" r:id="rId1"/>
  </p:sldMasterIdLst>
  <p:notesMasterIdLst>
    <p:notesMasterId r:id="rId27"/>
  </p:notesMasterIdLst>
  <p:sldIdLst>
    <p:sldId id="256" r:id="rId2"/>
    <p:sldId id="258" r:id="rId3"/>
    <p:sldId id="259" r:id="rId4"/>
    <p:sldId id="260" r:id="rId5"/>
    <p:sldId id="270" r:id="rId6"/>
    <p:sldId id="262" r:id="rId7"/>
    <p:sldId id="275" r:id="rId8"/>
    <p:sldId id="282" r:id="rId9"/>
    <p:sldId id="283" r:id="rId10"/>
    <p:sldId id="261" r:id="rId11"/>
    <p:sldId id="271" r:id="rId12"/>
    <p:sldId id="273" r:id="rId13"/>
    <p:sldId id="274" r:id="rId14"/>
    <p:sldId id="265" r:id="rId15"/>
    <p:sldId id="288" r:id="rId16"/>
    <p:sldId id="264" r:id="rId17"/>
    <p:sldId id="289" r:id="rId18"/>
    <p:sldId id="268" r:id="rId19"/>
    <p:sldId id="290" r:id="rId20"/>
    <p:sldId id="287" r:id="rId21"/>
    <p:sldId id="284" r:id="rId22"/>
    <p:sldId id="267" r:id="rId23"/>
    <p:sldId id="269" r:id="rId24"/>
    <p:sldId id="285" r:id="rId25"/>
    <p:sldId id="286" r:id="rId26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9" autoAdjust="0"/>
    <p:restoredTop sz="94660"/>
  </p:normalViewPr>
  <p:slideViewPr>
    <p:cSldViewPr>
      <p:cViewPr>
        <p:scale>
          <a:sx n="75" d="100"/>
          <a:sy n="75" d="100"/>
        </p:scale>
        <p:origin x="-58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82C6C-6D79-4137-B3E5-C151C914FFB1}" type="datetimeFigureOut">
              <a:rPr lang="hr-HR" smtClean="0"/>
              <a:t>22.7.2014.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83EE0-9438-41E2-BA9A-FB84411B940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6564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83EE0-9438-41E2-BA9A-FB84411B9405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1841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83EE0-9438-41E2-BA9A-FB84411B9405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2993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83EE0-9438-41E2-BA9A-FB84411B9405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33918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83EE0-9438-41E2-BA9A-FB84411B9405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9683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83EE0-9438-41E2-BA9A-FB84411B9405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586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83EE0-9438-41E2-BA9A-FB84411B9405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586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83EE0-9438-41E2-BA9A-FB84411B9405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4835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83EE0-9438-41E2-BA9A-FB84411B9405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4835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83EE0-9438-41E2-BA9A-FB84411B9405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9299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83EE0-9438-41E2-BA9A-FB84411B9405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9960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83EE0-9438-41E2-BA9A-FB84411B9405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161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83EE0-9438-41E2-BA9A-FB84411B9405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1387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83EE0-9438-41E2-BA9A-FB84411B9405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6304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83EE0-9438-41E2-BA9A-FB84411B9405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2403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83EE0-9438-41E2-BA9A-FB84411B9405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4461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83EE0-9438-41E2-BA9A-FB84411B9405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4461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83EE0-9438-41E2-BA9A-FB84411B9405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4461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83EE0-9438-41E2-BA9A-FB84411B9405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030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254B-3C5D-4CE5-A959-CE30871D728E}" type="datetime1">
              <a:rPr lang="hr-HR" smtClean="0"/>
              <a:t>22.7.2014.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9858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55C2B-078C-45C4-82F8-16E4069D0CF4}" type="datetime1">
              <a:rPr lang="hr-HR" smtClean="0"/>
              <a:t>22.7.2014.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9745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773C-A8EB-4031-B6C3-08DD9C846910}" type="datetime1">
              <a:rPr lang="hr-HR" smtClean="0"/>
              <a:t>22.7.2014.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264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F24F3-3A5A-4FE1-B6E5-DBAD9367D9D2}" type="datetime1">
              <a:rPr lang="hr-HR" smtClean="0"/>
              <a:t>22.7.2014.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8599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BEA6-8214-489E-BB1F-056A7C9E9663}" type="datetime1">
              <a:rPr lang="hr-HR" smtClean="0"/>
              <a:t>22.7.2014.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6667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75057-8DB2-433E-81CD-5906404BA774}" type="datetime1">
              <a:rPr lang="hr-HR" smtClean="0"/>
              <a:t>22.7.2014.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52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2BFA-C9AD-4C2C-B83C-39F26F1A15DA}" type="datetime1">
              <a:rPr lang="hr-HR" smtClean="0"/>
              <a:t>22.7.2014.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2414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D6347-1001-4E6A-8149-7EC4A7D4551B}" type="datetime1">
              <a:rPr lang="hr-HR" smtClean="0"/>
              <a:t>22.7.2014.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6201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009D5-6C82-4F90-ABBF-14702BE64D95}" type="datetime1">
              <a:rPr lang="hr-HR" smtClean="0"/>
              <a:t>22.7.2014.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313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2587D-60FB-4936-8D1B-D667BE65FCDD}" type="datetime1">
              <a:rPr lang="hr-HR" smtClean="0"/>
              <a:t>22.7.2014.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0991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2282F-0CF5-4CAA-AD79-D95E7E75D290}" type="datetime1">
              <a:rPr lang="hr-HR" smtClean="0"/>
              <a:t>22.7.2014.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86875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>
                <a:lumMod val="86000"/>
                <a:lumOff val="14000"/>
                <a:alpha val="93000"/>
              </a:srgbClr>
            </a:gs>
            <a:gs pos="53000">
              <a:srgbClr val="D4DEFF">
                <a:lumMod val="36000"/>
                <a:lumOff val="64000"/>
                <a:alpha val="22000"/>
              </a:srgbClr>
            </a:gs>
            <a:gs pos="83000">
              <a:srgbClr val="D4DEFF">
                <a:lumMod val="29000"/>
                <a:lumOff val="71000"/>
              </a:srgbClr>
            </a:gs>
            <a:gs pos="100000">
              <a:srgbClr val="96AB94">
                <a:lumMod val="62000"/>
                <a:lumOff val="38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B6785-CAD5-4EE2-AEC6-FA216FCE993B}" type="datetime1">
              <a:rPr lang="hr-HR" smtClean="0"/>
              <a:t>22.7.2014.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F352D-824D-4CF1-BEF9-7869940512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5512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2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1470025"/>
          </a:xfrm>
        </p:spPr>
        <p:txBody>
          <a:bodyPr/>
          <a:lstStyle/>
          <a:p>
            <a:r>
              <a:rPr lang="hr-HR" dirty="0" smtClean="0"/>
              <a:t>14 . Rubber Motor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5616" y="2492896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‘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twisted rubber band </a:t>
            </a: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stores energy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and can be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used</a:t>
            </a:r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to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power a model aircraft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for</a:t>
            </a:r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example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 </a:t>
            </a: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Investigate the properties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of such an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energy</a:t>
            </a:r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source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and </a:t>
            </a:r>
            <a:r>
              <a:rPr lang="en-US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how its </a:t>
            </a:r>
            <a:r>
              <a:rPr lang="en-US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power</a:t>
            </a:r>
            <a:r>
              <a:rPr lang="hr-HR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output </a:t>
            </a:r>
            <a:r>
              <a:rPr lang="hr-HR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changes with time</a:t>
            </a:r>
            <a:r>
              <a:rPr lang="hr-H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.’</a:t>
            </a:r>
            <a:endParaRPr lang="hr-HR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904" y="4941168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 smtClean="0"/>
              <a:t>IYPT 2014</a:t>
            </a:r>
          </a:p>
          <a:p>
            <a:pPr algn="ctr"/>
            <a:r>
              <a:rPr lang="hr-HR" sz="2000" dirty="0" smtClean="0"/>
              <a:t>Team Croatia </a:t>
            </a:r>
          </a:p>
          <a:p>
            <a:pPr algn="ctr"/>
            <a:r>
              <a:rPr lang="hr-HR" sz="1600" dirty="0" smtClean="0"/>
              <a:t>Reporter: Ilona Benko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331385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16" y="1207333"/>
            <a:ext cx="7704856" cy="5384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48680" y="260648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 smtClean="0"/>
              <a:t>Result analysis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088" y="188640"/>
            <a:ext cx="3672408" cy="1612776"/>
          </a:xfrm>
        </p:spPr>
        <p:txBody>
          <a:bodyPr/>
          <a:lstStyle/>
          <a:p>
            <a:pPr lvl="0"/>
            <a:r>
              <a:rPr lang="hr-HR" sz="2200" dirty="0">
                <a:solidFill>
                  <a:prstClr val="black"/>
                </a:solidFill>
              </a:rPr>
              <a:t>bundle of  5 rubber threads</a:t>
            </a:r>
          </a:p>
          <a:p>
            <a:pPr lvl="0"/>
            <a:r>
              <a:rPr lang="hr-HR" sz="2200" dirty="0">
                <a:solidFill>
                  <a:prstClr val="black"/>
                </a:solidFill>
              </a:rPr>
              <a:t>bundle length: 16 cm</a:t>
            </a:r>
          </a:p>
          <a:p>
            <a:pPr lvl="0"/>
            <a:r>
              <a:rPr lang="hr-HR" sz="2200" dirty="0">
                <a:solidFill>
                  <a:prstClr val="black"/>
                </a:solidFill>
              </a:rPr>
              <a:t>nubmer of coils: 61,5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10</a:t>
            </a:fld>
            <a:endParaRPr lang="hr-HR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6021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dirty="0" smtClean="0"/>
              <a:t>Graph 1: angle vs time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74101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38" y="1115129"/>
            <a:ext cx="7452320" cy="5377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48680" y="260648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/>
              <a:t>Result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088" y="188640"/>
            <a:ext cx="3779912" cy="1440160"/>
          </a:xfrm>
        </p:spPr>
        <p:txBody>
          <a:bodyPr>
            <a:normAutofit fontScale="92500"/>
          </a:bodyPr>
          <a:lstStyle/>
          <a:p>
            <a:r>
              <a:rPr lang="hr-HR" sz="2400" dirty="0" smtClean="0"/>
              <a:t>bundle of  5 rubber threads</a:t>
            </a:r>
          </a:p>
          <a:p>
            <a:r>
              <a:rPr lang="hr-HR" sz="2400" dirty="0"/>
              <a:t>b</a:t>
            </a:r>
            <a:r>
              <a:rPr lang="hr-HR" sz="2400" dirty="0" smtClean="0"/>
              <a:t>undle length: 16 cm</a:t>
            </a:r>
          </a:p>
          <a:p>
            <a:r>
              <a:rPr lang="hr-HR" sz="2400" dirty="0"/>
              <a:t>n</a:t>
            </a:r>
            <a:r>
              <a:rPr lang="hr-HR" sz="2400" dirty="0" smtClean="0"/>
              <a:t>ubmer of coils: 61,5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11</a:t>
            </a:fld>
            <a:endParaRPr lang="hr-HR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051720" y="3645327"/>
            <a:ext cx="5410944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051720" y="3645933"/>
            <a:ext cx="54109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467544" y="6021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dirty="0" smtClean="0"/>
              <a:t>Graph 2: anglular velocity vs time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316444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6" t="19187" r="30257" b="11422"/>
          <a:stretch/>
        </p:blipFill>
        <p:spPr bwMode="auto">
          <a:xfrm>
            <a:off x="1043608" y="1216424"/>
            <a:ext cx="7282001" cy="52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48680" y="260648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/>
              <a:t>Result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088" y="188640"/>
            <a:ext cx="4320480" cy="1296144"/>
          </a:xfrm>
        </p:spPr>
        <p:txBody>
          <a:bodyPr/>
          <a:lstStyle/>
          <a:p>
            <a:pPr lvl="0"/>
            <a:r>
              <a:rPr lang="hr-HR" sz="2200" dirty="0">
                <a:solidFill>
                  <a:prstClr val="black"/>
                </a:solidFill>
              </a:rPr>
              <a:t>bundle of  5 rubber threads</a:t>
            </a:r>
          </a:p>
          <a:p>
            <a:pPr lvl="0"/>
            <a:r>
              <a:rPr lang="hr-HR" sz="2200" dirty="0">
                <a:solidFill>
                  <a:prstClr val="black"/>
                </a:solidFill>
              </a:rPr>
              <a:t>bundle length: 16 cm</a:t>
            </a:r>
          </a:p>
          <a:p>
            <a:pPr lvl="0"/>
            <a:r>
              <a:rPr lang="hr-HR" sz="2200" dirty="0">
                <a:solidFill>
                  <a:prstClr val="black"/>
                </a:solidFill>
              </a:rPr>
              <a:t>nubmer of coils: 61,5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12</a:t>
            </a:fld>
            <a:endParaRPr lang="hr-HR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6021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dirty="0" smtClean="0"/>
              <a:t>Graph 3: energy vs time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367592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4" t="21648" r="30811" b="12899"/>
          <a:stretch/>
        </p:blipFill>
        <p:spPr bwMode="auto">
          <a:xfrm>
            <a:off x="827584" y="1268760"/>
            <a:ext cx="7706584" cy="528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48680" y="260648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/>
              <a:t>Result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088" y="188640"/>
            <a:ext cx="4248472" cy="1395360"/>
          </a:xfrm>
        </p:spPr>
        <p:txBody>
          <a:bodyPr/>
          <a:lstStyle/>
          <a:p>
            <a:pPr lvl="0"/>
            <a:r>
              <a:rPr lang="hr-HR" sz="2200" dirty="0">
                <a:solidFill>
                  <a:prstClr val="black"/>
                </a:solidFill>
              </a:rPr>
              <a:t>bundle of  5 rubber threads</a:t>
            </a:r>
          </a:p>
          <a:p>
            <a:pPr lvl="0"/>
            <a:r>
              <a:rPr lang="hr-HR" sz="2200" dirty="0">
                <a:solidFill>
                  <a:prstClr val="black"/>
                </a:solidFill>
              </a:rPr>
              <a:t>bundle length: 16 cm</a:t>
            </a:r>
          </a:p>
          <a:p>
            <a:pPr lvl="0"/>
            <a:r>
              <a:rPr lang="hr-HR" sz="2200" dirty="0">
                <a:solidFill>
                  <a:prstClr val="black"/>
                </a:solidFill>
              </a:rPr>
              <a:t>nubmer of coils: 61,5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13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2043920" y="3645024"/>
            <a:ext cx="541094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67544" y="60212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800" dirty="0" smtClean="0"/>
              <a:t>Graph 4: power vs time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313841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Analysis of different number of coils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14</a:t>
            </a:fld>
            <a:endParaRPr lang="hr-HR"/>
          </a:p>
        </p:txBody>
      </p:sp>
      <p:sp>
        <p:nvSpPr>
          <p:cNvPr id="7" name="TextBox 6"/>
          <p:cNvSpPr txBox="1"/>
          <p:nvPr/>
        </p:nvSpPr>
        <p:spPr>
          <a:xfrm>
            <a:off x="6963157" y="6461392"/>
            <a:ext cx="1198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l=18 cm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280920" cy="599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80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Analysis of different number of coils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15</a:t>
            </a:fld>
            <a:endParaRPr lang="hr-HR"/>
          </a:p>
        </p:txBody>
      </p:sp>
      <p:pic>
        <p:nvPicPr>
          <p:cNvPr id="5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418264" cy="584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84368" y="544522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l</a:t>
            </a:r>
            <a:r>
              <a:rPr lang="hr-HR" dirty="0" smtClean="0"/>
              <a:t>=18 cm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050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Analysis of different bundle lengths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16</a:t>
            </a:fld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196752"/>
            <a:ext cx="7740353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28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Analysis of different bundle lengths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17</a:t>
            </a:fld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7848872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22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394" y="274638"/>
            <a:ext cx="8686800" cy="104662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Analysis of different number of threads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18</a:t>
            </a:fld>
            <a:endParaRPr lang="hr-HR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244409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73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394" y="274638"/>
            <a:ext cx="8686800" cy="104662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Analysis of different number of threads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19</a:t>
            </a:fld>
            <a:endParaRPr lang="hr-HR"/>
          </a:p>
        </p:txBody>
      </p:sp>
      <p:pic>
        <p:nvPicPr>
          <p:cNvPr id="5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22636"/>
            <a:ext cx="7956377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78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hr-HR" dirty="0" smtClean="0"/>
              <a:t>Properties of rubber materials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5112568"/>
          </a:xfrm>
        </p:spPr>
        <p:txBody>
          <a:bodyPr>
            <a:normAutofit/>
          </a:bodyPr>
          <a:lstStyle/>
          <a:p>
            <a:r>
              <a:rPr lang="hr-HR" sz="2800" dirty="0" smtClean="0"/>
              <a:t>elastomer </a:t>
            </a:r>
            <a:r>
              <a:rPr lang="hr-HR" sz="2800" dirty="0" smtClean="0">
                <a:sym typeface="Wingdings" panose="05000000000000000000" pitchFamily="2" charset="2"/>
              </a:rPr>
              <a:t> viscoelasticity</a:t>
            </a:r>
          </a:p>
          <a:p>
            <a:r>
              <a:rPr lang="hr-HR" sz="2800" dirty="0" smtClean="0"/>
              <a:t>Mullins’ effect</a:t>
            </a:r>
          </a:p>
          <a:p>
            <a:pPr lvl="1"/>
            <a:r>
              <a:rPr lang="hr-HR" sz="2600" dirty="0">
                <a:sym typeface="Wingdings" panose="05000000000000000000" pitchFamily="2" charset="2"/>
              </a:rPr>
              <a:t> hysteresis while stretching</a:t>
            </a:r>
            <a:r>
              <a:rPr lang="hr-HR" sz="2600" dirty="0" smtClean="0">
                <a:sym typeface="Wingdings" panose="05000000000000000000" pitchFamily="2" charset="2"/>
              </a:rPr>
              <a:t>, entire energy isn’t restored, waste in a form of thermal energy</a:t>
            </a:r>
          </a:p>
          <a:p>
            <a:r>
              <a:rPr lang="hr-HR" sz="2800" dirty="0" smtClean="0">
                <a:sym typeface="Wingdings" panose="05000000000000000000" pitchFamily="2" charset="2"/>
              </a:rPr>
              <a:t>structure</a:t>
            </a:r>
            <a:r>
              <a:rPr lang="hr-HR" sz="2800" dirty="0">
                <a:sym typeface="Wingdings" panose="05000000000000000000" pitchFamily="2" charset="2"/>
              </a:rPr>
              <a:t> coiled molecular </a:t>
            </a:r>
            <a:r>
              <a:rPr lang="hr-HR" sz="2800" dirty="0" smtClean="0">
                <a:sym typeface="Wingdings" panose="05000000000000000000" pitchFamily="2" charset="2"/>
              </a:rPr>
              <a:t>chains, polymers (covalent bonds) whose entropy decreases when rubber band is being stretched</a:t>
            </a:r>
            <a:r>
              <a:rPr lang="hr-HR" sz="3000" dirty="0" smtClean="0">
                <a:sym typeface="Wingdings" panose="05000000000000000000" pitchFamily="2" charset="2"/>
              </a:rPr>
              <a:t>*</a:t>
            </a:r>
          </a:p>
          <a:p>
            <a:pPr lvl="1"/>
            <a:r>
              <a:rPr lang="hr-HR" sz="2600" dirty="0">
                <a:sym typeface="Wingdings" panose="05000000000000000000" pitchFamily="2" charset="2"/>
              </a:rPr>
              <a:t>u</a:t>
            </a:r>
            <a:r>
              <a:rPr lang="hr-HR" sz="2600" dirty="0" smtClean="0">
                <a:sym typeface="Wingdings" panose="05000000000000000000" pitchFamily="2" charset="2"/>
              </a:rPr>
              <a:t>nstretched rubber band is in the state of maximum entropy</a:t>
            </a:r>
            <a:endParaRPr lang="hr-HR" sz="2000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hr-HR" sz="2000" dirty="0" smtClean="0">
                <a:sym typeface="Wingdings" panose="05000000000000000000" pitchFamily="2" charset="2"/>
              </a:rPr>
              <a:t>* I.M. Ward, J. Sweeney: </a:t>
            </a:r>
            <a:r>
              <a:rPr lang="hr-HR" sz="2000" i="1" dirty="0" smtClean="0">
                <a:sym typeface="Wingdings" panose="05000000000000000000" pitchFamily="2" charset="2"/>
              </a:rPr>
              <a:t>An Introduction to the Machanical Properties of    Solid Polymers</a:t>
            </a:r>
          </a:p>
          <a:p>
            <a:pPr marL="457200" lvl="1" indent="0">
              <a:buNone/>
            </a:pPr>
            <a:endParaRPr lang="hr-HR" sz="2600" dirty="0" smtClean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44208" y="6379867"/>
            <a:ext cx="2133600" cy="365125"/>
          </a:xfrm>
        </p:spPr>
        <p:txBody>
          <a:bodyPr/>
          <a:lstStyle/>
          <a:p>
            <a:fld id="{926F352D-824D-4CF1-BEF9-7869940512D6}" type="slidenum">
              <a:rPr lang="hr-HR" smtClean="0"/>
              <a:t>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2595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20</a:t>
            </a:fld>
            <a:endParaRPr lang="hr-HR"/>
          </a:p>
        </p:txBody>
      </p:sp>
      <p:sp>
        <p:nvSpPr>
          <p:cNvPr id="4" name="TextBox 3"/>
          <p:cNvSpPr txBox="1"/>
          <p:nvPr/>
        </p:nvSpPr>
        <p:spPr>
          <a:xfrm>
            <a:off x="395536" y="476672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/>
              <a:t>New setup and measuring torque</a:t>
            </a:r>
            <a:endParaRPr lang="hr-HR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88" y="1241376"/>
            <a:ext cx="748883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6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21</a:t>
            </a:fld>
            <a:endParaRPr lang="hr-HR"/>
          </a:p>
        </p:txBody>
      </p:sp>
      <p:graphicFrame>
        <p:nvGraphicFramePr>
          <p:cNvPr id="3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4689732"/>
              </p:ext>
            </p:extLst>
          </p:nvPr>
        </p:nvGraphicFramePr>
        <p:xfrm>
          <a:off x="35151" y="99392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Graph" r:id="rId4" imgW="4131720" imgH="2901600" progId="Origin50.Graph">
                  <p:embed/>
                </p:oleObj>
              </mc:Choice>
              <mc:Fallback>
                <p:oleObj name="Graph" r:id="rId4" imgW="4131720" imgH="2901600" progId="Origin50.Graph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51" y="99392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-23409" y="188640"/>
            <a:ext cx="67492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>
                <a:solidFill>
                  <a:prstClr val="black"/>
                </a:solidFill>
              </a:rPr>
              <a:t>Analysis of different number of threads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118189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hr-HR" dirty="0" smtClean="0"/>
              <a:t>Conclusion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40060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hr-HR" dirty="0"/>
              <a:t>energy which moves the motor comes from kinetic and potential energy stored in molecules of which </a:t>
            </a:r>
            <a:r>
              <a:rPr lang="hr-HR" dirty="0" smtClean="0"/>
              <a:t>rubber </a:t>
            </a:r>
            <a:r>
              <a:rPr lang="hr-HR" dirty="0"/>
              <a:t>material </a:t>
            </a:r>
            <a:r>
              <a:rPr lang="hr-HR" dirty="0" smtClean="0"/>
              <a:t>is consisted</a:t>
            </a:r>
            <a:endParaRPr lang="hr-HR" dirty="0"/>
          </a:p>
          <a:p>
            <a:pPr lvl="0"/>
            <a:r>
              <a:rPr lang="hr-HR" dirty="0"/>
              <a:t>while in motion, damping slows and finally stops motor</a:t>
            </a:r>
          </a:p>
          <a:p>
            <a:pPr lvl="0"/>
            <a:r>
              <a:rPr lang="hr-HR" dirty="0"/>
              <a:t>hysteresis </a:t>
            </a:r>
            <a:r>
              <a:rPr lang="hr-HR" dirty="0" smtClean="0">
                <a:sym typeface="Wingdings" panose="05000000000000000000" pitchFamily="2" charset="2"/>
              </a:rPr>
              <a:t></a:t>
            </a:r>
            <a:r>
              <a:rPr lang="hr-HR" dirty="0" smtClean="0"/>
              <a:t> </a:t>
            </a:r>
            <a:r>
              <a:rPr lang="hr-HR" dirty="0"/>
              <a:t>energy loss happens because of </a:t>
            </a:r>
            <a:r>
              <a:rPr lang="hr-HR" dirty="0" smtClean="0"/>
              <a:t>heating and friction </a:t>
            </a:r>
            <a:r>
              <a:rPr lang="hr-HR" dirty="0"/>
              <a:t>in oscillatory </a:t>
            </a:r>
            <a:r>
              <a:rPr lang="hr-HR" dirty="0" smtClean="0"/>
              <a:t>motion</a:t>
            </a:r>
          </a:p>
          <a:p>
            <a:pPr lvl="0"/>
            <a:r>
              <a:rPr lang="hr-HR" dirty="0" smtClean="0"/>
              <a:t>more </a:t>
            </a:r>
            <a:r>
              <a:rPr lang="hr-HR" dirty="0"/>
              <a:t>power can be gained </a:t>
            </a:r>
            <a:r>
              <a:rPr lang="hr-HR" dirty="0" smtClean="0"/>
              <a:t>by</a:t>
            </a:r>
            <a:r>
              <a:rPr lang="hr-HR" dirty="0"/>
              <a:t>:</a:t>
            </a:r>
          </a:p>
          <a:p>
            <a:pPr lvl="1"/>
            <a:r>
              <a:rPr lang="hr-HR" dirty="0"/>
              <a:t>using bundle made of maximum number of rubber threads</a:t>
            </a:r>
          </a:p>
          <a:p>
            <a:pPr lvl="1"/>
            <a:r>
              <a:rPr lang="hr-HR" dirty="0"/>
              <a:t>using longer bundle</a:t>
            </a:r>
          </a:p>
          <a:p>
            <a:pPr lvl="1"/>
            <a:r>
              <a:rPr lang="hr-HR" dirty="0"/>
              <a:t>increasing rubber </a:t>
            </a:r>
            <a:r>
              <a:rPr lang="hr-HR" dirty="0" smtClean="0"/>
              <a:t>tension or </a:t>
            </a:r>
            <a:r>
              <a:rPr lang="hr-HR" dirty="0"/>
              <a:t>number of coils</a:t>
            </a:r>
          </a:p>
          <a:p>
            <a:pPr lvl="0"/>
            <a:r>
              <a:rPr lang="hr-HR" dirty="0"/>
              <a:t>when </a:t>
            </a:r>
            <a:r>
              <a:rPr lang="hr-HR" dirty="0" smtClean="0"/>
              <a:t>tension </a:t>
            </a:r>
            <a:r>
              <a:rPr lang="hr-HR" dirty="0"/>
              <a:t>is increased, more energy is gained in exact time interval</a:t>
            </a:r>
          </a:p>
          <a:p>
            <a:pPr lvl="0"/>
            <a:r>
              <a:rPr lang="hr-HR" dirty="0"/>
              <a:t>hysteresis also rapidly increases as we gain more energy from motor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251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hr-HR" dirty="0" smtClean="0"/>
              <a:t>Literature list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157192"/>
          </a:xfrm>
        </p:spPr>
        <p:txBody>
          <a:bodyPr>
            <a:noAutofit/>
          </a:bodyPr>
          <a:lstStyle/>
          <a:p>
            <a:r>
              <a:rPr lang="en-US" sz="2300" dirty="0" smtClean="0"/>
              <a:t>Hysteresis </a:t>
            </a:r>
            <a:r>
              <a:rPr lang="en-US" sz="2300" dirty="0"/>
              <a:t>and Rubber </a:t>
            </a:r>
            <a:r>
              <a:rPr lang="en-US" sz="2300" dirty="0" smtClean="0"/>
              <a:t>Bands</a:t>
            </a:r>
            <a:r>
              <a:rPr lang="hr-HR" sz="2300" dirty="0" smtClean="0"/>
              <a:t> </a:t>
            </a:r>
            <a:r>
              <a:rPr lang="en-US" sz="2300" dirty="0" smtClean="0"/>
              <a:t>(madphysics.com)</a:t>
            </a:r>
            <a:endParaRPr lang="hr-HR" sz="2300" dirty="0" smtClean="0"/>
          </a:p>
          <a:p>
            <a:r>
              <a:rPr lang="hr-HR" sz="2300" dirty="0"/>
              <a:t>Elastomers and entropic springs (Aparna Baskaran, Syracuse University</a:t>
            </a:r>
            <a:r>
              <a:rPr lang="hr-HR" sz="2300" dirty="0" smtClean="0"/>
              <a:t>)</a:t>
            </a:r>
          </a:p>
          <a:p>
            <a:r>
              <a:rPr lang="en-US" sz="2300" dirty="0"/>
              <a:t>Stretching a Rubber Band (schoolphysics.co.uk</a:t>
            </a:r>
            <a:r>
              <a:rPr lang="en-US" sz="2300" dirty="0" smtClean="0"/>
              <a:t>)</a:t>
            </a:r>
            <a:endParaRPr lang="hr-HR" sz="2300" dirty="0" smtClean="0"/>
          </a:p>
          <a:p>
            <a:r>
              <a:rPr lang="en-US" sz="2300" dirty="0"/>
              <a:t>I. M. Ward and J. Sweeney. An introduction to the mechanical properties of solid polymers (Wiley, 2005</a:t>
            </a:r>
            <a:r>
              <a:rPr lang="en-US" sz="2300" dirty="0" smtClean="0"/>
              <a:t>)</a:t>
            </a:r>
            <a:endParaRPr lang="hr-HR" sz="2300" dirty="0" smtClean="0"/>
          </a:p>
          <a:p>
            <a:r>
              <a:rPr lang="en-US" sz="2300" dirty="0"/>
              <a:t>A. N. Gent. Rubber Elasticity: Basic Concepts and </a:t>
            </a:r>
            <a:r>
              <a:rPr lang="en-US" sz="2300" dirty="0" smtClean="0"/>
              <a:t>Behavior</a:t>
            </a:r>
            <a:r>
              <a:rPr lang="hr-HR" sz="2300" dirty="0" smtClean="0"/>
              <a:t>; </a:t>
            </a:r>
            <a:r>
              <a:rPr lang="en-US" sz="2300" dirty="0" smtClean="0"/>
              <a:t>Science </a:t>
            </a:r>
            <a:r>
              <a:rPr lang="en-US" sz="2300" dirty="0"/>
              <a:t>and Technology of Rubber (</a:t>
            </a:r>
            <a:r>
              <a:rPr lang="en-US" sz="2300" dirty="0" smtClean="0"/>
              <a:t>Elsevier,</a:t>
            </a:r>
            <a:r>
              <a:rPr lang="hr-HR" sz="2300" dirty="0" smtClean="0"/>
              <a:t> 2005)</a:t>
            </a:r>
          </a:p>
          <a:p>
            <a:r>
              <a:rPr lang="hr-HR" sz="2300" dirty="0"/>
              <a:t>L. G. McAneny. Rubber band powered motor for model </a:t>
            </a:r>
            <a:r>
              <a:rPr lang="hr-HR" sz="2300" dirty="0" smtClean="0"/>
              <a:t>airplane</a:t>
            </a:r>
          </a:p>
          <a:p>
            <a:r>
              <a:rPr lang="en-US" sz="2300" dirty="0"/>
              <a:t>G. </a:t>
            </a:r>
            <a:r>
              <a:rPr lang="en-US" sz="2300" dirty="0" err="1"/>
              <a:t>Savarino</a:t>
            </a:r>
            <a:r>
              <a:rPr lang="en-US" sz="2300" dirty="0"/>
              <a:t> and M. R. </a:t>
            </a:r>
            <a:r>
              <a:rPr lang="en-US" sz="2300" dirty="0" err="1"/>
              <a:t>Fisch</a:t>
            </a:r>
            <a:r>
              <a:rPr lang="en-US" sz="2300" dirty="0"/>
              <a:t>. A general physics laboratory investigation of the thermodynamics of a </a:t>
            </a:r>
            <a:r>
              <a:rPr lang="en-US" sz="2300" dirty="0" smtClean="0"/>
              <a:t>rubber</a:t>
            </a:r>
            <a:r>
              <a:rPr lang="hr-HR" sz="2300" dirty="0" smtClean="0"/>
              <a:t> band</a:t>
            </a:r>
          </a:p>
          <a:p>
            <a:r>
              <a:rPr lang="en-US" sz="2300" dirty="0"/>
              <a:t>J. </a:t>
            </a:r>
            <a:r>
              <a:rPr lang="en-US" sz="2300" dirty="0" err="1"/>
              <a:t>Pellicer</a:t>
            </a:r>
            <a:r>
              <a:rPr lang="en-US" sz="2300" dirty="0"/>
              <a:t>, J. A. </a:t>
            </a:r>
            <a:r>
              <a:rPr lang="en-US" sz="2300" dirty="0" err="1"/>
              <a:t>Manzanares</a:t>
            </a:r>
            <a:r>
              <a:rPr lang="en-US" sz="2300" dirty="0"/>
              <a:t>, J. </a:t>
            </a:r>
            <a:r>
              <a:rPr lang="en-US" sz="2300" dirty="0" err="1"/>
              <a:t>Zúniga</a:t>
            </a:r>
            <a:r>
              <a:rPr lang="en-US" sz="2300" dirty="0"/>
              <a:t>, and P. </a:t>
            </a:r>
            <a:r>
              <a:rPr lang="en-US" sz="2300" dirty="0" err="1"/>
              <a:t>Utrillas</a:t>
            </a:r>
            <a:r>
              <a:rPr lang="en-US" sz="2300" dirty="0"/>
              <a:t>. Thermodynamics of rubber elasticity. J. </a:t>
            </a:r>
            <a:r>
              <a:rPr lang="en-US" sz="2300" dirty="0" err="1" smtClean="0"/>
              <a:t>Chem</a:t>
            </a:r>
            <a:endParaRPr lang="hr-HR" sz="2300" dirty="0"/>
          </a:p>
          <a:p>
            <a:r>
              <a:rPr lang="en-US" sz="2300" dirty="0"/>
              <a:t>C. M. Roland. The Mullins effect in </a:t>
            </a:r>
            <a:r>
              <a:rPr lang="en-US" sz="2300" dirty="0" err="1"/>
              <a:t>crosslinked</a:t>
            </a:r>
            <a:r>
              <a:rPr lang="en-US" sz="2300" dirty="0"/>
              <a:t> rubber</a:t>
            </a:r>
            <a:endParaRPr lang="hr-HR" sz="23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854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24</a:t>
            </a:fld>
            <a:endParaRPr lang="hr-HR"/>
          </a:p>
        </p:txBody>
      </p:sp>
      <p:graphicFrame>
        <p:nvGraphicFramePr>
          <p:cNvPr id="3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522627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" name="Graph" r:id="rId3" imgW="4131720" imgH="2901600" progId="Origin50.Graph">
                  <p:embed/>
                </p:oleObj>
              </mc:Choice>
              <mc:Fallback>
                <p:oleObj name="Graph" r:id="rId3" imgW="4131720" imgH="2901600" progId="Origin50.Graph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82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25</a:t>
            </a:fld>
            <a:endParaRPr lang="hr-HR"/>
          </a:p>
        </p:txBody>
      </p:sp>
      <p:graphicFrame>
        <p:nvGraphicFramePr>
          <p:cNvPr id="3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228644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4" name="Graph" r:id="rId3" imgW="4131720" imgH="2901600" progId="Origin50.Graph">
                  <p:embed/>
                </p:oleObj>
              </mc:Choice>
              <mc:Fallback>
                <p:oleObj name="Graph" r:id="rId3" imgW="4131720" imgH="2901600" progId="Origin50.Graph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804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Observation of how does motor work</a:t>
            </a:r>
            <a:endParaRPr lang="hr-HR" dirty="0"/>
          </a:p>
        </p:txBody>
      </p:sp>
      <p:pic>
        <p:nvPicPr>
          <p:cNvPr id="5" name="CIMG958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813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Experimental setup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60111"/>
            <a:ext cx="7200800" cy="549788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4</a:t>
            </a:fld>
            <a:endParaRPr lang="hr-HR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652604" y="4581128"/>
            <a:ext cx="559356" cy="108012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076056" y="5174983"/>
            <a:ext cx="432048" cy="32403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487321" y="4606441"/>
            <a:ext cx="1168166" cy="51474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804248" y="4323754"/>
            <a:ext cx="0" cy="68942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229167" y="4102996"/>
            <a:ext cx="411472" cy="31590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491880" y="3653075"/>
            <a:ext cx="396044" cy="76582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826695" y="2276872"/>
            <a:ext cx="225025" cy="57606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860032" y="3807175"/>
            <a:ext cx="0" cy="449571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15616" y="2897606"/>
            <a:ext cx="1113551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rgbClr val="C00000"/>
                </a:solidFill>
              </a:rPr>
              <a:t>sound card</a:t>
            </a:r>
            <a:endParaRPr lang="hr-HR" sz="1600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11976" y="3746592"/>
            <a:ext cx="695952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rgbClr val="C00000"/>
                </a:solidFill>
              </a:rPr>
              <a:t>lamp</a:t>
            </a:r>
            <a:endParaRPr lang="hr-HR" sz="1600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68237" y="3272767"/>
            <a:ext cx="1343723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rgbClr val="C00000"/>
                </a:solidFill>
              </a:rPr>
              <a:t>photoresistor</a:t>
            </a:r>
            <a:endParaRPr lang="hr-HR" sz="1600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15616" y="5023549"/>
            <a:ext cx="1371705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solidFill>
                  <a:srgbClr val="C00000"/>
                </a:solidFill>
              </a:rPr>
              <a:t>ball bearing with gaps </a:t>
            </a:r>
            <a:endParaRPr lang="hr-HR" sz="1600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68237" y="5736194"/>
            <a:ext cx="1991795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rgbClr val="C00000"/>
                </a:solidFill>
              </a:rPr>
              <a:t>coiled rubber threads </a:t>
            </a:r>
            <a:endParaRPr lang="hr-HR" sz="1600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92080" y="5582306"/>
            <a:ext cx="72008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solidFill>
                  <a:srgbClr val="C00000"/>
                </a:solidFill>
              </a:rPr>
              <a:t>stand</a:t>
            </a:r>
            <a:endParaRPr lang="hr-HR" sz="1600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72200" y="5039779"/>
            <a:ext cx="1008112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solidFill>
                  <a:srgbClr val="C00000"/>
                </a:solidFill>
              </a:rPr>
              <a:t>generator</a:t>
            </a:r>
            <a:endParaRPr lang="hr-HR" sz="1600" dirty="0">
              <a:solidFill>
                <a:srgbClr val="C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53694" y="3425299"/>
            <a:ext cx="838386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rgbClr val="C00000"/>
                </a:solidFill>
              </a:rPr>
              <a:t>resistor</a:t>
            </a:r>
            <a:endParaRPr lang="hr-HR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0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Processing measurements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0095"/>
            <a:ext cx="8229600" cy="5517232"/>
          </a:xfrm>
        </p:spPr>
        <p:txBody>
          <a:bodyPr>
            <a:normAutofit/>
          </a:bodyPr>
          <a:lstStyle/>
          <a:p>
            <a:r>
              <a:rPr lang="hr-HR" sz="3100" dirty="0"/>
              <a:t>c</a:t>
            </a:r>
            <a:r>
              <a:rPr lang="hr-HR" sz="3100" dirty="0" smtClean="0"/>
              <a:t>oiling and uncoiling of rubber band recorded in </a:t>
            </a:r>
            <a:r>
              <a:rPr lang="hr-HR" sz="3100" i="1" dirty="0" smtClean="0"/>
              <a:t>Audacity </a:t>
            </a:r>
            <a:r>
              <a:rPr lang="hr-HR" sz="3100" dirty="0" smtClean="0"/>
              <a:t>(.wav)</a:t>
            </a:r>
            <a:endParaRPr lang="hr-HR" sz="3100" i="1" dirty="0" smtClean="0"/>
          </a:p>
          <a:p>
            <a:r>
              <a:rPr lang="hr-HR" sz="3100" dirty="0" smtClean="0"/>
              <a:t>than reformatted into</a:t>
            </a:r>
          </a:p>
          <a:p>
            <a:pPr marL="0" indent="0">
              <a:buNone/>
            </a:pPr>
            <a:r>
              <a:rPr lang="hr-HR" sz="3100" dirty="0"/>
              <a:t> </a:t>
            </a:r>
            <a:r>
              <a:rPr lang="hr-HR" sz="3100" dirty="0" smtClean="0"/>
              <a:t>   .txt files to continue</a:t>
            </a:r>
          </a:p>
          <a:p>
            <a:pPr marL="0" indent="0">
              <a:buNone/>
            </a:pPr>
            <a:r>
              <a:rPr lang="hr-HR" sz="3100" dirty="0"/>
              <a:t> </a:t>
            </a:r>
            <a:r>
              <a:rPr lang="hr-HR" sz="3100" dirty="0" smtClean="0"/>
              <a:t>   further processing in</a:t>
            </a:r>
          </a:p>
          <a:p>
            <a:pPr marL="0" indent="0">
              <a:buNone/>
            </a:pPr>
            <a:r>
              <a:rPr lang="hr-HR" sz="3100" dirty="0" smtClean="0"/>
              <a:t>    our programs we made for analysis</a:t>
            </a:r>
            <a:endParaRPr lang="hr-HR" sz="3100" dirty="0"/>
          </a:p>
          <a:p>
            <a:r>
              <a:rPr lang="hr-HR" sz="3100" dirty="0" smtClean="0"/>
              <a:t>after processing in those programs, change of angle in time is known and angular velocity, kinetic energy, force and power output can be calculated</a:t>
            </a:r>
            <a:endParaRPr lang="hr-HR" sz="3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5</a:t>
            </a:fld>
            <a:endParaRPr lang="hr-H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95" r="4595"/>
          <a:stretch/>
        </p:blipFill>
        <p:spPr bwMode="auto">
          <a:xfrm>
            <a:off x="4445634" y="1971566"/>
            <a:ext cx="4032448" cy="2267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49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Mathematical model of osilaroty motion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3359229"/>
            <a:ext cx="2796952" cy="33843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sz="2800" i="1" dirty="0" smtClean="0">
              <a:latin typeface="Cambria Math"/>
            </a:endParaRPr>
          </a:p>
          <a:p>
            <a:pPr marL="0" indent="0">
              <a:buNone/>
            </a:pPr>
            <a:endParaRPr lang="hr-HR" i="1" dirty="0" smtClean="0">
              <a:latin typeface="Cambria Math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6</a:t>
            </a:fld>
            <a:endParaRPr lang="hr-H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583746" y="2132856"/>
                <a:ext cx="3779912" cy="4370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l-G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φ</a:t>
                </a: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– </a:t>
                </a:r>
                <a:r>
                  <a:rPr lang="hr-HR" sz="1600" dirty="0" smtClean="0">
                    <a:ea typeface="Cambria Math" panose="02040503050406030204" pitchFamily="18" charset="0"/>
                  </a:rPr>
                  <a:t>angle [rad]</a:t>
                </a:r>
                <a:endParaRPr lang="hr-HR" sz="1600" dirty="0">
                  <a:ea typeface="Cambria Math" panose="02040503050406030204" pitchFamily="18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l-G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ω</a:t>
                </a: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– angular velocity [rad/s]</a:t>
                </a:r>
              </a:p>
              <a:p>
                <a:pPr>
                  <a:spcAft>
                    <a:spcPts val="1200"/>
                  </a:spcAft>
                </a:pPr>
                <a:r>
                  <a:rPr lang="hr-HR" sz="1600" dirty="0">
                    <a:latin typeface="+mj-lt"/>
                    <a:ea typeface="Cambria Math" panose="02040503050406030204" pitchFamily="18" charset="0"/>
                  </a:rPr>
                  <a:t>f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 – frequency [Hz]</a:t>
                </a:r>
              </a:p>
              <a:p>
                <a:pPr>
                  <a:spcAft>
                    <a:spcPts val="1200"/>
                  </a:spcAft>
                </a:pP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τ – </a:t>
                </a:r>
                <a:r>
                  <a:rPr lang="hr-HR" sz="1600" dirty="0"/>
                  <a:t>t</a:t>
                </a:r>
                <a:r>
                  <a:rPr lang="hr-HR" sz="1600" dirty="0" smtClean="0"/>
                  <a:t>orque 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[Nm]</a:t>
                </a:r>
              </a:p>
              <a:p>
                <a:pPr>
                  <a:spcAft>
                    <a:spcPts val="1200"/>
                  </a:spcAft>
                </a:pP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k – force constant 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(for 5 threads = </a:t>
                </a:r>
              </a:p>
              <a:p>
                <a:pPr>
                  <a:spcAft>
                    <a:spcPts val="1200"/>
                  </a:spcAft>
                </a:pP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5,35 </a:t>
                </a:r>
                <a:r>
                  <a:rPr lang="hr-HR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*10</a:t>
                </a:r>
                <a:r>
                  <a:rPr lang="hr-HR" sz="1600" baseline="30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-5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) [Nm/rad]</a:t>
                </a:r>
              </a:p>
              <a:p>
                <a:pPr>
                  <a:spcAft>
                    <a:spcPts val="1200"/>
                  </a:spcAft>
                </a:pP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 </a:t>
                </a:r>
                <a:r>
                  <a:rPr lang="hr-HR" sz="1600" dirty="0">
                    <a:latin typeface="+mj-lt"/>
                    <a:ea typeface="Cambria Math" panose="02040503050406030204" pitchFamily="18" charset="0"/>
                  </a:rPr>
                  <a:t>-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 moment of inertia (</a:t>
                </a:r>
                <a:r>
                  <a:rPr lang="hr-HR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7,8 * </a:t>
                </a: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10</a:t>
                </a:r>
                <a:r>
                  <a:rPr lang="hr-HR" sz="1600" baseline="30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-4</a:t>
                </a:r>
                <a:r>
                  <a:rPr lang="hr-HR" sz="1400" dirty="0" smtClean="0"/>
                  <a:t> )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[kgm</a:t>
                </a:r>
                <a:r>
                  <a:rPr lang="hr-HR" sz="1600" baseline="30000" dirty="0" smtClean="0">
                    <a:latin typeface="+mj-lt"/>
                    <a:ea typeface="Cambria Math" panose="02040503050406030204" pitchFamily="18" charset="0"/>
                  </a:rPr>
                  <a:t>2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]</a:t>
                </a:r>
              </a:p>
              <a:p>
                <a:pPr>
                  <a:spcAft>
                    <a:spcPts val="1200"/>
                  </a:spcAft>
                </a:pP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hr-HR" sz="16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k </a:t>
                </a: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- kinetic energy[J]</a:t>
                </a: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hr-HR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Ep</m:t>
                    </m:r>
                  </m:oMath>
                </a14:m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– potential energy[J]</a:t>
                </a:r>
              </a:p>
              <a:p>
                <a:pPr>
                  <a:spcAft>
                    <a:spcPts val="1200"/>
                  </a:spcAft>
                </a:pP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 </a:t>
                </a:r>
                <a:r>
                  <a:rPr lang="hr-HR" sz="1600" dirty="0">
                    <a:latin typeface="+mj-lt"/>
                    <a:ea typeface="Cambria Math" panose="02040503050406030204" pitchFamily="18" charset="0"/>
                  </a:rPr>
                  <a:t>-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 power[Watt]</a:t>
                </a:r>
              </a:p>
              <a:p>
                <a:endParaRPr lang="hr-HR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3746" y="2132856"/>
                <a:ext cx="3779912" cy="4370427"/>
              </a:xfrm>
              <a:prstGeom prst="rect">
                <a:avLst/>
              </a:prstGeom>
              <a:blipFill rotWithShape="1">
                <a:blip r:embed="rId3"/>
                <a:stretch>
                  <a:fillRect l="-968" t="-69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690506" y="1738197"/>
                <a:ext cx="2592288" cy="1773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i="1">
                          <a:latin typeface="Cambria Math"/>
                          <a:ea typeface="Calibri"/>
                          <a:cs typeface="Times New Roman"/>
                        </a:rPr>
                        <m:t>𝜏</m:t>
                      </m:r>
                      <m:d>
                        <m:dPr>
                          <m:ctrlPr>
                            <a:rPr lang="hr-HR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</m:ctrlPr>
                        </m:dPr>
                        <m:e>
                          <m:r>
                            <a:rPr lang="hr-HR" i="1">
                              <a:effectLst/>
                              <a:latin typeface="Cambria Math"/>
                              <a:ea typeface="Calibri"/>
                              <a:cs typeface="Times New Roman"/>
                            </a:rPr>
                            <m:t>𝜑</m:t>
                          </m:r>
                        </m:e>
                      </m:d>
                      <m:r>
                        <a:rPr lang="hr-HR" i="1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=−</m:t>
                      </m:r>
                      <m:r>
                        <a:rPr lang="hr-HR" i="1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𝑘</m:t>
                      </m:r>
                      <m:r>
                        <a:rPr lang="hr-HR" i="1">
                          <a:effectLst/>
                          <a:latin typeface="Cambria Math"/>
                          <a:ea typeface="Calibri"/>
                          <a:cs typeface="Times New Roman"/>
                        </a:rPr>
                        <m:t>𝜑</m:t>
                      </m:r>
                    </m:oMath>
                  </m:oMathPara>
                </a14:m>
                <a:endParaRPr lang="hr-HR" dirty="0">
                  <a:ea typeface="Calibri"/>
                  <a:cs typeface="Times New Roman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i="1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𝐼</m:t>
                      </m:r>
                      <m:f>
                        <m:fPr>
                          <m:ctrlPr>
                            <a:rPr lang="hr-HR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2</m:t>
                              </m:r>
                            </m:sup>
                          </m:sSup>
                          <m:r>
                            <a:rPr lang="hr-HR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𝜑</m:t>
                          </m:r>
                        </m:num>
                        <m:den>
                          <m:r>
                            <a:rPr lang="hr-HR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𝑑</m:t>
                          </m:r>
                          <m:sSup>
                            <m:sSupPr>
                              <m:ctrlP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hr-HR" i="1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hr-HR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hr-HR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𝜏</m:t>
                          </m:r>
                        </m:e>
                      </m:nary>
                    </m:oMath>
                  </m:oMathPara>
                </a14:m>
                <a:endParaRPr lang="hr-HR" dirty="0">
                  <a:ea typeface="Calibri"/>
                  <a:cs typeface="Times New Roman"/>
                </a:endParaRPr>
              </a:p>
              <a:p>
                <a:endParaRPr lang="hr-HR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506" y="1738197"/>
                <a:ext cx="2592288" cy="177311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95536" y="3068960"/>
                <a:ext cx="5188210" cy="3166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hr-HR" dirty="0" smtClean="0">
                    <a:ea typeface="Times New Roman"/>
                    <a:cs typeface="Times New Roman"/>
                  </a:rPr>
                  <a:t>Without friction:</a:t>
                </a:r>
                <a:endParaRPr lang="hr-HR" dirty="0">
                  <a:ea typeface="Calibri"/>
                  <a:cs typeface="Times New Roman"/>
                </a:endParaRPr>
              </a:p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i="1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𝐼</m:t>
                      </m:r>
                      <m:f>
                        <m:fPr>
                          <m:ctrlPr>
                            <a:rPr lang="hr-HR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2</m:t>
                              </m:r>
                            </m:sup>
                          </m:sSup>
                          <m:r>
                            <a:rPr lang="hr-HR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𝜑</m:t>
                          </m:r>
                        </m:num>
                        <m:den>
                          <m:r>
                            <a:rPr lang="hr-HR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𝑑</m:t>
                          </m:r>
                          <m:sSup>
                            <m:sSupPr>
                              <m:ctrlP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hr-HR" i="1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+</m:t>
                      </m:r>
                      <m:r>
                        <a:rPr lang="hr-HR" i="1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𝑘</m:t>
                      </m:r>
                      <m:r>
                        <a:rPr lang="hr-HR" i="1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𝜑</m:t>
                      </m:r>
                      <m:r>
                        <a:rPr lang="hr-HR" i="1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=0</m:t>
                      </m:r>
                    </m:oMath>
                  </m:oMathPara>
                </a14:m>
                <a:endParaRPr lang="hr-HR" dirty="0">
                  <a:ea typeface="Calibri"/>
                  <a:cs typeface="Times New Roman"/>
                </a:endParaRPr>
              </a:p>
              <a:p>
                <a:pPr lvl="0"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hr-HR" dirty="0">
                    <a:ea typeface="Times New Roman"/>
                    <a:cs typeface="Times New Roman"/>
                  </a:rPr>
                  <a:t>General solution of this equasion for mechanical oscillator </a:t>
                </a:r>
                <a:r>
                  <a:rPr lang="hr-HR" dirty="0" smtClean="0">
                    <a:ea typeface="Times New Roman"/>
                    <a:cs typeface="Times New Roman"/>
                  </a:rPr>
                  <a:t>is:</a:t>
                </a:r>
              </a:p>
              <a:p>
                <a:pPr lvl="0"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hr-HR" dirty="0" smtClean="0">
                    <a:ea typeface="Times New Roman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hr-HR" i="1">
                        <a:effectLst/>
                        <a:latin typeface="Cambria Math"/>
                        <a:ea typeface="Times New Roman"/>
                        <a:cs typeface="Times New Roman"/>
                      </a:rPr>
                      <m:t>𝜑</m:t>
                    </m:r>
                    <m:d>
                      <m:dPr>
                        <m:ctrlP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dPr>
                      <m:e>
                        <m: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𝑡</m:t>
                        </m:r>
                      </m:e>
                    </m:d>
                    <m:r>
                      <a:rPr lang="hr-HR" i="1">
                        <a:effectLst/>
                        <a:latin typeface="Cambria Math"/>
                        <a:ea typeface="Times New Roman"/>
                        <a:cs typeface="Times New Roman"/>
                      </a:rPr>
                      <m:t>=</m:t>
                    </m:r>
                    <m:sSub>
                      <m:sSubPr>
                        <m:ctrlP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bPr>
                      <m:e>
                        <m: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𝜑</m:t>
                        </m:r>
                      </m:e>
                      <m:sub>
                        <m: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hr-HR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hr-HR" i="1">
                                <a:effectLst/>
                                <a:latin typeface="Cambria Math"/>
                                <a:ea typeface="Times New Roman"/>
                                <a:cs typeface="Times New Roman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hr-HR" i="1">
                                    <a:effectLst/>
                                    <a:latin typeface="Cambria Math"/>
                                    <a:ea typeface="Times New Roman"/>
                                    <a:cs typeface="Times New Roman"/>
                                  </a:rPr>
                                </m:ctrlPr>
                              </m:sSubPr>
                              <m:e>
                                <m:r>
                                  <a:rPr lang="hr-HR" i="1">
                                    <a:effectLst/>
                                    <a:latin typeface="Cambria Math"/>
                                    <a:ea typeface="Times New Roman"/>
                                    <a:cs typeface="Times New Roman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hr-HR" i="1">
                                    <a:effectLst/>
                                    <a:latin typeface="Cambria Math"/>
                                    <a:ea typeface="Times New Roman"/>
                                    <a:cs typeface="Times New Roman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hr-HR" i="1">
                                <a:effectLst/>
                                <a:latin typeface="Cambria Math"/>
                                <a:ea typeface="Times New Roman"/>
                                <a:cs typeface="Times New Roman"/>
                              </a:rPr>
                              <m:t>𝑡</m:t>
                            </m:r>
                            <m:r>
                              <a:rPr lang="hr-HR" i="1">
                                <a:effectLst/>
                                <a:latin typeface="Cambria Math"/>
                                <a:ea typeface="Times New Roman"/>
                                <a:cs typeface="Times New Roman"/>
                              </a:rPr>
                              <m:t>−</m:t>
                            </m:r>
                            <m:r>
                              <a:rPr lang="hr-HR" i="1">
                                <a:effectLst/>
                                <a:latin typeface="Cambria Math"/>
                                <a:ea typeface="Times New Roman"/>
                                <a:cs typeface="Times New Roman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endParaRPr lang="hr-HR" i="1" dirty="0" smtClean="0">
                  <a:effectLst/>
                  <a:latin typeface="Cambria Math"/>
                  <a:ea typeface="Times New Roman"/>
                  <a:cs typeface="Times New Roman"/>
                </a:endParaRPr>
              </a:p>
              <a:p>
                <a:pPr lvl="0" algn="ctr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 xmlns:m="http://schemas.openxmlformats.org/officeDocument/2006/math">
                    <m:r>
                      <a:rPr lang="hr-HR" i="1">
                        <a:effectLst/>
                        <a:latin typeface="Cambria Math"/>
                        <a:ea typeface="Times New Roman"/>
                        <a:cs typeface="Times New Roman"/>
                      </a:rPr>
                      <m:t>𝜃</m:t>
                    </m:r>
                  </m:oMath>
                </a14:m>
                <a:r>
                  <a:rPr lang="hr-HR" dirty="0">
                    <a:ea typeface="Times New Roman"/>
                    <a:cs typeface="Times New Roman"/>
                  </a:rPr>
                  <a:t> is starting phase,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bPr>
                      <m:e>
                        <m: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𝜔</m:t>
                        </m:r>
                      </m:e>
                      <m:sub>
                        <m: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0</m:t>
                        </m:r>
                      </m:sub>
                    </m:sSub>
                    <m:r>
                      <a:rPr lang="hr-HR" i="1">
                        <a:effectLst/>
                        <a:latin typeface="Cambria Math"/>
                        <a:ea typeface="Times New Roman"/>
                        <a:cs typeface="Times New Roman"/>
                      </a:rPr>
                      <m:t>=</m:t>
                    </m:r>
                    <m:rad>
                      <m:radPr>
                        <m:degHide m:val="on"/>
                        <m:ctrlP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hr-HR" i="1">
                                <a:effectLst/>
                                <a:latin typeface="Cambria Math"/>
                                <a:ea typeface="Times New Roman"/>
                                <a:cs typeface="Times New Roman"/>
                              </a:rPr>
                            </m:ctrlPr>
                          </m:fPr>
                          <m:num>
                            <m:r>
                              <a:rPr lang="hr-HR" i="1">
                                <a:effectLst/>
                                <a:latin typeface="Cambria Math"/>
                                <a:ea typeface="Times New Roman"/>
                                <a:cs typeface="Times New Roman"/>
                              </a:rPr>
                              <m:t>𝑘</m:t>
                            </m:r>
                          </m:num>
                          <m:den>
                            <m:r>
                              <a:rPr lang="hr-HR" i="1">
                                <a:effectLst/>
                                <a:latin typeface="Cambria Math"/>
                                <a:ea typeface="Times New Roman"/>
                                <a:cs typeface="Times New Roman"/>
                              </a:rPr>
                              <m:t>𝐼</m:t>
                            </m:r>
                          </m:den>
                        </m:f>
                      </m:e>
                    </m:rad>
                    <m:r>
                      <a:rPr lang="hr-HR" i="1">
                        <a:effectLst/>
                        <a:latin typeface="Cambria Math"/>
                        <a:ea typeface="Times New Roman"/>
                        <a:cs typeface="Times New Roman"/>
                      </a:rPr>
                      <m:t>=2</m:t>
                    </m:r>
                    <m:r>
                      <a:rPr lang="hr-HR" i="1">
                        <a:effectLst/>
                        <a:latin typeface="Cambria Math"/>
                        <a:ea typeface="Times New Roman"/>
                        <a:cs typeface="Times New Roman"/>
                      </a:rPr>
                      <m:t>𝜋</m:t>
                    </m:r>
                    <m:r>
                      <a:rPr lang="hr-HR" i="1">
                        <a:effectLst/>
                        <a:latin typeface="Cambria Math"/>
                        <a:ea typeface="Times New Roman"/>
                        <a:cs typeface="Times New Roman"/>
                      </a:rPr>
                      <m:t>𝑓</m:t>
                    </m:r>
                  </m:oMath>
                </a14:m>
                <a:endParaRPr lang="hr-HR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068960"/>
                <a:ext cx="5188210" cy="3166893"/>
              </a:xfrm>
              <a:prstGeom prst="rect">
                <a:avLst/>
              </a:prstGeom>
              <a:blipFill rotWithShape="1">
                <a:blip r:embed="rId5"/>
                <a:stretch>
                  <a:fillRect t="-192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857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5" t="14765" r="31088" b="11420"/>
          <a:stretch/>
        </p:blipFill>
        <p:spPr bwMode="auto">
          <a:xfrm>
            <a:off x="0" y="1633255"/>
            <a:ext cx="6652842" cy="522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6216" y="2060848"/>
            <a:ext cx="2880320" cy="2425233"/>
          </a:xfrm>
        </p:spPr>
        <p:txBody>
          <a:bodyPr>
            <a:normAutofit/>
          </a:bodyPr>
          <a:lstStyle/>
          <a:p>
            <a:r>
              <a:rPr lang="hr-HR" sz="2800" dirty="0" smtClean="0"/>
              <a:t>Graph: first derivation of angular velocity/time vs angle in radians</a:t>
            </a:r>
            <a:endParaRPr lang="hr-HR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7</a:t>
            </a:fld>
            <a:endParaRPr lang="hr-H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948264" y="4581128"/>
                <a:ext cx="201622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hr-HR" i="1" dirty="0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/>
                      </a:rPr>
                      <m:t>ω</m:t>
                    </m:r>
                  </m:oMath>
                </a14:m>
                <a:r>
                  <a:rPr lang="hr-HR" baseline="-25000" dirty="0" smtClean="0"/>
                  <a:t>0 </a:t>
                </a:r>
                <a:r>
                  <a:rPr lang="hr-HR" dirty="0" smtClean="0"/>
                  <a:t> - line coefficient of proportionality</a:t>
                </a:r>
                <a:endParaRPr lang="hr-HR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264" y="4581128"/>
                <a:ext cx="2016224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2719" r="-3927" b="-9211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980434" y="365423"/>
                <a:ext cx="734481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4400" dirty="0" smtClean="0"/>
                  <a:t>Measuring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400" i="1">
                        <a:latin typeface="Cambria Math"/>
                      </a:rPr>
                      <m:t>ω</m:t>
                    </m:r>
                  </m:oMath>
                </a14:m>
                <a:r>
                  <a:rPr lang="hr-HR" sz="4400" baseline="-25000" dirty="0"/>
                  <a:t>0</a:t>
                </a:r>
                <a:r>
                  <a:rPr lang="hr-HR" sz="4400" dirty="0" smtClean="0"/>
                  <a:t> </a:t>
                </a:r>
                <a:endParaRPr lang="hr-HR" sz="4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434" y="365423"/>
                <a:ext cx="7344816" cy="769441"/>
              </a:xfrm>
              <a:prstGeom prst="rect">
                <a:avLst/>
              </a:prstGeom>
              <a:blipFill rotWithShape="1">
                <a:blip r:embed="rId4"/>
                <a:stretch>
                  <a:fillRect l="-3402" t="-15873" b="-37302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82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Mathematical model of oscilaroty motion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3359229"/>
            <a:ext cx="2796952" cy="33843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sz="2800" i="1" dirty="0" smtClean="0">
              <a:latin typeface="Cambria Math"/>
            </a:endParaRPr>
          </a:p>
          <a:p>
            <a:pPr marL="0" indent="0">
              <a:buNone/>
            </a:pPr>
            <a:endParaRPr lang="hr-HR" i="1" dirty="0" smtClean="0">
              <a:latin typeface="Cambria Math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8</a:t>
            </a:fld>
            <a:endParaRPr lang="hr-H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583746" y="2132856"/>
                <a:ext cx="3779912" cy="5170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l-G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φ</a:t>
                </a: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– </a:t>
                </a:r>
                <a:r>
                  <a:rPr lang="hr-HR" sz="1600" dirty="0" smtClean="0">
                    <a:ea typeface="Cambria Math" panose="02040503050406030204" pitchFamily="18" charset="0"/>
                  </a:rPr>
                  <a:t>angle[rad]</a:t>
                </a:r>
                <a:endParaRPr lang="hr-HR" sz="1600" dirty="0">
                  <a:ea typeface="Cambria Math" panose="02040503050406030204" pitchFamily="18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l-G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ω</a:t>
                </a: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– angular velocity [rad/s]</a:t>
                </a:r>
              </a:p>
              <a:p>
                <a:pPr>
                  <a:spcAft>
                    <a:spcPts val="1200"/>
                  </a:spcAft>
                </a:pPr>
                <a:r>
                  <a:rPr lang="hr-HR" sz="1600" dirty="0">
                    <a:latin typeface="+mj-lt"/>
                    <a:ea typeface="Cambria Math" panose="02040503050406030204" pitchFamily="18" charset="0"/>
                  </a:rPr>
                  <a:t>f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 – frequency [Hz]</a:t>
                </a:r>
              </a:p>
              <a:p>
                <a:pPr>
                  <a:spcAft>
                    <a:spcPts val="1200"/>
                  </a:spcAft>
                </a:pP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τ – </a:t>
                </a:r>
                <a:r>
                  <a:rPr lang="hr-HR" sz="1600" dirty="0"/>
                  <a:t>t</a:t>
                </a:r>
                <a:r>
                  <a:rPr lang="hr-HR" sz="1600" dirty="0" smtClean="0"/>
                  <a:t>orque 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[Nm]</a:t>
                </a:r>
              </a:p>
              <a:p>
                <a:pPr>
                  <a:spcAft>
                    <a:spcPts val="1200"/>
                  </a:spcAft>
                </a:pP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k – force constant 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(for 5 threads = </a:t>
                </a:r>
              </a:p>
              <a:p>
                <a:pPr>
                  <a:spcAft>
                    <a:spcPts val="1200"/>
                  </a:spcAft>
                </a:pP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5,35 </a:t>
                </a:r>
                <a:r>
                  <a:rPr lang="hr-HR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*10</a:t>
                </a:r>
                <a:r>
                  <a:rPr lang="hr-HR" sz="1600" baseline="30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-5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) [Nm/rad]</a:t>
                </a:r>
              </a:p>
              <a:p>
                <a:pPr>
                  <a:spcAft>
                    <a:spcPts val="1200"/>
                  </a:spcAft>
                </a:pP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 </a:t>
                </a:r>
                <a:r>
                  <a:rPr lang="hr-HR" sz="1600" dirty="0">
                    <a:latin typeface="+mj-lt"/>
                    <a:ea typeface="Cambria Math" panose="02040503050406030204" pitchFamily="18" charset="0"/>
                  </a:rPr>
                  <a:t>-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 moment of inertia (</a:t>
                </a:r>
                <a:r>
                  <a:rPr lang="hr-HR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7,8 * </a:t>
                </a: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10</a:t>
                </a:r>
                <a:r>
                  <a:rPr lang="hr-HR" sz="1600" baseline="30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-4</a:t>
                </a:r>
                <a:r>
                  <a:rPr lang="hr-HR" sz="1400" dirty="0" smtClean="0"/>
                  <a:t> )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[kgm</a:t>
                </a:r>
                <a:r>
                  <a:rPr lang="hr-HR" sz="1600" baseline="30000" dirty="0" smtClean="0">
                    <a:latin typeface="+mj-lt"/>
                    <a:ea typeface="Cambria Math" panose="02040503050406030204" pitchFamily="18" charset="0"/>
                  </a:rPr>
                  <a:t>2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]</a:t>
                </a:r>
              </a:p>
              <a:p>
                <a:pPr>
                  <a:spcAft>
                    <a:spcPts val="1200"/>
                  </a:spcAft>
                </a:pP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hr-HR" sz="16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k </a:t>
                </a: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- kinetic energy[J]</a:t>
                </a: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hr-HR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Ep</m:t>
                    </m:r>
                  </m:oMath>
                </a14:m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– potential energy[J]</a:t>
                </a:r>
              </a:p>
              <a:p>
                <a:pPr>
                  <a:spcAft>
                    <a:spcPts val="1200"/>
                  </a:spcAft>
                </a:pP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 </a:t>
                </a:r>
                <a:r>
                  <a:rPr lang="hr-HR" sz="1600" dirty="0">
                    <a:latin typeface="+mj-lt"/>
                    <a:ea typeface="Cambria Math" panose="02040503050406030204" pitchFamily="18" charset="0"/>
                  </a:rPr>
                  <a:t>-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 power[Watt]</a:t>
                </a: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hr-HR" sz="1600" i="1">
                        <a:latin typeface="Cambria Math"/>
                        <a:ea typeface="Times New Roman"/>
                        <a:cs typeface="Times New Roman"/>
                      </a:rPr>
                      <m:t>𝛿</m:t>
                    </m:r>
                  </m:oMath>
                </a14:m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 – friction faktor</a:t>
                </a:r>
              </a:p>
              <a:p>
                <a:pPr>
                  <a:spcAft>
                    <a:spcPts val="1200"/>
                  </a:spcAft>
                </a:pPr>
                <a:endParaRPr lang="hr-HR" sz="1600" dirty="0" smtClean="0">
                  <a:latin typeface="+mj-lt"/>
                  <a:ea typeface="Cambria Math" panose="02040503050406030204" pitchFamily="18" charset="0"/>
                </a:endParaRPr>
              </a:p>
              <a:p>
                <a:endParaRPr lang="hr-HR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3746" y="2132856"/>
                <a:ext cx="3779912" cy="5170646"/>
              </a:xfrm>
              <a:prstGeom prst="rect">
                <a:avLst/>
              </a:prstGeom>
              <a:blipFill rotWithShape="1">
                <a:blip r:embed="rId3"/>
                <a:stretch>
                  <a:fillRect l="-968" t="-59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14554" y="1628800"/>
                <a:ext cx="5188210" cy="4758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hr-HR" dirty="0" smtClean="0">
                    <a:ea typeface="Times New Roman"/>
                    <a:cs typeface="Times New Roman"/>
                  </a:rPr>
                  <a:t>Damped oscillations:</a:t>
                </a:r>
                <a:endParaRPr lang="hr-HR" dirty="0">
                  <a:ea typeface="Calibri"/>
                  <a:cs typeface="Times New Roman"/>
                </a:endParaRPr>
              </a:p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i="1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𝐼</m:t>
                      </m:r>
                      <m:f>
                        <m:fPr>
                          <m:ctrlPr>
                            <a:rPr lang="hr-HR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2</m:t>
                              </m:r>
                            </m:sup>
                          </m:sSup>
                          <m:r>
                            <a:rPr lang="hr-HR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𝜑</m:t>
                          </m:r>
                        </m:num>
                        <m:den>
                          <m:r>
                            <a:rPr lang="hr-HR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𝑑</m:t>
                          </m:r>
                          <m:sSup>
                            <m:sSupPr>
                              <m:ctrlP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hr-HR" i="1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+</m:t>
                      </m:r>
                      <m:r>
                        <a:rPr lang="hr-HR" i="1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𝛾</m:t>
                      </m:r>
                      <m:f>
                        <m:fPr>
                          <m:ctrlPr>
                            <a:rPr lang="hr-HR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hr-HR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𝑑</m:t>
                          </m:r>
                          <m:r>
                            <a:rPr lang="hr-HR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𝜑</m:t>
                          </m:r>
                        </m:num>
                        <m:den>
                          <m:r>
                            <a:rPr lang="hr-HR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𝑑𝑡</m:t>
                          </m:r>
                        </m:den>
                      </m:f>
                      <m:r>
                        <a:rPr lang="hr-HR" i="1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+</m:t>
                      </m:r>
                      <m:r>
                        <a:rPr lang="hr-HR" i="1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𝑘</m:t>
                      </m:r>
                      <m:r>
                        <a:rPr lang="hr-HR" i="1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𝜑</m:t>
                      </m:r>
                      <m:r>
                        <a:rPr lang="hr-HR" i="1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=0</m:t>
                      </m:r>
                    </m:oMath>
                  </m:oMathPara>
                </a14:m>
                <a:endParaRPr lang="hr-HR" dirty="0">
                  <a:ea typeface="Calibri"/>
                  <a:cs typeface="Times New Roman"/>
                </a:endParaRPr>
              </a:p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hr-HR" dirty="0">
                    <a:ea typeface="Times New Roman"/>
                    <a:cs typeface="Times New Roman"/>
                  </a:rPr>
                  <a:t>General solution of this equasion for mechanical oscillator is:</a:t>
                </a:r>
                <a:endParaRPr lang="hr-HR" dirty="0">
                  <a:ea typeface="Calibri"/>
                  <a:cs typeface="Times New Roman"/>
                </a:endParaRPr>
              </a:p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hr-HR" dirty="0">
                    <a:ea typeface="Times New Roman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hr-HR" i="1">
                        <a:effectLst/>
                        <a:latin typeface="Cambria Math"/>
                        <a:ea typeface="Times New Roman"/>
                        <a:cs typeface="Times New Roman"/>
                      </a:rPr>
                      <m:t>𝜑</m:t>
                    </m:r>
                    <m:d>
                      <m:dPr>
                        <m:ctrlP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dPr>
                      <m:e>
                        <m: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𝑡</m:t>
                        </m:r>
                      </m:e>
                    </m:d>
                    <m:r>
                      <a:rPr lang="hr-HR" i="1">
                        <a:effectLst/>
                        <a:latin typeface="Cambria Math"/>
                        <a:ea typeface="Times New Roman"/>
                        <a:cs typeface="Times New Roman"/>
                      </a:rPr>
                      <m:t>=</m:t>
                    </m:r>
                    <m:sSub>
                      <m:sSubPr>
                        <m:ctrlP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bPr>
                      <m:e>
                        <m: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𝜑</m:t>
                        </m:r>
                      </m:e>
                      <m:sub>
                        <m: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pPr>
                      <m:e>
                        <m: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𝑒</m:t>
                        </m:r>
                      </m:e>
                      <m:sup>
                        <m: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−</m:t>
                        </m:r>
                        <m: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𝛿</m:t>
                        </m:r>
                        <m: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𝑡</m:t>
                        </m:r>
                      </m:sup>
                    </m:sSup>
                    <m:func>
                      <m:funcPr>
                        <m:ctrlP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hr-HR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hr-HR" i="1">
                                <a:effectLst/>
                                <a:latin typeface="Cambria Math"/>
                                <a:ea typeface="Times New Roman"/>
                                <a:cs typeface="Times New Roman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hr-HR" i="1">
                                    <a:effectLst/>
                                    <a:latin typeface="Cambria Math"/>
                                    <a:ea typeface="Times New Roman"/>
                                    <a:cs typeface="Times New Roman"/>
                                  </a:rPr>
                                </m:ctrlPr>
                              </m:sSubPr>
                              <m:e>
                                <m:r>
                                  <a:rPr lang="hr-HR" i="1">
                                    <a:effectLst/>
                                    <a:latin typeface="Cambria Math"/>
                                    <a:ea typeface="Times New Roman"/>
                                    <a:cs typeface="Times New Roman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hr-HR" i="1">
                                    <a:effectLst/>
                                    <a:latin typeface="Cambria Math"/>
                                    <a:ea typeface="Times New Roman"/>
                                    <a:cs typeface="Times New Roman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hr-HR" i="1">
                                <a:effectLst/>
                                <a:latin typeface="Cambria Math"/>
                                <a:ea typeface="Times New Roman"/>
                                <a:cs typeface="Times New Roman"/>
                              </a:rPr>
                              <m:t>𝑡</m:t>
                            </m:r>
                            <m:r>
                              <a:rPr lang="hr-HR" i="1">
                                <a:effectLst/>
                                <a:latin typeface="Cambria Math"/>
                                <a:ea typeface="Times New Roman"/>
                                <a:cs typeface="Times New Roman"/>
                              </a:rPr>
                              <m:t>−</m:t>
                            </m:r>
                            <m:r>
                              <a:rPr lang="hr-HR" i="1">
                                <a:effectLst/>
                                <a:latin typeface="Cambria Math"/>
                                <a:ea typeface="Times New Roman"/>
                                <a:cs typeface="Times New Roman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endParaRPr lang="hr-HR" i="1" dirty="0" smtClean="0">
                  <a:effectLst/>
                  <a:latin typeface="Cambria Math"/>
                  <a:ea typeface="Times New Roman"/>
                  <a:cs typeface="Times New Roman"/>
                </a:endParaRPr>
              </a:p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 xmlns:m="http://schemas.openxmlformats.org/officeDocument/2006/math">
                    <m:r>
                      <a:rPr lang="hr-HR" i="1">
                        <a:effectLst/>
                        <a:latin typeface="Cambria Math"/>
                        <a:ea typeface="Times New Roman"/>
                        <a:cs typeface="Times New Roman"/>
                      </a:rPr>
                      <m:t>𝜃</m:t>
                    </m:r>
                  </m:oMath>
                </a14:m>
                <a:r>
                  <a:rPr lang="hr-HR" dirty="0">
                    <a:ea typeface="Times New Roman"/>
                    <a:cs typeface="Times New Roman"/>
                  </a:rPr>
                  <a:t> is starting phase,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sSubPr>
                      <m:e>
                        <m: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𝜔</m:t>
                        </m:r>
                      </m:e>
                      <m:sub>
                        <m: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  <m:t>0</m:t>
                        </m:r>
                      </m:sub>
                    </m:sSub>
                    <m:r>
                      <a:rPr lang="hr-HR" i="1">
                        <a:effectLst/>
                        <a:latin typeface="Cambria Math"/>
                        <a:ea typeface="Times New Roman"/>
                        <a:cs typeface="Times New Roman"/>
                      </a:rPr>
                      <m:t>=</m:t>
                    </m:r>
                    <m:rad>
                      <m:radPr>
                        <m:degHide m:val="on"/>
                        <m:ctrlPr>
                          <a:rPr lang="hr-HR" i="1">
                            <a:effectLst/>
                            <a:latin typeface="Cambria Math"/>
                            <a:ea typeface="Times New Roman"/>
                            <a:cs typeface="Times New Roman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hr-HR" i="1">
                                <a:effectLst/>
                                <a:latin typeface="Cambria Math"/>
                                <a:ea typeface="Times New Roman"/>
                                <a:cs typeface="Times New Roman"/>
                              </a:rPr>
                            </m:ctrlPr>
                          </m:fPr>
                          <m:num>
                            <m:r>
                              <a:rPr lang="hr-HR" i="1">
                                <a:effectLst/>
                                <a:latin typeface="Cambria Math"/>
                                <a:ea typeface="Times New Roman"/>
                                <a:cs typeface="Times New Roman"/>
                              </a:rPr>
                              <m:t>𝑘</m:t>
                            </m:r>
                          </m:num>
                          <m:den>
                            <m:r>
                              <a:rPr lang="hr-HR" i="1">
                                <a:effectLst/>
                                <a:latin typeface="Cambria Math"/>
                                <a:ea typeface="Times New Roman"/>
                                <a:cs typeface="Times New Roman"/>
                              </a:rPr>
                              <m:t>𝐼</m:t>
                            </m:r>
                          </m:den>
                        </m:f>
                      </m:e>
                    </m:rad>
                    <m:r>
                      <a:rPr lang="hr-HR" i="1">
                        <a:effectLst/>
                        <a:latin typeface="Cambria Math"/>
                        <a:ea typeface="Times New Roman"/>
                        <a:cs typeface="Times New Roman"/>
                      </a:rPr>
                      <m:t>=2</m:t>
                    </m:r>
                    <m:r>
                      <a:rPr lang="hr-HR" i="1">
                        <a:effectLst/>
                        <a:latin typeface="Cambria Math"/>
                        <a:ea typeface="Times New Roman"/>
                        <a:cs typeface="Times New Roman"/>
                      </a:rPr>
                      <m:t>𝜋</m:t>
                    </m:r>
                    <m:r>
                      <a:rPr lang="hr-HR" i="1">
                        <a:effectLst/>
                        <a:latin typeface="Cambria Math"/>
                        <a:ea typeface="Times New Roman"/>
                        <a:cs typeface="Times New Roman"/>
                      </a:rPr>
                      <m:t>𝑓</m:t>
                    </m:r>
                    <m:r>
                      <a:rPr lang="hr-HR" i="1">
                        <a:effectLst/>
                        <a:latin typeface="Cambria Math"/>
                        <a:ea typeface="Times New Roman"/>
                        <a:cs typeface="Times New Roman"/>
                      </a:rPr>
                      <m:t>, </m:t>
                    </m:r>
                  </m:oMath>
                </a14:m>
                <a:endParaRPr lang="hr-HR" dirty="0">
                  <a:ea typeface="Calibri"/>
                  <a:cs typeface="Times New Roman"/>
                </a:endParaRPr>
              </a:p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i="1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𝛿</m:t>
                      </m:r>
                      <m:r>
                        <a:rPr lang="hr-HR" i="1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=</m:t>
                      </m:r>
                      <m:f>
                        <m:fPr>
                          <m:ctrlPr>
                            <a:rPr lang="hr-HR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hr-HR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𝛾</m:t>
                          </m:r>
                        </m:num>
                        <m:den>
                          <m:r>
                            <a:rPr lang="hr-HR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2</m:t>
                          </m:r>
                          <m:r>
                            <a:rPr lang="hr-HR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𝐼</m:t>
                          </m:r>
                        </m:den>
                      </m:f>
                      <m:r>
                        <a:rPr lang="hr-HR" i="1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,</m:t>
                      </m:r>
                    </m:oMath>
                  </m:oMathPara>
                </a14:m>
                <a:endParaRPr lang="hr-HR" dirty="0">
                  <a:ea typeface="Calibri"/>
                  <a:cs typeface="Times New Roman"/>
                </a:endParaRPr>
              </a:p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i="1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 </m:t>
                      </m:r>
                      <m:sSub>
                        <m:sSubPr>
                          <m:ctrlPr>
                            <a:rPr lang="hr-HR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</m:ctrlPr>
                        </m:sSubPr>
                        <m:e>
                          <m:r>
                            <a:rPr lang="hr-HR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𝜔</m:t>
                          </m:r>
                        </m:e>
                        <m:sub>
                          <m:r>
                            <a:rPr lang="hr-HR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1</m:t>
                          </m:r>
                        </m:sub>
                      </m:sSub>
                      <m:r>
                        <a:rPr lang="hr-HR" i="1">
                          <a:effectLst/>
                          <a:latin typeface="Cambria Math"/>
                          <a:ea typeface="Times New Roman"/>
                          <a:cs typeface="Times New Roman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hr-HR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</m:ctrlPr>
                            </m:sSubSupPr>
                            <m:e>
                              <m: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2</m:t>
                              </m:r>
                            </m:sup>
                          </m:sSubSup>
                          <m:r>
                            <a:rPr lang="hr-HR" i="1">
                              <a:effectLst/>
                              <a:latin typeface="Cambria Math"/>
                              <a:ea typeface="Times New Roman"/>
                              <a:cs typeface="Times New Roman"/>
                            </a:rPr>
                            <m:t>−</m:t>
                          </m:r>
                          <m:sSup>
                            <m:sSupPr>
                              <m:ctrlP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</m:ctrlPr>
                            </m:sSupPr>
                            <m:e>
                              <m: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hr-HR" i="1">
                                  <a:effectLst/>
                                  <a:latin typeface="Cambria Math"/>
                                  <a:ea typeface="Times New Roman"/>
                                  <a:cs typeface="Times New Roman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hr-HR" dirty="0"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54" y="1628800"/>
                <a:ext cx="5188210" cy="4758419"/>
              </a:xfrm>
              <a:prstGeom prst="rect">
                <a:avLst/>
              </a:prstGeom>
              <a:blipFill rotWithShape="1">
                <a:blip r:embed="rId4"/>
                <a:stretch>
                  <a:fillRect t="-128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4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Mathematical model of osilaroty motion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3359229"/>
            <a:ext cx="2796952" cy="33843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sz="2800" i="1" dirty="0" smtClean="0">
              <a:latin typeface="Cambria Math"/>
            </a:endParaRPr>
          </a:p>
          <a:p>
            <a:pPr marL="0" indent="0">
              <a:buNone/>
            </a:pPr>
            <a:endParaRPr lang="hr-HR" i="1" dirty="0" smtClean="0">
              <a:latin typeface="Cambria Math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F352D-824D-4CF1-BEF9-7869940512D6}" type="slidenum">
              <a:rPr lang="hr-HR" smtClean="0"/>
              <a:t>9</a:t>
            </a:fld>
            <a:endParaRPr lang="hr-H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583746" y="2132856"/>
                <a:ext cx="3779912" cy="4370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l-G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φ</a:t>
                </a: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– </a:t>
                </a:r>
                <a:r>
                  <a:rPr lang="hr-HR" sz="1600" dirty="0" smtClean="0">
                    <a:ea typeface="Cambria Math" panose="02040503050406030204" pitchFamily="18" charset="0"/>
                  </a:rPr>
                  <a:t>angle[rad]</a:t>
                </a:r>
                <a:endParaRPr lang="hr-HR" sz="1600" dirty="0">
                  <a:ea typeface="Cambria Math" panose="02040503050406030204" pitchFamily="18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l-G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ω</a:t>
                </a: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– angular velocity [rad/s]</a:t>
                </a:r>
              </a:p>
              <a:p>
                <a:pPr>
                  <a:spcAft>
                    <a:spcPts val="1200"/>
                  </a:spcAft>
                </a:pPr>
                <a:r>
                  <a:rPr lang="hr-HR" sz="1600" dirty="0">
                    <a:latin typeface="+mj-lt"/>
                    <a:ea typeface="Cambria Math" panose="02040503050406030204" pitchFamily="18" charset="0"/>
                  </a:rPr>
                  <a:t>f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 – frequency [Hz]</a:t>
                </a:r>
              </a:p>
              <a:p>
                <a:pPr>
                  <a:spcAft>
                    <a:spcPts val="1200"/>
                  </a:spcAft>
                </a:pP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τ – </a:t>
                </a:r>
                <a:r>
                  <a:rPr lang="hr-HR" sz="1600" dirty="0"/>
                  <a:t>t</a:t>
                </a:r>
                <a:r>
                  <a:rPr lang="hr-HR" sz="1600" dirty="0" smtClean="0"/>
                  <a:t>orque 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[Nm]</a:t>
                </a:r>
              </a:p>
              <a:p>
                <a:pPr>
                  <a:spcAft>
                    <a:spcPts val="1200"/>
                  </a:spcAft>
                </a:pP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k – force constant 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(for 5 threads = </a:t>
                </a:r>
              </a:p>
              <a:p>
                <a:pPr>
                  <a:spcAft>
                    <a:spcPts val="1200"/>
                  </a:spcAft>
                </a:pP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5,35 </a:t>
                </a:r>
                <a:r>
                  <a:rPr lang="hr-HR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*10</a:t>
                </a:r>
                <a:r>
                  <a:rPr lang="hr-HR" sz="1600" baseline="30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-5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) [Nm/rad]</a:t>
                </a:r>
              </a:p>
              <a:p>
                <a:pPr>
                  <a:spcAft>
                    <a:spcPts val="1200"/>
                  </a:spcAft>
                </a:pP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 </a:t>
                </a:r>
                <a:r>
                  <a:rPr lang="hr-HR" sz="1600" dirty="0">
                    <a:latin typeface="+mj-lt"/>
                    <a:ea typeface="Cambria Math" panose="02040503050406030204" pitchFamily="18" charset="0"/>
                  </a:rPr>
                  <a:t>-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 moment of inertia (</a:t>
                </a:r>
                <a:r>
                  <a:rPr lang="hr-HR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7,8 * </a:t>
                </a: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10</a:t>
                </a:r>
                <a:r>
                  <a:rPr lang="hr-HR" sz="1600" baseline="30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-4</a:t>
                </a:r>
                <a:r>
                  <a:rPr lang="hr-HR" sz="1400" dirty="0" smtClean="0"/>
                  <a:t> )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[kgm</a:t>
                </a:r>
                <a:r>
                  <a:rPr lang="hr-HR" sz="1600" baseline="30000" dirty="0" smtClean="0">
                    <a:latin typeface="+mj-lt"/>
                    <a:ea typeface="Cambria Math" panose="02040503050406030204" pitchFamily="18" charset="0"/>
                  </a:rPr>
                  <a:t>2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]</a:t>
                </a:r>
              </a:p>
              <a:p>
                <a:pPr>
                  <a:spcAft>
                    <a:spcPts val="1200"/>
                  </a:spcAft>
                </a:pP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hr-HR" sz="1600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k </a:t>
                </a: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- kinetic energy[J]</a:t>
                </a: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hr-HR" sz="16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Ep</m:t>
                    </m:r>
                  </m:oMath>
                </a14:m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– potential energy[J]</a:t>
                </a:r>
              </a:p>
              <a:p>
                <a:pPr>
                  <a:spcAft>
                    <a:spcPts val="1200"/>
                  </a:spcAft>
                </a:pPr>
                <a:r>
                  <a:rPr lang="hr-HR" sz="16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 </a:t>
                </a:r>
                <a:r>
                  <a:rPr lang="hr-HR" sz="1600" dirty="0">
                    <a:latin typeface="+mj-lt"/>
                    <a:ea typeface="Cambria Math" panose="02040503050406030204" pitchFamily="18" charset="0"/>
                  </a:rPr>
                  <a:t>-</a:t>
                </a:r>
                <a:r>
                  <a:rPr lang="hr-HR" sz="1600" dirty="0" smtClean="0">
                    <a:latin typeface="+mj-lt"/>
                    <a:ea typeface="Cambria Math" panose="02040503050406030204" pitchFamily="18" charset="0"/>
                  </a:rPr>
                  <a:t> power[Watt]</a:t>
                </a:r>
              </a:p>
              <a:p>
                <a:endParaRPr lang="hr-HR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3746" y="2132856"/>
                <a:ext cx="3779912" cy="4370427"/>
              </a:xfrm>
              <a:prstGeom prst="rect">
                <a:avLst/>
              </a:prstGeom>
              <a:blipFill rotWithShape="1">
                <a:blip r:embed="rId3"/>
                <a:stretch>
                  <a:fillRect l="-968" t="-69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21114" y="2348880"/>
                <a:ext cx="2376264" cy="2654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r-HR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Energy and power:</a:t>
                </a:r>
              </a:p>
              <a:p>
                <a:pPr algn="ctr"/>
                <a:endParaRPr lang="hr-HR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hr-HR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hr-HR" i="1" baseline="-250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k</a:t>
                </a:r>
                <a14:m>
                  <m:oMath xmlns:m="http://schemas.openxmlformats.org/officeDocument/2006/math">
                    <m:r>
                      <a:rPr lang="hr-HR" i="1">
                        <a:solidFill>
                          <a:prstClr val="black"/>
                        </a:solidFill>
                        <a:latin typeface="Cambria Math"/>
                      </a:rPr>
                      <m:t> =</m:t>
                    </m:r>
                    <m:f>
                      <m:fPr>
                        <m:ctrlPr>
                          <a:rPr lang="hr-HR" i="1">
                            <a:solidFill>
                              <a:prstClr val="black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r-H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hr-HR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I ω</a:t>
                </a:r>
                <a:r>
                  <a:rPr lang="hr-HR" baseline="300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endParaRPr lang="hr-HR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hr-HR" i="1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hr-HR" i="1">
                        <a:solidFill>
                          <a:prstClr val="black"/>
                        </a:solidFill>
                        <a:latin typeface="Cambria Math"/>
                      </a:rPr>
                      <m:t>𝐸𝑝</m:t>
                    </m:r>
                    <m:r>
                      <a:rPr lang="hr-HR" i="1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hr-HR" i="1">
                            <a:solidFill>
                              <a:prstClr val="black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r-HR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hr-HR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k </a:t>
                </a:r>
                <a:r>
                  <a:rPr lang="el-GR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φ</a:t>
                </a:r>
                <a:r>
                  <a:rPr lang="hr-HR" baseline="300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</a:p>
              <a:p>
                <a:pPr algn="ctr"/>
                <a:endParaRPr lang="hr-HR" baseline="30000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hr-HR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hr-HR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14:m>
                  <m:oMath xmlns:m="http://schemas.openxmlformats.org/officeDocument/2006/math">
                    <m:r>
                      <a:rPr lang="hr-HR" sz="2200" i="1">
                        <a:solidFill>
                          <a:prstClr val="black"/>
                        </a:solidFill>
                        <a:latin typeface="Cambria Math"/>
                      </a:rPr>
                      <m:t> =</m:t>
                    </m:r>
                    <m:f>
                      <m:fPr>
                        <m:ctrlPr>
                          <a:rPr lang="hr-HR" sz="2200" i="1">
                            <a:solidFill>
                              <a:prstClr val="black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sz="2200" i="1">
                            <a:solidFill>
                              <a:prstClr val="black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hr-HR" sz="2200" i="1">
                            <a:solidFill>
                              <a:prstClr val="black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hr-HR" sz="2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114" y="2348880"/>
                <a:ext cx="2376264" cy="2654894"/>
              </a:xfrm>
              <a:prstGeom prst="rect">
                <a:avLst/>
              </a:prstGeom>
              <a:blipFill rotWithShape="1">
                <a:blip r:embed="rId4"/>
                <a:stretch>
                  <a:fillRect t="-1376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442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853</TotalTime>
  <Words>1088</Words>
  <Application>Microsoft Office PowerPoint</Application>
  <PresentationFormat>On-screen Show (4:3)</PresentationFormat>
  <Paragraphs>181</Paragraphs>
  <Slides>25</Slides>
  <Notes>18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Graph</vt:lpstr>
      <vt:lpstr>14 . Rubber Motor</vt:lpstr>
      <vt:lpstr>Properties of rubber materials</vt:lpstr>
      <vt:lpstr>Observation of how does motor work</vt:lpstr>
      <vt:lpstr>Experimental setup</vt:lpstr>
      <vt:lpstr>Processing measurements</vt:lpstr>
      <vt:lpstr>Mathematical model of osilaroty motion</vt:lpstr>
      <vt:lpstr>Graph: first derivation of angular velocity/time vs angle in radians</vt:lpstr>
      <vt:lpstr>Mathematical model of oscilaroty motion</vt:lpstr>
      <vt:lpstr>Mathematical model of osilaroty motion</vt:lpstr>
      <vt:lpstr>Result analysis</vt:lpstr>
      <vt:lpstr>Result analysis</vt:lpstr>
      <vt:lpstr>Result analysis</vt:lpstr>
      <vt:lpstr>Result analysis</vt:lpstr>
      <vt:lpstr>Analysis of different number of coils</vt:lpstr>
      <vt:lpstr>Analysis of different number of coils</vt:lpstr>
      <vt:lpstr>Analysis of different bundle lengths</vt:lpstr>
      <vt:lpstr>Analysis of different bundle lengths</vt:lpstr>
      <vt:lpstr>Analysis of different number of threads</vt:lpstr>
      <vt:lpstr>Analysis of different number of threads</vt:lpstr>
      <vt:lpstr>PowerPoint Presentation</vt:lpstr>
      <vt:lpstr>PowerPoint Presentation</vt:lpstr>
      <vt:lpstr>Conclusion</vt:lpstr>
      <vt:lpstr>Literature list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 . Rubber Motor</dc:title>
  <dc:creator>Ilona</dc:creator>
  <cp:lastModifiedBy>domagoj pluscec</cp:lastModifiedBy>
  <cp:revision>151</cp:revision>
  <dcterms:created xsi:type="dcterms:W3CDTF">2014-05-17T23:15:04Z</dcterms:created>
  <dcterms:modified xsi:type="dcterms:W3CDTF">2014-07-22T10:05:41Z</dcterms:modified>
</cp:coreProperties>
</file>