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3.mov" ContentType="video/unknown"/>
  <Override PartName="/ppt/media/image7.jpeg" ContentType="image/jpeg"/>
  <Override PartName="/ppt/media/media4.mov" ContentType="video/unknown"/>
  <Override PartName="/ppt/media/media5.mov" ContentType="video/unknown"/>
  <Override PartName="/ppt/media/image8.jpeg" ContentType="image/jpeg"/>
  <Override PartName="/ppt/media/media6.mov" ContentType="video/unknown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lvl1pPr defTabSz="457200">
      <a:defRPr>
        <a:latin typeface="+mj-lt"/>
        <a:ea typeface="+mj-ea"/>
        <a:cs typeface="+mj-cs"/>
        <a:sym typeface="Avenir Roman"/>
      </a:defRPr>
    </a:lvl1pPr>
    <a:lvl2pPr defTabSz="457200">
      <a:defRPr>
        <a:latin typeface="+mj-lt"/>
        <a:ea typeface="+mj-ea"/>
        <a:cs typeface="+mj-cs"/>
        <a:sym typeface="Avenir Roman"/>
      </a:defRPr>
    </a:lvl2pPr>
    <a:lvl3pPr defTabSz="457200">
      <a:defRPr>
        <a:latin typeface="+mj-lt"/>
        <a:ea typeface="+mj-ea"/>
        <a:cs typeface="+mj-cs"/>
        <a:sym typeface="Avenir Roman"/>
      </a:defRPr>
    </a:lvl3pPr>
    <a:lvl4pPr defTabSz="457200">
      <a:defRPr>
        <a:latin typeface="+mj-lt"/>
        <a:ea typeface="+mj-ea"/>
        <a:cs typeface="+mj-cs"/>
        <a:sym typeface="Avenir Roman"/>
      </a:defRPr>
    </a:lvl4pPr>
    <a:lvl5pPr defTabSz="457200">
      <a:defRPr>
        <a:latin typeface="+mj-lt"/>
        <a:ea typeface="+mj-ea"/>
        <a:cs typeface="+mj-cs"/>
        <a:sym typeface="Avenir Roman"/>
      </a:defRPr>
    </a:lvl5pPr>
    <a:lvl6pPr defTabSz="457200">
      <a:defRPr>
        <a:latin typeface="+mj-lt"/>
        <a:ea typeface="+mj-ea"/>
        <a:cs typeface="+mj-cs"/>
        <a:sym typeface="Avenir Roman"/>
      </a:defRPr>
    </a:lvl6pPr>
    <a:lvl7pPr defTabSz="457200">
      <a:defRPr>
        <a:latin typeface="+mj-lt"/>
        <a:ea typeface="+mj-ea"/>
        <a:cs typeface="+mj-cs"/>
        <a:sym typeface="Avenir Roman"/>
      </a:defRPr>
    </a:lvl7pPr>
    <a:lvl8pPr defTabSz="457200">
      <a:defRPr>
        <a:latin typeface="+mj-lt"/>
        <a:ea typeface="+mj-ea"/>
        <a:cs typeface="+mj-cs"/>
        <a:sym typeface="Avenir Roman"/>
      </a:defRPr>
    </a:lvl8pPr>
    <a:lvl9pPr defTabSz="457200">
      <a:defRPr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2.png"/>
          <p:cNvPicPr/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/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8608975" y="1676364"/>
            <a:ext cx="2819330" cy="281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8" name="image4.png"/>
          <p:cNvPicPr/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5.png"/>
          <p:cNvPicPr/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829733" y="6003728"/>
            <a:ext cx="1219200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		  IYPT 2014, Shrewsbury</a:t>
            </a:r>
          </a:p>
        </p:txBody>
      </p:sp>
      <p:pic>
        <p:nvPicPr>
          <p:cNvPr id="22" name="image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85563" y="5690561"/>
            <a:ext cx="2172150" cy="108607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>
              <a:buClrTx/>
              <a:buFontTx/>
              <a:defRPr cap="all">
                <a:solidFill>
                  <a:srgbClr val="8AD0D6"/>
                </a:solidFill>
              </a:defRPr>
            </a:lvl2pPr>
            <a:lvl3pPr>
              <a:buClrTx/>
              <a:buFontTx/>
              <a:defRPr cap="all">
                <a:solidFill>
                  <a:srgbClr val="8AD0D6"/>
                </a:solidFill>
              </a:defRPr>
            </a:lvl3pPr>
            <a:lvl4pPr>
              <a:buClrTx/>
              <a:buFontTx/>
              <a:defRPr cap="all">
                <a:solidFill>
                  <a:srgbClr val="8AD0D6"/>
                </a:solidFill>
              </a:defRPr>
            </a:lvl4pPr>
            <a:lvl5pPr>
              <a:buClrTx/>
              <a:buFontTx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6" name="image6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194" y="5766915"/>
            <a:ext cx="1479552" cy="933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85563" y="5690561"/>
            <a:ext cx="2172150" cy="108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154954" y="1371586"/>
            <a:ext cx="8825660" cy="399574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154954" y="5367325"/>
            <a:ext cx="8825658" cy="14906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647700" indent="-190500">
              <a:buClrTx/>
              <a:buFontTx/>
              <a:defRPr sz="1200"/>
            </a:lvl2pPr>
            <a:lvl3pPr marL="1085850" indent="-171450">
              <a:buClrTx/>
              <a:buFontTx/>
              <a:defRPr sz="1200"/>
            </a:lvl3pPr>
            <a:lvl4pPr marL="1567542" indent="-195942">
              <a:buClrTx/>
              <a:buFontTx/>
              <a:defRPr sz="1200"/>
            </a:lvl4pPr>
            <a:lvl5pPr marL="2024742" indent="-195942">
              <a:buClrTx/>
              <a:buFontTx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  <a:endParaRPr sz="1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  <a:endParaRPr sz="1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  <a:endParaRPr sz="1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  <a:endParaRPr sz="1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154954" y="1447800"/>
            <a:ext cx="8825659" cy="2134738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154954" y="3582537"/>
            <a:ext cx="8825659" cy="251232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742950" indent="-285750">
              <a:buClrTx/>
              <a:buFontTx/>
              <a:defRPr sz="1800"/>
            </a:lvl2pPr>
            <a:lvl3pPr marL="1171575" indent="-257175">
              <a:buClrTx/>
              <a:buFontTx/>
              <a:defRPr sz="1800"/>
            </a:lvl3pPr>
            <a:lvl4pPr marL="1665513" indent="-293913">
              <a:buClrTx/>
              <a:buFontTx/>
              <a:defRPr sz="1800"/>
            </a:lvl4pPr>
            <a:lvl5pPr marL="2122713" indent="-293913">
              <a:buClrTx/>
              <a:buFontTx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574800" y="1447800"/>
            <a:ext cx="7999317" cy="2323376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930400" y="3771174"/>
            <a:ext cx="7279649" cy="20566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1pPr>
            <a:lvl2pPr marL="679450" indent="-222250">
              <a:buClrTx/>
              <a:buFontTx/>
              <a:defRPr cap="small" sz="1400">
                <a:solidFill>
                  <a:srgbClr val="8AD0D6"/>
                </a:solidFill>
              </a:defRPr>
            </a:lvl2pPr>
            <a:lvl3pPr marL="1114425" indent="-200025">
              <a:buClrTx/>
              <a:buFontTx/>
              <a:defRPr cap="small" sz="1400">
                <a:solidFill>
                  <a:srgbClr val="8AD0D6"/>
                </a:solidFill>
              </a:defRPr>
            </a:lvl3pPr>
            <a:lvl4pPr marL="1600199" indent="-228599">
              <a:buClrTx/>
              <a:buFontTx/>
              <a:defRPr cap="small" sz="1400">
                <a:solidFill>
                  <a:srgbClr val="8AD0D6"/>
                </a:solidFill>
              </a:defRPr>
            </a:lvl4pPr>
            <a:lvl5pPr marL="2057399" indent="-228599">
              <a:buClrTx/>
              <a:buFontTx/>
              <a:defRPr cap="small" sz="1400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One</a:t>
            </a:r>
            <a:endParaRPr cap="small" sz="14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Two</a:t>
            </a:r>
            <a:endParaRPr cap="small" sz="14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Three</a:t>
            </a:r>
            <a:endParaRPr cap="small" sz="14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Four</a:t>
            </a:r>
            <a:endParaRPr cap="small" sz="14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5" name="Shape 75"/>
          <p:cNvSpPr/>
          <p:nvPr/>
        </p:nvSpPr>
        <p:spPr>
          <a:xfrm>
            <a:off x="898294" y="971251"/>
            <a:ext cx="801914" cy="181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76" name="Shape 76"/>
          <p:cNvSpPr/>
          <p:nvPr/>
        </p:nvSpPr>
        <p:spPr>
          <a:xfrm>
            <a:off x="9330490" y="2613786"/>
            <a:ext cx="80191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”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1154954" y="1409700"/>
            <a:ext cx="8825660" cy="336768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1154954" y="4777380"/>
            <a:ext cx="8825659" cy="2080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1pPr>
            <a:lvl2pPr>
              <a:buClrTx/>
              <a:buFontTx/>
              <a:defRPr>
                <a:solidFill>
                  <a:srgbClr val="8AD0D6"/>
                </a:solidFill>
              </a:defRPr>
            </a:lvl2pPr>
            <a:lvl3pPr>
              <a:buClrTx/>
              <a:buFontTx/>
              <a:defRPr>
                <a:solidFill>
                  <a:srgbClr val="8AD0D6"/>
                </a:solidFill>
              </a:defRPr>
            </a:lvl3pPr>
            <a:lvl4pPr>
              <a:buClrTx/>
              <a:buFontTx/>
              <a:defRPr>
                <a:solidFill>
                  <a:srgbClr val="8AD0D6"/>
                </a:solidFill>
              </a:defRPr>
            </a:lvl4pPr>
            <a:lvl5pPr>
              <a:buClrTx/>
              <a:buFontTx/>
              <a:defRPr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One</a:t>
            </a:r>
            <a:endParaRPr sz="20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Two</a:t>
            </a:r>
            <a:endParaRPr sz="20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Three</a:t>
            </a:r>
            <a:endParaRPr sz="20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Four</a:t>
            </a:r>
            <a:endParaRPr sz="20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46109" y="452718"/>
            <a:ext cx="9404725" cy="14645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632946" y="1917224"/>
            <a:ext cx="2946869" cy="6402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838200" indent="-381000">
              <a:buClrTx/>
              <a:buFontTx/>
              <a:defRPr sz="2400">
                <a:solidFill>
                  <a:srgbClr val="8AD0D6"/>
                </a:solidFill>
              </a:defRPr>
            </a:lvl2pPr>
            <a:lvl3pPr marL="1257300" indent="-342900">
              <a:buClrTx/>
              <a:buFontTx/>
              <a:defRPr sz="2400">
                <a:solidFill>
                  <a:srgbClr val="8AD0D6"/>
                </a:solidFill>
              </a:defRPr>
            </a:lvl3pPr>
            <a:lvl4pPr marL="1763485" indent="-391885">
              <a:buClrTx/>
              <a:buFontTx/>
              <a:defRPr sz="2400">
                <a:solidFill>
                  <a:srgbClr val="8AD0D6"/>
                </a:solidFill>
              </a:defRPr>
            </a:lvl4pPr>
            <a:lvl5pPr marL="2220685" indent="-391885">
              <a:buClrTx/>
              <a:buFontTx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3726141" y="2133599"/>
            <a:ext cx="1" cy="396240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 flipH="1">
            <a:off x="6962226" y="2133599"/>
            <a:ext cx="1" cy="396688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646109" y="452718"/>
            <a:ext cx="9404725" cy="2599382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652462" y="3052098"/>
            <a:ext cx="2940051" cy="177511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838200" indent="-381000">
              <a:buClrTx/>
              <a:buFontTx/>
              <a:defRPr sz="2400">
                <a:solidFill>
                  <a:srgbClr val="8AD0D6"/>
                </a:solidFill>
              </a:defRPr>
            </a:lvl2pPr>
            <a:lvl3pPr marL="1257300" indent="-342900">
              <a:buClrTx/>
              <a:buFontTx/>
              <a:defRPr sz="2400">
                <a:solidFill>
                  <a:srgbClr val="8AD0D6"/>
                </a:solidFill>
              </a:defRPr>
            </a:lvl3pPr>
            <a:lvl4pPr marL="1763485" indent="-391885">
              <a:buClrTx/>
              <a:buFontTx/>
              <a:defRPr sz="2400">
                <a:solidFill>
                  <a:srgbClr val="8AD0D6"/>
                </a:solidFill>
              </a:defRPr>
            </a:lvl4pPr>
            <a:lvl5pPr marL="2220685" indent="-391885">
              <a:buClrTx/>
              <a:buFontTx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90" name="Shape 90"/>
          <p:cNvSpPr/>
          <p:nvPr/>
        </p:nvSpPr>
        <p:spPr>
          <a:xfrm flipH="1">
            <a:off x="3726141" y="2133599"/>
            <a:ext cx="1" cy="396240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1" name="Shape 91"/>
          <p:cNvSpPr/>
          <p:nvPr/>
        </p:nvSpPr>
        <p:spPr>
          <a:xfrm flipH="1">
            <a:off x="6962226" y="2133599"/>
            <a:ext cx="1" cy="3966884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646109" y="452718"/>
            <a:ext cx="9404725" cy="16002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1103312" y="2052916"/>
            <a:ext cx="8946541" cy="48050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46109" y="452718"/>
            <a:ext cx="9404725" cy="16002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103312" y="2052916"/>
            <a:ext cx="8946541" cy="48050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154954" y="1147232"/>
            <a:ext cx="8825660" cy="36301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154954" y="4777380"/>
            <a:ext cx="8825660" cy="2080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>
              <a:buClrTx/>
              <a:buFontTx/>
              <a:defRPr cap="all">
                <a:solidFill>
                  <a:srgbClr val="8AD0D6"/>
                </a:solidFill>
              </a:defRPr>
            </a:lvl2pPr>
            <a:lvl3pPr>
              <a:buClrTx/>
              <a:buFontTx/>
              <a:defRPr cap="all">
                <a:solidFill>
                  <a:srgbClr val="8AD0D6"/>
                </a:solidFill>
              </a:defRPr>
            </a:lvl3pPr>
            <a:lvl4pPr>
              <a:buClrTx/>
              <a:buFontTx/>
              <a:defRPr cap="all">
                <a:solidFill>
                  <a:srgbClr val="8AD0D6"/>
                </a:solidFill>
              </a:defRPr>
            </a:lvl4pPr>
            <a:lvl5pPr>
              <a:buClrTx/>
              <a:buFontTx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646109" y="452718"/>
            <a:ext cx="9404725" cy="160785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103312" y="2060575"/>
            <a:ext cx="4396341" cy="47974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646109" y="452718"/>
            <a:ext cx="9404725" cy="14264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103312" y="1879124"/>
            <a:ext cx="4396340" cy="6021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838200" indent="-381000">
              <a:buClrTx/>
              <a:buFontTx/>
              <a:defRPr sz="2400">
                <a:solidFill>
                  <a:srgbClr val="8AD0D6"/>
                </a:solidFill>
              </a:defRPr>
            </a:lvl2pPr>
            <a:lvl3pPr marL="1257300" indent="-342900">
              <a:buClrTx/>
              <a:buFontTx/>
              <a:defRPr sz="2400">
                <a:solidFill>
                  <a:srgbClr val="8AD0D6"/>
                </a:solidFill>
              </a:defRPr>
            </a:lvl3pPr>
            <a:lvl4pPr marL="1763485" indent="-391885">
              <a:buClrTx/>
              <a:buFontTx/>
              <a:defRPr sz="2400">
                <a:solidFill>
                  <a:srgbClr val="8AD0D6"/>
                </a:solidFill>
              </a:defRPr>
            </a:lvl4pPr>
            <a:lvl5pPr marL="2220685" indent="-391885">
              <a:buClrTx/>
              <a:buFontTx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46109" y="452718"/>
            <a:ext cx="9404725" cy="1985683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2.png"/>
          <p:cNvPicPr/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3.png"/>
          <p:cNvPicPr/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8608975" y="1676364"/>
            <a:ext cx="2819330" cy="281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51" name="image4.png"/>
          <p:cNvPicPr/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5.png"/>
          <p:cNvPicPr/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154951" y="0"/>
            <a:ext cx="3401068" cy="2895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784616" y="609600"/>
            <a:ext cx="5195999" cy="62484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1153906" y="0"/>
            <a:ext cx="5092909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1154954" y="3657600"/>
            <a:ext cx="5084980" cy="32004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679450" indent="-222250">
              <a:buClrTx/>
              <a:buFontTx/>
              <a:defRPr sz="1400"/>
            </a:lvl2pPr>
            <a:lvl3pPr marL="1114425" indent="-200025">
              <a:buClrTx/>
              <a:buFontTx/>
              <a:defRPr sz="1400"/>
            </a:lvl3pPr>
            <a:lvl4pPr marL="1600199" indent="-228599">
              <a:buClrTx/>
              <a:buFontTx/>
              <a:defRPr sz="1400"/>
            </a:lvl4pPr>
            <a:lvl5pPr marL="2057399" indent="-228599"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4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/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8975" y="1676364"/>
            <a:ext cx="2819330" cy="281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5" name="image4.png"/>
          <p:cNvPicPr/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/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0" y="6002766"/>
            <a:ext cx="121920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			  IYPT 2014, Shrewsbury</a:t>
            </a:r>
          </a:p>
        </p:txBody>
      </p:sp>
      <p:pic>
        <p:nvPicPr>
          <p:cNvPr id="9" name="image6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061" y="5766915"/>
            <a:ext cx="1479551" cy="933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85563" y="5690561"/>
            <a:ext cx="2172150" cy="108607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8304210" y="0"/>
            <a:ext cx="1752603" cy="62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52462" y="887412"/>
            <a:ext cx="7423151" cy="5970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10352540" y="540175"/>
            <a:ext cx="838201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</p:sldLayoutIdLst>
  <p:transition spd="med" advClick="1"/>
  <p:txStyles>
    <p:titleStyle>
      <a:lvl1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200150" indent="-28575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98170" indent="-32657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55370" indent="-32657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03971" indent="-32657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69770" indent="-32657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0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5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40.png"/><Relationship Id="rId7" Type="http://schemas.openxmlformats.org/officeDocument/2006/relationships/image" Target="../media/image3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4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4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5.mov"/><Relationship Id="rId3" Type="http://schemas.microsoft.com/office/2007/relationships/media" Target="../media/media5.mov"/><Relationship Id="rId4" Type="http://schemas.openxmlformats.org/officeDocument/2006/relationships/image" Target="../media/image4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4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5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nside.mines.edu/~dwu/classes/CH351/labs/elastomer/Wet%20Lab%204/Wetlab4.pdf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-51457" y="706788"/>
            <a:ext cx="12192001" cy="109826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 defTabSz="406908"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EBEBEB"/>
                </a:solidFill>
              </a:rPr>
              <a:t>Problem No. 12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683169" y="1855963"/>
            <a:ext cx="8825662" cy="861421"/>
          </a:xfrm>
          <a:prstGeom prst="rect">
            <a:avLst/>
          </a:prstGeom>
        </p:spPr>
        <p:txBody>
          <a:bodyPr/>
          <a:lstStyle>
            <a:lvl1pPr algn="ctr" defTabSz="416051">
              <a:spcBef>
                <a:spcPts val="900"/>
              </a:spcBef>
              <a:defRPr sz="49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900">
                <a:solidFill>
                  <a:srgbClr val="8AD0D6"/>
                </a:solidFill>
              </a:rPr>
              <a:t>Cold balloon</a:t>
            </a:r>
          </a:p>
        </p:txBody>
      </p:sp>
      <p:sp>
        <p:nvSpPr>
          <p:cNvPr id="106" name="Shape 106"/>
          <p:cNvSpPr/>
          <p:nvPr/>
        </p:nvSpPr>
        <p:spPr>
          <a:xfrm>
            <a:off x="2342913" y="5714105"/>
            <a:ext cx="8825661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Ábel Beregi, Team Hungary</a:t>
            </a:r>
          </a:p>
        </p:txBody>
      </p:sp>
      <p:pic>
        <p:nvPicPr>
          <p:cNvPr id="107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1982" y="3133546"/>
            <a:ext cx="4365124" cy="2164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317066" y="4937704"/>
            <a:ext cx="2117958" cy="848599"/>
          </a:xfrm>
          <a:prstGeom prst="rect">
            <a:avLst/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sp>
        <p:nvSpPr>
          <p:cNvPr id="162" name="Shape 162"/>
          <p:cNvSpPr/>
          <p:nvPr/>
        </p:nvSpPr>
        <p:spPr>
          <a:xfrm>
            <a:off x="1027180" y="1170372"/>
            <a:ext cx="3292402" cy="4517256"/>
          </a:xfrm>
          <a:prstGeom prst="rect">
            <a:avLst/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sp>
        <p:nvSpPr>
          <p:cNvPr id="163" name="Shape 163"/>
          <p:cNvSpPr/>
          <p:nvPr/>
        </p:nvSpPr>
        <p:spPr>
          <a:xfrm>
            <a:off x="2025920" y="313843"/>
            <a:ext cx="7491595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Slow (isothermal) stretching</a:t>
            </a:r>
          </a:p>
        </p:txBody>
      </p:sp>
      <p:sp>
        <p:nvSpPr>
          <p:cNvPr id="164" name="Shape 164"/>
          <p:cNvSpPr/>
          <p:nvPr/>
        </p:nvSpPr>
        <p:spPr>
          <a:xfrm flipV="1">
            <a:off x="2928890" y="2538032"/>
            <a:ext cx="531209" cy="263795"/>
          </a:xfrm>
          <a:prstGeom prst="line">
            <a:avLst/>
          </a:prstGeom>
          <a:ln w="19050" cap="rnd">
            <a:solidFill>
              <a:srgbClr val="B01513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70" name="Group 170"/>
          <p:cNvGrpSpPr/>
          <p:nvPr/>
        </p:nvGrpSpPr>
        <p:grpSpPr>
          <a:xfrm>
            <a:off x="6108781" y="1696093"/>
            <a:ext cx="5069078" cy="3022940"/>
            <a:chOff x="0" y="0"/>
            <a:chExt cx="5069077" cy="3022938"/>
          </a:xfrm>
        </p:grpSpPr>
        <p:pic>
          <p:nvPicPr>
            <p:cNvPr id="165" name="image30.jpg" descr="Képkivágá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69078" cy="3022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9" name="Group 169"/>
            <p:cNvGrpSpPr/>
            <p:nvPr/>
          </p:nvGrpSpPr>
          <p:grpSpPr>
            <a:xfrm>
              <a:off x="846235" y="585053"/>
              <a:ext cx="447125" cy="1227019"/>
              <a:chOff x="0" y="0"/>
              <a:chExt cx="447123" cy="1227017"/>
            </a:xfrm>
          </p:grpSpPr>
          <p:pic>
            <p:nvPicPr>
              <p:cNvPr id="166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478" y="0"/>
                <a:ext cx="396050" cy="4526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117" y="40024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8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76727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7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73159" y="1859525"/>
            <a:ext cx="1494485" cy="336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93655" y="3248506"/>
            <a:ext cx="2143358" cy="360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/>
          <p:nvPr/>
        </p:nvPicPr>
        <p:blipFill>
          <a:blip r:embed="rId8">
            <a:extLst/>
          </a:blip>
          <a:srcRect l="0" t="0" r="0" b="0"/>
          <a:stretch>
            <a:fillRect/>
          </a:stretch>
        </p:blipFill>
        <p:spPr>
          <a:xfrm>
            <a:off x="1893655" y="3756283"/>
            <a:ext cx="1747063" cy="933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74251" y="4801158"/>
            <a:ext cx="1892125" cy="827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/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5574357" y="5089088"/>
            <a:ext cx="1637490" cy="51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04672" y="1174637"/>
            <a:ext cx="1431284" cy="40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22929" y="2472260"/>
            <a:ext cx="2045733" cy="62945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067941" y="1169861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(1)</a:t>
            </a:r>
          </a:p>
        </p:txBody>
      </p:sp>
      <p:sp>
        <p:nvSpPr>
          <p:cNvPr id="179" name="Shape 179"/>
          <p:cNvSpPr/>
          <p:nvPr/>
        </p:nvSpPr>
        <p:spPr>
          <a:xfrm>
            <a:off x="1067941" y="1778706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(2)</a:t>
            </a:r>
          </a:p>
        </p:txBody>
      </p:sp>
      <p:sp>
        <p:nvSpPr>
          <p:cNvPr id="180" name="Shape 180"/>
          <p:cNvSpPr/>
          <p:nvPr/>
        </p:nvSpPr>
        <p:spPr>
          <a:xfrm>
            <a:off x="1067941" y="2383145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(3)</a:t>
            </a:r>
          </a:p>
        </p:txBody>
      </p:sp>
      <p:sp>
        <p:nvSpPr>
          <p:cNvPr id="181" name="Shape 181"/>
          <p:cNvSpPr/>
          <p:nvPr/>
        </p:nvSpPr>
        <p:spPr>
          <a:xfrm>
            <a:off x="1067941" y="3224531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(4)</a:t>
            </a:r>
          </a:p>
        </p:txBody>
      </p:sp>
      <p:sp>
        <p:nvSpPr>
          <p:cNvPr id="182" name="Shape 182"/>
          <p:cNvSpPr/>
          <p:nvPr/>
        </p:nvSpPr>
        <p:spPr>
          <a:xfrm>
            <a:off x="1067941" y="4018495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(5)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7941" y="5010630"/>
            <a:ext cx="35834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t>(6)</a:t>
            </a:r>
          </a:p>
        </p:txBody>
      </p:sp>
      <p:pic>
        <p:nvPicPr>
          <p:cNvPr id="184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949114" y="5001741"/>
            <a:ext cx="1948967" cy="49497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0608602" y="3797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4"/>
      <p:bldP build="whole" bldLvl="1" animBg="1" rev="0" advAuto="0" spid="171" grpId="2"/>
      <p:bldP build="whole" bldLvl="1" animBg="1" rev="0" advAuto="0" spid="175" grpId="8"/>
      <p:bldP build="whole" bldLvl="1" animBg="1" rev="0" advAuto="0" spid="172" grpId="5"/>
      <p:bldP build="whole" bldLvl="1" animBg="1" rev="0" advAuto="0" spid="173" grpId="6"/>
      <p:bldP build="whole" bldLvl="1" animBg="1" rev="0" advAuto="0" spid="177" grpId="3"/>
      <p:bldP build="whole" bldLvl="1" animBg="1" rev="0" advAuto="0" spid="176" grpId="1"/>
      <p:bldP build="whole" bldLvl="1" animBg="1" rev="0" advAuto="0" spid="174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2620707" y="543664"/>
            <a:ext cx="5929867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adiabatic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stretching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5682341" y="1385887"/>
            <a:ext cx="5801246" cy="3400283"/>
            <a:chOff x="0" y="0"/>
            <a:chExt cx="5801245" cy="3400281"/>
          </a:xfrm>
        </p:grpSpPr>
        <p:pic>
          <p:nvPicPr>
            <p:cNvPr id="188" name="image32.jpg" descr="Képkivágás1.JP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801246" cy="3400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2" name="Group 192"/>
            <p:cNvGrpSpPr/>
            <p:nvPr/>
          </p:nvGrpSpPr>
          <p:grpSpPr>
            <a:xfrm>
              <a:off x="1092041" y="698572"/>
              <a:ext cx="447124" cy="1227019"/>
              <a:chOff x="0" y="0"/>
              <a:chExt cx="447123" cy="1227017"/>
            </a:xfrm>
          </p:grpSpPr>
          <p:pic>
            <p:nvPicPr>
              <p:cNvPr id="189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478" y="0"/>
                <a:ext cx="396050" cy="4526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0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117" y="40024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1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76727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94" name="Shape 194"/>
          <p:cNvSpPr/>
          <p:nvPr/>
        </p:nvSpPr>
        <p:spPr>
          <a:xfrm>
            <a:off x="992614" y="1347589"/>
            <a:ext cx="3037729" cy="4162822"/>
          </a:xfrm>
          <a:prstGeom prst="rect">
            <a:avLst/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pic>
        <p:nvPicPr>
          <p:cNvPr id="195" name="MathTypeImage.pdf"/>
          <p:cNvPicPr/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1725280" y="2132699"/>
            <a:ext cx="1407955" cy="459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78176" y="4129997"/>
            <a:ext cx="1890650" cy="33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61680" y="1522097"/>
            <a:ext cx="1047094" cy="45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06933" y="4799953"/>
            <a:ext cx="1609091" cy="459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/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1714627" y="2746210"/>
            <a:ext cx="2172000" cy="365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06933" y="3394328"/>
            <a:ext cx="1047094" cy="44875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47278" y="4927546"/>
            <a:ext cx="3846715" cy="736601"/>
          </a:xfrm>
          <a:prstGeom prst="rect">
            <a:avLst/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grpSp>
        <p:nvGrpSpPr>
          <p:cNvPr id="205" name="Group 205"/>
          <p:cNvGrpSpPr/>
          <p:nvPr/>
        </p:nvGrpSpPr>
        <p:grpSpPr>
          <a:xfrm>
            <a:off x="5136367" y="5110424"/>
            <a:ext cx="3668537" cy="370845"/>
            <a:chOff x="0" y="0"/>
            <a:chExt cx="3668535" cy="370844"/>
          </a:xfrm>
        </p:grpSpPr>
        <p:pic>
          <p:nvPicPr>
            <p:cNvPr id="202" name="pasted-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11981"/>
              <a:ext cx="1025324" cy="358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pasted-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6139" y="9411"/>
              <a:ext cx="967807" cy="340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pasted-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74760" y="0"/>
              <a:ext cx="993776" cy="358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Shape 206"/>
          <p:cNvSpPr/>
          <p:nvPr/>
        </p:nvSpPr>
        <p:spPr>
          <a:xfrm>
            <a:off x="1135312" y="1544027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(1)</a:t>
            </a:r>
          </a:p>
        </p:txBody>
      </p:sp>
      <p:sp>
        <p:nvSpPr>
          <p:cNvPr id="207" name="Shape 207"/>
          <p:cNvSpPr/>
          <p:nvPr/>
        </p:nvSpPr>
        <p:spPr>
          <a:xfrm>
            <a:off x="1135312" y="2156083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(2)</a:t>
            </a:r>
          </a:p>
        </p:txBody>
      </p:sp>
      <p:sp>
        <p:nvSpPr>
          <p:cNvPr id="208" name="Shape 208"/>
          <p:cNvSpPr/>
          <p:nvPr/>
        </p:nvSpPr>
        <p:spPr>
          <a:xfrm>
            <a:off x="1135312" y="2724700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(3)</a:t>
            </a:r>
          </a:p>
        </p:txBody>
      </p:sp>
      <p:sp>
        <p:nvSpPr>
          <p:cNvPr id="209" name="Shape 209"/>
          <p:cNvSpPr/>
          <p:nvPr/>
        </p:nvSpPr>
        <p:spPr>
          <a:xfrm>
            <a:off x="1135312" y="3377382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(4)</a:t>
            </a:r>
          </a:p>
        </p:txBody>
      </p:sp>
      <p:sp>
        <p:nvSpPr>
          <p:cNvPr id="210" name="Shape 210"/>
          <p:cNvSpPr/>
          <p:nvPr/>
        </p:nvSpPr>
        <p:spPr>
          <a:xfrm>
            <a:off x="1135312" y="4030064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(5)</a:t>
            </a:r>
          </a:p>
        </p:txBody>
      </p:sp>
      <p:sp>
        <p:nvSpPr>
          <p:cNvPr id="211" name="Shape 211"/>
          <p:cNvSpPr/>
          <p:nvPr/>
        </p:nvSpPr>
        <p:spPr>
          <a:xfrm>
            <a:off x="1135312" y="4803699"/>
            <a:ext cx="3583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(6)</a:t>
            </a:r>
          </a:p>
        </p:txBody>
      </p:sp>
      <p:sp>
        <p:nvSpPr>
          <p:cNvPr id="212" name="Shape 212"/>
          <p:cNvSpPr/>
          <p:nvPr/>
        </p:nvSpPr>
        <p:spPr>
          <a:xfrm>
            <a:off x="5047278" y="5819888"/>
            <a:ext cx="3846715" cy="736601"/>
          </a:xfrm>
          <a:prstGeom prst="rect">
            <a:avLst/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sp>
        <p:nvSpPr>
          <p:cNvPr id="213" name="Shape 213"/>
          <p:cNvSpPr/>
          <p:nvPr/>
        </p:nvSpPr>
        <p:spPr>
          <a:xfrm>
            <a:off x="919408" y="6096000"/>
            <a:ext cx="205638" cy="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t>*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6219144" y="5807188"/>
            <a:ext cx="2001880" cy="761830"/>
            <a:chOff x="0" y="0"/>
            <a:chExt cx="2001879" cy="761829"/>
          </a:xfrm>
        </p:grpSpPr>
        <p:pic>
          <p:nvPicPr>
            <p:cNvPr id="214" name="pasted-image.pdf"/>
            <p:cNvPicPr/>
            <p:nvPr/>
          </p:nvPicPr>
          <p:blipFill>
            <a:blip r:embed="rId15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84228" cy="761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Shape 215"/>
            <p:cNvSpPr/>
            <p:nvPr/>
          </p:nvSpPr>
          <p:spPr>
            <a:xfrm>
              <a:off x="1652224" y="2367"/>
              <a:ext cx="349656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/>
              <a:r>
                <a:t>[3]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10488561" y="37900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9" grpId="3"/>
      <p:bldP build="whole" bldLvl="1" animBg="1" rev="0" advAuto="0" spid="197" grpId="1"/>
      <p:bldP build="whole" bldLvl="1" animBg="1" rev="0" advAuto="0" spid="196" grpId="5"/>
      <p:bldP build="whole" bldLvl="1" animBg="1" rev="0" advAuto="0" spid="200" grpId="4"/>
      <p:bldP build="whole" bldLvl="1" animBg="1" rev="0" advAuto="0" spid="205" grpId="7"/>
      <p:bldP build="whole" bldLvl="1" animBg="1" rev="0" advAuto="0" spid="198" grpId="6"/>
      <p:bldP build="whole" bldLvl="1" animBg="1" rev="0" advAuto="0" spid="216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606647" y="543664"/>
            <a:ext cx="595799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isothermal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deflation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358621" y="2179427"/>
            <a:ext cx="3319770" cy="1813203"/>
            <a:chOff x="0" y="0"/>
            <a:chExt cx="3319769" cy="1813201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3319770" cy="1813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01513"/>
              </a:solidFill>
              <a:prstDash val="solid"/>
              <a:bevel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lvl="0"/>
            </a:p>
          </p:txBody>
        </p:sp>
        <p:pic>
          <p:nvPicPr>
            <p:cNvPr id="221" name="image26.pd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3070" y="641290"/>
              <a:ext cx="2993669" cy="530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8" name="Group 228"/>
          <p:cNvGrpSpPr/>
          <p:nvPr/>
        </p:nvGrpSpPr>
        <p:grpSpPr>
          <a:xfrm>
            <a:off x="4533437" y="1521392"/>
            <a:ext cx="6551610" cy="3790778"/>
            <a:chOff x="0" y="0"/>
            <a:chExt cx="6551609" cy="3790777"/>
          </a:xfrm>
        </p:grpSpPr>
        <p:pic>
          <p:nvPicPr>
            <p:cNvPr id="223" name="image34.jpg" descr="Képkivágás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51610" cy="3790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7" name="Group 227"/>
            <p:cNvGrpSpPr/>
            <p:nvPr/>
          </p:nvGrpSpPr>
          <p:grpSpPr>
            <a:xfrm>
              <a:off x="1175552" y="925967"/>
              <a:ext cx="500438" cy="1373326"/>
              <a:chOff x="0" y="0"/>
              <a:chExt cx="500437" cy="1373325"/>
            </a:xfrm>
          </p:grpSpPr>
          <p:pic>
            <p:nvPicPr>
              <p:cNvPr id="224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9562" y="0"/>
                <a:ext cx="443275" cy="5065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5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8038" y="447972"/>
                <a:ext cx="482400" cy="514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6" name="pasted-image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858766"/>
                <a:ext cx="482399" cy="514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29" name="Shape 229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12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522192" y="543664"/>
            <a:ext cx="8126905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point: f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adiabatic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deflation</a:t>
            </a:r>
          </a:p>
        </p:txBody>
      </p:sp>
      <p:grpSp>
        <p:nvGrpSpPr>
          <p:cNvPr id="237" name="Group 237"/>
          <p:cNvGrpSpPr/>
          <p:nvPr/>
        </p:nvGrpSpPr>
        <p:grpSpPr>
          <a:xfrm>
            <a:off x="5138754" y="1480434"/>
            <a:ext cx="6030461" cy="3543077"/>
            <a:chOff x="0" y="0"/>
            <a:chExt cx="6030459" cy="3543075"/>
          </a:xfrm>
        </p:grpSpPr>
        <p:pic>
          <p:nvPicPr>
            <p:cNvPr id="232" name="image36.jpg" descr="Képkivágás4.JP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6030460" cy="3543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6" name="Group 236"/>
            <p:cNvGrpSpPr/>
            <p:nvPr/>
          </p:nvGrpSpPr>
          <p:grpSpPr>
            <a:xfrm>
              <a:off x="1323880" y="695209"/>
              <a:ext cx="447125" cy="1227019"/>
              <a:chOff x="0" y="0"/>
              <a:chExt cx="447123" cy="1227017"/>
            </a:xfrm>
          </p:grpSpPr>
          <p:pic>
            <p:nvPicPr>
              <p:cNvPr id="233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478" y="0"/>
                <a:ext cx="396050" cy="4526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6117" y="40024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767277"/>
                <a:ext cx="431007" cy="4597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41" name="Group 241"/>
          <p:cNvGrpSpPr/>
          <p:nvPr/>
        </p:nvGrpSpPr>
        <p:grpSpPr>
          <a:xfrm>
            <a:off x="977062" y="1951190"/>
            <a:ext cx="3085923" cy="2601393"/>
            <a:chOff x="0" y="0"/>
            <a:chExt cx="3085921" cy="2601391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3085922" cy="215960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01513"/>
              </a:solidFill>
              <a:prstDash val="solid"/>
              <a:bevel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lvl="0"/>
            </a:p>
          </p:txBody>
        </p:sp>
        <p:pic>
          <p:nvPicPr>
            <p:cNvPr id="239" name="image26.pdf"/>
            <p:cNvPicPr/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120802" y="385960"/>
              <a:ext cx="2844317" cy="504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pasted-image.pdf"/>
            <p:cNvPicPr/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571810" y="1049856"/>
              <a:ext cx="1830814" cy="1551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2" name="Shape 242"/>
          <p:cNvSpPr/>
          <p:nvPr/>
        </p:nvSpPr>
        <p:spPr>
          <a:xfrm>
            <a:off x="10488561" y="3797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13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4587533" y="527477"/>
            <a:ext cx="3727372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Experiments</a:t>
            </a:r>
          </a:p>
        </p:txBody>
      </p:sp>
      <p:sp>
        <p:nvSpPr>
          <p:cNvPr id="245" name="Shape 245"/>
          <p:cNvSpPr/>
          <p:nvPr/>
        </p:nvSpPr>
        <p:spPr>
          <a:xfrm>
            <a:off x="5020004" y="2150078"/>
            <a:ext cx="6142583" cy="218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Let`s see the results of the theoretical investigation in our experiments</a:t>
            </a:r>
          </a:p>
        </p:txBody>
      </p:sp>
      <p:pic>
        <p:nvPicPr>
          <p:cNvPr id="246" name="Screen Shot 2014-07-04 at 1.07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789" y="1392644"/>
            <a:ext cx="3100815" cy="407271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0488561" y="3797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14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2666999" y="417524"/>
            <a:ext cx="6858002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FFFFFF"/>
                </a:solidFill>
              </a:rPr>
              <a:t>Thermal image</a:t>
            </a:r>
          </a:p>
        </p:txBody>
      </p:sp>
      <p:sp>
        <p:nvSpPr>
          <p:cNvPr id="250" name="Shape 250"/>
          <p:cNvSpPr/>
          <p:nvPr/>
        </p:nvSpPr>
        <p:spPr>
          <a:xfrm flipH="1">
            <a:off x="10112133" y="2765997"/>
            <a:ext cx="993776" cy="1"/>
          </a:xfrm>
          <a:prstGeom prst="line">
            <a:avLst/>
          </a:prstGeom>
          <a:ln w="76200">
            <a:solidFill>
              <a:srgbClr val="B01513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1" name="Shape 251"/>
          <p:cNvSpPr/>
          <p:nvPr/>
        </p:nvSpPr>
        <p:spPr>
          <a:xfrm flipH="1">
            <a:off x="10112133" y="3429000"/>
            <a:ext cx="993776" cy="0"/>
          </a:xfrm>
          <a:prstGeom prst="line">
            <a:avLst/>
          </a:prstGeom>
          <a:ln w="76200">
            <a:solidFill>
              <a:srgbClr val="B01513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10488561" y="455624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15</a:t>
            </a:r>
          </a:p>
        </p:txBody>
      </p:sp>
      <p:pic>
        <p:nvPicPr>
          <p:cNvPr id="253" name="cutted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04491" y="1552087"/>
            <a:ext cx="8544417" cy="4802484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8"/>
          <p:cNvGrpSpPr/>
          <p:nvPr/>
        </p:nvGrpSpPr>
        <p:grpSpPr>
          <a:xfrm>
            <a:off x="1983349" y="837852"/>
            <a:ext cx="7880163" cy="5182296"/>
            <a:chOff x="0" y="0"/>
            <a:chExt cx="7880161" cy="5182294"/>
          </a:xfrm>
        </p:grpSpPr>
        <p:pic>
          <p:nvPicPr>
            <p:cNvPr id="255" name="image38.jpg" descr="grapp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17" y="559735"/>
              <a:ext cx="7873127" cy="4622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Shape 256"/>
            <p:cNvSpPr/>
            <p:nvPr/>
          </p:nvSpPr>
          <p:spPr>
            <a:xfrm>
              <a:off x="0" y="0"/>
              <a:ext cx="7880162" cy="59139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67128" y="69144"/>
              <a:ext cx="4584325" cy="509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 sz="2100"/>
              </a:lvl1pPr>
            </a:lstStyle>
            <a:p>
              <a:pPr lvl="0">
                <a:defRPr sz="1800"/>
              </a:pPr>
              <a:r>
                <a:rPr sz="2100"/>
                <a:t>Temperature as a function of time</a:t>
              </a:r>
            </a:p>
          </p:txBody>
        </p:sp>
      </p:grpSp>
      <p:sp>
        <p:nvSpPr>
          <p:cNvPr id="259" name="Shape 259"/>
          <p:cNvSpPr/>
          <p:nvPr/>
        </p:nvSpPr>
        <p:spPr>
          <a:xfrm>
            <a:off x="10488561" y="3797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16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creen Shot 2014-07-02 at 11.34.28 PM.png"/>
          <p:cNvPicPr/>
          <p:nvPr/>
        </p:nvPicPr>
        <p:blipFill>
          <a:blip r:embed="rId2">
            <a:extLst/>
          </a:blip>
          <a:srcRect l="0" t="1097" r="0" b="0"/>
          <a:stretch>
            <a:fillRect/>
          </a:stretch>
        </p:blipFill>
        <p:spPr>
          <a:xfrm>
            <a:off x="1261807" y="772579"/>
            <a:ext cx="7840022" cy="457609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9548836" y="1598554"/>
            <a:ext cx="1522413" cy="275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The theoretical maximum of cooling is 15 degrees of Celsius * </a:t>
            </a:r>
          </a:p>
        </p:txBody>
      </p:sp>
      <p:sp>
        <p:nvSpPr>
          <p:cNvPr id="263" name="Shape 263"/>
          <p:cNvSpPr/>
          <p:nvPr/>
        </p:nvSpPr>
        <p:spPr>
          <a:xfrm>
            <a:off x="1103859" y="5656135"/>
            <a:ext cx="9230908" cy="8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*Juhasz A., Tasnadi P: Erdekes anyagok anyagi erdekessegek, Akademiai kiado, Budapest 1992</a:t>
            </a:r>
          </a:p>
        </p:txBody>
      </p:sp>
      <p:sp>
        <p:nvSpPr>
          <p:cNvPr id="264" name="Shape 264"/>
          <p:cNvSpPr/>
          <p:nvPr/>
        </p:nvSpPr>
        <p:spPr>
          <a:xfrm>
            <a:off x="10488561" y="3797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17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4"/>
          <p:cNvGrpSpPr/>
          <p:nvPr/>
        </p:nvGrpSpPr>
        <p:grpSpPr>
          <a:xfrm>
            <a:off x="1621722" y="765979"/>
            <a:ext cx="8445466" cy="5326042"/>
            <a:chOff x="0" y="0"/>
            <a:chExt cx="8445465" cy="5326040"/>
          </a:xfrm>
        </p:grpSpPr>
        <p:pic>
          <p:nvPicPr>
            <p:cNvPr id="266" name="Screen Shot 2014-07-02 at 11.33.02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81279"/>
              <a:ext cx="8445466" cy="5144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0" name="Group 270"/>
            <p:cNvGrpSpPr/>
            <p:nvPr/>
          </p:nvGrpSpPr>
          <p:grpSpPr>
            <a:xfrm>
              <a:off x="6390846" y="0"/>
              <a:ext cx="638439" cy="1752034"/>
              <a:chOff x="0" y="0"/>
              <a:chExt cx="638438" cy="1752033"/>
            </a:xfrm>
          </p:grpSpPr>
          <p:pic>
            <p:nvPicPr>
              <p:cNvPr id="267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4956" y="0"/>
                <a:ext cx="565513" cy="6462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8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3013" y="571505"/>
                <a:ext cx="615426" cy="6564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9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095580"/>
                <a:ext cx="615425" cy="6564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71" name="Shape 271"/>
            <p:cNvSpPr/>
            <p:nvPr/>
          </p:nvSpPr>
          <p:spPr>
            <a:xfrm>
              <a:off x="2427005" y="2204412"/>
              <a:ext cx="2628932" cy="543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adiabatic process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422292" y="1625909"/>
              <a:ext cx="2575547" cy="543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isotherm process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933195" y="640670"/>
              <a:ext cx="1622025" cy="543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our results</a:t>
              </a:r>
            </a:p>
          </p:txBody>
        </p:sp>
      </p:grpSp>
      <p:sp>
        <p:nvSpPr>
          <p:cNvPr id="275" name="Shape 275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18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3216766" y="143985"/>
            <a:ext cx="498226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/>
                </a:solidFill>
              </a:rPr>
              <a:t>Heat distribution</a:t>
            </a:r>
          </a:p>
        </p:txBody>
      </p:sp>
      <p:pic>
        <p:nvPicPr>
          <p:cNvPr id="278" name="media4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38587" y="1143000"/>
            <a:ext cx="9021413" cy="5074545"/>
          </a:xfrm>
          <a:prstGeom prst="rect">
            <a:avLst/>
          </a:prstGeom>
        </p:spPr>
      </p:pic>
      <p:sp>
        <p:nvSpPr>
          <p:cNvPr id="279" name="Shape 279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19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351342" y="479915"/>
            <a:ext cx="7024746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The problem</a:t>
            </a:r>
          </a:p>
        </p:txBody>
      </p:sp>
      <p:sp>
        <p:nvSpPr>
          <p:cNvPr id="111" name="Shape 111"/>
          <p:cNvSpPr/>
          <p:nvPr/>
        </p:nvSpPr>
        <p:spPr>
          <a:xfrm>
            <a:off x="1166972" y="2073514"/>
            <a:ext cx="9858056" cy="400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air escapes from an inflated rubber balloon, its surface becomes cooler to the touch. </a:t>
            </a:r>
            <a:endParaRPr sz="3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/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Investigate the parameters that affect this cooling. What is the temperature of various </a:t>
            </a:r>
            <a:endParaRPr sz="3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/>
            <a:r>
              <a: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parts of the balloon as a function of relevant parameters?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3216766" y="143985"/>
            <a:ext cx="489082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/>
                </a:solidFill>
              </a:rPr>
              <a:t>Heat distribution</a:t>
            </a:r>
          </a:p>
        </p:txBody>
      </p:sp>
      <p:pic>
        <p:nvPicPr>
          <p:cNvPr id="282" name="slow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04613" y="1117598"/>
            <a:ext cx="9115133" cy="5123260"/>
          </a:xfrm>
          <a:prstGeom prst="rect">
            <a:avLst/>
          </a:prstGeom>
        </p:spPr>
      </p:pic>
      <p:sp>
        <p:nvSpPr>
          <p:cNvPr id="283" name="Shape 283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40.jpg" descr="Képkivágás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135" y="735563"/>
            <a:ext cx="6360026" cy="2524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Screen Shot 2014-07-03 at 4.38.26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3876" y="3900130"/>
            <a:ext cx="6225356" cy="236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21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509271" y="48050"/>
            <a:ext cx="7374761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Average line temperature as a function of balloon diameter</a:t>
            </a:r>
          </a:p>
        </p:txBody>
      </p:sp>
      <p:pic>
        <p:nvPicPr>
          <p:cNvPr id="290" name="Screen Shot 2014-07-03 at 4.40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133" y="1789450"/>
            <a:ext cx="8118024" cy="4571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creen Shot 2014-07-04 at 1.07.1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3948" y="1752600"/>
            <a:ext cx="2968321" cy="3898689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9748273" y="3778813"/>
            <a:ext cx="1304759" cy="279448"/>
          </a:xfrm>
          <a:prstGeom prst="leftRightArrow">
            <a:avLst>
              <a:gd name="adj1" fmla="val 32000"/>
              <a:gd name="adj2" fmla="val 199967"/>
            </a:avLst>
          </a:prstGeom>
          <a:solidFill>
            <a:srgbClr val="FFFFFF"/>
          </a:solidFill>
          <a:ln w="25400">
            <a:solidFill>
              <a:srgbClr val="B01513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lvl="0"/>
          </a:p>
        </p:txBody>
      </p:sp>
      <p:sp>
        <p:nvSpPr>
          <p:cNvPr id="293" name="Shape 293"/>
          <p:cNvSpPr/>
          <p:nvPr/>
        </p:nvSpPr>
        <p:spPr>
          <a:xfrm>
            <a:off x="10236067" y="3224531"/>
            <a:ext cx="329170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d</a:t>
            </a:r>
          </a:p>
        </p:txBody>
      </p:sp>
      <p:sp>
        <p:nvSpPr>
          <p:cNvPr id="294" name="Shape 294"/>
          <p:cNvSpPr/>
          <p:nvPr/>
        </p:nvSpPr>
        <p:spPr>
          <a:xfrm>
            <a:off x="10488561" y="340150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22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3419045" y="182086"/>
            <a:ext cx="5976665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Isotherms</a:t>
            </a:r>
          </a:p>
        </p:txBody>
      </p:sp>
      <p:pic>
        <p:nvPicPr>
          <p:cNvPr id="297" name="isothermspalettecut_youtube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93095" y="1654649"/>
            <a:ext cx="8605810" cy="4840769"/>
          </a:xfrm>
          <a:prstGeom prst="rect">
            <a:avLst/>
          </a:prstGeom>
        </p:spPr>
      </p:pic>
      <p:sp>
        <p:nvSpPr>
          <p:cNvPr id="298" name="Shape 298"/>
          <p:cNvSpPr/>
          <p:nvPr/>
        </p:nvSpPr>
        <p:spPr>
          <a:xfrm>
            <a:off x="10488561" y="362797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3503712" y="188639"/>
            <a:ext cx="5976665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Isotherms</a:t>
            </a:r>
          </a:p>
        </p:txBody>
      </p:sp>
      <p:sp>
        <p:nvSpPr>
          <p:cNvPr id="301" name="Shape 301"/>
          <p:cNvSpPr/>
          <p:nvPr/>
        </p:nvSpPr>
        <p:spPr>
          <a:xfrm>
            <a:off x="10488561" y="402219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24</a:t>
            </a:r>
          </a:p>
        </p:txBody>
      </p:sp>
      <p:pic>
        <p:nvPicPr>
          <p:cNvPr id="302" name="Ábe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0143" y="1485900"/>
            <a:ext cx="3410624" cy="4756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3143671" y="476672"/>
            <a:ext cx="5904658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05" name="Shape 305"/>
          <p:cNvSpPr/>
          <p:nvPr/>
        </p:nvSpPr>
        <p:spPr>
          <a:xfrm>
            <a:off x="1650569" y="1477348"/>
            <a:ext cx="9433049" cy="268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buClr>
                <a:srgbClr val="FFFFFF"/>
              </a:buClr>
              <a:buSzPct val="100000"/>
              <a:buFont typeface="Arial"/>
              <a:buChar char="➡"/>
            </a:pPr>
            <a:r>
              <a:rPr sz="2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Rubber has a really interesting material behavior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100000"/>
              <a:buFont typeface="Arial"/>
              <a:buChar char="➡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cooling has to be investigated not just in space but in time too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100000"/>
              <a:buFont typeface="Arial"/>
              <a:buChar char="➡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Unnecessary to use a big balloon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100000"/>
              <a:buFont typeface="Arial"/>
              <a:buChar char="➡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cooling was mostly because of change of entropy</a:t>
            </a:r>
          </a:p>
        </p:txBody>
      </p:sp>
      <p:pic>
        <p:nvPicPr>
          <p:cNvPr id="306" name="image43.jpg" descr="asd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281" y="4078224"/>
            <a:ext cx="4951438" cy="242944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10488561" y="436086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25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whole" bldLvl="1" animBg="1" rev="0" advAuto="0" spid="30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5153914" y="524930"/>
            <a:ext cx="188417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310" name="Shape 310"/>
          <p:cNvSpPr/>
          <p:nvPr/>
        </p:nvSpPr>
        <p:spPr>
          <a:xfrm>
            <a:off x="414569" y="1821109"/>
            <a:ext cx="11362862" cy="415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228600" indent="-228600">
              <a:buSzPct val="100000"/>
              <a:buAutoNum type="arabicPeriod" startAt="1"/>
            </a:pP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Kathryn R. Williams: The Thermodynamic Properties of Elastomers: Equation of State and Molecular Structure</a:t>
            </a:r>
            <a:b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Nash, L. K. J. Chem. Educ., 1979</a:t>
            </a:r>
            <a:r>
              <a:rPr b="1"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56 , 363.</a:t>
            </a:r>
            <a:b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28600" indent="-228600">
              <a:buSzPct val="100000"/>
              <a:buAutoNum type="arabicPeriod" startAt="1"/>
            </a:pP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Juhasz Andras, Tasnadi Peter: Erdekes anyagok anyagi erdekessegek, Akademiai Kiado, Budapest 1992</a:t>
            </a:r>
            <a:endParaRPr sz="2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endParaRPr sz="2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28600" indent="-228600">
              <a:buSzPct val="100000"/>
              <a:buAutoNum type="arabicPeriod" startAt="3"/>
            </a:pPr>
            <a:r>
              <a: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 invalidUrl="" action="" tgtFrame="" tooltip="" history="1" highlightClick="0" endSnd="0"/>
              </a:rPr>
              <a:t>http://inside.mines.edu/~dwu/classes/CH351/labs/elastomer/Wet%20Lab%204/Wetlab4.pdf</a:t>
            </a:r>
            <a:endParaRPr sz="2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0488561" y="430531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26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2231733" y="2983231"/>
            <a:ext cx="7728534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Thank you for your attention!</a:t>
            </a:r>
          </a:p>
        </p:txBody>
      </p:sp>
      <p:sp>
        <p:nvSpPr>
          <p:cNvPr id="314" name="Shape 314"/>
          <p:cNvSpPr/>
          <p:nvPr/>
        </p:nvSpPr>
        <p:spPr>
          <a:xfrm>
            <a:off x="10488561" y="396664"/>
            <a:ext cx="58430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27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678193" y="365757"/>
            <a:ext cx="7282927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15" name="Shape 115"/>
          <p:cNvSpPr/>
          <p:nvPr/>
        </p:nvSpPr>
        <p:spPr>
          <a:xfrm>
            <a:off x="158654" y="1090107"/>
            <a:ext cx="11874692" cy="553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810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Setup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810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Theoretical investigation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8382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one: </a:t>
            </a: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Adiabatic cooling of air</a:t>
            </a:r>
            <a:endParaRPr sz="3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8382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two: Cooling of the rubber, because change of entropy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810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</a:t>
            </a:r>
            <a:r>
              <a:rPr sz="3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esults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8382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Thermal images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8382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Heat distribution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8382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Isotherms on the surface of the baloon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810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3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81000" indent="-381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</a:t>
            </a:r>
          </a:p>
        </p:txBody>
      </p:sp>
      <p:sp>
        <p:nvSpPr>
          <p:cNvPr id="116" name="Shape 116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559856" y="322727"/>
            <a:ext cx="7465809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Setup</a:t>
            </a:r>
          </a:p>
        </p:txBody>
      </p:sp>
      <p:sp>
        <p:nvSpPr>
          <p:cNvPr id="119" name="Shape 119"/>
          <p:cNvSpPr/>
          <p:nvPr/>
        </p:nvSpPr>
        <p:spPr>
          <a:xfrm>
            <a:off x="1280158" y="1516826"/>
            <a:ext cx="9628098" cy="147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508000" indent="-508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 temperature  </a:t>
            </a:r>
            <a:r>
              <a: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 Camera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508000" indent="-508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Inside temperature  </a:t>
            </a:r>
            <a:r>
              <a: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Thermistor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508000" indent="-5080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 </a:t>
            </a:r>
            <a:r>
              <a: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➔ </a:t>
            </a:r>
            <a:r>
              <a: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sensor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120" name="Screen Shot 2014-07-04 at 12.39.0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6297" y="2825708"/>
            <a:ext cx="3772926" cy="281933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06213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678192" y="398031"/>
            <a:ext cx="7788538" cy="71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Adiabatic cooling of air</a:t>
            </a:r>
          </a:p>
        </p:txBody>
      </p:sp>
      <p:sp>
        <p:nvSpPr>
          <p:cNvPr id="124" name="Shape 124"/>
          <p:cNvSpPr/>
          <p:nvPr/>
        </p:nvSpPr>
        <p:spPr>
          <a:xfrm>
            <a:off x="252078" y="2303709"/>
            <a:ext cx="4695394" cy="181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17500" indent="-3175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is decreasing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17500" indent="-3175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Volume is increasing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17500" indent="-317500">
              <a:buClr>
                <a:srgbClr val="FFFFFF"/>
              </a:buClr>
              <a:buSzPct val="100000"/>
              <a:buFont typeface="Arial"/>
              <a:buChar char="•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time for heat transfer</a:t>
            </a:r>
          </a:p>
        </p:txBody>
      </p:sp>
      <p:pic>
        <p:nvPicPr>
          <p:cNvPr id="125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1553" y="1887029"/>
            <a:ext cx="4062306" cy="347652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5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ia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82010" y="800098"/>
            <a:ext cx="8585890" cy="4829566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6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72897" y="402656"/>
            <a:ext cx="9820607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3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Theorem part one: a</a:t>
            </a:r>
            <a:r>
              <a:rPr sz="3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diabatic cooling of air</a:t>
            </a:r>
          </a:p>
        </p:txBody>
      </p:sp>
      <p:sp>
        <p:nvSpPr>
          <p:cNvPr id="132" name="Shape 132"/>
          <p:cNvSpPr/>
          <p:nvPr/>
        </p:nvSpPr>
        <p:spPr>
          <a:xfrm>
            <a:off x="5000625" y="1906180"/>
            <a:ext cx="1733550" cy="3874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1513"/>
          </a:solidFill>
          <a:ln w="19050" cap="rnd">
            <a:solidFill>
              <a:srgbClr val="800F0E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grpSp>
        <p:nvGrpSpPr>
          <p:cNvPr id="135" name="Group 135"/>
          <p:cNvGrpSpPr/>
          <p:nvPr/>
        </p:nvGrpSpPr>
        <p:grpSpPr>
          <a:xfrm>
            <a:off x="7230919" y="1900649"/>
            <a:ext cx="2544028" cy="489587"/>
            <a:chOff x="-1" y="0"/>
            <a:chExt cx="2544027" cy="489585"/>
          </a:xfrm>
        </p:grpSpPr>
        <p:sp>
          <p:nvSpPr>
            <p:cNvPr id="133" name="Shape 133"/>
            <p:cNvSpPr/>
            <p:nvPr/>
          </p:nvSpPr>
          <p:spPr>
            <a:xfrm>
              <a:off x="-2" y="-1"/>
              <a:ext cx="2544029" cy="489587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-2" y="-1"/>
              <a:ext cx="2544029" cy="455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 </a:t>
              </a: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7251224" y="2557644"/>
            <a:ext cx="2626992" cy="400918"/>
            <a:chOff x="0" y="0"/>
            <a:chExt cx="2626991" cy="400917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2626992" cy="399292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-1"/>
              <a:ext cx="2626992" cy="400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 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2516398" y="3058976"/>
            <a:ext cx="4570125" cy="2666291"/>
            <a:chOff x="0" y="0"/>
            <a:chExt cx="4570123" cy="2666290"/>
          </a:xfrm>
        </p:grpSpPr>
        <p:sp>
          <p:nvSpPr>
            <p:cNvPr id="139" name="Shape 139"/>
            <p:cNvSpPr/>
            <p:nvPr/>
          </p:nvSpPr>
          <p:spPr>
            <a:xfrm>
              <a:off x="0" y="12700"/>
              <a:ext cx="4570124" cy="26217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140" name="Screen Shot 2014-07-03 at 1.28.33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7615" y="0"/>
              <a:ext cx="4037013" cy="2406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Shape 141"/>
            <p:cNvSpPr/>
            <p:nvPr/>
          </p:nvSpPr>
          <p:spPr>
            <a:xfrm>
              <a:off x="1712469" y="2282752"/>
              <a:ext cx="1440128" cy="38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700"/>
              </a:lvl1pPr>
            </a:lstStyle>
            <a:p>
              <a:pPr lvl="0">
                <a:defRPr sz="1800"/>
              </a:pPr>
              <a:r>
                <a:rPr sz="1700"/>
                <a:t>Volume (Liter)</a:t>
              </a:r>
            </a:p>
          </p:txBody>
        </p:sp>
        <p:sp>
          <p:nvSpPr>
            <p:cNvPr id="142" name="Shape 142"/>
            <p:cNvSpPr/>
            <p:nvPr/>
          </p:nvSpPr>
          <p:spPr>
            <a:xfrm rot="16200000">
              <a:off x="-530297" y="1119115"/>
              <a:ext cx="1502256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lvl="0"/>
              <a:r>
                <a:t>Pressure (Bar)</a:t>
              </a:r>
            </a:p>
          </p:txBody>
        </p:sp>
      </p:grpSp>
      <p:pic>
        <p:nvPicPr>
          <p:cNvPr id="14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651" y="1418330"/>
            <a:ext cx="4037014" cy="1363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7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whole" bldLvl="1" animBg="1" rev="0" advAuto="0" spid="132" grpId="1"/>
      <p:bldP build="whole" bldLvl="1" animBg="1" rev="0" advAuto="0" spid="13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267174" y="424932"/>
            <a:ext cx="7200463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Reasons for the difference</a:t>
            </a:r>
          </a:p>
        </p:txBody>
      </p:sp>
      <p:sp>
        <p:nvSpPr>
          <p:cNvPr id="148" name="Shape 148"/>
          <p:cNvSpPr/>
          <p:nvPr/>
        </p:nvSpPr>
        <p:spPr>
          <a:xfrm>
            <a:off x="786808" y="1414128"/>
            <a:ext cx="10515601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691444" indent="-691444">
              <a:buClr>
                <a:srgbClr val="FFFFFF"/>
              </a:buClr>
              <a:buSzPct val="100000"/>
              <a:buFont typeface="Arial"/>
              <a:buChar char="•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process is approximately adiabatic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691444" indent="-691444">
              <a:buClr>
                <a:srgbClr val="FFFFFF"/>
              </a:buClr>
              <a:buSzPct val="100000"/>
              <a:buFont typeface="Arial"/>
              <a:buChar char="•"/>
            </a:pPr>
            <a:r>
              <a: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rubber heats up the air</a:t>
            </a:r>
          </a:p>
        </p:txBody>
      </p:sp>
      <p:pic>
        <p:nvPicPr>
          <p:cNvPr id="149" name="media2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012608" y="2400300"/>
            <a:ext cx="4628906" cy="3471680"/>
          </a:xfrm>
          <a:prstGeom prst="rect">
            <a:avLst/>
          </a:prstGeom>
        </p:spPr>
      </p:pic>
      <p:sp>
        <p:nvSpPr>
          <p:cNvPr id="150" name="Shape 150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8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49"/>
                </p:tgtEl>
              </p:cMediaNode>
            </p:video>
          </p:childTnLst>
        </p:cTn>
      </p:par>
    </p:tnLst>
    <p:bldLst>
      <p:bldP build="whole" bldLvl="1" animBg="1" rev="0" advAuto="0" spid="149" grpId="1"/>
      <p:bldP build="whole" bldLvl="1" animBg="1" rev="0" advAuto="0" spid="14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089761" y="467465"/>
            <a:ext cx="9092372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/>
            <a:r>
              <a:rPr sz="3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Theorem part 2: c</a:t>
            </a:r>
            <a:r>
              <a:rPr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hange of entropy</a:t>
            </a:r>
          </a:p>
        </p:txBody>
      </p:sp>
      <p:sp>
        <p:nvSpPr>
          <p:cNvPr id="153" name="Shape 153"/>
          <p:cNvSpPr/>
          <p:nvPr/>
        </p:nvSpPr>
        <p:spPr>
          <a:xfrm>
            <a:off x="1907073" y="1625724"/>
            <a:ext cx="6929182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Using the freely-jointed chain model</a:t>
            </a:r>
          </a:p>
        </p:txBody>
      </p:sp>
      <p:pic>
        <p:nvPicPr>
          <p:cNvPr id="154" name="pb467208f1_onli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875" y="2772975"/>
            <a:ext cx="3211967" cy="2706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 158"/>
          <p:cNvGrpSpPr/>
          <p:nvPr/>
        </p:nvGrpSpPr>
        <p:grpSpPr>
          <a:xfrm>
            <a:off x="7166763" y="2837056"/>
            <a:ext cx="3654773" cy="2475955"/>
            <a:chOff x="0" y="0"/>
            <a:chExt cx="3654772" cy="2475954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3654773" cy="247595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01513"/>
              </a:solidFill>
              <a:prstDash val="solid"/>
              <a:bevel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lvl="0"/>
            </a:p>
          </p:txBody>
        </p:sp>
        <p:pic>
          <p:nvPicPr>
            <p:cNvPr id="15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6270" y="483896"/>
              <a:ext cx="2919462" cy="502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0006" y="1485260"/>
              <a:ext cx="3011989" cy="541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10608602" y="379731"/>
            <a:ext cx="34421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9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