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315" r:id="rId2"/>
    <p:sldId id="323" r:id="rId3"/>
    <p:sldId id="266" r:id="rId4"/>
    <p:sldId id="322" r:id="rId5"/>
    <p:sldId id="269" r:id="rId6"/>
    <p:sldId id="271" r:id="rId7"/>
    <p:sldId id="272" r:id="rId8"/>
    <p:sldId id="273" r:id="rId9"/>
    <p:sldId id="290" r:id="rId10"/>
    <p:sldId id="316" r:id="rId11"/>
    <p:sldId id="281" r:id="rId12"/>
    <p:sldId id="275" r:id="rId13"/>
    <p:sldId id="291" r:id="rId14"/>
    <p:sldId id="288" r:id="rId15"/>
    <p:sldId id="277" r:id="rId16"/>
    <p:sldId id="317" r:id="rId17"/>
    <p:sldId id="278" r:id="rId18"/>
    <p:sldId id="318" r:id="rId19"/>
    <p:sldId id="294" r:id="rId20"/>
    <p:sldId id="289" r:id="rId21"/>
    <p:sldId id="319" r:id="rId22"/>
    <p:sldId id="325" r:id="rId23"/>
    <p:sldId id="298" r:id="rId24"/>
    <p:sldId id="302" r:id="rId25"/>
    <p:sldId id="299" r:id="rId26"/>
    <p:sldId id="300" r:id="rId27"/>
    <p:sldId id="283" r:id="rId28"/>
    <p:sldId id="321" r:id="rId29"/>
    <p:sldId id="276" r:id="rId30"/>
    <p:sldId id="320" r:id="rId31"/>
    <p:sldId id="286" r:id="rId32"/>
    <p:sldId id="280" r:id="rId33"/>
    <p:sldId id="282" r:id="rId34"/>
    <p:sldId id="307" r:id="rId35"/>
    <p:sldId id="326" r:id="rId3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03" autoAdjust="0"/>
    <p:restoredTop sz="94533" autoAdjust="0"/>
  </p:normalViewPr>
  <p:slideViewPr>
    <p:cSldViewPr>
      <p:cViewPr varScale="1">
        <p:scale>
          <a:sx n="76" d="100"/>
          <a:sy n="76" d="100"/>
        </p:scale>
        <p:origin x="100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Zo&#353;it1_nove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Zo&#353;it1_nove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Podlhovasta%20castica%20H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Podlhovasta%20castica%20H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H:\Zo&#353;it1_nove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H:\Zo&#353;it1_nove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311710712462513E-2"/>
          <c:y val="3.2228115499374273E-2"/>
          <c:w val="0.70163920817369096"/>
          <c:h val="0.7510389408099688"/>
        </c:manualLayout>
      </c:layout>
      <c:scatterChart>
        <c:scatterStyle val="lineMarker"/>
        <c:varyColors val="0"/>
        <c:ser>
          <c:idx val="0"/>
          <c:order val="0"/>
          <c:tx>
            <c:v>Y Direction</c:v>
          </c:tx>
          <c:spPr>
            <a:ln w="28575">
              <a:noFill/>
            </a:ln>
          </c:spPr>
          <c:marker>
            <c:spPr>
              <a:ln w="63500"/>
            </c:spPr>
          </c:marker>
          <c:dPt>
            <c:idx val="13"/>
            <c:marker>
              <c:symbol val="none"/>
            </c:marker>
            <c:bubble3D val="0"/>
          </c:dPt>
          <c:xVal>
            <c:numRef>
              <c:f>Hárok1!$N$5:$N$25</c:f>
              <c:numCache>
                <c:formatCode>0.000</c:formatCode>
                <c:ptCount val="21"/>
                <c:pt idx="0">
                  <c:v>-1.2956269278599994</c:v>
                </c:pt>
                <c:pt idx="1">
                  <c:v>-1.1722338871114277</c:v>
                </c:pt>
                <c:pt idx="2">
                  <c:v>-1.0488408463628565</c:v>
                </c:pt>
                <c:pt idx="3">
                  <c:v>-0.92544780561428519</c:v>
                </c:pt>
                <c:pt idx="4">
                  <c:v>-0.8020547648657137</c:v>
                </c:pt>
                <c:pt idx="5">
                  <c:v>-0.67866172411714243</c:v>
                </c:pt>
                <c:pt idx="6">
                  <c:v>-0.55526868336857116</c:v>
                </c:pt>
                <c:pt idx="7">
                  <c:v>-0.43187564261999972</c:v>
                </c:pt>
                <c:pt idx="8">
                  <c:v>-0.3084826018714284</c:v>
                </c:pt>
                <c:pt idx="9">
                  <c:v>-0.18508956112285702</c:v>
                </c:pt>
                <c:pt idx="10">
                  <c:v>-6.1696520374285677E-2</c:v>
                </c:pt>
                <c:pt idx="11">
                  <c:v>6.1696520374285677E-2</c:v>
                </c:pt>
                <c:pt idx="12">
                  <c:v>0.18508956112285702</c:v>
                </c:pt>
                <c:pt idx="13">
                  <c:v>0.3084826018714284</c:v>
                </c:pt>
                <c:pt idx="14">
                  <c:v>0.43187564261999972</c:v>
                </c:pt>
                <c:pt idx="15">
                  <c:v>0.55526868336857116</c:v>
                </c:pt>
                <c:pt idx="16">
                  <c:v>0.67866172411714243</c:v>
                </c:pt>
                <c:pt idx="17">
                  <c:v>0.8020547648657137</c:v>
                </c:pt>
                <c:pt idx="18">
                  <c:v>0.92544780561428519</c:v>
                </c:pt>
                <c:pt idx="19">
                  <c:v>1.0488408463628565</c:v>
                </c:pt>
                <c:pt idx="20">
                  <c:v>1.1722338871114277</c:v>
                </c:pt>
              </c:numCache>
            </c:numRef>
          </c:xVal>
          <c:yVal>
            <c:numRef>
              <c:f>Hárok1!$W$5:$W$25</c:f>
              <c:numCache>
                <c:formatCode>General</c:formatCode>
                <c:ptCount val="21"/>
                <c:pt idx="0">
                  <c:v>6.207324643078833E-4</c:v>
                </c:pt>
                <c:pt idx="1">
                  <c:v>6.207324643078833E-4</c:v>
                </c:pt>
                <c:pt idx="2">
                  <c:v>3.1036623215394167E-3</c:v>
                </c:pt>
                <c:pt idx="3">
                  <c:v>9.3109869646182501E-3</c:v>
                </c:pt>
                <c:pt idx="4">
                  <c:v>1.1793916821849782E-2</c:v>
                </c:pt>
                <c:pt idx="5">
                  <c:v>2.7932960893854747E-2</c:v>
                </c:pt>
                <c:pt idx="6">
                  <c:v>4.9037864680322778E-2</c:v>
                </c:pt>
                <c:pt idx="7">
                  <c:v>6.4556176288019865E-2</c:v>
                </c:pt>
                <c:pt idx="8">
                  <c:v>9.2489137181874612E-2</c:v>
                </c:pt>
                <c:pt idx="9">
                  <c:v>0.12476722532588454</c:v>
                </c:pt>
                <c:pt idx="10">
                  <c:v>0.14214773432650527</c:v>
                </c:pt>
                <c:pt idx="11">
                  <c:v>0.14276846679081315</c:v>
                </c:pt>
                <c:pt idx="12">
                  <c:v>0.11235257603972688</c:v>
                </c:pt>
                <c:pt idx="13">
                  <c:v>8.752327746741155E-2</c:v>
                </c:pt>
                <c:pt idx="14">
                  <c:v>6.3314711359404099E-2</c:v>
                </c:pt>
                <c:pt idx="15">
                  <c:v>3.6002482929857228E-2</c:v>
                </c:pt>
                <c:pt idx="16">
                  <c:v>1.5518311607697082E-2</c:v>
                </c:pt>
                <c:pt idx="17">
                  <c:v>8.0695220360024831E-3</c:v>
                </c:pt>
                <c:pt idx="18">
                  <c:v>6.2073246430788334E-3</c:v>
                </c:pt>
                <c:pt idx="19">
                  <c:v>1.2414649286157666E-3</c:v>
                </c:pt>
                <c:pt idx="20">
                  <c:v>6.207324643078833E-4</c:v>
                </c:pt>
              </c:numCache>
            </c:numRef>
          </c:yVal>
          <c:smooth val="0"/>
        </c:ser>
        <c:ser>
          <c:idx val="1"/>
          <c:order val="1"/>
          <c:tx>
            <c:v>Y Direction fit</c:v>
          </c:tx>
          <c:marker>
            <c:symbol val="none"/>
          </c:marker>
          <c:xVal>
            <c:numRef>
              <c:f>Hárok1!$N$5:$N$25</c:f>
              <c:numCache>
                <c:formatCode>0.000</c:formatCode>
                <c:ptCount val="21"/>
                <c:pt idx="0">
                  <c:v>-1.2956269278599994</c:v>
                </c:pt>
                <c:pt idx="1">
                  <c:v>-1.1722338871114277</c:v>
                </c:pt>
                <c:pt idx="2">
                  <c:v>-1.0488408463628565</c:v>
                </c:pt>
                <c:pt idx="3">
                  <c:v>-0.92544780561428519</c:v>
                </c:pt>
                <c:pt idx="4">
                  <c:v>-0.8020547648657137</c:v>
                </c:pt>
                <c:pt idx="5">
                  <c:v>-0.67866172411714243</c:v>
                </c:pt>
                <c:pt idx="6">
                  <c:v>-0.55526868336857116</c:v>
                </c:pt>
                <c:pt idx="7">
                  <c:v>-0.43187564261999972</c:v>
                </c:pt>
                <c:pt idx="8">
                  <c:v>-0.3084826018714284</c:v>
                </c:pt>
                <c:pt idx="9">
                  <c:v>-0.18508956112285702</c:v>
                </c:pt>
                <c:pt idx="10">
                  <c:v>-6.1696520374285677E-2</c:v>
                </c:pt>
                <c:pt idx="11">
                  <c:v>6.1696520374285677E-2</c:v>
                </c:pt>
                <c:pt idx="12">
                  <c:v>0.18508956112285702</c:v>
                </c:pt>
                <c:pt idx="13">
                  <c:v>0.3084826018714284</c:v>
                </c:pt>
                <c:pt idx="14">
                  <c:v>0.43187564261999972</c:v>
                </c:pt>
                <c:pt idx="15">
                  <c:v>0.55526868336857116</c:v>
                </c:pt>
                <c:pt idx="16">
                  <c:v>0.67866172411714243</c:v>
                </c:pt>
                <c:pt idx="17">
                  <c:v>0.8020547648657137</c:v>
                </c:pt>
                <c:pt idx="18">
                  <c:v>0.92544780561428519</c:v>
                </c:pt>
                <c:pt idx="19">
                  <c:v>1.0488408463628565</c:v>
                </c:pt>
                <c:pt idx="20">
                  <c:v>1.1722338871114277</c:v>
                </c:pt>
              </c:numCache>
            </c:numRef>
          </c:xVal>
          <c:yVal>
            <c:numRef>
              <c:f>Hárok1!$Y$5:$Y$25</c:f>
              <c:numCache>
                <c:formatCode>General</c:formatCode>
                <c:ptCount val="21"/>
                <c:pt idx="0">
                  <c:v>1.5502668099122595E-4</c:v>
                </c:pt>
                <c:pt idx="1">
                  <c:v>5.3296529839509936E-4</c:v>
                </c:pt>
                <c:pt idx="2">
                  <c:v>1.6194299544408468E-3</c:v>
                </c:pt>
                <c:pt idx="3">
                  <c:v>4.349067568241563E-3</c:v>
                </c:pt>
                <c:pt idx="4">
                  <c:v>1.0322880350218052E-2</c:v>
                </c:pt>
                <c:pt idx="5">
                  <c:v>2.1655907301479101E-2</c:v>
                </c:pt>
                <c:pt idx="6">
                  <c:v>4.0153427774534553E-2</c:v>
                </c:pt>
                <c:pt idx="7">
                  <c:v>6.5802079572939112E-2</c:v>
                </c:pt>
                <c:pt idx="8">
                  <c:v>9.5307562842771518E-2</c:v>
                </c:pt>
                <c:pt idx="9">
                  <c:v>0.1220073124973954</c:v>
                </c:pt>
                <c:pt idx="10">
                  <c:v>0.13804322893716592</c:v>
                </c:pt>
                <c:pt idx="11">
                  <c:v>0.13804322893716592</c:v>
                </c:pt>
                <c:pt idx="12">
                  <c:v>0.1220073124973954</c:v>
                </c:pt>
                <c:pt idx="13">
                  <c:v>9.5307562842771518E-2</c:v>
                </c:pt>
                <c:pt idx="14">
                  <c:v>6.5802079572939112E-2</c:v>
                </c:pt>
                <c:pt idx="15">
                  <c:v>4.0153427774534553E-2</c:v>
                </c:pt>
                <c:pt idx="16">
                  <c:v>2.1655907301479101E-2</c:v>
                </c:pt>
                <c:pt idx="17">
                  <c:v>1.0322880350218052E-2</c:v>
                </c:pt>
                <c:pt idx="18">
                  <c:v>4.349067568241563E-3</c:v>
                </c:pt>
                <c:pt idx="19">
                  <c:v>1.6194299544408468E-3</c:v>
                </c:pt>
                <c:pt idx="20">
                  <c:v>5.3296529839509936E-4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532880"/>
        <c:axId val="115533440"/>
      </c:scatterChart>
      <c:valAx>
        <c:axId val="115532880"/>
        <c:scaling>
          <c:orientation val="minMax"/>
          <c:max val="2"/>
          <c:min val="-2"/>
        </c:scaling>
        <c:delete val="0"/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2000" b="1" i="0" baseline="0" dirty="0">
                    <a:effectLst/>
                  </a:rPr>
                  <a:t>Displacement </a:t>
                </a:r>
                <a:r>
                  <a:rPr lang="en-US" sz="2000" b="1" i="0" baseline="0" dirty="0">
                    <a:effectLst/>
                  </a:rPr>
                  <a:t>[µm]</a:t>
                </a:r>
                <a:endParaRPr lang="sk-SK" sz="1050" dirty="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k-SK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15533440"/>
        <c:crosses val="autoZero"/>
        <c:crossBetween val="midCat"/>
      </c:valAx>
      <c:valAx>
        <c:axId val="1155334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Probability</a:t>
                </a:r>
                <a:endParaRPr lang="sk-SK" sz="2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155328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5.6106365605213288E-2"/>
          <c:y val="1.3649483154888002E-2"/>
          <c:w val="0.27495143991648224"/>
          <c:h val="0.20144821265402035"/>
        </c:manualLayout>
      </c:layout>
      <c:overlay val="0"/>
      <c:spPr>
        <a:solidFill>
          <a:srgbClr val="FFFF00"/>
        </a:solidFill>
      </c:spPr>
      <c:txPr>
        <a:bodyPr/>
        <a:lstStyle/>
        <a:p>
          <a:pPr>
            <a:defRPr sz="1600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347081239618195E-2"/>
          <c:y val="6.1029427076241934E-2"/>
          <c:w val="0.67794707258977815"/>
          <c:h val="0.77505023047552224"/>
        </c:manualLayout>
      </c:layout>
      <c:scatterChart>
        <c:scatterStyle val="lineMarker"/>
        <c:varyColors val="0"/>
        <c:ser>
          <c:idx val="0"/>
          <c:order val="0"/>
          <c:tx>
            <c:v>X Direction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Hárok1!$M$5:$M$25</c:f>
              <c:numCache>
                <c:formatCode>0.000</c:formatCode>
                <c:ptCount val="21"/>
                <c:pt idx="0">
                  <c:v>-1.6088757906000006</c:v>
                </c:pt>
                <c:pt idx="1">
                  <c:v>-1.4556495248285721</c:v>
                </c:pt>
                <c:pt idx="2">
                  <c:v>-1.3024232590571434</c:v>
                </c:pt>
                <c:pt idx="3">
                  <c:v>-1.1491969932857149</c:v>
                </c:pt>
                <c:pt idx="4">
                  <c:v>-0.99597072751428617</c:v>
                </c:pt>
                <c:pt idx="5">
                  <c:v>-0.84274446174285755</c:v>
                </c:pt>
                <c:pt idx="6">
                  <c:v>-0.68951819597142894</c:v>
                </c:pt>
                <c:pt idx="7">
                  <c:v>-0.53629193020000021</c:v>
                </c:pt>
                <c:pt idx="8">
                  <c:v>-0.3830656644285716</c:v>
                </c:pt>
                <c:pt idx="9">
                  <c:v>-0.22983939865714298</c:v>
                </c:pt>
                <c:pt idx="10">
                  <c:v>-7.6613132885714322E-2</c:v>
                </c:pt>
                <c:pt idx="11">
                  <c:v>7.6613132885714322E-2</c:v>
                </c:pt>
                <c:pt idx="12">
                  <c:v>0.22983939865714298</c:v>
                </c:pt>
                <c:pt idx="13">
                  <c:v>0.3830656644285716</c:v>
                </c:pt>
                <c:pt idx="14">
                  <c:v>0.53629193020000021</c:v>
                </c:pt>
                <c:pt idx="15">
                  <c:v>0.68951819597142894</c:v>
                </c:pt>
                <c:pt idx="16">
                  <c:v>0.84274446174285755</c:v>
                </c:pt>
                <c:pt idx="17">
                  <c:v>0.99597072751428617</c:v>
                </c:pt>
                <c:pt idx="18">
                  <c:v>1.1491969932857149</c:v>
                </c:pt>
                <c:pt idx="19">
                  <c:v>1.3024232590571434</c:v>
                </c:pt>
                <c:pt idx="20">
                  <c:v>1.4556495248285721</c:v>
                </c:pt>
              </c:numCache>
            </c:numRef>
          </c:xVal>
          <c:yVal>
            <c:numRef>
              <c:f>Hárok1!$V$5:$V$25</c:f>
              <c:numCache>
                <c:formatCode>General</c:formatCode>
                <c:ptCount val="21"/>
                <c:pt idx="0">
                  <c:v>1.243008079552517E-3</c:v>
                </c:pt>
                <c:pt idx="1">
                  <c:v>1.8645121193287756E-3</c:v>
                </c:pt>
                <c:pt idx="2">
                  <c:v>2.486016159105034E-3</c:v>
                </c:pt>
                <c:pt idx="3">
                  <c:v>5.5935363579863269E-3</c:v>
                </c:pt>
                <c:pt idx="4">
                  <c:v>8.7010565568676201E-3</c:v>
                </c:pt>
                <c:pt idx="5">
                  <c:v>1.740211311373524E-2</c:v>
                </c:pt>
                <c:pt idx="6">
                  <c:v>2.7346177750155375E-2</c:v>
                </c:pt>
                <c:pt idx="7">
                  <c:v>4.288377874456184E-2</c:v>
                </c:pt>
                <c:pt idx="8">
                  <c:v>8.8253573648228709E-2</c:v>
                </c:pt>
                <c:pt idx="9">
                  <c:v>0.12243629583592293</c:v>
                </c:pt>
                <c:pt idx="10">
                  <c:v>0.15164698570540708</c:v>
                </c:pt>
                <c:pt idx="11">
                  <c:v>0.15351149782473586</c:v>
                </c:pt>
                <c:pt idx="12">
                  <c:v>0.13610938471100062</c:v>
                </c:pt>
                <c:pt idx="13">
                  <c:v>0.10254816656308266</c:v>
                </c:pt>
                <c:pt idx="14">
                  <c:v>6.5879428216283412E-2</c:v>
                </c:pt>
                <c:pt idx="15">
                  <c:v>3.853325046612803E-2</c:v>
                </c:pt>
                <c:pt idx="16">
                  <c:v>1.2430080795525171E-2</c:v>
                </c:pt>
                <c:pt idx="17">
                  <c:v>1.1808576755748913E-2</c:v>
                </c:pt>
                <c:pt idx="18">
                  <c:v>4.972032318210068E-3</c:v>
                </c:pt>
                <c:pt idx="19">
                  <c:v>3.1075201988812928E-3</c:v>
                </c:pt>
                <c:pt idx="20">
                  <c:v>1.243008079552517E-3</c:v>
                </c:pt>
              </c:numCache>
            </c:numRef>
          </c:yVal>
          <c:smooth val="0"/>
        </c:ser>
        <c:ser>
          <c:idx val="1"/>
          <c:order val="1"/>
          <c:tx>
            <c:v>X Direction fit</c:v>
          </c:tx>
          <c:marker>
            <c:symbol val="none"/>
          </c:marker>
          <c:xVal>
            <c:numRef>
              <c:f>Hárok1!$M$5:$M$25</c:f>
              <c:numCache>
                <c:formatCode>0.000</c:formatCode>
                <c:ptCount val="21"/>
                <c:pt idx="0">
                  <c:v>-1.6088757906000006</c:v>
                </c:pt>
                <c:pt idx="1">
                  <c:v>-1.4556495248285721</c:v>
                </c:pt>
                <c:pt idx="2">
                  <c:v>-1.3024232590571434</c:v>
                </c:pt>
                <c:pt idx="3">
                  <c:v>-1.1491969932857149</c:v>
                </c:pt>
                <c:pt idx="4">
                  <c:v>-0.99597072751428617</c:v>
                </c:pt>
                <c:pt idx="5">
                  <c:v>-0.84274446174285755</c:v>
                </c:pt>
                <c:pt idx="6">
                  <c:v>-0.68951819597142894</c:v>
                </c:pt>
                <c:pt idx="7">
                  <c:v>-0.53629193020000021</c:v>
                </c:pt>
                <c:pt idx="8">
                  <c:v>-0.3830656644285716</c:v>
                </c:pt>
                <c:pt idx="9">
                  <c:v>-0.22983939865714298</c:v>
                </c:pt>
                <c:pt idx="10">
                  <c:v>-7.6613132885714322E-2</c:v>
                </c:pt>
                <c:pt idx="11">
                  <c:v>7.6613132885714322E-2</c:v>
                </c:pt>
                <c:pt idx="12">
                  <c:v>0.22983939865714298</c:v>
                </c:pt>
                <c:pt idx="13">
                  <c:v>0.3830656644285716</c:v>
                </c:pt>
                <c:pt idx="14">
                  <c:v>0.53629193020000021</c:v>
                </c:pt>
                <c:pt idx="15">
                  <c:v>0.68951819597142894</c:v>
                </c:pt>
                <c:pt idx="16">
                  <c:v>0.84274446174285755</c:v>
                </c:pt>
                <c:pt idx="17">
                  <c:v>0.99597072751428617</c:v>
                </c:pt>
                <c:pt idx="18">
                  <c:v>1.1491969932857149</c:v>
                </c:pt>
                <c:pt idx="19">
                  <c:v>1.3024232590571434</c:v>
                </c:pt>
                <c:pt idx="20">
                  <c:v>1.4556495248285721</c:v>
                </c:pt>
              </c:numCache>
            </c:numRef>
          </c:xVal>
          <c:yVal>
            <c:numRef>
              <c:f>Hárok1!$X$5:$X$25</c:f>
              <c:numCache>
                <c:formatCode>General</c:formatCode>
                <c:ptCount val="21"/>
                <c:pt idx="0">
                  <c:v>3.4797499640939169E-5</c:v>
                </c:pt>
                <c:pt idx="1">
                  <c:v>1.5990470808190235E-4</c:v>
                </c:pt>
                <c:pt idx="2">
                  <c:v>6.3087474407192107E-4</c:v>
                </c:pt>
                <c:pt idx="3">
                  <c:v>2.1369468032217242E-3</c:v>
                </c:pt>
                <c:pt idx="4">
                  <c:v>6.2145968325024595E-3</c:v>
                </c:pt>
                <c:pt idx="5">
                  <c:v>1.5516754411236566E-2</c:v>
                </c:pt>
                <c:pt idx="6">
                  <c:v>3.3262699504238311E-2</c:v>
                </c:pt>
                <c:pt idx="7">
                  <c:v>6.1218513109706447E-2</c:v>
                </c:pt>
                <c:pt idx="8">
                  <c:v>9.6733464149819606E-2</c:v>
                </c:pt>
                <c:pt idx="9">
                  <c:v>0.13123188984610359</c:v>
                </c:pt>
                <c:pt idx="10">
                  <c:v>0.15285185168832188</c:v>
                </c:pt>
                <c:pt idx="11">
                  <c:v>0.15285185168832188</c:v>
                </c:pt>
                <c:pt idx="12">
                  <c:v>0.13123188984610359</c:v>
                </c:pt>
                <c:pt idx="13">
                  <c:v>9.6733464149819606E-2</c:v>
                </c:pt>
                <c:pt idx="14">
                  <c:v>6.1218513109706447E-2</c:v>
                </c:pt>
                <c:pt idx="15">
                  <c:v>3.3262699504238311E-2</c:v>
                </c:pt>
                <c:pt idx="16">
                  <c:v>1.5516754411236566E-2</c:v>
                </c:pt>
                <c:pt idx="17">
                  <c:v>6.2145968325024595E-3</c:v>
                </c:pt>
                <c:pt idx="18">
                  <c:v>2.1369468032217242E-3</c:v>
                </c:pt>
                <c:pt idx="19">
                  <c:v>6.3087474407192107E-4</c:v>
                </c:pt>
                <c:pt idx="20">
                  <c:v>1.5990470808190235E-4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536240"/>
        <c:axId val="115536800"/>
      </c:scatterChart>
      <c:valAx>
        <c:axId val="115536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k-SK" sz="2000" dirty="0"/>
                  <a:t>Displacement</a:t>
                </a:r>
                <a:r>
                  <a:rPr lang="sk-SK" sz="1050" baseline="0" dirty="0"/>
                  <a:t> </a:t>
                </a:r>
                <a:r>
                  <a:rPr lang="en-US" sz="2400" baseline="0" dirty="0"/>
                  <a:t>[µm]</a:t>
                </a:r>
                <a:endParaRPr lang="sk-SK" sz="2400" dirty="0"/>
              </a:p>
            </c:rich>
          </c:tx>
          <c:layout>
            <c:manualLayout>
              <c:xMode val="edge"/>
              <c:yMode val="edge"/>
              <c:x val="0.25787039638537607"/>
              <c:y val="0.8850361379247522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15536800"/>
        <c:crosses val="autoZero"/>
        <c:crossBetween val="midCat"/>
      </c:valAx>
      <c:valAx>
        <c:axId val="115536800"/>
        <c:scaling>
          <c:orientation val="minMax"/>
          <c:max val="0.16000000000000003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 b="1" i="0" u="none" strike="noStrike" baseline="0" dirty="0">
                    <a:effectLst/>
                  </a:rPr>
                  <a:t>Probability</a:t>
                </a:r>
                <a:endParaRPr lang="sk-SK" sz="105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155362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3.9408302437469712E-2"/>
          <c:y val="1.0409544169681718E-2"/>
          <c:w val="0.29388802474788989"/>
          <c:h val="0.22836293350564912"/>
        </c:manualLayout>
      </c:layout>
      <c:overlay val="0"/>
      <c:spPr>
        <a:solidFill>
          <a:srgbClr val="FFFF00"/>
        </a:solidFill>
      </c:spPr>
      <c:txPr>
        <a:bodyPr/>
        <a:lstStyle/>
        <a:p>
          <a:pPr>
            <a:defRPr sz="1600">
              <a:solidFill>
                <a:schemeClr val="tx1"/>
              </a:solidFill>
            </a:defRPr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8662912985715"/>
          <c:y val="3.9738392075990503E-2"/>
          <c:w val="0.8705566376406183"/>
          <c:h val="0.79089586457942762"/>
        </c:manualLayout>
      </c:layout>
      <c:scatterChart>
        <c:scatterStyle val="lineMarker"/>
        <c:varyColors val="0"/>
        <c:ser>
          <c:idx val="0"/>
          <c:order val="0"/>
          <c:spPr>
            <a:ln w="762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B0F0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.5"/>
          </c:errBars>
          <c:errBars>
            <c:errDir val="y"/>
            <c:errBarType val="both"/>
            <c:errValType val="cust"/>
            <c:noEndCap val="0"/>
            <c:plus>
              <c:numRef>
                <c:f>Sheet1!$J$18:$J$23</c:f>
                <c:numCache>
                  <c:formatCode>General</c:formatCode>
                  <c:ptCount val="6"/>
                  <c:pt idx="0">
                    <c:v>1.835940578519611</c:v>
                  </c:pt>
                  <c:pt idx="1">
                    <c:v>1.3822323757948023</c:v>
                  </c:pt>
                  <c:pt idx="2">
                    <c:v>0.95132987701529947</c:v>
                  </c:pt>
                  <c:pt idx="3">
                    <c:v>0.38627061247574856</c:v>
                  </c:pt>
                  <c:pt idx="4">
                    <c:v>0.58229851999830662</c:v>
                  </c:pt>
                  <c:pt idx="5">
                    <c:v>7.0585097860372883E-2</c:v>
                  </c:pt>
                </c:numCache>
              </c:numRef>
            </c:plus>
            <c:minus>
              <c:numRef>
                <c:f>Sheet1!$J$18:$J$23</c:f>
                <c:numCache>
                  <c:formatCode>General</c:formatCode>
                  <c:ptCount val="6"/>
                  <c:pt idx="0">
                    <c:v>1.835940578519611</c:v>
                  </c:pt>
                  <c:pt idx="1">
                    <c:v>1.3822323757948023</c:v>
                  </c:pt>
                  <c:pt idx="2">
                    <c:v>0.95132987701529947</c:v>
                  </c:pt>
                  <c:pt idx="3">
                    <c:v>0.38627061247574856</c:v>
                  </c:pt>
                  <c:pt idx="4">
                    <c:v>0.58229851999830662</c:v>
                  </c:pt>
                  <c:pt idx="5">
                    <c:v>7.0585097860372883E-2</c:v>
                  </c:pt>
                </c:numCache>
              </c:numRef>
            </c:minus>
          </c:errBars>
          <c:xVal>
            <c:numRef>
              <c:f>Sheet1!$C$18:$C$23</c:f>
              <c:numCache>
                <c:formatCode>General</c:formatCode>
                <c:ptCount val="6"/>
                <c:pt idx="0">
                  <c:v>0.67</c:v>
                </c:pt>
                <c:pt idx="1">
                  <c:v>0.97000000000000008</c:v>
                </c:pt>
                <c:pt idx="2">
                  <c:v>1.5699999999999998</c:v>
                </c:pt>
                <c:pt idx="3">
                  <c:v>2.57</c:v>
                </c:pt>
                <c:pt idx="4">
                  <c:v>3.4699999999999998</c:v>
                </c:pt>
                <c:pt idx="5">
                  <c:v>4.7699999999999996</c:v>
                </c:pt>
              </c:numCache>
            </c:numRef>
          </c:xVal>
          <c:yVal>
            <c:numRef>
              <c:f>Sheet1!$F$18:$F$23</c:f>
              <c:numCache>
                <c:formatCode>General</c:formatCode>
                <c:ptCount val="6"/>
                <c:pt idx="0">
                  <c:v>6.9473660528071637</c:v>
                </c:pt>
                <c:pt idx="1">
                  <c:v>5.6825108782675198</c:v>
                </c:pt>
                <c:pt idx="2">
                  <c:v>3.5594702140010641</c:v>
                </c:pt>
                <c:pt idx="3">
                  <c:v>1.7620289582797843</c:v>
                </c:pt>
                <c:pt idx="4">
                  <c:v>2.2287977834417942</c:v>
                </c:pt>
                <c:pt idx="5">
                  <c:v>0.47009675175008336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Sheet1!$C$18:$C$23</c:f>
              <c:numCache>
                <c:formatCode>General</c:formatCode>
                <c:ptCount val="6"/>
                <c:pt idx="0">
                  <c:v>0.67</c:v>
                </c:pt>
                <c:pt idx="1">
                  <c:v>0.97000000000000008</c:v>
                </c:pt>
                <c:pt idx="2">
                  <c:v>1.5699999999999998</c:v>
                </c:pt>
                <c:pt idx="3">
                  <c:v>2.57</c:v>
                </c:pt>
                <c:pt idx="4">
                  <c:v>3.4699999999999998</c:v>
                </c:pt>
                <c:pt idx="5">
                  <c:v>4.7699999999999996</c:v>
                </c:pt>
              </c:numCache>
            </c:numRef>
          </c:xVal>
          <c:yVal>
            <c:numRef>
              <c:f>Sheet1!$N$18:$N$23</c:f>
              <c:numCache>
                <c:formatCode>General</c:formatCode>
                <c:ptCount val="6"/>
                <c:pt idx="0">
                  <c:v>7.4780058136150727</c:v>
                </c:pt>
                <c:pt idx="1">
                  <c:v>5.1652205104351534</c:v>
                </c:pt>
                <c:pt idx="2">
                  <c:v>3.1912508886128026</c:v>
                </c:pt>
                <c:pt idx="3">
                  <c:v>1.9495190253393384</c:v>
                </c:pt>
                <c:pt idx="4">
                  <c:v>1.4438800850495965</c:v>
                </c:pt>
                <c:pt idx="5">
                  <c:v>1.0503697893337736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444400"/>
        <c:axId val="229865568"/>
      </c:scatterChart>
      <c:valAx>
        <c:axId val="174444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sk-SK" sz="2800" dirty="0"/>
                  <a:t>Particle</a:t>
                </a:r>
                <a:r>
                  <a:rPr lang="sk-SK" sz="2800" baseline="0" dirty="0"/>
                  <a:t> </a:t>
                </a:r>
                <a:r>
                  <a:rPr lang="sk-SK" sz="2800" baseline="0" dirty="0" smtClean="0"/>
                  <a:t>diameter</a:t>
                </a:r>
                <a:r>
                  <a:rPr lang="en-US" sz="2800" baseline="0" dirty="0" smtClean="0"/>
                  <a:t> d</a:t>
                </a:r>
                <a:r>
                  <a:rPr lang="sk-SK" sz="2800" baseline="0" dirty="0" smtClean="0"/>
                  <a:t> </a:t>
                </a:r>
                <a:r>
                  <a:rPr lang="en-US" sz="2800" baseline="0" dirty="0"/>
                  <a:t>[µm]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29865568"/>
        <c:crosses val="autoZero"/>
        <c:crossBetween val="midCat"/>
      </c:valAx>
      <c:valAx>
        <c:axId val="22986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400" dirty="0"/>
                  <a:t>Coefficient</a:t>
                </a:r>
                <a:r>
                  <a:rPr lang="en-US" sz="2400" baseline="0" dirty="0"/>
                  <a:t> of </a:t>
                </a:r>
                <a:r>
                  <a:rPr lang="en-US" sz="2400" baseline="0" dirty="0" smtClean="0"/>
                  <a:t>diffusion D </a:t>
                </a:r>
                <a:r>
                  <a:rPr lang="en-US" sz="2400" baseline="0" dirty="0"/>
                  <a:t>[</a:t>
                </a:r>
                <a:r>
                  <a:rPr lang="en-US" sz="2400" baseline="0" dirty="0" smtClean="0"/>
                  <a:t>µm²</a:t>
                </a:r>
                <a:r>
                  <a:rPr lang="sk-SK" sz="2400" baseline="0" dirty="0" smtClean="0"/>
                  <a:t>/s</a:t>
                </a:r>
                <a:r>
                  <a:rPr lang="en-US" sz="2400" baseline="0" dirty="0" smtClean="0"/>
                  <a:t>]</a:t>
                </a:r>
                <a:endParaRPr lang="sk-SK" sz="2400" dirty="0"/>
              </a:p>
            </c:rich>
          </c:tx>
          <c:layout>
            <c:manualLayout>
              <c:xMode val="edge"/>
              <c:yMode val="edge"/>
              <c:x val="6.1626777077265181E-3"/>
              <c:y val="8.8558765385092775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74444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32605369214539E-2"/>
          <c:y val="3.0318390120943211E-2"/>
          <c:w val="0.7691158586544028"/>
          <c:h val="0.89149871887303367"/>
        </c:manualLayout>
      </c:layout>
      <c:scatterChart>
        <c:scatterStyle val="lineMarker"/>
        <c:varyColors val="0"/>
        <c:ser>
          <c:idx val="0"/>
          <c:order val="0"/>
          <c:tx>
            <c:v>X Direction</c:v>
          </c:tx>
          <c:spPr>
            <a:ln w="19050">
              <a:noFill/>
            </a:ln>
          </c:spPr>
          <c:marker>
            <c:spPr>
              <a:ln w="76200"/>
            </c:spPr>
          </c:marker>
          <c:xVal>
            <c:numRef>
              <c:f>Sheet1!$AR$5:$AR$65</c:f>
              <c:numCache>
                <c:formatCode>0.000</c:formatCode>
                <c:ptCount val="61"/>
                <c:pt idx="0">
                  <c:v>-0.43613262050000001</c:v>
                </c:pt>
                <c:pt idx="1">
                  <c:v>-0.35683578040909092</c:v>
                </c:pt>
                <c:pt idx="2">
                  <c:v>-0.27753894031818183</c:v>
                </c:pt>
                <c:pt idx="3">
                  <c:v>-0.19824210022727273</c:v>
                </c:pt>
                <c:pt idx="4">
                  <c:v>-0.11894526013636364</c:v>
                </c:pt>
                <c:pt idx="5">
                  <c:v>-3.9648420045454547E-2</c:v>
                </c:pt>
                <c:pt idx="6">
                  <c:v>3.9648420045454547E-2</c:v>
                </c:pt>
                <c:pt idx="7">
                  <c:v>0.11894526013636364</c:v>
                </c:pt>
                <c:pt idx="8">
                  <c:v>0.19824210022727273</c:v>
                </c:pt>
                <c:pt idx="9">
                  <c:v>0.27753894031818183</c:v>
                </c:pt>
                <c:pt idx="10">
                  <c:v>0.35683578040909092</c:v>
                </c:pt>
                <c:pt idx="12">
                  <c:v>-0.39805340250000015</c:v>
                </c:pt>
                <c:pt idx="13">
                  <c:v>-0.32568005659090921</c:v>
                </c:pt>
                <c:pt idx="14">
                  <c:v>-0.25330671068181826</c:v>
                </c:pt>
                <c:pt idx="15">
                  <c:v>-0.18093336477272731</c:v>
                </c:pt>
                <c:pt idx="16">
                  <c:v>-0.10856001886363639</c:v>
                </c:pt>
                <c:pt idx="17">
                  <c:v>-3.6186672954545467E-2</c:v>
                </c:pt>
                <c:pt idx="18">
                  <c:v>3.6186672954545467E-2</c:v>
                </c:pt>
                <c:pt idx="19">
                  <c:v>0.10856001886363639</c:v>
                </c:pt>
                <c:pt idx="20">
                  <c:v>0.18093336477272731</c:v>
                </c:pt>
                <c:pt idx="21">
                  <c:v>0.25330671068181826</c:v>
                </c:pt>
                <c:pt idx="22">
                  <c:v>0.32568005659090921</c:v>
                </c:pt>
                <c:pt idx="24">
                  <c:v>-0.45</c:v>
                </c:pt>
                <c:pt idx="25" formatCode="General">
                  <c:v>-0.42499999999999999</c:v>
                </c:pt>
                <c:pt idx="26">
                  <c:v>-0.4</c:v>
                </c:pt>
                <c:pt idx="27" formatCode="General">
                  <c:v>-0.375</c:v>
                </c:pt>
                <c:pt idx="28">
                  <c:v>-0.35</c:v>
                </c:pt>
                <c:pt idx="29" formatCode="General">
                  <c:v>-0.32500000000000001</c:v>
                </c:pt>
                <c:pt idx="30">
                  <c:v>-0.3</c:v>
                </c:pt>
                <c:pt idx="31" formatCode="General">
                  <c:v>-0.27500000000000002</c:v>
                </c:pt>
                <c:pt idx="32">
                  <c:v>-0.25</c:v>
                </c:pt>
                <c:pt idx="33" formatCode="General">
                  <c:v>-0.22500000000000001</c:v>
                </c:pt>
                <c:pt idx="34">
                  <c:v>-0.2</c:v>
                </c:pt>
                <c:pt idx="35" formatCode="General">
                  <c:v>-0.17499999999999999</c:v>
                </c:pt>
                <c:pt idx="36">
                  <c:v>-0.15</c:v>
                </c:pt>
                <c:pt idx="37" formatCode="General">
                  <c:v>-0.125</c:v>
                </c:pt>
                <c:pt idx="38">
                  <c:v>-0.1</c:v>
                </c:pt>
                <c:pt idx="39" formatCode="General">
                  <c:v>-7.4999999999999997E-2</c:v>
                </c:pt>
                <c:pt idx="40">
                  <c:v>-0.05</c:v>
                </c:pt>
                <c:pt idx="41" formatCode="General">
                  <c:v>-2.5000000000000001E-2</c:v>
                </c:pt>
                <c:pt idx="42">
                  <c:v>0</c:v>
                </c:pt>
                <c:pt idx="43" formatCode="General">
                  <c:v>2.5000000000000001E-2</c:v>
                </c:pt>
                <c:pt idx="44">
                  <c:v>0.05</c:v>
                </c:pt>
                <c:pt idx="45" formatCode="General">
                  <c:v>7.4999999999999997E-2</c:v>
                </c:pt>
                <c:pt idx="46">
                  <c:v>0.1</c:v>
                </c:pt>
                <c:pt idx="47" formatCode="General">
                  <c:v>0.125000000000001</c:v>
                </c:pt>
                <c:pt idx="48">
                  <c:v>0.15000000000000099</c:v>
                </c:pt>
                <c:pt idx="49" formatCode="General">
                  <c:v>0.17500000000000099</c:v>
                </c:pt>
                <c:pt idx="50">
                  <c:v>0.20000000000000101</c:v>
                </c:pt>
                <c:pt idx="51" formatCode="General">
                  <c:v>0.225000000000001</c:v>
                </c:pt>
                <c:pt idx="52">
                  <c:v>0.250000000000001</c:v>
                </c:pt>
                <c:pt idx="53" formatCode="General">
                  <c:v>0.27500000000000102</c:v>
                </c:pt>
                <c:pt idx="54">
                  <c:v>0.30000000000000099</c:v>
                </c:pt>
                <c:pt idx="55" formatCode="General">
                  <c:v>0.32500000000000101</c:v>
                </c:pt>
                <c:pt idx="56">
                  <c:v>0.35000000000000098</c:v>
                </c:pt>
                <c:pt idx="57" formatCode="General">
                  <c:v>0.375000000000001</c:v>
                </c:pt>
                <c:pt idx="58">
                  <c:v>0.40000000000000102</c:v>
                </c:pt>
                <c:pt idx="59" formatCode="General">
                  <c:v>0.42500000000000099</c:v>
                </c:pt>
                <c:pt idx="60">
                  <c:v>0.45000000000000101</c:v>
                </c:pt>
              </c:numCache>
            </c:numRef>
          </c:xVal>
          <c:yVal>
            <c:numRef>
              <c:f>Sheet1!$AS$5:$AS$65</c:f>
              <c:numCache>
                <c:formatCode>General</c:formatCode>
                <c:ptCount val="61"/>
                <c:pt idx="0">
                  <c:v>1.6216216216216217E-2</c:v>
                </c:pt>
                <c:pt idx="1">
                  <c:v>1.0810810810810811E-2</c:v>
                </c:pt>
                <c:pt idx="2">
                  <c:v>4.3243243243243246E-2</c:v>
                </c:pt>
                <c:pt idx="3">
                  <c:v>9.7297297297297303E-2</c:v>
                </c:pt>
                <c:pt idx="4">
                  <c:v>0.19459459459459461</c:v>
                </c:pt>
                <c:pt idx="5">
                  <c:v>0.21621621621621623</c:v>
                </c:pt>
                <c:pt idx="6">
                  <c:v>0.2</c:v>
                </c:pt>
                <c:pt idx="7">
                  <c:v>0.13513513513513514</c:v>
                </c:pt>
                <c:pt idx="8">
                  <c:v>4.8648648648648651E-2</c:v>
                </c:pt>
                <c:pt idx="9">
                  <c:v>1.0810810810810811E-2</c:v>
                </c:pt>
                <c:pt idx="10">
                  <c:v>2.7027027027027029E-2</c:v>
                </c:pt>
              </c:numCache>
            </c:numRef>
          </c:yVal>
          <c:smooth val="0"/>
        </c:ser>
        <c:ser>
          <c:idx val="1"/>
          <c:order val="1"/>
          <c:tx>
            <c:v>Y Direction</c:v>
          </c:tx>
          <c:spPr>
            <a:ln w="19050">
              <a:noFill/>
            </a:ln>
          </c:spPr>
          <c:marker>
            <c:spPr>
              <a:ln w="76200"/>
            </c:spPr>
          </c:marker>
          <c:xVal>
            <c:numRef>
              <c:f>Sheet1!$AR$5:$AR$65</c:f>
              <c:numCache>
                <c:formatCode>0.000</c:formatCode>
                <c:ptCount val="61"/>
                <c:pt idx="0">
                  <c:v>-0.43613262050000001</c:v>
                </c:pt>
                <c:pt idx="1">
                  <c:v>-0.35683578040909092</c:v>
                </c:pt>
                <c:pt idx="2">
                  <c:v>-0.27753894031818183</c:v>
                </c:pt>
                <c:pt idx="3">
                  <c:v>-0.19824210022727273</c:v>
                </c:pt>
                <c:pt idx="4">
                  <c:v>-0.11894526013636364</c:v>
                </c:pt>
                <c:pt idx="5">
                  <c:v>-3.9648420045454547E-2</c:v>
                </c:pt>
                <c:pt idx="6">
                  <c:v>3.9648420045454547E-2</c:v>
                </c:pt>
                <c:pt idx="7">
                  <c:v>0.11894526013636364</c:v>
                </c:pt>
                <c:pt idx="8">
                  <c:v>0.19824210022727273</c:v>
                </c:pt>
                <c:pt idx="9">
                  <c:v>0.27753894031818183</c:v>
                </c:pt>
                <c:pt idx="10">
                  <c:v>0.35683578040909092</c:v>
                </c:pt>
                <c:pt idx="12">
                  <c:v>-0.39805340250000015</c:v>
                </c:pt>
                <c:pt idx="13">
                  <c:v>-0.32568005659090921</c:v>
                </c:pt>
                <c:pt idx="14">
                  <c:v>-0.25330671068181826</c:v>
                </c:pt>
                <c:pt idx="15">
                  <c:v>-0.18093336477272731</c:v>
                </c:pt>
                <c:pt idx="16">
                  <c:v>-0.10856001886363639</c:v>
                </c:pt>
                <c:pt idx="17">
                  <c:v>-3.6186672954545467E-2</c:v>
                </c:pt>
                <c:pt idx="18">
                  <c:v>3.6186672954545467E-2</c:v>
                </c:pt>
                <c:pt idx="19">
                  <c:v>0.10856001886363639</c:v>
                </c:pt>
                <c:pt idx="20">
                  <c:v>0.18093336477272731</c:v>
                </c:pt>
                <c:pt idx="21">
                  <c:v>0.25330671068181826</c:v>
                </c:pt>
                <c:pt idx="22">
                  <c:v>0.32568005659090921</c:v>
                </c:pt>
                <c:pt idx="24">
                  <c:v>-0.45</c:v>
                </c:pt>
                <c:pt idx="25" formatCode="General">
                  <c:v>-0.42499999999999999</c:v>
                </c:pt>
                <c:pt idx="26">
                  <c:v>-0.4</c:v>
                </c:pt>
                <c:pt idx="27" formatCode="General">
                  <c:v>-0.375</c:v>
                </c:pt>
                <c:pt idx="28">
                  <c:v>-0.35</c:v>
                </c:pt>
                <c:pt idx="29" formatCode="General">
                  <c:v>-0.32500000000000001</c:v>
                </c:pt>
                <c:pt idx="30">
                  <c:v>-0.3</c:v>
                </c:pt>
                <c:pt idx="31" formatCode="General">
                  <c:v>-0.27500000000000002</c:v>
                </c:pt>
                <c:pt idx="32">
                  <c:v>-0.25</c:v>
                </c:pt>
                <c:pt idx="33" formatCode="General">
                  <c:v>-0.22500000000000001</c:v>
                </c:pt>
                <c:pt idx="34">
                  <c:v>-0.2</c:v>
                </c:pt>
                <c:pt idx="35" formatCode="General">
                  <c:v>-0.17499999999999999</c:v>
                </c:pt>
                <c:pt idx="36">
                  <c:v>-0.15</c:v>
                </c:pt>
                <c:pt idx="37" formatCode="General">
                  <c:v>-0.125</c:v>
                </c:pt>
                <c:pt idx="38">
                  <c:v>-0.1</c:v>
                </c:pt>
                <c:pt idx="39" formatCode="General">
                  <c:v>-7.4999999999999997E-2</c:v>
                </c:pt>
                <c:pt idx="40">
                  <c:v>-0.05</c:v>
                </c:pt>
                <c:pt idx="41" formatCode="General">
                  <c:v>-2.5000000000000001E-2</c:v>
                </c:pt>
                <c:pt idx="42">
                  <c:v>0</c:v>
                </c:pt>
                <c:pt idx="43" formatCode="General">
                  <c:v>2.5000000000000001E-2</c:v>
                </c:pt>
                <c:pt idx="44">
                  <c:v>0.05</c:v>
                </c:pt>
                <c:pt idx="45" formatCode="General">
                  <c:v>7.4999999999999997E-2</c:v>
                </c:pt>
                <c:pt idx="46">
                  <c:v>0.1</c:v>
                </c:pt>
                <c:pt idx="47" formatCode="General">
                  <c:v>0.125000000000001</c:v>
                </c:pt>
                <c:pt idx="48">
                  <c:v>0.15000000000000099</c:v>
                </c:pt>
                <c:pt idx="49" formatCode="General">
                  <c:v>0.17500000000000099</c:v>
                </c:pt>
                <c:pt idx="50">
                  <c:v>0.20000000000000101</c:v>
                </c:pt>
                <c:pt idx="51" formatCode="General">
                  <c:v>0.225000000000001</c:v>
                </c:pt>
                <c:pt idx="52">
                  <c:v>0.250000000000001</c:v>
                </c:pt>
                <c:pt idx="53" formatCode="General">
                  <c:v>0.27500000000000102</c:v>
                </c:pt>
                <c:pt idx="54">
                  <c:v>0.30000000000000099</c:v>
                </c:pt>
                <c:pt idx="55" formatCode="General">
                  <c:v>0.32500000000000101</c:v>
                </c:pt>
                <c:pt idx="56">
                  <c:v>0.35000000000000098</c:v>
                </c:pt>
                <c:pt idx="57" formatCode="General">
                  <c:v>0.375000000000001</c:v>
                </c:pt>
                <c:pt idx="58">
                  <c:v>0.40000000000000102</c:v>
                </c:pt>
                <c:pt idx="59" formatCode="General">
                  <c:v>0.42500000000000099</c:v>
                </c:pt>
                <c:pt idx="60">
                  <c:v>0.45000000000000101</c:v>
                </c:pt>
              </c:numCache>
            </c:numRef>
          </c:xVal>
          <c:yVal>
            <c:numRef>
              <c:f>Sheet1!$AT$5:$AT$65</c:f>
              <c:numCache>
                <c:formatCode>General</c:formatCode>
                <c:ptCount val="61"/>
                <c:pt idx="12">
                  <c:v>0</c:v>
                </c:pt>
                <c:pt idx="13">
                  <c:v>3.783783783783784E-2</c:v>
                </c:pt>
                <c:pt idx="14">
                  <c:v>4.3243243243243246E-2</c:v>
                </c:pt>
                <c:pt idx="15">
                  <c:v>0.10270270270270271</c:v>
                </c:pt>
                <c:pt idx="16">
                  <c:v>0.12432432432432433</c:v>
                </c:pt>
                <c:pt idx="17">
                  <c:v>0.24324324324324326</c:v>
                </c:pt>
                <c:pt idx="18">
                  <c:v>0.1891891891891892</c:v>
                </c:pt>
                <c:pt idx="19">
                  <c:v>0.10810810810810811</c:v>
                </c:pt>
                <c:pt idx="20">
                  <c:v>0.10810810810810811</c:v>
                </c:pt>
                <c:pt idx="21">
                  <c:v>3.2432432432432434E-2</c:v>
                </c:pt>
                <c:pt idx="22">
                  <c:v>1.0810810810810811E-2</c:v>
                </c:pt>
              </c:numCache>
            </c:numRef>
          </c:yVal>
          <c:smooth val="0"/>
        </c:ser>
        <c:ser>
          <c:idx val="2"/>
          <c:order val="2"/>
          <c:tx>
            <c:v>X Direction fit</c:v>
          </c:tx>
          <c:marker>
            <c:symbol val="none"/>
          </c:marker>
          <c:xVal>
            <c:numRef>
              <c:f>Sheet1!$AR$5:$AR$65</c:f>
              <c:numCache>
                <c:formatCode>0.000</c:formatCode>
                <c:ptCount val="61"/>
                <c:pt idx="0">
                  <c:v>-0.43613262050000001</c:v>
                </c:pt>
                <c:pt idx="1">
                  <c:v>-0.35683578040909092</c:v>
                </c:pt>
                <c:pt idx="2">
                  <c:v>-0.27753894031818183</c:v>
                </c:pt>
                <c:pt idx="3">
                  <c:v>-0.19824210022727273</c:v>
                </c:pt>
                <c:pt idx="4">
                  <c:v>-0.11894526013636364</c:v>
                </c:pt>
                <c:pt idx="5">
                  <c:v>-3.9648420045454547E-2</c:v>
                </c:pt>
                <c:pt idx="6">
                  <c:v>3.9648420045454547E-2</c:v>
                </c:pt>
                <c:pt idx="7">
                  <c:v>0.11894526013636364</c:v>
                </c:pt>
                <c:pt idx="8">
                  <c:v>0.19824210022727273</c:v>
                </c:pt>
                <c:pt idx="9">
                  <c:v>0.27753894031818183</c:v>
                </c:pt>
                <c:pt idx="10">
                  <c:v>0.35683578040909092</c:v>
                </c:pt>
                <c:pt idx="12">
                  <c:v>-0.39805340250000015</c:v>
                </c:pt>
                <c:pt idx="13">
                  <c:v>-0.32568005659090921</c:v>
                </c:pt>
                <c:pt idx="14">
                  <c:v>-0.25330671068181826</c:v>
                </c:pt>
                <c:pt idx="15">
                  <c:v>-0.18093336477272731</c:v>
                </c:pt>
                <c:pt idx="16">
                  <c:v>-0.10856001886363639</c:v>
                </c:pt>
                <c:pt idx="17">
                  <c:v>-3.6186672954545467E-2</c:v>
                </c:pt>
                <c:pt idx="18">
                  <c:v>3.6186672954545467E-2</c:v>
                </c:pt>
                <c:pt idx="19">
                  <c:v>0.10856001886363639</c:v>
                </c:pt>
                <c:pt idx="20">
                  <c:v>0.18093336477272731</c:v>
                </c:pt>
                <c:pt idx="21">
                  <c:v>0.25330671068181826</c:v>
                </c:pt>
                <c:pt idx="22">
                  <c:v>0.32568005659090921</c:v>
                </c:pt>
                <c:pt idx="24">
                  <c:v>-0.45</c:v>
                </c:pt>
                <c:pt idx="25" formatCode="General">
                  <c:v>-0.42499999999999999</c:v>
                </c:pt>
                <c:pt idx="26">
                  <c:v>-0.4</c:v>
                </c:pt>
                <c:pt idx="27" formatCode="General">
                  <c:v>-0.375</c:v>
                </c:pt>
                <c:pt idx="28">
                  <c:v>-0.35</c:v>
                </c:pt>
                <c:pt idx="29" formatCode="General">
                  <c:v>-0.32500000000000001</c:v>
                </c:pt>
                <c:pt idx="30">
                  <c:v>-0.3</c:v>
                </c:pt>
                <c:pt idx="31" formatCode="General">
                  <c:v>-0.27500000000000002</c:v>
                </c:pt>
                <c:pt idx="32">
                  <c:v>-0.25</c:v>
                </c:pt>
                <c:pt idx="33" formatCode="General">
                  <c:v>-0.22500000000000001</c:v>
                </c:pt>
                <c:pt idx="34">
                  <c:v>-0.2</c:v>
                </c:pt>
                <c:pt idx="35" formatCode="General">
                  <c:v>-0.17499999999999999</c:v>
                </c:pt>
                <c:pt idx="36">
                  <c:v>-0.15</c:v>
                </c:pt>
                <c:pt idx="37" formatCode="General">
                  <c:v>-0.125</c:v>
                </c:pt>
                <c:pt idx="38">
                  <c:v>-0.1</c:v>
                </c:pt>
                <c:pt idx="39" formatCode="General">
                  <c:v>-7.4999999999999997E-2</c:v>
                </c:pt>
                <c:pt idx="40">
                  <c:v>-0.05</c:v>
                </c:pt>
                <c:pt idx="41" formatCode="General">
                  <c:v>-2.5000000000000001E-2</c:v>
                </c:pt>
                <c:pt idx="42">
                  <c:v>0</c:v>
                </c:pt>
                <c:pt idx="43" formatCode="General">
                  <c:v>2.5000000000000001E-2</c:v>
                </c:pt>
                <c:pt idx="44">
                  <c:v>0.05</c:v>
                </c:pt>
                <c:pt idx="45" formatCode="General">
                  <c:v>7.4999999999999997E-2</c:v>
                </c:pt>
                <c:pt idx="46">
                  <c:v>0.1</c:v>
                </c:pt>
                <c:pt idx="47" formatCode="General">
                  <c:v>0.125000000000001</c:v>
                </c:pt>
                <c:pt idx="48">
                  <c:v>0.15000000000000099</c:v>
                </c:pt>
                <c:pt idx="49" formatCode="General">
                  <c:v>0.17500000000000099</c:v>
                </c:pt>
                <c:pt idx="50">
                  <c:v>0.20000000000000101</c:v>
                </c:pt>
                <c:pt idx="51" formatCode="General">
                  <c:v>0.225000000000001</c:v>
                </c:pt>
                <c:pt idx="52">
                  <c:v>0.250000000000001</c:v>
                </c:pt>
                <c:pt idx="53" formatCode="General">
                  <c:v>0.27500000000000102</c:v>
                </c:pt>
                <c:pt idx="54">
                  <c:v>0.30000000000000099</c:v>
                </c:pt>
                <c:pt idx="55" formatCode="General">
                  <c:v>0.32500000000000101</c:v>
                </c:pt>
                <c:pt idx="56">
                  <c:v>0.35000000000000098</c:v>
                </c:pt>
                <c:pt idx="57" formatCode="General">
                  <c:v>0.375000000000001</c:v>
                </c:pt>
                <c:pt idx="58">
                  <c:v>0.40000000000000102</c:v>
                </c:pt>
                <c:pt idx="59" formatCode="General">
                  <c:v>0.42500000000000099</c:v>
                </c:pt>
                <c:pt idx="60">
                  <c:v>0.45000000000000101</c:v>
                </c:pt>
              </c:numCache>
            </c:numRef>
          </c:xVal>
          <c:yVal>
            <c:numRef>
              <c:f>Sheet1!$AU$5:$AU$65</c:f>
              <c:numCache>
                <c:formatCode>General</c:formatCode>
                <c:ptCount val="61"/>
                <c:pt idx="24">
                  <c:v>1.4685877494004294E-3</c:v>
                </c:pt>
                <c:pt idx="25">
                  <c:v>2.5264008437625709E-3</c:v>
                </c:pt>
                <c:pt idx="26">
                  <c:v>4.213486652540596E-3</c:v>
                </c:pt>
                <c:pt idx="27">
                  <c:v>6.8126800850680765E-3</c:v>
                </c:pt>
                <c:pt idx="28">
                  <c:v>1.0679019429619513E-2</c:v>
                </c:pt>
                <c:pt idx="29">
                  <c:v>1.6228626534493466E-2</c:v>
                </c:pt>
                <c:pt idx="30">
                  <c:v>2.3909426749191144E-2</c:v>
                </c:pt>
                <c:pt idx="31">
                  <c:v>3.4150224999947465E-2</c:v>
                </c:pt>
                <c:pt idx="32">
                  <c:v>4.7288439570521014E-2</c:v>
                </c:pt>
                <c:pt idx="33">
                  <c:v>6.3482409981112514E-2</c:v>
                </c:pt>
                <c:pt idx="34">
                  <c:v>8.2620693466957995E-2</c:v>
                </c:pt>
                <c:pt idx="35">
                  <c:v>0.10424644998290572</c:v>
                </c:pt>
                <c:pt idx="36">
                  <c:v>0.12751777348056906</c:v>
                </c:pt>
                <c:pt idx="37">
                  <c:v>0.15122276552382402</c:v>
                </c:pt>
                <c:pt idx="38">
                  <c:v>0.17386038587746519</c:v>
                </c:pt>
                <c:pt idx="39">
                  <c:v>0.19378542533469512</c:v>
                </c:pt>
                <c:pt idx="40">
                  <c:v>0.20940092222441936</c:v>
                </c:pt>
                <c:pt idx="41">
                  <c:v>0.21936789997571515</c:v>
                </c:pt>
                <c:pt idx="42">
                  <c:v>0.22279455549839786</c:v>
                </c:pt>
                <c:pt idx="43">
                  <c:v>0.21936789997571515</c:v>
                </c:pt>
                <c:pt idx="44">
                  <c:v>0.20940092222441936</c:v>
                </c:pt>
                <c:pt idx="45">
                  <c:v>0.19378542533469512</c:v>
                </c:pt>
                <c:pt idx="46">
                  <c:v>0.17386038587746519</c:v>
                </c:pt>
                <c:pt idx="47">
                  <c:v>0.15122276552382308</c:v>
                </c:pt>
                <c:pt idx="48">
                  <c:v>0.12751777348056811</c:v>
                </c:pt>
                <c:pt idx="49">
                  <c:v>0.10424644998290483</c:v>
                </c:pt>
                <c:pt idx="50">
                  <c:v>8.2620693466957149E-2</c:v>
                </c:pt>
                <c:pt idx="51">
                  <c:v>6.3482409981111779E-2</c:v>
                </c:pt>
                <c:pt idx="52">
                  <c:v>4.7288439570520431E-2</c:v>
                </c:pt>
                <c:pt idx="53">
                  <c:v>3.4150224999946993E-2</c:v>
                </c:pt>
                <c:pt idx="54">
                  <c:v>2.3909426749190787E-2</c:v>
                </c:pt>
                <c:pt idx="55">
                  <c:v>1.622862653449321E-2</c:v>
                </c:pt>
                <c:pt idx="56">
                  <c:v>1.0679019429619329E-2</c:v>
                </c:pt>
                <c:pt idx="57">
                  <c:v>6.812680085067949E-3</c:v>
                </c:pt>
                <c:pt idx="58">
                  <c:v>4.2134866525405067E-3</c:v>
                </c:pt>
                <c:pt idx="59">
                  <c:v>2.526400843762515E-3</c:v>
                </c:pt>
                <c:pt idx="60">
                  <c:v>1.4685877494003967E-3</c:v>
                </c:pt>
              </c:numCache>
            </c:numRef>
          </c:yVal>
          <c:smooth val="0"/>
        </c:ser>
        <c:ser>
          <c:idx val="3"/>
          <c:order val="3"/>
          <c:tx>
            <c:v>Y Direction fit</c:v>
          </c:tx>
          <c:marker>
            <c:symbol val="none"/>
          </c:marker>
          <c:xVal>
            <c:numRef>
              <c:f>Sheet1!$AR$5:$AR$65</c:f>
              <c:numCache>
                <c:formatCode>0.000</c:formatCode>
                <c:ptCount val="61"/>
                <c:pt idx="0">
                  <c:v>-0.43613262050000001</c:v>
                </c:pt>
                <c:pt idx="1">
                  <c:v>-0.35683578040909092</c:v>
                </c:pt>
                <c:pt idx="2">
                  <c:v>-0.27753894031818183</c:v>
                </c:pt>
                <c:pt idx="3">
                  <c:v>-0.19824210022727273</c:v>
                </c:pt>
                <c:pt idx="4">
                  <c:v>-0.11894526013636364</c:v>
                </c:pt>
                <c:pt idx="5">
                  <c:v>-3.9648420045454547E-2</c:v>
                </c:pt>
                <c:pt idx="6">
                  <c:v>3.9648420045454547E-2</c:v>
                </c:pt>
                <c:pt idx="7">
                  <c:v>0.11894526013636364</c:v>
                </c:pt>
                <c:pt idx="8">
                  <c:v>0.19824210022727273</c:v>
                </c:pt>
                <c:pt idx="9">
                  <c:v>0.27753894031818183</c:v>
                </c:pt>
                <c:pt idx="10">
                  <c:v>0.35683578040909092</c:v>
                </c:pt>
                <c:pt idx="12">
                  <c:v>-0.39805340250000015</c:v>
                </c:pt>
                <c:pt idx="13">
                  <c:v>-0.32568005659090921</c:v>
                </c:pt>
                <c:pt idx="14">
                  <c:v>-0.25330671068181826</c:v>
                </c:pt>
                <c:pt idx="15">
                  <c:v>-0.18093336477272731</c:v>
                </c:pt>
                <c:pt idx="16">
                  <c:v>-0.10856001886363639</c:v>
                </c:pt>
                <c:pt idx="17">
                  <c:v>-3.6186672954545467E-2</c:v>
                </c:pt>
                <c:pt idx="18">
                  <c:v>3.6186672954545467E-2</c:v>
                </c:pt>
                <c:pt idx="19">
                  <c:v>0.10856001886363639</c:v>
                </c:pt>
                <c:pt idx="20">
                  <c:v>0.18093336477272731</c:v>
                </c:pt>
                <c:pt idx="21">
                  <c:v>0.25330671068181826</c:v>
                </c:pt>
                <c:pt idx="22">
                  <c:v>0.32568005659090921</c:v>
                </c:pt>
                <c:pt idx="24">
                  <c:v>-0.45</c:v>
                </c:pt>
                <c:pt idx="25" formatCode="General">
                  <c:v>-0.42499999999999999</c:v>
                </c:pt>
                <c:pt idx="26">
                  <c:v>-0.4</c:v>
                </c:pt>
                <c:pt idx="27" formatCode="General">
                  <c:v>-0.375</c:v>
                </c:pt>
                <c:pt idx="28">
                  <c:v>-0.35</c:v>
                </c:pt>
                <c:pt idx="29" formatCode="General">
                  <c:v>-0.32500000000000001</c:v>
                </c:pt>
                <c:pt idx="30">
                  <c:v>-0.3</c:v>
                </c:pt>
                <c:pt idx="31" formatCode="General">
                  <c:v>-0.27500000000000002</c:v>
                </c:pt>
                <c:pt idx="32">
                  <c:v>-0.25</c:v>
                </c:pt>
                <c:pt idx="33" formatCode="General">
                  <c:v>-0.22500000000000001</c:v>
                </c:pt>
                <c:pt idx="34">
                  <c:v>-0.2</c:v>
                </c:pt>
                <c:pt idx="35" formatCode="General">
                  <c:v>-0.17499999999999999</c:v>
                </c:pt>
                <c:pt idx="36">
                  <c:v>-0.15</c:v>
                </c:pt>
                <c:pt idx="37" formatCode="General">
                  <c:v>-0.125</c:v>
                </c:pt>
                <c:pt idx="38">
                  <c:v>-0.1</c:v>
                </c:pt>
                <c:pt idx="39" formatCode="General">
                  <c:v>-7.4999999999999997E-2</c:v>
                </c:pt>
                <c:pt idx="40">
                  <c:v>-0.05</c:v>
                </c:pt>
                <c:pt idx="41" formatCode="General">
                  <c:v>-2.5000000000000001E-2</c:v>
                </c:pt>
                <c:pt idx="42">
                  <c:v>0</c:v>
                </c:pt>
                <c:pt idx="43" formatCode="General">
                  <c:v>2.5000000000000001E-2</c:v>
                </c:pt>
                <c:pt idx="44">
                  <c:v>0.05</c:v>
                </c:pt>
                <c:pt idx="45" formatCode="General">
                  <c:v>7.4999999999999997E-2</c:v>
                </c:pt>
                <c:pt idx="46">
                  <c:v>0.1</c:v>
                </c:pt>
                <c:pt idx="47" formatCode="General">
                  <c:v>0.125000000000001</c:v>
                </c:pt>
                <c:pt idx="48">
                  <c:v>0.15000000000000099</c:v>
                </c:pt>
                <c:pt idx="49" formatCode="General">
                  <c:v>0.17500000000000099</c:v>
                </c:pt>
                <c:pt idx="50">
                  <c:v>0.20000000000000101</c:v>
                </c:pt>
                <c:pt idx="51" formatCode="General">
                  <c:v>0.225000000000001</c:v>
                </c:pt>
                <c:pt idx="52">
                  <c:v>0.250000000000001</c:v>
                </c:pt>
                <c:pt idx="53" formatCode="General">
                  <c:v>0.27500000000000102</c:v>
                </c:pt>
                <c:pt idx="54">
                  <c:v>0.30000000000000099</c:v>
                </c:pt>
                <c:pt idx="55" formatCode="General">
                  <c:v>0.32500000000000101</c:v>
                </c:pt>
                <c:pt idx="56">
                  <c:v>0.35000000000000098</c:v>
                </c:pt>
                <c:pt idx="57" formatCode="General">
                  <c:v>0.375000000000001</c:v>
                </c:pt>
                <c:pt idx="58">
                  <c:v>0.40000000000000102</c:v>
                </c:pt>
                <c:pt idx="59" formatCode="General">
                  <c:v>0.42500000000000099</c:v>
                </c:pt>
                <c:pt idx="60">
                  <c:v>0.45000000000000101</c:v>
                </c:pt>
              </c:numCache>
            </c:numRef>
          </c:xVal>
          <c:yVal>
            <c:numRef>
              <c:f>Sheet1!$AV$5:$AV$65</c:f>
              <c:numCache>
                <c:formatCode>General</c:formatCode>
                <c:ptCount val="61"/>
                <c:pt idx="24">
                  <c:v>6.4240476794925579E-4</c:v>
                </c:pt>
                <c:pt idx="25">
                  <c:v>1.2062141394518994E-3</c:v>
                </c:pt>
                <c:pt idx="26">
                  <c:v>2.1847658257004221E-3</c:v>
                </c:pt>
                <c:pt idx="27">
                  <c:v>3.8172463828974913E-3</c:v>
                </c:pt>
                <c:pt idx="28">
                  <c:v>6.4336926510823143E-3</c:v>
                </c:pt>
                <c:pt idx="29">
                  <c:v>1.0460085809832124E-2</c:v>
                </c:pt>
                <c:pt idx="30">
                  <c:v>1.6404953511767368E-2</c:v>
                </c:pt>
                <c:pt idx="31">
                  <c:v>2.4818731472799796E-2</c:v>
                </c:pt>
                <c:pt idx="32">
                  <c:v>3.6220044191386205E-2</c:v>
                </c:pt>
                <c:pt idx="33">
                  <c:v>5.0989786198230226E-2</c:v>
                </c:pt>
                <c:pt idx="34">
                  <c:v>6.9244012408890887E-2</c:v>
                </c:pt>
                <c:pt idx="35">
                  <c:v>9.0708101961703702E-2</c:v>
                </c:pt>
                <c:pt idx="36">
                  <c:v>0.11462378706718007</c:v>
                </c:pt>
                <c:pt idx="37">
                  <c:v>0.13972311073450694</c:v>
                </c:pt>
                <c:pt idx="38">
                  <c:v>0.16429583669955192</c:v>
                </c:pt>
                <c:pt idx="39">
                  <c:v>0.18635870775843372</c:v>
                </c:pt>
                <c:pt idx="40">
                  <c:v>0.20390958542374224</c:v>
                </c:pt>
                <c:pt idx="41">
                  <c:v>0.21522385819041359</c:v>
                </c:pt>
                <c:pt idx="42">
                  <c:v>0.21913311016670295</c:v>
                </c:pt>
                <c:pt idx="43">
                  <c:v>0.21522385819041359</c:v>
                </c:pt>
                <c:pt idx="44">
                  <c:v>0.20390958542374224</c:v>
                </c:pt>
                <c:pt idx="45">
                  <c:v>0.18635870775843372</c:v>
                </c:pt>
                <c:pt idx="46">
                  <c:v>0.16429583669955192</c:v>
                </c:pt>
                <c:pt idx="47">
                  <c:v>0.13972311073450591</c:v>
                </c:pt>
                <c:pt idx="48">
                  <c:v>0.11462378706717907</c:v>
                </c:pt>
                <c:pt idx="49">
                  <c:v>9.0708101961702758E-2</c:v>
                </c:pt>
                <c:pt idx="50">
                  <c:v>6.9244012408890082E-2</c:v>
                </c:pt>
                <c:pt idx="51">
                  <c:v>5.0989786198229567E-2</c:v>
                </c:pt>
                <c:pt idx="52">
                  <c:v>3.6220044191385692E-2</c:v>
                </c:pt>
                <c:pt idx="53">
                  <c:v>2.4818731472799387E-2</c:v>
                </c:pt>
                <c:pt idx="54">
                  <c:v>1.640495351176709E-2</c:v>
                </c:pt>
                <c:pt idx="55">
                  <c:v>1.046008580983193E-2</c:v>
                </c:pt>
                <c:pt idx="56">
                  <c:v>6.4336926510821799E-3</c:v>
                </c:pt>
                <c:pt idx="57">
                  <c:v>3.8172463828974137E-3</c:v>
                </c:pt>
                <c:pt idx="58">
                  <c:v>2.1847658257003722E-3</c:v>
                </c:pt>
                <c:pt idx="59">
                  <c:v>1.2062141394518706E-3</c:v>
                </c:pt>
                <c:pt idx="60">
                  <c:v>6.4240476794923866E-4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540720"/>
        <c:axId val="115541280"/>
      </c:scatterChart>
      <c:valAx>
        <c:axId val="115540720"/>
        <c:scaling>
          <c:orientation val="minMax"/>
        </c:scaling>
        <c:delete val="0"/>
        <c:axPos val="b"/>
        <c:numFmt formatCode="0.0" sourceLinked="0"/>
        <c:majorTickMark val="out"/>
        <c:minorTickMark val="none"/>
        <c:tickLblPos val="nextTo"/>
        <c:spPr>
          <a:ln w="31750">
            <a:solidFill>
              <a:srgbClr val="0070C0"/>
            </a:solidFill>
          </a:ln>
        </c:spPr>
        <c:txPr>
          <a:bodyPr/>
          <a:lstStyle/>
          <a:p>
            <a:pPr>
              <a:defRPr sz="2000"/>
            </a:pPr>
            <a:endParaRPr lang="sk-SK"/>
          </a:p>
        </c:txPr>
        <c:crossAx val="115541280"/>
        <c:crosses val="autoZero"/>
        <c:crossBetween val="midCat"/>
      </c:valAx>
      <c:valAx>
        <c:axId val="115541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31750">
            <a:solidFill>
              <a:srgbClr val="0070C0"/>
            </a:solidFill>
          </a:ln>
        </c:spPr>
        <c:txPr>
          <a:bodyPr/>
          <a:lstStyle/>
          <a:p>
            <a:pPr>
              <a:defRPr sz="2000"/>
            </a:pPr>
            <a:endParaRPr lang="sk-SK"/>
          </a:p>
        </c:txPr>
        <c:crossAx val="1155407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9.9043231313684935E-2"/>
          <c:y val="4.096552834668845E-2"/>
          <c:w val="0.25075899433486304"/>
          <c:h val="0.25235228555552142"/>
        </c:manualLayout>
      </c:layout>
      <c:overlay val="0"/>
      <c:spPr>
        <a:solidFill>
          <a:srgbClr val="FFFF00"/>
        </a:solidFill>
      </c:spPr>
      <c:txPr>
        <a:bodyPr/>
        <a:lstStyle/>
        <a:p>
          <a:pPr>
            <a:defRPr sz="1800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6455901037925"/>
          <c:y val="2.4659171014737247E-2"/>
          <c:w val="0.63371646341770604"/>
          <c:h val="0.91767950100618167"/>
        </c:manualLayout>
      </c:layout>
      <c:scatterChart>
        <c:scatterStyle val="lineMarker"/>
        <c:varyColors val="0"/>
        <c:ser>
          <c:idx val="0"/>
          <c:order val="0"/>
          <c:tx>
            <c:v>Longitudinal Direction</c:v>
          </c:tx>
          <c:spPr>
            <a:ln w="19050">
              <a:noFill/>
            </a:ln>
          </c:spPr>
          <c:marker>
            <c:spPr>
              <a:ln w="76200"/>
            </c:spPr>
          </c:marker>
          <c:xVal>
            <c:numRef>
              <c:f>Sheet1!$AI$40:$AI$100</c:f>
              <c:numCache>
                <c:formatCode>0.000</c:formatCode>
                <c:ptCount val="61"/>
                <c:pt idx="0">
                  <c:v>-0.43613262050000001</c:v>
                </c:pt>
                <c:pt idx="1">
                  <c:v>-0.35683578040909092</c:v>
                </c:pt>
                <c:pt idx="2">
                  <c:v>-0.27753894031818183</c:v>
                </c:pt>
                <c:pt idx="3">
                  <c:v>-0.19824210022727273</c:v>
                </c:pt>
                <c:pt idx="4">
                  <c:v>-0.11894526013636364</c:v>
                </c:pt>
                <c:pt idx="5">
                  <c:v>-3.9648420045454547E-2</c:v>
                </c:pt>
                <c:pt idx="6">
                  <c:v>4.2316717650685842E-2</c:v>
                </c:pt>
                <c:pt idx="7">
                  <c:v>0.12161355774159494</c:v>
                </c:pt>
                <c:pt idx="8">
                  <c:v>0.19824210022727273</c:v>
                </c:pt>
                <c:pt idx="9">
                  <c:v>0.27753894031818183</c:v>
                </c:pt>
                <c:pt idx="10">
                  <c:v>0.35683578040909092</c:v>
                </c:pt>
                <c:pt idx="12">
                  <c:v>-0.39805340250000015</c:v>
                </c:pt>
                <c:pt idx="13">
                  <c:v>-0.32568005659090921</c:v>
                </c:pt>
                <c:pt idx="14">
                  <c:v>-0.25330671068181826</c:v>
                </c:pt>
                <c:pt idx="15">
                  <c:v>-0.18093336477272731</c:v>
                </c:pt>
                <c:pt idx="16">
                  <c:v>-0.10856001886363639</c:v>
                </c:pt>
                <c:pt idx="17">
                  <c:v>-3.6186672954545467E-2</c:v>
                </c:pt>
                <c:pt idx="18">
                  <c:v>4.0438223670883559E-2</c:v>
                </c:pt>
                <c:pt idx="19">
                  <c:v>0.11281156957997449</c:v>
                </c:pt>
                <c:pt idx="20">
                  <c:v>0.18093336477272731</c:v>
                </c:pt>
                <c:pt idx="21">
                  <c:v>0.25330671068181826</c:v>
                </c:pt>
                <c:pt idx="22">
                  <c:v>0.32568005659090921</c:v>
                </c:pt>
                <c:pt idx="24">
                  <c:v>-0.45</c:v>
                </c:pt>
                <c:pt idx="25" formatCode="General">
                  <c:v>-0.42499999999999999</c:v>
                </c:pt>
                <c:pt idx="26">
                  <c:v>-0.4</c:v>
                </c:pt>
                <c:pt idx="27" formatCode="General">
                  <c:v>-0.375</c:v>
                </c:pt>
                <c:pt idx="28">
                  <c:v>-0.35</c:v>
                </c:pt>
                <c:pt idx="29" formatCode="General">
                  <c:v>-0.32500000000000001</c:v>
                </c:pt>
                <c:pt idx="30">
                  <c:v>-0.3</c:v>
                </c:pt>
                <c:pt idx="31" formatCode="General">
                  <c:v>-0.27500000000000002</c:v>
                </c:pt>
                <c:pt idx="32">
                  <c:v>-0.25</c:v>
                </c:pt>
                <c:pt idx="33" formatCode="General">
                  <c:v>-0.22500000000000001</c:v>
                </c:pt>
                <c:pt idx="34">
                  <c:v>-0.2</c:v>
                </c:pt>
                <c:pt idx="35" formatCode="General">
                  <c:v>-0.17499999999999999</c:v>
                </c:pt>
                <c:pt idx="36">
                  <c:v>-0.15</c:v>
                </c:pt>
                <c:pt idx="37" formatCode="General">
                  <c:v>-0.125</c:v>
                </c:pt>
                <c:pt idx="38">
                  <c:v>-0.1</c:v>
                </c:pt>
                <c:pt idx="39" formatCode="General">
                  <c:v>-7.4999999999999997E-2</c:v>
                </c:pt>
                <c:pt idx="40">
                  <c:v>-0.05</c:v>
                </c:pt>
                <c:pt idx="41" formatCode="General">
                  <c:v>-2.5000000000000001E-2</c:v>
                </c:pt>
                <c:pt idx="42">
                  <c:v>0</c:v>
                </c:pt>
                <c:pt idx="43" formatCode="General">
                  <c:v>2.5000000000000001E-2</c:v>
                </c:pt>
                <c:pt idx="44">
                  <c:v>0.05</c:v>
                </c:pt>
                <c:pt idx="45" formatCode="General">
                  <c:v>7.4999999999999997E-2</c:v>
                </c:pt>
                <c:pt idx="46">
                  <c:v>0.1</c:v>
                </c:pt>
                <c:pt idx="47" formatCode="General">
                  <c:v>0.125000000000001</c:v>
                </c:pt>
                <c:pt idx="48">
                  <c:v>0.15000000000000099</c:v>
                </c:pt>
                <c:pt idx="49" formatCode="General">
                  <c:v>0.17500000000000099</c:v>
                </c:pt>
                <c:pt idx="50">
                  <c:v>0.20000000000000101</c:v>
                </c:pt>
                <c:pt idx="51" formatCode="General">
                  <c:v>0.225000000000001</c:v>
                </c:pt>
                <c:pt idx="52">
                  <c:v>0.250000000000001</c:v>
                </c:pt>
                <c:pt idx="53" formatCode="General">
                  <c:v>0.27500000000000102</c:v>
                </c:pt>
                <c:pt idx="54">
                  <c:v>0.30000000000000099</c:v>
                </c:pt>
                <c:pt idx="55" formatCode="General">
                  <c:v>0.32500000000000101</c:v>
                </c:pt>
                <c:pt idx="56">
                  <c:v>0.35000000000000098</c:v>
                </c:pt>
                <c:pt idx="57" formatCode="General">
                  <c:v>0.375000000000001</c:v>
                </c:pt>
                <c:pt idx="58">
                  <c:v>0.40000000000000102</c:v>
                </c:pt>
                <c:pt idx="59" formatCode="General">
                  <c:v>0.42500000000000099</c:v>
                </c:pt>
                <c:pt idx="60">
                  <c:v>0.45000000000000101</c:v>
                </c:pt>
              </c:numCache>
            </c:numRef>
          </c:xVal>
          <c:yVal>
            <c:numRef>
              <c:f>Sheet1!$AJ$40:$AJ$100</c:f>
              <c:numCache>
                <c:formatCode>General</c:formatCode>
                <c:ptCount val="61"/>
                <c:pt idx="0">
                  <c:v>1.6129032258064516E-2</c:v>
                </c:pt>
                <c:pt idx="1">
                  <c:v>5.3763440860215058E-3</c:v>
                </c:pt>
                <c:pt idx="2">
                  <c:v>3.7634408602150539E-2</c:v>
                </c:pt>
                <c:pt idx="3">
                  <c:v>5.3763440860215055E-2</c:v>
                </c:pt>
                <c:pt idx="4">
                  <c:v>0.13440860215053763</c:v>
                </c:pt>
                <c:pt idx="5">
                  <c:v>0.25268817204301075</c:v>
                </c:pt>
                <c:pt idx="6">
                  <c:v>0.25806451612903225</c:v>
                </c:pt>
                <c:pt idx="7">
                  <c:v>0.12365591397849462</c:v>
                </c:pt>
                <c:pt idx="8">
                  <c:v>9.1397849462365593E-2</c:v>
                </c:pt>
                <c:pt idx="9">
                  <c:v>1.6129032258064516E-2</c:v>
                </c:pt>
                <c:pt idx="10">
                  <c:v>1.0752688172043012E-2</c:v>
                </c:pt>
              </c:numCache>
            </c:numRef>
          </c:yVal>
          <c:smooth val="0"/>
        </c:ser>
        <c:ser>
          <c:idx val="1"/>
          <c:order val="1"/>
          <c:tx>
            <c:v>Transversal Direction</c:v>
          </c:tx>
          <c:spPr>
            <a:ln w="19050">
              <a:noFill/>
            </a:ln>
          </c:spPr>
          <c:marker>
            <c:spPr>
              <a:ln w="76200"/>
            </c:spPr>
          </c:marker>
          <c:xVal>
            <c:numRef>
              <c:f>Sheet1!$AI$40:$AI$100</c:f>
              <c:numCache>
                <c:formatCode>0.000</c:formatCode>
                <c:ptCount val="61"/>
                <c:pt idx="0">
                  <c:v>-0.43613262050000001</c:v>
                </c:pt>
                <c:pt idx="1">
                  <c:v>-0.35683578040909092</c:v>
                </c:pt>
                <c:pt idx="2">
                  <c:v>-0.27753894031818183</c:v>
                </c:pt>
                <c:pt idx="3">
                  <c:v>-0.19824210022727273</c:v>
                </c:pt>
                <c:pt idx="4">
                  <c:v>-0.11894526013636364</c:v>
                </c:pt>
                <c:pt idx="5">
                  <c:v>-3.9648420045454547E-2</c:v>
                </c:pt>
                <c:pt idx="6">
                  <c:v>4.2316717650685842E-2</c:v>
                </c:pt>
                <c:pt idx="7">
                  <c:v>0.12161355774159494</c:v>
                </c:pt>
                <c:pt idx="8">
                  <c:v>0.19824210022727273</c:v>
                </c:pt>
                <c:pt idx="9">
                  <c:v>0.27753894031818183</c:v>
                </c:pt>
                <c:pt idx="10">
                  <c:v>0.35683578040909092</c:v>
                </c:pt>
                <c:pt idx="12">
                  <c:v>-0.39805340250000015</c:v>
                </c:pt>
                <c:pt idx="13">
                  <c:v>-0.32568005659090921</c:v>
                </c:pt>
                <c:pt idx="14">
                  <c:v>-0.25330671068181826</c:v>
                </c:pt>
                <c:pt idx="15">
                  <c:v>-0.18093336477272731</c:v>
                </c:pt>
                <c:pt idx="16">
                  <c:v>-0.10856001886363639</c:v>
                </c:pt>
                <c:pt idx="17">
                  <c:v>-3.6186672954545467E-2</c:v>
                </c:pt>
                <c:pt idx="18">
                  <c:v>4.0438223670883559E-2</c:v>
                </c:pt>
                <c:pt idx="19">
                  <c:v>0.11281156957997449</c:v>
                </c:pt>
                <c:pt idx="20">
                  <c:v>0.18093336477272731</c:v>
                </c:pt>
                <c:pt idx="21">
                  <c:v>0.25330671068181826</c:v>
                </c:pt>
                <c:pt idx="22">
                  <c:v>0.32568005659090921</c:v>
                </c:pt>
                <c:pt idx="24">
                  <c:v>-0.45</c:v>
                </c:pt>
                <c:pt idx="25" formatCode="General">
                  <c:v>-0.42499999999999999</c:v>
                </c:pt>
                <c:pt idx="26">
                  <c:v>-0.4</c:v>
                </c:pt>
                <c:pt idx="27" formatCode="General">
                  <c:v>-0.375</c:v>
                </c:pt>
                <c:pt idx="28">
                  <c:v>-0.35</c:v>
                </c:pt>
                <c:pt idx="29" formatCode="General">
                  <c:v>-0.32500000000000001</c:v>
                </c:pt>
                <c:pt idx="30">
                  <c:v>-0.3</c:v>
                </c:pt>
                <c:pt idx="31" formatCode="General">
                  <c:v>-0.27500000000000002</c:v>
                </c:pt>
                <c:pt idx="32">
                  <c:v>-0.25</c:v>
                </c:pt>
                <c:pt idx="33" formatCode="General">
                  <c:v>-0.22500000000000001</c:v>
                </c:pt>
                <c:pt idx="34">
                  <c:v>-0.2</c:v>
                </c:pt>
                <c:pt idx="35" formatCode="General">
                  <c:v>-0.17499999999999999</c:v>
                </c:pt>
                <c:pt idx="36">
                  <c:v>-0.15</c:v>
                </c:pt>
                <c:pt idx="37" formatCode="General">
                  <c:v>-0.125</c:v>
                </c:pt>
                <c:pt idx="38">
                  <c:v>-0.1</c:v>
                </c:pt>
                <c:pt idx="39" formatCode="General">
                  <c:v>-7.4999999999999997E-2</c:v>
                </c:pt>
                <c:pt idx="40">
                  <c:v>-0.05</c:v>
                </c:pt>
                <c:pt idx="41" formatCode="General">
                  <c:v>-2.5000000000000001E-2</c:v>
                </c:pt>
                <c:pt idx="42">
                  <c:v>0</c:v>
                </c:pt>
                <c:pt idx="43" formatCode="General">
                  <c:v>2.5000000000000001E-2</c:v>
                </c:pt>
                <c:pt idx="44">
                  <c:v>0.05</c:v>
                </c:pt>
                <c:pt idx="45" formatCode="General">
                  <c:v>7.4999999999999997E-2</c:v>
                </c:pt>
                <c:pt idx="46">
                  <c:v>0.1</c:v>
                </c:pt>
                <c:pt idx="47" formatCode="General">
                  <c:v>0.125000000000001</c:v>
                </c:pt>
                <c:pt idx="48">
                  <c:v>0.15000000000000099</c:v>
                </c:pt>
                <c:pt idx="49" formatCode="General">
                  <c:v>0.17500000000000099</c:v>
                </c:pt>
                <c:pt idx="50">
                  <c:v>0.20000000000000101</c:v>
                </c:pt>
                <c:pt idx="51" formatCode="General">
                  <c:v>0.225000000000001</c:v>
                </c:pt>
                <c:pt idx="52">
                  <c:v>0.250000000000001</c:v>
                </c:pt>
                <c:pt idx="53" formatCode="General">
                  <c:v>0.27500000000000102</c:v>
                </c:pt>
                <c:pt idx="54">
                  <c:v>0.30000000000000099</c:v>
                </c:pt>
                <c:pt idx="55" formatCode="General">
                  <c:v>0.32500000000000101</c:v>
                </c:pt>
                <c:pt idx="56">
                  <c:v>0.35000000000000098</c:v>
                </c:pt>
                <c:pt idx="57" formatCode="General">
                  <c:v>0.375000000000001</c:v>
                </c:pt>
                <c:pt idx="58">
                  <c:v>0.40000000000000102</c:v>
                </c:pt>
                <c:pt idx="59" formatCode="General">
                  <c:v>0.42500000000000099</c:v>
                </c:pt>
                <c:pt idx="60">
                  <c:v>0.45000000000000101</c:v>
                </c:pt>
              </c:numCache>
            </c:numRef>
          </c:xVal>
          <c:yVal>
            <c:numRef>
              <c:f>Sheet1!$AK$40:$AK$100</c:f>
              <c:numCache>
                <c:formatCode>General</c:formatCode>
                <c:ptCount val="61"/>
                <c:pt idx="12">
                  <c:v>2.1739130434782608E-2</c:v>
                </c:pt>
                <c:pt idx="13">
                  <c:v>2.717391304347826E-2</c:v>
                </c:pt>
                <c:pt idx="14">
                  <c:v>5.9782608695652176E-2</c:v>
                </c:pt>
                <c:pt idx="15">
                  <c:v>0.10326086956521739</c:v>
                </c:pt>
                <c:pt idx="16">
                  <c:v>0.15760869565217392</c:v>
                </c:pt>
                <c:pt idx="17">
                  <c:v>0.21195652173913043</c:v>
                </c:pt>
                <c:pt idx="18">
                  <c:v>0.20108695652173914</c:v>
                </c:pt>
                <c:pt idx="19">
                  <c:v>0.10326086956521739</c:v>
                </c:pt>
                <c:pt idx="20">
                  <c:v>7.6086956521739135E-2</c:v>
                </c:pt>
                <c:pt idx="21">
                  <c:v>2.717391304347826E-2</c:v>
                </c:pt>
                <c:pt idx="22">
                  <c:v>1.0869565217391304E-2</c:v>
                </c:pt>
              </c:numCache>
            </c:numRef>
          </c:yVal>
          <c:smooth val="0"/>
        </c:ser>
        <c:ser>
          <c:idx val="2"/>
          <c:order val="2"/>
          <c:tx>
            <c:v>Longitudinal Direction fit</c:v>
          </c:tx>
          <c:marker>
            <c:symbol val="none"/>
          </c:marker>
          <c:xVal>
            <c:numRef>
              <c:f>Sheet1!$AI$40:$AI$100</c:f>
              <c:numCache>
                <c:formatCode>0.000</c:formatCode>
                <c:ptCount val="61"/>
                <c:pt idx="0">
                  <c:v>-0.43613262050000001</c:v>
                </c:pt>
                <c:pt idx="1">
                  <c:v>-0.35683578040909092</c:v>
                </c:pt>
                <c:pt idx="2">
                  <c:v>-0.27753894031818183</c:v>
                </c:pt>
                <c:pt idx="3">
                  <c:v>-0.19824210022727273</c:v>
                </c:pt>
                <c:pt idx="4">
                  <c:v>-0.11894526013636364</c:v>
                </c:pt>
                <c:pt idx="5">
                  <c:v>-3.9648420045454547E-2</c:v>
                </c:pt>
                <c:pt idx="6">
                  <c:v>4.2316717650685842E-2</c:v>
                </c:pt>
                <c:pt idx="7">
                  <c:v>0.12161355774159494</c:v>
                </c:pt>
                <c:pt idx="8">
                  <c:v>0.19824210022727273</c:v>
                </c:pt>
                <c:pt idx="9">
                  <c:v>0.27753894031818183</c:v>
                </c:pt>
                <c:pt idx="10">
                  <c:v>0.35683578040909092</c:v>
                </c:pt>
                <c:pt idx="12">
                  <c:v>-0.39805340250000015</c:v>
                </c:pt>
                <c:pt idx="13">
                  <c:v>-0.32568005659090921</c:v>
                </c:pt>
                <c:pt idx="14">
                  <c:v>-0.25330671068181826</c:v>
                </c:pt>
                <c:pt idx="15">
                  <c:v>-0.18093336477272731</c:v>
                </c:pt>
                <c:pt idx="16">
                  <c:v>-0.10856001886363639</c:v>
                </c:pt>
                <c:pt idx="17">
                  <c:v>-3.6186672954545467E-2</c:v>
                </c:pt>
                <c:pt idx="18">
                  <c:v>4.0438223670883559E-2</c:v>
                </c:pt>
                <c:pt idx="19">
                  <c:v>0.11281156957997449</c:v>
                </c:pt>
                <c:pt idx="20">
                  <c:v>0.18093336477272731</c:v>
                </c:pt>
                <c:pt idx="21">
                  <c:v>0.25330671068181826</c:v>
                </c:pt>
                <c:pt idx="22">
                  <c:v>0.32568005659090921</c:v>
                </c:pt>
                <c:pt idx="24">
                  <c:v>-0.45</c:v>
                </c:pt>
                <c:pt idx="25" formatCode="General">
                  <c:v>-0.42499999999999999</c:v>
                </c:pt>
                <c:pt idx="26">
                  <c:v>-0.4</c:v>
                </c:pt>
                <c:pt idx="27" formatCode="General">
                  <c:v>-0.375</c:v>
                </c:pt>
                <c:pt idx="28">
                  <c:v>-0.35</c:v>
                </c:pt>
                <c:pt idx="29" formatCode="General">
                  <c:v>-0.32500000000000001</c:v>
                </c:pt>
                <c:pt idx="30">
                  <c:v>-0.3</c:v>
                </c:pt>
                <c:pt idx="31" formatCode="General">
                  <c:v>-0.27500000000000002</c:v>
                </c:pt>
                <c:pt idx="32">
                  <c:v>-0.25</c:v>
                </c:pt>
                <c:pt idx="33" formatCode="General">
                  <c:v>-0.22500000000000001</c:v>
                </c:pt>
                <c:pt idx="34">
                  <c:v>-0.2</c:v>
                </c:pt>
                <c:pt idx="35" formatCode="General">
                  <c:v>-0.17499999999999999</c:v>
                </c:pt>
                <c:pt idx="36">
                  <c:v>-0.15</c:v>
                </c:pt>
                <c:pt idx="37" formatCode="General">
                  <c:v>-0.125</c:v>
                </c:pt>
                <c:pt idx="38">
                  <c:v>-0.1</c:v>
                </c:pt>
                <c:pt idx="39" formatCode="General">
                  <c:v>-7.4999999999999997E-2</c:v>
                </c:pt>
                <c:pt idx="40">
                  <c:v>-0.05</c:v>
                </c:pt>
                <c:pt idx="41" formatCode="General">
                  <c:v>-2.5000000000000001E-2</c:v>
                </c:pt>
                <c:pt idx="42">
                  <c:v>0</c:v>
                </c:pt>
                <c:pt idx="43" formatCode="General">
                  <c:v>2.5000000000000001E-2</c:v>
                </c:pt>
                <c:pt idx="44">
                  <c:v>0.05</c:v>
                </c:pt>
                <c:pt idx="45" formatCode="General">
                  <c:v>7.4999999999999997E-2</c:v>
                </c:pt>
                <c:pt idx="46">
                  <c:v>0.1</c:v>
                </c:pt>
                <c:pt idx="47" formatCode="General">
                  <c:v>0.125000000000001</c:v>
                </c:pt>
                <c:pt idx="48">
                  <c:v>0.15000000000000099</c:v>
                </c:pt>
                <c:pt idx="49" formatCode="General">
                  <c:v>0.17500000000000099</c:v>
                </c:pt>
                <c:pt idx="50">
                  <c:v>0.20000000000000101</c:v>
                </c:pt>
                <c:pt idx="51" formatCode="General">
                  <c:v>0.225000000000001</c:v>
                </c:pt>
                <c:pt idx="52">
                  <c:v>0.250000000000001</c:v>
                </c:pt>
                <c:pt idx="53" formatCode="General">
                  <c:v>0.27500000000000102</c:v>
                </c:pt>
                <c:pt idx="54">
                  <c:v>0.30000000000000099</c:v>
                </c:pt>
                <c:pt idx="55" formatCode="General">
                  <c:v>0.32500000000000101</c:v>
                </c:pt>
                <c:pt idx="56">
                  <c:v>0.35000000000000098</c:v>
                </c:pt>
                <c:pt idx="57" formatCode="General">
                  <c:v>0.375000000000001</c:v>
                </c:pt>
                <c:pt idx="58">
                  <c:v>0.40000000000000102</c:v>
                </c:pt>
                <c:pt idx="59" formatCode="General">
                  <c:v>0.42500000000000099</c:v>
                </c:pt>
                <c:pt idx="60">
                  <c:v>0.45000000000000101</c:v>
                </c:pt>
              </c:numCache>
            </c:numRef>
          </c:xVal>
          <c:yVal>
            <c:numRef>
              <c:f>Sheet1!$AL$40:$AL$100</c:f>
              <c:numCache>
                <c:formatCode>General</c:formatCode>
                <c:ptCount val="61"/>
                <c:pt idx="24">
                  <c:v>4.7391935378730436E-4</c:v>
                </c:pt>
                <c:pt idx="25">
                  <c:v>9.394399382068433E-4</c:v>
                </c:pt>
                <c:pt idx="26">
                  <c:v>1.790823402517294E-3</c:v>
                </c:pt>
                <c:pt idx="27">
                  <c:v>3.2828850037993108E-3</c:v>
                </c:pt>
                <c:pt idx="28">
                  <c:v>5.7873233264823408E-3</c:v>
                </c:pt>
                <c:pt idx="29">
                  <c:v>9.8111290797091941E-3</c:v>
                </c:pt>
                <c:pt idx="30">
                  <c:v>1.5994821581386449E-2</c:v>
                </c:pt>
                <c:pt idx="31">
                  <c:v>2.5076041367544617E-2</c:v>
                </c:pt>
                <c:pt idx="32">
                  <c:v>3.7805738185245338E-2</c:v>
                </c:pt>
                <c:pt idx="33">
                  <c:v>5.4811998144929722E-2</c:v>
                </c:pt>
                <c:pt idx="34">
                  <c:v>7.6420999500397782E-2</c:v>
                </c:pt>
                <c:pt idx="35">
                  <c:v>0.10246344646838032</c:v>
                </c:pt>
                <c:pt idx="36">
                  <c:v>0.13211264062586442</c:v>
                </c:pt>
                <c:pt idx="37">
                  <c:v>0.16380945061868532</c:v>
                </c:pt>
                <c:pt idx="38">
                  <c:v>0.19532269214399967</c:v>
                </c:pt>
                <c:pt idx="39">
                  <c:v>0.2239678167470614</c:v>
                </c:pt>
                <c:pt idx="40">
                  <c:v>0.24696630188105659</c:v>
                </c:pt>
                <c:pt idx="41">
                  <c:v>0.26188398923587047</c:v>
                </c:pt>
                <c:pt idx="42">
                  <c:v>0.26705417029009937</c:v>
                </c:pt>
                <c:pt idx="43">
                  <c:v>0.26188398923587047</c:v>
                </c:pt>
                <c:pt idx="44">
                  <c:v>0.24696630188105659</c:v>
                </c:pt>
                <c:pt idx="45">
                  <c:v>0.2239678167470614</c:v>
                </c:pt>
                <c:pt idx="46">
                  <c:v>0.19532269214399967</c:v>
                </c:pt>
                <c:pt idx="47">
                  <c:v>0.16380945061868399</c:v>
                </c:pt>
                <c:pt idx="48">
                  <c:v>0.1321126406258632</c:v>
                </c:pt>
                <c:pt idx="49">
                  <c:v>0.10246344646837918</c:v>
                </c:pt>
                <c:pt idx="50">
                  <c:v>7.6420999500396797E-2</c:v>
                </c:pt>
                <c:pt idx="51">
                  <c:v>5.4811998144928931E-2</c:v>
                </c:pt>
                <c:pt idx="52">
                  <c:v>3.7805738185244735E-2</c:v>
                </c:pt>
                <c:pt idx="53">
                  <c:v>2.5076041367544193E-2</c:v>
                </c:pt>
                <c:pt idx="54">
                  <c:v>1.5994821581386157E-2</c:v>
                </c:pt>
                <c:pt idx="55">
                  <c:v>9.8111290797089929E-3</c:v>
                </c:pt>
                <c:pt idx="56">
                  <c:v>5.7873233264822063E-3</c:v>
                </c:pt>
                <c:pt idx="57">
                  <c:v>3.2828850037992384E-3</c:v>
                </c:pt>
                <c:pt idx="58">
                  <c:v>1.7908234025172463E-3</c:v>
                </c:pt>
                <c:pt idx="59">
                  <c:v>9.3943993820681912E-4</c:v>
                </c:pt>
                <c:pt idx="60">
                  <c:v>4.7391935378729005E-4</c:v>
                </c:pt>
              </c:numCache>
            </c:numRef>
          </c:yVal>
          <c:smooth val="0"/>
        </c:ser>
        <c:ser>
          <c:idx val="3"/>
          <c:order val="3"/>
          <c:tx>
            <c:v>Transversal direction fit</c:v>
          </c:tx>
          <c:marker>
            <c:symbol val="none"/>
          </c:marker>
          <c:xVal>
            <c:numRef>
              <c:f>Sheet1!$AI$40:$AI$100</c:f>
              <c:numCache>
                <c:formatCode>0.000</c:formatCode>
                <c:ptCount val="61"/>
                <c:pt idx="0">
                  <c:v>-0.43613262050000001</c:v>
                </c:pt>
                <c:pt idx="1">
                  <c:v>-0.35683578040909092</c:v>
                </c:pt>
                <c:pt idx="2">
                  <c:v>-0.27753894031818183</c:v>
                </c:pt>
                <c:pt idx="3">
                  <c:v>-0.19824210022727273</c:v>
                </c:pt>
                <c:pt idx="4">
                  <c:v>-0.11894526013636364</c:v>
                </c:pt>
                <c:pt idx="5">
                  <c:v>-3.9648420045454547E-2</c:v>
                </c:pt>
                <c:pt idx="6">
                  <c:v>4.2316717650685842E-2</c:v>
                </c:pt>
                <c:pt idx="7">
                  <c:v>0.12161355774159494</c:v>
                </c:pt>
                <c:pt idx="8">
                  <c:v>0.19824210022727273</c:v>
                </c:pt>
                <c:pt idx="9">
                  <c:v>0.27753894031818183</c:v>
                </c:pt>
                <c:pt idx="10">
                  <c:v>0.35683578040909092</c:v>
                </c:pt>
                <c:pt idx="12">
                  <c:v>-0.39805340250000015</c:v>
                </c:pt>
                <c:pt idx="13">
                  <c:v>-0.32568005659090921</c:v>
                </c:pt>
                <c:pt idx="14">
                  <c:v>-0.25330671068181826</c:v>
                </c:pt>
                <c:pt idx="15">
                  <c:v>-0.18093336477272731</c:v>
                </c:pt>
                <c:pt idx="16">
                  <c:v>-0.10856001886363639</c:v>
                </c:pt>
                <c:pt idx="17">
                  <c:v>-3.6186672954545467E-2</c:v>
                </c:pt>
                <c:pt idx="18">
                  <c:v>4.0438223670883559E-2</c:v>
                </c:pt>
                <c:pt idx="19">
                  <c:v>0.11281156957997449</c:v>
                </c:pt>
                <c:pt idx="20">
                  <c:v>0.18093336477272731</c:v>
                </c:pt>
                <c:pt idx="21">
                  <c:v>0.25330671068181826</c:v>
                </c:pt>
                <c:pt idx="22">
                  <c:v>0.32568005659090921</c:v>
                </c:pt>
                <c:pt idx="24">
                  <c:v>-0.45</c:v>
                </c:pt>
                <c:pt idx="25" formatCode="General">
                  <c:v>-0.42499999999999999</c:v>
                </c:pt>
                <c:pt idx="26">
                  <c:v>-0.4</c:v>
                </c:pt>
                <c:pt idx="27" formatCode="General">
                  <c:v>-0.375</c:v>
                </c:pt>
                <c:pt idx="28">
                  <c:v>-0.35</c:v>
                </c:pt>
                <c:pt idx="29" formatCode="General">
                  <c:v>-0.32500000000000001</c:v>
                </c:pt>
                <c:pt idx="30">
                  <c:v>-0.3</c:v>
                </c:pt>
                <c:pt idx="31" formatCode="General">
                  <c:v>-0.27500000000000002</c:v>
                </c:pt>
                <c:pt idx="32">
                  <c:v>-0.25</c:v>
                </c:pt>
                <c:pt idx="33" formatCode="General">
                  <c:v>-0.22500000000000001</c:v>
                </c:pt>
                <c:pt idx="34">
                  <c:v>-0.2</c:v>
                </c:pt>
                <c:pt idx="35" formatCode="General">
                  <c:v>-0.17499999999999999</c:v>
                </c:pt>
                <c:pt idx="36">
                  <c:v>-0.15</c:v>
                </c:pt>
                <c:pt idx="37" formatCode="General">
                  <c:v>-0.125</c:v>
                </c:pt>
                <c:pt idx="38">
                  <c:v>-0.1</c:v>
                </c:pt>
                <c:pt idx="39" formatCode="General">
                  <c:v>-7.4999999999999997E-2</c:v>
                </c:pt>
                <c:pt idx="40">
                  <c:v>-0.05</c:v>
                </c:pt>
                <c:pt idx="41" formatCode="General">
                  <c:v>-2.5000000000000001E-2</c:v>
                </c:pt>
                <c:pt idx="42">
                  <c:v>0</c:v>
                </c:pt>
                <c:pt idx="43" formatCode="General">
                  <c:v>2.5000000000000001E-2</c:v>
                </c:pt>
                <c:pt idx="44">
                  <c:v>0.05</c:v>
                </c:pt>
                <c:pt idx="45" formatCode="General">
                  <c:v>7.4999999999999997E-2</c:v>
                </c:pt>
                <c:pt idx="46">
                  <c:v>0.1</c:v>
                </c:pt>
                <c:pt idx="47" formatCode="General">
                  <c:v>0.125000000000001</c:v>
                </c:pt>
                <c:pt idx="48">
                  <c:v>0.15000000000000099</c:v>
                </c:pt>
                <c:pt idx="49" formatCode="General">
                  <c:v>0.17500000000000099</c:v>
                </c:pt>
                <c:pt idx="50">
                  <c:v>0.20000000000000101</c:v>
                </c:pt>
                <c:pt idx="51" formatCode="General">
                  <c:v>0.225000000000001</c:v>
                </c:pt>
                <c:pt idx="52">
                  <c:v>0.250000000000001</c:v>
                </c:pt>
                <c:pt idx="53" formatCode="General">
                  <c:v>0.27500000000000102</c:v>
                </c:pt>
                <c:pt idx="54">
                  <c:v>0.30000000000000099</c:v>
                </c:pt>
                <c:pt idx="55" formatCode="General">
                  <c:v>0.32500000000000101</c:v>
                </c:pt>
                <c:pt idx="56">
                  <c:v>0.35000000000000098</c:v>
                </c:pt>
                <c:pt idx="57" formatCode="General">
                  <c:v>0.375000000000001</c:v>
                </c:pt>
                <c:pt idx="58">
                  <c:v>0.40000000000000102</c:v>
                </c:pt>
                <c:pt idx="59" formatCode="General">
                  <c:v>0.42500000000000099</c:v>
                </c:pt>
                <c:pt idx="60">
                  <c:v>0.45000000000000101</c:v>
                </c:pt>
              </c:numCache>
            </c:numRef>
          </c:xVal>
          <c:yVal>
            <c:numRef>
              <c:f>Sheet1!$AM$40:$AM$100</c:f>
              <c:numCache>
                <c:formatCode>General</c:formatCode>
                <c:ptCount val="61"/>
                <c:pt idx="24">
                  <c:v>3.5200698941253781E-3</c:v>
                </c:pt>
                <c:pt idx="25">
                  <c:v>5.4586743862520912E-3</c:v>
                </c:pt>
                <c:pt idx="26">
                  <c:v>8.2553468606123993E-3</c:v>
                </c:pt>
                <c:pt idx="27">
                  <c:v>1.2175749263992112E-2</c:v>
                </c:pt>
                <c:pt idx="28">
                  <c:v>1.7513312648042314E-2</c:v>
                </c:pt>
                <c:pt idx="29">
                  <c:v>2.4567057349212159E-2</c:v>
                </c:pt>
                <c:pt idx="30">
                  <c:v>3.3608583811115832E-2</c:v>
                </c:pt>
                <c:pt idx="31">
                  <c:v>4.4839371838140067E-2</c:v>
                </c:pt>
                <c:pt idx="32">
                  <c:v>5.8341966185193286E-2</c:v>
                </c:pt>
                <c:pt idx="33">
                  <c:v>7.4031208118783914E-2</c:v>
                </c:pt>
                <c:pt idx="34">
                  <c:v>9.161378923902487E-2</c:v>
                </c:pt>
                <c:pt idx="35">
                  <c:v>0.11056536149500364</c:v>
                </c:pt>
                <c:pt idx="36">
                  <c:v>0.1301336371387686</c:v>
                </c:pt>
                <c:pt idx="37">
                  <c:v>0.14937306083201249</c:v>
                </c:pt>
                <c:pt idx="38">
                  <c:v>0.16721191727593568</c:v>
                </c:pt>
                <c:pt idx="39">
                  <c:v>0.18254687681870779</c:v>
                </c:pt>
                <c:pt idx="40">
                  <c:v>0.19435415142518592</c:v>
                </c:pt>
                <c:pt idx="41">
                  <c:v>0.20180200200704257</c:v>
                </c:pt>
                <c:pt idx="42">
                  <c:v>0.20434751149618616</c:v>
                </c:pt>
                <c:pt idx="43">
                  <c:v>0.20180200200704257</c:v>
                </c:pt>
                <c:pt idx="44">
                  <c:v>0.19435415142518592</c:v>
                </c:pt>
                <c:pt idx="45">
                  <c:v>0.18254687681870779</c:v>
                </c:pt>
                <c:pt idx="46">
                  <c:v>0.16721191727593568</c:v>
                </c:pt>
                <c:pt idx="47">
                  <c:v>0.14937306083201174</c:v>
                </c:pt>
                <c:pt idx="48">
                  <c:v>0.13013363713876785</c:v>
                </c:pt>
                <c:pt idx="49">
                  <c:v>0.11056536149500285</c:v>
                </c:pt>
                <c:pt idx="50">
                  <c:v>9.1613789239024135E-2</c:v>
                </c:pt>
                <c:pt idx="51">
                  <c:v>7.4031208118783248E-2</c:v>
                </c:pt>
                <c:pt idx="52">
                  <c:v>5.8341966185192697E-2</c:v>
                </c:pt>
                <c:pt idx="53">
                  <c:v>4.4839371838139568E-2</c:v>
                </c:pt>
                <c:pt idx="54">
                  <c:v>3.3608583811115443E-2</c:v>
                </c:pt>
                <c:pt idx="55">
                  <c:v>2.4567057349211833E-2</c:v>
                </c:pt>
                <c:pt idx="56">
                  <c:v>1.7513312648042054E-2</c:v>
                </c:pt>
                <c:pt idx="57">
                  <c:v>1.2175749263991934E-2</c:v>
                </c:pt>
                <c:pt idx="58">
                  <c:v>8.2553468606122622E-3</c:v>
                </c:pt>
                <c:pt idx="59">
                  <c:v>5.4586743862519993E-3</c:v>
                </c:pt>
                <c:pt idx="60">
                  <c:v>3.5200698941253148E-3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470128"/>
        <c:axId val="170470688"/>
      </c:scatterChart>
      <c:valAx>
        <c:axId val="170470128"/>
        <c:scaling>
          <c:orientation val="minMax"/>
        </c:scaling>
        <c:delete val="0"/>
        <c:axPos val="b"/>
        <c:numFmt formatCode="0.0" sourceLinked="0"/>
        <c:majorTickMark val="out"/>
        <c:minorTickMark val="none"/>
        <c:tickLblPos val="nextTo"/>
        <c:spPr>
          <a:ln w="31750">
            <a:solidFill>
              <a:srgbClr val="0070C0"/>
            </a:solidFill>
          </a:ln>
        </c:spPr>
        <c:txPr>
          <a:bodyPr/>
          <a:lstStyle/>
          <a:p>
            <a:pPr>
              <a:defRPr sz="1600"/>
            </a:pPr>
            <a:endParaRPr lang="sk-SK"/>
          </a:p>
        </c:txPr>
        <c:crossAx val="170470688"/>
        <c:crosses val="autoZero"/>
        <c:crossBetween val="midCat"/>
      </c:valAx>
      <c:valAx>
        <c:axId val="170470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31750">
            <a:solidFill>
              <a:srgbClr val="0070C0"/>
            </a:solidFill>
          </a:ln>
        </c:spPr>
        <c:txPr>
          <a:bodyPr/>
          <a:lstStyle/>
          <a:p>
            <a:pPr>
              <a:defRPr sz="1800"/>
            </a:pPr>
            <a:endParaRPr lang="sk-SK"/>
          </a:p>
        </c:txPr>
        <c:crossAx val="1704701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9.1174867324761377E-2"/>
          <c:y val="4.3692837432368938E-2"/>
          <c:w val="0.31920319924934853"/>
          <c:h val="0.26578554864208392"/>
        </c:manualLayout>
      </c:layout>
      <c:overlay val="0"/>
      <c:spPr>
        <a:solidFill>
          <a:srgbClr val="FFFF00"/>
        </a:solidFill>
      </c:spPr>
      <c:txPr>
        <a:bodyPr/>
        <a:lstStyle/>
        <a:p>
          <a:pPr>
            <a:defRPr sz="1600"/>
          </a:pPr>
          <a:endParaRPr lang="sk-S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311710712462513E-2"/>
          <c:y val="3.2228115499374273E-2"/>
          <c:w val="0.70163920817369096"/>
          <c:h val="0.7510389408099688"/>
        </c:manualLayout>
      </c:layout>
      <c:scatterChart>
        <c:scatterStyle val="lineMarker"/>
        <c:varyColors val="0"/>
        <c:ser>
          <c:idx val="0"/>
          <c:order val="0"/>
          <c:tx>
            <c:v>Y Direction</c:v>
          </c:tx>
          <c:spPr>
            <a:ln w="28575">
              <a:noFill/>
            </a:ln>
          </c:spPr>
          <c:marker>
            <c:spPr>
              <a:ln w="63500"/>
            </c:spPr>
          </c:marker>
          <c:dPt>
            <c:idx val="13"/>
            <c:marker>
              <c:symbol val="none"/>
            </c:marker>
            <c:bubble3D val="0"/>
          </c:dPt>
          <c:xVal>
            <c:numRef>
              <c:f>Hárok1!$N$5:$N$25</c:f>
              <c:numCache>
                <c:formatCode>0.000</c:formatCode>
                <c:ptCount val="21"/>
                <c:pt idx="0">
                  <c:v>-1.2956269278599994</c:v>
                </c:pt>
                <c:pt idx="1">
                  <c:v>-1.1722338871114277</c:v>
                </c:pt>
                <c:pt idx="2">
                  <c:v>-1.0488408463628565</c:v>
                </c:pt>
                <c:pt idx="3">
                  <c:v>-0.92544780561428519</c:v>
                </c:pt>
                <c:pt idx="4">
                  <c:v>-0.8020547648657137</c:v>
                </c:pt>
                <c:pt idx="5">
                  <c:v>-0.67866172411714243</c:v>
                </c:pt>
                <c:pt idx="6">
                  <c:v>-0.55526868336857116</c:v>
                </c:pt>
                <c:pt idx="7">
                  <c:v>-0.43187564261999972</c:v>
                </c:pt>
                <c:pt idx="8">
                  <c:v>-0.3084826018714284</c:v>
                </c:pt>
                <c:pt idx="9">
                  <c:v>-0.18508956112285702</c:v>
                </c:pt>
                <c:pt idx="10">
                  <c:v>-6.1696520374285677E-2</c:v>
                </c:pt>
                <c:pt idx="11">
                  <c:v>6.1696520374285677E-2</c:v>
                </c:pt>
                <c:pt idx="12">
                  <c:v>0.18508956112285702</c:v>
                </c:pt>
                <c:pt idx="13">
                  <c:v>0.3084826018714284</c:v>
                </c:pt>
                <c:pt idx="14">
                  <c:v>0.43187564261999972</c:v>
                </c:pt>
                <c:pt idx="15">
                  <c:v>0.55526868336857116</c:v>
                </c:pt>
                <c:pt idx="16">
                  <c:v>0.67866172411714243</c:v>
                </c:pt>
                <c:pt idx="17">
                  <c:v>0.8020547648657137</c:v>
                </c:pt>
                <c:pt idx="18">
                  <c:v>0.92544780561428519</c:v>
                </c:pt>
                <c:pt idx="19">
                  <c:v>1.0488408463628565</c:v>
                </c:pt>
                <c:pt idx="20">
                  <c:v>1.1722338871114277</c:v>
                </c:pt>
              </c:numCache>
            </c:numRef>
          </c:xVal>
          <c:yVal>
            <c:numRef>
              <c:f>Hárok1!$W$5:$W$25</c:f>
              <c:numCache>
                <c:formatCode>General</c:formatCode>
                <c:ptCount val="21"/>
                <c:pt idx="0">
                  <c:v>6.207324643078833E-4</c:v>
                </c:pt>
                <c:pt idx="1">
                  <c:v>6.207324643078833E-4</c:v>
                </c:pt>
                <c:pt idx="2">
                  <c:v>3.1036623215394167E-3</c:v>
                </c:pt>
                <c:pt idx="3">
                  <c:v>9.3109869646182501E-3</c:v>
                </c:pt>
                <c:pt idx="4">
                  <c:v>1.1793916821849782E-2</c:v>
                </c:pt>
                <c:pt idx="5">
                  <c:v>2.7932960893854747E-2</c:v>
                </c:pt>
                <c:pt idx="6">
                  <c:v>4.9037864680322778E-2</c:v>
                </c:pt>
                <c:pt idx="7">
                  <c:v>6.4556176288019865E-2</c:v>
                </c:pt>
                <c:pt idx="8">
                  <c:v>9.2489137181874612E-2</c:v>
                </c:pt>
                <c:pt idx="9">
                  <c:v>0.12476722532588454</c:v>
                </c:pt>
                <c:pt idx="10">
                  <c:v>0.14214773432650527</c:v>
                </c:pt>
                <c:pt idx="11">
                  <c:v>0.14276846679081315</c:v>
                </c:pt>
                <c:pt idx="12">
                  <c:v>0.11235257603972688</c:v>
                </c:pt>
                <c:pt idx="13">
                  <c:v>8.752327746741155E-2</c:v>
                </c:pt>
                <c:pt idx="14">
                  <c:v>6.3314711359404099E-2</c:v>
                </c:pt>
                <c:pt idx="15">
                  <c:v>3.6002482929857228E-2</c:v>
                </c:pt>
                <c:pt idx="16">
                  <c:v>1.5518311607697082E-2</c:v>
                </c:pt>
                <c:pt idx="17">
                  <c:v>8.0695220360024831E-3</c:v>
                </c:pt>
                <c:pt idx="18">
                  <c:v>6.2073246430788334E-3</c:v>
                </c:pt>
                <c:pt idx="19">
                  <c:v>1.2414649286157666E-3</c:v>
                </c:pt>
                <c:pt idx="20">
                  <c:v>6.207324643078833E-4</c:v>
                </c:pt>
              </c:numCache>
            </c:numRef>
          </c:yVal>
          <c:smooth val="0"/>
        </c:ser>
        <c:ser>
          <c:idx val="1"/>
          <c:order val="1"/>
          <c:tx>
            <c:v>Y Direction fit</c:v>
          </c:tx>
          <c:marker>
            <c:symbol val="none"/>
          </c:marker>
          <c:xVal>
            <c:numRef>
              <c:f>Hárok1!$N$5:$N$25</c:f>
              <c:numCache>
                <c:formatCode>0.000</c:formatCode>
                <c:ptCount val="21"/>
                <c:pt idx="0">
                  <c:v>-1.2956269278599994</c:v>
                </c:pt>
                <c:pt idx="1">
                  <c:v>-1.1722338871114277</c:v>
                </c:pt>
                <c:pt idx="2">
                  <c:v>-1.0488408463628565</c:v>
                </c:pt>
                <c:pt idx="3">
                  <c:v>-0.92544780561428519</c:v>
                </c:pt>
                <c:pt idx="4">
                  <c:v>-0.8020547648657137</c:v>
                </c:pt>
                <c:pt idx="5">
                  <c:v>-0.67866172411714243</c:v>
                </c:pt>
                <c:pt idx="6">
                  <c:v>-0.55526868336857116</c:v>
                </c:pt>
                <c:pt idx="7">
                  <c:v>-0.43187564261999972</c:v>
                </c:pt>
                <c:pt idx="8">
                  <c:v>-0.3084826018714284</c:v>
                </c:pt>
                <c:pt idx="9">
                  <c:v>-0.18508956112285702</c:v>
                </c:pt>
                <c:pt idx="10">
                  <c:v>-6.1696520374285677E-2</c:v>
                </c:pt>
                <c:pt idx="11">
                  <c:v>6.1696520374285677E-2</c:v>
                </c:pt>
                <c:pt idx="12">
                  <c:v>0.18508956112285702</c:v>
                </c:pt>
                <c:pt idx="13">
                  <c:v>0.3084826018714284</c:v>
                </c:pt>
                <c:pt idx="14">
                  <c:v>0.43187564261999972</c:v>
                </c:pt>
                <c:pt idx="15">
                  <c:v>0.55526868336857116</c:v>
                </c:pt>
                <c:pt idx="16">
                  <c:v>0.67866172411714243</c:v>
                </c:pt>
                <c:pt idx="17">
                  <c:v>0.8020547648657137</c:v>
                </c:pt>
                <c:pt idx="18">
                  <c:v>0.92544780561428519</c:v>
                </c:pt>
                <c:pt idx="19">
                  <c:v>1.0488408463628565</c:v>
                </c:pt>
                <c:pt idx="20">
                  <c:v>1.1722338871114277</c:v>
                </c:pt>
              </c:numCache>
            </c:numRef>
          </c:xVal>
          <c:yVal>
            <c:numRef>
              <c:f>Hárok1!$Y$5:$Y$25</c:f>
              <c:numCache>
                <c:formatCode>General</c:formatCode>
                <c:ptCount val="21"/>
                <c:pt idx="0">
                  <c:v>1.5502668099122595E-4</c:v>
                </c:pt>
                <c:pt idx="1">
                  <c:v>5.3296529839509936E-4</c:v>
                </c:pt>
                <c:pt idx="2">
                  <c:v>1.6194299544408468E-3</c:v>
                </c:pt>
                <c:pt idx="3">
                  <c:v>4.349067568241563E-3</c:v>
                </c:pt>
                <c:pt idx="4">
                  <c:v>1.0322880350218052E-2</c:v>
                </c:pt>
                <c:pt idx="5">
                  <c:v>2.1655907301479101E-2</c:v>
                </c:pt>
                <c:pt idx="6">
                  <c:v>4.0153427774534553E-2</c:v>
                </c:pt>
                <c:pt idx="7">
                  <c:v>6.5802079572939112E-2</c:v>
                </c:pt>
                <c:pt idx="8">
                  <c:v>9.5307562842771518E-2</c:v>
                </c:pt>
                <c:pt idx="9">
                  <c:v>0.1220073124973954</c:v>
                </c:pt>
                <c:pt idx="10">
                  <c:v>0.13804322893716592</c:v>
                </c:pt>
                <c:pt idx="11">
                  <c:v>0.13804322893716592</c:v>
                </c:pt>
                <c:pt idx="12">
                  <c:v>0.1220073124973954</c:v>
                </c:pt>
                <c:pt idx="13">
                  <c:v>9.5307562842771518E-2</c:v>
                </c:pt>
                <c:pt idx="14">
                  <c:v>6.5802079572939112E-2</c:v>
                </c:pt>
                <c:pt idx="15">
                  <c:v>4.0153427774534553E-2</c:v>
                </c:pt>
                <c:pt idx="16">
                  <c:v>2.1655907301479101E-2</c:v>
                </c:pt>
                <c:pt idx="17">
                  <c:v>1.0322880350218052E-2</c:v>
                </c:pt>
                <c:pt idx="18">
                  <c:v>4.349067568241563E-3</c:v>
                </c:pt>
                <c:pt idx="19">
                  <c:v>1.6194299544408468E-3</c:v>
                </c:pt>
                <c:pt idx="20">
                  <c:v>5.3296529839509936E-4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473488"/>
        <c:axId val="170474048"/>
      </c:scatterChart>
      <c:valAx>
        <c:axId val="170473488"/>
        <c:scaling>
          <c:orientation val="minMax"/>
          <c:max val="2"/>
          <c:min val="-2"/>
        </c:scaling>
        <c:delete val="0"/>
        <c:axPos val="b"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70474048"/>
        <c:crosses val="autoZero"/>
        <c:crossBetween val="midCat"/>
      </c:valAx>
      <c:valAx>
        <c:axId val="1704740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1400" dirty="0"/>
                  <a:t>Probability</a:t>
                </a:r>
                <a:endParaRPr lang="sk-SK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704734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347081239618195E-2"/>
          <c:y val="6.1029427076241934E-2"/>
          <c:w val="0.67794707258977815"/>
          <c:h val="0.77505023047552224"/>
        </c:manualLayout>
      </c:layout>
      <c:scatterChart>
        <c:scatterStyle val="lineMarker"/>
        <c:varyColors val="0"/>
        <c:ser>
          <c:idx val="0"/>
          <c:order val="0"/>
          <c:tx>
            <c:v>X Direction</c:v>
          </c:tx>
          <c:spPr>
            <a:ln w="28575">
              <a:noFill/>
            </a:ln>
          </c:spPr>
          <c:marker>
            <c:spPr>
              <a:ln w="63500"/>
            </c:spPr>
          </c:marker>
          <c:xVal>
            <c:numRef>
              <c:f>Hárok1!$M$5:$M$25</c:f>
              <c:numCache>
                <c:formatCode>0.000</c:formatCode>
                <c:ptCount val="21"/>
                <c:pt idx="0">
                  <c:v>-1.6088757906000006</c:v>
                </c:pt>
                <c:pt idx="1">
                  <c:v>-1.4556495248285721</c:v>
                </c:pt>
                <c:pt idx="2">
                  <c:v>-1.3024232590571434</c:v>
                </c:pt>
                <c:pt idx="3">
                  <c:v>-1.1491969932857149</c:v>
                </c:pt>
                <c:pt idx="4">
                  <c:v>-0.99597072751428617</c:v>
                </c:pt>
                <c:pt idx="5">
                  <c:v>-0.84274446174285755</c:v>
                </c:pt>
                <c:pt idx="6">
                  <c:v>-0.68951819597142894</c:v>
                </c:pt>
                <c:pt idx="7">
                  <c:v>-0.53629193020000021</c:v>
                </c:pt>
                <c:pt idx="8">
                  <c:v>-0.3830656644285716</c:v>
                </c:pt>
                <c:pt idx="9">
                  <c:v>-0.22983939865714298</c:v>
                </c:pt>
                <c:pt idx="10">
                  <c:v>-7.6613132885714322E-2</c:v>
                </c:pt>
                <c:pt idx="11">
                  <c:v>7.6613132885714322E-2</c:v>
                </c:pt>
                <c:pt idx="12">
                  <c:v>0.22983939865714298</c:v>
                </c:pt>
                <c:pt idx="13">
                  <c:v>0.3830656644285716</c:v>
                </c:pt>
                <c:pt idx="14">
                  <c:v>0.53629193020000021</c:v>
                </c:pt>
                <c:pt idx="15">
                  <c:v>0.68951819597142894</c:v>
                </c:pt>
                <c:pt idx="16">
                  <c:v>0.84274446174285755</c:v>
                </c:pt>
                <c:pt idx="17">
                  <c:v>0.99597072751428617</c:v>
                </c:pt>
                <c:pt idx="18">
                  <c:v>1.1491969932857149</c:v>
                </c:pt>
                <c:pt idx="19">
                  <c:v>1.3024232590571434</c:v>
                </c:pt>
                <c:pt idx="20">
                  <c:v>1.4556495248285721</c:v>
                </c:pt>
              </c:numCache>
            </c:numRef>
          </c:xVal>
          <c:yVal>
            <c:numRef>
              <c:f>Hárok1!$V$5:$V$25</c:f>
              <c:numCache>
                <c:formatCode>General</c:formatCode>
                <c:ptCount val="21"/>
                <c:pt idx="0">
                  <c:v>1.243008079552517E-3</c:v>
                </c:pt>
                <c:pt idx="1">
                  <c:v>1.8645121193287756E-3</c:v>
                </c:pt>
                <c:pt idx="2">
                  <c:v>2.486016159105034E-3</c:v>
                </c:pt>
                <c:pt idx="3">
                  <c:v>5.5935363579863269E-3</c:v>
                </c:pt>
                <c:pt idx="4">
                  <c:v>8.7010565568676201E-3</c:v>
                </c:pt>
                <c:pt idx="5">
                  <c:v>1.740211311373524E-2</c:v>
                </c:pt>
                <c:pt idx="6">
                  <c:v>2.7346177750155375E-2</c:v>
                </c:pt>
                <c:pt idx="7">
                  <c:v>4.288377874456184E-2</c:v>
                </c:pt>
                <c:pt idx="8">
                  <c:v>8.8253573648228709E-2</c:v>
                </c:pt>
                <c:pt idx="9">
                  <c:v>0.12243629583592293</c:v>
                </c:pt>
                <c:pt idx="10">
                  <c:v>0.15164698570540708</c:v>
                </c:pt>
                <c:pt idx="11">
                  <c:v>0.15351149782473586</c:v>
                </c:pt>
                <c:pt idx="12">
                  <c:v>0.13610938471100062</c:v>
                </c:pt>
                <c:pt idx="13">
                  <c:v>0.10254816656308266</c:v>
                </c:pt>
                <c:pt idx="14">
                  <c:v>6.5879428216283412E-2</c:v>
                </c:pt>
                <c:pt idx="15">
                  <c:v>3.853325046612803E-2</c:v>
                </c:pt>
                <c:pt idx="16">
                  <c:v>1.2430080795525171E-2</c:v>
                </c:pt>
                <c:pt idx="17">
                  <c:v>1.1808576755748913E-2</c:v>
                </c:pt>
                <c:pt idx="18">
                  <c:v>4.972032318210068E-3</c:v>
                </c:pt>
                <c:pt idx="19">
                  <c:v>3.1075201988812928E-3</c:v>
                </c:pt>
                <c:pt idx="20">
                  <c:v>1.243008079552517E-3</c:v>
                </c:pt>
              </c:numCache>
            </c:numRef>
          </c:yVal>
          <c:smooth val="0"/>
        </c:ser>
        <c:ser>
          <c:idx val="1"/>
          <c:order val="1"/>
          <c:tx>
            <c:v>X Direction fit</c:v>
          </c:tx>
          <c:marker>
            <c:symbol val="none"/>
          </c:marker>
          <c:xVal>
            <c:numRef>
              <c:f>Hárok1!$M$5:$M$25</c:f>
              <c:numCache>
                <c:formatCode>0.000</c:formatCode>
                <c:ptCount val="21"/>
                <c:pt idx="0">
                  <c:v>-1.6088757906000006</c:v>
                </c:pt>
                <c:pt idx="1">
                  <c:v>-1.4556495248285721</c:v>
                </c:pt>
                <c:pt idx="2">
                  <c:v>-1.3024232590571434</c:v>
                </c:pt>
                <c:pt idx="3">
                  <c:v>-1.1491969932857149</c:v>
                </c:pt>
                <c:pt idx="4">
                  <c:v>-0.99597072751428617</c:v>
                </c:pt>
                <c:pt idx="5">
                  <c:v>-0.84274446174285755</c:v>
                </c:pt>
                <c:pt idx="6">
                  <c:v>-0.68951819597142894</c:v>
                </c:pt>
                <c:pt idx="7">
                  <c:v>-0.53629193020000021</c:v>
                </c:pt>
                <c:pt idx="8">
                  <c:v>-0.3830656644285716</c:v>
                </c:pt>
                <c:pt idx="9">
                  <c:v>-0.22983939865714298</c:v>
                </c:pt>
                <c:pt idx="10">
                  <c:v>-7.6613132885714322E-2</c:v>
                </c:pt>
                <c:pt idx="11">
                  <c:v>7.6613132885714322E-2</c:v>
                </c:pt>
                <c:pt idx="12">
                  <c:v>0.22983939865714298</c:v>
                </c:pt>
                <c:pt idx="13">
                  <c:v>0.3830656644285716</c:v>
                </c:pt>
                <c:pt idx="14">
                  <c:v>0.53629193020000021</c:v>
                </c:pt>
                <c:pt idx="15">
                  <c:v>0.68951819597142894</c:v>
                </c:pt>
                <c:pt idx="16">
                  <c:v>0.84274446174285755</c:v>
                </c:pt>
                <c:pt idx="17">
                  <c:v>0.99597072751428617</c:v>
                </c:pt>
                <c:pt idx="18">
                  <c:v>1.1491969932857149</c:v>
                </c:pt>
                <c:pt idx="19">
                  <c:v>1.3024232590571434</c:v>
                </c:pt>
                <c:pt idx="20">
                  <c:v>1.4556495248285721</c:v>
                </c:pt>
              </c:numCache>
            </c:numRef>
          </c:xVal>
          <c:yVal>
            <c:numRef>
              <c:f>Hárok1!$X$5:$X$25</c:f>
              <c:numCache>
                <c:formatCode>General</c:formatCode>
                <c:ptCount val="21"/>
                <c:pt idx="0">
                  <c:v>3.4797499640939169E-5</c:v>
                </c:pt>
                <c:pt idx="1">
                  <c:v>1.5990470808190235E-4</c:v>
                </c:pt>
                <c:pt idx="2">
                  <c:v>6.3087474407192107E-4</c:v>
                </c:pt>
                <c:pt idx="3">
                  <c:v>2.1369468032217242E-3</c:v>
                </c:pt>
                <c:pt idx="4">
                  <c:v>6.2145968325024595E-3</c:v>
                </c:pt>
                <c:pt idx="5">
                  <c:v>1.5516754411236566E-2</c:v>
                </c:pt>
                <c:pt idx="6">
                  <c:v>3.3262699504238311E-2</c:v>
                </c:pt>
                <c:pt idx="7">
                  <c:v>6.1218513109706447E-2</c:v>
                </c:pt>
                <c:pt idx="8">
                  <c:v>9.6733464149819606E-2</c:v>
                </c:pt>
                <c:pt idx="9">
                  <c:v>0.13123188984610359</c:v>
                </c:pt>
                <c:pt idx="10">
                  <c:v>0.15285185168832188</c:v>
                </c:pt>
                <c:pt idx="11">
                  <c:v>0.15285185168832188</c:v>
                </c:pt>
                <c:pt idx="12">
                  <c:v>0.13123188984610359</c:v>
                </c:pt>
                <c:pt idx="13">
                  <c:v>9.6733464149819606E-2</c:v>
                </c:pt>
                <c:pt idx="14">
                  <c:v>6.1218513109706447E-2</c:v>
                </c:pt>
                <c:pt idx="15">
                  <c:v>3.3262699504238311E-2</c:v>
                </c:pt>
                <c:pt idx="16">
                  <c:v>1.5516754411236566E-2</c:v>
                </c:pt>
                <c:pt idx="17">
                  <c:v>6.2145968325024595E-3</c:v>
                </c:pt>
                <c:pt idx="18">
                  <c:v>2.1369468032217242E-3</c:v>
                </c:pt>
                <c:pt idx="19">
                  <c:v>6.3087474407192107E-4</c:v>
                </c:pt>
                <c:pt idx="20">
                  <c:v>1.5990470808190235E-4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476848"/>
        <c:axId val="170477408"/>
      </c:scatterChart>
      <c:valAx>
        <c:axId val="170476848"/>
        <c:scaling>
          <c:orientation val="minMax"/>
        </c:scaling>
        <c:delete val="0"/>
        <c:axPos val="b"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70477408"/>
        <c:crosses val="autoZero"/>
        <c:crossBetween val="midCat"/>
      </c:valAx>
      <c:valAx>
        <c:axId val="170477408"/>
        <c:scaling>
          <c:orientation val="minMax"/>
          <c:max val="0.16000000000000003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1" i="0" u="none" strike="noStrike" baseline="0" dirty="0">
                    <a:effectLst/>
                  </a:rPr>
                  <a:t>Probability</a:t>
                </a:r>
                <a:endParaRPr lang="sk-SK" sz="105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SK"/>
          </a:p>
        </c:txPr>
        <c:crossAx val="1704768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98204184895993"/>
          <c:y val="3.9738348446284731E-2"/>
          <c:w val="0.77000429677662574"/>
          <c:h val="0.79089586457942762"/>
        </c:manualLayout>
      </c:layout>
      <c:scatterChart>
        <c:scatterStyle val="lineMarker"/>
        <c:varyColors val="0"/>
        <c:ser>
          <c:idx val="0"/>
          <c:order val="0"/>
          <c:spPr>
            <a:ln w="762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00B0F0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.5"/>
          </c:errBars>
          <c:errBars>
            <c:errDir val="y"/>
            <c:errBarType val="both"/>
            <c:errValType val="cust"/>
            <c:noEndCap val="0"/>
            <c:plus>
              <c:numRef>
                <c:f>Sheet1!$J$18:$J$23</c:f>
                <c:numCache>
                  <c:formatCode>General</c:formatCode>
                  <c:ptCount val="6"/>
                  <c:pt idx="0">
                    <c:v>1.835940578519611</c:v>
                  </c:pt>
                  <c:pt idx="1">
                    <c:v>1.3822323757948023</c:v>
                  </c:pt>
                  <c:pt idx="2">
                    <c:v>0.95132987701529947</c:v>
                  </c:pt>
                  <c:pt idx="3">
                    <c:v>0.38627061247574856</c:v>
                  </c:pt>
                  <c:pt idx="4">
                    <c:v>0.58229851999830662</c:v>
                  </c:pt>
                  <c:pt idx="5">
                    <c:v>7.0585097860372883E-2</c:v>
                  </c:pt>
                </c:numCache>
              </c:numRef>
            </c:plus>
            <c:minus>
              <c:numRef>
                <c:f>Sheet1!$J$18:$J$23</c:f>
                <c:numCache>
                  <c:formatCode>General</c:formatCode>
                  <c:ptCount val="6"/>
                  <c:pt idx="0">
                    <c:v>1.835940578519611</c:v>
                  </c:pt>
                  <c:pt idx="1">
                    <c:v>1.3822323757948023</c:v>
                  </c:pt>
                  <c:pt idx="2">
                    <c:v>0.95132987701529947</c:v>
                  </c:pt>
                  <c:pt idx="3">
                    <c:v>0.38627061247574856</c:v>
                  </c:pt>
                  <c:pt idx="4">
                    <c:v>0.58229851999830662</c:v>
                  </c:pt>
                  <c:pt idx="5">
                    <c:v>7.0585097860372883E-2</c:v>
                  </c:pt>
                </c:numCache>
              </c:numRef>
            </c:minus>
          </c:errBars>
          <c:xVal>
            <c:numRef>
              <c:f>Sheet1!$C$18:$C$23</c:f>
              <c:numCache>
                <c:formatCode>General</c:formatCode>
                <c:ptCount val="6"/>
                <c:pt idx="0">
                  <c:v>0.67</c:v>
                </c:pt>
                <c:pt idx="1">
                  <c:v>0.97000000000000008</c:v>
                </c:pt>
                <c:pt idx="2">
                  <c:v>1.5699999999999998</c:v>
                </c:pt>
                <c:pt idx="3">
                  <c:v>2.57</c:v>
                </c:pt>
                <c:pt idx="4">
                  <c:v>3.4699999999999998</c:v>
                </c:pt>
                <c:pt idx="5">
                  <c:v>4.7699999999999996</c:v>
                </c:pt>
              </c:numCache>
            </c:numRef>
          </c:xVal>
          <c:yVal>
            <c:numRef>
              <c:f>Sheet1!$F$18:$F$23</c:f>
              <c:numCache>
                <c:formatCode>General</c:formatCode>
                <c:ptCount val="6"/>
                <c:pt idx="0">
                  <c:v>6.9473660528071637</c:v>
                </c:pt>
                <c:pt idx="1">
                  <c:v>5.6825108782675198</c:v>
                </c:pt>
                <c:pt idx="2">
                  <c:v>3.5594702140010641</c:v>
                </c:pt>
                <c:pt idx="3">
                  <c:v>1.7620289582797843</c:v>
                </c:pt>
                <c:pt idx="4">
                  <c:v>2.2287977834417942</c:v>
                </c:pt>
                <c:pt idx="5">
                  <c:v>0.47009675175008336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Sheet1!$C$18:$C$23</c:f>
              <c:numCache>
                <c:formatCode>General</c:formatCode>
                <c:ptCount val="6"/>
                <c:pt idx="0">
                  <c:v>0.67</c:v>
                </c:pt>
                <c:pt idx="1">
                  <c:v>0.97000000000000008</c:v>
                </c:pt>
                <c:pt idx="2">
                  <c:v>1.5699999999999998</c:v>
                </c:pt>
                <c:pt idx="3">
                  <c:v>2.57</c:v>
                </c:pt>
                <c:pt idx="4">
                  <c:v>3.4699999999999998</c:v>
                </c:pt>
                <c:pt idx="5">
                  <c:v>4.7699999999999996</c:v>
                </c:pt>
              </c:numCache>
            </c:numRef>
          </c:xVal>
          <c:yVal>
            <c:numRef>
              <c:f>Sheet1!$N$18:$N$23</c:f>
              <c:numCache>
                <c:formatCode>General</c:formatCode>
                <c:ptCount val="6"/>
                <c:pt idx="0">
                  <c:v>7.4780058136150727</c:v>
                </c:pt>
                <c:pt idx="1">
                  <c:v>5.1652205104351534</c:v>
                </c:pt>
                <c:pt idx="2">
                  <c:v>3.1912508886128026</c:v>
                </c:pt>
                <c:pt idx="3">
                  <c:v>1.9495190253393384</c:v>
                </c:pt>
                <c:pt idx="4">
                  <c:v>1.4438800850495965</c:v>
                </c:pt>
                <c:pt idx="5">
                  <c:v>1.0503697893337736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2990752"/>
        <c:axId val="232991312"/>
      </c:scatterChart>
      <c:valAx>
        <c:axId val="232990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sk-SK" sz="1400" dirty="0"/>
                  <a:t>Particle</a:t>
                </a:r>
                <a:r>
                  <a:rPr lang="sk-SK" sz="1400" baseline="0" dirty="0"/>
                  <a:t> </a:t>
                </a:r>
                <a:r>
                  <a:rPr lang="sk-SK" sz="1400" baseline="0" dirty="0" smtClean="0"/>
                  <a:t>diameter</a:t>
                </a:r>
                <a:r>
                  <a:rPr lang="en-US" sz="1400" baseline="0" dirty="0" smtClean="0"/>
                  <a:t> d</a:t>
                </a:r>
                <a:r>
                  <a:rPr lang="sk-SK" sz="1400" baseline="0" dirty="0" smtClean="0"/>
                  <a:t> </a:t>
                </a:r>
                <a:r>
                  <a:rPr lang="en-US" sz="1400" baseline="0" dirty="0"/>
                  <a:t>[µm]</a:t>
                </a:r>
              </a:p>
            </c:rich>
          </c:tx>
          <c:layout>
            <c:manualLayout>
              <c:xMode val="edge"/>
              <c:yMode val="edge"/>
              <c:x val="0.33576553424829403"/>
              <c:y val="0.8889954593733008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32991312"/>
        <c:crosses val="autoZero"/>
        <c:crossBetween val="midCat"/>
      </c:valAx>
      <c:valAx>
        <c:axId val="23299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000"/>
                </a:pPr>
                <a:r>
                  <a:rPr lang="sk-SK" sz="900" dirty="0" smtClean="0"/>
                  <a:t>Coefficient</a:t>
                </a:r>
                <a:r>
                  <a:rPr lang="sk-SK" sz="900" baseline="0" dirty="0" smtClean="0"/>
                  <a:t> of diffusion </a:t>
                </a:r>
                <a:r>
                  <a:rPr lang="en-US" sz="900" baseline="0" dirty="0" smtClean="0"/>
                  <a:t>[µm²</a:t>
                </a:r>
                <a:r>
                  <a:rPr lang="sk-SK" sz="900" baseline="0" dirty="0" smtClean="0"/>
                  <a:t>/s</a:t>
                </a:r>
                <a:r>
                  <a:rPr lang="en-US" sz="900" baseline="0" dirty="0" smtClean="0"/>
                  <a:t>]</a:t>
                </a:r>
                <a:endParaRPr lang="sk-SK" sz="900" dirty="0"/>
              </a:p>
            </c:rich>
          </c:tx>
          <c:layout>
            <c:manualLayout>
              <c:xMode val="edge"/>
              <c:yMode val="edge"/>
              <c:x val="5.2571412214356475E-2"/>
              <c:y val="0.1599039142868699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32990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D97E0-A727-45C8-9C01-9A1CFE8DA6CE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E482E-DE05-4461-83EF-5BD6827491C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644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7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81690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732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7371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453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734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98111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3380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68255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0268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1864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5. 7. 2014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8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48.png"/><Relationship Id="rId3" Type="http://schemas.openxmlformats.org/officeDocument/2006/relationships/image" Target="../media/image410.png"/><Relationship Id="rId7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hart" Target="../charts/chart1.xml"/><Relationship Id="rId10" Type="http://schemas.openxmlformats.org/officeDocument/2006/relationships/image" Target="../media/image44.png"/><Relationship Id="rId4" Type="http://schemas.openxmlformats.org/officeDocument/2006/relationships/chart" Target="../charts/chart1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4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71.png"/><Relationship Id="rId5" Type="http://schemas.openxmlformats.org/officeDocument/2006/relationships/image" Target="../media/image38.png"/><Relationship Id="rId10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00.png"/><Relationship Id="rId7" Type="http://schemas.openxmlformats.org/officeDocument/2006/relationships/chart" Target="../charts/chart6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chart" Target="../charts/chart7.xml"/><Relationship Id="rId4" Type="http://schemas.openxmlformats.org/officeDocument/2006/relationships/image" Target="../media/image8.png"/><Relationship Id="rId9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chart" Target="../charts/chart8.xml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430.png"/><Relationship Id="rId7" Type="http://schemas.openxmlformats.org/officeDocument/2006/relationships/image" Target="../media/image50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530.png"/><Relationship Id="rId7" Type="http://schemas.openxmlformats.org/officeDocument/2006/relationships/image" Target="../media/image57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Coefficient of diffusion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Marek Bašista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10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831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Experiments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10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0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r>
              <a:rPr lang="en-US" b="1" dirty="0" smtClean="0"/>
              <a:t>Experimental equipment</a:t>
            </a:r>
            <a:endParaRPr lang="sk-SK" b="1" dirty="0"/>
          </a:p>
        </p:txBody>
      </p:sp>
      <p:pic>
        <p:nvPicPr>
          <p:cNvPr id="6146" name="Picture 2" descr="G:\DCIM\100MEDIA\IMAG11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r="17334"/>
          <a:stretch/>
        </p:blipFill>
        <p:spPr bwMode="auto">
          <a:xfrm>
            <a:off x="438150" y="1291198"/>
            <a:ext cx="633954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rek Basista\Downloads\mikrosk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8950" y="3710548"/>
            <a:ext cx="2000250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DCIM\100CASIO\CIMG8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8512" y="1567289"/>
            <a:ext cx="2361126" cy="17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 t="1" b="-3376"/>
          <a:stretch/>
        </p:blipFill>
        <p:spPr>
          <a:xfrm>
            <a:off x="1179938" y="2971800"/>
            <a:ext cx="2474869" cy="3539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4367367" y="2643748"/>
            <a:ext cx="2839446" cy="38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1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33400" y="762000"/>
            <a:ext cx="6096000" cy="4572000"/>
            <a:chOff x="-533400" y="762000"/>
            <a:chExt cx="6096000" cy="4572000"/>
          </a:xfrm>
        </p:grpSpPr>
        <p:pic>
          <p:nvPicPr>
            <p:cNvPr id="2052" name="Picture 4" descr="E:\DCIM\100CASIO\CIMG879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9979" r="899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400" y="762000"/>
              <a:ext cx="6096000" cy="4572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BlokTextu 12"/>
            <p:cNvSpPr txBox="1"/>
            <p:nvPr/>
          </p:nvSpPr>
          <p:spPr>
            <a:xfrm>
              <a:off x="-102662" y="2627293"/>
              <a:ext cx="47508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POLYMERS AND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TiO</a:t>
              </a:r>
              <a:r>
                <a:rPr lang="sk-SK" sz="2800" b="1" dirty="0">
                  <a:solidFill>
                    <a:schemeClr val="bg1"/>
                  </a:solidFill>
                </a:rPr>
                <a:t>2</a:t>
              </a:r>
              <a:endParaRPr lang="en-US" sz="28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LATEX PAINT</a:t>
              </a:r>
              <a:endParaRPr lang="sk-SK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67200" y="1028700"/>
            <a:ext cx="4826000" cy="3619500"/>
            <a:chOff x="4216400" y="990600"/>
            <a:chExt cx="4927600" cy="3695700"/>
          </a:xfrm>
        </p:grpSpPr>
        <p:pic>
          <p:nvPicPr>
            <p:cNvPr id="2053" name="Picture 5" descr="C:\Users\Marek Basista\Desktop\Coefficion of diffusion\Fotky a videá\Všetky fotky a videá\CIMG879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6016" y1="17330" x2="16016" y2="17330"/>
                          <a14:foregroundMark x1="13565" y1="22206" x2="13565" y2="22206"/>
                          <a14:foregroundMark x1="13565" y1="22348" x2="16122" y2="173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400" y="990600"/>
              <a:ext cx="4927600" cy="36957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BlokTextu 11"/>
            <p:cNvSpPr txBox="1"/>
            <p:nvPr/>
          </p:nvSpPr>
          <p:spPr>
            <a:xfrm>
              <a:off x="4994442" y="2684800"/>
              <a:ext cx="3568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CARBON PARTICLES</a:t>
              </a:r>
              <a:endParaRPr lang="sk-SK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Our tried particles</a:t>
            </a:r>
            <a:endParaRPr lang="sk-SK" sz="5400" b="1" dirty="0"/>
          </a:p>
        </p:txBody>
      </p:sp>
      <p:cxnSp>
        <p:nvCxnSpPr>
          <p:cNvPr id="5" name="Rovná spojovacia šípka 4"/>
          <p:cNvCxnSpPr/>
          <p:nvPr/>
        </p:nvCxnSpPr>
        <p:spPr>
          <a:xfrm flipV="1">
            <a:off x="3927879" y="1447800"/>
            <a:ext cx="1162800" cy="0"/>
          </a:xfrm>
          <a:prstGeom prst="straightConnector1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/>
              <p:cNvSpPr txBox="1"/>
              <p:nvPr/>
            </p:nvSpPr>
            <p:spPr>
              <a:xfrm>
                <a:off x="3871479" y="990600"/>
                <a:ext cx="13548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𝟏𝟎𝟎</m:t>
                      </m:r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𝒎</m:t>
                      </m:r>
                    </m:oMath>
                  </m:oMathPara>
                </a14:m>
                <a:endParaRPr lang="sk-SK" sz="2400" b="1" dirty="0"/>
              </a:p>
            </p:txBody>
          </p:sp>
        </mc:Choice>
        <mc:Fallback xmlns="">
          <p:sp>
            <p:nvSpPr>
              <p:cNvPr id="6" name="BlokTextu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479" y="990600"/>
                <a:ext cx="1354858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BlokTextu 13"/>
          <p:cNvSpPr txBox="1"/>
          <p:nvPr/>
        </p:nvSpPr>
        <p:spPr>
          <a:xfrm>
            <a:off x="3490479" y="5791200"/>
            <a:ext cx="2376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CARBON</a:t>
            </a:r>
            <a:r>
              <a:rPr lang="sk-SK" sz="2800" b="1" dirty="0" smtClean="0">
                <a:solidFill>
                  <a:schemeClr val="bg1"/>
                </a:solidFill>
              </a:rPr>
              <a:t> - INDIAN INK</a:t>
            </a:r>
            <a:r>
              <a:rPr lang="en-US" sz="2800" b="1" dirty="0" smtClean="0">
                <a:solidFill>
                  <a:schemeClr val="bg1"/>
                </a:solidFill>
              </a:rPr>
              <a:t>   </a:t>
            </a:r>
            <a:endParaRPr lang="sk-SK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3579313" y="3828373"/>
            <a:ext cx="1987462" cy="268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Callibration</a:t>
            </a:r>
            <a:r>
              <a:rPr lang="en-US" b="1" dirty="0" smtClean="0"/>
              <a:t> of</a:t>
            </a:r>
            <a:r>
              <a:rPr lang="sk-SK" b="1" dirty="0" smtClean="0"/>
              <a:t> the</a:t>
            </a:r>
            <a:r>
              <a:rPr lang="en-US" b="1" dirty="0" smtClean="0"/>
              <a:t> size</a:t>
            </a:r>
            <a:endParaRPr lang="sk-SK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80" t="9356" r="3329" b="9942"/>
          <a:stretch/>
        </p:blipFill>
        <p:spPr>
          <a:xfrm>
            <a:off x="228600" y="1066800"/>
            <a:ext cx="8382000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810000"/>
            <a:ext cx="297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Burker</a:t>
            </a:r>
            <a:r>
              <a:rPr lang="en-US" sz="3200" dirty="0" smtClean="0"/>
              <a:t>'</a:t>
            </a:r>
            <a:r>
              <a:rPr lang="sk-SK" sz="3200" dirty="0" smtClean="0"/>
              <a:t>s chamber – used for red blood cells calculation, </a:t>
            </a:r>
            <a:r>
              <a:rPr lang="sk-SK" sz="3200" b="1" dirty="0" smtClean="0">
                <a:solidFill>
                  <a:srgbClr val="00B0F0"/>
                </a:solidFill>
              </a:rPr>
              <a:t>50</a:t>
            </a:r>
            <a:r>
              <a:rPr lang="en-US" sz="3200" b="1" dirty="0" smtClean="0">
                <a:solidFill>
                  <a:srgbClr val="00B0F0"/>
                </a:solidFill>
              </a:rPr>
              <a:t>µm*50</a:t>
            </a:r>
            <a:r>
              <a:rPr lang="sk-SK" sz="3200" b="1" dirty="0">
                <a:solidFill>
                  <a:srgbClr val="00B0F0"/>
                </a:solidFill>
              </a:rPr>
              <a:t>µ</a:t>
            </a:r>
            <a:r>
              <a:rPr lang="sk-SK" sz="3200" b="1" dirty="0" smtClean="0">
                <a:solidFill>
                  <a:srgbClr val="00B0F0"/>
                </a:solidFill>
              </a:rPr>
              <a:t>m </a:t>
            </a:r>
            <a:r>
              <a:rPr lang="sk-SK" sz="3200" dirty="0" smtClean="0"/>
              <a:t>raster</a:t>
            </a:r>
            <a:endParaRPr lang="sk-SK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8576" r="15834" b="13750"/>
          <a:stretch/>
        </p:blipFill>
        <p:spPr>
          <a:xfrm>
            <a:off x="457200" y="1066147"/>
            <a:ext cx="8305800" cy="563945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457200" y="1065120"/>
            <a:ext cx="8305800" cy="5640480"/>
            <a:chOff x="-914400" y="760646"/>
            <a:chExt cx="8305800" cy="564048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-914400" y="838200"/>
              <a:ext cx="8305800" cy="75095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-914400" y="1371600"/>
              <a:ext cx="8305800" cy="75095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-914400" y="5665856"/>
              <a:ext cx="8305800" cy="2015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-914400" y="5105400"/>
              <a:ext cx="8305800" cy="22809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752600" y="760646"/>
              <a:ext cx="457200" cy="563284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143000" y="761673"/>
              <a:ext cx="533400" cy="563945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13580" y="760646"/>
              <a:ext cx="304800" cy="563284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946980" y="760646"/>
              <a:ext cx="301420" cy="563284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3276600" y="2392589"/>
            <a:ext cx="3629634" cy="739270"/>
            <a:chOff x="3257078" y="2290096"/>
            <a:chExt cx="3629634" cy="739270"/>
          </a:xfrm>
        </p:grpSpPr>
        <p:cxnSp>
          <p:nvCxnSpPr>
            <p:cNvPr id="58" name="Straight Arrow Connector 57"/>
            <p:cNvCxnSpPr/>
            <p:nvPr/>
          </p:nvCxnSpPr>
          <p:spPr>
            <a:xfrm flipV="1">
              <a:off x="3257078" y="2764509"/>
              <a:ext cx="3629634" cy="264857"/>
            </a:xfrm>
            <a:prstGeom prst="straightConnector1">
              <a:avLst/>
            </a:prstGeom>
            <a:ln w="762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 rot="21224566">
                  <a:off x="4145257" y="2290096"/>
                  <a:ext cx="16002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  <m:r>
                          <a:rPr lang="sk-SK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k-SK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sk-SK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sk-SK" sz="36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24566">
                  <a:off x="4145257" y="2290096"/>
                  <a:ext cx="1600200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2607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814" y="494815"/>
            <a:ext cx="8964014" cy="1189038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Particle size measurement problem?</a:t>
            </a:r>
            <a:r>
              <a:rPr lang="sk-SK" sz="4400" b="1" dirty="0" smtClean="0"/>
              <a:t/>
            </a:r>
            <a:br>
              <a:rPr lang="sk-SK" sz="4400" b="1" dirty="0" smtClean="0"/>
            </a:br>
            <a:r>
              <a:rPr lang="sk-SK" sz="4400" b="1" dirty="0" smtClean="0"/>
              <a:t>Diffraction of light</a:t>
            </a:r>
            <a:endParaRPr lang="sk-SK" sz="4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0331" y="5458361"/>
            <a:ext cx="7859560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sk-SK" sz="2000" b="1" dirty="0" smtClean="0"/>
              <a:t>-Apparent size of particle is about 2</a:t>
            </a:r>
            <a:r>
              <a:rPr lang="sk-SK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sk-SK" sz="2000" b="1" dirty="0" smtClean="0"/>
              <a:t> larger than real one</a:t>
            </a:r>
            <a:endParaRPr lang="sk-SK" sz="2000" b="1" dirty="0"/>
          </a:p>
          <a:p>
            <a:r>
              <a:rPr lang="sk-SK" sz="2000" b="1" dirty="0" smtClean="0"/>
              <a:t>-Substraction of 2</a:t>
            </a:r>
            <a:r>
              <a:rPr lang="sk-SK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λ</a:t>
            </a:r>
            <a:r>
              <a:rPr lang="sk-SK" sz="2000" b="1" dirty="0" smtClean="0"/>
              <a:t> is unusable for small particles </a:t>
            </a:r>
            <a:r>
              <a:rPr lang="en-US" sz="2000" b="1" dirty="0" smtClean="0"/>
              <a:t>(less than 1µm)</a:t>
            </a:r>
            <a:endParaRPr lang="sk-SK" sz="20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990600" y="1804504"/>
            <a:ext cx="2893794" cy="3681896"/>
            <a:chOff x="1194014" y="1434798"/>
            <a:chExt cx="2642978" cy="3362773"/>
          </a:xfrm>
        </p:grpSpPr>
        <p:grpSp>
          <p:nvGrpSpPr>
            <p:cNvPr id="19" name="Group 18"/>
            <p:cNvGrpSpPr/>
            <p:nvPr/>
          </p:nvGrpSpPr>
          <p:grpSpPr>
            <a:xfrm>
              <a:off x="1194014" y="1434798"/>
              <a:ext cx="2642978" cy="2669106"/>
              <a:chOff x="-1095393" y="885338"/>
              <a:chExt cx="4724418" cy="4909690"/>
            </a:xfrm>
          </p:grpSpPr>
          <p:pic>
            <p:nvPicPr>
              <p:cNvPr id="1030" name="Picture 6" descr="http://i53.tinypic.com/nwj3vb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95393" y="885338"/>
                <a:ext cx="4724418" cy="4909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-57729" y="2036701"/>
                <a:ext cx="2674490" cy="2674490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>
                  <a:solidFill>
                    <a:srgbClr val="00B0F0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219200" y="4038600"/>
              <a:ext cx="2573332" cy="758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400" b="1" dirty="0" smtClean="0">
                  <a:solidFill>
                    <a:srgbClr val="7030A0"/>
                  </a:solidFill>
                </a:rPr>
                <a:t>Airy disc – small point source image</a:t>
              </a:r>
              <a:endParaRPr lang="sk-SK" sz="24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l="42577" t="44622" r="41668" b="27093"/>
          <a:stretch/>
        </p:blipFill>
        <p:spPr>
          <a:xfrm>
            <a:off x="4572000" y="1853831"/>
            <a:ext cx="4278159" cy="4318369"/>
          </a:xfrm>
          <a:prstGeom prst="rect">
            <a:avLst/>
          </a:prstGeom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4863664" y="2048016"/>
            <a:ext cx="3824457" cy="3824456"/>
            <a:chOff x="4659405" y="1607667"/>
            <a:chExt cx="3824457" cy="3824456"/>
          </a:xfrm>
        </p:grpSpPr>
        <p:sp>
          <p:nvSpPr>
            <p:cNvPr id="7" name="Oval 6"/>
            <p:cNvSpPr/>
            <p:nvPr/>
          </p:nvSpPr>
          <p:spPr>
            <a:xfrm>
              <a:off x="4659405" y="1607667"/>
              <a:ext cx="3824457" cy="3824456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n w="57150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4992442" y="2469482"/>
              <a:ext cx="3174851" cy="2121987"/>
            </a:xfrm>
            <a:prstGeom prst="line">
              <a:avLst/>
            </a:prstGeom>
            <a:ln w="7620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9551522">
              <a:off x="5670973" y="2713632"/>
              <a:ext cx="233259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B0F0"/>
                  </a:solidFill>
                </a:rPr>
                <a:t>~</a:t>
              </a:r>
              <a:r>
                <a:rPr lang="sk-SK" sz="3600" b="1" dirty="0" smtClean="0">
                  <a:solidFill>
                    <a:srgbClr val="00B0F0"/>
                  </a:solidFill>
                </a:rPr>
                <a:t>3,3 µ</a:t>
              </a:r>
              <a:r>
                <a:rPr lang="en-US" sz="3600" b="1" dirty="0">
                  <a:solidFill>
                    <a:srgbClr val="00B0F0"/>
                  </a:solidFill>
                </a:rPr>
                <a:t>m</a:t>
              </a:r>
              <a:endParaRPr lang="sk-SK" sz="36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54465" y="2486305"/>
            <a:ext cx="2881767" cy="2881766"/>
            <a:chOff x="5150206" y="2045956"/>
            <a:chExt cx="2881767" cy="2881766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5396116" y="2695262"/>
              <a:ext cx="2426857" cy="1626198"/>
            </a:xfrm>
            <a:prstGeom prst="line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150206" y="2045956"/>
              <a:ext cx="2881767" cy="288176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n w="57150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9488191">
              <a:off x="5964741" y="3213136"/>
              <a:ext cx="20429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~2</a:t>
              </a:r>
              <a:r>
                <a:rPr lang="sk-SK" sz="3600" b="1" dirty="0" smtClean="0">
                  <a:solidFill>
                    <a:srgbClr val="FF0000"/>
                  </a:solidFill>
                </a:rPr>
                <a:t>,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2</a:t>
              </a:r>
              <a:r>
                <a:rPr lang="sk-SK" sz="3600" b="1" dirty="0" smtClean="0">
                  <a:solidFill>
                    <a:srgbClr val="FF0000"/>
                  </a:solidFill>
                </a:rPr>
                <a:t> µ</a:t>
              </a:r>
              <a:r>
                <a:rPr lang="en-US" sz="3600" b="1" dirty="0">
                  <a:solidFill>
                    <a:srgbClr val="FF0000"/>
                  </a:solidFill>
                </a:rPr>
                <a:t>m</a:t>
              </a:r>
              <a:endParaRPr lang="sk-SK" sz="36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91954" y="2515691"/>
                <a:ext cx="6959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m:oMathPara>
                </a14:m>
                <a:endParaRPr lang="sk-SK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954" y="2515691"/>
                <a:ext cx="695969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735621" y="4773606"/>
                <a:ext cx="6959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m:oMathPara>
                </a14:m>
                <a:endParaRPr lang="sk-SK" sz="2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621" y="4773606"/>
                <a:ext cx="695969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5354465" y="2705033"/>
            <a:ext cx="287959" cy="3048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7" idx="5"/>
          </p:cNvCxnSpPr>
          <p:nvPr/>
        </p:nvCxnSpPr>
        <p:spPr>
          <a:xfrm>
            <a:off x="7792865" y="4991033"/>
            <a:ext cx="335177" cy="32136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3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sk-SK" b="1" dirty="0" err="1" smtClean="0"/>
              <a:t>Position</a:t>
            </a:r>
            <a:r>
              <a:rPr lang="sk-SK" b="1" dirty="0" smtClean="0"/>
              <a:t> </a:t>
            </a:r>
            <a:r>
              <a:rPr lang="sk-SK" b="1" dirty="0" err="1" smtClean="0"/>
              <a:t>vector</a:t>
            </a:r>
            <a:r>
              <a:rPr lang="en-US" b="1" dirty="0" smtClean="0"/>
              <a:t> square (time)</a:t>
            </a:r>
            <a:r>
              <a:rPr lang="sk-SK" b="1" dirty="0" smtClean="0"/>
              <a:t> </a:t>
            </a:r>
            <a:endParaRPr lang="sk-SK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905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OBR cely screen 1.SG</a:t>
            </a:r>
            <a:endParaRPr lang="sk-SK" dirty="0"/>
          </a:p>
        </p:txBody>
      </p:sp>
      <p:pic>
        <p:nvPicPr>
          <p:cNvPr id="8" name="Obrázok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9267240" cy="68774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28800" y="76200"/>
            <a:ext cx="5867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 smtClean="0">
                <a:solidFill>
                  <a:srgbClr val="FF0000"/>
                </a:solidFill>
              </a:rPr>
              <a:t>Milk fat particle – analysis</a:t>
            </a:r>
          </a:p>
        </p:txBody>
      </p:sp>
    </p:spTree>
    <p:extLst>
      <p:ext uri="{BB962C8B-B14F-4D97-AF65-F5344CB8AC3E}">
        <p14:creationId xmlns:p14="http://schemas.microsoft.com/office/powerpoint/2010/main" val="36173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28950"/>
            <a:ext cx="7772400" cy="78105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Experiment 1: Radii determination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10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411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990600" y="1153180"/>
            <a:ext cx="7467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X/Y</a:t>
            </a:r>
            <a:r>
              <a:rPr lang="en-US" sz="2800" b="1" dirty="0" smtClean="0"/>
              <a:t> displacement during</a:t>
            </a:r>
            <a:r>
              <a:rPr lang="sk-SK" sz="2800" b="1" dirty="0" smtClean="0"/>
              <a:t> constant time</a:t>
            </a:r>
            <a:r>
              <a:rPr lang="en-US" sz="2800" b="1" dirty="0" smtClean="0"/>
              <a:t> </a:t>
            </a:r>
            <a:r>
              <a:rPr lang="en-US" sz="2800" b="1" dirty="0" smtClean="0">
                <a:latin typeface="Times New Roman"/>
                <a:cs typeface="Times New Roman"/>
              </a:rPr>
              <a:t>~ </a:t>
            </a:r>
            <a:r>
              <a:rPr lang="en-US" sz="2800" dirty="0" smtClean="0">
                <a:latin typeface="Times New Roman"/>
                <a:cs typeface="Times New Roman"/>
              </a:rPr>
              <a:t>66ms</a:t>
            </a:r>
            <a:endParaRPr lang="sk-SK" sz="2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b="1" dirty="0" smtClean="0"/>
              <a:t/>
            </a:r>
            <a:br>
              <a:rPr lang="sk-SK" b="1" dirty="0" smtClean="0"/>
            </a:br>
            <a:r>
              <a:rPr lang="en-US" b="1" dirty="0" smtClean="0"/>
              <a:t>Probability distribution function – effective radii determination</a:t>
            </a:r>
            <a:endParaRPr lang="sk-SK" b="1" dirty="0"/>
          </a:p>
        </p:txBody>
      </p:sp>
      <p:sp>
        <p:nvSpPr>
          <p:cNvPr id="24" name="BlokTextu 23"/>
          <p:cNvSpPr txBox="1"/>
          <p:nvPr/>
        </p:nvSpPr>
        <p:spPr>
          <a:xfrm>
            <a:off x="3683444" y="4884059"/>
            <a:ext cx="31623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 FAT PARTICLES</a:t>
            </a:r>
            <a:endParaRPr lang="sk-SK" sz="3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57806" y="7010400"/>
            <a:ext cx="39765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grpSp>
        <p:nvGrpSpPr>
          <p:cNvPr id="3" name="Group 2"/>
          <p:cNvGrpSpPr/>
          <p:nvPr/>
        </p:nvGrpSpPr>
        <p:grpSpPr>
          <a:xfrm>
            <a:off x="4392714" y="1657845"/>
            <a:ext cx="5874681" cy="4293292"/>
            <a:chOff x="4392714" y="1657845"/>
            <a:chExt cx="5874681" cy="4293292"/>
          </a:xfrm>
        </p:grpSpPr>
        <p:grpSp>
          <p:nvGrpSpPr>
            <p:cNvPr id="87" name="Group 86"/>
            <p:cNvGrpSpPr/>
            <p:nvPr/>
          </p:nvGrpSpPr>
          <p:grpSpPr>
            <a:xfrm>
              <a:off x="4392714" y="1657845"/>
              <a:ext cx="5874681" cy="4293292"/>
              <a:chOff x="4392714" y="1657845"/>
              <a:chExt cx="5874681" cy="42932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Obdĺžnik 11"/>
                  <p:cNvSpPr/>
                  <p:nvPr/>
                </p:nvSpPr>
                <p:spPr>
                  <a:xfrm>
                    <a:off x="5842923" y="5460297"/>
                    <a:ext cx="2005677" cy="49084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sk-SK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sk-SK" sz="24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sk-SK" sz="2400" i="1" smtClean="0">
                              <a:latin typeface="Cambria Math"/>
                              <a:ea typeface="Cambria Math"/>
                            </a:rPr>
                            <m:t>≈</m:t>
                          </m:r>
                          <m:r>
                            <a:rPr lang="sk-SK" sz="2400" b="0" i="1" smtClean="0">
                              <a:latin typeface="Cambria Math"/>
                              <a:ea typeface="Cambria Math"/>
                            </a:rPr>
                            <m:t>0,</m:t>
                          </m:r>
                          <m:r>
                            <a:rPr lang="sk-SK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80</m:t>
                          </m:r>
                          <m:r>
                            <a:rPr lang="sk-SK" sz="24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sk-SK" sz="2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 xmlns="">
              <p:sp>
                <p:nvSpPr>
                  <p:cNvPr id="12" name="Obdĺžnik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2923" y="5460297"/>
                    <a:ext cx="2005677" cy="49084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4" name="Graf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39961603"/>
                      </p:ext>
                    </p:extLst>
                  </p:nvPr>
                </p:nvGraphicFramePr>
                <p:xfrm>
                  <a:off x="4392714" y="1657845"/>
                  <a:ext cx="5874681" cy="3612591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</mc:Choice>
            <mc:Fallback xmlns="">
              <p:graphicFrame>
                <p:nvGraphicFramePr>
                  <p:cNvPr id="74" name="Graf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39961603"/>
                      </p:ext>
                    </p:extLst>
                  </p:nvPr>
                </p:nvGraphicFramePr>
                <p:xfrm>
                  <a:off x="4392714" y="1657845"/>
                  <a:ext cx="5874681" cy="3612591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5835260" y="5105400"/>
                  <a:ext cx="2447706" cy="498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=0,61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sk-SK" sz="24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5260" y="5105400"/>
                  <a:ext cx="2447706" cy="49827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-99176" y="1564716"/>
            <a:ext cx="5854883" cy="4383349"/>
            <a:chOff x="-99176" y="1564716"/>
            <a:chExt cx="5854883" cy="4383349"/>
          </a:xfrm>
        </p:grpSpPr>
        <p:grpSp>
          <p:nvGrpSpPr>
            <p:cNvPr id="72" name="Group 71"/>
            <p:cNvGrpSpPr/>
            <p:nvPr/>
          </p:nvGrpSpPr>
          <p:grpSpPr>
            <a:xfrm>
              <a:off x="-99176" y="1564716"/>
              <a:ext cx="5854883" cy="4383349"/>
              <a:chOff x="-1221023" y="3407418"/>
              <a:chExt cx="6242890" cy="4673836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7" name="Graf 4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077575440"/>
                      </p:ext>
                    </p:extLst>
                  </p:nvPr>
                </p:nvGraphicFramePr>
                <p:xfrm>
                  <a:off x="-1221023" y="3407418"/>
                  <a:ext cx="6242890" cy="374573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7"/>
                  </a:graphicData>
                </a:graphic>
              </p:graphicFrame>
            </mc:Choice>
            <mc:Fallback xmlns="">
              <p:graphicFrame>
                <p:nvGraphicFramePr>
                  <p:cNvPr id="77" name="Graf 4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077575440"/>
                      </p:ext>
                    </p:extLst>
                  </p:nvPr>
                </p:nvGraphicFramePr>
                <p:xfrm>
                  <a:off x="-1221023" y="3407418"/>
                  <a:ext cx="6242890" cy="374573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8"/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Obdĺžnik 12"/>
                  <p:cNvSpPr/>
                  <p:nvPr/>
                </p:nvSpPr>
                <p:spPr>
                  <a:xfrm>
                    <a:off x="249512" y="7588994"/>
                    <a:ext cx="2128955" cy="49226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sk-SK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sk-SK" sz="24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sk-SK" sz="2400" i="1" smtClean="0">
                              <a:latin typeface="Cambria Math"/>
                              <a:ea typeface="Cambria Math"/>
                            </a:rPr>
                            <m:t>≈</m:t>
                          </m:r>
                          <m:r>
                            <a:rPr lang="sk-SK" sz="2400" b="0" i="1" smtClean="0">
                              <a:latin typeface="Cambria Math"/>
                              <a:ea typeface="Cambria Math"/>
                            </a:rPr>
                            <m:t>0,</m:t>
                          </m:r>
                          <m:r>
                            <a:rPr lang="sk-SK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98</m:t>
                          </m:r>
                          <m:r>
                            <a:rPr lang="sk-SK" sz="24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sk-SK" sz="2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oMath>
                      </m:oMathPara>
                    </a14:m>
                    <a:endParaRPr lang="sk-SK" sz="2400" dirty="0"/>
                  </a:p>
                </p:txBody>
              </p:sp>
            </mc:Choice>
            <mc:Fallback xmlns="">
              <p:sp>
                <p:nvSpPr>
                  <p:cNvPr id="13" name="Obdĺžnik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512" y="7588994"/>
                    <a:ext cx="2128955" cy="492260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b="-3947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1295400" y="5105400"/>
                  <a:ext cx="24477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  <m:r>
                          <a:rPr lang="sk-SK" sz="2400" b="0" i="1" smtClean="0">
                            <a:latin typeface="Cambria Math" panose="02040503050406030204" pitchFamily="18" charset="0"/>
                          </a:rPr>
                          <m:t>49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sk-SK" sz="2400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105400"/>
                  <a:ext cx="2447706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371600" y="6097852"/>
            <a:ext cx="6477000" cy="584775"/>
            <a:chOff x="2362200" y="2971800"/>
            <a:chExt cx="6477000" cy="584775"/>
          </a:xfrm>
        </p:grpSpPr>
        <p:sp>
          <p:nvSpPr>
            <p:cNvPr id="85" name="TextBox 84"/>
            <p:cNvSpPr txBox="1"/>
            <p:nvPr/>
          </p:nvSpPr>
          <p:spPr>
            <a:xfrm>
              <a:off x="2362200" y="2971800"/>
              <a:ext cx="487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b="1" dirty="0" smtClean="0">
                  <a:solidFill>
                    <a:srgbClr val="7030A0"/>
                  </a:solidFill>
                </a:rPr>
                <a:t>Nearly spherical particle » </a:t>
              </a:r>
              <a:endParaRPr lang="sk-SK" sz="3200" b="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7086600" y="2992438"/>
                  <a:ext cx="1752600" cy="55720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sk-SK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sk-SK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sk-SK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sk-SK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sk-SK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sk-SK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600" y="2992438"/>
                  <a:ext cx="1752600" cy="557204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7263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28950"/>
            <a:ext cx="7772400" cy="781050"/>
          </a:xfrm>
        </p:spPr>
        <p:txBody>
          <a:bodyPr>
            <a:normAutofit/>
          </a:bodyPr>
          <a:lstStyle/>
          <a:p>
            <a:r>
              <a:rPr lang="sk-SK" dirty="0" smtClean="0"/>
              <a:t>Experiment 2: Particle Size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10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959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38200" y="1143000"/>
            <a:ext cx="7620000" cy="5464408"/>
            <a:chOff x="838200" y="1143000"/>
            <a:chExt cx="7620000" cy="5464408"/>
          </a:xfrm>
        </p:grpSpPr>
        <p:pic>
          <p:nvPicPr>
            <p:cNvPr id="5" name="Latex na efekt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15377" t="-371" r="16061" b="12964"/>
            <a:stretch/>
          </p:blipFill>
          <p:spPr>
            <a:xfrm>
              <a:off x="838200" y="1143000"/>
              <a:ext cx="7620000" cy="5464408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143000" y="6248400"/>
              <a:ext cx="2775600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600200" y="5464314"/>
              <a:ext cx="198120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4000" b="1" dirty="0" smtClean="0">
                  <a:solidFill>
                    <a:srgbClr val="00B050"/>
                  </a:solidFill>
                </a:rPr>
                <a:t>100 µm</a:t>
              </a:r>
              <a:endParaRPr lang="sk-SK" sz="4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sk-SK" b="1" dirty="0" smtClean="0"/>
              <a:t>Observation - explanation </a:t>
            </a:r>
            <a:endParaRPr lang="sk-SK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2192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Particles in latex  paint, diluted in </a:t>
            </a:r>
            <a:r>
              <a:rPr lang="sk-SK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distilled </a:t>
            </a: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water for lowering </a:t>
            </a:r>
            <a:r>
              <a:rPr lang="en-US" sz="2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concentration</a:t>
            </a:r>
            <a:r>
              <a:rPr lang="sk-SK" sz="2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.</a:t>
            </a:r>
            <a:r>
              <a:rPr lang="en-US" sz="2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</a:t>
            </a:r>
            <a:endParaRPr lang="sk-SK" sz="2800" b="1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4"/>
              <p:cNvSpPr txBox="1"/>
              <p:nvPr/>
            </p:nvSpPr>
            <p:spPr>
              <a:xfrm>
                <a:off x="4343400" y="5023218"/>
                <a:ext cx="4038600" cy="149252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𝐷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𝑘𝑇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𝜋𝜂</m:t>
                          </m:r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sk-SK" sz="4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sk-SK" sz="4400" dirty="0"/>
              </a:p>
            </p:txBody>
          </p:sp>
        </mc:Choice>
        <mc:Fallback xmlns="">
          <p:sp>
            <p:nvSpPr>
              <p:cNvPr id="4" name="BlokTextu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5023218"/>
                <a:ext cx="4038600" cy="14925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00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sk-SK" sz="6600" b="1" dirty="0" smtClean="0"/>
              <a:t>Assignment</a:t>
            </a:r>
            <a:endParaRPr lang="sk-SK" sz="6600" b="1" dirty="0"/>
          </a:p>
        </p:txBody>
      </p:sp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sz="2800" dirty="0" smtClean="0">
              <a:solidFill>
                <a:srgbClr val="320E04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/>
              <a:t>Using </a:t>
            </a:r>
            <a:r>
              <a:rPr lang="en-US" sz="4400" b="1" dirty="0"/>
              <a:t>a microscope</a:t>
            </a:r>
            <a:r>
              <a:rPr lang="en-US" sz="4400" dirty="0"/>
              <a:t>, </a:t>
            </a:r>
            <a:r>
              <a:rPr lang="en-US" sz="4400" b="1" dirty="0"/>
              <a:t>observe</a:t>
            </a:r>
            <a:r>
              <a:rPr lang="en-US" sz="4400" dirty="0"/>
              <a:t> the </a:t>
            </a:r>
            <a:r>
              <a:rPr lang="en-US" sz="4400" b="1" dirty="0"/>
              <a:t>Brownian motion</a:t>
            </a:r>
            <a:r>
              <a:rPr lang="en-US" sz="4400" dirty="0"/>
              <a:t> of a particle of the </a:t>
            </a:r>
            <a:r>
              <a:rPr lang="en-US" sz="4400" b="1" dirty="0"/>
              <a:t>order of </a:t>
            </a:r>
            <a:r>
              <a:rPr lang="en-US" sz="4400" b="1" dirty="0" smtClean="0"/>
              <a:t>micrometer </a:t>
            </a:r>
            <a:r>
              <a:rPr lang="en-US" sz="4400" b="1" dirty="0"/>
              <a:t>in size</a:t>
            </a:r>
            <a:r>
              <a:rPr lang="en-US" sz="4400" dirty="0"/>
              <a:t>. Investigate how the </a:t>
            </a:r>
            <a:r>
              <a:rPr lang="en-US" sz="4400" b="1" dirty="0"/>
              <a:t>coefficient of diffusion</a:t>
            </a:r>
            <a:r>
              <a:rPr lang="en-US" sz="4400" dirty="0"/>
              <a:t> depends on the </a:t>
            </a:r>
            <a:r>
              <a:rPr lang="en-US" sz="4400" b="1" dirty="0"/>
              <a:t>size</a:t>
            </a:r>
            <a:r>
              <a:rPr lang="en-US" sz="4400" dirty="0"/>
              <a:t> and </a:t>
            </a:r>
            <a:r>
              <a:rPr lang="en-US" sz="4400" b="1" dirty="0"/>
              <a:t>shape</a:t>
            </a:r>
            <a:r>
              <a:rPr lang="en-US" sz="4400" dirty="0"/>
              <a:t> of the particle. </a:t>
            </a:r>
            <a:endParaRPr lang="en-US" sz="4400" dirty="0" smtClean="0">
              <a:solidFill>
                <a:srgbClr val="320E04"/>
              </a:solidFill>
            </a:endParaRPr>
          </a:p>
          <a:p>
            <a:pPr algn="ctr">
              <a:buNone/>
            </a:pP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429356"/>
              </p:ext>
            </p:extLst>
          </p:nvPr>
        </p:nvGraphicFramePr>
        <p:xfrm>
          <a:off x="457200" y="762000"/>
          <a:ext cx="8243170" cy="579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/>
          <p:nvPr/>
        </p:nvSpPr>
        <p:spPr>
          <a:xfrm>
            <a:off x="6653502" y="4999125"/>
            <a:ext cx="781902" cy="817625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7044452" y="2464486"/>
            <a:ext cx="0" cy="2534638"/>
          </a:xfrm>
          <a:prstGeom prst="straightConnector1">
            <a:avLst/>
          </a:prstGeom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057400" y="4419600"/>
            <a:ext cx="1752600" cy="1121151"/>
            <a:chOff x="2057400" y="4572001"/>
            <a:chExt cx="1752600" cy="1121151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2819400" y="4572001"/>
              <a:ext cx="990600" cy="42712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057400" y="4800600"/>
                  <a:ext cx="1143000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sk-SK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sk-SK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den>
                      </m:f>
                    </m:oMath>
                  </a14:m>
                  <a:r>
                    <a:rPr lang="sk-SK" sz="3600" b="1" dirty="0" smtClean="0">
                      <a:solidFill>
                        <a:srgbClr val="FF0000"/>
                      </a:solidFill>
                    </a:rPr>
                    <a:t>  fit</a:t>
                  </a:r>
                  <a:endParaRPr lang="sk-SK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4800600"/>
                  <a:ext cx="1143000" cy="89255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r="-6952" b="-15646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Particle size</a:t>
            </a:r>
            <a:endParaRPr lang="sk-SK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76600" y="3124200"/>
                <a:ext cx="182880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∝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den>
                      </m:f>
                    </m:oMath>
                  </m:oMathPara>
                </a14:m>
                <a:endParaRPr lang="sk-SK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124200"/>
                <a:ext cx="1828800" cy="101752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124200" y="1600200"/>
            <a:ext cx="4419600" cy="4255889"/>
            <a:chOff x="3124200" y="1676400"/>
            <a:chExt cx="4419600" cy="4255889"/>
          </a:xfrm>
        </p:grpSpPr>
        <p:sp>
          <p:nvSpPr>
            <p:cNvPr id="11" name="TextBox 10"/>
            <p:cNvSpPr txBox="1"/>
            <p:nvPr/>
          </p:nvSpPr>
          <p:spPr>
            <a:xfrm>
              <a:off x="3124200" y="1676400"/>
              <a:ext cx="4343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7030A0"/>
                  </a:solidFill>
                </a:rPr>
                <a:t>Big particle - collisions with glass » reduced diffusion coefficient </a:t>
              </a:r>
              <a:endParaRPr lang="sk-SK" sz="3200" dirty="0">
                <a:solidFill>
                  <a:srgbClr val="7030A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64511" y="4953000"/>
              <a:ext cx="979289" cy="979289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3" name="Straight Arrow Connector 12"/>
            <p:cNvCxnSpPr>
              <a:stCxn id="6" idx="7"/>
            </p:cNvCxnSpPr>
            <p:nvPr/>
          </p:nvCxnSpPr>
          <p:spPr>
            <a:xfrm flipH="1" flipV="1">
              <a:off x="6248400" y="3218274"/>
              <a:ext cx="1151986" cy="187814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63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28950"/>
            <a:ext cx="7772400" cy="781050"/>
          </a:xfrm>
        </p:spPr>
        <p:txBody>
          <a:bodyPr>
            <a:normAutofit/>
          </a:bodyPr>
          <a:lstStyle/>
          <a:p>
            <a:r>
              <a:rPr lang="sk-SK" dirty="0" smtClean="0"/>
              <a:t>Experiment 3: Particle Shape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10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99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r>
              <a:rPr lang="sk-SK" b="1" dirty="0" smtClean="0"/>
              <a:t>Influence on the diffusion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838200"/>
            <a:ext cx="7772400" cy="4572000"/>
          </a:xfrm>
        </p:spPr>
        <p:txBody>
          <a:bodyPr/>
          <a:lstStyle/>
          <a:p>
            <a:r>
              <a:rPr lang="sk-SK" dirty="0" smtClean="0"/>
              <a:t>Diffusion is similar as for spherical particles</a:t>
            </a:r>
            <a:r>
              <a:rPr lang="en-US" dirty="0" smtClean="0"/>
              <a:t>  - prolonged particle rotates randomly</a:t>
            </a:r>
          </a:p>
          <a:p>
            <a:r>
              <a:rPr lang="en-US" dirty="0" smtClean="0"/>
              <a:t>Average behavior is like as for spherical particle with some </a:t>
            </a:r>
            <a:r>
              <a:rPr lang="en-US" dirty="0" smtClean="0">
                <a:solidFill>
                  <a:srgbClr val="FF0000"/>
                </a:solidFill>
              </a:rPr>
              <a:t>effective radius </a:t>
            </a:r>
            <a:endParaRPr lang="sk-SK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video podlhovasta z tracke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168" t="13036" r="55833" b="39630"/>
          <a:stretch/>
        </p:blipFill>
        <p:spPr>
          <a:xfrm>
            <a:off x="342900" y="838200"/>
            <a:ext cx="83439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pPr algn="ctr"/>
            <a:r>
              <a:rPr lang="sk-SK" b="1" dirty="0" smtClean="0"/>
              <a:t>X-Y position analysis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57400" y="7162800"/>
            <a:ext cx="7772400" cy="4572000"/>
          </a:xfrm>
        </p:spPr>
        <p:txBody>
          <a:bodyPr/>
          <a:lstStyle/>
          <a:p>
            <a:r>
              <a:rPr lang="sk-SK" dirty="0" smtClean="0"/>
              <a:t>Graf 1, 2</a:t>
            </a:r>
          </a:p>
          <a:p>
            <a:r>
              <a:rPr lang="sk-SK" dirty="0" smtClean="0"/>
              <a:t>Rx approx Ry approx 1,02 um</a:t>
            </a:r>
          </a:p>
          <a:p>
            <a:r>
              <a:rPr lang="sk-SK" dirty="0" smtClean="0"/>
              <a:t>? Like a spherical particle?</a:t>
            </a:r>
          </a:p>
          <a:p>
            <a:r>
              <a:rPr lang="sk-SK" dirty="0" smtClean="0"/>
              <a:t>Particles rotates during the diffusion</a:t>
            </a:r>
          </a:p>
          <a:p>
            <a:r>
              <a:rPr lang="sk-SK" dirty="0" smtClean="0"/>
              <a:t>Average behavior as spherical particle (for long observation time)</a:t>
            </a:r>
          </a:p>
          <a:p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81353" y="2829903"/>
                <a:ext cx="6019800" cy="690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k-SK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=1,02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sk-SK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353" y="2829903"/>
                <a:ext cx="6019800" cy="69006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516564"/>
              </p:ext>
            </p:extLst>
          </p:nvPr>
        </p:nvGraphicFramePr>
        <p:xfrm>
          <a:off x="1143000" y="991644"/>
          <a:ext cx="6894979" cy="5303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91200" y="3657600"/>
            <a:ext cx="3200400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Particle rotates – average behavior as a spherical particle (for long observation time)</a:t>
            </a:r>
            <a:endParaRPr lang="sk-SK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361266" y="2153334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Probability</a:t>
            </a:r>
            <a:endParaRPr lang="sk-SK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60960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Displacement [µm]</a:t>
            </a:r>
            <a:endParaRPr lang="sk-SK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253147" y="1443899"/>
            <a:ext cx="2447706" cy="925683"/>
            <a:chOff x="-990600" y="2337606"/>
            <a:chExt cx="2447706" cy="925683"/>
          </a:xfrm>
          <a:solidFill>
            <a:srgbClr val="FF0000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-990600" y="2337606"/>
                  <a:ext cx="2447706" cy="49827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  <m:r>
                          <a:rPr lang="sk-SK" sz="2400" b="0" i="1" smtClean="0">
                            <a:latin typeface="Cambria Math" panose="02040503050406030204" pitchFamily="18" charset="0"/>
                          </a:rPr>
                          <m:t>40 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sk-SK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90600" y="2337606"/>
                  <a:ext cx="2447706" cy="49827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9" b="-10976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-990600" y="2801624"/>
                  <a:ext cx="2447706" cy="46166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  <m:r>
                          <a:rPr lang="sk-SK" sz="2400" b="0" i="1" smtClean="0">
                            <a:latin typeface="Cambria Math" panose="02040503050406030204" pitchFamily="18" charset="0"/>
                          </a:rPr>
                          <m:t>34 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sk-SK" sz="2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90600" y="2801624"/>
                  <a:ext cx="2447706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537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AsOne/>
      </p:bldGraphic>
      <p:bldP spid="7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3633" y="982691"/>
            <a:ext cx="6436067" cy="5831348"/>
            <a:chOff x="53633" y="982691"/>
            <a:chExt cx="6436067" cy="5831348"/>
          </a:xfrm>
        </p:grpSpPr>
        <p:grpSp>
          <p:nvGrpSpPr>
            <p:cNvPr id="40" name="Group 39"/>
            <p:cNvGrpSpPr/>
            <p:nvPr/>
          </p:nvGrpSpPr>
          <p:grpSpPr>
            <a:xfrm rot="20167951">
              <a:off x="53633" y="982691"/>
              <a:ext cx="6413500" cy="5831348"/>
              <a:chOff x="121225" y="1028809"/>
              <a:chExt cx="6413500" cy="5831348"/>
            </a:xfrm>
          </p:grpSpPr>
          <p:sp>
            <p:nvSpPr>
              <p:cNvPr id="57" name="TextBox 56"/>
              <p:cNvSpPr txBox="1"/>
              <p:nvPr/>
            </p:nvSpPr>
            <p:spPr>
              <a:xfrm rot="1432049">
                <a:off x="6149432" y="3937186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dirty="0">
                    <a:solidFill>
                      <a:srgbClr val="FF0000"/>
                    </a:solidFill>
                  </a:rPr>
                  <a:t>L</a:t>
                </a:r>
                <a:endParaRPr lang="sk-SK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432049">
                <a:off x="2857708" y="1028809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dirty="0" smtClean="0">
                    <a:solidFill>
                      <a:srgbClr val="FF0000"/>
                    </a:solidFill>
                  </a:rPr>
                  <a:t>T</a:t>
                </a:r>
                <a:endParaRPr lang="sk-SK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>
                <a:off x="121225" y="4003154"/>
                <a:ext cx="64135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 flipV="1">
                <a:off x="3265267" y="1256981"/>
                <a:ext cx="51194" cy="560317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381000" y="1732001"/>
              <a:ext cx="6108700" cy="4059198"/>
              <a:chOff x="381000" y="1732001"/>
              <a:chExt cx="6108700" cy="4059198"/>
            </a:xfrm>
          </p:grpSpPr>
          <p:sp>
            <p:nvSpPr>
              <p:cNvPr id="42" name="Can 41"/>
              <p:cNvSpPr/>
              <p:nvPr/>
            </p:nvSpPr>
            <p:spPr>
              <a:xfrm rot="14733807">
                <a:off x="3044447" y="2764565"/>
                <a:ext cx="395106" cy="2397707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>
                <a:off x="381000" y="3962399"/>
                <a:ext cx="594360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V="1">
                <a:off x="3251200" y="1904999"/>
                <a:ext cx="0" cy="38862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6108700" y="3932237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dirty="0" smtClean="0">
                    <a:solidFill>
                      <a:srgbClr val="0070C0"/>
                    </a:solidFill>
                  </a:rPr>
                  <a:t>x</a:t>
                </a:r>
                <a:endParaRPr lang="sk-SK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870200" y="1732001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dirty="0">
                    <a:solidFill>
                      <a:srgbClr val="0070C0"/>
                    </a:solidFill>
                  </a:rPr>
                  <a:t>y</a:t>
                </a:r>
                <a:endParaRPr lang="sk-SK" sz="4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7" name="Arc 46"/>
              <p:cNvSpPr/>
              <p:nvPr/>
            </p:nvSpPr>
            <p:spPr>
              <a:xfrm rot="991407">
                <a:off x="3582774" y="3131929"/>
                <a:ext cx="1143000" cy="1319390"/>
              </a:xfrm>
              <a:prstGeom prst="arc">
                <a:avLst>
                  <a:gd name="adj1" fmla="val 18036284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4279802" y="3352800"/>
                    <a:ext cx="444598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4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sk-SK" sz="40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9802" y="3352800"/>
                    <a:ext cx="444598" cy="707886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But – change of coordinate system makes difference</a:t>
            </a:r>
            <a:r>
              <a:rPr lang="sk-SK" b="1" dirty="0" smtClean="0"/>
              <a:t>!</a:t>
            </a:r>
            <a:endParaRPr lang="sk-SK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20622" y="1486841"/>
            <a:ext cx="2590800" cy="163121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We will analyse the motion of the particle ALONG and PERPENDICULARY to its main axis</a:t>
            </a:r>
            <a:endParaRPr lang="sk-SK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489623" y="4495800"/>
            <a:ext cx="342179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We set NEW coordinate system for each individual time step in the center of the particle.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3186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Longitudinal and Transversal movement</a:t>
            </a:r>
            <a:endParaRPr lang="sk-SK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7907" y="6276476"/>
            <a:ext cx="1003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b="1" dirty="0" smtClean="0">
                <a:solidFill>
                  <a:srgbClr val="7030A0"/>
                </a:solidFill>
              </a:rPr>
              <a:t>Particle moves more in transversal direction than longitudinal </a:t>
            </a:r>
            <a:endParaRPr lang="sk-SK" sz="26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3962400"/>
            <a:ext cx="17526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7" name="TextBox 16"/>
          <p:cNvSpPr txBox="1"/>
          <p:nvPr/>
        </p:nvSpPr>
        <p:spPr>
          <a:xfrm>
            <a:off x="-457200" y="2667000"/>
            <a:ext cx="152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grpSp>
        <p:nvGrpSpPr>
          <p:cNvPr id="9" name="Group 8"/>
          <p:cNvGrpSpPr/>
          <p:nvPr/>
        </p:nvGrpSpPr>
        <p:grpSpPr>
          <a:xfrm>
            <a:off x="5638800" y="2819400"/>
            <a:ext cx="2362200" cy="1060470"/>
            <a:chOff x="-25400" y="1775093"/>
            <a:chExt cx="2362200" cy="10604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-25400" y="1775093"/>
                  <a:ext cx="2286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1,28 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sk-SK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5400" y="1775093"/>
                  <a:ext cx="2286000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-25400" y="2312343"/>
                  <a:ext cx="23622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sk-SK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0,82 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sk-SK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5400" y="2312343"/>
                  <a:ext cx="2362200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/>
          <p:cNvSpPr txBox="1"/>
          <p:nvPr/>
        </p:nvSpPr>
        <p:spPr>
          <a:xfrm rot="16200000">
            <a:off x="518468" y="297452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Probability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02206" y="6019800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Displacement</a:t>
            </a:r>
            <a:r>
              <a:rPr lang="en-US" sz="2400" b="1" dirty="0" smtClean="0"/>
              <a:t>[µm]</a:t>
            </a:r>
            <a:endParaRPr lang="sk-SK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81000" y="864584"/>
            <a:ext cx="7939688" cy="5311168"/>
            <a:chOff x="381000" y="864584"/>
            <a:chExt cx="7939688" cy="5311168"/>
          </a:xfrm>
        </p:grpSpPr>
        <p:graphicFrame>
          <p:nvGraphicFramePr>
            <p:cNvPr id="20" name="Graf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41024713"/>
                </p:ext>
              </p:extLst>
            </p:nvPr>
          </p:nvGraphicFramePr>
          <p:xfrm>
            <a:off x="381000" y="864584"/>
            <a:ext cx="7939688" cy="5311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1417320" y="2125980"/>
              <a:ext cx="220980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sk-SK" sz="1600" dirty="0" smtClean="0"/>
                <a:t>Transversal Direction fit</a:t>
              </a:r>
              <a:endParaRPr lang="sk-SK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46065" y="1299057"/>
            <a:ext cx="2447706" cy="925683"/>
            <a:chOff x="-990600" y="2337606"/>
            <a:chExt cx="2447706" cy="925683"/>
          </a:xfrm>
          <a:solidFill>
            <a:srgbClr val="FF0000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-990600" y="2337606"/>
                  <a:ext cx="2447706" cy="46166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  <m:r>
                          <a:rPr lang="sk-SK" sz="2400" b="0" i="1" smtClean="0">
                            <a:latin typeface="Cambria Math" panose="02040503050406030204" pitchFamily="18" charset="0"/>
                          </a:rPr>
                          <m:t>24 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sk-SK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90600" y="2337606"/>
                  <a:ext cx="2447706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-990600" y="2801624"/>
                  <a:ext cx="2447706" cy="46166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  <m:r>
                          <a:rPr lang="sk-SK" sz="2400" b="0" i="1" smtClean="0">
                            <a:latin typeface="Cambria Math" panose="02040503050406030204" pitchFamily="18" charset="0"/>
                          </a:rPr>
                          <m:t>40 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sk-SK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sk-SK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90600" y="2801624"/>
                  <a:ext cx="2447706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49" b="-13158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28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-152400"/>
            <a:ext cx="7772400" cy="1143000"/>
          </a:xfrm>
        </p:spPr>
        <p:txBody>
          <a:bodyPr/>
          <a:lstStyle/>
          <a:p>
            <a:pPr algn="ctr"/>
            <a:r>
              <a:rPr lang="sk-SK" b="1" dirty="0" smtClean="0"/>
              <a:t>Explanation</a:t>
            </a:r>
            <a:endParaRPr lang="sk-SK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2355272" y="838200"/>
            <a:ext cx="1530928" cy="1302551"/>
            <a:chOff x="1524000" y="2200463"/>
            <a:chExt cx="1981200" cy="1685653"/>
          </a:xfrm>
        </p:grpSpPr>
        <p:grpSp>
          <p:nvGrpSpPr>
            <p:cNvPr id="33" name="Group 32"/>
            <p:cNvGrpSpPr/>
            <p:nvPr/>
          </p:nvGrpSpPr>
          <p:grpSpPr>
            <a:xfrm>
              <a:off x="1524000" y="2209716"/>
              <a:ext cx="1676400" cy="1676400"/>
              <a:chOff x="1524000" y="2209801"/>
              <a:chExt cx="1676400" cy="16764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524000" y="2209801"/>
                <a:ext cx="1676400" cy="16764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20" name="Straight Arrow Connector 19"/>
              <p:cNvCxnSpPr>
                <a:endCxn id="17" idx="0"/>
              </p:cNvCxnSpPr>
              <p:nvPr/>
            </p:nvCxnSpPr>
            <p:spPr>
              <a:xfrm flipV="1">
                <a:off x="2362200" y="2209801"/>
                <a:ext cx="0" cy="95513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752601" y="2200463"/>
                  <a:ext cx="1752599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oMath>
                    </m:oMathPara>
                  </a14:m>
                  <a:endParaRPr lang="sk-SK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2601" y="2200463"/>
                  <a:ext cx="1752599" cy="70788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-251180" y="2729272"/>
            <a:ext cx="4876800" cy="1237564"/>
            <a:chOff x="-457200" y="3653641"/>
            <a:chExt cx="4876800" cy="123756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-304800" y="3653641"/>
                  <a:ext cx="472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36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sk-SK" sz="3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𝑐𝑜𝑙𝑙𝑖𝑠𝑖𝑜𝑛𝑠</m:t>
                            </m:r>
                          </m:sub>
                        </m:s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 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sz="3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sk-SK" dirty="0"/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4800" y="3653641"/>
                  <a:ext cx="4724400" cy="6463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-457200" y="4244874"/>
                  <a:ext cx="472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36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sk-SK" sz="3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𝑖𝑠𝑐𝑜𝑢𝑠</m:t>
                            </m:r>
                          </m:sub>
                        </m:s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sk-SK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sk-SK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7200" y="4244874"/>
                  <a:ext cx="4724400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-1051280" y="4744049"/>
                <a:ext cx="11353800" cy="1145122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sk-SK" sz="4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k-SK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sk-SK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𝑐𝑜𝑙𝑙𝑖𝑠𝑖𝑜𝑛𝑠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sk-SK" sz="48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sk-SK" sz="4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𝑖𝑠𝑐𝑜𝑢𝑠</m:t>
                            </m:r>
                          </m:sub>
                        </m:sSub>
                      </m:den>
                    </m:f>
                    <m:r>
                      <a:rPr lang="en-US" sz="4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sk-SK" sz="4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4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sk-SK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k-SK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sk-SK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𝑐𝑜𝑙𝑙𝑖𝑠𝑖𝑜𝑛𝑠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sk-SK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sk-SK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𝑖𝑠𝑐𝑜𝑢𝑠</m:t>
                            </m:r>
                          </m:sub>
                        </m:sSub>
                      </m:den>
                    </m:f>
                    <m:r>
                      <a:rPr lang="en-US" sz="4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ad>
                      <m:radPr>
                        <m:ctrlP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sk-SK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200" dirty="0" smtClean="0"/>
                  <a:t> </a:t>
                </a:r>
                <a:endParaRPr lang="sk-SK" sz="1200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51280" y="4744049"/>
                <a:ext cx="11353800" cy="114512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2514600" y="2631805"/>
            <a:ext cx="6153150" cy="1363501"/>
            <a:chOff x="2247900" y="3657599"/>
            <a:chExt cx="6153150" cy="13635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647950" y="3657599"/>
                  <a:ext cx="472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3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sk-SK" sz="3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𝑐𝑜𝑙𝑙𝑖𝑠𝑖𝑜𝑛𝑠</m:t>
                            </m:r>
                          </m:sub>
                        </m:sSub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sk-SK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lang="sk-SK" dirty="0">
                    <a:solidFill>
                      <a:srgbClr val="0070C0"/>
                    </a:solidFill>
                  </a:endParaRPr>
                </a:p>
              </p:txBody>
            </p:sp>
          </mc:Choice>
          <mc:Fallback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7950" y="3657599"/>
                  <a:ext cx="4724400" cy="6463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247900" y="4237872"/>
                  <a:ext cx="6153150" cy="783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sk-SK" sz="3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sk-SK" sz="3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𝑖𝑠𝑐𝑜𝑢𝑠</m:t>
                            </m:r>
                          </m:sub>
                        </m:sSub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ad>
                          <m:radPr>
                            <m:ctrlPr>
                              <a:rPr lang="en-US" sz="3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sz="3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g>
                          <m:e>
                            <m:r>
                              <a:rPr lang="en-US" sz="3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sSup>
                              <m:sSupPr>
                                <m:ctrlPr>
                                  <a:rPr lang="en-US" sz="3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k-SK" sz="3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sk-SK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7900" y="4237872"/>
                  <a:ext cx="6153150" cy="78322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19101" y="1074003"/>
                <a:ext cx="1714499" cy="830997"/>
              </a:xfrm>
              <a:prstGeom prst="rect">
                <a:avLst/>
              </a:prstGeom>
              <a:noFill/>
              <a:ln w="762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sk-SK" sz="4800" b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sz="4800" b="1" dirty="0" smtClean="0">
                    <a:ln>
                      <a:solidFill>
                        <a:schemeClr val="tx1"/>
                      </a:solidFill>
                    </a:ln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n>
                          <a:solidFill>
                            <a:schemeClr val="tx1"/>
                          </a:solidFill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4800" b="1" i="1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</m:oMath>
                </a14:m>
                <a:endParaRPr lang="sk-SK" sz="48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1" y="1074003"/>
                <a:ext cx="1714499" cy="83099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762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952058" y="845351"/>
            <a:ext cx="4582342" cy="1364449"/>
            <a:chOff x="3952058" y="845351"/>
            <a:chExt cx="4582342" cy="1364449"/>
          </a:xfrm>
        </p:grpSpPr>
        <p:grpSp>
          <p:nvGrpSpPr>
            <p:cNvPr id="32" name="Group 31"/>
            <p:cNvGrpSpPr/>
            <p:nvPr/>
          </p:nvGrpSpPr>
          <p:grpSpPr>
            <a:xfrm>
              <a:off x="4052455" y="845351"/>
              <a:ext cx="4481945" cy="1364449"/>
              <a:chOff x="2800350" y="4767782"/>
              <a:chExt cx="6115050" cy="18616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5638800" y="5970299"/>
                    <a:ext cx="65396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𝑙𝑟</m:t>
                          </m:r>
                        </m:oMath>
                      </m:oMathPara>
                    </a14:m>
                    <a:endParaRPr lang="sk-SK" dirty="0"/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38800" y="5970299"/>
                    <a:ext cx="653962" cy="276999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6456" t="-2941" r="-41772" b="-38235"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Rectangle 17"/>
              <p:cNvSpPr/>
              <p:nvPr/>
            </p:nvSpPr>
            <p:spPr>
              <a:xfrm>
                <a:off x="2819400" y="4800600"/>
                <a:ext cx="6096000" cy="1828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21" name="Straight Arrow Connector 20"/>
              <p:cNvCxnSpPr>
                <a:stCxn id="18" idx="3"/>
              </p:cNvCxnSpPr>
              <p:nvPr/>
            </p:nvCxnSpPr>
            <p:spPr>
              <a:xfrm flipH="1">
                <a:off x="2819400" y="5715000"/>
                <a:ext cx="6096000" cy="0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5600699" y="4823605"/>
                <a:ext cx="1752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FF00"/>
                    </a:solidFill>
                  </a:rPr>
                  <a:t>l</a:t>
                </a:r>
                <a:endParaRPr lang="sk-SK" sz="4000" b="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819400" y="4767782"/>
                <a:ext cx="0" cy="95513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2800350" y="4805848"/>
                <a:ext cx="17526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sk-SK" sz="4000" b="1" dirty="0">
                  <a:solidFill>
                    <a:srgbClr val="FF000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3952058" y="876377"/>
                  <a:ext cx="83820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oMath>
                    </m:oMathPara>
                  </a14:m>
                  <a:endParaRPr lang="sk-SK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2058" y="876377"/>
                  <a:ext cx="838200" cy="64633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800475" y="3882275"/>
                <a:ext cx="3581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Perrin</m:t>
                      </m:r>
                      <m:r>
                        <a:rPr lang="en-US" sz="32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formula</m:t>
                      </m:r>
                      <m:r>
                        <a:rPr lang="en-US" sz="32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sk-SK" sz="1200" dirty="0">
                  <a:solidFill>
                    <a:srgbClr val="7030A0"/>
                  </a:solidFill>
                </a:endParaRPr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475" y="3882275"/>
                <a:ext cx="3581400" cy="8617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4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914400" y="761999"/>
            <a:ext cx="7772400" cy="50686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 lvl="1"/>
            <a:endParaRPr lang="sk-SK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ctr"/>
            <a:r>
              <a:rPr lang="sk-SK" b="1" dirty="0" smtClean="0"/>
              <a:t>Conclusion</a:t>
            </a:r>
            <a:endParaRPr lang="sk-SK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257629" y="1065875"/>
            <a:ext cx="8458200" cy="2665957"/>
            <a:chOff x="257629" y="1065875"/>
            <a:chExt cx="8458200" cy="26659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9" t="8576" r="15834" b="13750"/>
            <a:stretch/>
          </p:blipFill>
          <p:spPr>
            <a:xfrm>
              <a:off x="5559903" y="1598884"/>
              <a:ext cx="3141412" cy="21329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7629" y="1065875"/>
              <a:ext cx="845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Observation of </a:t>
              </a:r>
              <a:r>
                <a:rPr lang="sk-SK" sz="2400" dirty="0"/>
                <a:t>the </a:t>
              </a:r>
              <a:r>
                <a:rPr lang="en-US" sz="2400" dirty="0"/>
                <a:t>Brownian motion (</a:t>
              </a:r>
              <a:r>
                <a:rPr lang="sk-SK" sz="2400" dirty="0"/>
                <a:t>latex</a:t>
              </a:r>
              <a:r>
                <a:rPr lang="en-US" sz="2400" dirty="0"/>
                <a:t> paint</a:t>
              </a:r>
              <a:r>
                <a:rPr lang="sk-SK" sz="2400" dirty="0"/>
                <a:t>, milk, carbon particles</a:t>
              </a:r>
              <a:r>
                <a:rPr lang="en-US" sz="2400" dirty="0"/>
                <a:t>)</a:t>
              </a:r>
              <a:endParaRPr lang="sk-SK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2608" y="1887309"/>
            <a:ext cx="5038065" cy="1653978"/>
            <a:chOff x="272608" y="1887309"/>
            <a:chExt cx="5038065" cy="1653978"/>
          </a:xfrm>
        </p:grpSpPr>
        <p:sp>
          <p:nvSpPr>
            <p:cNvPr id="13" name="TextBox 12"/>
            <p:cNvSpPr txBox="1"/>
            <p:nvPr/>
          </p:nvSpPr>
          <p:spPr>
            <a:xfrm>
              <a:off x="272608" y="1887309"/>
              <a:ext cx="4451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k-SK" sz="2400" dirty="0" smtClean="0"/>
                <a:t>Theory – Diffusion equation</a:t>
              </a:r>
              <a:endParaRPr lang="sk-SK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3514732" y="2485415"/>
                  <a:ext cx="1795941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sk-SK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𝑃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sk-SK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4732" y="2485415"/>
                  <a:ext cx="1795941" cy="79457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Skupina 14"/>
            <p:cNvGrpSpPr/>
            <p:nvPr/>
          </p:nvGrpSpPr>
          <p:grpSpPr>
            <a:xfrm>
              <a:off x="925286" y="2331665"/>
              <a:ext cx="2465226" cy="1209622"/>
              <a:chOff x="152400" y="2809961"/>
              <a:chExt cx="7670800" cy="3763859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43" t="28458" r="29438" b="46264"/>
              <a:stretch/>
            </p:blipFill>
            <p:spPr bwMode="auto">
              <a:xfrm>
                <a:off x="166778" y="3625120"/>
                <a:ext cx="7656422" cy="2948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" name="Skupina 13"/>
              <p:cNvGrpSpPr/>
              <p:nvPr/>
            </p:nvGrpSpPr>
            <p:grpSpPr>
              <a:xfrm>
                <a:off x="152400" y="2809961"/>
                <a:ext cx="2286000" cy="3074946"/>
                <a:chOff x="152400" y="2809961"/>
                <a:chExt cx="2286000" cy="3074946"/>
              </a:xfrm>
            </p:grpSpPr>
            <p:grpSp>
              <p:nvGrpSpPr>
                <p:cNvPr id="18" name="Skupina 11"/>
                <p:cNvGrpSpPr/>
                <p:nvPr/>
              </p:nvGrpSpPr>
              <p:grpSpPr>
                <a:xfrm>
                  <a:off x="166778" y="3200400"/>
                  <a:ext cx="2271622" cy="2362200"/>
                  <a:chOff x="166778" y="3200400"/>
                  <a:chExt cx="2271622" cy="2362200"/>
                </a:xfrm>
              </p:grpSpPr>
              <p:cxnSp>
                <p:nvCxnSpPr>
                  <p:cNvPr id="22" name="Rovná spojovacia šípka 6"/>
                  <p:cNvCxnSpPr/>
                  <p:nvPr/>
                </p:nvCxnSpPr>
                <p:spPr>
                  <a:xfrm flipV="1">
                    <a:off x="914400" y="3200400"/>
                    <a:ext cx="0" cy="213360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Rovná spojovacia šípka 8"/>
                  <p:cNvCxnSpPr/>
                  <p:nvPr/>
                </p:nvCxnSpPr>
                <p:spPr>
                  <a:xfrm>
                    <a:off x="914400" y="5334000"/>
                    <a:ext cx="1524000" cy="21842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Rovná spojovacia šípka 10"/>
                  <p:cNvCxnSpPr/>
                  <p:nvPr/>
                </p:nvCxnSpPr>
                <p:spPr>
                  <a:xfrm flipH="1">
                    <a:off x="166778" y="5334000"/>
                    <a:ext cx="747622" cy="228600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BlokTextu 12"/>
                <p:cNvSpPr txBox="1"/>
                <p:nvPr/>
              </p:nvSpPr>
              <p:spPr>
                <a:xfrm>
                  <a:off x="1022575" y="2809961"/>
                  <a:ext cx="381000" cy="461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FF0000"/>
                      </a:solidFill>
                    </a:rPr>
                    <a:t>P</a:t>
                  </a:r>
                  <a:endParaRPr lang="sk-SK" sz="2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" name="BlokTextu 15"/>
                <p:cNvSpPr txBox="1"/>
                <p:nvPr/>
              </p:nvSpPr>
              <p:spPr>
                <a:xfrm>
                  <a:off x="152400" y="5237550"/>
                  <a:ext cx="381000" cy="523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</a:rPr>
                    <a:t>x</a:t>
                  </a:r>
                  <a:endParaRPr lang="sk-SK" sz="28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1" name="BlokTextu 16"/>
                <p:cNvSpPr txBox="1"/>
                <p:nvPr/>
              </p:nvSpPr>
              <p:spPr>
                <a:xfrm>
                  <a:off x="2057400" y="5361686"/>
                  <a:ext cx="381000" cy="523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00"/>
                      </a:solidFill>
                    </a:rPr>
                    <a:t>y</a:t>
                  </a:r>
                  <a:endParaRPr lang="sk-SK" sz="28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39" name="Group 38"/>
          <p:cNvGrpSpPr/>
          <p:nvPr/>
        </p:nvGrpSpPr>
        <p:grpSpPr>
          <a:xfrm>
            <a:off x="342899" y="3718908"/>
            <a:ext cx="8648701" cy="2700303"/>
            <a:chOff x="342899" y="3718908"/>
            <a:chExt cx="8648701" cy="2700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42899" y="3718908"/>
                  <a:ext cx="8458200" cy="8601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sk-SK" sz="2400" dirty="0"/>
                    <a:t>Analysis of diffusion movement of spherical particle – determination of effective radii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sz="2400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en-US" sz="2400" dirty="0"/>
                    <a:t>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endParaRPr lang="sk-SK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899" y="3718908"/>
                  <a:ext cx="8458200" cy="86017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37" t="-5674" b="-12766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0" t="44895" r="46190" b="22543"/>
            <a:stretch/>
          </p:blipFill>
          <p:spPr bwMode="auto">
            <a:xfrm>
              <a:off x="7538162" y="4579080"/>
              <a:ext cx="1453438" cy="1493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" name="Group 35"/>
            <p:cNvGrpSpPr/>
            <p:nvPr/>
          </p:nvGrpSpPr>
          <p:grpSpPr>
            <a:xfrm>
              <a:off x="1131226" y="4607528"/>
              <a:ext cx="6367021" cy="1811683"/>
              <a:chOff x="-99176" y="1564716"/>
              <a:chExt cx="11525543" cy="3547133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0" name="Graf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066935302"/>
                      </p:ext>
                    </p:extLst>
                  </p:nvPr>
                </p:nvGraphicFramePr>
                <p:xfrm>
                  <a:off x="5551685" y="1572193"/>
                  <a:ext cx="5874682" cy="3539656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7"/>
                  </a:graphicData>
                </a:graphic>
              </p:graphicFrame>
            </mc:Choice>
            <mc:Fallback xmlns="">
              <p:graphicFrame>
                <p:nvGraphicFramePr>
                  <p:cNvPr id="30" name="Graf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066935302"/>
                      </p:ext>
                    </p:extLst>
                  </p:nvPr>
                </p:nvGraphicFramePr>
                <p:xfrm>
                  <a:off x="5551685" y="1572193"/>
                  <a:ext cx="5874682" cy="3539656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8"/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4" name="Graf 4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64390036"/>
                      </p:ext>
                    </p:extLst>
                  </p:nvPr>
                </p:nvGraphicFramePr>
                <p:xfrm>
                  <a:off x="-99176" y="1564716"/>
                  <a:ext cx="5854883" cy="351293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9"/>
                  </a:graphicData>
                </a:graphic>
              </p:graphicFrame>
            </mc:Choice>
            <mc:Fallback xmlns="">
              <p:graphicFrame>
                <p:nvGraphicFramePr>
                  <p:cNvPr id="34" name="Graf 4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64390036"/>
                      </p:ext>
                    </p:extLst>
                  </p:nvPr>
                </p:nvGraphicFramePr>
                <p:xfrm>
                  <a:off x="-99176" y="1564716"/>
                  <a:ext cx="5854883" cy="351293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10"/>
                  </a:graphicData>
                </a:graphic>
              </p:graphicFrame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2909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/>
              <a:t>Conclusion</a:t>
            </a:r>
            <a:endParaRPr lang="sk-SK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453571" y="1145395"/>
            <a:ext cx="8538029" cy="3710178"/>
            <a:chOff x="453571" y="1373995"/>
            <a:chExt cx="8538029" cy="3494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53571" y="1373995"/>
                  <a:ext cx="8458200" cy="1262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sk-SK" sz="2400" dirty="0"/>
                    <a:t>Measurement of diffusion coefficient in dependence on particle radius – </a:t>
                  </a:r>
                  <a:r>
                    <a:rPr lang="sk-SK" sz="2400" dirty="0" smtClean="0"/>
                    <a:t>theory </a:t>
                  </a:r>
                  <a14:m>
                    <m:oMath xmlns:m="http://schemas.openxmlformats.org/officeDocument/2006/math">
                      <m:r>
                        <a:rPr lang="sk-SK" sz="2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sk-SK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k-SK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a14:m>
                  <a:r>
                    <a:rPr lang="sk-SK" sz="2400" dirty="0"/>
                    <a:t> – confirmed</a:t>
                  </a:r>
                </a:p>
                <a:p>
                  <a:endParaRPr lang="sk-SK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571" y="1373995"/>
                  <a:ext cx="8458200" cy="126220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937" t="-3636"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/>
            <p:cNvGrpSpPr/>
            <p:nvPr/>
          </p:nvGrpSpPr>
          <p:grpSpPr>
            <a:xfrm>
              <a:off x="5707743" y="2353480"/>
              <a:ext cx="3283857" cy="2514600"/>
              <a:chOff x="630261" y="384898"/>
              <a:chExt cx="8243171" cy="5799242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6" name="Chart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27237862"/>
                      </p:ext>
                    </p:extLst>
                  </p:nvPr>
                </p:nvGraphicFramePr>
                <p:xfrm>
                  <a:off x="630261" y="384898"/>
                  <a:ext cx="8243171" cy="579924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</mc:Choice>
            <mc:Fallback xmlns="">
              <p:graphicFrame>
                <p:nvGraphicFramePr>
                  <p:cNvPr id="6" name="Chart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27237862"/>
                      </p:ext>
                    </p:extLst>
                  </p:nvPr>
                </p:nvGraphicFramePr>
                <p:xfrm>
                  <a:off x="630261" y="384898"/>
                  <a:ext cx="8243171" cy="579924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</mc:Fallback>
          </mc:AlternateContent>
          <p:sp>
            <p:nvSpPr>
              <p:cNvPr id="7" name="Oval 6"/>
              <p:cNvSpPr/>
              <p:nvPr/>
            </p:nvSpPr>
            <p:spPr>
              <a:xfrm>
                <a:off x="6653502" y="4999125"/>
                <a:ext cx="781902" cy="817625"/>
              </a:xfrm>
              <a:prstGeom prst="ellipse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V="1">
                <a:off x="7044453" y="2364055"/>
                <a:ext cx="0" cy="2534639"/>
              </a:xfrm>
              <a:prstGeom prst="straightConnector1">
                <a:avLst/>
              </a:prstGeom>
              <a:ln w="76200">
                <a:noFill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2321959" y="3999091"/>
                <a:ext cx="1964792" cy="970439"/>
                <a:chOff x="2321959" y="4151492"/>
                <a:chExt cx="1964792" cy="970439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 flipV="1">
                  <a:off x="3296149" y="4151492"/>
                  <a:ext cx="990602" cy="427123"/>
                </a:xfrm>
                <a:prstGeom prst="straightConnector1">
                  <a:avLst/>
                </a:prstGeom>
                <a:ln w="9525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2321959" y="4293281"/>
                      <a:ext cx="1142997" cy="82865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sk-SK" sz="1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sk-SK" sz="1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sk-SK" sz="1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den>
                          </m:f>
                        </m:oMath>
                      </a14:m>
                      <a:r>
                        <a:rPr lang="sk-SK" sz="1000" b="1" dirty="0" smtClean="0">
                          <a:solidFill>
                            <a:srgbClr val="FF0000"/>
                          </a:solidFill>
                        </a:rPr>
                        <a:t>  fit</a:t>
                      </a:r>
                      <a:endParaRPr lang="sk-SK" sz="10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TextBox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21959" y="4293281"/>
                      <a:ext cx="1142997" cy="82865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sk-SK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3986919" y="2854831"/>
                    <a:ext cx="1828801" cy="10806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en-US" sz="11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 ∝</m:t>
                          </m:r>
                          <m:f>
                            <m:fPr>
                              <m:ctrlPr>
                                <a:rPr lang="en-US" sz="11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11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den>
                          </m:f>
                        </m:oMath>
                      </m:oMathPara>
                    </a14:m>
                    <a:endParaRPr lang="sk-SK" sz="800" b="1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86919" y="2854831"/>
                    <a:ext cx="1828801" cy="108060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" name="Group 12"/>
              <p:cNvGrpSpPr/>
              <p:nvPr/>
            </p:nvGrpSpPr>
            <p:grpSpPr>
              <a:xfrm>
                <a:off x="3918962" y="2094872"/>
                <a:ext cx="4343399" cy="3364303"/>
                <a:chOff x="3918962" y="2171072"/>
                <a:chExt cx="4343399" cy="3364303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3918962" y="2171072"/>
                  <a:ext cx="4343399" cy="1337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 smtClean="0">
                      <a:solidFill>
                        <a:srgbClr val="7030A0"/>
                      </a:solidFill>
                    </a:rPr>
                    <a:t>Big particle - collisions with glass » reduced diffusion coefficient </a:t>
                  </a:r>
                  <a:endParaRPr lang="sk-SK" sz="90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6757601" y="4556086"/>
                  <a:ext cx="979288" cy="979289"/>
                </a:xfrm>
                <a:prstGeom prst="ellipse">
                  <a:avLst/>
                </a:prstGeom>
                <a:noFill/>
                <a:ln w="762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cxnSp>
              <p:nvCxnSpPr>
                <p:cNvPr id="18" name="Straight Arrow Connector 17"/>
                <p:cNvCxnSpPr/>
                <p:nvPr/>
              </p:nvCxnSpPr>
              <p:spPr>
                <a:xfrm flipH="1" flipV="1">
                  <a:off x="6862759" y="3176780"/>
                  <a:ext cx="835875" cy="1651983"/>
                </a:xfrm>
                <a:prstGeom prst="straightConnector1">
                  <a:avLst/>
                </a:prstGeom>
                <a:ln w="762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7149" y="2057038"/>
                <a:ext cx="5602651" cy="3722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k-SK" sz="2400" dirty="0"/>
                  <a:t>Analysis of diffusion movement of strongly aspherical particle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sk-SK" sz="2400" dirty="0"/>
                  <a:t>Behaves like spherical particle in a laboratory frame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sk-SK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sk-SK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sk-SK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sk-SK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sk-SK" sz="2400" dirty="0" smtClean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endParaRPr lang="sk-SK" sz="2400" dirty="0"/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sk-SK" sz="2400" dirty="0" smtClean="0"/>
                  <a:t>Asphericity </a:t>
                </a:r>
                <a:r>
                  <a:rPr lang="sk-SK" sz="2400" dirty="0"/>
                  <a:t>detected from analysis of the longitudinal and </a:t>
                </a:r>
                <a:r>
                  <a:rPr lang="sk-SK" sz="2400" dirty="0" smtClean="0"/>
                  <a:t>transversal </a:t>
                </a:r>
                <a:r>
                  <a:rPr lang="sk-SK" sz="2400" dirty="0"/>
                  <a:t>movement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sk-SK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sk-SK" sz="2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sk-SK" sz="2400" dirty="0"/>
              </a:p>
              <a:p>
                <a:endParaRPr lang="sk-SK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49" y="2057038"/>
                <a:ext cx="5602651" cy="3722494"/>
              </a:xfrm>
              <a:prstGeom prst="rect">
                <a:avLst/>
              </a:prstGeom>
              <a:blipFill rotWithShape="0">
                <a:blip r:embed="rId7"/>
                <a:stretch>
                  <a:fillRect l="-1413" t="-130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BlokTextu 4"/>
          <p:cNvSpPr txBox="1"/>
          <p:nvPr/>
        </p:nvSpPr>
        <p:spPr>
          <a:xfrm>
            <a:off x="2086780" y="5543050"/>
            <a:ext cx="6789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Thank you for your attention</a:t>
            </a:r>
            <a:r>
              <a:rPr lang="sk-SK" sz="4000" b="1" dirty="0" smtClean="0">
                <a:solidFill>
                  <a:srgbClr val="FF0000"/>
                </a:solidFill>
              </a:rPr>
              <a:t>!</a:t>
            </a:r>
            <a:endParaRPr lang="sk-SK" sz="4000" b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/>
          <a:srcRect l="28371" t="22464" r="61013" b="52142"/>
          <a:stretch/>
        </p:blipFill>
        <p:spPr>
          <a:xfrm>
            <a:off x="763477" y="5107698"/>
            <a:ext cx="1162259" cy="157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1000" y="533400"/>
            <a:ext cx="8354044" cy="5990802"/>
            <a:chOff x="381000" y="457200"/>
            <a:chExt cx="8354044" cy="5990802"/>
          </a:xfrm>
        </p:grpSpPr>
        <p:grpSp>
          <p:nvGrpSpPr>
            <p:cNvPr id="12" name="Group 11"/>
            <p:cNvGrpSpPr/>
            <p:nvPr/>
          </p:nvGrpSpPr>
          <p:grpSpPr>
            <a:xfrm>
              <a:off x="381000" y="457200"/>
              <a:ext cx="8354044" cy="5990802"/>
              <a:chOff x="685800" y="0"/>
              <a:chExt cx="7620000" cy="5464408"/>
            </a:xfrm>
          </p:grpSpPr>
          <p:pic>
            <p:nvPicPr>
              <p:cNvPr id="9" name="Latex na efekt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4"/>
              <a:srcRect l="15377" t="-371" r="16061" b="12964"/>
              <a:stretch/>
            </p:blipFill>
            <p:spPr>
              <a:xfrm>
                <a:off x="685800" y="0"/>
                <a:ext cx="7620000" cy="5464408"/>
              </a:xfrm>
              <a:prstGeom prst="rect">
                <a:avLst/>
              </a:prstGeom>
            </p:spPr>
          </p:pic>
          <p:sp>
            <p:nvSpPr>
              <p:cNvPr id="6" name="BlokTextu 6"/>
              <p:cNvSpPr txBox="1"/>
              <p:nvPr/>
            </p:nvSpPr>
            <p:spPr>
              <a:xfrm>
                <a:off x="1447800" y="4648200"/>
                <a:ext cx="6355512" cy="6456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4000" b="1" dirty="0" smtClean="0">
                    <a:solidFill>
                      <a:srgbClr val="FF0000"/>
                    </a:solidFill>
                  </a:rPr>
                  <a:t>Carbon particles in water</a:t>
                </a:r>
                <a:endParaRPr lang="sk-SK" sz="4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33600" y="457200"/>
              <a:ext cx="449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4000" b="1" dirty="0" smtClean="0">
                  <a:solidFill>
                    <a:srgbClr val="FF0000"/>
                  </a:solidFill>
                </a:rPr>
                <a:t>ENJOY!</a:t>
              </a:r>
              <a:endParaRPr lang="sk-SK" sz="4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55554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ternica_lesn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143000"/>
            <a:ext cx="7391400" cy="5544057"/>
          </a:xfrm>
        </p:spPr>
      </p:pic>
      <p:pic>
        <p:nvPicPr>
          <p:cNvPr id="1026" name="Picture 2" descr="C:\Users\Marek Basista\Desktop\10. Koeficient difúzie\Robert Br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6" y="1173479"/>
            <a:ext cx="1891068" cy="22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2300376" y="6019800"/>
            <a:ext cx="4938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</a:rPr>
              <a:t>Carbon particles in water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143000"/>
          </a:xfrm>
        </p:spPr>
        <p:txBody>
          <a:bodyPr>
            <a:noAutofit/>
          </a:bodyPr>
          <a:lstStyle/>
          <a:p>
            <a:pPr algn="ctr"/>
            <a:r>
              <a:rPr lang="sk-SK" b="1" dirty="0" smtClean="0">
                <a:latin typeface="Bookman Old Style" pitchFamily="18" charset="0"/>
              </a:rPr>
              <a:t>Observation</a:t>
            </a:r>
            <a:endParaRPr lang="en-US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8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28950"/>
            <a:ext cx="7772400" cy="781050"/>
          </a:xfrm>
        </p:spPr>
        <p:txBody>
          <a:bodyPr>
            <a:normAutofit/>
          </a:bodyPr>
          <a:lstStyle/>
          <a:p>
            <a:r>
              <a:rPr lang="sk-SK" dirty="0" smtClean="0"/>
              <a:t>Appendix</a:t>
            </a:r>
            <a:endParaRPr lang="sk-S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10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941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00200" y="2200348"/>
            <a:ext cx="6669692" cy="432595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ĺžnik 4"/>
              <p:cNvSpPr/>
              <p:nvPr/>
            </p:nvSpPr>
            <p:spPr>
              <a:xfrm>
                <a:off x="394910" y="1544320"/>
                <a:ext cx="3989130" cy="12953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𝑥</m:t>
                          </m:r>
                          <m:r>
                            <a:rPr lang="en-US" sz="2800" i="1">
                              <a:latin typeface="Cambria Math"/>
                            </a:rPr>
                            <m:t>, </m:t>
                          </m:r>
                          <m:r>
                            <a:rPr lang="en-US" sz="28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sk-SK" sz="28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𝐷</m:t>
                                  </m:r>
                                  <m:r>
                                    <a:rPr lang="en-US" sz="28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sk-SK" sz="2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5" name="Obdĺžni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10" y="1544320"/>
                <a:ext cx="3989130" cy="12953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6"/>
              <p:cNvSpPr txBox="1"/>
              <p:nvPr/>
            </p:nvSpPr>
            <p:spPr>
              <a:xfrm>
                <a:off x="6172200" y="2073666"/>
                <a:ext cx="2300886" cy="700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sz="2400" b="0" i="1" smtClean="0">
                        <a:latin typeface="Cambria Math"/>
                      </a:rPr>
                      <m:t>𝐷</m:t>
                    </m:r>
                    <m:r>
                      <a:rPr lang="sk-SK" sz="24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sk-SK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sz="24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sk-SK" sz="24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sk-SK" sz="2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sk-SK" sz="24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sk-SK" sz="24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sk-SK" sz="2400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r>
                      <a:rPr lang="sk-SK" sz="24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sk-SK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sk-SK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sz="2400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sk-SK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sk-SK" sz="2400" b="0" i="1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sk-SK" sz="2400" dirty="0" smtClean="0"/>
                  <a:t> </a:t>
                </a:r>
                <a:endParaRPr lang="sk-SK" sz="2400" dirty="0"/>
              </a:p>
            </p:txBody>
          </p:sp>
        </mc:Choice>
        <mc:Fallback xmlns="">
          <p:sp>
            <p:nvSpPr>
              <p:cNvPr id="7" name="BlokTextu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073666"/>
                <a:ext cx="2300886" cy="7003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Probability distribution function in </a:t>
            </a:r>
            <a:r>
              <a:rPr lang="sk-SK" sz="6700" dirty="0" smtClean="0"/>
              <a:t>1</a:t>
            </a:r>
            <a:r>
              <a:rPr lang="sk-SK" dirty="0" smtClean="0"/>
              <a:t>D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46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662940" y="1600200"/>
            <a:ext cx="2011680" cy="3276600"/>
            <a:chOff x="1219200" y="1600200"/>
            <a:chExt cx="2011680" cy="3276600"/>
          </a:xfrm>
        </p:grpSpPr>
        <p:sp>
          <p:nvSpPr>
            <p:cNvPr id="4" name="Ovál 3"/>
            <p:cNvSpPr/>
            <p:nvPr/>
          </p:nvSpPr>
          <p:spPr>
            <a:xfrm>
              <a:off x="1219200" y="1600200"/>
              <a:ext cx="1752600" cy="327660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6" name="Rovná spojnica 5"/>
            <p:cNvCxnSpPr>
              <a:stCxn id="4" idx="0"/>
              <a:endCxn id="4" idx="4"/>
            </p:cNvCxnSpPr>
            <p:nvPr/>
          </p:nvCxnSpPr>
          <p:spPr>
            <a:xfrm>
              <a:off x="2095500" y="1600200"/>
              <a:ext cx="0" cy="3276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ovná spojnica 7"/>
            <p:cNvCxnSpPr>
              <a:stCxn id="4" idx="2"/>
              <a:endCxn id="4" idx="6"/>
            </p:cNvCxnSpPr>
            <p:nvPr/>
          </p:nvCxnSpPr>
          <p:spPr>
            <a:xfrm>
              <a:off x="1219200" y="3238500"/>
              <a:ext cx="1752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ovná spojovacia šípka 9"/>
            <p:cNvCxnSpPr>
              <a:endCxn id="4" idx="4"/>
            </p:cNvCxnSpPr>
            <p:nvPr/>
          </p:nvCxnSpPr>
          <p:spPr>
            <a:xfrm>
              <a:off x="2095500" y="3238500"/>
              <a:ext cx="0" cy="16383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ovná spojovacia šípka 12"/>
            <p:cNvCxnSpPr>
              <a:endCxn id="4" idx="6"/>
            </p:cNvCxnSpPr>
            <p:nvPr/>
          </p:nvCxnSpPr>
          <p:spPr>
            <a:xfrm>
              <a:off x="2095500" y="3238500"/>
              <a:ext cx="8763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BlokTextu 13"/>
            <p:cNvSpPr txBox="1"/>
            <p:nvPr/>
          </p:nvSpPr>
          <p:spPr>
            <a:xfrm>
              <a:off x="2316480" y="2743200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</a:rPr>
                <a:t>b</a:t>
              </a:r>
              <a:endParaRPr lang="sk-SK" sz="3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BlokTextu 14"/>
            <p:cNvSpPr txBox="1"/>
            <p:nvPr/>
          </p:nvSpPr>
          <p:spPr>
            <a:xfrm>
              <a:off x="1752600" y="3697069"/>
              <a:ext cx="60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a</a:t>
              </a:r>
              <a:endParaRPr lang="sk-SK" sz="36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lokTextu 16"/>
              <p:cNvSpPr txBox="1"/>
              <p:nvPr/>
            </p:nvSpPr>
            <p:spPr>
              <a:xfrm>
                <a:off x="2934629" y="1671935"/>
                <a:ext cx="16373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=6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𝜋𝜂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𝑅</m:t>
                      </m:r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7" name="BlokTextu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629" y="1671935"/>
                <a:ext cx="1637371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372" b="-13158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lokTextu 17"/>
              <p:cNvSpPr txBox="1"/>
              <p:nvPr/>
            </p:nvSpPr>
            <p:spPr>
              <a:xfrm>
                <a:off x="4950073" y="2133600"/>
                <a:ext cx="3355727" cy="1259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k-SK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𝒇</m:t>
                          </m:r>
                        </m:num>
                        <m:den>
                          <m:sSub>
                            <m:sSubPr>
                              <m:ctrlPr>
                                <a:rPr lang="sk-SK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 −1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ln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8" name="BlokTextu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073" y="2133600"/>
                <a:ext cx="3355727" cy="12598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lokTextu 18"/>
              <p:cNvSpPr txBox="1"/>
              <p:nvPr/>
            </p:nvSpPr>
            <p:spPr>
              <a:xfrm>
                <a:off x="2743200" y="2239647"/>
                <a:ext cx="2018694" cy="718530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9" name="BlokTextu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239647"/>
                <a:ext cx="2018694" cy="7185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762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BlokTextu 19"/>
              <p:cNvSpPr txBox="1"/>
              <p:nvPr/>
            </p:nvSpPr>
            <p:spPr>
              <a:xfrm>
                <a:off x="5638800" y="1271090"/>
                <a:ext cx="1098378" cy="72481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20" name="BlokTextu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271090"/>
                <a:ext cx="1098378" cy="72481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bdĺžnik 20"/>
          <p:cNvSpPr/>
          <p:nvPr/>
        </p:nvSpPr>
        <p:spPr>
          <a:xfrm>
            <a:off x="3048000" y="4038600"/>
            <a:ext cx="5257800" cy="5334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3" name="Rovná spojnica 22"/>
          <p:cNvCxnSpPr>
            <a:stCxn id="21" idx="1"/>
            <a:endCxn id="21" idx="3"/>
          </p:cNvCxnSpPr>
          <p:nvPr/>
        </p:nvCxnSpPr>
        <p:spPr>
          <a:xfrm>
            <a:off x="3048000" y="43053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nica 24"/>
          <p:cNvCxnSpPr>
            <a:stCxn id="21" idx="0"/>
            <a:endCxn id="21" idx="2"/>
          </p:cNvCxnSpPr>
          <p:nvPr/>
        </p:nvCxnSpPr>
        <p:spPr>
          <a:xfrm>
            <a:off x="5676900" y="40386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ovacia šípka 26"/>
          <p:cNvCxnSpPr>
            <a:endCxn id="21" idx="3"/>
          </p:cNvCxnSpPr>
          <p:nvPr/>
        </p:nvCxnSpPr>
        <p:spPr>
          <a:xfrm>
            <a:off x="5676900" y="4305300"/>
            <a:ext cx="26289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8"/>
          <p:cNvCxnSpPr>
            <a:endCxn id="21" idx="0"/>
          </p:cNvCxnSpPr>
          <p:nvPr/>
        </p:nvCxnSpPr>
        <p:spPr>
          <a:xfrm flipV="1">
            <a:off x="5676900" y="4038600"/>
            <a:ext cx="0" cy="26670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BlokTextu 29"/>
          <p:cNvSpPr txBox="1"/>
          <p:nvPr/>
        </p:nvSpPr>
        <p:spPr>
          <a:xfrm>
            <a:off x="6781800" y="40780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endParaRPr lang="sk-SK" sz="3600" b="1" dirty="0">
              <a:solidFill>
                <a:srgbClr val="FF0000"/>
              </a:solidFill>
            </a:endParaRPr>
          </a:p>
        </p:txBody>
      </p:sp>
      <p:sp>
        <p:nvSpPr>
          <p:cNvPr id="31" name="BlokTextu 30"/>
          <p:cNvSpPr txBox="1"/>
          <p:nvPr/>
        </p:nvSpPr>
        <p:spPr>
          <a:xfrm>
            <a:off x="5181600" y="3962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b</a:t>
            </a:r>
            <a:endParaRPr lang="sk-SK" sz="36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BlokTextu 31"/>
              <p:cNvSpPr txBox="1"/>
              <p:nvPr/>
            </p:nvSpPr>
            <p:spPr>
              <a:xfrm>
                <a:off x="5059314" y="4876800"/>
                <a:ext cx="2664576" cy="1529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k-SK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𝒇</m:t>
                          </m:r>
                        </m:num>
                        <m:den>
                          <m:sSub>
                            <m:sSubPr>
                              <m:ctrlPr>
                                <a:rPr lang="sk-SK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e>
                            <m:sup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ln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</a:rPr>
                            <m:t> − 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10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32" name="BlokTextu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314" y="4876800"/>
                <a:ext cx="2664576" cy="152939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BlokTextu 32"/>
              <p:cNvSpPr txBox="1"/>
              <p:nvPr/>
            </p:nvSpPr>
            <p:spPr>
              <a:xfrm>
                <a:off x="2422348" y="5029200"/>
                <a:ext cx="2073452" cy="1125886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33" name="BlokTextu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48" y="5029200"/>
                <a:ext cx="2073452" cy="11258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762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BlokTextu 33"/>
              <p:cNvSpPr txBox="1"/>
              <p:nvPr/>
            </p:nvSpPr>
            <p:spPr>
              <a:xfrm>
                <a:off x="793750" y="4948535"/>
                <a:ext cx="1508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𝒄</m:t>
                      </m:r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𝒃</m:t>
                      </m:r>
                      <m:r>
                        <a:rPr lang="en-US" sz="2400" b="1" i="1" smtClean="0">
                          <a:latin typeface="Cambria Math"/>
                        </a:rPr>
                        <m:t>&lt;</m:t>
                      </m:r>
                      <m:r>
                        <a:rPr lang="en-US" sz="2400" b="1" i="1" smtClean="0">
                          <a:latin typeface="Cambria Math"/>
                        </a:rPr>
                        <m:t>𝒂</m:t>
                      </m:r>
                    </m:oMath>
                  </m:oMathPara>
                </a14:m>
                <a:endParaRPr lang="sk-SK" sz="2400" b="1" dirty="0"/>
              </a:p>
            </p:txBody>
          </p:sp>
        </mc:Choice>
        <mc:Fallback xmlns="">
          <p:sp>
            <p:nvSpPr>
              <p:cNvPr id="34" name="BlokTextu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50" y="4948535"/>
                <a:ext cx="1508760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ál 36"/>
          <p:cNvSpPr/>
          <p:nvPr/>
        </p:nvSpPr>
        <p:spPr>
          <a:xfrm>
            <a:off x="671830" y="2981403"/>
            <a:ext cx="1733550" cy="5130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9" name="Rovná spojovacia šípka 38"/>
          <p:cNvCxnSpPr>
            <a:endCxn id="37" idx="1"/>
          </p:cNvCxnSpPr>
          <p:nvPr/>
        </p:nvCxnSpPr>
        <p:spPr>
          <a:xfrm flipH="1" flipV="1">
            <a:off x="925703" y="3056538"/>
            <a:ext cx="613537" cy="181963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BlokTextu 40"/>
          <p:cNvSpPr txBox="1"/>
          <p:nvPr/>
        </p:nvSpPr>
        <p:spPr>
          <a:xfrm>
            <a:off x="1066800" y="2483535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</a:t>
            </a:r>
            <a:endParaRPr lang="sk-SK" sz="3600" b="1" dirty="0">
              <a:solidFill>
                <a:srgbClr val="7030A0"/>
              </a:solidFill>
            </a:endParaRPr>
          </a:p>
        </p:txBody>
      </p:sp>
      <p:sp>
        <p:nvSpPr>
          <p:cNvPr id="42" name="BlokTextu 41"/>
          <p:cNvSpPr txBox="1"/>
          <p:nvPr/>
        </p:nvSpPr>
        <p:spPr>
          <a:xfrm>
            <a:off x="243501" y="1214735"/>
            <a:ext cx="337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PROLATE ELLIPSOID</a:t>
            </a:r>
            <a:endParaRPr lang="sk-SK" sz="2400" b="1" dirty="0"/>
          </a:p>
        </p:txBody>
      </p:sp>
      <p:sp>
        <p:nvSpPr>
          <p:cNvPr id="43" name="BlokTextu 42"/>
          <p:cNvSpPr txBox="1"/>
          <p:nvPr/>
        </p:nvSpPr>
        <p:spPr>
          <a:xfrm>
            <a:off x="3941742" y="3653135"/>
            <a:ext cx="337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LONG ROD</a:t>
            </a:r>
            <a:endParaRPr lang="sk-SK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Perrin formulas – drag coefficients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432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701228" y="685800"/>
            <a:ext cx="3413572" cy="1689738"/>
            <a:chOff x="1219200" y="1600200"/>
            <a:chExt cx="2128189" cy="3276600"/>
          </a:xfrm>
        </p:grpSpPr>
        <p:sp>
          <p:nvSpPr>
            <p:cNvPr id="5" name="Ovál 4"/>
            <p:cNvSpPr/>
            <p:nvPr/>
          </p:nvSpPr>
          <p:spPr>
            <a:xfrm>
              <a:off x="1219200" y="1600200"/>
              <a:ext cx="1752600" cy="327660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6" name="Rovná spojnica 5"/>
            <p:cNvCxnSpPr>
              <a:stCxn id="5" idx="0"/>
              <a:endCxn id="5" idx="4"/>
            </p:cNvCxnSpPr>
            <p:nvPr/>
          </p:nvCxnSpPr>
          <p:spPr>
            <a:xfrm>
              <a:off x="2095500" y="1600200"/>
              <a:ext cx="0" cy="3276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ovná spojnica 6"/>
            <p:cNvCxnSpPr>
              <a:stCxn id="5" idx="2"/>
              <a:endCxn id="5" idx="6"/>
            </p:cNvCxnSpPr>
            <p:nvPr/>
          </p:nvCxnSpPr>
          <p:spPr>
            <a:xfrm>
              <a:off x="1219200" y="3238500"/>
              <a:ext cx="1752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ovná spojovacia šípka 7"/>
            <p:cNvCxnSpPr>
              <a:endCxn id="5" idx="4"/>
            </p:cNvCxnSpPr>
            <p:nvPr/>
          </p:nvCxnSpPr>
          <p:spPr>
            <a:xfrm>
              <a:off x="2095500" y="3238500"/>
              <a:ext cx="0" cy="16383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ovná spojovacia šípka 8"/>
            <p:cNvCxnSpPr>
              <a:endCxn id="5" idx="6"/>
            </p:cNvCxnSpPr>
            <p:nvPr/>
          </p:nvCxnSpPr>
          <p:spPr>
            <a:xfrm>
              <a:off x="2095500" y="3238500"/>
              <a:ext cx="8763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BlokTextu 9"/>
            <p:cNvSpPr txBox="1"/>
            <p:nvPr/>
          </p:nvSpPr>
          <p:spPr>
            <a:xfrm>
              <a:off x="2432989" y="3103669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</a:rPr>
                <a:t>b</a:t>
              </a:r>
              <a:endParaRPr lang="sk-SK" sz="3600" b="1" dirty="0">
                <a:solidFill>
                  <a:srgbClr val="00B050"/>
                </a:solidFill>
              </a:endParaRPr>
            </a:p>
          </p:txBody>
        </p:sp>
        <p:sp>
          <p:nvSpPr>
            <p:cNvPr id="11" name="BlokTextu 10"/>
            <p:cNvSpPr txBox="1"/>
            <p:nvPr/>
          </p:nvSpPr>
          <p:spPr>
            <a:xfrm>
              <a:off x="1752600" y="3697069"/>
              <a:ext cx="60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</a:rPr>
                <a:t>a</a:t>
              </a:r>
              <a:endParaRPr lang="sk-SK" sz="36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BlokTextu 12"/>
              <p:cNvSpPr txBox="1"/>
              <p:nvPr/>
            </p:nvSpPr>
            <p:spPr>
              <a:xfrm>
                <a:off x="3810000" y="685800"/>
                <a:ext cx="3802708" cy="1291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k-SK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</m:num>
                        <m:den>
                          <m:sSub>
                            <m:sSubPr>
                              <m:ctrlPr>
                                <a:rPr lang="sk-SK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 −1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 −1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3" name="BlokTextu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685800"/>
                <a:ext cx="3802708" cy="129105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BlokTextu 14"/>
              <p:cNvSpPr txBox="1"/>
              <p:nvPr/>
            </p:nvSpPr>
            <p:spPr>
              <a:xfrm>
                <a:off x="5029200" y="2266389"/>
                <a:ext cx="2015167" cy="718530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15" name="BlokTextu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66389"/>
                <a:ext cx="2015167" cy="7185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762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lokTextu 15"/>
              <p:cNvSpPr txBox="1"/>
              <p:nvPr/>
            </p:nvSpPr>
            <p:spPr>
              <a:xfrm>
                <a:off x="7664622" y="722986"/>
                <a:ext cx="1098378" cy="72481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6" name="BlokTextu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622" y="722986"/>
                <a:ext cx="1098378" cy="72481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ál 16"/>
          <p:cNvSpPr/>
          <p:nvPr/>
        </p:nvSpPr>
        <p:spPr>
          <a:xfrm>
            <a:off x="731520" y="1182014"/>
            <a:ext cx="2780842" cy="6973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lokTextu 17"/>
              <p:cNvSpPr txBox="1"/>
              <p:nvPr/>
            </p:nvSpPr>
            <p:spPr>
              <a:xfrm>
                <a:off x="1356360" y="2392680"/>
                <a:ext cx="1508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𝒄</m:t>
                      </m:r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𝒃</m:t>
                      </m:r>
                      <m:r>
                        <a:rPr lang="en-US" sz="2400" b="1" i="1" smtClean="0">
                          <a:latin typeface="Cambria Math"/>
                        </a:rPr>
                        <m:t>&gt;</m:t>
                      </m:r>
                      <m:r>
                        <a:rPr lang="en-US" sz="2400" b="1" i="1" smtClean="0">
                          <a:latin typeface="Cambria Math"/>
                        </a:rPr>
                        <m:t>𝒂</m:t>
                      </m:r>
                    </m:oMath>
                  </m:oMathPara>
                </a14:m>
                <a:endParaRPr lang="sk-SK" sz="2400" b="1" dirty="0"/>
              </a:p>
            </p:txBody>
          </p:sp>
        </mc:Choice>
        <mc:Fallback xmlns="">
          <p:sp>
            <p:nvSpPr>
              <p:cNvPr id="18" name="BlokTextu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360" y="2392680"/>
                <a:ext cx="150876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Rovná spojovacia šípka 19"/>
          <p:cNvCxnSpPr>
            <a:endCxn id="17" idx="1"/>
          </p:cNvCxnSpPr>
          <p:nvPr/>
        </p:nvCxnSpPr>
        <p:spPr>
          <a:xfrm flipH="1" flipV="1">
            <a:off x="1138765" y="1284133"/>
            <a:ext cx="983177" cy="246537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lokTextu 20"/>
          <p:cNvSpPr txBox="1"/>
          <p:nvPr/>
        </p:nvSpPr>
        <p:spPr>
          <a:xfrm>
            <a:off x="1542821" y="838528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c</a:t>
            </a:r>
            <a:endParaRPr lang="sk-SK" sz="3600" b="1" dirty="0">
              <a:solidFill>
                <a:srgbClr val="7030A0"/>
              </a:solidFill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762000" y="300335"/>
            <a:ext cx="337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OBLATE ELLIPSOID</a:t>
            </a:r>
            <a:endParaRPr lang="sk-SK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BlokTextu 23"/>
              <p:cNvSpPr txBox="1"/>
              <p:nvPr/>
            </p:nvSpPr>
            <p:spPr>
              <a:xfrm>
                <a:off x="2161161" y="3200400"/>
                <a:ext cx="4803825" cy="9774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𝑃𝑅𝑂𝐿𝐴𝑇𝐸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 −1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ln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𝑃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6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𝜋𝜂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24" name="BlokTextu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161" y="3200400"/>
                <a:ext cx="4803825" cy="9774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BlokTextu 24"/>
              <p:cNvSpPr txBox="1"/>
              <p:nvPr/>
            </p:nvSpPr>
            <p:spPr>
              <a:xfrm>
                <a:off x="2159701" y="4175760"/>
                <a:ext cx="4805286" cy="9766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𝑂𝐵𝐿𝐴𝑇𝐸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 −1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𝑃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 −1</m:t>
                                          </m:r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6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𝜋𝜂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sk-SK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sk-SK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25" name="BlokTextu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701" y="4175760"/>
                <a:ext cx="4805286" cy="97661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dĺžnik 25"/>
              <p:cNvSpPr/>
              <p:nvPr/>
            </p:nvSpPr>
            <p:spPr>
              <a:xfrm>
                <a:off x="2161162" y="5152374"/>
                <a:ext cx="4803825" cy="9766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𝐿𝑂𝑁𝐺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𝑅𝑂𝐷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𝑃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 −1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𝑃</m:t>
                                      </m:r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𝑃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 −1</m:t>
                                          </m:r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6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𝜋𝜂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26" name="Obdĺžnik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162" y="5152374"/>
                <a:ext cx="4803825" cy="97661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90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Changing coordinate system</a:t>
            </a:r>
            <a:r>
              <a:rPr lang="sk-SK" dirty="0" smtClean="0"/>
              <a:t>! - equations</a:t>
            </a:r>
            <a:r>
              <a:rPr lang="en-US" dirty="0" smtClean="0"/>
              <a:t> 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62971" y="4575055"/>
                <a:ext cx="5556140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sk-SK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m:rPr>
                          <m:sty m:val="p"/>
                        </m:rPr>
                        <a:rPr lang="sk-SK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sk-SK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sk-SK" sz="28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k-SK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k-SK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m:rPr>
                          <m:sty m:val="p"/>
                        </m:rPr>
                        <a:rPr lang="sk-SK" sz="28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sk-SK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sk-SK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971" y="4575055"/>
                <a:ext cx="5556140" cy="86177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12528" y="788205"/>
            <a:ext cx="6607989" cy="5993418"/>
            <a:chOff x="12528" y="788205"/>
            <a:chExt cx="6607989" cy="5993418"/>
          </a:xfrm>
        </p:grpSpPr>
        <p:grpSp>
          <p:nvGrpSpPr>
            <p:cNvPr id="43" name="Group 42"/>
            <p:cNvGrpSpPr/>
            <p:nvPr/>
          </p:nvGrpSpPr>
          <p:grpSpPr>
            <a:xfrm rot="20167951">
              <a:off x="12528" y="788205"/>
              <a:ext cx="6607989" cy="5993418"/>
              <a:chOff x="121225" y="866739"/>
              <a:chExt cx="6607989" cy="5993418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121225" y="4003154"/>
                <a:ext cx="64135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3265267" y="1256981"/>
                <a:ext cx="51194" cy="560317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 rot="1432049">
                <a:off x="6348214" y="3962608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dirty="0">
                    <a:solidFill>
                      <a:srgbClr val="FF0000"/>
                    </a:solidFill>
                  </a:rPr>
                  <a:t>L</a:t>
                </a:r>
                <a:endParaRPr lang="sk-SK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432049">
                <a:off x="2929418" y="866739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dirty="0" smtClean="0">
                    <a:solidFill>
                      <a:srgbClr val="FF0000"/>
                    </a:solidFill>
                  </a:rPr>
                  <a:t>T</a:t>
                </a:r>
                <a:endParaRPr lang="sk-SK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81000" y="1701980"/>
              <a:ext cx="6108700" cy="4089219"/>
              <a:chOff x="381000" y="1701980"/>
              <a:chExt cx="6108700" cy="4089219"/>
            </a:xfrm>
          </p:grpSpPr>
          <p:sp>
            <p:nvSpPr>
              <p:cNvPr id="8" name="Can 7"/>
              <p:cNvSpPr/>
              <p:nvPr/>
            </p:nvSpPr>
            <p:spPr>
              <a:xfrm rot="14733807">
                <a:off x="3044447" y="2764565"/>
                <a:ext cx="395106" cy="2397707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>
                <a:off x="381000" y="3962399"/>
                <a:ext cx="594360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V="1">
                <a:off x="3251200" y="1904999"/>
                <a:ext cx="0" cy="38862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108700" y="3932237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dirty="0" smtClean="0">
                    <a:solidFill>
                      <a:srgbClr val="0070C0"/>
                    </a:solidFill>
                  </a:rPr>
                  <a:t>x</a:t>
                </a:r>
                <a:endParaRPr lang="sk-SK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70200" y="1732001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k-SK" sz="3200" dirty="0">
                    <a:solidFill>
                      <a:srgbClr val="0070C0"/>
                    </a:solidFill>
                  </a:rPr>
                  <a:t>y</a:t>
                </a:r>
                <a:endParaRPr lang="sk-SK" sz="4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0" name="Arc 19"/>
              <p:cNvSpPr/>
              <p:nvPr/>
            </p:nvSpPr>
            <p:spPr>
              <a:xfrm rot="991407">
                <a:off x="3582774" y="3131929"/>
                <a:ext cx="1143000" cy="1319390"/>
              </a:xfrm>
              <a:prstGeom prst="arc">
                <a:avLst>
                  <a:gd name="adj1" fmla="val 18135080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279802" y="3352800"/>
                    <a:ext cx="444598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sk-SK" sz="4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sk-SK" sz="40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9802" y="3352800"/>
                    <a:ext cx="444598" cy="707886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k-SK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" name="Straight Connector 5"/>
              <p:cNvCxnSpPr/>
              <p:nvPr/>
            </p:nvCxnSpPr>
            <p:spPr>
              <a:xfrm flipV="1">
                <a:off x="5410200" y="2332036"/>
                <a:ext cx="0" cy="16002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3251198" y="2316776"/>
                <a:ext cx="2160000" cy="152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4427006" y="1787761"/>
                <a:ext cx="709449" cy="134437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2639965" y="1781135"/>
                <a:ext cx="1775221" cy="88226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/>
              <p:cNvSpPr/>
              <p:nvPr/>
            </p:nvSpPr>
            <p:spPr>
              <a:xfrm>
                <a:off x="5332275" y="2248206"/>
                <a:ext cx="152400" cy="1524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347192" y="170198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825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Mass of the particle</a:t>
            </a:r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a:fld id="{5E0F07FB-BFE9-4756-9047-F63E5178B062}" type="mathplaceholder">
                      <a:rPr lang="sk-SK" i="1" smtClean="0">
                        <a:latin typeface="Cambria Math" panose="02040503050406030204" pitchFamily="18" charset="0"/>
                      </a:rPr>
                      <a:t>Type equation here.</a:t>
                    </a:fld>
                  </m:oMath>
                </a14:m>
                <a:endParaRPr lang="sk-SK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348782" y="2142453"/>
                <a:ext cx="151323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sk-SK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82" y="2142453"/>
                <a:ext cx="1513235" cy="5186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828800" y="2661057"/>
                <a:ext cx="6553200" cy="1202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b="0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k-SK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sk-SK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=−3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 smtClean="0"/>
              </a:p>
              <a:p>
                <a:endParaRPr lang="sk-SK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661057"/>
                <a:ext cx="6553200" cy="12021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>
                <a:spLocks noResize="1"/>
              </p:cNvSpPr>
              <p:nvPr/>
            </p:nvSpPr>
            <p:spPr>
              <a:xfrm>
                <a:off x="3675960" y="3560280"/>
                <a:ext cx="3410640" cy="844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sk-SK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sk-SK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k-SK" i="1">
                                      <a:latin typeface="Cambria Math"/>
                                    </a:rPr>
                                    <m:t>𝑑𝑥</m:t>
                                  </m:r>
                                </m:e>
                                <m:sup>
                                  <m:r>
                                    <a:rPr lang="sk-SK" i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sk-SK" i="1"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</m:e>
                      </m:acc>
                      <m:r>
                        <a:rPr lang="sk-SK" i="0">
                          <a:latin typeface="Cambria Math"/>
                        </a:rPr>
                        <m:t>=</m:t>
                      </m:r>
                      <m:r>
                        <a:rPr lang="sk-SK" i="1">
                          <a:latin typeface="Cambria Math"/>
                        </a:rPr>
                        <m:t>𝑘𝑇</m:t>
                      </m:r>
                      <m:f>
                        <m:f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i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sk-SK" i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sk-SK" i="0">
                          <a:latin typeface="Cambria Math"/>
                        </a:rPr>
                        <m:t>πη</m:t>
                      </m:r>
                      <m:r>
                        <a:rPr lang="sk-SK" i="1">
                          <a:latin typeface="Cambria Math"/>
                        </a:rPr>
                        <m:t>𝑟</m:t>
                      </m:r>
                      <m:r>
                        <a:rPr lang="sk-SK" i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k-SK" i="1">
                              <a:latin typeface="Cambria Math"/>
                            </a:rPr>
                            <m:t>𝐶𝑒</m:t>
                          </m:r>
                        </m:e>
                        <m:sup>
                          <m:f>
                            <m:fPr>
                              <m:ctrlPr>
                                <a:rPr lang="sk-SK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sk-SK" i="0">
                                  <a:latin typeface="Cambria Math"/>
                                </a:rPr>
                                <m:t>−6</m:t>
                              </m:r>
                              <m:r>
                                <m:rPr>
                                  <m:sty m:val="p"/>
                                </m:rPr>
                                <a:rPr lang="sk-SK" i="0">
                                  <a:latin typeface="Cambria Math"/>
                                </a:rPr>
                                <m:t>πη</m:t>
                              </m:r>
                              <m:r>
                                <a:rPr lang="sk-SK" i="1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sk-SK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sk-SK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sk-SK" i="0" dirty="0">
                  <a:latin typeface="Arial" pitchFamily="18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960" y="3560280"/>
                <a:ext cx="3410640" cy="8449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705600" y="4116073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t-time between collisions - ~10(-8)s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5598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/>
              <a:t>What is the Brownian motion</a:t>
            </a:r>
            <a:endParaRPr lang="sk-SK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4" t="68566" r="68438" b="26000"/>
          <a:stretch/>
        </p:blipFill>
        <p:spPr bwMode="auto">
          <a:xfrm>
            <a:off x="5842930" y="2969868"/>
            <a:ext cx="966729" cy="72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90600" y="1374478"/>
            <a:ext cx="7720866" cy="4873922"/>
            <a:chOff x="990600" y="1374478"/>
            <a:chExt cx="7720866" cy="487392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t="50000" r="29688" b="15132"/>
            <a:stretch/>
          </p:blipFill>
          <p:spPr bwMode="auto">
            <a:xfrm>
              <a:off x="990600" y="1374478"/>
              <a:ext cx="7018001" cy="465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70162" r="68438" b="26000"/>
            <a:stretch/>
          </p:blipFill>
          <p:spPr bwMode="auto">
            <a:xfrm>
              <a:off x="6473028" y="5373746"/>
              <a:ext cx="966729" cy="51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68566" r="68438" b="26000"/>
            <a:stretch/>
          </p:blipFill>
          <p:spPr bwMode="auto">
            <a:xfrm>
              <a:off x="4927990" y="4424279"/>
              <a:ext cx="966729" cy="72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68566" r="68438" b="26000"/>
            <a:stretch/>
          </p:blipFill>
          <p:spPr bwMode="auto">
            <a:xfrm>
              <a:off x="5937876" y="4061755"/>
              <a:ext cx="966729" cy="72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68566" r="68438" b="26000"/>
            <a:stretch/>
          </p:blipFill>
          <p:spPr bwMode="auto">
            <a:xfrm>
              <a:off x="2273692" y="5160832"/>
              <a:ext cx="966729" cy="72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68566" r="68438" b="26000"/>
            <a:stretch/>
          </p:blipFill>
          <p:spPr bwMode="auto">
            <a:xfrm>
              <a:off x="5411353" y="5523354"/>
              <a:ext cx="966729" cy="725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70162" r="68438" b="26000"/>
            <a:stretch/>
          </p:blipFill>
          <p:spPr bwMode="auto">
            <a:xfrm>
              <a:off x="6147910" y="3759656"/>
              <a:ext cx="966729" cy="51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70162" r="68438" b="26000"/>
            <a:stretch/>
          </p:blipFill>
          <p:spPr bwMode="auto">
            <a:xfrm>
              <a:off x="7022567" y="2136928"/>
              <a:ext cx="966729" cy="51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70162" r="68438" b="26000"/>
            <a:stretch/>
          </p:blipFill>
          <p:spPr bwMode="auto">
            <a:xfrm>
              <a:off x="7439757" y="3076323"/>
              <a:ext cx="966729" cy="51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4" t="70162" r="68438" b="26000"/>
            <a:stretch/>
          </p:blipFill>
          <p:spPr bwMode="auto">
            <a:xfrm>
              <a:off x="7744737" y="4015722"/>
              <a:ext cx="966729" cy="51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BlokTextu 1031"/>
          <p:cNvSpPr txBox="1"/>
          <p:nvPr/>
        </p:nvSpPr>
        <p:spPr>
          <a:xfrm>
            <a:off x="8001000" y="357693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X</a:t>
            </a:r>
            <a:endParaRPr lang="sk-SK" sz="2400" b="1" dirty="0">
              <a:solidFill>
                <a:srgbClr val="7030A0"/>
              </a:solidFill>
            </a:endParaRPr>
          </a:p>
        </p:txBody>
      </p:sp>
      <p:sp>
        <p:nvSpPr>
          <p:cNvPr id="25" name="BlokTextu 40"/>
          <p:cNvSpPr txBox="1"/>
          <p:nvPr/>
        </p:nvSpPr>
        <p:spPr>
          <a:xfrm>
            <a:off x="3505200" y="11430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Y</a:t>
            </a:r>
            <a:endParaRPr lang="sk-SK" b="1" dirty="0">
              <a:solidFill>
                <a:srgbClr val="7030A0"/>
              </a:solidFill>
            </a:endParaRPr>
          </a:p>
        </p:txBody>
      </p:sp>
      <p:cxnSp>
        <p:nvCxnSpPr>
          <p:cNvPr id="26" name="Rovná spojovacia šípka 20"/>
          <p:cNvCxnSpPr/>
          <p:nvPr/>
        </p:nvCxnSpPr>
        <p:spPr>
          <a:xfrm>
            <a:off x="240515" y="3763411"/>
            <a:ext cx="7772400" cy="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ovacia šípka 22"/>
          <p:cNvCxnSpPr/>
          <p:nvPr/>
        </p:nvCxnSpPr>
        <p:spPr>
          <a:xfrm flipV="1">
            <a:off x="3974315" y="1253704"/>
            <a:ext cx="0" cy="4795707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/>
          <p:nvPr/>
        </p:nvCxnSpPr>
        <p:spPr>
          <a:xfrm flipV="1">
            <a:off x="3974315" y="2114499"/>
            <a:ext cx="2578885" cy="1622729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9"/>
          <p:cNvCxnSpPr/>
          <p:nvPr/>
        </p:nvCxnSpPr>
        <p:spPr>
          <a:xfrm>
            <a:off x="3974315" y="3737227"/>
            <a:ext cx="3740957" cy="1343729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ovacia šípka 1023"/>
          <p:cNvCxnSpPr/>
          <p:nvPr/>
        </p:nvCxnSpPr>
        <p:spPr>
          <a:xfrm flipH="1">
            <a:off x="3886200" y="3737227"/>
            <a:ext cx="88115" cy="1953329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ovná spojovacia šípka 1027"/>
          <p:cNvCxnSpPr/>
          <p:nvPr/>
        </p:nvCxnSpPr>
        <p:spPr>
          <a:xfrm flipH="1" flipV="1">
            <a:off x="1447800" y="2947439"/>
            <a:ext cx="2526515" cy="78978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BlokTextu 41"/>
              <p:cNvSpPr txBox="1"/>
              <p:nvPr/>
            </p:nvSpPr>
            <p:spPr>
              <a:xfrm>
                <a:off x="4723658" y="2430959"/>
                <a:ext cx="40866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4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𝒓</m:t>
                          </m:r>
                        </m:e>
                      </m:acc>
                    </m:oMath>
                  </m:oMathPara>
                </a14:m>
                <a:endParaRPr lang="sk-SK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BlokTextu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658" y="2430959"/>
                <a:ext cx="408663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62000" y="569055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 moves = </a:t>
            </a:r>
            <a:r>
              <a:rPr lang="en-US" dirty="0" err="1" smtClean="0"/>
              <a:t>diffunds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890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b="1" dirty="0">
                <a:latin typeface="Bookman Old Style" pitchFamily="18" charset="0"/>
              </a:rPr>
              <a:t>What is the Brownian motion?</a:t>
            </a:r>
            <a:r>
              <a:rPr lang="en-US" b="1" dirty="0">
                <a:latin typeface="Bookman Old Style" pitchFamily="18" charset="0"/>
              </a:rPr>
              <a:t> </a:t>
            </a:r>
            <a:r>
              <a:rPr lang="sk-SK" b="1" dirty="0" smtClean="0">
                <a:latin typeface="Bookman Old Style" pitchFamily="18" charset="0"/>
              </a:rPr>
              <a:t>S</a:t>
            </a:r>
            <a:r>
              <a:rPr lang="en-US" b="1" dirty="0" err="1" smtClean="0">
                <a:latin typeface="Bookman Old Style" pitchFamily="18" charset="0"/>
              </a:rPr>
              <a:t>imulation</a:t>
            </a:r>
            <a:r>
              <a:rPr lang="en-US" b="1" dirty="0" smtClean="0">
                <a:latin typeface="Bookman Old Style" pitchFamily="18" charset="0"/>
              </a:rPr>
              <a:t> </a:t>
            </a:r>
            <a:r>
              <a:rPr lang="en-US" b="1" dirty="0">
                <a:latin typeface="Bookman Old Style" pitchFamily="18" charset="0"/>
              </a:rPr>
              <a:t>2D</a:t>
            </a:r>
            <a:endParaRPr lang="sk-SK" dirty="0"/>
          </a:p>
        </p:txBody>
      </p:sp>
      <p:pic>
        <p:nvPicPr>
          <p:cNvPr id="5" name="Brownian_Motion_of_Particle_in_2D_Lennard-Jones_Flu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832634"/>
            <a:ext cx="7770812" cy="433956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04800" y="6096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 </a:t>
            </a:r>
            <a:r>
              <a:rPr lang="en-US" dirty="0"/>
              <a:t>http://www.rpgroup.caltech.edu/courses/aph162/2006/Protocols/diffusion.pdf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70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/>
          <p:cNvGrpSpPr/>
          <p:nvPr/>
        </p:nvGrpSpPr>
        <p:grpSpPr>
          <a:xfrm>
            <a:off x="304800" y="3046946"/>
            <a:ext cx="7670800" cy="3602020"/>
            <a:chOff x="152400" y="2971800"/>
            <a:chExt cx="7670800" cy="360202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3" t="28458" r="29438" b="46264"/>
            <a:stretch/>
          </p:blipFill>
          <p:spPr bwMode="auto">
            <a:xfrm>
              <a:off x="166778" y="3625120"/>
              <a:ext cx="7656422" cy="294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Skupina 13"/>
            <p:cNvGrpSpPr/>
            <p:nvPr/>
          </p:nvGrpSpPr>
          <p:grpSpPr>
            <a:xfrm>
              <a:off x="152400" y="2971800"/>
              <a:ext cx="2286000" cy="2590800"/>
              <a:chOff x="152400" y="2971800"/>
              <a:chExt cx="2286000" cy="2590800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166778" y="3200400"/>
                <a:ext cx="2271622" cy="2362200"/>
                <a:chOff x="166778" y="3200400"/>
                <a:chExt cx="2271622" cy="2362200"/>
              </a:xfrm>
            </p:grpSpPr>
            <p:cxnSp>
              <p:nvCxnSpPr>
                <p:cNvPr id="7" name="Rovná spojovacia šípka 6"/>
                <p:cNvCxnSpPr/>
                <p:nvPr/>
              </p:nvCxnSpPr>
              <p:spPr>
                <a:xfrm flipV="1">
                  <a:off x="914400" y="3200400"/>
                  <a:ext cx="0" cy="21336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Rovná spojovacia šípka 8"/>
                <p:cNvCxnSpPr/>
                <p:nvPr/>
              </p:nvCxnSpPr>
              <p:spPr>
                <a:xfrm>
                  <a:off x="914400" y="5334000"/>
                  <a:ext cx="1524000" cy="21842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Rovná spojovacia šípka 10"/>
                <p:cNvCxnSpPr/>
                <p:nvPr/>
              </p:nvCxnSpPr>
              <p:spPr>
                <a:xfrm flipH="1">
                  <a:off x="166778" y="5334000"/>
                  <a:ext cx="747622" cy="2286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BlokTextu 12"/>
              <p:cNvSpPr txBox="1"/>
              <p:nvPr/>
            </p:nvSpPr>
            <p:spPr>
              <a:xfrm>
                <a:off x="533400" y="2971800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P</a:t>
                </a:r>
                <a:endParaRPr lang="sk-SK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BlokTextu 15"/>
              <p:cNvSpPr txBox="1"/>
              <p:nvPr/>
            </p:nvSpPr>
            <p:spPr>
              <a:xfrm>
                <a:off x="152400" y="5029200"/>
                <a:ext cx="381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x</a:t>
                </a:r>
                <a:endParaRPr lang="sk-SK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BlokTextu 16"/>
              <p:cNvSpPr txBox="1"/>
              <p:nvPr/>
            </p:nvSpPr>
            <p:spPr>
              <a:xfrm>
                <a:off x="2057400" y="5029200"/>
                <a:ext cx="381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</a:rPr>
                  <a:t>y</a:t>
                </a:r>
                <a:endParaRPr lang="sk-SK" sz="28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Diffusion equation in 2D</a:t>
            </a:r>
            <a:endParaRPr lang="sk-SK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𝐷</m:t>
                      </m:r>
                      <m:sSup>
                        <m:sSupPr>
                          <m:ctrlPr>
                            <a:rPr lang="sk-SK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k-SK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⟺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 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/>
              <p:cNvSpPr txBox="1"/>
              <p:nvPr/>
            </p:nvSpPr>
            <p:spPr>
              <a:xfrm>
                <a:off x="2514600" y="2971800"/>
                <a:ext cx="3748975" cy="1375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sk-SK" sz="3200" dirty="0"/>
              </a:p>
            </p:txBody>
          </p:sp>
        </mc:Choice>
        <mc:Fallback xmlns="">
          <p:sp>
            <p:nvSpPr>
              <p:cNvPr id="4" name="BlokText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971800"/>
                <a:ext cx="3748975" cy="13758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BlokTextu 4"/>
          <p:cNvSpPr txBox="1"/>
          <p:nvPr/>
        </p:nvSpPr>
        <p:spPr>
          <a:xfrm>
            <a:off x="304800" y="6096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 </a:t>
            </a:r>
            <a:r>
              <a:rPr lang="en-US" dirty="0"/>
              <a:t>http://www.rpgroup.caltech.edu/courses/aph162/2006/Protocols/diffusion.pdf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lokTextu 17"/>
              <p:cNvSpPr txBox="1"/>
              <p:nvPr/>
            </p:nvSpPr>
            <p:spPr>
              <a:xfrm>
                <a:off x="5334000" y="4572000"/>
                <a:ext cx="3581400" cy="1171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ctrlPr>
                            <a:rPr lang="sk-SK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sk-SK" sz="24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d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d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sk-SK" sz="2400" dirty="0"/>
              </a:p>
            </p:txBody>
          </p:sp>
        </mc:Choice>
        <mc:Fallback xmlns="">
          <p:sp>
            <p:nvSpPr>
              <p:cNvPr id="18" name="BlokTextu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4572000"/>
                <a:ext cx="3581400" cy="11717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33" y="2667000"/>
            <a:ext cx="182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8000" y="2628781"/>
            <a:ext cx="6659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Solution (1. time used Fourier transformation):</a:t>
            </a:r>
            <a:endParaRPr lang="sk-SK" sz="28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1920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Diffusion equation in 2D</a:t>
            </a:r>
            <a:endParaRPr lang="sk-SK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219200"/>
                <a:ext cx="8991600" cy="5410200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n-US" sz="2400" b="1" dirty="0" smtClean="0"/>
                  <a:t>Position [x(t), y(t)] cannot be predicted but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400" b="1" dirty="0" smtClean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/>
                          </a:rPr>
                          <m:t>𝒚</m:t>
                        </m:r>
                      </m:e>
                    </m:d>
                  </m:oMath>
                </a14:m>
                <a:r>
                  <a:rPr lang="en-US" sz="2400" b="1" dirty="0" smtClean="0"/>
                  <a:t> can.</a:t>
                </a:r>
              </a:p>
              <a:p>
                <a:pPr marL="0" indent="0">
                  <a:buNone/>
                </a:pPr>
                <a:r>
                  <a:rPr lang="en-US" sz="2400" b="1" dirty="0" smtClean="0"/>
                  <a:t>             Logically:</a:t>
                </a:r>
                <a:endParaRPr lang="sk-SK" sz="24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sk-SK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= 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𝒙𝑷</m:t>
                          </m:r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𝒚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/>
                            </a:rPr>
                            <m:t>𝒅𝒙𝒅𝒚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𝟎</m:t>
                          </m:r>
                        </m:e>
                      </m:nary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b="1" dirty="0" smtClean="0"/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sk-SK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𝒚</m:t>
                          </m:r>
                        </m:e>
                      </m:d>
                      <m:r>
                        <a:rPr lang="en-US" sz="2400" b="1" i="1">
                          <a:latin typeface="Cambria Math"/>
                        </a:rPr>
                        <m:t>= 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1" i="1"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𝒚</m:t>
                          </m:r>
                          <m:r>
                            <a:rPr lang="en-US" sz="2400" b="1" i="1">
                              <a:latin typeface="Cambria Math"/>
                            </a:rPr>
                            <m:t>𝑷</m:t>
                          </m:r>
                          <m:d>
                            <m:d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1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sz="2400" b="1" i="1">
                                  <a:latin typeface="Cambria Math"/>
                                </a:rPr>
                                <m:t>𝒚</m:t>
                              </m:r>
                              <m:r>
                                <a:rPr lang="en-US" sz="2400" b="1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sz="24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2400" b="1" i="1">
                              <a:latin typeface="Cambria Math"/>
                            </a:rPr>
                            <m:t>𝒅𝒙𝒅𝒚</m:t>
                          </m:r>
                          <m:r>
                            <a:rPr lang="en-US" sz="2400" b="1" i="1">
                              <a:latin typeface="Cambria Math"/>
                            </a:rPr>
                            <m:t>=</m:t>
                          </m:r>
                          <m:r>
                            <a:rPr lang="en-US" sz="2400" b="1" i="1">
                              <a:latin typeface="Cambria Math"/>
                            </a:rPr>
                            <m:t>𝟎</m:t>
                          </m:r>
                        </m:e>
                      </m:nary>
                      <m:r>
                        <a:rPr lang="en-US" sz="2400" b="1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b="1" dirty="0" smtClean="0"/>
              </a:p>
              <a:p>
                <a:pPr marL="0" indent="0" algn="ctr">
                  <a:buNone/>
                </a:pPr>
                <a:r>
                  <a:rPr lang="sk-SK" sz="2400" b="1" dirty="0" err="1" smtClean="0"/>
                  <a:t>Using</a:t>
                </a:r>
                <a:r>
                  <a:rPr lang="sk-SK" sz="2400" b="1" dirty="0" smtClean="0"/>
                  <a:t> </a:t>
                </a:r>
                <a:r>
                  <a:rPr lang="sk-SK" sz="2400" b="1" dirty="0" err="1" smtClean="0"/>
                  <a:t>polar</a:t>
                </a:r>
                <a:r>
                  <a:rPr lang="sk-SK" sz="2400" b="1" dirty="0" smtClean="0"/>
                  <a:t> </a:t>
                </a:r>
                <a:r>
                  <a:rPr lang="sk-SK" sz="2400" b="1" dirty="0" err="1" smtClean="0"/>
                  <a:t>coordinates</a:t>
                </a:r>
                <a:r>
                  <a:rPr lang="sk-SK" sz="2400" b="1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sk-SK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sk-SK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sz="20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sk-SK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sk-SK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sk-SK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sk-SK" sz="20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sk-SK" sz="2000" b="0" i="1" smtClean="0">
                              <a:latin typeface="Cambria Math"/>
                            </a:rPr>
                            <m:t>2</m:t>
                          </m:r>
                          <m:r>
                            <a:rPr lang="sk-SK" sz="20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sk-SK" sz="20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sk-SK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sk-SK" sz="2000" b="0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sk-SK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k-SK" sz="20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sk-SK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>
                                  <a:latin typeface="Cambria Math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2000" b="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sz="2000" b="0" i="1">
                                      <a:latin typeface="Cambria Math"/>
                                    </a:rPr>
                                    <m:t>𝑦</m:t>
                                  </m:r>
                                  <m:r>
                                    <a:rPr lang="en-US" sz="2000" b="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en-US" sz="2000" b="0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sk-SK" sz="20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m:rPr>
                                  <m:sty m:val="p"/>
                                </m:rPr>
                                <a:rPr lang="sk-SK" sz="2000" b="0" i="0" smtClean="0">
                                  <a:latin typeface="Cambria Math"/>
                                </a:rPr>
                                <m:t>d</m:t>
                              </m:r>
                              <m:r>
                                <a:rPr lang="sk-SK" sz="2000" b="0" i="1" smtClean="0">
                                  <a:latin typeface="Cambria Math"/>
                                </a:rPr>
                                <m:t>𝑟</m:t>
                              </m:r>
                              <m:r>
                                <m:rPr>
                                  <m:sty m:val="p"/>
                                </m:rPr>
                                <a:rPr lang="sk-SK" sz="2000" b="0" i="0" smtClean="0">
                                  <a:latin typeface="Cambria Math"/>
                                </a:rPr>
                                <m:t>d</m:t>
                              </m:r>
                              <m:r>
                                <a:rPr lang="sk-SK" sz="20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nary>
                        </m:e>
                      </m:nary>
                      <m:r>
                        <a:rPr lang="sk-SK" sz="20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sk-SK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sk-SK" sz="2000" b="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sk-SK" sz="2000" b="0" i="1">
                              <a:latin typeface="Cambria Math"/>
                            </a:rPr>
                            <m:t>2</m:t>
                          </m:r>
                          <m:r>
                            <a:rPr lang="sk-SK" sz="2000" b="0" i="1"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ctrlPr>
                                <a:rPr lang="sk-SK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sk-SK" sz="2000" b="0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sk-SK" sz="2000" b="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sk-SK" sz="2800" b="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sk-SK" sz="2800" b="0" i="1"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b="0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en-US" sz="2800" b="0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en-US" sz="2800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𝑫</m:t>
                                  </m:r>
                                  <m:r>
                                    <a:rPr lang="en-US" sz="2800" b="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b="0" i="1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sk-SK" sz="2800" b="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sk-SK" sz="2800" b="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800" b="0" i="1">
                                          <a:latin typeface="Cambria Math"/>
                                        </a:rPr>
                                        <m:t>4</m:t>
                                      </m:r>
                                      <m:r>
                                        <a:rPr lang="en-US" sz="2800" b="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𝐷</m:t>
                                      </m:r>
                                      <m:r>
                                        <a:rPr lang="en-US" sz="2800" b="0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sk-SK" sz="2000" b="0" i="1">
                                  <a:latin typeface="Cambria Math"/>
                                </a:rPr>
                                <m:t>d</m:t>
                              </m:r>
                              <m:r>
                                <a:rPr lang="sk-SK" sz="2000" b="0" i="1">
                                  <a:latin typeface="Cambria Math"/>
                                </a:rPr>
                                <m:t>𝑟</m:t>
                              </m:r>
                              <m:r>
                                <m:rPr>
                                  <m:sty m:val="p"/>
                                </m:rPr>
                                <a:rPr lang="sk-SK" sz="2000" b="0" i="1">
                                  <a:latin typeface="Cambria Math"/>
                                </a:rPr>
                                <m:t>d</m:t>
                              </m:r>
                              <m:r>
                                <a:rPr lang="sk-SK" sz="2000" b="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sk-SK" sz="4300" b="1" dirty="0" smtClean="0">
                  <a:solidFill>
                    <a:srgbClr val="00B050"/>
                  </a:solidFill>
                </a:endParaRPr>
              </a:p>
              <a:p>
                <a:pPr marL="0" indent="0" algn="ctr">
                  <a:buNone/>
                </a:pPr>
                <a:endParaRPr lang="sk-SK" sz="2400" b="1" dirty="0" smtClean="0"/>
              </a:p>
              <a:p>
                <a:pPr marL="0" indent="0" algn="ctr">
                  <a:buNone/>
                </a:pPr>
                <a:endParaRPr lang="sk-SK" sz="2400" b="1" dirty="0" smtClean="0"/>
              </a:p>
              <a:p>
                <a:pPr marL="0" indent="0" algn="ctr">
                  <a:buNone/>
                </a:pPr>
                <a:r>
                  <a:rPr lang="en-US" sz="2400" b="1" dirty="0" smtClean="0"/>
                  <a:t> </a:t>
                </a:r>
                <a:endParaRPr lang="sk-SK" sz="2400" b="1" dirty="0"/>
              </a:p>
              <a:p>
                <a:pPr marL="0" indent="0">
                  <a:buNone/>
                </a:pPr>
                <a:endParaRPr lang="sk-SK" sz="2400" b="1" dirty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76200" y="1219200"/>
                <a:ext cx="8991600" cy="5410200"/>
              </a:xfrm>
              <a:blipFill rotWithShape="0">
                <a:blip r:embed="rId2"/>
                <a:stretch>
                  <a:fillRect t="-123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lokTextu 3"/>
          <p:cNvSpPr txBox="1"/>
          <p:nvPr/>
        </p:nvSpPr>
        <p:spPr>
          <a:xfrm>
            <a:off x="7010400" y="2438400"/>
            <a:ext cx="21336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The most </a:t>
            </a:r>
            <a:r>
              <a:rPr lang="sk-SK" sz="2000" b="1" dirty="0" err="1">
                <a:solidFill>
                  <a:srgbClr val="00B050"/>
                </a:solidFill>
              </a:rPr>
              <a:t>probable</a:t>
            </a:r>
            <a:r>
              <a:rPr lang="sk-SK" sz="2000" b="1" dirty="0">
                <a:solidFill>
                  <a:srgbClr val="00B050"/>
                </a:solidFill>
              </a:rPr>
              <a:t> </a:t>
            </a:r>
            <a:r>
              <a:rPr lang="sk-SK" sz="2000" b="1" dirty="0" err="1">
                <a:solidFill>
                  <a:srgbClr val="00B050"/>
                </a:solidFill>
              </a:rPr>
              <a:t>position</a:t>
            </a:r>
            <a:r>
              <a:rPr lang="sk-SK" sz="2000" b="1" dirty="0">
                <a:solidFill>
                  <a:srgbClr val="00B050"/>
                </a:solidFill>
              </a:rPr>
              <a:t> </a:t>
            </a:r>
            <a:r>
              <a:rPr lang="sk-SK" sz="2000" b="1" dirty="0" err="1">
                <a:solidFill>
                  <a:srgbClr val="00B050"/>
                </a:solidFill>
              </a:rPr>
              <a:t>is</a:t>
            </a:r>
            <a:r>
              <a:rPr lang="sk-SK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>
                <a:solidFill>
                  <a:srgbClr val="00B050"/>
                </a:solidFill>
              </a:rPr>
              <a:t>[0, 0]  - </a:t>
            </a:r>
            <a:r>
              <a:rPr lang="sk-SK" sz="2000" b="1" dirty="0">
                <a:solidFill>
                  <a:srgbClr val="00B050"/>
                </a:solidFill>
              </a:rPr>
              <a:t>initial </a:t>
            </a:r>
            <a:r>
              <a:rPr lang="sk-SK" sz="2000" b="1" dirty="0" smtClean="0">
                <a:solidFill>
                  <a:srgbClr val="00B050"/>
                </a:solidFill>
              </a:rPr>
              <a:t>state</a:t>
            </a:r>
            <a:endParaRPr lang="sk-SK" sz="2000" dirty="0">
              <a:solidFill>
                <a:srgbClr val="00B050"/>
              </a:solidFill>
            </a:endParaRPr>
          </a:p>
        </p:txBody>
      </p:sp>
      <p:sp>
        <p:nvSpPr>
          <p:cNvPr id="5" name="Pravá zložená zátvorka 4"/>
          <p:cNvSpPr/>
          <p:nvPr/>
        </p:nvSpPr>
        <p:spPr>
          <a:xfrm>
            <a:off x="6705600" y="2362200"/>
            <a:ext cx="228600" cy="1371600"/>
          </a:xfrm>
          <a:prstGeom prst="rightBrac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28600" y="6096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 </a:t>
            </a:r>
            <a:r>
              <a:rPr lang="en-US" dirty="0"/>
              <a:t>http://www.rpgroup.caltech.edu/courses/aph162/2006/Protocols/diffusion.pdf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52800" y="5478700"/>
                <a:ext cx="2895600" cy="7813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sk-SK" sz="4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sk-SK" sz="4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sz="4000" b="1" i="1">
                                <a:latin typeface="Cambria Math"/>
                              </a:rPr>
                              <m:t>𝒓</m:t>
                            </m:r>
                          </m:e>
                          <m:sup>
                            <m:r>
                              <a:rPr lang="sk-SK" sz="4000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sk-SK" sz="4000" b="1" i="1">
                        <a:latin typeface="Cambria Math"/>
                      </a:rPr>
                      <m:t>=</m:t>
                    </m:r>
                    <m:r>
                      <a:rPr lang="sk-SK" sz="4000" b="1" i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sk-SK" sz="4400" b="1" dirty="0">
                    <a:solidFill>
                      <a:srgbClr val="00B050"/>
                    </a:solidFill>
                  </a:rPr>
                  <a:t>D</a:t>
                </a:r>
                <a:r>
                  <a:rPr lang="sk-SK" sz="4400" b="1" dirty="0"/>
                  <a:t>t</a:t>
                </a:r>
                <a:endParaRPr lang="sk-SK" sz="4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478700"/>
                <a:ext cx="2895600" cy="781368"/>
              </a:xfrm>
              <a:prstGeom prst="rect">
                <a:avLst/>
              </a:prstGeom>
              <a:blipFill rotWithShape="0">
                <a:blip r:embed="rId3"/>
                <a:stretch>
                  <a:fillRect t="-16406" r="-421" b="-35156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400800" y="5321964"/>
            <a:ext cx="2514600" cy="1094839"/>
            <a:chOff x="-533400" y="2362200"/>
            <a:chExt cx="2514600" cy="10948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BlokTextu 5"/>
                <p:cNvSpPr txBox="1"/>
                <p:nvPr/>
              </p:nvSpPr>
              <p:spPr>
                <a:xfrm>
                  <a:off x="-342898" y="2882395"/>
                  <a:ext cx="2133596" cy="5746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sk-SK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sk-SK" sz="28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k-SK" sz="2800" b="1" i="1">
                                    <a:latin typeface="Cambria Math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sk-SK" sz="2800" b="1" i="1"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r>
                          <a:rPr lang="sk-SK" sz="2800" b="0" i="0" smtClean="0">
                            <a:latin typeface="Cambria Math"/>
                          </a:rPr>
                          <m:t>=2</m:t>
                        </m:r>
                        <m:r>
                          <m:rPr>
                            <m:sty m:val="p"/>
                          </m:rPr>
                          <a:rPr lang="sk-SK" sz="2800" b="0" i="0" smtClean="0">
                            <a:latin typeface="Cambria Math"/>
                          </a:rPr>
                          <m:t>n</m:t>
                        </m:r>
                        <m:r>
                          <a:rPr lang="sk-SK" sz="2800" b="1" i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𝐃</m:t>
                        </m:r>
                        <m:r>
                          <m:rPr>
                            <m:sty m:val="p"/>
                          </m:rPr>
                          <a:rPr lang="sk-SK" sz="2800" b="0" i="0" smtClean="0">
                            <a:latin typeface="Cambria Math"/>
                          </a:rPr>
                          <m:t>t</m:t>
                        </m:r>
                      </m:oMath>
                    </m:oMathPara>
                  </a14:m>
                  <a:endParaRPr lang="sk-SK" sz="2800" dirty="0"/>
                </a:p>
              </p:txBody>
            </p:sp>
          </mc:Choice>
          <mc:Fallback xmlns="">
            <p:sp>
              <p:nvSpPr>
                <p:cNvPr id="6" name="BlokTextu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42898" y="2882395"/>
                  <a:ext cx="2133596" cy="57464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-533400" y="2362200"/>
              <a:ext cx="2514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/>
                <a:t>Generally for </a:t>
              </a:r>
              <a:r>
                <a:rPr lang="sk-SK" b="1" i="1" dirty="0"/>
                <a:t>n</a:t>
              </a:r>
              <a:r>
                <a:rPr lang="sk-SK" b="1" dirty="0"/>
                <a:t> dimensions: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6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Coefficient of diffusion</a:t>
            </a:r>
            <a:endParaRPr lang="sk-SK" sz="48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52400" y="838200"/>
            <a:ext cx="7772400" cy="457200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Calculation by Einstein (1905):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BlokTextu 3"/>
              <p:cNvSpPr txBox="1"/>
              <p:nvPr/>
            </p:nvSpPr>
            <p:spPr>
              <a:xfrm>
                <a:off x="241747" y="3297558"/>
                <a:ext cx="4332128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𝑓</m:t>
                    </m:r>
                    <m:r>
                      <a:rPr lang="en-US" sz="2400" b="0" i="1" smtClean="0">
                        <a:latin typeface="Cambria Math"/>
                      </a:rPr>
                      <m:t>=3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𝜋𝜂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𝑑</m:t>
                    </m:r>
                  </m:oMath>
                </a14:m>
                <a:r>
                  <a:rPr lang="sk-SK" sz="2400" dirty="0" smtClean="0"/>
                  <a:t> – for spheres (Stokes)</a:t>
                </a:r>
                <a:endParaRPr lang="sk-SK" sz="2400" dirty="0"/>
              </a:p>
            </p:txBody>
          </p:sp>
        </mc:Choice>
        <mc:Fallback xmlns="">
          <p:sp>
            <p:nvSpPr>
              <p:cNvPr id="4" name="BlokText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47" y="3297558"/>
                <a:ext cx="4332128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1268" t="-10526" b="-2894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BlokTextu 4"/>
              <p:cNvSpPr txBox="1"/>
              <p:nvPr/>
            </p:nvSpPr>
            <p:spPr>
              <a:xfrm>
                <a:off x="4013491" y="4739866"/>
                <a:ext cx="4038600" cy="1492524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𝐷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𝑘𝑇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𝜋𝜂</m:t>
                          </m:r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sk-SK" sz="44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sk-SK" sz="4400" dirty="0"/>
              </a:p>
            </p:txBody>
          </p:sp>
        </mc:Choice>
        <mc:Fallback xmlns="">
          <p:sp>
            <p:nvSpPr>
              <p:cNvPr id="5" name="BlokTextu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491" y="4739866"/>
                <a:ext cx="4038600" cy="149252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BlokTextu 8"/>
              <p:cNvSpPr txBox="1"/>
              <p:nvPr/>
            </p:nvSpPr>
            <p:spPr>
              <a:xfrm>
                <a:off x="4637418" y="3135056"/>
                <a:ext cx="3960000" cy="830997"/>
              </a:xfrm>
              <a:prstGeom prst="rect">
                <a:avLst/>
              </a:prstGeom>
              <a:solidFill>
                <a:srgbClr val="FFFF66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>
                        <a:latin typeface="Cambria Math"/>
                        <a:ea typeface="Cambria Math"/>
                      </a:rPr>
                      <m:t>𝜂</m:t>
                    </m:r>
                  </m:oMath>
                </a14:m>
                <a:r>
                  <a:rPr lang="en-US" sz="2400" dirty="0"/>
                  <a:t> – dynamic viscosity of the </a:t>
                </a:r>
                <a:r>
                  <a:rPr lang="en-US" sz="2400" dirty="0" smtClean="0"/>
                  <a:t>fluid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BlokTextu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418" y="3135056"/>
                <a:ext cx="3960000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465" t="-5839" b="-15328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Skupina 5"/>
          <p:cNvGrpSpPr/>
          <p:nvPr/>
        </p:nvGrpSpPr>
        <p:grpSpPr>
          <a:xfrm>
            <a:off x="722127" y="3916052"/>
            <a:ext cx="2813368" cy="2822110"/>
            <a:chOff x="1676400" y="4573438"/>
            <a:chExt cx="2162176" cy="216889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573438"/>
              <a:ext cx="2162176" cy="216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Rovná spojovacia šípka 10"/>
            <p:cNvCxnSpPr/>
            <p:nvPr/>
          </p:nvCxnSpPr>
          <p:spPr>
            <a:xfrm>
              <a:off x="2227052" y="5654526"/>
              <a:ext cx="9906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BlokTextu 11"/>
            <p:cNvSpPr txBox="1"/>
            <p:nvPr/>
          </p:nvSpPr>
          <p:spPr>
            <a:xfrm>
              <a:off x="2514600" y="5181600"/>
              <a:ext cx="38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d</a:t>
              </a:r>
              <a:endParaRPr lang="sk-SK" sz="3200" b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BlokTextu 12"/>
                <p:cNvSpPr txBox="1"/>
                <p:nvPr/>
              </p:nvSpPr>
              <p:spPr>
                <a:xfrm>
                  <a:off x="3200400" y="6096000"/>
                  <a:ext cx="533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3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𝜼</m:t>
                        </m:r>
                      </m:oMath>
                    </m:oMathPara>
                  </a14:m>
                  <a:endParaRPr lang="sk-SK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BlokTextu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6096000"/>
                  <a:ext cx="533400" cy="64633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/>
          <p:cNvSpPr txBox="1"/>
          <p:nvPr/>
        </p:nvSpPr>
        <p:spPr>
          <a:xfrm>
            <a:off x="1207928" y="2438545"/>
            <a:ext cx="32766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k </a:t>
            </a:r>
            <a:r>
              <a:rPr lang="sk-SK" sz="2400" dirty="0"/>
              <a:t>-</a:t>
            </a:r>
            <a:r>
              <a:rPr lang="en-US" sz="2400" dirty="0"/>
              <a:t> Boltzmann constant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37418" y="2438544"/>
            <a:ext cx="434291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 </a:t>
            </a:r>
            <a:r>
              <a:rPr lang="sk-SK" sz="2400" dirty="0"/>
              <a:t>-</a:t>
            </a:r>
            <a:r>
              <a:rPr lang="en-US" sz="2400" dirty="0"/>
              <a:t> thermodynamic 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2514" y="1423404"/>
                <a:ext cx="3352800" cy="85831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/>
                        </a:rPr>
                        <m:t>𝑫</m:t>
                      </m:r>
                      <m:r>
                        <a:rPr lang="en-US" sz="2400" b="1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𝒌</m:t>
                          </m:r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𝑻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𝒇</m:t>
                          </m:r>
                        </m:den>
                      </m:f>
                    </m:oMath>
                  </m:oMathPara>
                </a14:m>
                <a:endParaRPr lang="sk-SK" sz="24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514" y="1423404"/>
                <a:ext cx="3352800" cy="85831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637418" y="4033545"/>
            <a:ext cx="3960000" cy="432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600" dirty="0"/>
              <a:t>d – diameter of the particle</a:t>
            </a:r>
            <a:endParaRPr lang="sk-SK" sz="26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38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7" grpId="0" animBg="1"/>
      <p:bldP spid="14" grpId="0" animBg="1"/>
      <p:bldP spid="8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r>
              <a:rPr lang="en-US" b="1" dirty="0" smtClean="0"/>
              <a:t>How to measure </a:t>
            </a:r>
            <a:r>
              <a:rPr lang="en-US" b="1" dirty="0" smtClean="0"/>
              <a:t>D(d)?</a:t>
            </a:r>
            <a:endParaRPr lang="sk-SK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3450" y="500333"/>
                <a:ext cx="7772400" cy="457200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514350" indent="-514350">
                  <a:buAutoNum type="arabicPeriod"/>
                </a:pPr>
                <a:r>
                  <a:rPr lang="en-US" sz="3600" dirty="0" smtClean="0"/>
                  <a:t>Choose small time interval t (time between frames)</a:t>
                </a:r>
                <a:r>
                  <a:rPr lang="sk-SK" sz="3600" dirty="0" smtClean="0"/>
                  <a:t>.</a:t>
                </a:r>
                <a:endParaRPr lang="en-US" sz="3600" dirty="0" smtClean="0"/>
              </a:p>
              <a:p>
                <a:pPr marL="514350" indent="-514350">
                  <a:buAutoNum type="arabicPeriod"/>
                </a:pPr>
                <a:r>
                  <a:rPr lang="en-US" sz="3600" dirty="0" smtClean="0"/>
                  <a:t>Determine square of particle displacement</a:t>
                </a:r>
                <a:r>
                  <a:rPr lang="sk-SK" sz="3600" dirty="0" smtClean="0"/>
                  <a:t> during t.</a:t>
                </a:r>
                <a:endParaRPr lang="en-US" sz="3600" dirty="0" smtClean="0"/>
              </a:p>
              <a:p>
                <a:pPr marL="514350" indent="-514350">
                  <a:buAutoNum type="arabicPeriod"/>
                </a:pPr>
                <a:r>
                  <a:rPr lang="en-US" sz="3600" dirty="0" smtClean="0"/>
                  <a:t>Repeat steps 1. and 2. as many times as possible</a:t>
                </a:r>
                <a:r>
                  <a:rPr lang="sk-SK" sz="3600" dirty="0" smtClean="0"/>
                  <a:t>.</a:t>
                </a:r>
                <a:endParaRPr lang="en-US" sz="3600" dirty="0" smtClean="0"/>
              </a:p>
              <a:p>
                <a:pPr marL="514350" indent="-514350">
                  <a:buAutoNum type="arabicPeriod"/>
                </a:pPr>
                <a:r>
                  <a:rPr lang="en-US" sz="3600" dirty="0" smtClean="0"/>
                  <a:t>Calculate average value of r² </a:t>
                </a:r>
                <a:r>
                  <a:rPr lang="sk-SK" sz="3600" dirty="0" smtClean="0"/>
                  <a:t>-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sk-SK" sz="3600" b="1" dirty="0" smtClean="0"/>
                  <a:t>.</a:t>
                </a:r>
                <a:endParaRPr lang="en-US" sz="3600" b="1" dirty="0" smtClean="0"/>
              </a:p>
              <a:p>
                <a:pPr marL="514350" indent="-514350">
                  <a:buAutoNum type="arabicPeriod"/>
                </a:pPr>
                <a:r>
                  <a:rPr lang="en-US" sz="3600" dirty="0" smtClean="0"/>
                  <a:t>Calculate D</a:t>
                </a:r>
                <a:r>
                  <a:rPr lang="sk-SK" sz="3600" dirty="0" smtClean="0"/>
                  <a:t>.</a:t>
                </a:r>
                <a:endParaRPr lang="sk-SK" sz="3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3450" y="500333"/>
                <a:ext cx="7772400" cy="4572000"/>
              </a:xfrm>
              <a:blipFill rotWithShape="0">
                <a:blip r:embed="rId2"/>
                <a:stretch>
                  <a:fillRect l="-1882" r="-305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400" y="4800600"/>
                <a:ext cx="4196366" cy="1732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sk-SK" sz="6600" b="1" dirty="0" smtClean="0">
                    <a:solidFill>
                      <a:srgbClr val="00B050"/>
                    </a:solidFill>
                  </a:rPr>
                  <a:t>D</a:t>
                </a:r>
                <a:r>
                  <a:rPr lang="en-US" sz="6600" b="1" dirty="0">
                    <a:solidFill>
                      <a:srgbClr val="00B050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sk-SK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sk-SK" sz="6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k-SK" sz="66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sk-SK" sz="66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sk-SK" sz="4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800600"/>
                <a:ext cx="4196366" cy="1732975"/>
              </a:xfrm>
              <a:prstGeom prst="rect">
                <a:avLst/>
              </a:prstGeom>
              <a:blipFill rotWithShape="0">
                <a:blip r:embed="rId3"/>
                <a:stretch>
                  <a:fillRect b="-1373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5181600" y="4104293"/>
            <a:ext cx="4016821" cy="2588813"/>
            <a:chOff x="5344863" y="4252758"/>
            <a:chExt cx="4016821" cy="2588813"/>
          </a:xfrm>
        </p:grpSpPr>
        <p:grpSp>
          <p:nvGrpSpPr>
            <p:cNvPr id="11" name="Group 10"/>
            <p:cNvGrpSpPr/>
            <p:nvPr/>
          </p:nvGrpSpPr>
          <p:grpSpPr>
            <a:xfrm>
              <a:off x="5344863" y="4252758"/>
              <a:ext cx="3624958" cy="2296491"/>
              <a:chOff x="4778821" y="2775842"/>
              <a:chExt cx="3624958" cy="2296491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778821" y="3809575"/>
                <a:ext cx="1262758" cy="126275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141021" y="2775842"/>
                <a:ext cx="1262758" cy="126275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5410200" y="3407221"/>
                <a:ext cx="2514600" cy="103373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255196" y="3307766"/>
                <a:ext cx="1066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r</a:t>
                </a:r>
                <a:endParaRPr lang="sk-SK" sz="4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498726" y="6256796"/>
              <a:ext cx="2862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Time </a:t>
              </a:r>
              <a:r>
                <a:rPr lang="sk-SK" sz="3200" dirty="0"/>
                <a:t>0</a:t>
              </a:r>
              <a:r>
                <a:rPr lang="en-US" sz="3200" dirty="0" smtClean="0"/>
                <a:t>s</a:t>
              </a:r>
              <a:endParaRPr lang="sk-SK" sz="3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66312" y="5539135"/>
            <a:ext cx="286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Time t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1248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plate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FA2ADD05-389F-4949-8CF9-7AEC45E1DFFE}" vid="{EF59E3C0-F95B-4F00-AFDB-FF3CE574C168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TemplateIYPT</Template>
  <TotalTime>6296</TotalTime>
  <Words>805</Words>
  <Application>Microsoft Office PowerPoint</Application>
  <PresentationFormat>On-screen Show (4:3)</PresentationFormat>
  <Paragraphs>236</Paragraphs>
  <Slides>35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Adobe Gothic Std B</vt:lpstr>
      <vt:lpstr>Arial</vt:lpstr>
      <vt:lpstr>Bookman Old Style</vt:lpstr>
      <vt:lpstr>Calibri</vt:lpstr>
      <vt:lpstr>Calluna Sans</vt:lpstr>
      <vt:lpstr>Cambria Math</vt:lpstr>
      <vt:lpstr>Courier New</vt:lpstr>
      <vt:lpstr>Times New Roman</vt:lpstr>
      <vt:lpstr>Wingdings</vt:lpstr>
      <vt:lpstr>template</vt:lpstr>
      <vt:lpstr>Coefficient of diffusion</vt:lpstr>
      <vt:lpstr>Assignment</vt:lpstr>
      <vt:lpstr>Observation</vt:lpstr>
      <vt:lpstr>What is the Brownian motion</vt:lpstr>
      <vt:lpstr>What is the Brownian motion? Simulation 2D</vt:lpstr>
      <vt:lpstr>Diffusion equation in 2D</vt:lpstr>
      <vt:lpstr>Diffusion equation in 2D</vt:lpstr>
      <vt:lpstr>Coefficient of diffusion</vt:lpstr>
      <vt:lpstr>How to measure D(d)?</vt:lpstr>
      <vt:lpstr>Experiments</vt:lpstr>
      <vt:lpstr>Experimental equipment</vt:lpstr>
      <vt:lpstr>Our tried particles</vt:lpstr>
      <vt:lpstr>Callibration of the size</vt:lpstr>
      <vt:lpstr>Particle size measurement problem? Diffraction of light</vt:lpstr>
      <vt:lpstr>Position vector square (time) </vt:lpstr>
      <vt:lpstr>Experiment 1: Radii determination</vt:lpstr>
      <vt:lpstr> Probability distribution function – effective radii determination</vt:lpstr>
      <vt:lpstr>Experiment 2: Particle Size</vt:lpstr>
      <vt:lpstr>Observation - explanation </vt:lpstr>
      <vt:lpstr>Particle size</vt:lpstr>
      <vt:lpstr>Experiment 3: Particle Shape</vt:lpstr>
      <vt:lpstr>Influence on the diffusion</vt:lpstr>
      <vt:lpstr>X-Y position analysis</vt:lpstr>
      <vt:lpstr>But – change of coordinate system makes difference!</vt:lpstr>
      <vt:lpstr>Longitudinal and Transversal movement</vt:lpstr>
      <vt:lpstr>Explanation</vt:lpstr>
      <vt:lpstr>Conclusion</vt:lpstr>
      <vt:lpstr>Conclusion</vt:lpstr>
      <vt:lpstr>PowerPoint Presentation</vt:lpstr>
      <vt:lpstr>Appendix</vt:lpstr>
      <vt:lpstr>Probability distribution function in 1D</vt:lpstr>
      <vt:lpstr>Perrin formulas – drag coefficients</vt:lpstr>
      <vt:lpstr>PowerPoint Presentation</vt:lpstr>
      <vt:lpstr>Changing coordinate system! - equations </vt:lpstr>
      <vt:lpstr>Mass of the particle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Rocking bottle</dc:title>
  <dc:creator>Marek Basista</dc:creator>
  <cp:lastModifiedBy>DELL</cp:lastModifiedBy>
  <cp:revision>329</cp:revision>
  <dcterms:modified xsi:type="dcterms:W3CDTF">2014-07-06T07:49:32Z</dcterms:modified>
</cp:coreProperties>
</file>