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6" r:id="rId2"/>
    <p:sldId id="257" r:id="rId3"/>
    <p:sldId id="268" r:id="rId4"/>
    <p:sldId id="258" r:id="rId5"/>
    <p:sldId id="302" r:id="rId6"/>
    <p:sldId id="303" r:id="rId7"/>
    <p:sldId id="346" r:id="rId8"/>
    <p:sldId id="380" r:id="rId9"/>
    <p:sldId id="350" r:id="rId10"/>
    <p:sldId id="351" r:id="rId11"/>
    <p:sldId id="352" r:id="rId12"/>
    <p:sldId id="309" r:id="rId13"/>
    <p:sldId id="347" r:id="rId14"/>
    <p:sldId id="386" r:id="rId15"/>
    <p:sldId id="311" r:id="rId16"/>
    <p:sldId id="439" r:id="rId17"/>
    <p:sldId id="471" r:id="rId18"/>
    <p:sldId id="472" r:id="rId19"/>
    <p:sldId id="457" r:id="rId20"/>
    <p:sldId id="458" r:id="rId21"/>
    <p:sldId id="459" r:id="rId22"/>
    <p:sldId id="470" r:id="rId23"/>
    <p:sldId id="460" r:id="rId24"/>
    <p:sldId id="473" r:id="rId25"/>
    <p:sldId id="477" r:id="rId26"/>
    <p:sldId id="478" r:id="rId27"/>
    <p:sldId id="481" r:id="rId28"/>
    <p:sldId id="322" r:id="rId29"/>
    <p:sldId id="408" r:id="rId30"/>
    <p:sldId id="369" r:id="rId31"/>
    <p:sldId id="475" r:id="rId32"/>
    <p:sldId id="452" r:id="rId33"/>
    <p:sldId id="479" r:id="rId34"/>
    <p:sldId id="371" r:id="rId35"/>
    <p:sldId id="368" r:id="rId36"/>
    <p:sldId id="474" r:id="rId37"/>
    <p:sldId id="476" r:id="rId38"/>
    <p:sldId id="454" r:id="rId39"/>
    <p:sldId id="449" r:id="rId40"/>
    <p:sldId id="295" r:id="rId41"/>
    <p:sldId id="266" r:id="rId42"/>
    <p:sldId id="296" r:id="rId43"/>
    <p:sldId id="297" r:id="rId44"/>
    <p:sldId id="316" r:id="rId45"/>
    <p:sldId id="315" r:id="rId46"/>
    <p:sldId id="270" r:id="rId47"/>
    <p:sldId id="331" r:id="rId48"/>
    <p:sldId id="334" r:id="rId49"/>
    <p:sldId id="335" r:id="rId50"/>
    <p:sldId id="333" r:id="rId51"/>
    <p:sldId id="321" r:id="rId52"/>
    <p:sldId id="339" r:id="rId53"/>
    <p:sldId id="344" r:id="rId54"/>
    <p:sldId id="356" r:id="rId55"/>
    <p:sldId id="357" r:id="rId56"/>
    <p:sldId id="338" r:id="rId57"/>
    <p:sldId id="440" r:id="rId58"/>
    <p:sldId id="441" r:id="rId59"/>
    <p:sldId id="442" r:id="rId60"/>
    <p:sldId id="443" r:id="rId61"/>
    <p:sldId id="444" r:id="rId62"/>
    <p:sldId id="445" r:id="rId63"/>
    <p:sldId id="446" r:id="rId64"/>
    <p:sldId id="447" r:id="rId65"/>
    <p:sldId id="448" r:id="rId66"/>
    <p:sldId id="308" r:id="rId67"/>
    <p:sldId id="464" r:id="rId68"/>
    <p:sldId id="271" r:id="rId69"/>
    <p:sldId id="282" r:id="rId70"/>
    <p:sldId id="465" r:id="rId71"/>
    <p:sldId id="468" r:id="rId72"/>
    <p:sldId id="469" r:id="rId73"/>
    <p:sldId id="370" r:id="rId7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2" autoAdjust="0"/>
    <p:restoredTop sz="94660"/>
  </p:normalViewPr>
  <p:slideViewPr>
    <p:cSldViewPr>
      <p:cViewPr>
        <p:scale>
          <a:sx n="60" d="100"/>
          <a:sy n="60" d="100"/>
        </p:scale>
        <p:origin x="1704" y="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24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ubory\TMF\8.%20Kvapka%20density%20ratio-contact%20angl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65518182493189"/>
          <c:y val="4.5075036330163798E-2"/>
          <c:w val="0.84081724391893387"/>
          <c:h val="0.81143609801881478"/>
        </c:manualLayout>
      </c:layout>
      <c:scatterChart>
        <c:scatterStyle val="lineMarker"/>
        <c:varyColors val="0"/>
        <c:ser>
          <c:idx val="0"/>
          <c:order val="0"/>
          <c:tx>
            <c:v>Hodnoty Y</c:v>
          </c:tx>
          <c:spPr>
            <a:ln>
              <a:noFill/>
            </a:ln>
          </c:spPr>
          <c:xVal>
            <c:numLit>
              <c:formatCode>General</c:formatCode>
              <c:ptCount val="90"/>
              <c:pt idx="0">
                <c:v>0.74996191943926283</c:v>
              </c:pt>
              <c:pt idx="1">
                <c:v>0.74984763714680824</c:v>
              </c:pt>
              <c:pt idx="2">
                <c:v>0.74965703120881066</c:v>
              </c:pt>
              <c:pt idx="3">
                <c:v>0.74938989815829271</c:v>
              </c:pt>
              <c:pt idx="4">
                <c:v>0.74904595255827766</c:v>
              </c:pt>
              <c:pt idx="5">
                <c:v>0.74862482641630002</c:v>
              </c:pt>
              <c:pt idx="6">
                <c:v>0.74812606842836238</c:v>
              </c:pt>
              <c:pt idx="7">
                <c:v>0.74754914304986897</c:v>
              </c:pt>
              <c:pt idx="8">
                <c:v>0.74689342939048431</c:v>
              </c:pt>
              <c:pt idx="9">
                <c:v>0.74615821992928444</c:v>
              </c:pt>
              <c:pt idx="10">
                <c:v>0.74534271904596028</c:v>
              </c:pt>
              <c:pt idx="11">
                <c:v>0.74444604136321069</c:v>
              </c:pt>
              <c:pt idx="12">
                <c:v>0.74346720989480408</c:v>
              </c:pt>
              <c:pt idx="13">
                <c:v>0.7424051539931299</c:v>
              </c:pt>
              <c:pt idx="14">
                <c:v>0.74125870708933539</c:v>
              </c:pt>
              <c:pt idx="15">
                <c:v>0.74002660421842159</c:v>
              </c:pt>
              <c:pt idx="16">
                <c:v>0.73870747932088199</c:v>
              </c:pt>
              <c:pt idx="17">
                <c:v>0.73729986231166578</c:v>
              </c:pt>
              <c:pt idx="18">
                <c:v>0.73580217590636476</c:v>
              </c:pt>
              <c:pt idx="19">
                <c:v>0.73421273219362104</c:v>
              </c:pt>
              <c:pt idx="20">
                <c:v>0.73252972894178459</c:v>
              </c:pt>
              <c:pt idx="21">
                <c:v>0.73075124562680638</c:v>
              </c:pt>
              <c:pt idx="22">
                <c:v>0.72887523916726726</c:v>
              </c:pt>
              <c:pt idx="23">
                <c:v>0.72689953935126372</c:v>
              </c:pt>
              <c:pt idx="24">
                <c:v>0.72482184393862603</c:v>
              </c:pt>
              <c:pt idx="25">
                <c:v>0.7226397134206004</c:v>
              </c:pt>
              <c:pt idx="26">
                <c:v>0.72035056541769638</c:v>
              </c:pt>
              <c:pt idx="27">
                <c:v>0.71795166869486293</c:v>
              </c:pt>
              <c:pt idx="28">
                <c:v>0.71544013677149942</c:v>
              </c:pt>
              <c:pt idx="29">
                <c:v>0.71281292110203687</c:v>
              </c:pt>
              <c:pt idx="30">
                <c:v>0.71006680380091092</c:v>
              </c:pt>
              <c:pt idx="31">
                <c:v>0.70719838988368944</c:v>
              </c:pt>
              <c:pt idx="32">
                <c:v>0.70420409899389425</c:v>
              </c:pt>
              <c:pt idx="33">
                <c:v>0.70108015658265788</c:v>
              </c:pt>
              <c:pt idx="34">
                <c:v>0.69782258450577872</c:v>
              </c:pt>
              <c:pt idx="35">
                <c:v>0.69442719099991557</c:v>
              </c:pt>
              <c:pt idx="36">
                <c:v>0.6908895599966618</c:v>
              </c:pt>
              <c:pt idx="37">
                <c:v>0.68720503972992664</c:v>
              </c:pt>
              <c:pt idx="38">
                <c:v>0.68336873058852909</c:v>
              </c:pt>
              <c:pt idx="39">
                <c:v>0.67937547216202776</c:v>
              </c:pt>
              <c:pt idx="40">
                <c:v>0.67521982942363867</c:v>
              </c:pt>
              <c:pt idx="41">
                <c:v>0.67089607798954776</c:v>
              </c:pt>
              <c:pt idx="42">
                <c:v>0.66639818838898335</c:v>
              </c:pt>
              <c:pt idx="43">
                <c:v>0.66171980927403573</c:v>
              </c:pt>
              <c:pt idx="44">
                <c:v>0.65685424949238036</c:v>
              </c:pt>
              <c:pt idx="45">
                <c:v>0.65179445893967214</c:v>
              </c:pt>
              <c:pt idx="46">
                <c:v>0.6465330081014512</c:v>
              </c:pt>
              <c:pt idx="47">
                <c:v>0.64106206618682304</c:v>
              </c:pt>
              <c:pt idx="48">
                <c:v>0.63537337774791558</c:v>
              </c:pt>
              <c:pt idx="49">
                <c:v>0.62945823767008469</c:v>
              </c:pt>
              <c:pt idx="50">
                <c:v>0.62330746440797891</c:v>
              </c:pt>
              <c:pt idx="51">
                <c:v>0.61691137133178109</c:v>
              </c:pt>
              <c:pt idx="52">
                <c:v>0.61025973603612949</c:v>
              </c:pt>
              <c:pt idx="53">
                <c:v>0.60334176745128387</c:v>
              </c:pt>
              <c:pt idx="54">
                <c:v>0.59614607058191804</c:v>
              </c:pt>
              <c:pt idx="55">
                <c:v>0.5886606086833569</c:v>
              </c:pt>
              <c:pt idx="56">
                <c:v>0.58087266266799098</c:v>
              </c:pt>
              <c:pt idx="57">
                <c:v>0.57276878751583471</c:v>
              </c:pt>
              <c:pt idx="58">
                <c:v>0.56433476544255146</c:v>
              </c:pt>
              <c:pt idx="59">
                <c:v>0.5555555555555558</c:v>
              </c:pt>
              <c:pt idx="60">
                <c:v>0.54641523970378836</c:v>
              </c:pt>
              <c:pt idx="61">
                <c:v>0.53689696419920019</c:v>
              </c:pt>
              <c:pt idx="62">
                <c:v>0.52698287705754643</c:v>
              </c:pt>
              <c:pt idx="63">
                <c:v>0.51665406037254158</c:v>
              </c:pt>
              <c:pt idx="64">
                <c:v>0.50589045740030958</c:v>
              </c:pt>
              <c:pt idx="65">
                <c:v>0.49467079389003465</c:v>
              </c:pt>
              <c:pt idx="66">
                <c:v>0.48297249315131491</c:v>
              </c:pt>
              <c:pt idx="67">
                <c:v>0.47077158429839383</c:v>
              </c:pt>
              <c:pt idx="68">
                <c:v>0.4580426030556714</c:v>
              </c:pt>
              <c:pt idx="69">
                <c:v>0.44475848444696098</c:v>
              </c:pt>
              <c:pt idx="70">
                <c:v>0.43089044662218945</c:v>
              </c:pt>
              <c:pt idx="71">
                <c:v>0.41640786499873828</c:v>
              </c:pt>
              <c:pt idx="72">
                <c:v>0.40127813580949523</c:v>
              </c:pt>
              <c:pt idx="73">
                <c:v>0.38546652805484133</c:v>
              </c:pt>
              <c:pt idx="74">
                <c:v>0.36893602275000958</c:v>
              </c:pt>
              <c:pt idx="75">
                <c:v>0.35164713824116894</c:v>
              </c:pt>
              <c:pt idx="76">
                <c:v>0.33355774023161244</c:v>
              </c:pt>
              <c:pt idx="77">
                <c:v>0.31462283501179428</c:v>
              </c:pt>
              <c:pt idx="78">
                <c:v>0.29479434422160716</c:v>
              </c:pt>
              <c:pt idx="79">
                <c:v>0.27402085928793124</c:v>
              </c:pt>
              <c:pt idx="80">
                <c:v>0.25224737347240012</c:v>
              </c:pt>
              <c:pt idx="81">
                <c:v>0.2294149892305426</c:v>
              </c:pt>
              <c:pt idx="82">
                <c:v>0.20546059832041721</c:v>
              </c:pt>
              <c:pt idx="83">
                <c:v>0.18031653180261939</c:v>
              </c:pt>
              <c:pt idx="84">
                <c:v>0.15391017673943458</c:v>
              </c:pt>
              <c:pt idx="85">
                <c:v>0.12616355602372575</c:v>
              </c:pt>
              <c:pt idx="86">
                <c:v>9.699286734169188E-2</c:v>
              </c:pt>
              <c:pt idx="87">
                <c:v>6.6307976790942288E-2</c:v>
              </c:pt>
              <c:pt idx="88">
                <c:v>3.4011862128199156E-2</c:v>
              </c:pt>
              <c:pt idx="89">
                <c:v>0</c:v>
              </c:pt>
            </c:numLit>
          </c:xVal>
          <c:yVal>
            <c:numLit>
              <c:formatCode>General</c:formatCode>
              <c:ptCount val="90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  <c:pt idx="27">
                <c:v>28</c:v>
              </c:pt>
              <c:pt idx="28">
                <c:v>29</c:v>
              </c:pt>
              <c:pt idx="29">
                <c:v>30</c:v>
              </c:pt>
              <c:pt idx="30">
                <c:v>31</c:v>
              </c:pt>
              <c:pt idx="31">
                <c:v>32</c:v>
              </c:pt>
              <c:pt idx="32">
                <c:v>33</c:v>
              </c:pt>
              <c:pt idx="33">
                <c:v>34</c:v>
              </c:pt>
              <c:pt idx="34">
                <c:v>35</c:v>
              </c:pt>
              <c:pt idx="35">
                <c:v>36</c:v>
              </c:pt>
              <c:pt idx="36">
                <c:v>37</c:v>
              </c:pt>
              <c:pt idx="37">
                <c:v>38</c:v>
              </c:pt>
              <c:pt idx="38">
                <c:v>39</c:v>
              </c:pt>
              <c:pt idx="39">
                <c:v>40</c:v>
              </c:pt>
              <c:pt idx="40">
                <c:v>41</c:v>
              </c:pt>
              <c:pt idx="41">
                <c:v>42</c:v>
              </c:pt>
              <c:pt idx="42">
                <c:v>43</c:v>
              </c:pt>
              <c:pt idx="43">
                <c:v>44</c:v>
              </c:pt>
              <c:pt idx="44">
                <c:v>45</c:v>
              </c:pt>
              <c:pt idx="45">
                <c:v>46</c:v>
              </c:pt>
              <c:pt idx="46">
                <c:v>47</c:v>
              </c:pt>
              <c:pt idx="47">
                <c:v>48</c:v>
              </c:pt>
              <c:pt idx="48">
                <c:v>49</c:v>
              </c:pt>
              <c:pt idx="49">
                <c:v>50</c:v>
              </c:pt>
              <c:pt idx="50">
                <c:v>51</c:v>
              </c:pt>
              <c:pt idx="51">
                <c:v>52</c:v>
              </c:pt>
              <c:pt idx="52">
                <c:v>53</c:v>
              </c:pt>
              <c:pt idx="53">
                <c:v>54</c:v>
              </c:pt>
              <c:pt idx="54">
                <c:v>55</c:v>
              </c:pt>
              <c:pt idx="55">
                <c:v>56</c:v>
              </c:pt>
              <c:pt idx="56">
                <c:v>57</c:v>
              </c:pt>
              <c:pt idx="57">
                <c:v>58</c:v>
              </c:pt>
              <c:pt idx="58">
                <c:v>59</c:v>
              </c:pt>
              <c:pt idx="59">
                <c:v>60</c:v>
              </c:pt>
              <c:pt idx="60">
                <c:v>61</c:v>
              </c:pt>
              <c:pt idx="61">
                <c:v>62</c:v>
              </c:pt>
              <c:pt idx="62">
                <c:v>63</c:v>
              </c:pt>
              <c:pt idx="63">
                <c:v>64</c:v>
              </c:pt>
              <c:pt idx="64">
                <c:v>65</c:v>
              </c:pt>
              <c:pt idx="65">
                <c:v>66</c:v>
              </c:pt>
              <c:pt idx="66">
                <c:v>67</c:v>
              </c:pt>
              <c:pt idx="67">
                <c:v>68</c:v>
              </c:pt>
              <c:pt idx="68">
                <c:v>69</c:v>
              </c:pt>
              <c:pt idx="69">
                <c:v>70</c:v>
              </c:pt>
              <c:pt idx="70">
                <c:v>71</c:v>
              </c:pt>
              <c:pt idx="71">
                <c:v>72</c:v>
              </c:pt>
              <c:pt idx="72">
                <c:v>73</c:v>
              </c:pt>
              <c:pt idx="73">
                <c:v>74</c:v>
              </c:pt>
              <c:pt idx="74">
                <c:v>75</c:v>
              </c:pt>
              <c:pt idx="75">
                <c:v>76</c:v>
              </c:pt>
              <c:pt idx="76">
                <c:v>77</c:v>
              </c:pt>
              <c:pt idx="77">
                <c:v>78</c:v>
              </c:pt>
              <c:pt idx="78">
                <c:v>79</c:v>
              </c:pt>
              <c:pt idx="79">
                <c:v>80</c:v>
              </c:pt>
              <c:pt idx="80">
                <c:v>81</c:v>
              </c:pt>
              <c:pt idx="81">
                <c:v>82</c:v>
              </c:pt>
              <c:pt idx="82">
                <c:v>83</c:v>
              </c:pt>
              <c:pt idx="83">
                <c:v>84</c:v>
              </c:pt>
              <c:pt idx="84">
                <c:v>85</c:v>
              </c:pt>
              <c:pt idx="85">
                <c:v>86</c:v>
              </c:pt>
              <c:pt idx="86">
                <c:v>87</c:v>
              </c:pt>
              <c:pt idx="87">
                <c:v>88</c:v>
              </c:pt>
              <c:pt idx="88">
                <c:v>89</c:v>
              </c:pt>
              <c:pt idx="89">
                <c:v>90</c:v>
              </c:pt>
            </c:numLit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68054256"/>
        <c:axId val="-468050448"/>
      </c:scatterChart>
      <c:valAx>
        <c:axId val="-468050448"/>
        <c:scaling>
          <c:orientation val="minMax"/>
        </c:scaling>
        <c:delete val="0"/>
        <c:axPos val="l"/>
        <c:majorGridlines>
          <c:spPr>
            <a:ln w="9528">
              <a:solidFill>
                <a:srgbClr val="898989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800" b="1" i="0" u="none" strike="noStrike" kern="1200" baseline="0">
                    <a:solidFill>
                      <a:srgbClr val="000000"/>
                    </a:solidFill>
                    <a:latin typeface="Calluna Sans"/>
                    <a:ea typeface=""/>
                    <a:cs typeface=""/>
                  </a:defRPr>
                </a:pPr>
                <a:r>
                  <a:rPr lang="el-GR" sz="1800" b="1" i="0" u="none" strike="noStrike" kern="1200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</a:rPr>
                  <a:t>α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1200" baseline="0">
                <a:solidFill>
                  <a:srgbClr val="000000"/>
                </a:solidFill>
                <a:latin typeface="Calluna Sans"/>
                <a:ea typeface=""/>
                <a:cs typeface=""/>
              </a:defRPr>
            </a:pPr>
            <a:endParaRPr lang="sk-SK"/>
          </a:p>
        </c:txPr>
        <c:crossAx val="-468054256"/>
        <c:crosses val="autoZero"/>
        <c:crossBetween val="midCat"/>
      </c:valAx>
      <c:valAx>
        <c:axId val="-468054256"/>
        <c:scaling>
          <c:orientation val="minMax"/>
        </c:scaling>
        <c:delete val="0"/>
        <c:axPos val="b"/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800" b="1" i="0" u="none" strike="noStrike" kern="1200" baseline="0">
                    <a:solidFill>
                      <a:srgbClr val="000000"/>
                    </a:solidFill>
                    <a:latin typeface="Calluna Sans"/>
                    <a:ea typeface=""/>
                    <a:cs typeface=""/>
                  </a:defRPr>
                </a:pPr>
                <a:r>
                  <a:rPr lang="sk-SK" sz="1800" b="1" i="0" u="none" strike="noStrike" kern="1200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</a:rPr>
                  <a:t>P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1200" baseline="0">
                <a:solidFill>
                  <a:srgbClr val="000000"/>
                </a:solidFill>
                <a:latin typeface="Calluna Sans"/>
                <a:ea typeface=""/>
                <a:cs typeface=""/>
              </a:defRPr>
            </a:pPr>
            <a:endParaRPr lang="sk-SK"/>
          </a:p>
        </c:txPr>
        <c:crossAx val="-468050448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sk-SK" sz="1800" b="0" i="0" u="none" strike="noStrike" kern="1200" baseline="0">
          <a:solidFill>
            <a:srgbClr val="000000"/>
          </a:solidFill>
          <a:latin typeface="Calluna Sans"/>
          <a:ea typeface=""/>
          <a:cs typeface=""/>
        </a:defRPr>
      </a:pPr>
      <a:endParaRPr lang="sk-S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Hodnoty Y</c:v>
          </c:tx>
          <c:spPr>
            <a:ln>
              <a:noFill/>
            </a:ln>
          </c:spPr>
          <c:xVal>
            <c:numLit>
              <c:formatCode>General</c:formatCode>
              <c:ptCount val="90"/>
              <c:pt idx="0">
                <c:v>0.74996191943926283</c:v>
              </c:pt>
              <c:pt idx="1">
                <c:v>0.74984763714680824</c:v>
              </c:pt>
              <c:pt idx="2">
                <c:v>0.74965703120881066</c:v>
              </c:pt>
              <c:pt idx="3">
                <c:v>0.74938989815829271</c:v>
              </c:pt>
              <c:pt idx="4">
                <c:v>0.74904595255827766</c:v>
              </c:pt>
              <c:pt idx="5">
                <c:v>0.74862482641630002</c:v>
              </c:pt>
              <c:pt idx="6">
                <c:v>0.74812606842836238</c:v>
              </c:pt>
              <c:pt idx="7">
                <c:v>0.74754914304986897</c:v>
              </c:pt>
              <c:pt idx="8">
                <c:v>0.74689342939048431</c:v>
              </c:pt>
              <c:pt idx="9">
                <c:v>0.74615821992928444</c:v>
              </c:pt>
              <c:pt idx="10">
                <c:v>0.74534271904596028</c:v>
              </c:pt>
              <c:pt idx="11">
                <c:v>0.74444604136321069</c:v>
              </c:pt>
              <c:pt idx="12">
                <c:v>0.74346720989480408</c:v>
              </c:pt>
              <c:pt idx="13">
                <c:v>0.7424051539931299</c:v>
              </c:pt>
              <c:pt idx="14">
                <c:v>0.74125870708933539</c:v>
              </c:pt>
              <c:pt idx="15">
                <c:v>0.74002660421842159</c:v>
              </c:pt>
              <c:pt idx="16">
                <c:v>0.73870747932088199</c:v>
              </c:pt>
              <c:pt idx="17">
                <c:v>0.73729986231166578</c:v>
              </c:pt>
              <c:pt idx="18">
                <c:v>0.73580217590636476</c:v>
              </c:pt>
              <c:pt idx="19">
                <c:v>0.73421273219362104</c:v>
              </c:pt>
              <c:pt idx="20">
                <c:v>0.73252972894178459</c:v>
              </c:pt>
              <c:pt idx="21">
                <c:v>0.73075124562680638</c:v>
              </c:pt>
              <c:pt idx="22">
                <c:v>0.72887523916726726</c:v>
              </c:pt>
              <c:pt idx="23">
                <c:v>0.72689953935126372</c:v>
              </c:pt>
              <c:pt idx="24">
                <c:v>0.72482184393862603</c:v>
              </c:pt>
              <c:pt idx="25">
                <c:v>0.7226397134206004</c:v>
              </c:pt>
              <c:pt idx="26">
                <c:v>0.72035056541769638</c:v>
              </c:pt>
              <c:pt idx="27">
                <c:v>0.71795166869486293</c:v>
              </c:pt>
              <c:pt idx="28">
                <c:v>0.71544013677149942</c:v>
              </c:pt>
              <c:pt idx="29">
                <c:v>0.71281292110203687</c:v>
              </c:pt>
              <c:pt idx="30">
                <c:v>0.71006680380091092</c:v>
              </c:pt>
              <c:pt idx="31">
                <c:v>0.70719838988368944</c:v>
              </c:pt>
              <c:pt idx="32">
                <c:v>0.70420409899389425</c:v>
              </c:pt>
              <c:pt idx="33">
                <c:v>0.70108015658265788</c:v>
              </c:pt>
              <c:pt idx="34">
                <c:v>0.69782258450577872</c:v>
              </c:pt>
              <c:pt idx="35">
                <c:v>0.69442719099991557</c:v>
              </c:pt>
              <c:pt idx="36">
                <c:v>0.6908895599966618</c:v>
              </c:pt>
              <c:pt idx="37">
                <c:v>0.68720503972992664</c:v>
              </c:pt>
              <c:pt idx="38">
                <c:v>0.68336873058852909</c:v>
              </c:pt>
              <c:pt idx="39">
                <c:v>0.67937547216202776</c:v>
              </c:pt>
              <c:pt idx="40">
                <c:v>0.67521982942363867</c:v>
              </c:pt>
              <c:pt idx="41">
                <c:v>0.67089607798954776</c:v>
              </c:pt>
              <c:pt idx="42">
                <c:v>0.66639818838898335</c:v>
              </c:pt>
              <c:pt idx="43">
                <c:v>0.66171980927403573</c:v>
              </c:pt>
              <c:pt idx="44">
                <c:v>0.65685424949238036</c:v>
              </c:pt>
              <c:pt idx="45">
                <c:v>0.65179445893967214</c:v>
              </c:pt>
              <c:pt idx="46">
                <c:v>0.6465330081014512</c:v>
              </c:pt>
              <c:pt idx="47">
                <c:v>0.64106206618682304</c:v>
              </c:pt>
              <c:pt idx="48">
                <c:v>0.63537337774791558</c:v>
              </c:pt>
              <c:pt idx="49">
                <c:v>0.62945823767008469</c:v>
              </c:pt>
              <c:pt idx="50">
                <c:v>0.62330746440797891</c:v>
              </c:pt>
              <c:pt idx="51">
                <c:v>0.61691137133178109</c:v>
              </c:pt>
              <c:pt idx="52">
                <c:v>0.61025973603612949</c:v>
              </c:pt>
              <c:pt idx="53">
                <c:v>0.60334176745128387</c:v>
              </c:pt>
              <c:pt idx="54">
                <c:v>0.59614607058191804</c:v>
              </c:pt>
              <c:pt idx="55">
                <c:v>0.5886606086833569</c:v>
              </c:pt>
              <c:pt idx="56">
                <c:v>0.58087266266799098</c:v>
              </c:pt>
              <c:pt idx="57">
                <c:v>0.57276878751583471</c:v>
              </c:pt>
              <c:pt idx="58">
                <c:v>0.56433476544255146</c:v>
              </c:pt>
              <c:pt idx="59">
                <c:v>0.5555555555555558</c:v>
              </c:pt>
              <c:pt idx="60">
                <c:v>0.54641523970378836</c:v>
              </c:pt>
              <c:pt idx="61">
                <c:v>0.53689696419920019</c:v>
              </c:pt>
              <c:pt idx="62">
                <c:v>0.52698287705754643</c:v>
              </c:pt>
              <c:pt idx="63">
                <c:v>0.51665406037254158</c:v>
              </c:pt>
              <c:pt idx="64">
                <c:v>0.50589045740030958</c:v>
              </c:pt>
              <c:pt idx="65">
                <c:v>0.49467079389003465</c:v>
              </c:pt>
              <c:pt idx="66">
                <c:v>0.48297249315131491</c:v>
              </c:pt>
              <c:pt idx="67">
                <c:v>0.47077158429839383</c:v>
              </c:pt>
              <c:pt idx="68">
                <c:v>0.4580426030556714</c:v>
              </c:pt>
              <c:pt idx="69">
                <c:v>0.44475848444696098</c:v>
              </c:pt>
              <c:pt idx="70">
                <c:v>0.43089044662218945</c:v>
              </c:pt>
              <c:pt idx="71">
                <c:v>0.41640786499873828</c:v>
              </c:pt>
              <c:pt idx="72">
                <c:v>0.40127813580949523</c:v>
              </c:pt>
              <c:pt idx="73">
                <c:v>0.38546652805484133</c:v>
              </c:pt>
              <c:pt idx="74">
                <c:v>0.36893602275000958</c:v>
              </c:pt>
              <c:pt idx="75">
                <c:v>0.35164713824116894</c:v>
              </c:pt>
              <c:pt idx="76">
                <c:v>0.33355774023161244</c:v>
              </c:pt>
              <c:pt idx="77">
                <c:v>0.31462283501179428</c:v>
              </c:pt>
              <c:pt idx="78">
                <c:v>0.29479434422160716</c:v>
              </c:pt>
              <c:pt idx="79">
                <c:v>0.27402085928793124</c:v>
              </c:pt>
              <c:pt idx="80">
                <c:v>0.25224737347240012</c:v>
              </c:pt>
              <c:pt idx="81">
                <c:v>0.2294149892305426</c:v>
              </c:pt>
              <c:pt idx="82">
                <c:v>0.20546059832041721</c:v>
              </c:pt>
              <c:pt idx="83">
                <c:v>0.18031653180261939</c:v>
              </c:pt>
              <c:pt idx="84">
                <c:v>0.15391017673943458</c:v>
              </c:pt>
              <c:pt idx="85">
                <c:v>0.12616355602372575</c:v>
              </c:pt>
              <c:pt idx="86">
                <c:v>9.699286734169188E-2</c:v>
              </c:pt>
              <c:pt idx="87">
                <c:v>6.6307976790942288E-2</c:v>
              </c:pt>
              <c:pt idx="88">
                <c:v>3.4011862128199156E-2</c:v>
              </c:pt>
              <c:pt idx="89">
                <c:v>0</c:v>
              </c:pt>
            </c:numLit>
          </c:xVal>
          <c:yVal>
            <c:numLit>
              <c:formatCode>General</c:formatCode>
              <c:ptCount val="90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  <c:pt idx="27">
                <c:v>28</c:v>
              </c:pt>
              <c:pt idx="28">
                <c:v>29</c:v>
              </c:pt>
              <c:pt idx="29">
                <c:v>30</c:v>
              </c:pt>
              <c:pt idx="30">
                <c:v>31</c:v>
              </c:pt>
              <c:pt idx="31">
                <c:v>32</c:v>
              </c:pt>
              <c:pt idx="32">
                <c:v>33</c:v>
              </c:pt>
              <c:pt idx="33">
                <c:v>34</c:v>
              </c:pt>
              <c:pt idx="34">
                <c:v>35</c:v>
              </c:pt>
              <c:pt idx="35">
                <c:v>36</c:v>
              </c:pt>
              <c:pt idx="36">
                <c:v>37</c:v>
              </c:pt>
              <c:pt idx="37">
                <c:v>38</c:v>
              </c:pt>
              <c:pt idx="38">
                <c:v>39</c:v>
              </c:pt>
              <c:pt idx="39">
                <c:v>40</c:v>
              </c:pt>
              <c:pt idx="40">
                <c:v>41</c:v>
              </c:pt>
              <c:pt idx="41">
                <c:v>42</c:v>
              </c:pt>
              <c:pt idx="42">
                <c:v>43</c:v>
              </c:pt>
              <c:pt idx="43">
                <c:v>44</c:v>
              </c:pt>
              <c:pt idx="44">
                <c:v>45</c:v>
              </c:pt>
              <c:pt idx="45">
                <c:v>46</c:v>
              </c:pt>
              <c:pt idx="46">
                <c:v>47</c:v>
              </c:pt>
              <c:pt idx="47">
                <c:v>48</c:v>
              </c:pt>
              <c:pt idx="48">
                <c:v>49</c:v>
              </c:pt>
              <c:pt idx="49">
                <c:v>50</c:v>
              </c:pt>
              <c:pt idx="50">
                <c:v>51</c:v>
              </c:pt>
              <c:pt idx="51">
                <c:v>52</c:v>
              </c:pt>
              <c:pt idx="52">
                <c:v>53</c:v>
              </c:pt>
              <c:pt idx="53">
                <c:v>54</c:v>
              </c:pt>
              <c:pt idx="54">
                <c:v>55</c:v>
              </c:pt>
              <c:pt idx="55">
                <c:v>56</c:v>
              </c:pt>
              <c:pt idx="56">
                <c:v>57</c:v>
              </c:pt>
              <c:pt idx="57">
                <c:v>58</c:v>
              </c:pt>
              <c:pt idx="58">
                <c:v>59</c:v>
              </c:pt>
              <c:pt idx="59">
                <c:v>60</c:v>
              </c:pt>
              <c:pt idx="60">
                <c:v>61</c:v>
              </c:pt>
              <c:pt idx="61">
                <c:v>62</c:v>
              </c:pt>
              <c:pt idx="62">
                <c:v>63</c:v>
              </c:pt>
              <c:pt idx="63">
                <c:v>64</c:v>
              </c:pt>
              <c:pt idx="64">
                <c:v>65</c:v>
              </c:pt>
              <c:pt idx="65">
                <c:v>66</c:v>
              </c:pt>
              <c:pt idx="66">
                <c:v>67</c:v>
              </c:pt>
              <c:pt idx="67">
                <c:v>68</c:v>
              </c:pt>
              <c:pt idx="68">
                <c:v>69</c:v>
              </c:pt>
              <c:pt idx="69">
                <c:v>70</c:v>
              </c:pt>
              <c:pt idx="70">
                <c:v>71</c:v>
              </c:pt>
              <c:pt idx="71">
                <c:v>72</c:v>
              </c:pt>
              <c:pt idx="72">
                <c:v>73</c:v>
              </c:pt>
              <c:pt idx="73">
                <c:v>74</c:v>
              </c:pt>
              <c:pt idx="74">
                <c:v>75</c:v>
              </c:pt>
              <c:pt idx="75">
                <c:v>76</c:v>
              </c:pt>
              <c:pt idx="76">
                <c:v>77</c:v>
              </c:pt>
              <c:pt idx="77">
                <c:v>78</c:v>
              </c:pt>
              <c:pt idx="78">
                <c:v>79</c:v>
              </c:pt>
              <c:pt idx="79">
                <c:v>80</c:v>
              </c:pt>
              <c:pt idx="80">
                <c:v>81</c:v>
              </c:pt>
              <c:pt idx="81">
                <c:v>82</c:v>
              </c:pt>
              <c:pt idx="82">
                <c:v>83</c:v>
              </c:pt>
              <c:pt idx="83">
                <c:v>84</c:v>
              </c:pt>
              <c:pt idx="84">
                <c:v>85</c:v>
              </c:pt>
              <c:pt idx="85">
                <c:v>86</c:v>
              </c:pt>
              <c:pt idx="86">
                <c:v>87</c:v>
              </c:pt>
              <c:pt idx="87">
                <c:v>88</c:v>
              </c:pt>
              <c:pt idx="88">
                <c:v>89</c:v>
              </c:pt>
              <c:pt idx="89">
                <c:v>90</c:v>
              </c:pt>
            </c:numLit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68048816"/>
        <c:axId val="-468057520"/>
      </c:scatterChart>
      <c:valAx>
        <c:axId val="-468057520"/>
        <c:scaling>
          <c:orientation val="minMax"/>
        </c:scaling>
        <c:delete val="0"/>
        <c:axPos val="l"/>
        <c:majorGridlines>
          <c:spPr>
            <a:ln w="9528">
              <a:solidFill>
                <a:srgbClr val="898989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800" b="1" i="0" u="none" strike="noStrike" kern="1200" baseline="0">
                    <a:solidFill>
                      <a:srgbClr val="000000"/>
                    </a:solidFill>
                    <a:latin typeface="Calluna Sans"/>
                    <a:ea typeface=""/>
                    <a:cs typeface=""/>
                  </a:defRPr>
                </a:pPr>
                <a:r>
                  <a:rPr lang="el-GR" sz="1800" b="1" i="0" u="none" strike="noStrike" kern="1200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</a:rPr>
                  <a:t>α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1200" baseline="0">
                <a:solidFill>
                  <a:srgbClr val="000000"/>
                </a:solidFill>
                <a:latin typeface="Calluna Sans"/>
                <a:ea typeface=""/>
                <a:cs typeface=""/>
              </a:defRPr>
            </a:pPr>
            <a:endParaRPr lang="sk-SK"/>
          </a:p>
        </c:txPr>
        <c:crossAx val="-468048816"/>
        <c:crosses val="autoZero"/>
        <c:crossBetween val="midCat"/>
      </c:valAx>
      <c:valAx>
        <c:axId val="-468048816"/>
        <c:scaling>
          <c:orientation val="minMax"/>
        </c:scaling>
        <c:delete val="0"/>
        <c:axPos val="b"/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800" b="1" i="0" u="none" strike="noStrike" kern="1200" baseline="0">
                    <a:solidFill>
                      <a:srgbClr val="000000"/>
                    </a:solidFill>
                    <a:latin typeface="Calluna Sans"/>
                    <a:ea typeface=""/>
                    <a:cs typeface=""/>
                  </a:defRPr>
                </a:pPr>
                <a:r>
                  <a:rPr lang="sk-SK" sz="1800" b="1" i="0" u="none" strike="noStrike" kern="1200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</a:rPr>
                  <a:t>P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1200" baseline="0">
                <a:solidFill>
                  <a:srgbClr val="000000"/>
                </a:solidFill>
                <a:latin typeface="Calluna Sans"/>
                <a:ea typeface=""/>
                <a:cs typeface=""/>
              </a:defRPr>
            </a:pPr>
            <a:endParaRPr lang="sk-SK"/>
          </a:p>
        </c:txPr>
        <c:crossAx val="-468057520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sk-SK" sz="1800" b="0" i="0" u="none" strike="noStrike" kern="1200" baseline="0">
          <a:solidFill>
            <a:srgbClr val="000000"/>
          </a:solidFill>
          <a:latin typeface="Calluna Sans"/>
          <a:ea typeface=""/>
          <a:cs typeface=""/>
        </a:defRPr>
      </a:pPr>
      <a:endParaRPr lang="sk-S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35639755093485"/>
          <c:y val="5.1400554097404488E-2"/>
          <c:w val="0.78608475250278909"/>
          <c:h val="0.81001021376310023"/>
        </c:manualLayout>
      </c:layout>
      <c:scatterChart>
        <c:scatterStyle val="lineMarker"/>
        <c:varyColors val="0"/>
        <c:ser>
          <c:idx val="0"/>
          <c:order val="0"/>
          <c:tx>
            <c:v>Simulation</c:v>
          </c:tx>
          <c:spPr>
            <a:ln w="28575">
              <a:noFill/>
            </a:ln>
          </c:spPr>
          <c:marker>
            <c:symbol val="triangle"/>
            <c:size val="10"/>
          </c:marker>
          <c:xVal>
            <c:numRef>
              <c:f>Hárok1!$H$17:$H$32</c:f>
              <c:numCache>
                <c:formatCode>General</c:formatCode>
                <c:ptCount val="16"/>
                <c:pt idx="0">
                  <c:v>0.05</c:v>
                </c:pt>
                <c:pt idx="1">
                  <c:v>0.30000000000000004</c:v>
                </c:pt>
                <c:pt idx="2">
                  <c:v>0.4</c:v>
                </c:pt>
                <c:pt idx="3">
                  <c:v>0.5</c:v>
                </c:pt>
                <c:pt idx="4">
                  <c:v>0.65</c:v>
                </c:pt>
                <c:pt idx="5">
                  <c:v>0.75</c:v>
                </c:pt>
                <c:pt idx="6">
                  <c:v>0.8</c:v>
                </c:pt>
                <c:pt idx="7">
                  <c:v>0.85</c:v>
                </c:pt>
                <c:pt idx="8">
                  <c:v>0.9</c:v>
                </c:pt>
                <c:pt idx="9">
                  <c:v>0.95</c:v>
                </c:pt>
                <c:pt idx="10">
                  <c:v>0.9578000000000001</c:v>
                </c:pt>
                <c:pt idx="11">
                  <c:v>0.97410000000000008</c:v>
                </c:pt>
                <c:pt idx="12">
                  <c:v>0.98810000000000009</c:v>
                </c:pt>
              </c:numCache>
            </c:numRef>
          </c:xVal>
          <c:yVal>
            <c:numRef>
              <c:f>Hárok1!$I$17:$I$32</c:f>
              <c:numCache>
                <c:formatCode>General</c:formatCode>
                <c:ptCount val="16"/>
                <c:pt idx="0">
                  <c:v>88.33</c:v>
                </c:pt>
                <c:pt idx="1">
                  <c:v>79.45</c:v>
                </c:pt>
                <c:pt idx="2">
                  <c:v>74.69</c:v>
                </c:pt>
                <c:pt idx="3">
                  <c:v>69.73</c:v>
                </c:pt>
                <c:pt idx="4">
                  <c:v>56.58</c:v>
                </c:pt>
                <c:pt idx="5">
                  <c:v>46.7</c:v>
                </c:pt>
                <c:pt idx="6">
                  <c:v>40.869999999999997</c:v>
                </c:pt>
                <c:pt idx="7">
                  <c:v>34.29</c:v>
                </c:pt>
                <c:pt idx="8">
                  <c:v>27.41</c:v>
                </c:pt>
                <c:pt idx="9">
                  <c:v>20.190000000000001</c:v>
                </c:pt>
                <c:pt idx="10">
                  <c:v>16.190000000000001</c:v>
                </c:pt>
                <c:pt idx="11">
                  <c:v>13.67</c:v>
                </c:pt>
                <c:pt idx="12">
                  <c:v>10.3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68049904"/>
        <c:axId val="-468045552"/>
      </c:scatterChart>
      <c:scatterChart>
        <c:scatterStyle val="smoothMarker"/>
        <c:varyColors val="0"/>
        <c:ser>
          <c:idx val="1"/>
          <c:order val="1"/>
          <c:tx>
            <c:v>Our theory</c:v>
          </c:tx>
          <c:marker>
            <c:symbol val="circle"/>
            <c:size val="6"/>
          </c:marker>
          <c:xVal>
            <c:numRef>
              <c:f>Hárok1!$E$2:$E$91</c:f>
              <c:numCache>
                <c:formatCode>General</c:formatCode>
                <c:ptCount val="90"/>
                <c:pt idx="0">
                  <c:v>0.99778003778590652</c:v>
                </c:pt>
                <c:pt idx="1">
                  <c:v>0.99548256457291551</c:v>
                </c:pt>
                <c:pt idx="2">
                  <c:v>0.9931061794255952</c:v>
                </c:pt>
                <c:pt idx="3">
                  <c:v>0.99064943143448647</c:v>
                </c:pt>
                <c:pt idx="4">
                  <c:v>0.98811081783201238</c:v>
                </c:pt>
                <c:pt idx="5">
                  <c:v>0.98548878203613899</c:v>
                </c:pt>
                <c:pt idx="6">
                  <c:v>0.98278171161741024</c:v>
                </c:pt>
                <c:pt idx="7">
                  <c:v>0.97998793618482005</c:v>
                </c:pt>
                <c:pt idx="8">
                  <c:v>0.97710572518571193</c:v>
                </c:pt>
                <c:pt idx="9">
                  <c:v>0.97413328561471968</c:v>
                </c:pt>
                <c:pt idx="10">
                  <c:v>0.97106875962652439</c:v>
                </c:pt>
                <c:pt idx="11">
                  <c:v>0.967910222046935</c:v>
                </c:pt>
                <c:pt idx="12">
                  <c:v>0.9646556777764983</c:v>
                </c:pt>
                <c:pt idx="13">
                  <c:v>0.96130305908059721</c:v>
                </c:pt>
                <c:pt idx="14">
                  <c:v>0.95785022275963527</c:v>
                </c:pt>
                <c:pt idx="15">
                  <c:v>0.95429494719257724</c:v>
                </c:pt>
                <c:pt idx="16">
                  <c:v>0.95063492924674431</c:v>
                </c:pt>
                <c:pt idx="17">
                  <c:v>0.94686778104637515</c:v>
                </c:pt>
                <c:pt idx="18">
                  <c:v>0.94299102659203071</c:v>
                </c:pt>
                <c:pt idx="19">
                  <c:v>0.93900209822248037</c:v>
                </c:pt>
                <c:pt idx="20">
                  <c:v>0.93489833291020408</c:v>
                </c:pt>
                <c:pt idx="21">
                  <c:v>0.93067696838115255</c:v>
                </c:pt>
                <c:pt idx="22">
                  <c:v>0.92633513904882558</c:v>
                </c:pt>
                <c:pt idx="23">
                  <c:v>0.92186987175214863</c:v>
                </c:pt>
                <c:pt idx="24">
                  <c:v>0.91727808128598232</c:v>
                </c:pt>
                <c:pt idx="25">
                  <c:v>0.91255656571242572</c:v>
                </c:pt>
                <c:pt idx="26">
                  <c:v>0.90770200144032487</c:v>
                </c:pt>
                <c:pt idx="27">
                  <c:v>0.90271093805962743</c:v>
                </c:pt>
                <c:pt idx="28">
                  <c:v>0.89757979291638279</c:v>
                </c:pt>
                <c:pt idx="29">
                  <c:v>0.8923048454132636</c:v>
                </c:pt>
                <c:pt idx="30">
                  <c:v>0.88688223101955233</c:v>
                </c:pt>
                <c:pt idx="31">
                  <c:v>0.88130793497344984</c:v>
                </c:pt>
                <c:pt idx="32">
                  <c:v>0.87557778565849176</c:v>
                </c:pt>
                <c:pt idx="33">
                  <c:v>0.86968744763462924</c:v>
                </c:pt>
                <c:pt idx="34">
                  <c:v>0.86363241430325077</c:v>
                </c:pt>
                <c:pt idx="35">
                  <c:v>0.85740800018404073</c:v>
                </c:pt>
                <c:pt idx="36">
                  <c:v>0.8510093327800784</c:v>
                </c:pt>
                <c:pt idx="37">
                  <c:v>0.84443134400596931</c:v>
                </c:pt>
                <c:pt idx="38">
                  <c:v>0.83766876115209388</c:v>
                </c:pt>
                <c:pt idx="39">
                  <c:v>0.83071609735618057</c:v>
                </c:pt>
                <c:pt idx="40">
                  <c:v>0.82356764155142304</c:v>
                </c:pt>
                <c:pt idx="41">
                  <c:v>0.81621744785819839</c:v>
                </c:pt>
                <c:pt idx="42">
                  <c:v>0.80865932438410881</c:v>
                </c:pt>
                <c:pt idx="43">
                  <c:v>0.80088682139457068</c:v>
                </c:pt>
                <c:pt idx="44">
                  <c:v>0.79289321881345254</c:v>
                </c:pt>
                <c:pt idx="45">
                  <c:v>0.784671513010337</c:v>
                </c:pt>
                <c:pt idx="46">
                  <c:v>0.77621440282781773</c:v>
                </c:pt>
                <c:pt idx="47">
                  <c:v>0.76751427479881151</c:v>
                </c:pt>
                <c:pt idx="48">
                  <c:v>0.75856318750016583</c:v>
                </c:pt>
                <c:pt idx="49">
                  <c:v>0.74935285498482818</c:v>
                </c:pt>
                <c:pt idx="50">
                  <c:v>0.73987462923049074</c:v>
                </c:pt>
                <c:pt idx="51">
                  <c:v>0.7301194815379175</c:v>
                </c:pt>
                <c:pt idx="52">
                  <c:v>0.72007798280705093</c:v>
                </c:pt>
                <c:pt idx="53">
                  <c:v>0.70974028261342959</c:v>
                </c:pt>
                <c:pt idx="54">
                  <c:v>0.69909608700144577</c:v>
                </c:pt>
                <c:pt idx="55">
                  <c:v>0.68813463490440441</c:v>
                </c:pt>
                <c:pt idx="56">
                  <c:v>0.67684467309422314</c:v>
                </c:pt>
                <c:pt idx="57">
                  <c:v>0.66521442955586685</c:v>
                </c:pt>
                <c:pt idx="58">
                  <c:v>0.65323158517316582</c:v>
                </c:pt>
                <c:pt idx="59">
                  <c:v>0.64088324360345805</c:v>
                </c:pt>
                <c:pt idx="60">
                  <c:v>0.6281558992084737</c:v>
                </c:pt>
                <c:pt idx="61">
                  <c:v>0.61503540289791969</c:v>
                </c:pt>
                <c:pt idx="62">
                  <c:v>0.60150692573027065</c:v>
                </c:pt>
                <c:pt idx="63">
                  <c:v>0.58755492010219024</c:v>
                </c:pt>
                <c:pt idx="64">
                  <c:v>0.57316307834372782</c:v>
                </c:pt>
                <c:pt idx="65">
                  <c:v>0.55831428852075804</c:v>
                </c:pt>
                <c:pt idx="66">
                  <c:v>0.54299058722901761</c:v>
                </c:pt>
                <c:pt idx="67">
                  <c:v>0.52717310914527027</c:v>
                </c:pt>
                <c:pt idx="68">
                  <c:v>0.51084203308052412</c:v>
                </c:pt>
                <c:pt idx="69">
                  <c:v>0.4939765242575615</c:v>
                </c:pt>
                <c:pt idx="70">
                  <c:v>0.47655467251016387</c:v>
                </c:pt>
                <c:pt idx="71">
                  <c:v>0.45855342607401434</c:v>
                </c:pt>
                <c:pt idx="72">
                  <c:v>0.43994852060912532</c:v>
                </c:pt>
                <c:pt idx="73">
                  <c:v>0.42071440306040447</c:v>
                </c:pt>
                <c:pt idx="74">
                  <c:v>0.4008241499263368</c:v>
                </c:pt>
                <c:pt idx="75">
                  <c:v>0.38024937946530013</c:v>
                </c:pt>
                <c:pt idx="76">
                  <c:v>0.35896015732433456</c:v>
                </c:pt>
                <c:pt idx="77">
                  <c:v>0.33692489502573847</c:v>
                </c:pt>
                <c:pt idx="78">
                  <c:v>0.31411024069212101</c:v>
                </c:pt>
                <c:pt idx="79">
                  <c:v>0.29048096132988344</c:v>
                </c:pt>
                <c:pt idx="80">
                  <c:v>0.26599981592377686</c:v>
                </c:pt>
                <c:pt idx="81">
                  <c:v>0.24062741852047537</c:v>
                </c:pt>
                <c:pt idx="82">
                  <c:v>0.21432209039597358</c:v>
                </c:pt>
                <c:pt idx="83">
                  <c:v>0.18703970030919748</c:v>
                </c:pt>
                <c:pt idx="84">
                  <c:v>0.15873349174114657</c:v>
                </c:pt>
                <c:pt idx="85">
                  <c:v>0.1293538959040279</c:v>
                </c:pt>
                <c:pt idx="86">
                  <c:v>9.8848329176506475E-2</c:v>
                </c:pt>
                <c:pt idx="87">
                  <c:v>6.7160973477789668E-2</c:v>
                </c:pt>
                <c:pt idx="88">
                  <c:v>3.4232537932698696E-2</c:v>
                </c:pt>
                <c:pt idx="89">
                  <c:v>0</c:v>
                </c:pt>
              </c:numCache>
            </c:numRef>
          </c:xVal>
          <c:yVal>
            <c:numRef>
              <c:f>Hárok1!$D$2:$D$93</c:f>
              <c:numCache>
                <c:formatCode>General</c:formatCode>
                <c:ptCount val="9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68049904"/>
        <c:axId val="-468045552"/>
      </c:scatterChart>
      <c:valAx>
        <c:axId val="-4680499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</a:t>
                </a:r>
                <a:endParaRPr lang="sk-SK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468045552"/>
        <c:crosses val="autoZero"/>
        <c:crossBetween val="midCat"/>
      </c:valAx>
      <c:valAx>
        <c:axId val="-46804555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l-GR"/>
                  <a:t>α</a:t>
                </a:r>
                <a:endParaRPr lang="sk-SK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468049904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2400"/>
      </a:pPr>
      <a:endParaRPr lang="sk-SK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9.4698166648114923E-2"/>
          <c:y val="0.14164719988789976"/>
          <c:w val="0.77465513539519704"/>
          <c:h val="0.80104419978679664"/>
        </c:manualLayout>
      </c:layout>
      <c:scatterChart>
        <c:scatterStyle val="smoothMarker"/>
        <c:varyColors val="0"/>
        <c:ser>
          <c:idx val="0"/>
          <c:order val="0"/>
          <c:tx>
            <c:v>Rady1</c:v>
          </c:tx>
          <c:spPr>
            <a:ln w="85725">
              <a:solidFill>
                <a:srgbClr val="0091ED"/>
              </a:solidFill>
              <a:prstDash val="solid"/>
              <a:round/>
            </a:ln>
          </c:spPr>
          <c:marker>
            <c:symbol val="none"/>
          </c:marker>
          <c:xVal>
            <c:numLit>
              <c:formatCode>General</c:formatCode>
              <c:ptCount val="90"/>
              <c:pt idx="0">
                <c:v>0.99778003778590652</c:v>
              </c:pt>
              <c:pt idx="1">
                <c:v>0.99548256457291551</c:v>
              </c:pt>
              <c:pt idx="2">
                <c:v>0.9931061794255952</c:v>
              </c:pt>
              <c:pt idx="3">
                <c:v>0.99064943143448647</c:v>
              </c:pt>
              <c:pt idx="4">
                <c:v>0.98811081783201238</c:v>
              </c:pt>
              <c:pt idx="5">
                <c:v>0.98548878203613899</c:v>
              </c:pt>
              <c:pt idx="6">
                <c:v>0.98278171161741024</c:v>
              </c:pt>
              <c:pt idx="7">
                <c:v>0.97998793618482005</c:v>
              </c:pt>
              <c:pt idx="8">
                <c:v>0.97710572518571193</c:v>
              </c:pt>
              <c:pt idx="9">
                <c:v>0.97413328561471968</c:v>
              </c:pt>
              <c:pt idx="10">
                <c:v>0.97106875962652439</c:v>
              </c:pt>
              <c:pt idx="11">
                <c:v>0.967910222046935</c:v>
              </c:pt>
              <c:pt idx="12">
                <c:v>0.9646556777764983</c:v>
              </c:pt>
              <c:pt idx="13">
                <c:v>0.96130305908059721</c:v>
              </c:pt>
              <c:pt idx="14">
                <c:v>0.95785022275963527</c:v>
              </c:pt>
              <c:pt idx="15">
                <c:v>0.95429494719257724</c:v>
              </c:pt>
              <c:pt idx="16">
                <c:v>0.95063492924674431</c:v>
              </c:pt>
              <c:pt idx="17">
                <c:v>0.94686778104637515</c:v>
              </c:pt>
              <c:pt idx="18">
                <c:v>0.94299102659203071</c:v>
              </c:pt>
              <c:pt idx="19">
                <c:v>0.93900209822248037</c:v>
              </c:pt>
              <c:pt idx="20">
                <c:v>0.93489833291020408</c:v>
              </c:pt>
              <c:pt idx="21">
                <c:v>0.93067696838115255</c:v>
              </c:pt>
              <c:pt idx="22">
                <c:v>0.92633513904882558</c:v>
              </c:pt>
              <c:pt idx="23">
                <c:v>0.92186987175214863</c:v>
              </c:pt>
              <c:pt idx="24">
                <c:v>0.91727808128598232</c:v>
              </c:pt>
              <c:pt idx="25">
                <c:v>0.91255656571242572</c:v>
              </c:pt>
              <c:pt idx="26">
                <c:v>0.90770200144032487</c:v>
              </c:pt>
              <c:pt idx="27">
                <c:v>0.90271093805962743</c:v>
              </c:pt>
              <c:pt idx="28">
                <c:v>0.89757979291638279</c:v>
              </c:pt>
              <c:pt idx="29">
                <c:v>0.8923048454132636</c:v>
              </c:pt>
              <c:pt idx="30">
                <c:v>0.88688223101955233</c:v>
              </c:pt>
              <c:pt idx="31">
                <c:v>0.88130793497344984</c:v>
              </c:pt>
              <c:pt idx="32">
                <c:v>0.87557778565849176</c:v>
              </c:pt>
              <c:pt idx="33">
                <c:v>0.86968744763462924</c:v>
              </c:pt>
              <c:pt idx="34">
                <c:v>0.86363241430325077</c:v>
              </c:pt>
              <c:pt idx="35">
                <c:v>0.85740800018404073</c:v>
              </c:pt>
              <c:pt idx="36">
                <c:v>0.8510093327800784</c:v>
              </c:pt>
              <c:pt idx="37">
                <c:v>0.84443134400596931</c:v>
              </c:pt>
              <c:pt idx="38">
                <c:v>0.83766876115209388</c:v>
              </c:pt>
              <c:pt idx="39">
                <c:v>0.83071609735618057</c:v>
              </c:pt>
              <c:pt idx="40">
                <c:v>0.82356764155142304</c:v>
              </c:pt>
              <c:pt idx="41">
                <c:v>0.81621744785819839</c:v>
              </c:pt>
              <c:pt idx="42">
                <c:v>0.80865932438410881</c:v>
              </c:pt>
              <c:pt idx="43">
                <c:v>0.80088682139457068</c:v>
              </c:pt>
              <c:pt idx="44">
                <c:v>0.79289321881345254</c:v>
              </c:pt>
              <c:pt idx="45">
                <c:v>0.784671513010337</c:v>
              </c:pt>
              <c:pt idx="46">
                <c:v>0.77621440282781773</c:v>
              </c:pt>
              <c:pt idx="47">
                <c:v>0.76751427479881151</c:v>
              </c:pt>
              <c:pt idx="48">
                <c:v>0.75856318750016583</c:v>
              </c:pt>
              <c:pt idx="49">
                <c:v>0.74935285498482818</c:v>
              </c:pt>
              <c:pt idx="50">
                <c:v>0.73987462923049074</c:v>
              </c:pt>
              <c:pt idx="51">
                <c:v>0.7301194815379175</c:v>
              </c:pt>
              <c:pt idx="52">
                <c:v>0.72007798280705093</c:v>
              </c:pt>
              <c:pt idx="53">
                <c:v>0.70974028261342959</c:v>
              </c:pt>
              <c:pt idx="54">
                <c:v>0.69909608700144577</c:v>
              </c:pt>
              <c:pt idx="55">
                <c:v>0.68813463490440441</c:v>
              </c:pt>
              <c:pt idx="56">
                <c:v>0.67684467309422314</c:v>
              </c:pt>
              <c:pt idx="57">
                <c:v>0.66521442955586685</c:v>
              </c:pt>
              <c:pt idx="58">
                <c:v>0.65323158517316582</c:v>
              </c:pt>
              <c:pt idx="59">
                <c:v>0.64088324360345805</c:v>
              </c:pt>
              <c:pt idx="60">
                <c:v>0.6281558992084737</c:v>
              </c:pt>
              <c:pt idx="61">
                <c:v>0.61503540289791969</c:v>
              </c:pt>
              <c:pt idx="62">
                <c:v>0.60150692573027065</c:v>
              </c:pt>
              <c:pt idx="63">
                <c:v>0.58755492010219024</c:v>
              </c:pt>
              <c:pt idx="64">
                <c:v>0.57316307834372782</c:v>
              </c:pt>
              <c:pt idx="65">
                <c:v>0.55831428852075804</c:v>
              </c:pt>
              <c:pt idx="66">
                <c:v>0.54299058722901761</c:v>
              </c:pt>
              <c:pt idx="67">
                <c:v>0.52717310914527027</c:v>
              </c:pt>
              <c:pt idx="68">
                <c:v>0.51084203308052412</c:v>
              </c:pt>
              <c:pt idx="69">
                <c:v>0.4939765242575615</c:v>
              </c:pt>
              <c:pt idx="70">
                <c:v>0.47655467251016387</c:v>
              </c:pt>
              <c:pt idx="71">
                <c:v>0.45855342607401434</c:v>
              </c:pt>
              <c:pt idx="72">
                <c:v>0.43994852060912532</c:v>
              </c:pt>
              <c:pt idx="73">
                <c:v>0.42071440306040447</c:v>
              </c:pt>
              <c:pt idx="74">
                <c:v>0.4008241499263368</c:v>
              </c:pt>
              <c:pt idx="75">
                <c:v>0.38024937946530013</c:v>
              </c:pt>
              <c:pt idx="76">
                <c:v>0.35896015732433456</c:v>
              </c:pt>
              <c:pt idx="77">
                <c:v>0.33692489502573847</c:v>
              </c:pt>
              <c:pt idx="78">
                <c:v>0.31411024069212101</c:v>
              </c:pt>
              <c:pt idx="79">
                <c:v>0.29048096132988344</c:v>
              </c:pt>
              <c:pt idx="80">
                <c:v>0.26599981592377686</c:v>
              </c:pt>
              <c:pt idx="81">
                <c:v>0.24062741852047537</c:v>
              </c:pt>
              <c:pt idx="82">
                <c:v>0.21432209039597358</c:v>
              </c:pt>
              <c:pt idx="83">
                <c:v>0.18703970030919748</c:v>
              </c:pt>
              <c:pt idx="84">
                <c:v>0.15873349174114657</c:v>
              </c:pt>
              <c:pt idx="85">
                <c:v>0.1293538959040279</c:v>
              </c:pt>
              <c:pt idx="86">
                <c:v>9.8848329176506475E-2</c:v>
              </c:pt>
              <c:pt idx="87">
                <c:v>6.7160973477789668E-2</c:v>
              </c:pt>
              <c:pt idx="88">
                <c:v>3.4232537932698696E-2</c:v>
              </c:pt>
              <c:pt idx="89">
                <c:v>0</c:v>
              </c:pt>
            </c:numLit>
          </c:xVal>
          <c:yVal>
            <c:numLit>
              <c:formatCode>General</c:formatCode>
              <c:ptCount val="90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  <c:pt idx="27">
                <c:v>28</c:v>
              </c:pt>
              <c:pt idx="28">
                <c:v>29</c:v>
              </c:pt>
              <c:pt idx="29">
                <c:v>30</c:v>
              </c:pt>
              <c:pt idx="30">
                <c:v>31</c:v>
              </c:pt>
              <c:pt idx="31">
                <c:v>32</c:v>
              </c:pt>
              <c:pt idx="32">
                <c:v>33</c:v>
              </c:pt>
              <c:pt idx="33">
                <c:v>34</c:v>
              </c:pt>
              <c:pt idx="34">
                <c:v>35</c:v>
              </c:pt>
              <c:pt idx="35">
                <c:v>36</c:v>
              </c:pt>
              <c:pt idx="36">
                <c:v>37</c:v>
              </c:pt>
              <c:pt idx="37">
                <c:v>38</c:v>
              </c:pt>
              <c:pt idx="38">
                <c:v>39</c:v>
              </c:pt>
              <c:pt idx="39">
                <c:v>40</c:v>
              </c:pt>
              <c:pt idx="40">
                <c:v>41</c:v>
              </c:pt>
              <c:pt idx="41">
                <c:v>42</c:v>
              </c:pt>
              <c:pt idx="42">
                <c:v>43</c:v>
              </c:pt>
              <c:pt idx="43">
                <c:v>44</c:v>
              </c:pt>
              <c:pt idx="44">
                <c:v>45</c:v>
              </c:pt>
              <c:pt idx="45">
                <c:v>46</c:v>
              </c:pt>
              <c:pt idx="46">
                <c:v>47</c:v>
              </c:pt>
              <c:pt idx="47">
                <c:v>48</c:v>
              </c:pt>
              <c:pt idx="48">
                <c:v>49</c:v>
              </c:pt>
              <c:pt idx="49">
                <c:v>50</c:v>
              </c:pt>
              <c:pt idx="50">
                <c:v>51</c:v>
              </c:pt>
              <c:pt idx="51">
                <c:v>52</c:v>
              </c:pt>
              <c:pt idx="52">
                <c:v>53</c:v>
              </c:pt>
              <c:pt idx="53">
                <c:v>54</c:v>
              </c:pt>
              <c:pt idx="54">
                <c:v>55</c:v>
              </c:pt>
              <c:pt idx="55">
                <c:v>56</c:v>
              </c:pt>
              <c:pt idx="56">
                <c:v>57</c:v>
              </c:pt>
              <c:pt idx="57">
                <c:v>58</c:v>
              </c:pt>
              <c:pt idx="58">
                <c:v>59</c:v>
              </c:pt>
              <c:pt idx="59">
                <c:v>60</c:v>
              </c:pt>
              <c:pt idx="60">
                <c:v>61</c:v>
              </c:pt>
              <c:pt idx="61">
                <c:v>62</c:v>
              </c:pt>
              <c:pt idx="62">
                <c:v>63</c:v>
              </c:pt>
              <c:pt idx="63">
                <c:v>64</c:v>
              </c:pt>
              <c:pt idx="64">
                <c:v>65</c:v>
              </c:pt>
              <c:pt idx="65">
                <c:v>66</c:v>
              </c:pt>
              <c:pt idx="66">
                <c:v>67</c:v>
              </c:pt>
              <c:pt idx="67">
                <c:v>68</c:v>
              </c:pt>
              <c:pt idx="68">
                <c:v>69</c:v>
              </c:pt>
              <c:pt idx="69">
                <c:v>70</c:v>
              </c:pt>
              <c:pt idx="70">
                <c:v>71</c:v>
              </c:pt>
              <c:pt idx="71">
                <c:v>72</c:v>
              </c:pt>
              <c:pt idx="72">
                <c:v>73</c:v>
              </c:pt>
              <c:pt idx="73">
                <c:v>74</c:v>
              </c:pt>
              <c:pt idx="74">
                <c:v>75</c:v>
              </c:pt>
              <c:pt idx="75">
                <c:v>76</c:v>
              </c:pt>
              <c:pt idx="76">
                <c:v>77</c:v>
              </c:pt>
              <c:pt idx="77">
                <c:v>78</c:v>
              </c:pt>
              <c:pt idx="78">
                <c:v>79</c:v>
              </c:pt>
              <c:pt idx="79">
                <c:v>80</c:v>
              </c:pt>
              <c:pt idx="80">
                <c:v>81</c:v>
              </c:pt>
              <c:pt idx="81">
                <c:v>82</c:v>
              </c:pt>
              <c:pt idx="82">
                <c:v>83</c:v>
              </c:pt>
              <c:pt idx="83">
                <c:v>84</c:v>
              </c:pt>
              <c:pt idx="84">
                <c:v>85</c:v>
              </c:pt>
              <c:pt idx="85">
                <c:v>86</c:v>
              </c:pt>
              <c:pt idx="86">
                <c:v>87</c:v>
              </c:pt>
              <c:pt idx="87">
                <c:v>88</c:v>
              </c:pt>
              <c:pt idx="88">
                <c:v>89</c:v>
              </c:pt>
              <c:pt idx="89">
                <c:v>90</c:v>
              </c:pt>
            </c:numLit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68058064"/>
        <c:axId val="-468052624"/>
      </c:scatterChart>
      <c:valAx>
        <c:axId val="-468052624"/>
        <c:scaling>
          <c:orientation val="minMax"/>
        </c:scaling>
        <c:delete val="0"/>
        <c:axPos val="l"/>
        <c:majorGridlines>
          <c:spPr>
            <a:ln w="9528">
              <a:solidFill>
                <a:srgbClr val="898989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2800" b="1" i="0" u="none" strike="noStrike" kern="1200" baseline="0">
                    <a:solidFill>
                      <a:srgbClr val="000000"/>
                    </a:solidFill>
                    <a:latin typeface="Calluna Sans"/>
                    <a:ea typeface=""/>
                    <a:cs typeface=""/>
                  </a:defRPr>
                </a:pPr>
                <a:r>
                  <a:rPr lang="el-GR" sz="2800" b="1" i="0" u="none" strike="noStrike" kern="1200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</a:rPr>
                  <a:t>α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000" b="0" i="0" u="none" strike="noStrike" kern="1200" baseline="0">
                <a:solidFill>
                  <a:srgbClr val="000000"/>
                </a:solidFill>
                <a:latin typeface="Calluna Sans"/>
                <a:ea typeface=""/>
                <a:cs typeface=""/>
              </a:defRPr>
            </a:pPr>
            <a:endParaRPr lang="sk-SK"/>
          </a:p>
        </c:txPr>
        <c:crossAx val="-468058064"/>
        <c:crosses val="autoZero"/>
        <c:crossBetween val="midCat"/>
      </c:valAx>
      <c:valAx>
        <c:axId val="-468058064"/>
        <c:scaling>
          <c:orientation val="minMax"/>
        </c:scaling>
        <c:delete val="0"/>
        <c:axPos val="b"/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2800" b="1" i="0" u="none" strike="noStrike" kern="1200" baseline="0">
                    <a:solidFill>
                      <a:srgbClr val="000000"/>
                    </a:solidFill>
                    <a:latin typeface="Calluna Sans"/>
                    <a:ea typeface=""/>
                    <a:cs typeface=""/>
                  </a:defRPr>
                </a:pPr>
                <a:r>
                  <a:rPr lang="sk-SK" sz="2800" b="1" i="0" u="none" strike="noStrike" kern="1200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</a:rPr>
                  <a:t>P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noFill/>
          <a:ln w="9528">
            <a:solidFill>
              <a:srgbClr val="89898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000" b="0" i="0" u="none" strike="noStrike" kern="1200" baseline="0">
                <a:solidFill>
                  <a:srgbClr val="000000"/>
                </a:solidFill>
                <a:latin typeface="Calluna Sans"/>
                <a:ea typeface=""/>
                <a:cs typeface=""/>
              </a:defRPr>
            </a:pPr>
            <a:endParaRPr lang="sk-SK"/>
          </a:p>
        </c:txPr>
        <c:crossAx val="-468052624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sk-SK" sz="1000" b="0" i="0" u="none" strike="noStrike" kern="1200" baseline="0">
          <a:solidFill>
            <a:srgbClr val="000000"/>
          </a:solidFill>
          <a:latin typeface="Calluna Sans"/>
          <a:ea typeface=""/>
          <a:cs typeface=""/>
        </a:defRPr>
      </a:pPr>
      <a:endParaRPr lang="sk-SK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image" Target="../media/image85.wmf"/><Relationship Id="rId7" Type="http://schemas.openxmlformats.org/officeDocument/2006/relationships/image" Target="../media/image89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6" Type="http://schemas.openxmlformats.org/officeDocument/2006/relationships/image" Target="../media/image88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Relationship Id="rId9" Type="http://schemas.openxmlformats.org/officeDocument/2006/relationships/image" Target="../media/image9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7" Type="http://schemas.openxmlformats.org/officeDocument/2006/relationships/image" Target="../media/image107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6" Type="http://schemas.openxmlformats.org/officeDocument/2006/relationships/image" Target="../media/image106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6" Type="http://schemas.openxmlformats.org/officeDocument/2006/relationships/image" Target="../media/image114.wmf"/><Relationship Id="rId5" Type="http://schemas.openxmlformats.org/officeDocument/2006/relationships/image" Target="../media/image113.wmf"/><Relationship Id="rId4" Type="http://schemas.openxmlformats.org/officeDocument/2006/relationships/image" Target="../media/image11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image" Target="../media/image14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2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50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k-SK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endParaRPr lang="sk-SK"/>
          </a:p>
        </p:txBody>
      </p:sp>
      <p:sp>
        <p:nvSpPr>
          <p:cNvPr id="3" name="Zástupný symbol dátumu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k-SK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fld id="{CD7472B3-989E-4310-97D0-C19A6B83AE17}" type="datetime1">
              <a:rPr lang="sk-SK"/>
              <a:pPr lvl="0"/>
              <a:t>7.7.2014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Zástupný symbol poznámok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k-SK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endParaRPr lang="sk-SK"/>
          </a:p>
        </p:txBody>
      </p:sp>
      <p:sp>
        <p:nvSpPr>
          <p:cNvPr id="7" name="Zástupný symbol čísla snímky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k-SK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fld id="{813C2BA3-57A4-41E5-961F-9F0AB1088877}" type="slidenum"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3902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sk-SK" sz="1200" b="0" i="0" u="none" strike="noStrike" kern="1200" cap="none" spc="0" baseline="0">
        <a:solidFill>
          <a:srgbClr val="000000"/>
        </a:solidFill>
        <a:uFillTx/>
        <a:latin typeface="Calibri"/>
        <a:ea typeface=""/>
        <a:cs typeface="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sk-SK" sz="1200" b="0" i="0" u="none" strike="noStrike" kern="1200" cap="none" spc="0" baseline="0">
        <a:solidFill>
          <a:srgbClr val="000000"/>
        </a:solidFill>
        <a:uFillTx/>
        <a:latin typeface="Calibri"/>
        <a:ea typeface=""/>
        <a:cs typeface="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sk-SK" sz="1200" b="0" i="0" u="none" strike="noStrike" kern="1200" cap="none" spc="0" baseline="0">
        <a:solidFill>
          <a:srgbClr val="000000"/>
        </a:solidFill>
        <a:uFillTx/>
        <a:latin typeface="Calibri"/>
        <a:ea typeface=""/>
        <a:cs typeface="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sk-SK" sz="1200" b="0" i="0" u="none" strike="noStrike" kern="1200" cap="none" spc="0" baseline="0">
        <a:solidFill>
          <a:srgbClr val="000000"/>
        </a:solidFill>
        <a:uFillTx/>
        <a:latin typeface="Calibri"/>
        <a:ea typeface=""/>
        <a:cs typeface="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sk-SK" sz="1200" b="0" i="0" u="none" strike="noStrike" kern="1200" cap="none" spc="0" baseline="0">
        <a:solidFill>
          <a:srgbClr val="000000"/>
        </a:solidFill>
        <a:uFillTx/>
        <a:latin typeface="Calibri"/>
        <a:ea typeface=""/>
        <a:cs typeface="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13C2BA3-57A4-41E5-961F-9F0AB108887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194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Simple mathematical modelling</a:t>
            </a:r>
          </a:p>
          <a:p>
            <a:pPr lvl="1"/>
            <a:r>
              <a:rPr lang="en-US" dirty="0" smtClean="0"/>
              <a:t>Spherical droplet</a:t>
            </a:r>
          </a:p>
          <a:p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13C2BA3-57A4-41E5-961F-9F0AB108887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298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13C2BA3-57A4-41E5-961F-9F0AB1088877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82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sk-SK"/>
              <a:t>Pomer hydrostatickej sily ku povrchovému napätie. Charakterizuje tvar kvapky. </a:t>
            </a:r>
          </a:p>
          <a:p>
            <a:pPr lvl="0"/>
            <a:endParaRPr lang="sk-SK"/>
          </a:p>
          <a:p>
            <a:pPr lvl="0"/>
            <a:r>
              <a:rPr lang="en-US"/>
              <a:t>The dimensionless parameter that quantifies the</a:t>
            </a:r>
          </a:p>
          <a:p>
            <a:pPr lvl="0"/>
            <a:r>
              <a:rPr lang="en-US"/>
              <a:t>importance of gravity compared to surface tension is the</a:t>
            </a:r>
          </a:p>
          <a:p>
            <a:pPr lvl="0"/>
            <a:r>
              <a:rPr lang="sk-SK"/>
              <a:t>Bond number</a:t>
            </a:r>
          </a:p>
        </p:txBody>
      </p:sp>
      <p:sp>
        <p:nvSpPr>
          <p:cNvPr id="4" name="Zástupný symbol čísla snímky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B68AB35-5D59-4F69-8276-8725AF201AC9}" type="slidenum">
              <a:t>46</a:t>
            </a:fld>
            <a:endParaRPr lang="sk-SK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87110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Simple mathematical modelling</a:t>
            </a:r>
          </a:p>
          <a:p>
            <a:pPr lvl="1"/>
            <a:r>
              <a:rPr lang="en-US" dirty="0" smtClean="0"/>
              <a:t>Spherical droplet</a:t>
            </a:r>
          </a:p>
          <a:p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13C2BA3-57A4-41E5-961F-9F0AB1088877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29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Survive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Adobe Gothic Std B" pitchFamily="34" charset="-128"/>
                <a:ea typeface="Adobe Gothic Std B" pitchFamily="34" charset="-128"/>
              </a:defRPr>
            </a:lvl1pPr>
          </a:lstStyle>
          <a:p>
            <a:pPr lvl="0"/>
            <a:r>
              <a:rPr lang="en-US" dirty="0" smtClean="0"/>
              <a:t>18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vert27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0CF6FCF-EBA5-46DD-A0F4-FECE7E31EC95}" type="datetime1">
              <a:rPr lang="en-US" smtClean="0"/>
              <a:t>7/7/2014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Regionálne kolo Turnaja mladých fyzikov - 2014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FE963B-27DD-4C71-A273-4A42AEB5624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400" y="533400"/>
            <a:ext cx="1371600" cy="5791200"/>
          </a:xfrm>
        </p:spPr>
        <p:txBody>
          <a:bodyPr vert="vert270"/>
          <a:lstStyle>
            <a:lvl1pPr algn="ct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81000"/>
            <a:ext cx="7162800" cy="6096000"/>
          </a:xfrm>
        </p:spPr>
        <p:txBody>
          <a:bodyPr vert="vert27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2671DBC-7242-4DFD-A5F9-B5BE0D7BAD39}" type="datetime1">
              <a:rPr lang="en-US" smtClean="0"/>
              <a:t>7/7/2014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Region</a:t>
            </a:r>
            <a:r>
              <a:rPr lang="sk-SK" smtClean="0"/>
              <a:t>álne kolo Turnaja mladých fyzikov </a:t>
            </a:r>
            <a:r>
              <a:rPr lang="en-US" smtClean="0"/>
              <a:t>- 2014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C6AABD5-E3E0-4989-ABD6-8FDF681DC57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E99DA87-5FEE-463D-ACC6-34FAA40D4AD6}" type="datetime1">
              <a:rPr lang="en-US" smtClean="0"/>
              <a:t>7/7/2014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Region</a:t>
            </a:r>
            <a:r>
              <a:rPr lang="sk-SK" smtClean="0"/>
              <a:t>álne kolo Turnaja mladých fyzikov </a:t>
            </a:r>
            <a:r>
              <a:rPr lang="en-US" smtClean="0"/>
              <a:t>- 2014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78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672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FB1156C-A38F-4B23-BB1A-C7A8E56841C7}" type="datetime1">
              <a:rPr lang="en-US" smtClean="0"/>
              <a:t>7/7/2014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Region</a:t>
            </a:r>
            <a:r>
              <a:rPr lang="sk-SK" smtClean="0"/>
              <a:t>álne kolo Turnaja mladých fyzikov </a:t>
            </a:r>
            <a:r>
              <a:rPr lang="en-US" smtClean="0"/>
              <a:t>- 2014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4C3EEA-EEE2-447A-AF68-885B4E4193F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B1536F-8385-46CC-8777-513BE582EBC7}" type="datetime1">
              <a:rPr lang="en-US" smtClean="0"/>
              <a:t>7/7/2014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Region</a:t>
            </a:r>
            <a:r>
              <a:rPr lang="sk-SK" smtClean="0"/>
              <a:t>álne kolo Turnaja mladých fyzikov </a:t>
            </a:r>
            <a:r>
              <a:rPr lang="en-US" smtClean="0"/>
              <a:t>- 2014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1AACF3-4683-41DB-AE16-878E32BBEAA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B35165-7A27-4F1E-9221-A3F6D6977FE7}" type="datetime1">
              <a:rPr lang="en-US" smtClean="0"/>
              <a:t>7/7/2014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Region</a:t>
            </a:r>
            <a:r>
              <a:rPr lang="sk-SK" smtClean="0"/>
              <a:t>álne kolo Turnaja mladých fyzikov </a:t>
            </a:r>
            <a:r>
              <a:rPr lang="en-US" smtClean="0"/>
              <a:t>- 2014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56DBE3-6536-4057-B5D5-6A3E54E4192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D2441BE-02B9-41D1-B6FD-C2DC4B558416}" type="datetime1">
              <a:rPr lang="en-US" smtClean="0"/>
              <a:t>7/7/2014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Region</a:t>
            </a:r>
            <a:r>
              <a:rPr lang="sk-SK" smtClean="0"/>
              <a:t>álne kolo Turnaja mladých fyzikov </a:t>
            </a:r>
            <a:r>
              <a:rPr lang="en-US" smtClean="0"/>
              <a:t>- 2014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0B7A240-1116-4467-882C-A5E0CB199E6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9153DBA-7041-4F5B-A66E-F4D390AF7536}" type="datetime1">
              <a:rPr lang="en-US" smtClean="0"/>
              <a:t>7/7/2014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Region</a:t>
            </a:r>
            <a:r>
              <a:rPr lang="sk-SK" smtClean="0"/>
              <a:t>álne kolo Turnaja mladých fyzikov </a:t>
            </a:r>
            <a:r>
              <a:rPr lang="en-US" smtClean="0"/>
              <a:t>- 2014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8C1F9A-D563-4ABF-8956-657C24A8348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2F82D11-A09E-4097-AF90-7986F07D3D93}" type="datetime1">
              <a:rPr lang="en-US" smtClean="0"/>
              <a:t>7/7/2014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Region</a:t>
            </a:r>
            <a:r>
              <a:rPr lang="sk-SK" smtClean="0"/>
              <a:t>álne kolo Turnaja mladých fyzikov </a:t>
            </a:r>
            <a:r>
              <a:rPr lang="en-US" smtClean="0"/>
              <a:t>- 2014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D852DE-2695-4F6C-949A-C3A14CB53DB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F273C03-D6E2-4FDD-B8C2-A05CFF3E95B4}" type="datetime1">
              <a:rPr lang="en-US" smtClean="0"/>
              <a:t>7/7/2014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Region</a:t>
            </a:r>
            <a:r>
              <a:rPr lang="sk-SK" smtClean="0"/>
              <a:t>álne kolo Turnaja mladých fyzikov </a:t>
            </a:r>
            <a:r>
              <a:rPr lang="en-US" smtClean="0"/>
              <a:t>- 2014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6004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fld id="{41806A13-F9CF-4F23-B29B-01F4BE69F02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jpg"/><Relationship Id="rId7" Type="http://schemas.openxmlformats.org/officeDocument/2006/relationships/image" Target="../media/image10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microsoft.com/office/2007/relationships/hdphoto" Target="../media/hdphoto4.wdp"/><Relationship Id="rId18" Type="http://schemas.openxmlformats.org/officeDocument/2006/relationships/image" Target="../media/image15.jpg"/><Relationship Id="rId3" Type="http://schemas.openxmlformats.org/officeDocument/2006/relationships/image" Target="../media/image21.jpeg"/><Relationship Id="rId7" Type="http://schemas.microsoft.com/office/2007/relationships/hdphoto" Target="../media/hdphoto3.wdp"/><Relationship Id="rId12" Type="http://schemas.openxmlformats.org/officeDocument/2006/relationships/image" Target="../media/image27.png"/><Relationship Id="rId17" Type="http://schemas.openxmlformats.org/officeDocument/2006/relationships/image" Target="../media/image30.jpeg"/><Relationship Id="rId2" Type="http://schemas.openxmlformats.org/officeDocument/2006/relationships/image" Target="../media/image16.jpe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19.png"/><Relationship Id="rId5" Type="http://schemas.openxmlformats.org/officeDocument/2006/relationships/image" Target="../media/image22.jpeg"/><Relationship Id="rId15" Type="http://schemas.openxmlformats.org/officeDocument/2006/relationships/image" Target="../media/image28.jpe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26.gif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4.png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8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32.wmf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39.wmf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6.bin"/><Relationship Id="rId14" Type="http://schemas.openxmlformats.org/officeDocument/2006/relationships/image" Target="../media/image4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46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48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46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4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55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59.wmf"/><Relationship Id="rId9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4.mp4"/><Relationship Id="rId7" Type="http://schemas.openxmlformats.org/officeDocument/2006/relationships/image" Target="../media/image6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microsoft.com/office/2007/relationships/hdphoto" Target="../media/hdphoto4.wdp"/><Relationship Id="rId18" Type="http://schemas.openxmlformats.org/officeDocument/2006/relationships/image" Target="../media/image15.jpg"/><Relationship Id="rId3" Type="http://schemas.openxmlformats.org/officeDocument/2006/relationships/image" Target="../media/image21.jpeg"/><Relationship Id="rId7" Type="http://schemas.microsoft.com/office/2007/relationships/hdphoto" Target="../media/hdphoto3.wdp"/><Relationship Id="rId12" Type="http://schemas.openxmlformats.org/officeDocument/2006/relationships/image" Target="../media/image27.png"/><Relationship Id="rId17" Type="http://schemas.openxmlformats.org/officeDocument/2006/relationships/image" Target="../media/image30.jpeg"/><Relationship Id="rId2" Type="http://schemas.openxmlformats.org/officeDocument/2006/relationships/image" Target="../media/image16.jpe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19.png"/><Relationship Id="rId5" Type="http://schemas.openxmlformats.org/officeDocument/2006/relationships/image" Target="../media/image22.jpeg"/><Relationship Id="rId15" Type="http://schemas.openxmlformats.org/officeDocument/2006/relationships/image" Target="../media/image28.jpe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26.gif"/><Relationship Id="rId1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4.png"/><Relationship Id="rId4" Type="http://schemas.openxmlformats.org/officeDocument/2006/relationships/image" Target="../media/image73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image" Target="../media/image78.png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75.w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77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oleObject" Target="../embeddings/oleObject38.bin"/><Relationship Id="rId18" Type="http://schemas.openxmlformats.org/officeDocument/2006/relationships/image" Target="../media/image89.wmf"/><Relationship Id="rId3" Type="http://schemas.openxmlformats.org/officeDocument/2006/relationships/image" Target="../media/image92.png"/><Relationship Id="rId21" Type="http://schemas.openxmlformats.org/officeDocument/2006/relationships/oleObject" Target="../embeddings/oleObject42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86.wmf"/><Relationship Id="rId17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8.wmf"/><Relationship Id="rId20" Type="http://schemas.openxmlformats.org/officeDocument/2006/relationships/image" Target="../media/image90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85.wmf"/><Relationship Id="rId19" Type="http://schemas.openxmlformats.org/officeDocument/2006/relationships/oleObject" Target="../embeddings/oleObject41.bin"/><Relationship Id="rId4" Type="http://schemas.openxmlformats.org/officeDocument/2006/relationships/image" Target="../media/image93.png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87.wmf"/><Relationship Id="rId22" Type="http://schemas.openxmlformats.org/officeDocument/2006/relationships/image" Target="../media/image9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43.bin"/><Relationship Id="rId4" Type="http://schemas.openxmlformats.org/officeDocument/2006/relationships/chart" Target="../charts/char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image" Target="../media/image99.png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98.wmf"/><Relationship Id="rId4" Type="http://schemas.openxmlformats.org/officeDocument/2006/relationships/image" Target="../media/image100.png"/><Relationship Id="rId9" Type="http://schemas.openxmlformats.org/officeDocument/2006/relationships/oleObject" Target="../embeddings/oleObject46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oleObject" Target="../embeddings/oleObject50.bin"/><Relationship Id="rId18" Type="http://schemas.openxmlformats.org/officeDocument/2006/relationships/image" Target="../media/image106.wmf"/><Relationship Id="rId3" Type="http://schemas.openxmlformats.org/officeDocument/2006/relationships/image" Target="../media/image108.png"/><Relationship Id="rId7" Type="http://schemas.openxmlformats.org/officeDocument/2006/relationships/image" Target="../media/image101.wmf"/><Relationship Id="rId12" Type="http://schemas.openxmlformats.org/officeDocument/2006/relationships/image" Target="../media/image103.wmf"/><Relationship Id="rId17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5.wmf"/><Relationship Id="rId20" Type="http://schemas.openxmlformats.org/officeDocument/2006/relationships/image" Target="../media/image107.wmf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7.bin"/><Relationship Id="rId11" Type="http://schemas.openxmlformats.org/officeDocument/2006/relationships/oleObject" Target="../embeddings/oleObject49.bin"/><Relationship Id="rId5" Type="http://schemas.openxmlformats.org/officeDocument/2006/relationships/image" Target="../media/image110.png"/><Relationship Id="rId15" Type="http://schemas.openxmlformats.org/officeDocument/2006/relationships/oleObject" Target="../embeddings/oleObject51.bin"/><Relationship Id="rId10" Type="http://schemas.openxmlformats.org/officeDocument/2006/relationships/image" Target="../media/image102.wmf"/><Relationship Id="rId19" Type="http://schemas.openxmlformats.org/officeDocument/2006/relationships/oleObject" Target="../embeddings/oleObject53.bin"/><Relationship Id="rId4" Type="http://schemas.openxmlformats.org/officeDocument/2006/relationships/image" Target="../media/image109.png"/><Relationship Id="rId9" Type="http://schemas.openxmlformats.org/officeDocument/2006/relationships/oleObject" Target="../embeddings/oleObject48.bin"/><Relationship Id="rId14" Type="http://schemas.openxmlformats.org/officeDocument/2006/relationships/image" Target="../media/image104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oleObject" Target="../embeddings/oleObject57.bin"/><Relationship Id="rId18" Type="http://schemas.openxmlformats.org/officeDocument/2006/relationships/image" Target="../media/image114.wmf"/><Relationship Id="rId3" Type="http://schemas.openxmlformats.org/officeDocument/2006/relationships/image" Target="../media/image108.png"/><Relationship Id="rId7" Type="http://schemas.openxmlformats.org/officeDocument/2006/relationships/image" Target="../media/image101.wmf"/><Relationship Id="rId12" Type="http://schemas.openxmlformats.org/officeDocument/2006/relationships/image" Target="../media/image103.wmf"/><Relationship Id="rId17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3.wmf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4.bin"/><Relationship Id="rId11" Type="http://schemas.openxmlformats.org/officeDocument/2006/relationships/oleObject" Target="../embeddings/oleObject56.bin"/><Relationship Id="rId5" Type="http://schemas.openxmlformats.org/officeDocument/2006/relationships/image" Target="../media/image110.png"/><Relationship Id="rId15" Type="http://schemas.openxmlformats.org/officeDocument/2006/relationships/oleObject" Target="../embeddings/oleObject58.bin"/><Relationship Id="rId10" Type="http://schemas.openxmlformats.org/officeDocument/2006/relationships/image" Target="../media/image102.wmf"/><Relationship Id="rId4" Type="http://schemas.openxmlformats.org/officeDocument/2006/relationships/image" Target="../media/image109.png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112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60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5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3.png"/><Relationship Id="rId5" Type="http://schemas.openxmlformats.org/officeDocument/2006/relationships/image" Target="../media/image118.png"/><Relationship Id="rId10" Type="http://schemas.openxmlformats.org/officeDocument/2006/relationships/image" Target="../media/image6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37.png"/><Relationship Id="rId5" Type="http://schemas.openxmlformats.org/officeDocument/2006/relationships/image" Target="../media/image16.jpeg"/><Relationship Id="rId4" Type="http://schemas.openxmlformats.org/officeDocument/2006/relationships/image" Target="../media/image136.w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6.jpeg"/><Relationship Id="rId5" Type="http://schemas.openxmlformats.org/officeDocument/2006/relationships/image" Target="../media/image138.wmf"/><Relationship Id="rId4" Type="http://schemas.openxmlformats.org/officeDocument/2006/relationships/oleObject" Target="../embeddings/oleObject6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wmf"/><Relationship Id="rId3" Type="http://schemas.openxmlformats.org/officeDocument/2006/relationships/image" Target="../media/image139.png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41.wmf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143.wmf"/><Relationship Id="rId4" Type="http://schemas.openxmlformats.org/officeDocument/2006/relationships/image" Target="../media/image140.png"/><Relationship Id="rId9" Type="http://schemas.openxmlformats.org/officeDocument/2006/relationships/oleObject" Target="../embeddings/oleObject65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44.wmf"/><Relationship Id="rId4" Type="http://schemas.openxmlformats.org/officeDocument/2006/relationships/oleObject" Target="../embeddings/oleObject66.bin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sk-SK" b="0" dirty="0" err="1"/>
              <a:t>Freezing</a:t>
            </a:r>
            <a:r>
              <a:rPr lang="sk-SK" b="0" dirty="0"/>
              <a:t> </a:t>
            </a:r>
            <a:r>
              <a:rPr lang="sk-SK" b="0" dirty="0" err="1"/>
              <a:t>droplets</a:t>
            </a:r>
            <a:endParaRPr lang="sk-SK" b="0" dirty="0"/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/>
        <p:txBody>
          <a:bodyPr anchorCtr="1"/>
          <a:lstStyle/>
          <a:p>
            <a:pPr marL="0" lvl="0" indent="0" algn="ctr">
              <a:spcBef>
                <a:spcPts val="700"/>
              </a:spcBef>
              <a:buNone/>
            </a:pPr>
            <a:r>
              <a:rPr lang="sk-SK" sz="2800">
                <a:solidFill>
                  <a:srgbClr val="FFFFFF"/>
                </a:solidFill>
              </a:rPr>
              <a:t>Jakub Chudík</a:t>
            </a:r>
          </a:p>
          <a:p>
            <a:pPr marL="0" lvl="0" indent="0" algn="ctr">
              <a:spcBef>
                <a:spcPts val="700"/>
              </a:spcBef>
              <a:buNone/>
            </a:pPr>
            <a:endParaRPr lang="sk-SK" sz="2800">
              <a:solidFill>
                <a:srgbClr val="FFFFFF"/>
              </a:solidFill>
            </a:endParaRPr>
          </a:p>
        </p:txBody>
      </p:sp>
      <p:sp>
        <p:nvSpPr>
          <p:cNvPr id="4" name="Zástupný symbol textu 3"/>
          <p:cNvSpPr txBox="1">
            <a:spLocks noGrp="1"/>
          </p:cNvSpPr>
          <p:nvPr>
            <p:ph type="body" sz="quarter" idx="10"/>
          </p:nvPr>
        </p:nvSpPr>
        <p:spPr/>
        <p:txBody>
          <a:bodyPr anchorCtr="1"/>
          <a:lstStyle/>
          <a:p>
            <a:pPr marL="0" lvl="0" indent="0" algn="ctr">
              <a:spcBef>
                <a:spcPts val="900"/>
              </a:spcBef>
              <a:buNone/>
            </a:pPr>
            <a:r>
              <a:rPr lang="sk-SK" sz="3600" dirty="0">
                <a:solidFill>
                  <a:srgbClr val="0091ED"/>
                </a:solidFill>
                <a:latin typeface="Adobe Gothic Std B" pitchFamily="34"/>
                <a:ea typeface="Adobe Gothic Std B" pitchFamily="34"/>
              </a:rPr>
              <a:t>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Curvature of the surface</a:t>
            </a:r>
            <a:endParaRPr lang="sk-SK" dirty="0"/>
          </a:p>
        </p:txBody>
      </p:sp>
      <p:pic>
        <p:nvPicPr>
          <p:cNvPr id="6" name="Obrázok 7"/>
          <p:cNvPicPr>
            <a:picLocks noChangeAspect="1"/>
          </p:cNvPicPr>
          <p:nvPr/>
        </p:nvPicPr>
        <p:blipFill>
          <a:blip r:embed="rId2"/>
          <a:srcRect l="30658" t="56704" r="57483" b="3244"/>
          <a:stretch>
            <a:fillRect/>
          </a:stretch>
        </p:blipFill>
        <p:spPr>
          <a:xfrm>
            <a:off x="3215845" y="1340768"/>
            <a:ext cx="2712310" cy="51533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9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of the surface</a:t>
            </a:r>
            <a:endParaRPr lang="en-GB" dirty="0"/>
          </a:p>
        </p:txBody>
      </p:sp>
      <p:pic>
        <p:nvPicPr>
          <p:cNvPr id="4" name="Obrázok 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01003"/>
            <a:ext cx="3354189" cy="2412000"/>
          </a:xfrm>
          <a:prstGeom prst="rect">
            <a:avLst/>
          </a:prstGeom>
        </p:spPr>
      </p:pic>
      <p:pic>
        <p:nvPicPr>
          <p:cNvPr id="5" name="Obrázok 4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00234"/>
            <a:ext cx="3354189" cy="2412000"/>
          </a:xfrm>
          <a:prstGeom prst="rect">
            <a:avLst/>
          </a:prstGeom>
        </p:spPr>
      </p:pic>
      <p:pic>
        <p:nvPicPr>
          <p:cNvPr id="6" name="Obrázok 5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05" y="4221088"/>
            <a:ext cx="3354189" cy="241200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1609848" y="2352291"/>
            <a:ext cx="16456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Plastic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3464068" y="5073145"/>
            <a:ext cx="22158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Ceramics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11</a:t>
            </a:fld>
            <a:endParaRPr lang="en-GB"/>
          </a:p>
        </p:txBody>
      </p:sp>
      <p:pic>
        <p:nvPicPr>
          <p:cNvPr id="11" name="Zástupný symbol obsahu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514" y="1634370"/>
            <a:ext cx="2808311" cy="1749106"/>
          </a:xfrm>
          <a:prstGeom prst="rect">
            <a:avLst/>
          </a:prstGeom>
        </p:spPr>
      </p:pic>
      <p:pic>
        <p:nvPicPr>
          <p:cNvPr id="12" name="Obrázok 5"/>
          <p:cNvPicPr preferRelativeResize="0">
            <a:picLocks noChangeAspect="1"/>
          </p:cNvPicPr>
          <p:nvPr/>
        </p:nvPicPr>
        <p:blipFill>
          <a:blip r:embed="rId6"/>
          <a:srcRect l="36073" t="41400" r="54624" b="43875"/>
          <a:stretch>
            <a:fillRect/>
          </a:stretch>
        </p:blipFill>
        <p:spPr>
          <a:xfrm>
            <a:off x="3157257" y="4410242"/>
            <a:ext cx="2829483" cy="203369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bdĺžnik 13"/>
          <p:cNvSpPr/>
          <p:nvPr/>
        </p:nvSpPr>
        <p:spPr>
          <a:xfrm>
            <a:off x="6019487" y="2353060"/>
            <a:ext cx="14673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Metal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3" name="Zástupný symbol obsahu 8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33866" t="41777" r="48431" b="36258"/>
          <a:stretch/>
        </p:blipFill>
        <p:spPr>
          <a:xfrm>
            <a:off x="5337351" y="1534754"/>
            <a:ext cx="2831598" cy="2342959"/>
          </a:xfrm>
        </p:spPr>
      </p:pic>
    </p:spTree>
    <p:extLst>
      <p:ext uri="{BB962C8B-B14F-4D97-AF65-F5344CB8AC3E}">
        <p14:creationId xmlns:p14="http://schemas.microsoft.com/office/powerpoint/2010/main" val="120107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Contact </a:t>
            </a:r>
            <a:r>
              <a:rPr lang="en-US" dirty="0" smtClean="0"/>
              <a:t>angle of the droplet</a:t>
            </a:r>
            <a:endParaRPr lang="sk-SK" dirty="0"/>
          </a:p>
        </p:txBody>
      </p:sp>
      <p:pic>
        <p:nvPicPr>
          <p:cNvPr id="3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5611" y="1637414"/>
            <a:ext cx="4044926" cy="2204481"/>
          </a:xfrm>
        </p:spPr>
      </p:pic>
      <p:pic>
        <p:nvPicPr>
          <p:cNvPr id="5" name="Obrázok 5"/>
          <p:cNvPicPr>
            <a:picLocks noChangeAspect="1"/>
          </p:cNvPicPr>
          <p:nvPr/>
        </p:nvPicPr>
        <p:blipFill rotWithShape="1">
          <a:blip r:embed="rId3"/>
          <a:srcRect t="7986" b="1379"/>
          <a:stretch/>
        </p:blipFill>
        <p:spPr>
          <a:xfrm>
            <a:off x="0" y="1637414"/>
            <a:ext cx="3912781" cy="399606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BlokTextu 8"/>
              <p:cNvSpPr txBox="1"/>
              <p:nvPr/>
            </p:nvSpPr>
            <p:spPr>
              <a:xfrm>
                <a:off x="7756148" y="2996952"/>
                <a:ext cx="385364" cy="369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𝜃</m:t>
                      </m:r>
                    </m:oMath>
                  </m:oMathPara>
                </a14:m>
                <a:endParaRPr lang="sk-SK" sz="1800" b="0" i="0" u="none" strike="noStrike" kern="1200" cap="none" spc="0" baseline="0" dirty="0">
                  <a:solidFill>
                    <a:schemeClr val="bg1"/>
                  </a:solidFill>
                  <a:uFillTx/>
                  <a:latin typeface="Calluna Sans"/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6" name="BlokTextu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148" y="2996952"/>
                <a:ext cx="385364" cy="36933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Obrázo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4796805"/>
            <a:ext cx="4032513" cy="8366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BlokTextu 11"/>
          <p:cNvSpPr txBox="1"/>
          <p:nvPr/>
        </p:nvSpPr>
        <p:spPr>
          <a:xfrm>
            <a:off x="3912781" y="4509120"/>
            <a:ext cx="648072" cy="15696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kern="0" dirty="0">
                <a:solidFill>
                  <a:srgbClr val="FF0000"/>
                </a:solidFill>
                <a:latin typeface="Calluna Sans"/>
                <a:ea typeface=""/>
                <a:cs typeface=""/>
              </a:rPr>
              <a:t>+</a:t>
            </a:r>
            <a:endParaRPr lang="sk-SK" sz="3600" b="0" i="0" u="none" strike="noStrike" kern="1200" cap="none" spc="0" baseline="0" dirty="0">
              <a:solidFill>
                <a:srgbClr val="FF000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0" name="Obdĺžnik 14"/>
          <p:cNvSpPr/>
          <p:nvPr/>
        </p:nvSpPr>
        <p:spPr>
          <a:xfrm>
            <a:off x="429840" y="5733256"/>
            <a:ext cx="3042821" cy="52321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Different heights</a:t>
            </a:r>
            <a:endParaRPr lang="sk-SK" sz="2800" b="1" i="0" u="none" strike="noStrike" kern="1200" cap="none" spc="0" baseline="0" dirty="0">
              <a:solidFill>
                <a:srgbClr val="0070C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1" name="Obdĺžnik 16"/>
          <p:cNvSpPr/>
          <p:nvPr/>
        </p:nvSpPr>
        <p:spPr>
          <a:xfrm>
            <a:off x="4476477" y="5729945"/>
            <a:ext cx="4655606" cy="5232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Droplets of </a:t>
            </a:r>
            <a:r>
              <a:rPr lang="en-US" sz="2800" b="1" i="0" u="none" strike="noStrike" kern="1200" cap="none" spc="0" baseline="0" dirty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the same volume</a:t>
            </a:r>
            <a:endParaRPr lang="sk-SK" sz="2800" b="1" i="0" u="none" strike="noStrike" kern="1200" cap="none" spc="0" baseline="0" dirty="0">
              <a:solidFill>
                <a:srgbClr val="0070C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12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contact angles</a:t>
            </a:r>
            <a:endParaRPr lang="en-GB" dirty="0"/>
          </a:p>
        </p:txBody>
      </p:sp>
      <p:pic>
        <p:nvPicPr>
          <p:cNvPr id="4" name="Obrázok 13"/>
          <p:cNvPicPr>
            <a:picLocks noChangeAspect="1"/>
          </p:cNvPicPr>
          <p:nvPr/>
        </p:nvPicPr>
        <p:blipFill rotWithShape="1">
          <a:blip r:embed="rId2"/>
          <a:srcRect l="38887" t="23931" r="21071" b="52971"/>
          <a:stretch/>
        </p:blipFill>
        <p:spPr>
          <a:xfrm>
            <a:off x="-1" y="2163005"/>
            <a:ext cx="9144001" cy="32102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1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5"/>
          <p:cNvPicPr preferRelativeResize="0">
            <a:picLocks noChangeAspect="1"/>
          </p:cNvPicPr>
          <p:nvPr/>
        </p:nvPicPr>
        <p:blipFill>
          <a:blip r:embed="rId2"/>
          <a:srcRect l="36073" t="41400" r="54624" b="43875"/>
          <a:stretch>
            <a:fillRect/>
          </a:stretch>
        </p:blipFill>
        <p:spPr>
          <a:xfrm>
            <a:off x="4927890" y="1376768"/>
            <a:ext cx="3456000" cy="24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Temperature</a:t>
            </a:r>
            <a:endParaRPr lang="en-US" dirty="0"/>
          </a:p>
        </p:txBody>
      </p:sp>
      <p:pic>
        <p:nvPicPr>
          <p:cNvPr id="7" name="Obrázok 6"/>
          <p:cNvPicPr preferRelativeResize="0">
            <a:picLocks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81" t="28186" r="48063" b="58330"/>
          <a:stretch/>
        </p:blipFill>
        <p:spPr>
          <a:xfrm>
            <a:off x="787910" y="1376768"/>
            <a:ext cx="3456000" cy="2484000"/>
          </a:xfrm>
          <a:prstGeom prst="rect">
            <a:avLst/>
          </a:prstGeom>
        </p:spPr>
      </p:pic>
      <p:pic>
        <p:nvPicPr>
          <p:cNvPr id="10" name="Obrázok 9"/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6" t="36537" r="51235" b="42191"/>
          <a:stretch/>
        </p:blipFill>
        <p:spPr>
          <a:xfrm>
            <a:off x="4929556" y="4005064"/>
            <a:ext cx="3454334" cy="2484000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3" t="42016" r="37589" b="49274"/>
          <a:stretch/>
        </p:blipFill>
        <p:spPr>
          <a:xfrm>
            <a:off x="787910" y="4005064"/>
            <a:ext cx="3456000" cy="2484000"/>
          </a:xfrm>
          <a:prstGeom prst="rect">
            <a:avLst/>
          </a:prstGeom>
        </p:spPr>
      </p:pic>
      <p:sp>
        <p:nvSpPr>
          <p:cNvPr id="15" name="Obdĺžnik 14"/>
          <p:cNvSpPr/>
          <p:nvPr/>
        </p:nvSpPr>
        <p:spPr>
          <a:xfrm>
            <a:off x="1632177" y="3123280"/>
            <a:ext cx="1701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-12,5</a:t>
            </a:r>
            <a:r>
              <a:rPr lang="sk-SK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°C</a:t>
            </a:r>
            <a:endParaRPr lang="sk-SK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Obdĺžnik 16"/>
          <p:cNvSpPr/>
          <p:nvPr/>
        </p:nvSpPr>
        <p:spPr>
          <a:xfrm>
            <a:off x="5804495" y="3075057"/>
            <a:ext cx="1701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35,1</a:t>
            </a:r>
            <a:r>
              <a:rPr lang="sk-SK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°C</a:t>
            </a:r>
            <a:endParaRPr lang="sk-SK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9" name="Obdĺžnik 18"/>
          <p:cNvSpPr/>
          <p:nvPr/>
        </p:nvSpPr>
        <p:spPr>
          <a:xfrm>
            <a:off x="1608441" y="5589240"/>
            <a:ext cx="1701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21,8</a:t>
            </a:r>
            <a:r>
              <a:rPr lang="sk-SK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°C</a:t>
            </a:r>
            <a:endParaRPr lang="sk-SK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Obdĺžnik 19"/>
          <p:cNvSpPr/>
          <p:nvPr/>
        </p:nvSpPr>
        <p:spPr>
          <a:xfrm>
            <a:off x="5788380" y="5589240"/>
            <a:ext cx="1701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</a:t>
            </a:r>
            <a:r>
              <a:rPr lang="sk-SK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7,8</a:t>
            </a:r>
            <a:r>
              <a:rPr lang="sk-SK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°C</a:t>
            </a:r>
            <a:endParaRPr lang="sk-SK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3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volume of the droplet</a:t>
            </a:r>
            <a:endParaRPr lang="en-GB" dirty="0"/>
          </a:p>
        </p:txBody>
      </p:sp>
      <p:sp>
        <p:nvSpPr>
          <p:cNvPr id="10" name="Zástupný symbol obsahu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ok 4"/>
          <p:cNvPicPr>
            <a:picLocks noChangeAspect="1"/>
          </p:cNvPicPr>
          <p:nvPr/>
        </p:nvPicPr>
        <p:blipFill>
          <a:blip r:embed="rId2"/>
          <a:srcRect l="19254" t="49066" r="55859" b="29756"/>
          <a:stretch>
            <a:fillRect/>
          </a:stretch>
        </p:blipFill>
        <p:spPr>
          <a:xfrm>
            <a:off x="411726" y="1578921"/>
            <a:ext cx="8427476" cy="4780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15</a:t>
            </a:fld>
            <a:endParaRPr lang="en-GB"/>
          </a:p>
        </p:txBody>
      </p:sp>
      <p:sp>
        <p:nvSpPr>
          <p:cNvPr id="5" name="BlokTextu 4"/>
          <p:cNvSpPr txBox="1"/>
          <p:nvPr/>
        </p:nvSpPr>
        <p:spPr>
          <a:xfrm>
            <a:off x="3833376" y="4953942"/>
            <a:ext cx="1584176" cy="9233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5400" b="1" i="1" dirty="0" smtClean="0">
                <a:solidFill>
                  <a:schemeClr val="accent1"/>
                </a:solidFill>
              </a:rPr>
              <a:t>4 cm</a:t>
            </a:r>
            <a:endParaRPr lang="en-GB" sz="5400" b="1" i="1" dirty="0">
              <a:solidFill>
                <a:schemeClr val="accent1"/>
              </a:solidFill>
            </a:endParaRPr>
          </a:p>
        </p:txBody>
      </p:sp>
      <p:sp>
        <p:nvSpPr>
          <p:cNvPr id="3" name="Obojsmerná vodorovná šípka 2"/>
          <p:cNvSpPr/>
          <p:nvPr/>
        </p:nvSpPr>
        <p:spPr>
          <a:xfrm>
            <a:off x="746304" y="4761148"/>
            <a:ext cx="7758320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ok 5"/>
          <p:cNvPicPr preferRelativeResize="0">
            <a:picLocks noChangeAspect="1"/>
          </p:cNvPicPr>
          <p:nvPr/>
        </p:nvPicPr>
        <p:blipFill>
          <a:blip r:embed="rId2"/>
          <a:srcRect l="36073" t="41400" r="54624" b="43875"/>
          <a:stretch>
            <a:fillRect/>
          </a:stretch>
        </p:blipFill>
        <p:spPr>
          <a:xfrm>
            <a:off x="6690628" y="2337907"/>
            <a:ext cx="2264198" cy="162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Obrázok 41"/>
          <p:cNvPicPr preferRelativeResize="0">
            <a:picLocks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81" t="28186" r="48063" b="58330"/>
          <a:stretch/>
        </p:blipFill>
        <p:spPr>
          <a:xfrm>
            <a:off x="4098340" y="2337907"/>
            <a:ext cx="2264198" cy="1627392"/>
          </a:xfrm>
          <a:prstGeom prst="rect">
            <a:avLst/>
          </a:prstGeom>
        </p:spPr>
      </p:pic>
      <p:pic>
        <p:nvPicPr>
          <p:cNvPr id="43" name="Obrázok 42"/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6" t="36537" r="51235" b="42191"/>
          <a:stretch/>
        </p:blipFill>
        <p:spPr>
          <a:xfrm>
            <a:off x="6691719" y="4182756"/>
            <a:ext cx="2263107" cy="1627393"/>
          </a:xfrm>
          <a:prstGeom prst="rect">
            <a:avLst/>
          </a:prstGeom>
        </p:spPr>
      </p:pic>
      <p:pic>
        <p:nvPicPr>
          <p:cNvPr id="44" name="Obrázok 4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3" t="42016" r="37589" b="49274"/>
          <a:stretch/>
        </p:blipFill>
        <p:spPr>
          <a:xfrm>
            <a:off x="4098340" y="4182756"/>
            <a:ext cx="2264198" cy="1627392"/>
          </a:xfrm>
          <a:prstGeom prst="rect">
            <a:avLst/>
          </a:prstGeom>
        </p:spPr>
      </p:pic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preliminary experiments</a:t>
            </a:r>
            <a:endParaRPr lang="en-GB" dirty="0"/>
          </a:p>
        </p:txBody>
      </p:sp>
      <p:sp>
        <p:nvSpPr>
          <p:cNvPr id="2" name="Zástupný symbol obsahu 2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dirty="0"/>
              <a:t>Changeable parameters</a:t>
            </a:r>
          </a:p>
          <a:p>
            <a:pPr lvl="1">
              <a:lnSpc>
                <a:spcPct val="90000"/>
              </a:lnSpc>
              <a:spcBef>
                <a:spcPts val="800"/>
              </a:spcBef>
            </a:pPr>
            <a:r>
              <a:rPr lang="en-US" sz="3200" dirty="0"/>
              <a:t>Droplet</a:t>
            </a:r>
          </a:p>
          <a:p>
            <a:pPr lvl="3">
              <a:lnSpc>
                <a:spcPct val="90000"/>
              </a:lnSpc>
              <a:spcBef>
                <a:spcPts val="600"/>
              </a:spcBef>
            </a:pPr>
            <a:r>
              <a:rPr lang="en-US" sz="2400" dirty="0"/>
              <a:t>Volume</a:t>
            </a:r>
          </a:p>
          <a:p>
            <a:pPr lvl="1">
              <a:lnSpc>
                <a:spcPct val="90000"/>
              </a:lnSpc>
              <a:spcBef>
                <a:spcPts val="800"/>
              </a:spcBef>
            </a:pPr>
            <a:r>
              <a:rPr lang="en-US" sz="3200" dirty="0" smtClean="0"/>
              <a:t>Surface</a:t>
            </a:r>
            <a:endParaRPr lang="en-US" sz="3200" dirty="0"/>
          </a:p>
          <a:p>
            <a:pPr lvl="3">
              <a:lnSpc>
                <a:spcPct val="90000"/>
              </a:lnSpc>
              <a:spcBef>
                <a:spcPts val="600"/>
              </a:spcBef>
            </a:pPr>
            <a:r>
              <a:rPr lang="en-US" sz="2400" dirty="0" smtClean="0"/>
              <a:t>Inclination</a:t>
            </a:r>
          </a:p>
          <a:p>
            <a:pPr lvl="3">
              <a:lnSpc>
                <a:spcPct val="90000"/>
              </a:lnSpc>
              <a:spcBef>
                <a:spcPts val="600"/>
              </a:spcBef>
            </a:pPr>
            <a:r>
              <a:rPr lang="en-US" sz="2400" dirty="0" smtClean="0"/>
              <a:t>Curvature</a:t>
            </a:r>
          </a:p>
          <a:p>
            <a:pPr lvl="3">
              <a:lnSpc>
                <a:spcPct val="90000"/>
              </a:lnSpc>
              <a:spcBef>
                <a:spcPts val="600"/>
              </a:spcBef>
            </a:pPr>
            <a:r>
              <a:rPr lang="en-US" sz="2400" dirty="0" smtClean="0"/>
              <a:t>Material</a:t>
            </a:r>
            <a:endParaRPr lang="en-US" sz="2400" dirty="0"/>
          </a:p>
          <a:p>
            <a:pPr lvl="1">
              <a:lnSpc>
                <a:spcPct val="90000"/>
              </a:lnSpc>
              <a:spcBef>
                <a:spcPts val="800"/>
              </a:spcBef>
            </a:pPr>
            <a:r>
              <a:rPr lang="en-US" sz="3200" dirty="0"/>
              <a:t>Contact angle</a:t>
            </a:r>
          </a:p>
          <a:p>
            <a:pPr lvl="1">
              <a:lnSpc>
                <a:spcPct val="90000"/>
              </a:lnSpc>
              <a:spcBef>
                <a:spcPts val="800"/>
              </a:spcBef>
            </a:pPr>
            <a:r>
              <a:rPr lang="en-US" sz="3200" dirty="0"/>
              <a:t>Temperature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dirty="0"/>
          </a:p>
        </p:txBody>
      </p:sp>
      <p:pic>
        <p:nvPicPr>
          <p:cNvPr id="6" name="Obrázo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5133" y="1797512"/>
            <a:ext cx="420052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1284" y="2216521"/>
            <a:ext cx="4848221" cy="16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Zástupný symbol obsahu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7542" y="2601551"/>
            <a:ext cx="4379189" cy="272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ok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3404" y="4910712"/>
            <a:ext cx="4032513" cy="83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Zástupný symbol obsahu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2096" t="34046" r="50406" b="34934"/>
          <a:stretch>
            <a:fillRect/>
          </a:stretch>
        </p:blipFill>
        <p:spPr>
          <a:xfrm>
            <a:off x="5030936" y="2031609"/>
            <a:ext cx="3272399" cy="386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4"/>
          <a:srcRect l="30658" t="56704" r="57483" b="3244"/>
          <a:stretch>
            <a:fillRect/>
          </a:stretch>
        </p:blipFill>
        <p:spPr>
          <a:xfrm>
            <a:off x="5744369" y="2307581"/>
            <a:ext cx="1845533" cy="3506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15"/>
          <a:srcRect l="40734" t="32689" r="22562" b="44149"/>
          <a:stretch>
            <a:fillRect/>
          </a:stretch>
        </p:blipFill>
        <p:spPr>
          <a:xfrm>
            <a:off x="4372938" y="3028796"/>
            <a:ext cx="4588395" cy="193028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bdĺžnik 5"/>
          <p:cNvSpPr/>
          <p:nvPr/>
        </p:nvSpPr>
        <p:spPr>
          <a:xfrm>
            <a:off x="1021284" y="2355106"/>
            <a:ext cx="7101431" cy="212365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600" b="1" i="0" u="none" strike="noStrike" kern="1200" cap="all" spc="0" baseline="0" dirty="0">
                <a:solidFill>
                  <a:srgbClr val="FF0000"/>
                </a:solidFill>
                <a:uFillTx/>
                <a:latin typeface="Calluna Sans"/>
                <a:ea typeface=""/>
                <a:cs typeface=""/>
              </a:rPr>
              <a:t>No qualitative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600" b="1" i="0" u="none" strike="noStrike" kern="1200" cap="all" spc="0" baseline="0" dirty="0">
                <a:solidFill>
                  <a:srgbClr val="FF0000"/>
                </a:solidFill>
                <a:uFillTx/>
                <a:latin typeface="Calluna Sans"/>
                <a:ea typeface=""/>
                <a:cs typeface=""/>
              </a:rPr>
              <a:t>changes</a:t>
            </a:r>
            <a:endParaRPr lang="sk-SK" sz="6600" b="1" i="0" u="none" strike="noStrike" kern="1200" cap="all" spc="0" baseline="0" dirty="0">
              <a:solidFill>
                <a:srgbClr val="FF000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32" name="Obdĺžnik 31"/>
          <p:cNvSpPr/>
          <p:nvPr/>
        </p:nvSpPr>
        <p:spPr>
          <a:xfrm>
            <a:off x="4111565" y="3447590"/>
            <a:ext cx="20554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-12,5</a:t>
            </a:r>
            <a:r>
              <a:rPr lang="sk-SK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°C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3" name="Obdĺžnik 32"/>
          <p:cNvSpPr/>
          <p:nvPr/>
        </p:nvSpPr>
        <p:spPr>
          <a:xfrm>
            <a:off x="7123703" y="3408077"/>
            <a:ext cx="14115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35,1</a:t>
            </a:r>
            <a:r>
              <a:rPr lang="sk-SK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°C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4" name="Obdĺžnik 33"/>
          <p:cNvSpPr/>
          <p:nvPr/>
        </p:nvSpPr>
        <p:spPr>
          <a:xfrm>
            <a:off x="4111565" y="5067440"/>
            <a:ext cx="20554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21,8</a:t>
            </a:r>
            <a:r>
              <a:rPr lang="sk-SK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°C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5" name="Obdĺžnik 34"/>
          <p:cNvSpPr/>
          <p:nvPr/>
        </p:nvSpPr>
        <p:spPr>
          <a:xfrm>
            <a:off x="6871675" y="5067440"/>
            <a:ext cx="1915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</a:t>
            </a:r>
            <a:r>
              <a:rPr lang="sk-SK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7,8</a:t>
            </a:r>
            <a:r>
              <a:rPr lang="sk-SK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°C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6" name="Obrázok 35"/>
          <p:cNvPicPr preferRelativeResize="0"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92" y="2787940"/>
            <a:ext cx="1677095" cy="1206000"/>
          </a:xfrm>
          <a:prstGeom prst="rect">
            <a:avLst/>
          </a:prstGeom>
        </p:spPr>
      </p:pic>
      <p:pic>
        <p:nvPicPr>
          <p:cNvPr id="37" name="Obrázok 36"/>
          <p:cNvPicPr preferRelativeResize="0"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81" y="2787940"/>
            <a:ext cx="1677095" cy="1206000"/>
          </a:xfrm>
          <a:prstGeom prst="rect">
            <a:avLst/>
          </a:prstGeom>
        </p:spPr>
      </p:pic>
      <p:pic>
        <p:nvPicPr>
          <p:cNvPr id="38" name="Obrázok 37"/>
          <p:cNvPicPr preferRelativeResize="0"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69" y="4219279"/>
            <a:ext cx="1677095" cy="1206000"/>
          </a:xfrm>
          <a:prstGeom prst="rect">
            <a:avLst/>
          </a:prstGeom>
        </p:spPr>
      </p:pic>
      <p:sp>
        <p:nvSpPr>
          <p:cNvPr id="39" name="Obdĺžnik 38"/>
          <p:cNvSpPr/>
          <p:nvPr/>
        </p:nvSpPr>
        <p:spPr>
          <a:xfrm>
            <a:off x="4528386" y="3216880"/>
            <a:ext cx="14049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Plastic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0" name="Obdĺžnik 39"/>
          <p:cNvSpPr/>
          <p:nvPr/>
        </p:nvSpPr>
        <p:spPr>
          <a:xfrm>
            <a:off x="6921796" y="3190885"/>
            <a:ext cx="161296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Metal</a:t>
            </a:r>
            <a:endParaRPr lang="sk-SK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1" name="Obdĺžnik 40"/>
          <p:cNvSpPr/>
          <p:nvPr/>
        </p:nvSpPr>
        <p:spPr>
          <a:xfrm>
            <a:off x="5737282" y="4622224"/>
            <a:ext cx="13862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Ceramics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77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9" grpId="0"/>
      <p:bldP spid="39" grpId="1"/>
      <p:bldP spid="40" grpId="0"/>
      <p:bldP spid="40" grpId="1"/>
      <p:bldP spid="41" grpId="0"/>
      <p:bldP spid="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shape of the peak?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Described by 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17</a:t>
            </a:fld>
            <a:endParaRPr lang="en-GB"/>
          </a:p>
        </p:txBody>
      </p:sp>
      <p:pic>
        <p:nvPicPr>
          <p:cNvPr id="7" name="Zástupný symbol obsahu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0" t="40407" r="41048" b="43988"/>
          <a:stretch/>
        </p:blipFill>
        <p:spPr>
          <a:xfrm>
            <a:off x="395536" y="2276872"/>
            <a:ext cx="8282422" cy="409064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843808" y="2564904"/>
            <a:ext cx="2736304" cy="1728192"/>
            <a:chOff x="2195736" y="2780928"/>
            <a:chExt cx="2736304" cy="1728192"/>
          </a:xfrm>
        </p:grpSpPr>
        <p:grpSp>
          <p:nvGrpSpPr>
            <p:cNvPr id="14" name="Group 13"/>
            <p:cNvGrpSpPr/>
            <p:nvPr/>
          </p:nvGrpSpPr>
          <p:grpSpPr>
            <a:xfrm>
              <a:off x="3059832" y="2852936"/>
              <a:ext cx="1872208" cy="792088"/>
              <a:chOff x="3059832" y="2852936"/>
              <a:chExt cx="1872208" cy="792088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3059832" y="3645024"/>
                <a:ext cx="187220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3059832" y="2852936"/>
                <a:ext cx="1728192" cy="79208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Arc 14"/>
            <p:cNvSpPr/>
            <p:nvPr/>
          </p:nvSpPr>
          <p:spPr>
            <a:xfrm>
              <a:off x="2195736" y="2780928"/>
              <a:ext cx="1728192" cy="1728192"/>
            </a:xfrm>
            <a:prstGeom prst="arc">
              <a:avLst>
                <a:gd name="adj1" fmla="val 20054627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461273"/>
              </p:ext>
            </p:extLst>
          </p:nvPr>
        </p:nvGraphicFramePr>
        <p:xfrm>
          <a:off x="3195464" y="1637863"/>
          <a:ext cx="800472" cy="567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0" name="Equation" r:id="rId4" imgW="304560" imgH="215640" progId="Equation.3">
                  <p:embed/>
                </p:oleObj>
              </mc:Choice>
              <mc:Fallback>
                <p:oleObj name="Equation" r:id="rId4" imgW="30456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95464" y="1637863"/>
                        <a:ext cx="800472" cy="567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283995"/>
              </p:ext>
            </p:extLst>
          </p:nvPr>
        </p:nvGraphicFramePr>
        <p:xfrm>
          <a:off x="2915816" y="2749587"/>
          <a:ext cx="80010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1" name="Equation" r:id="rId6" imgW="304560" imgH="215640" progId="Equation.3">
                  <p:embed/>
                </p:oleObj>
              </mc:Choice>
              <mc:Fallback>
                <p:oleObj name="Equation" r:id="rId6" imgW="304560" imgH="2156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2749587"/>
                        <a:ext cx="800100" cy="5667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570156"/>
              </p:ext>
            </p:extLst>
          </p:nvPr>
        </p:nvGraphicFramePr>
        <p:xfrm>
          <a:off x="3773909" y="3789040"/>
          <a:ext cx="3000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2" name="Equation" r:id="rId8" imgW="114120" imgH="126720" progId="Equation.3">
                  <p:embed/>
                </p:oleObj>
              </mc:Choice>
              <mc:Fallback>
                <p:oleObj name="Equation" r:id="rId8" imgW="114120" imgH="12672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909" y="3789040"/>
                        <a:ext cx="300038" cy="333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4572000" y="2636912"/>
            <a:ext cx="0" cy="32403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67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Existing literature</a:t>
            </a:r>
            <a:endParaRPr lang="sk-SK" dirty="0"/>
          </a:p>
        </p:txBody>
      </p:sp>
      <p:sp>
        <p:nvSpPr>
          <p:cNvPr id="3" name="Zástupný symbol obsahu 2"/>
          <p:cNvSpPr txBox="1"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sz="2800" b="1" i="1" dirty="0" smtClean="0"/>
              <a:t>“Pointy </a:t>
            </a:r>
            <a:r>
              <a:rPr lang="en-US" sz="2800" b="1" i="1" dirty="0"/>
              <a:t>ice-drops: How water freezes into a </a:t>
            </a:r>
            <a:r>
              <a:rPr lang="en-US" sz="2800" b="1" i="1" dirty="0" smtClean="0"/>
              <a:t>singular shape</a:t>
            </a:r>
            <a:r>
              <a:rPr lang="sk-SK" sz="2800" b="1" i="1" dirty="0" smtClean="0"/>
              <a:t>“</a:t>
            </a:r>
            <a:r>
              <a:rPr lang="sk-SK" sz="2800" b="1" i="1" dirty="0"/>
              <a:t> </a:t>
            </a:r>
            <a:r>
              <a:rPr lang="sk-SK" sz="2800" dirty="0" smtClean="0"/>
              <a:t> J.H</a:t>
            </a:r>
            <a:r>
              <a:rPr lang="sk-SK" sz="2800" dirty="0"/>
              <a:t>. Snoeijer and </a:t>
            </a:r>
            <a:r>
              <a:rPr lang="sk-SK" sz="2800" dirty="0" smtClean="0"/>
              <a:t>P. Brunet</a:t>
            </a:r>
            <a:r>
              <a:rPr lang="en-US" sz="2800" dirty="0" smtClean="0"/>
              <a:t>, </a:t>
            </a:r>
            <a:r>
              <a:rPr lang="fr-FR" sz="2400" dirty="0" smtClean="0"/>
              <a:t>Am</a:t>
            </a:r>
            <a:r>
              <a:rPr lang="fr-FR" sz="2400" dirty="0"/>
              <a:t>. J. Phys. 80, 764 (</a:t>
            </a:r>
            <a:r>
              <a:rPr lang="fr-FR" sz="2400" dirty="0" smtClean="0"/>
              <a:t>2012)</a:t>
            </a:r>
            <a:endParaRPr lang="sk-SK" sz="2400" dirty="0" smtClean="0"/>
          </a:p>
          <a:p>
            <a:pPr lvl="1"/>
            <a:r>
              <a:rPr lang="en-US" b="1" dirty="0" smtClean="0"/>
              <a:t>Heat conduction equations solved</a:t>
            </a:r>
          </a:p>
          <a:p>
            <a:pPr lvl="1"/>
            <a:r>
              <a:rPr lang="en-US" b="1" dirty="0" smtClean="0"/>
              <a:t>Assumption: Planar freezing</a:t>
            </a: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18</a:t>
            </a:fld>
            <a:endParaRPr lang="en-GB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28" y="4293096"/>
            <a:ext cx="6876256" cy="205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159096" y="3068960"/>
            <a:ext cx="3744416" cy="648072"/>
            <a:chOff x="251520" y="3140968"/>
            <a:chExt cx="3744416" cy="64807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51520" y="3140968"/>
              <a:ext cx="3744416" cy="6480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51520" y="3140968"/>
              <a:ext cx="3744416" cy="6480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07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Existence of reservoir</a:t>
            </a:r>
          </a:p>
        </p:txBody>
      </p:sp>
      <p:pic>
        <p:nvPicPr>
          <p:cNvPr id="3" name="Zástupný symbol obsahu 4"/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rcRect l="21617" t="22623" r="29522" b="24705"/>
          <a:stretch/>
        </p:blipFill>
        <p:spPr>
          <a:xfrm>
            <a:off x="1116000" y="1340768"/>
            <a:ext cx="6912000" cy="5076000"/>
          </a:xfrm>
        </p:spPr>
      </p:pic>
      <p:sp>
        <p:nvSpPr>
          <p:cNvPr id="5" name="Obdĺžnik 2"/>
          <p:cNvSpPr/>
          <p:nvPr/>
        </p:nvSpPr>
        <p:spPr>
          <a:xfrm>
            <a:off x="1491715" y="4285774"/>
            <a:ext cx="6160596" cy="175432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Water blown away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 during freezing</a:t>
            </a:r>
            <a:endParaRPr lang="sk-SK" sz="5400" b="1" i="0" u="none" strike="noStrike" kern="1200" cap="none" spc="0" baseline="0" dirty="0">
              <a:solidFill>
                <a:srgbClr val="0070C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6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k-SK" dirty="0" err="1" smtClean="0"/>
              <a:t>Task</a:t>
            </a:r>
            <a:endParaRPr lang="sk-SK" dirty="0"/>
          </a:p>
        </p:txBody>
      </p:sp>
      <p:sp>
        <p:nvSpPr>
          <p:cNvPr id="3" name="Zástupný symbol obsahu 2"/>
          <p:cNvSpPr txBox="1">
            <a:spLocks noGrp="1"/>
          </p:cNvSpPr>
          <p:nvPr>
            <p:ph idx="1"/>
          </p:nvPr>
        </p:nvSpPr>
        <p:spPr>
          <a:xfrm>
            <a:off x="457200" y="1844824"/>
            <a:ext cx="8229600" cy="1755391"/>
          </a:xfrm>
        </p:spPr>
        <p:txBody>
          <a:bodyPr anchorCtr="1"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700"/>
              </a:spcBef>
              <a:buNone/>
            </a:pPr>
            <a:r>
              <a:rPr lang="en-US" sz="3600" dirty="0"/>
              <a:t>Place a </a:t>
            </a:r>
            <a:r>
              <a:rPr lang="en-US" sz="3600" b="1" dirty="0"/>
              <a:t>water</a:t>
            </a:r>
            <a:r>
              <a:rPr lang="en-US" sz="3600" dirty="0"/>
              <a:t> droplet on a plate cooled down to around </a:t>
            </a:r>
            <a:r>
              <a:rPr lang="en-US" sz="3600" b="1" dirty="0"/>
              <a:t>-20 °C</a:t>
            </a:r>
            <a:r>
              <a:rPr lang="en-US" sz="3600" dirty="0"/>
              <a:t>. </a:t>
            </a:r>
            <a:endParaRPr lang="en-US" sz="3600" dirty="0" smtClean="0"/>
          </a:p>
          <a:p>
            <a:pPr marL="0" lvl="0" indent="0" algn="ctr">
              <a:lnSpc>
                <a:spcPct val="90000"/>
              </a:lnSpc>
              <a:spcBef>
                <a:spcPts val="700"/>
              </a:spcBef>
              <a:buNone/>
            </a:pPr>
            <a:endParaRPr lang="en-US" sz="3600" dirty="0" smtClean="0"/>
          </a:p>
          <a:p>
            <a:pPr marL="0" lvl="0" indent="0" algn="ctr">
              <a:lnSpc>
                <a:spcPct val="90000"/>
              </a:lnSpc>
              <a:spcBef>
                <a:spcPts val="700"/>
              </a:spcBef>
              <a:buNone/>
            </a:pPr>
            <a:r>
              <a:rPr lang="en-US" sz="3600" dirty="0" smtClean="0"/>
              <a:t>As </a:t>
            </a:r>
            <a:r>
              <a:rPr lang="en-US" sz="3600" dirty="0"/>
              <a:t>it freezes, the shape of the droplet may become </a:t>
            </a:r>
            <a:r>
              <a:rPr lang="en-US" sz="3600" b="1" dirty="0"/>
              <a:t>cone-like</a:t>
            </a:r>
            <a:r>
              <a:rPr lang="en-US" sz="3600" dirty="0"/>
              <a:t> with a </a:t>
            </a:r>
            <a:r>
              <a:rPr lang="en-US" sz="3600" b="1" dirty="0"/>
              <a:t>sharp top</a:t>
            </a:r>
            <a:r>
              <a:rPr lang="en-US" sz="3600" dirty="0"/>
              <a:t>. Investigate this effect</a:t>
            </a:r>
            <a:r>
              <a:rPr lang="en-US" sz="3600" dirty="0" smtClean="0"/>
              <a:t>.</a:t>
            </a:r>
            <a:endParaRPr lang="sk-SK" sz="3600" dirty="0"/>
          </a:p>
        </p:txBody>
      </p:sp>
      <p:sp>
        <p:nvSpPr>
          <p:cNvPr id="4" name="Zástupný symbol čísla snímky 3"/>
          <p:cNvSpPr txBox="1"/>
          <p:nvPr/>
        </p:nvSpPr>
        <p:spPr>
          <a:xfrm>
            <a:off x="7073904" y="6401533"/>
            <a:ext cx="1244598" cy="3397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 dirty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2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Existence of reservoir</a:t>
            </a:r>
            <a:endParaRPr lang="sk-SK"/>
          </a:p>
        </p:txBody>
      </p:sp>
      <p:pic>
        <p:nvPicPr>
          <p:cNvPr id="4" name="Zástupný symbol obsahu 8"/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rcRect l="33548" t="24287" r="28798" b="39917"/>
          <a:stretch/>
        </p:blipFill>
        <p:spPr>
          <a:xfrm>
            <a:off x="1116000" y="1340768"/>
            <a:ext cx="6912000" cy="5076000"/>
          </a:xfrm>
        </p:spPr>
      </p:pic>
      <p:sp>
        <p:nvSpPr>
          <p:cNvPr id="5" name="Obdĺžnik 2"/>
          <p:cNvSpPr/>
          <p:nvPr/>
        </p:nvSpPr>
        <p:spPr>
          <a:xfrm>
            <a:off x="2691207" y="4913089"/>
            <a:ext cx="3570210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Cut in half</a:t>
            </a:r>
            <a:endParaRPr lang="sk-SK" sz="5400" b="1" i="0" u="none" strike="noStrike" kern="1200" cap="none" spc="0" baseline="0" dirty="0">
              <a:solidFill>
                <a:srgbClr val="0070C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9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Existence of reservoir</a:t>
            </a:r>
            <a:endParaRPr lang="sk-SK"/>
          </a:p>
        </p:txBody>
      </p:sp>
      <p:pic>
        <p:nvPicPr>
          <p:cNvPr id="4" name="Zástupný symbol obsahu 8"/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rcRect l="33548" t="24287" r="28798" b="39917"/>
          <a:stretch/>
        </p:blipFill>
        <p:spPr>
          <a:xfrm>
            <a:off x="1116000" y="1340768"/>
            <a:ext cx="6912000" cy="5076000"/>
          </a:xfrm>
        </p:spPr>
      </p:pic>
      <p:sp>
        <p:nvSpPr>
          <p:cNvPr id="5" name="Obdĺžnik 2"/>
          <p:cNvSpPr/>
          <p:nvPr/>
        </p:nvSpPr>
        <p:spPr>
          <a:xfrm>
            <a:off x="1877399" y="4913089"/>
            <a:ext cx="5197833" cy="92333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Depression in ice</a:t>
            </a:r>
            <a:endParaRPr lang="sk-SK" sz="5400" b="1" i="0" u="none" strike="noStrike" kern="1200" cap="none" spc="0" baseline="0" dirty="0">
              <a:solidFill>
                <a:srgbClr val="0070C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4" name="Ovál 13"/>
          <p:cNvSpPr/>
          <p:nvPr/>
        </p:nvSpPr>
        <p:spPr>
          <a:xfrm>
            <a:off x="3820116" y="4119346"/>
            <a:ext cx="1982916" cy="425955"/>
          </a:xfrm>
          <a:custGeom>
            <a:avLst/>
            <a:gdLst>
              <a:gd name="connsiteX0" fmla="*/ 0 w 1944216"/>
              <a:gd name="connsiteY0" fmla="*/ 216024 h 432048"/>
              <a:gd name="connsiteX1" fmla="*/ 972108 w 1944216"/>
              <a:gd name="connsiteY1" fmla="*/ 0 h 432048"/>
              <a:gd name="connsiteX2" fmla="*/ 1944216 w 1944216"/>
              <a:gd name="connsiteY2" fmla="*/ 216024 h 432048"/>
              <a:gd name="connsiteX3" fmla="*/ 972108 w 1944216"/>
              <a:gd name="connsiteY3" fmla="*/ 432048 h 432048"/>
              <a:gd name="connsiteX4" fmla="*/ 0 w 1944216"/>
              <a:gd name="connsiteY4" fmla="*/ 216024 h 432048"/>
              <a:gd name="connsiteX0" fmla="*/ 0 w 1949502"/>
              <a:gd name="connsiteY0" fmla="*/ 216421 h 432708"/>
              <a:gd name="connsiteX1" fmla="*/ 972108 w 1949502"/>
              <a:gd name="connsiteY1" fmla="*/ 397 h 432708"/>
              <a:gd name="connsiteX2" fmla="*/ 1949502 w 1949502"/>
              <a:gd name="connsiteY2" fmla="*/ 179423 h 432708"/>
              <a:gd name="connsiteX3" fmla="*/ 972108 w 1949502"/>
              <a:gd name="connsiteY3" fmla="*/ 432445 h 432708"/>
              <a:gd name="connsiteX4" fmla="*/ 0 w 1949502"/>
              <a:gd name="connsiteY4" fmla="*/ 216421 h 432708"/>
              <a:gd name="connsiteX0" fmla="*/ 0 w 1997072"/>
              <a:gd name="connsiteY0" fmla="*/ 179025 h 432048"/>
              <a:gd name="connsiteX1" fmla="*/ 1019678 w 1997072"/>
              <a:gd name="connsiteY1" fmla="*/ 0 h 432048"/>
              <a:gd name="connsiteX2" fmla="*/ 1997072 w 1997072"/>
              <a:gd name="connsiteY2" fmla="*/ 179026 h 432048"/>
              <a:gd name="connsiteX3" fmla="*/ 1019678 w 1997072"/>
              <a:gd name="connsiteY3" fmla="*/ 432048 h 432048"/>
              <a:gd name="connsiteX4" fmla="*/ 0 w 1997072"/>
              <a:gd name="connsiteY4" fmla="*/ 179025 h 432048"/>
              <a:gd name="connsiteX0" fmla="*/ 21 w 1997093"/>
              <a:gd name="connsiteY0" fmla="*/ 142026 h 395049"/>
              <a:gd name="connsiteX1" fmla="*/ 993272 w 1997093"/>
              <a:gd name="connsiteY1" fmla="*/ 0 h 395049"/>
              <a:gd name="connsiteX2" fmla="*/ 1997093 w 1997093"/>
              <a:gd name="connsiteY2" fmla="*/ 142027 h 395049"/>
              <a:gd name="connsiteX3" fmla="*/ 1019699 w 1997093"/>
              <a:gd name="connsiteY3" fmla="*/ 395049 h 395049"/>
              <a:gd name="connsiteX4" fmla="*/ 21 w 1997093"/>
              <a:gd name="connsiteY4" fmla="*/ 142026 h 395049"/>
              <a:gd name="connsiteX0" fmla="*/ 12868 w 2009940"/>
              <a:gd name="connsiteY0" fmla="*/ 142026 h 405568"/>
              <a:gd name="connsiteX1" fmla="*/ 1006119 w 2009940"/>
              <a:gd name="connsiteY1" fmla="*/ 0 h 405568"/>
              <a:gd name="connsiteX2" fmla="*/ 2009940 w 2009940"/>
              <a:gd name="connsiteY2" fmla="*/ 142027 h 405568"/>
              <a:gd name="connsiteX3" fmla="*/ 1032546 w 2009940"/>
              <a:gd name="connsiteY3" fmla="*/ 395049 h 405568"/>
              <a:gd name="connsiteX4" fmla="*/ 479243 w 2009940"/>
              <a:gd name="connsiteY4" fmla="*/ 336361 h 405568"/>
              <a:gd name="connsiteX5" fmla="*/ 12868 w 2009940"/>
              <a:gd name="connsiteY5" fmla="*/ 142026 h 405568"/>
              <a:gd name="connsiteX0" fmla="*/ 13659 w 1984303"/>
              <a:gd name="connsiteY0" fmla="*/ 126239 h 405637"/>
              <a:gd name="connsiteX1" fmla="*/ 980482 w 1984303"/>
              <a:gd name="connsiteY1" fmla="*/ 69 h 405637"/>
              <a:gd name="connsiteX2" fmla="*/ 1984303 w 1984303"/>
              <a:gd name="connsiteY2" fmla="*/ 142096 h 405637"/>
              <a:gd name="connsiteX3" fmla="*/ 1006909 w 1984303"/>
              <a:gd name="connsiteY3" fmla="*/ 395118 h 405637"/>
              <a:gd name="connsiteX4" fmla="*/ 453606 w 1984303"/>
              <a:gd name="connsiteY4" fmla="*/ 336430 h 405637"/>
              <a:gd name="connsiteX5" fmla="*/ 13659 w 1984303"/>
              <a:gd name="connsiteY5" fmla="*/ 126239 h 405637"/>
              <a:gd name="connsiteX0" fmla="*/ 13659 w 1988985"/>
              <a:gd name="connsiteY0" fmla="*/ 126239 h 408600"/>
              <a:gd name="connsiteX1" fmla="*/ 980482 w 1988985"/>
              <a:gd name="connsiteY1" fmla="*/ 69 h 408600"/>
              <a:gd name="connsiteX2" fmla="*/ 1984303 w 1988985"/>
              <a:gd name="connsiteY2" fmla="*/ 142096 h 408600"/>
              <a:gd name="connsiteX3" fmla="*/ 1405005 w 1988985"/>
              <a:gd name="connsiteY3" fmla="*/ 384000 h 408600"/>
              <a:gd name="connsiteX4" fmla="*/ 1006909 w 1988985"/>
              <a:gd name="connsiteY4" fmla="*/ 395118 h 408600"/>
              <a:gd name="connsiteX5" fmla="*/ 453606 w 1988985"/>
              <a:gd name="connsiteY5" fmla="*/ 336430 h 408600"/>
              <a:gd name="connsiteX6" fmla="*/ 13659 w 1988985"/>
              <a:gd name="connsiteY6" fmla="*/ 126239 h 408600"/>
              <a:gd name="connsiteX0" fmla="*/ 13659 w 1999462"/>
              <a:gd name="connsiteY0" fmla="*/ 126180 h 408541"/>
              <a:gd name="connsiteX1" fmla="*/ 980482 w 1999462"/>
              <a:gd name="connsiteY1" fmla="*/ 10 h 408541"/>
              <a:gd name="connsiteX2" fmla="*/ 1994874 w 1999462"/>
              <a:gd name="connsiteY2" fmla="*/ 120894 h 408541"/>
              <a:gd name="connsiteX3" fmla="*/ 1405005 w 1999462"/>
              <a:gd name="connsiteY3" fmla="*/ 383941 h 408541"/>
              <a:gd name="connsiteX4" fmla="*/ 1006909 w 1999462"/>
              <a:gd name="connsiteY4" fmla="*/ 395059 h 408541"/>
              <a:gd name="connsiteX5" fmla="*/ 453606 w 1999462"/>
              <a:gd name="connsiteY5" fmla="*/ 336371 h 408541"/>
              <a:gd name="connsiteX6" fmla="*/ 13659 w 1999462"/>
              <a:gd name="connsiteY6" fmla="*/ 126180 h 408541"/>
              <a:gd name="connsiteX0" fmla="*/ 13659 w 1999462"/>
              <a:gd name="connsiteY0" fmla="*/ 126180 h 405566"/>
              <a:gd name="connsiteX1" fmla="*/ 980482 w 1999462"/>
              <a:gd name="connsiteY1" fmla="*/ 10 h 405566"/>
              <a:gd name="connsiteX2" fmla="*/ 1994874 w 1999462"/>
              <a:gd name="connsiteY2" fmla="*/ 120894 h 405566"/>
              <a:gd name="connsiteX3" fmla="*/ 1405005 w 1999462"/>
              <a:gd name="connsiteY3" fmla="*/ 383941 h 405566"/>
              <a:gd name="connsiteX4" fmla="*/ 1006909 w 1999462"/>
              <a:gd name="connsiteY4" fmla="*/ 395059 h 405566"/>
              <a:gd name="connsiteX5" fmla="*/ 739024 w 1999462"/>
              <a:gd name="connsiteY5" fmla="*/ 394512 h 405566"/>
              <a:gd name="connsiteX6" fmla="*/ 453606 w 1999462"/>
              <a:gd name="connsiteY6" fmla="*/ 336371 h 405566"/>
              <a:gd name="connsiteX7" fmla="*/ 13659 w 1999462"/>
              <a:gd name="connsiteY7" fmla="*/ 126180 h 405566"/>
              <a:gd name="connsiteX0" fmla="*/ 13659 w 1999604"/>
              <a:gd name="connsiteY0" fmla="*/ 126180 h 399949"/>
              <a:gd name="connsiteX1" fmla="*/ 980482 w 1999604"/>
              <a:gd name="connsiteY1" fmla="*/ 10 h 399949"/>
              <a:gd name="connsiteX2" fmla="*/ 1994874 w 1999604"/>
              <a:gd name="connsiteY2" fmla="*/ 120894 h 399949"/>
              <a:gd name="connsiteX3" fmla="*/ 1420862 w 1999604"/>
              <a:gd name="connsiteY3" fmla="*/ 373370 h 399949"/>
              <a:gd name="connsiteX4" fmla="*/ 1006909 w 1999604"/>
              <a:gd name="connsiteY4" fmla="*/ 395059 h 399949"/>
              <a:gd name="connsiteX5" fmla="*/ 739024 w 1999604"/>
              <a:gd name="connsiteY5" fmla="*/ 394512 h 399949"/>
              <a:gd name="connsiteX6" fmla="*/ 453606 w 1999604"/>
              <a:gd name="connsiteY6" fmla="*/ 336371 h 399949"/>
              <a:gd name="connsiteX7" fmla="*/ 13659 w 1999604"/>
              <a:gd name="connsiteY7" fmla="*/ 126180 h 399949"/>
              <a:gd name="connsiteX0" fmla="*/ 1932 w 1987877"/>
              <a:gd name="connsiteY0" fmla="*/ 126180 h 399949"/>
              <a:gd name="connsiteX1" fmla="*/ 968755 w 1987877"/>
              <a:gd name="connsiteY1" fmla="*/ 10 h 399949"/>
              <a:gd name="connsiteX2" fmla="*/ 1983147 w 1987877"/>
              <a:gd name="connsiteY2" fmla="*/ 120894 h 399949"/>
              <a:gd name="connsiteX3" fmla="*/ 1409135 w 1987877"/>
              <a:gd name="connsiteY3" fmla="*/ 373370 h 399949"/>
              <a:gd name="connsiteX4" fmla="*/ 995182 w 1987877"/>
              <a:gd name="connsiteY4" fmla="*/ 395059 h 399949"/>
              <a:gd name="connsiteX5" fmla="*/ 727297 w 1987877"/>
              <a:gd name="connsiteY5" fmla="*/ 394512 h 399949"/>
              <a:gd name="connsiteX6" fmla="*/ 1932 w 1987877"/>
              <a:gd name="connsiteY6" fmla="*/ 126180 h 399949"/>
              <a:gd name="connsiteX0" fmla="*/ 1932 w 1983165"/>
              <a:gd name="connsiteY0" fmla="*/ 126180 h 399949"/>
              <a:gd name="connsiteX1" fmla="*/ 968755 w 1983165"/>
              <a:gd name="connsiteY1" fmla="*/ 10 h 399949"/>
              <a:gd name="connsiteX2" fmla="*/ 1983147 w 1983165"/>
              <a:gd name="connsiteY2" fmla="*/ 120894 h 399949"/>
              <a:gd name="connsiteX3" fmla="*/ 995182 w 1983165"/>
              <a:gd name="connsiteY3" fmla="*/ 395059 h 399949"/>
              <a:gd name="connsiteX4" fmla="*/ 727297 w 1983165"/>
              <a:gd name="connsiteY4" fmla="*/ 394512 h 399949"/>
              <a:gd name="connsiteX5" fmla="*/ 1932 w 1983165"/>
              <a:gd name="connsiteY5" fmla="*/ 126180 h 399949"/>
              <a:gd name="connsiteX0" fmla="*/ 2599 w 1985424"/>
              <a:gd name="connsiteY0" fmla="*/ 126180 h 394514"/>
              <a:gd name="connsiteX1" fmla="*/ 969422 w 1985424"/>
              <a:gd name="connsiteY1" fmla="*/ 10 h 394514"/>
              <a:gd name="connsiteX2" fmla="*/ 1983814 w 1985424"/>
              <a:gd name="connsiteY2" fmla="*/ 120894 h 394514"/>
              <a:gd name="connsiteX3" fmla="*/ 727964 w 1985424"/>
              <a:gd name="connsiteY3" fmla="*/ 394512 h 394514"/>
              <a:gd name="connsiteX4" fmla="*/ 2599 w 1985424"/>
              <a:gd name="connsiteY4" fmla="*/ 126180 h 394514"/>
              <a:gd name="connsiteX0" fmla="*/ 904 w 1983729"/>
              <a:gd name="connsiteY0" fmla="*/ 126180 h 378658"/>
              <a:gd name="connsiteX1" fmla="*/ 967727 w 1983729"/>
              <a:gd name="connsiteY1" fmla="*/ 10 h 378658"/>
              <a:gd name="connsiteX2" fmla="*/ 1982119 w 1983729"/>
              <a:gd name="connsiteY2" fmla="*/ 120894 h 378658"/>
              <a:gd name="connsiteX3" fmla="*/ 816123 w 1983729"/>
              <a:gd name="connsiteY3" fmla="*/ 378655 h 378658"/>
              <a:gd name="connsiteX4" fmla="*/ 904 w 1983729"/>
              <a:gd name="connsiteY4" fmla="*/ 126180 h 378658"/>
              <a:gd name="connsiteX0" fmla="*/ 904 w 1983729"/>
              <a:gd name="connsiteY0" fmla="*/ 126180 h 378992"/>
              <a:gd name="connsiteX1" fmla="*/ 967727 w 1983729"/>
              <a:gd name="connsiteY1" fmla="*/ 10 h 378992"/>
              <a:gd name="connsiteX2" fmla="*/ 1982119 w 1983729"/>
              <a:gd name="connsiteY2" fmla="*/ 120894 h 378992"/>
              <a:gd name="connsiteX3" fmla="*/ 816123 w 1983729"/>
              <a:gd name="connsiteY3" fmla="*/ 378655 h 378992"/>
              <a:gd name="connsiteX4" fmla="*/ 904 w 1983729"/>
              <a:gd name="connsiteY4" fmla="*/ 126180 h 378992"/>
              <a:gd name="connsiteX0" fmla="*/ 152 w 1982977"/>
              <a:gd name="connsiteY0" fmla="*/ 126180 h 363254"/>
              <a:gd name="connsiteX1" fmla="*/ 966975 w 1982977"/>
              <a:gd name="connsiteY1" fmla="*/ 10 h 363254"/>
              <a:gd name="connsiteX2" fmla="*/ 1981367 w 1982977"/>
              <a:gd name="connsiteY2" fmla="*/ 120894 h 363254"/>
              <a:gd name="connsiteX3" fmla="*/ 1036088 w 1982977"/>
              <a:gd name="connsiteY3" fmla="*/ 362890 h 363254"/>
              <a:gd name="connsiteX4" fmla="*/ 152 w 1982977"/>
              <a:gd name="connsiteY4" fmla="*/ 126180 h 363254"/>
              <a:gd name="connsiteX0" fmla="*/ 46 w 1982871"/>
              <a:gd name="connsiteY0" fmla="*/ 126180 h 426227"/>
              <a:gd name="connsiteX1" fmla="*/ 966869 w 1982871"/>
              <a:gd name="connsiteY1" fmla="*/ 10 h 426227"/>
              <a:gd name="connsiteX2" fmla="*/ 1981261 w 1982871"/>
              <a:gd name="connsiteY2" fmla="*/ 120894 h 426227"/>
              <a:gd name="connsiteX3" fmla="*/ 1004451 w 1982871"/>
              <a:gd name="connsiteY3" fmla="*/ 425952 h 426227"/>
              <a:gd name="connsiteX4" fmla="*/ 46 w 1982871"/>
              <a:gd name="connsiteY4" fmla="*/ 126180 h 426227"/>
              <a:gd name="connsiteX0" fmla="*/ 151 w 1982976"/>
              <a:gd name="connsiteY0" fmla="*/ 126180 h 489235"/>
              <a:gd name="connsiteX1" fmla="*/ 966974 w 1982976"/>
              <a:gd name="connsiteY1" fmla="*/ 10 h 489235"/>
              <a:gd name="connsiteX2" fmla="*/ 1981366 w 1982976"/>
              <a:gd name="connsiteY2" fmla="*/ 120894 h 489235"/>
              <a:gd name="connsiteX3" fmla="*/ 1036087 w 1982976"/>
              <a:gd name="connsiteY3" fmla="*/ 489015 h 489235"/>
              <a:gd name="connsiteX4" fmla="*/ 151 w 1982976"/>
              <a:gd name="connsiteY4" fmla="*/ 126180 h 489235"/>
              <a:gd name="connsiteX0" fmla="*/ 151 w 1982976"/>
              <a:gd name="connsiteY0" fmla="*/ 126180 h 489017"/>
              <a:gd name="connsiteX1" fmla="*/ 966974 w 1982976"/>
              <a:gd name="connsiteY1" fmla="*/ 10 h 489017"/>
              <a:gd name="connsiteX2" fmla="*/ 1981366 w 1982976"/>
              <a:gd name="connsiteY2" fmla="*/ 120894 h 489017"/>
              <a:gd name="connsiteX3" fmla="*/ 1036087 w 1982976"/>
              <a:gd name="connsiteY3" fmla="*/ 489015 h 489017"/>
              <a:gd name="connsiteX4" fmla="*/ 151 w 1982976"/>
              <a:gd name="connsiteY4" fmla="*/ 126180 h 489017"/>
              <a:gd name="connsiteX0" fmla="*/ 151 w 1982976"/>
              <a:gd name="connsiteY0" fmla="*/ 126180 h 489017"/>
              <a:gd name="connsiteX1" fmla="*/ 966974 w 1982976"/>
              <a:gd name="connsiteY1" fmla="*/ 10 h 489017"/>
              <a:gd name="connsiteX2" fmla="*/ 1981366 w 1982976"/>
              <a:gd name="connsiteY2" fmla="*/ 120894 h 489017"/>
              <a:gd name="connsiteX3" fmla="*/ 1036087 w 1982976"/>
              <a:gd name="connsiteY3" fmla="*/ 489015 h 489017"/>
              <a:gd name="connsiteX4" fmla="*/ 151 w 1982976"/>
              <a:gd name="connsiteY4" fmla="*/ 126180 h 489017"/>
              <a:gd name="connsiteX0" fmla="*/ 151 w 1982976"/>
              <a:gd name="connsiteY0" fmla="*/ 126180 h 489017"/>
              <a:gd name="connsiteX1" fmla="*/ 966974 w 1982976"/>
              <a:gd name="connsiteY1" fmla="*/ 10 h 489017"/>
              <a:gd name="connsiteX2" fmla="*/ 1981366 w 1982976"/>
              <a:gd name="connsiteY2" fmla="*/ 120894 h 489017"/>
              <a:gd name="connsiteX3" fmla="*/ 1036087 w 1982976"/>
              <a:gd name="connsiteY3" fmla="*/ 489015 h 489017"/>
              <a:gd name="connsiteX4" fmla="*/ 151 w 1982976"/>
              <a:gd name="connsiteY4" fmla="*/ 126180 h 489017"/>
              <a:gd name="connsiteX0" fmla="*/ 91 w 1982916"/>
              <a:gd name="connsiteY0" fmla="*/ 126180 h 425955"/>
              <a:gd name="connsiteX1" fmla="*/ 966914 w 1982916"/>
              <a:gd name="connsiteY1" fmla="*/ 10 h 425955"/>
              <a:gd name="connsiteX2" fmla="*/ 1981306 w 1982916"/>
              <a:gd name="connsiteY2" fmla="*/ 120894 h 425955"/>
              <a:gd name="connsiteX3" fmla="*/ 1020262 w 1982916"/>
              <a:gd name="connsiteY3" fmla="*/ 425953 h 425955"/>
              <a:gd name="connsiteX4" fmla="*/ 91 w 1982916"/>
              <a:gd name="connsiteY4" fmla="*/ 126180 h 42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2916" h="425955">
                <a:moveTo>
                  <a:pt x="91" y="126180"/>
                </a:moveTo>
                <a:cubicBezTo>
                  <a:pt x="-8800" y="55190"/>
                  <a:pt x="636712" y="891"/>
                  <a:pt x="966914" y="10"/>
                </a:cubicBezTo>
                <a:cubicBezTo>
                  <a:pt x="1297116" y="-871"/>
                  <a:pt x="2021549" y="55144"/>
                  <a:pt x="1981306" y="120894"/>
                </a:cubicBezTo>
                <a:cubicBezTo>
                  <a:pt x="1941063" y="186644"/>
                  <a:pt x="1492353" y="425072"/>
                  <a:pt x="1020262" y="425953"/>
                </a:cubicBezTo>
                <a:cubicBezTo>
                  <a:pt x="548171" y="426834"/>
                  <a:pt x="8982" y="197171"/>
                  <a:pt x="91" y="126180"/>
                </a:cubicBezTo>
                <a:close/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54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Shape as we approach the top: </a:t>
            </a:r>
            <a:r>
              <a:rPr lang="en-GB" b="1" i="1" dirty="0" smtClean="0"/>
              <a:t>always</a:t>
            </a:r>
            <a:r>
              <a:rPr lang="en-GB" b="1" dirty="0" smtClean="0"/>
              <a:t> a cone</a:t>
            </a:r>
          </a:p>
          <a:p>
            <a:pPr lvl="1"/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term of Taylor’s expansion of          :</a:t>
            </a:r>
          </a:p>
          <a:p>
            <a:pPr lvl="1"/>
            <a:r>
              <a:rPr lang="en-GB" dirty="0" smtClean="0"/>
              <a:t>“Stabilized freezing”</a:t>
            </a:r>
            <a:endParaRPr lang="en-GB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peak: An alternative approach</a:t>
            </a:r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22</a:t>
            </a:fld>
            <a:endParaRPr lang="en-GB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995597"/>
              </p:ext>
            </p:extLst>
          </p:nvPr>
        </p:nvGraphicFramePr>
        <p:xfrm>
          <a:off x="6012160" y="2132856"/>
          <a:ext cx="80010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3" name="Equation" r:id="rId4" imgW="304560" imgH="215640" progId="Equation.3">
                  <p:embed/>
                </p:oleObj>
              </mc:Choice>
              <mc:Fallback>
                <p:oleObj name="Equation" r:id="rId4" imgW="304560" imgH="2156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2132856"/>
                        <a:ext cx="800100" cy="56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Zástupný symbol obsahu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0" t="42762" r="41048" b="43988"/>
          <a:stretch/>
        </p:blipFill>
        <p:spPr>
          <a:xfrm>
            <a:off x="467544" y="3371891"/>
            <a:ext cx="8282422" cy="347353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63888" y="3533778"/>
            <a:ext cx="2074299" cy="504725"/>
            <a:chOff x="1945232" y="3354051"/>
            <a:chExt cx="3330561" cy="81040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039727" y="4151743"/>
              <a:ext cx="3236066" cy="127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945232" y="3354051"/>
              <a:ext cx="1796241" cy="8104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/>
          <p:cNvCxnSpPr/>
          <p:nvPr/>
        </p:nvCxnSpPr>
        <p:spPr>
          <a:xfrm flipH="1" flipV="1">
            <a:off x="4608755" y="3536102"/>
            <a:ext cx="1029432" cy="5157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072204"/>
              </p:ext>
            </p:extLst>
          </p:nvPr>
        </p:nvGraphicFramePr>
        <p:xfrm>
          <a:off x="7027542" y="2132856"/>
          <a:ext cx="1500187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4" name="Equation" r:id="rId7" imgW="571320" imgH="215640" progId="Equation.3">
                  <p:embed/>
                </p:oleObj>
              </mc:Choice>
              <mc:Fallback>
                <p:oleObj name="Equation" r:id="rId7" imgW="57132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7542" y="2132856"/>
                        <a:ext cx="1500187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1745561" y="5157192"/>
            <a:ext cx="2933700" cy="1148244"/>
            <a:chOff x="5724128" y="3211963"/>
            <a:chExt cx="2933700" cy="1148244"/>
          </a:xfrm>
          <a:solidFill>
            <a:schemeClr val="bg1"/>
          </a:solidFill>
        </p:grpSpPr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2461872"/>
                </p:ext>
              </p:extLst>
            </p:nvPr>
          </p:nvGraphicFramePr>
          <p:xfrm>
            <a:off x="5724128" y="3211963"/>
            <a:ext cx="2300287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45" name="Equation" r:id="rId9" imgW="876240" imgH="203040" progId="Equation.3">
                    <p:embed/>
                  </p:oleObj>
                </mc:Choice>
                <mc:Fallback>
                  <p:oleObj name="Equation" r:id="rId9" imgW="876240" imgH="203040" progId="Equation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24128" y="3211963"/>
                          <a:ext cx="2300287" cy="5334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6812042"/>
                </p:ext>
              </p:extLst>
            </p:nvPr>
          </p:nvGraphicFramePr>
          <p:xfrm>
            <a:off x="5724128" y="3826807"/>
            <a:ext cx="2933700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46" name="Equation" r:id="rId11" imgW="1117440" imgH="203040" progId="Equation.3">
                    <p:embed/>
                  </p:oleObj>
                </mc:Choice>
                <mc:Fallback>
                  <p:oleObj name="Equation" r:id="rId11" imgW="1117440" imgH="203040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24128" y="3826807"/>
                          <a:ext cx="2933700" cy="5334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371242"/>
              </p:ext>
            </p:extLst>
          </p:nvPr>
        </p:nvGraphicFramePr>
        <p:xfrm>
          <a:off x="3995936" y="3696463"/>
          <a:ext cx="40005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7" name="Equation" r:id="rId13" imgW="152280" imgH="139680" progId="Equation.3">
                  <p:embed/>
                </p:oleObj>
              </mc:Choice>
              <mc:Fallback>
                <p:oleObj name="Equation" r:id="rId13" imgW="152280" imgH="1396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3696463"/>
                        <a:ext cx="400050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551846"/>
              </p:ext>
            </p:extLst>
          </p:nvPr>
        </p:nvGraphicFramePr>
        <p:xfrm>
          <a:off x="4753976" y="3685096"/>
          <a:ext cx="400050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8" name="Equation" r:id="rId15" imgW="152280" imgH="139680" progId="Equation.3">
                  <p:embed/>
                </p:oleObj>
              </mc:Choice>
              <mc:Fallback>
                <p:oleObj name="Equation" r:id="rId15" imgW="152280" imgH="13968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3976" y="3685096"/>
                        <a:ext cx="400050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135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059016" cy="1143000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Stabilized freezing:</a:t>
            </a:r>
            <a:br>
              <a:rPr lang="en-US" dirty="0" smtClean="0"/>
            </a:br>
            <a:r>
              <a:rPr lang="en-US" dirty="0" smtClean="0"/>
              <a:t>water </a:t>
            </a:r>
            <a:r>
              <a:rPr lang="en-US" dirty="0" smtClean="0">
                <a:sym typeface="Wingdings" panose="05000000000000000000" pitchFamily="2" charset="2"/>
              </a:rPr>
              <a:t> ice</a:t>
            </a:r>
            <a:endParaRPr lang="sk-SK" dirty="0"/>
          </a:p>
        </p:txBody>
      </p:sp>
      <p:graphicFrame>
        <p:nvGraphicFramePr>
          <p:cNvPr id="14" name="Objekt 18"/>
          <p:cNvGraphicFramePr/>
          <p:nvPr>
            <p:extLst>
              <p:ext uri="{D42A27DB-BD31-4B8C-83A1-F6EECF244321}">
                <p14:modId xmlns:p14="http://schemas.microsoft.com/office/powerpoint/2010/main" val="745929388"/>
              </p:ext>
            </p:extLst>
          </p:nvPr>
        </p:nvGraphicFramePr>
        <p:xfrm>
          <a:off x="2944813" y="5013325"/>
          <a:ext cx="3124200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97" name="Equation" r:id="rId3" imgW="1739880" imgH="736560" progId="Equation.3">
                  <p:embed/>
                </p:oleObj>
              </mc:Choice>
              <mc:Fallback>
                <p:oleObj name="Equation" r:id="rId3" imgW="1739880" imgH="7365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4813" y="5013325"/>
                        <a:ext cx="3124200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23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539552" y="4771018"/>
            <a:ext cx="812603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Equation for	 </a:t>
            </a:r>
          </a:p>
          <a:p>
            <a:pPr algn="ctr"/>
            <a:r>
              <a:rPr lang="en-US" sz="3600" dirty="0" smtClean="0"/>
              <a:t>But we need to know</a:t>
            </a:r>
            <a:br>
              <a:rPr lang="en-US" sz="3600" dirty="0" smtClean="0"/>
            </a:br>
            <a:r>
              <a:rPr lang="en-US" sz="3600" b="1" dirty="0" smtClean="0"/>
              <a:t>	the shape of reservoir</a:t>
            </a:r>
            <a:endParaRPr lang="sk-SK" sz="36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561096" y="1662071"/>
            <a:ext cx="3910002" cy="2599932"/>
            <a:chOff x="2246174" y="2736950"/>
            <a:chExt cx="3910002" cy="2599932"/>
          </a:xfrm>
        </p:grpSpPr>
        <p:sp>
          <p:nvSpPr>
            <p:cNvPr id="26" name="Oval 25"/>
            <p:cNvSpPr/>
            <p:nvPr/>
          </p:nvSpPr>
          <p:spPr>
            <a:xfrm>
              <a:off x="3120840" y="2736950"/>
              <a:ext cx="2203757" cy="2351677"/>
            </a:xfrm>
            <a:prstGeom prst="ellipse">
              <a:avLst/>
            </a:prstGeom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 sz="25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93101" y="3314002"/>
              <a:ext cx="2970849" cy="912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622961" y="4226368"/>
              <a:ext cx="3199514" cy="1110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29" name="Trapezoid 28"/>
            <p:cNvSpPr/>
            <p:nvPr/>
          </p:nvSpPr>
          <p:spPr>
            <a:xfrm>
              <a:off x="2516086" y="3292097"/>
              <a:ext cx="3391305" cy="1241350"/>
            </a:xfrm>
            <a:prstGeom prst="trapezoid">
              <a:avLst>
                <a:gd name="adj" fmla="val 61946"/>
              </a:avLst>
            </a:prstGeom>
            <a:solidFill>
              <a:schemeClr val="bg2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246174" y="4533448"/>
              <a:ext cx="3910002" cy="1506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31" name="Chord 30"/>
            <p:cNvSpPr/>
            <p:nvPr/>
          </p:nvSpPr>
          <p:spPr>
            <a:xfrm rot="16200000">
              <a:off x="3790748" y="2274142"/>
              <a:ext cx="848149" cy="1861721"/>
            </a:xfrm>
            <a:prstGeom prst="chord">
              <a:avLst>
                <a:gd name="adj1" fmla="val 5777065"/>
                <a:gd name="adj2" fmla="val 16000669"/>
              </a:avLst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777131" y="746016"/>
            <a:ext cx="3910002" cy="2863994"/>
            <a:chOff x="2246174" y="1785054"/>
            <a:chExt cx="3910002" cy="2863994"/>
          </a:xfrm>
        </p:grpSpPr>
        <p:sp>
          <p:nvSpPr>
            <p:cNvPr id="33" name="Rectangle 32"/>
            <p:cNvSpPr/>
            <p:nvPr/>
          </p:nvSpPr>
          <p:spPr>
            <a:xfrm>
              <a:off x="2893101" y="3314002"/>
              <a:ext cx="2970849" cy="912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34" name="Trapezoid 33"/>
            <p:cNvSpPr/>
            <p:nvPr/>
          </p:nvSpPr>
          <p:spPr>
            <a:xfrm>
              <a:off x="2516086" y="1785054"/>
              <a:ext cx="3391305" cy="2748393"/>
            </a:xfrm>
            <a:prstGeom prst="trapezoid">
              <a:avLst>
                <a:gd name="adj" fmla="val 61946"/>
              </a:avLst>
            </a:prstGeom>
            <a:solidFill>
              <a:schemeClr val="bg2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246174" y="4498434"/>
              <a:ext cx="3910002" cy="1506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V="1">
            <a:off x="975024" y="2174100"/>
            <a:ext cx="7234528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hord 36"/>
          <p:cNvSpPr/>
          <p:nvPr/>
        </p:nvSpPr>
        <p:spPr>
          <a:xfrm rot="16200000">
            <a:off x="6308057" y="1167361"/>
            <a:ext cx="848149" cy="1861721"/>
          </a:xfrm>
          <a:prstGeom prst="chord">
            <a:avLst>
              <a:gd name="adj1" fmla="val 5723292"/>
              <a:gd name="adj2" fmla="val 15867109"/>
            </a:avLst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spcCol="0" rtlCol="0" anchor="ctr"/>
          <a:lstStyle/>
          <a:p>
            <a:pPr algn="ctr"/>
            <a:endParaRPr lang="sk-SK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093882"/>
              </p:ext>
            </p:extLst>
          </p:nvPr>
        </p:nvGraphicFramePr>
        <p:xfrm>
          <a:off x="6708350" y="2120212"/>
          <a:ext cx="555625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98" name="Equation" r:id="rId5" imgW="190440" imgH="215640" progId="Equation.3">
                  <p:embed/>
                </p:oleObj>
              </mc:Choice>
              <mc:Fallback>
                <p:oleObj name="Equation" r:id="rId5" imgW="19044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8350" y="2120212"/>
                        <a:ext cx="555625" cy="70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135128"/>
              </p:ext>
            </p:extLst>
          </p:nvPr>
        </p:nvGraphicFramePr>
        <p:xfrm>
          <a:off x="2260012" y="1353804"/>
          <a:ext cx="555255" cy="740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99" name="Equation" r:id="rId7" imgW="190440" imgH="228600" progId="Equation.3">
                  <p:embed/>
                </p:oleObj>
              </mc:Choice>
              <mc:Fallback>
                <p:oleObj name="Equation" r:id="rId7" imgW="190440" imgH="228600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012" y="1353804"/>
                        <a:ext cx="555255" cy="7403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596792"/>
              </p:ext>
            </p:extLst>
          </p:nvPr>
        </p:nvGraphicFramePr>
        <p:xfrm>
          <a:off x="6615113" y="1348751"/>
          <a:ext cx="59055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0" name="Equation" r:id="rId9" imgW="203040" imgH="228600" progId="Equation.3">
                  <p:embed/>
                </p:oleObj>
              </mc:Choice>
              <mc:Fallback>
                <p:oleObj name="Equation" r:id="rId9" imgW="20304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5113" y="1348751"/>
                        <a:ext cx="590550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502804"/>
              </p:ext>
            </p:extLst>
          </p:nvPr>
        </p:nvGraphicFramePr>
        <p:xfrm>
          <a:off x="2260621" y="2114833"/>
          <a:ext cx="554038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1" name="Equation" r:id="rId11" imgW="190440" imgH="215640" progId="Equation.3">
                  <p:embed/>
                </p:oleObj>
              </mc:Choice>
              <mc:Fallback>
                <p:oleObj name="Equation" r:id="rId11" imgW="190440" imgH="21564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621" y="2114833"/>
                        <a:ext cx="554038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664684"/>
              </p:ext>
            </p:extLst>
          </p:nvPr>
        </p:nvGraphicFramePr>
        <p:xfrm>
          <a:off x="2353397" y="3979593"/>
          <a:ext cx="4847467" cy="668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2" name="Equation" r:id="rId13" imgW="1803240" imgH="228600" progId="Equation.3">
                  <p:embed/>
                </p:oleObj>
              </mc:Choice>
              <mc:Fallback>
                <p:oleObj name="Equation" r:id="rId13" imgW="1803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3397" y="3979593"/>
                        <a:ext cx="4847467" cy="668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086631"/>
              </p:ext>
            </p:extLst>
          </p:nvPr>
        </p:nvGraphicFramePr>
        <p:xfrm>
          <a:off x="5724128" y="4827119"/>
          <a:ext cx="576064" cy="546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3" name="Equation" r:id="rId15" imgW="152280" imgH="139680" progId="Equation.3">
                  <p:embed/>
                </p:oleObj>
              </mc:Choice>
              <mc:Fallback>
                <p:oleObj name="Equation" r:id="rId15" imgW="152280" imgH="139680" progId="Equation.3">
                  <p:embed/>
                  <p:pic>
                    <p:nvPicPr>
                      <p:cNvPr id="0" name="Objek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4827119"/>
                        <a:ext cx="576064" cy="5460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ight Arrow 41"/>
          <p:cNvSpPr/>
          <p:nvPr/>
        </p:nvSpPr>
        <p:spPr>
          <a:xfrm>
            <a:off x="3707904" y="1562032"/>
            <a:ext cx="1877343" cy="71484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Freezes to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50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7" grpId="0" animBg="1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Heat flow on the water-ice interface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/>
                </a:solidFill>
              </a:rPr>
              <a:t>Heat flow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perpendicular to the water-ice interface</a:t>
            </a:r>
          </a:p>
          <a:p>
            <a:pPr lvl="1"/>
            <a:r>
              <a:rPr lang="en-US" dirty="0" smtClean="0"/>
              <a:t>near the surface: parallel to the </a:t>
            </a:r>
            <a:r>
              <a:rPr lang="en-US" b="1" dirty="0" smtClean="0">
                <a:solidFill>
                  <a:srgbClr val="7030A0"/>
                </a:solidFill>
              </a:rPr>
              <a:t>surface</a:t>
            </a:r>
          </a:p>
          <a:p>
            <a:r>
              <a:rPr lang="en-US" b="1" dirty="0" smtClean="0"/>
              <a:t>Interface is perpendicular to the surface</a:t>
            </a:r>
            <a:endParaRPr lang="sk-SK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24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1115823" y="3789041"/>
            <a:ext cx="6080086" cy="3312366"/>
            <a:chOff x="2246174" y="2829567"/>
            <a:chExt cx="3910002" cy="2130128"/>
          </a:xfrm>
        </p:grpSpPr>
        <p:sp>
          <p:nvSpPr>
            <p:cNvPr id="14" name="Oval 13"/>
            <p:cNvSpPr/>
            <p:nvPr/>
          </p:nvSpPr>
          <p:spPr>
            <a:xfrm>
              <a:off x="3120840" y="2829567"/>
              <a:ext cx="2203757" cy="2130128"/>
            </a:xfrm>
            <a:prstGeom prst="ellipse">
              <a:avLst/>
            </a:prstGeom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 sz="25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893101" y="3314002"/>
              <a:ext cx="2970849" cy="912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22961" y="4226368"/>
              <a:ext cx="2977529" cy="687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17" name="Trapezoid 16"/>
            <p:cNvSpPr/>
            <p:nvPr/>
          </p:nvSpPr>
          <p:spPr>
            <a:xfrm>
              <a:off x="2516086" y="3292097"/>
              <a:ext cx="3391305" cy="1241350"/>
            </a:xfrm>
            <a:prstGeom prst="trapezoid">
              <a:avLst>
                <a:gd name="adj" fmla="val 61946"/>
              </a:avLst>
            </a:prstGeom>
            <a:solidFill>
              <a:schemeClr val="bg2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246174" y="4533448"/>
              <a:ext cx="3910002" cy="1506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19" name="Chord 18"/>
            <p:cNvSpPr/>
            <p:nvPr/>
          </p:nvSpPr>
          <p:spPr>
            <a:xfrm rot="16200000">
              <a:off x="3872784" y="2264111"/>
              <a:ext cx="684078" cy="1861721"/>
            </a:xfrm>
            <a:prstGeom prst="chord">
              <a:avLst>
                <a:gd name="adj1" fmla="val 5777065"/>
                <a:gd name="adj2" fmla="val 15921004"/>
              </a:avLst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</p:grpSp>
      <p:cxnSp>
        <p:nvCxnSpPr>
          <p:cNvPr id="7" name="Straight Arrow Connector 6"/>
          <p:cNvCxnSpPr/>
          <p:nvPr/>
        </p:nvCxnSpPr>
        <p:spPr>
          <a:xfrm>
            <a:off x="5395069" y="4553203"/>
            <a:ext cx="507727" cy="69652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059150" y="4665176"/>
            <a:ext cx="447892" cy="79226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23231" y="4737537"/>
            <a:ext cx="223946" cy="87149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275339" y="4801440"/>
            <a:ext cx="0" cy="87149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603501" y="4737537"/>
            <a:ext cx="223946" cy="87149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571553" y="4544952"/>
            <a:ext cx="447892" cy="72024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043635" y="4665176"/>
            <a:ext cx="335919" cy="79226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 rot="422973">
            <a:off x="5452559" y="4565706"/>
            <a:ext cx="344052" cy="222273"/>
          </a:xfrm>
          <a:custGeom>
            <a:avLst/>
            <a:gdLst>
              <a:gd name="connsiteX0" fmla="*/ 0 w 191069"/>
              <a:gd name="connsiteY0" fmla="*/ 0 h 122830"/>
              <a:gd name="connsiteX1" fmla="*/ 81887 w 191069"/>
              <a:gd name="connsiteY1" fmla="*/ 122830 h 122830"/>
              <a:gd name="connsiteX2" fmla="*/ 191069 w 191069"/>
              <a:gd name="connsiteY2" fmla="*/ 27296 h 12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069" h="122830">
                <a:moveTo>
                  <a:pt x="0" y="0"/>
                </a:moveTo>
                <a:lnTo>
                  <a:pt x="81887" y="122830"/>
                </a:lnTo>
                <a:lnTo>
                  <a:pt x="191069" y="27296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Freeform 20"/>
          <p:cNvSpPr/>
          <p:nvPr/>
        </p:nvSpPr>
        <p:spPr>
          <a:xfrm rot="19928503">
            <a:off x="2643121" y="4561175"/>
            <a:ext cx="266341" cy="161074"/>
          </a:xfrm>
          <a:custGeom>
            <a:avLst/>
            <a:gdLst>
              <a:gd name="connsiteX0" fmla="*/ 0 w 191069"/>
              <a:gd name="connsiteY0" fmla="*/ 0 h 122830"/>
              <a:gd name="connsiteX1" fmla="*/ 81887 w 191069"/>
              <a:gd name="connsiteY1" fmla="*/ 122830 h 122830"/>
              <a:gd name="connsiteX2" fmla="*/ 191069 w 191069"/>
              <a:gd name="connsiteY2" fmla="*/ 27296 h 12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069" h="122830">
                <a:moveTo>
                  <a:pt x="0" y="0"/>
                </a:moveTo>
                <a:lnTo>
                  <a:pt x="81887" y="122830"/>
                </a:lnTo>
                <a:lnTo>
                  <a:pt x="191069" y="27296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5611733" y="4489577"/>
            <a:ext cx="824772" cy="131568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939325" y="4489577"/>
            <a:ext cx="784165" cy="131568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85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of the reservoir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4653912" cy="2626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Heat flowing unevenly:</a:t>
            </a:r>
          </a:p>
          <a:p>
            <a:r>
              <a:rPr lang="en-US" sz="2400" dirty="0" smtClean="0"/>
              <a:t>Hotter/colder areas are created</a:t>
            </a:r>
          </a:p>
          <a:p>
            <a:r>
              <a:rPr lang="en-US" sz="2400" dirty="0" smtClean="0"/>
              <a:t>Heat flows to the colder</a:t>
            </a:r>
          </a:p>
          <a:p>
            <a:r>
              <a:rPr lang="en-US" sz="2400" dirty="0" smtClean="0"/>
              <a:t>Heat flow becomes evenly distributed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25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3827447" y="1576756"/>
            <a:ext cx="6080086" cy="3652443"/>
            <a:chOff x="2246174" y="2829567"/>
            <a:chExt cx="3910002" cy="2348826"/>
          </a:xfrm>
        </p:grpSpPr>
        <p:sp>
          <p:nvSpPr>
            <p:cNvPr id="6" name="Oval 5"/>
            <p:cNvSpPr/>
            <p:nvPr/>
          </p:nvSpPr>
          <p:spPr>
            <a:xfrm>
              <a:off x="3120840" y="2829567"/>
              <a:ext cx="2203757" cy="2130128"/>
            </a:xfrm>
            <a:prstGeom prst="ellipse">
              <a:avLst/>
            </a:prstGeom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 sz="25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893101" y="3314002"/>
              <a:ext cx="2970849" cy="912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622961" y="4226368"/>
              <a:ext cx="2977529" cy="952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9" name="Trapezoid 8"/>
            <p:cNvSpPr/>
            <p:nvPr/>
          </p:nvSpPr>
          <p:spPr>
            <a:xfrm>
              <a:off x="2516086" y="3292097"/>
              <a:ext cx="3391305" cy="1241350"/>
            </a:xfrm>
            <a:prstGeom prst="trapezoid">
              <a:avLst>
                <a:gd name="adj" fmla="val 61946"/>
              </a:avLst>
            </a:prstGeom>
            <a:solidFill>
              <a:schemeClr val="bg2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46174" y="4533448"/>
              <a:ext cx="3910002" cy="1506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11" name="Chord 10"/>
            <p:cNvSpPr/>
            <p:nvPr/>
          </p:nvSpPr>
          <p:spPr>
            <a:xfrm rot="16200000">
              <a:off x="3872784" y="2264111"/>
              <a:ext cx="684078" cy="1861721"/>
            </a:xfrm>
            <a:prstGeom prst="chord">
              <a:avLst>
                <a:gd name="adj1" fmla="val 5777065"/>
                <a:gd name="adj2" fmla="val 15921004"/>
              </a:avLst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</p:grpSp>
      <p:sp>
        <p:nvSpPr>
          <p:cNvPr id="23" name="Oval 22"/>
          <p:cNvSpPr/>
          <p:nvPr/>
        </p:nvSpPr>
        <p:spPr>
          <a:xfrm>
            <a:off x="5766197" y="3098702"/>
            <a:ext cx="1545747" cy="723892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val 23"/>
          <p:cNvSpPr/>
          <p:nvPr/>
        </p:nvSpPr>
        <p:spPr>
          <a:xfrm>
            <a:off x="7618926" y="2787005"/>
            <a:ext cx="1545747" cy="723892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Oval 24"/>
          <p:cNvSpPr/>
          <p:nvPr/>
        </p:nvSpPr>
        <p:spPr>
          <a:xfrm>
            <a:off x="6790462" y="2939405"/>
            <a:ext cx="1545747" cy="72389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Oval 25"/>
          <p:cNvSpPr/>
          <p:nvPr/>
        </p:nvSpPr>
        <p:spPr>
          <a:xfrm>
            <a:off x="4668342" y="2899202"/>
            <a:ext cx="1545747" cy="72389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Rectangle 26"/>
          <p:cNvSpPr/>
          <p:nvPr/>
        </p:nvSpPr>
        <p:spPr>
          <a:xfrm>
            <a:off x="326137" y="4463529"/>
            <a:ext cx="80682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Stabilized freezing: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Heat flow evenly </a:t>
            </a:r>
            <a:r>
              <a:rPr lang="en-US" sz="2800" dirty="0" smtClean="0"/>
              <a:t>distributed; perpendicular </a:t>
            </a:r>
            <a:r>
              <a:rPr lang="en-US" sz="2800" dirty="0"/>
              <a:t>to </a:t>
            </a:r>
            <a:r>
              <a:rPr lang="en-US" sz="2800" dirty="0" smtClean="0"/>
              <a:t>interface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Reservoir</a:t>
            </a:r>
            <a:r>
              <a:rPr lang="en-US" sz="2800" b="1" dirty="0"/>
              <a:t>: spherical cap</a:t>
            </a:r>
            <a:endParaRPr lang="sk-SK" sz="2800" b="1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5766197" y="3316673"/>
            <a:ext cx="330620" cy="2763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790462" y="3494574"/>
            <a:ext cx="447892" cy="3264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106693" y="2340918"/>
            <a:ext cx="507727" cy="69652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770774" y="2452891"/>
            <a:ext cx="565435" cy="78004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434855" y="2525252"/>
            <a:ext cx="335919" cy="73589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986963" y="2589155"/>
            <a:ext cx="0" cy="87149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539071" y="2525252"/>
            <a:ext cx="0" cy="87149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283177" y="2332667"/>
            <a:ext cx="447892" cy="72024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091178" y="2452891"/>
            <a:ext cx="1" cy="80825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860133" y="3182344"/>
            <a:ext cx="519438" cy="13607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106693" y="2318102"/>
            <a:ext cx="507727" cy="69652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770774" y="2462864"/>
            <a:ext cx="443259" cy="71948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434855" y="2547506"/>
            <a:ext cx="229944" cy="80948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986963" y="2566339"/>
            <a:ext cx="0" cy="87149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6427312" y="2502436"/>
            <a:ext cx="111760" cy="88316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283177" y="2309851"/>
            <a:ext cx="447892" cy="72024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5832533" y="2430075"/>
            <a:ext cx="258647" cy="80825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Skupina 18"/>
          <p:cNvGrpSpPr/>
          <p:nvPr/>
        </p:nvGrpSpPr>
        <p:grpSpPr>
          <a:xfrm>
            <a:off x="5507123" y="5371470"/>
            <a:ext cx="2396777" cy="1069994"/>
            <a:chOff x="5166558" y="4889122"/>
            <a:chExt cx="3695700" cy="1698104"/>
          </a:xfrm>
        </p:grpSpPr>
        <p:pic>
          <p:nvPicPr>
            <p:cNvPr id="34" name="Zástupný symbol obsahu 8"/>
            <p:cNvPicPr preferRelativeResize="0">
              <a:picLocks/>
            </p:cNvPicPr>
            <p:nvPr/>
          </p:nvPicPr>
          <p:blipFill rotWithShape="1">
            <a:blip r:embed="rId2"/>
            <a:srcRect l="43969" t="39685" r="35898" b="48340"/>
            <a:stretch/>
          </p:blipFill>
          <p:spPr>
            <a:xfrm>
              <a:off x="5166558" y="4889122"/>
              <a:ext cx="3695700" cy="1698104"/>
            </a:xfrm>
            <a:prstGeom prst="rect">
              <a:avLst/>
            </a:prstGeom>
          </p:spPr>
        </p:pic>
        <p:sp>
          <p:nvSpPr>
            <p:cNvPr id="36" name="Ovál 13"/>
            <p:cNvSpPr/>
            <p:nvPr/>
          </p:nvSpPr>
          <p:spPr>
            <a:xfrm>
              <a:off x="5957724" y="5484218"/>
              <a:ext cx="1982916" cy="425955"/>
            </a:xfrm>
            <a:custGeom>
              <a:avLst/>
              <a:gdLst>
                <a:gd name="connsiteX0" fmla="*/ 0 w 1944216"/>
                <a:gd name="connsiteY0" fmla="*/ 216024 h 432048"/>
                <a:gd name="connsiteX1" fmla="*/ 972108 w 1944216"/>
                <a:gd name="connsiteY1" fmla="*/ 0 h 432048"/>
                <a:gd name="connsiteX2" fmla="*/ 1944216 w 1944216"/>
                <a:gd name="connsiteY2" fmla="*/ 216024 h 432048"/>
                <a:gd name="connsiteX3" fmla="*/ 972108 w 1944216"/>
                <a:gd name="connsiteY3" fmla="*/ 432048 h 432048"/>
                <a:gd name="connsiteX4" fmla="*/ 0 w 1944216"/>
                <a:gd name="connsiteY4" fmla="*/ 216024 h 432048"/>
                <a:gd name="connsiteX0" fmla="*/ 0 w 1949502"/>
                <a:gd name="connsiteY0" fmla="*/ 216421 h 432708"/>
                <a:gd name="connsiteX1" fmla="*/ 972108 w 1949502"/>
                <a:gd name="connsiteY1" fmla="*/ 397 h 432708"/>
                <a:gd name="connsiteX2" fmla="*/ 1949502 w 1949502"/>
                <a:gd name="connsiteY2" fmla="*/ 179423 h 432708"/>
                <a:gd name="connsiteX3" fmla="*/ 972108 w 1949502"/>
                <a:gd name="connsiteY3" fmla="*/ 432445 h 432708"/>
                <a:gd name="connsiteX4" fmla="*/ 0 w 1949502"/>
                <a:gd name="connsiteY4" fmla="*/ 216421 h 432708"/>
                <a:gd name="connsiteX0" fmla="*/ 0 w 1997072"/>
                <a:gd name="connsiteY0" fmla="*/ 179025 h 432048"/>
                <a:gd name="connsiteX1" fmla="*/ 1019678 w 1997072"/>
                <a:gd name="connsiteY1" fmla="*/ 0 h 432048"/>
                <a:gd name="connsiteX2" fmla="*/ 1997072 w 1997072"/>
                <a:gd name="connsiteY2" fmla="*/ 179026 h 432048"/>
                <a:gd name="connsiteX3" fmla="*/ 1019678 w 1997072"/>
                <a:gd name="connsiteY3" fmla="*/ 432048 h 432048"/>
                <a:gd name="connsiteX4" fmla="*/ 0 w 1997072"/>
                <a:gd name="connsiteY4" fmla="*/ 179025 h 432048"/>
                <a:gd name="connsiteX0" fmla="*/ 21 w 1997093"/>
                <a:gd name="connsiteY0" fmla="*/ 142026 h 395049"/>
                <a:gd name="connsiteX1" fmla="*/ 993272 w 1997093"/>
                <a:gd name="connsiteY1" fmla="*/ 0 h 395049"/>
                <a:gd name="connsiteX2" fmla="*/ 1997093 w 1997093"/>
                <a:gd name="connsiteY2" fmla="*/ 142027 h 395049"/>
                <a:gd name="connsiteX3" fmla="*/ 1019699 w 1997093"/>
                <a:gd name="connsiteY3" fmla="*/ 395049 h 395049"/>
                <a:gd name="connsiteX4" fmla="*/ 21 w 1997093"/>
                <a:gd name="connsiteY4" fmla="*/ 142026 h 395049"/>
                <a:gd name="connsiteX0" fmla="*/ 12868 w 2009940"/>
                <a:gd name="connsiteY0" fmla="*/ 142026 h 405568"/>
                <a:gd name="connsiteX1" fmla="*/ 1006119 w 2009940"/>
                <a:gd name="connsiteY1" fmla="*/ 0 h 405568"/>
                <a:gd name="connsiteX2" fmla="*/ 2009940 w 2009940"/>
                <a:gd name="connsiteY2" fmla="*/ 142027 h 405568"/>
                <a:gd name="connsiteX3" fmla="*/ 1032546 w 2009940"/>
                <a:gd name="connsiteY3" fmla="*/ 395049 h 405568"/>
                <a:gd name="connsiteX4" fmla="*/ 479243 w 2009940"/>
                <a:gd name="connsiteY4" fmla="*/ 336361 h 405568"/>
                <a:gd name="connsiteX5" fmla="*/ 12868 w 2009940"/>
                <a:gd name="connsiteY5" fmla="*/ 142026 h 405568"/>
                <a:gd name="connsiteX0" fmla="*/ 13659 w 1984303"/>
                <a:gd name="connsiteY0" fmla="*/ 126239 h 405637"/>
                <a:gd name="connsiteX1" fmla="*/ 980482 w 1984303"/>
                <a:gd name="connsiteY1" fmla="*/ 69 h 405637"/>
                <a:gd name="connsiteX2" fmla="*/ 1984303 w 1984303"/>
                <a:gd name="connsiteY2" fmla="*/ 142096 h 405637"/>
                <a:gd name="connsiteX3" fmla="*/ 1006909 w 1984303"/>
                <a:gd name="connsiteY3" fmla="*/ 395118 h 405637"/>
                <a:gd name="connsiteX4" fmla="*/ 453606 w 1984303"/>
                <a:gd name="connsiteY4" fmla="*/ 336430 h 405637"/>
                <a:gd name="connsiteX5" fmla="*/ 13659 w 1984303"/>
                <a:gd name="connsiteY5" fmla="*/ 126239 h 405637"/>
                <a:gd name="connsiteX0" fmla="*/ 13659 w 1988985"/>
                <a:gd name="connsiteY0" fmla="*/ 126239 h 408600"/>
                <a:gd name="connsiteX1" fmla="*/ 980482 w 1988985"/>
                <a:gd name="connsiteY1" fmla="*/ 69 h 408600"/>
                <a:gd name="connsiteX2" fmla="*/ 1984303 w 1988985"/>
                <a:gd name="connsiteY2" fmla="*/ 142096 h 408600"/>
                <a:gd name="connsiteX3" fmla="*/ 1405005 w 1988985"/>
                <a:gd name="connsiteY3" fmla="*/ 384000 h 408600"/>
                <a:gd name="connsiteX4" fmla="*/ 1006909 w 1988985"/>
                <a:gd name="connsiteY4" fmla="*/ 395118 h 408600"/>
                <a:gd name="connsiteX5" fmla="*/ 453606 w 1988985"/>
                <a:gd name="connsiteY5" fmla="*/ 336430 h 408600"/>
                <a:gd name="connsiteX6" fmla="*/ 13659 w 1988985"/>
                <a:gd name="connsiteY6" fmla="*/ 126239 h 408600"/>
                <a:gd name="connsiteX0" fmla="*/ 13659 w 1999462"/>
                <a:gd name="connsiteY0" fmla="*/ 126180 h 408541"/>
                <a:gd name="connsiteX1" fmla="*/ 980482 w 1999462"/>
                <a:gd name="connsiteY1" fmla="*/ 10 h 408541"/>
                <a:gd name="connsiteX2" fmla="*/ 1994874 w 1999462"/>
                <a:gd name="connsiteY2" fmla="*/ 120894 h 408541"/>
                <a:gd name="connsiteX3" fmla="*/ 1405005 w 1999462"/>
                <a:gd name="connsiteY3" fmla="*/ 383941 h 408541"/>
                <a:gd name="connsiteX4" fmla="*/ 1006909 w 1999462"/>
                <a:gd name="connsiteY4" fmla="*/ 395059 h 408541"/>
                <a:gd name="connsiteX5" fmla="*/ 453606 w 1999462"/>
                <a:gd name="connsiteY5" fmla="*/ 336371 h 408541"/>
                <a:gd name="connsiteX6" fmla="*/ 13659 w 1999462"/>
                <a:gd name="connsiteY6" fmla="*/ 126180 h 408541"/>
                <a:gd name="connsiteX0" fmla="*/ 13659 w 1999462"/>
                <a:gd name="connsiteY0" fmla="*/ 126180 h 405566"/>
                <a:gd name="connsiteX1" fmla="*/ 980482 w 1999462"/>
                <a:gd name="connsiteY1" fmla="*/ 10 h 405566"/>
                <a:gd name="connsiteX2" fmla="*/ 1994874 w 1999462"/>
                <a:gd name="connsiteY2" fmla="*/ 120894 h 405566"/>
                <a:gd name="connsiteX3" fmla="*/ 1405005 w 1999462"/>
                <a:gd name="connsiteY3" fmla="*/ 383941 h 405566"/>
                <a:gd name="connsiteX4" fmla="*/ 1006909 w 1999462"/>
                <a:gd name="connsiteY4" fmla="*/ 395059 h 405566"/>
                <a:gd name="connsiteX5" fmla="*/ 739024 w 1999462"/>
                <a:gd name="connsiteY5" fmla="*/ 394512 h 405566"/>
                <a:gd name="connsiteX6" fmla="*/ 453606 w 1999462"/>
                <a:gd name="connsiteY6" fmla="*/ 336371 h 405566"/>
                <a:gd name="connsiteX7" fmla="*/ 13659 w 1999462"/>
                <a:gd name="connsiteY7" fmla="*/ 126180 h 405566"/>
                <a:gd name="connsiteX0" fmla="*/ 13659 w 1999604"/>
                <a:gd name="connsiteY0" fmla="*/ 126180 h 399949"/>
                <a:gd name="connsiteX1" fmla="*/ 980482 w 1999604"/>
                <a:gd name="connsiteY1" fmla="*/ 10 h 399949"/>
                <a:gd name="connsiteX2" fmla="*/ 1994874 w 1999604"/>
                <a:gd name="connsiteY2" fmla="*/ 120894 h 399949"/>
                <a:gd name="connsiteX3" fmla="*/ 1420862 w 1999604"/>
                <a:gd name="connsiteY3" fmla="*/ 373370 h 399949"/>
                <a:gd name="connsiteX4" fmla="*/ 1006909 w 1999604"/>
                <a:gd name="connsiteY4" fmla="*/ 395059 h 399949"/>
                <a:gd name="connsiteX5" fmla="*/ 739024 w 1999604"/>
                <a:gd name="connsiteY5" fmla="*/ 394512 h 399949"/>
                <a:gd name="connsiteX6" fmla="*/ 453606 w 1999604"/>
                <a:gd name="connsiteY6" fmla="*/ 336371 h 399949"/>
                <a:gd name="connsiteX7" fmla="*/ 13659 w 1999604"/>
                <a:gd name="connsiteY7" fmla="*/ 126180 h 399949"/>
                <a:gd name="connsiteX0" fmla="*/ 1932 w 1987877"/>
                <a:gd name="connsiteY0" fmla="*/ 126180 h 399949"/>
                <a:gd name="connsiteX1" fmla="*/ 968755 w 1987877"/>
                <a:gd name="connsiteY1" fmla="*/ 10 h 399949"/>
                <a:gd name="connsiteX2" fmla="*/ 1983147 w 1987877"/>
                <a:gd name="connsiteY2" fmla="*/ 120894 h 399949"/>
                <a:gd name="connsiteX3" fmla="*/ 1409135 w 1987877"/>
                <a:gd name="connsiteY3" fmla="*/ 373370 h 399949"/>
                <a:gd name="connsiteX4" fmla="*/ 995182 w 1987877"/>
                <a:gd name="connsiteY4" fmla="*/ 395059 h 399949"/>
                <a:gd name="connsiteX5" fmla="*/ 727297 w 1987877"/>
                <a:gd name="connsiteY5" fmla="*/ 394512 h 399949"/>
                <a:gd name="connsiteX6" fmla="*/ 1932 w 1987877"/>
                <a:gd name="connsiteY6" fmla="*/ 126180 h 399949"/>
                <a:gd name="connsiteX0" fmla="*/ 1932 w 1983165"/>
                <a:gd name="connsiteY0" fmla="*/ 126180 h 399949"/>
                <a:gd name="connsiteX1" fmla="*/ 968755 w 1983165"/>
                <a:gd name="connsiteY1" fmla="*/ 10 h 399949"/>
                <a:gd name="connsiteX2" fmla="*/ 1983147 w 1983165"/>
                <a:gd name="connsiteY2" fmla="*/ 120894 h 399949"/>
                <a:gd name="connsiteX3" fmla="*/ 995182 w 1983165"/>
                <a:gd name="connsiteY3" fmla="*/ 395059 h 399949"/>
                <a:gd name="connsiteX4" fmla="*/ 727297 w 1983165"/>
                <a:gd name="connsiteY4" fmla="*/ 394512 h 399949"/>
                <a:gd name="connsiteX5" fmla="*/ 1932 w 1983165"/>
                <a:gd name="connsiteY5" fmla="*/ 126180 h 399949"/>
                <a:gd name="connsiteX0" fmla="*/ 2599 w 1985424"/>
                <a:gd name="connsiteY0" fmla="*/ 126180 h 394514"/>
                <a:gd name="connsiteX1" fmla="*/ 969422 w 1985424"/>
                <a:gd name="connsiteY1" fmla="*/ 10 h 394514"/>
                <a:gd name="connsiteX2" fmla="*/ 1983814 w 1985424"/>
                <a:gd name="connsiteY2" fmla="*/ 120894 h 394514"/>
                <a:gd name="connsiteX3" fmla="*/ 727964 w 1985424"/>
                <a:gd name="connsiteY3" fmla="*/ 394512 h 394514"/>
                <a:gd name="connsiteX4" fmla="*/ 2599 w 1985424"/>
                <a:gd name="connsiteY4" fmla="*/ 126180 h 394514"/>
                <a:gd name="connsiteX0" fmla="*/ 904 w 1983729"/>
                <a:gd name="connsiteY0" fmla="*/ 126180 h 378658"/>
                <a:gd name="connsiteX1" fmla="*/ 967727 w 1983729"/>
                <a:gd name="connsiteY1" fmla="*/ 10 h 378658"/>
                <a:gd name="connsiteX2" fmla="*/ 1982119 w 1983729"/>
                <a:gd name="connsiteY2" fmla="*/ 120894 h 378658"/>
                <a:gd name="connsiteX3" fmla="*/ 816123 w 1983729"/>
                <a:gd name="connsiteY3" fmla="*/ 378655 h 378658"/>
                <a:gd name="connsiteX4" fmla="*/ 904 w 1983729"/>
                <a:gd name="connsiteY4" fmla="*/ 126180 h 378658"/>
                <a:gd name="connsiteX0" fmla="*/ 904 w 1983729"/>
                <a:gd name="connsiteY0" fmla="*/ 126180 h 378992"/>
                <a:gd name="connsiteX1" fmla="*/ 967727 w 1983729"/>
                <a:gd name="connsiteY1" fmla="*/ 10 h 378992"/>
                <a:gd name="connsiteX2" fmla="*/ 1982119 w 1983729"/>
                <a:gd name="connsiteY2" fmla="*/ 120894 h 378992"/>
                <a:gd name="connsiteX3" fmla="*/ 816123 w 1983729"/>
                <a:gd name="connsiteY3" fmla="*/ 378655 h 378992"/>
                <a:gd name="connsiteX4" fmla="*/ 904 w 1983729"/>
                <a:gd name="connsiteY4" fmla="*/ 126180 h 378992"/>
                <a:gd name="connsiteX0" fmla="*/ 152 w 1982977"/>
                <a:gd name="connsiteY0" fmla="*/ 126180 h 363254"/>
                <a:gd name="connsiteX1" fmla="*/ 966975 w 1982977"/>
                <a:gd name="connsiteY1" fmla="*/ 10 h 363254"/>
                <a:gd name="connsiteX2" fmla="*/ 1981367 w 1982977"/>
                <a:gd name="connsiteY2" fmla="*/ 120894 h 363254"/>
                <a:gd name="connsiteX3" fmla="*/ 1036088 w 1982977"/>
                <a:gd name="connsiteY3" fmla="*/ 362890 h 363254"/>
                <a:gd name="connsiteX4" fmla="*/ 152 w 1982977"/>
                <a:gd name="connsiteY4" fmla="*/ 126180 h 363254"/>
                <a:gd name="connsiteX0" fmla="*/ 46 w 1982871"/>
                <a:gd name="connsiteY0" fmla="*/ 126180 h 426227"/>
                <a:gd name="connsiteX1" fmla="*/ 966869 w 1982871"/>
                <a:gd name="connsiteY1" fmla="*/ 10 h 426227"/>
                <a:gd name="connsiteX2" fmla="*/ 1981261 w 1982871"/>
                <a:gd name="connsiteY2" fmla="*/ 120894 h 426227"/>
                <a:gd name="connsiteX3" fmla="*/ 1004451 w 1982871"/>
                <a:gd name="connsiteY3" fmla="*/ 425952 h 426227"/>
                <a:gd name="connsiteX4" fmla="*/ 46 w 1982871"/>
                <a:gd name="connsiteY4" fmla="*/ 126180 h 426227"/>
                <a:gd name="connsiteX0" fmla="*/ 151 w 1982976"/>
                <a:gd name="connsiteY0" fmla="*/ 126180 h 489235"/>
                <a:gd name="connsiteX1" fmla="*/ 966974 w 1982976"/>
                <a:gd name="connsiteY1" fmla="*/ 10 h 489235"/>
                <a:gd name="connsiteX2" fmla="*/ 1981366 w 1982976"/>
                <a:gd name="connsiteY2" fmla="*/ 120894 h 489235"/>
                <a:gd name="connsiteX3" fmla="*/ 1036087 w 1982976"/>
                <a:gd name="connsiteY3" fmla="*/ 489015 h 489235"/>
                <a:gd name="connsiteX4" fmla="*/ 151 w 1982976"/>
                <a:gd name="connsiteY4" fmla="*/ 126180 h 489235"/>
                <a:gd name="connsiteX0" fmla="*/ 151 w 1982976"/>
                <a:gd name="connsiteY0" fmla="*/ 126180 h 489017"/>
                <a:gd name="connsiteX1" fmla="*/ 966974 w 1982976"/>
                <a:gd name="connsiteY1" fmla="*/ 10 h 489017"/>
                <a:gd name="connsiteX2" fmla="*/ 1981366 w 1982976"/>
                <a:gd name="connsiteY2" fmla="*/ 120894 h 489017"/>
                <a:gd name="connsiteX3" fmla="*/ 1036087 w 1982976"/>
                <a:gd name="connsiteY3" fmla="*/ 489015 h 489017"/>
                <a:gd name="connsiteX4" fmla="*/ 151 w 1982976"/>
                <a:gd name="connsiteY4" fmla="*/ 126180 h 489017"/>
                <a:gd name="connsiteX0" fmla="*/ 151 w 1982976"/>
                <a:gd name="connsiteY0" fmla="*/ 126180 h 489017"/>
                <a:gd name="connsiteX1" fmla="*/ 966974 w 1982976"/>
                <a:gd name="connsiteY1" fmla="*/ 10 h 489017"/>
                <a:gd name="connsiteX2" fmla="*/ 1981366 w 1982976"/>
                <a:gd name="connsiteY2" fmla="*/ 120894 h 489017"/>
                <a:gd name="connsiteX3" fmla="*/ 1036087 w 1982976"/>
                <a:gd name="connsiteY3" fmla="*/ 489015 h 489017"/>
                <a:gd name="connsiteX4" fmla="*/ 151 w 1982976"/>
                <a:gd name="connsiteY4" fmla="*/ 126180 h 489017"/>
                <a:gd name="connsiteX0" fmla="*/ 151 w 1982976"/>
                <a:gd name="connsiteY0" fmla="*/ 126180 h 489017"/>
                <a:gd name="connsiteX1" fmla="*/ 966974 w 1982976"/>
                <a:gd name="connsiteY1" fmla="*/ 10 h 489017"/>
                <a:gd name="connsiteX2" fmla="*/ 1981366 w 1982976"/>
                <a:gd name="connsiteY2" fmla="*/ 120894 h 489017"/>
                <a:gd name="connsiteX3" fmla="*/ 1036087 w 1982976"/>
                <a:gd name="connsiteY3" fmla="*/ 489015 h 489017"/>
                <a:gd name="connsiteX4" fmla="*/ 151 w 1982976"/>
                <a:gd name="connsiteY4" fmla="*/ 126180 h 489017"/>
                <a:gd name="connsiteX0" fmla="*/ 91 w 1982916"/>
                <a:gd name="connsiteY0" fmla="*/ 126180 h 425955"/>
                <a:gd name="connsiteX1" fmla="*/ 966914 w 1982916"/>
                <a:gd name="connsiteY1" fmla="*/ 10 h 425955"/>
                <a:gd name="connsiteX2" fmla="*/ 1981306 w 1982916"/>
                <a:gd name="connsiteY2" fmla="*/ 120894 h 425955"/>
                <a:gd name="connsiteX3" fmla="*/ 1020262 w 1982916"/>
                <a:gd name="connsiteY3" fmla="*/ 425953 h 425955"/>
                <a:gd name="connsiteX4" fmla="*/ 91 w 1982916"/>
                <a:gd name="connsiteY4" fmla="*/ 126180 h 42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2916" h="425955">
                  <a:moveTo>
                    <a:pt x="91" y="126180"/>
                  </a:moveTo>
                  <a:cubicBezTo>
                    <a:pt x="-8800" y="55190"/>
                    <a:pt x="636712" y="891"/>
                    <a:pt x="966914" y="10"/>
                  </a:cubicBezTo>
                  <a:cubicBezTo>
                    <a:pt x="1297116" y="-871"/>
                    <a:pt x="2021549" y="55144"/>
                    <a:pt x="1981306" y="120894"/>
                  </a:cubicBezTo>
                  <a:cubicBezTo>
                    <a:pt x="1941063" y="186644"/>
                    <a:pt x="1492353" y="425072"/>
                    <a:pt x="1020262" y="425953"/>
                  </a:cubicBezTo>
                  <a:cubicBezTo>
                    <a:pt x="548171" y="426834"/>
                    <a:pt x="8982" y="197171"/>
                    <a:pt x="91" y="126180"/>
                  </a:cubicBezTo>
                  <a:close/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4188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059016" cy="1143000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Stabilized freezing:</a:t>
            </a:r>
            <a:br>
              <a:rPr lang="en-US" dirty="0" smtClean="0"/>
            </a:br>
            <a:r>
              <a:rPr lang="en-US" dirty="0" smtClean="0"/>
              <a:t>water </a:t>
            </a:r>
            <a:r>
              <a:rPr lang="en-US" dirty="0" smtClean="0">
                <a:sym typeface="Wingdings" panose="05000000000000000000" pitchFamily="2" charset="2"/>
              </a:rPr>
              <a:t> ice</a:t>
            </a:r>
            <a:endParaRPr lang="sk-SK" dirty="0"/>
          </a:p>
        </p:txBody>
      </p:sp>
      <p:graphicFrame>
        <p:nvGraphicFramePr>
          <p:cNvPr id="14" name="Objekt 18"/>
          <p:cNvGraphicFramePr/>
          <p:nvPr>
            <p:extLst>
              <p:ext uri="{D42A27DB-BD31-4B8C-83A1-F6EECF244321}">
                <p14:modId xmlns:p14="http://schemas.microsoft.com/office/powerpoint/2010/main" val="2784147441"/>
              </p:ext>
            </p:extLst>
          </p:nvPr>
        </p:nvGraphicFramePr>
        <p:xfrm>
          <a:off x="4234032" y="5281282"/>
          <a:ext cx="1850136" cy="627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1" name="Equation" r:id="rId3" imgW="609480" imgH="228600" progId="Equation.3">
                  <p:embed/>
                </p:oleObj>
              </mc:Choice>
              <mc:Fallback>
                <p:oleObj name="Equation" r:id="rId3" imgW="6094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4032" y="5281282"/>
                        <a:ext cx="1850136" cy="627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26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585606" y="5262359"/>
            <a:ext cx="32663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Substitute for </a:t>
            </a:r>
            <a:endParaRPr lang="sk-SK" sz="36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561096" y="1662071"/>
            <a:ext cx="3910002" cy="2599932"/>
            <a:chOff x="2246174" y="2736950"/>
            <a:chExt cx="3910002" cy="2599932"/>
          </a:xfrm>
        </p:grpSpPr>
        <p:sp>
          <p:nvSpPr>
            <p:cNvPr id="26" name="Oval 25"/>
            <p:cNvSpPr/>
            <p:nvPr/>
          </p:nvSpPr>
          <p:spPr>
            <a:xfrm>
              <a:off x="3120840" y="2736950"/>
              <a:ext cx="2203757" cy="2351677"/>
            </a:xfrm>
            <a:prstGeom prst="ellipse">
              <a:avLst/>
            </a:prstGeom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 sz="25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93101" y="3314002"/>
              <a:ext cx="2970849" cy="912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622961" y="4226368"/>
              <a:ext cx="3199514" cy="1110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29" name="Trapezoid 28"/>
            <p:cNvSpPr/>
            <p:nvPr/>
          </p:nvSpPr>
          <p:spPr>
            <a:xfrm>
              <a:off x="2516086" y="3292097"/>
              <a:ext cx="3391305" cy="1241350"/>
            </a:xfrm>
            <a:prstGeom prst="trapezoid">
              <a:avLst>
                <a:gd name="adj" fmla="val 61946"/>
              </a:avLst>
            </a:prstGeom>
            <a:solidFill>
              <a:schemeClr val="bg2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246174" y="4533448"/>
              <a:ext cx="3910002" cy="1506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31" name="Chord 30"/>
            <p:cNvSpPr/>
            <p:nvPr/>
          </p:nvSpPr>
          <p:spPr>
            <a:xfrm rot="16200000">
              <a:off x="3790748" y="2274142"/>
              <a:ext cx="848149" cy="1861721"/>
            </a:xfrm>
            <a:prstGeom prst="chord">
              <a:avLst>
                <a:gd name="adj1" fmla="val 5777065"/>
                <a:gd name="adj2" fmla="val 16000669"/>
              </a:avLst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777131" y="746016"/>
            <a:ext cx="3910002" cy="2863994"/>
            <a:chOff x="2246174" y="1785054"/>
            <a:chExt cx="3910002" cy="2863994"/>
          </a:xfrm>
        </p:grpSpPr>
        <p:sp>
          <p:nvSpPr>
            <p:cNvPr id="33" name="Rectangle 32"/>
            <p:cNvSpPr/>
            <p:nvPr/>
          </p:nvSpPr>
          <p:spPr>
            <a:xfrm>
              <a:off x="2893101" y="3314002"/>
              <a:ext cx="2970849" cy="912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34" name="Trapezoid 33"/>
            <p:cNvSpPr/>
            <p:nvPr/>
          </p:nvSpPr>
          <p:spPr>
            <a:xfrm>
              <a:off x="2516086" y="1785054"/>
              <a:ext cx="3391305" cy="2748393"/>
            </a:xfrm>
            <a:prstGeom prst="trapezoid">
              <a:avLst>
                <a:gd name="adj" fmla="val 61946"/>
              </a:avLst>
            </a:prstGeom>
            <a:solidFill>
              <a:schemeClr val="bg2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246174" y="4498434"/>
              <a:ext cx="3910002" cy="1506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945" tIns="41473" rIns="82945" bIns="41473" spcCol="0" rtlCol="0" anchor="ctr"/>
            <a:lstStyle/>
            <a:p>
              <a:pPr algn="ctr"/>
              <a:endParaRPr lang="sk-SK"/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V="1">
            <a:off x="975024" y="2174100"/>
            <a:ext cx="7234528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hord 36"/>
          <p:cNvSpPr/>
          <p:nvPr/>
        </p:nvSpPr>
        <p:spPr>
          <a:xfrm rot="16200000">
            <a:off x="6308057" y="1167361"/>
            <a:ext cx="848149" cy="1861721"/>
          </a:xfrm>
          <a:prstGeom prst="chord">
            <a:avLst>
              <a:gd name="adj1" fmla="val 5723292"/>
              <a:gd name="adj2" fmla="val 15867109"/>
            </a:avLst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spcCol="0" rtlCol="0" anchor="ctr"/>
          <a:lstStyle/>
          <a:p>
            <a:pPr algn="ctr"/>
            <a:endParaRPr lang="sk-SK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814172"/>
              </p:ext>
            </p:extLst>
          </p:nvPr>
        </p:nvGraphicFramePr>
        <p:xfrm>
          <a:off x="6708350" y="2120212"/>
          <a:ext cx="555625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2" name="Equation" r:id="rId5" imgW="190440" imgH="215640" progId="Equation.3">
                  <p:embed/>
                </p:oleObj>
              </mc:Choice>
              <mc:Fallback>
                <p:oleObj name="Equation" r:id="rId5" imgW="190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8350" y="2120212"/>
                        <a:ext cx="555625" cy="70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996704"/>
              </p:ext>
            </p:extLst>
          </p:nvPr>
        </p:nvGraphicFramePr>
        <p:xfrm>
          <a:off x="2260012" y="1353804"/>
          <a:ext cx="555255" cy="740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3" name="Equation" r:id="rId7" imgW="190440" imgH="228600" progId="Equation.3">
                  <p:embed/>
                </p:oleObj>
              </mc:Choice>
              <mc:Fallback>
                <p:oleObj name="Equation" r:id="rId7" imgW="190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012" y="1353804"/>
                        <a:ext cx="555255" cy="7403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551095"/>
              </p:ext>
            </p:extLst>
          </p:nvPr>
        </p:nvGraphicFramePr>
        <p:xfrm>
          <a:off x="6615113" y="1348751"/>
          <a:ext cx="59055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4" name="Equation" r:id="rId9" imgW="203040" imgH="228600" progId="Equation.3">
                  <p:embed/>
                </p:oleObj>
              </mc:Choice>
              <mc:Fallback>
                <p:oleObj name="Equation" r:id="rId9" imgW="203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5113" y="1348751"/>
                        <a:ext cx="590550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459618"/>
              </p:ext>
            </p:extLst>
          </p:nvPr>
        </p:nvGraphicFramePr>
        <p:xfrm>
          <a:off x="2260621" y="2114833"/>
          <a:ext cx="554038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5" name="Equation" r:id="rId11" imgW="190440" imgH="215640" progId="Equation.3">
                  <p:embed/>
                </p:oleObj>
              </mc:Choice>
              <mc:Fallback>
                <p:oleObj name="Equation" r:id="rId11" imgW="190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621" y="2114833"/>
                        <a:ext cx="554038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023229"/>
              </p:ext>
            </p:extLst>
          </p:nvPr>
        </p:nvGraphicFramePr>
        <p:xfrm>
          <a:off x="2353397" y="3979593"/>
          <a:ext cx="4847467" cy="668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6" name="Equation" r:id="rId13" imgW="1803240" imgH="228600" progId="Equation.3">
                  <p:embed/>
                </p:oleObj>
              </mc:Choice>
              <mc:Fallback>
                <p:oleObj name="Equation" r:id="rId13" imgW="1803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3397" y="3979593"/>
                        <a:ext cx="4847467" cy="668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ight Arrow 41"/>
          <p:cNvSpPr/>
          <p:nvPr/>
        </p:nvSpPr>
        <p:spPr>
          <a:xfrm>
            <a:off x="3707904" y="1562032"/>
            <a:ext cx="1877343" cy="71484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Freezes to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3837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Volume of </a:t>
            </a:r>
            <a:r>
              <a:rPr lang="en-US" dirty="0" smtClean="0"/>
              <a:t>liquid and solid</a:t>
            </a:r>
            <a:endParaRPr lang="sk-SK" dirty="0"/>
          </a:p>
        </p:txBody>
      </p:sp>
      <p:sp>
        <p:nvSpPr>
          <p:cNvPr id="4" name="Zástupný symbol čísla snímky 4"/>
          <p:cNvSpPr txBox="1"/>
          <p:nvPr/>
        </p:nvSpPr>
        <p:spPr>
          <a:xfrm>
            <a:off x="7696203" y="6629400"/>
            <a:ext cx="1244598" cy="3397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1A3C923-F974-4EBD-A8B6-37B2BDB46352}" type="slidenum">
              <a:t>27</a:t>
            </a:fld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2" name="Zástupný symbol čísla snímky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4C3EEA-EEE2-447A-AF68-885B4E4193F7}" type="slidenum">
              <a:rPr lang="en-GB" smtClean="0"/>
              <a:t>27</a:t>
            </a:fld>
            <a:endParaRPr lang="en-GB"/>
          </a:p>
        </p:txBody>
      </p:sp>
      <p:graphicFrame>
        <p:nvGraphicFramePr>
          <p:cNvPr id="9" name="Objekt 13"/>
          <p:cNvGraphicFramePr/>
          <p:nvPr>
            <p:extLst>
              <p:ext uri="{D42A27DB-BD31-4B8C-83A1-F6EECF244321}">
                <p14:modId xmlns:p14="http://schemas.microsoft.com/office/powerpoint/2010/main" val="3806300529"/>
              </p:ext>
            </p:extLst>
          </p:nvPr>
        </p:nvGraphicFramePr>
        <p:xfrm>
          <a:off x="4788024" y="4293096"/>
          <a:ext cx="386397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8" name="Rovnica" r:id="rId3" imgW="2044440" imgH="469800" progId="Equation.3">
                  <p:embed/>
                </p:oleObj>
              </mc:Choice>
              <mc:Fallback>
                <p:oleObj name="Rovnica" r:id="rId3" imgW="204444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88024" y="4293096"/>
                        <a:ext cx="3863975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2" y="3717032"/>
            <a:ext cx="3884956" cy="25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Zástupný symbol obsahu 1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" name="Picture 12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43" y="1243807"/>
            <a:ext cx="2220660" cy="218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" name="Objekt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357936"/>
              </p:ext>
            </p:extLst>
          </p:nvPr>
        </p:nvGraphicFramePr>
        <p:xfrm>
          <a:off x="4862513" y="1844675"/>
          <a:ext cx="2890837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9" name="Rovnica" r:id="rId7" imgW="977760" imgH="393480" progId="Equation.3">
                  <p:embed/>
                </p:oleObj>
              </mc:Choice>
              <mc:Fallback>
                <p:oleObj name="Rovnica" r:id="rId7" imgW="977760" imgH="393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513" y="1844675"/>
                        <a:ext cx="2890837" cy="116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835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4"/>
          <p:cNvGraphicFramePr/>
          <p:nvPr>
            <p:extLst>
              <p:ext uri="{D42A27DB-BD31-4B8C-83A1-F6EECF244321}">
                <p14:modId xmlns:p14="http://schemas.microsoft.com/office/powerpoint/2010/main" val="756946176"/>
              </p:ext>
            </p:extLst>
          </p:nvPr>
        </p:nvGraphicFramePr>
        <p:xfrm>
          <a:off x="317500" y="2060575"/>
          <a:ext cx="8682038" cy="216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6" name="Equation" r:id="rId3" imgW="3555720" imgH="914400" progId="Equation.3">
                  <p:embed/>
                </p:oleObj>
              </mc:Choice>
              <mc:Fallback>
                <p:oleObj name="Equation" r:id="rId3" imgW="3555720" imgH="91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500" y="2060575"/>
                        <a:ext cx="8682038" cy="216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000" b="1" i="1" dirty="0" smtClean="0"/>
              <a:t>Equation for alpha</a:t>
            </a:r>
            <a:endParaRPr lang="en-GB" sz="6000" b="1" i="1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28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545180" y="4838774"/>
            <a:ext cx="1518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Solution:</a:t>
            </a:r>
            <a:endParaRPr lang="sk-SK" sz="2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427132"/>
              </p:ext>
            </p:extLst>
          </p:nvPr>
        </p:nvGraphicFramePr>
        <p:xfrm>
          <a:off x="3851920" y="4824894"/>
          <a:ext cx="2304256" cy="836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7" name="Equation" r:id="rId5" imgW="507960" imgH="177480" progId="Equation.3">
                  <p:embed/>
                </p:oleObj>
              </mc:Choice>
              <mc:Fallback>
                <p:oleObj name="Equation" r:id="rId5" imgW="507960" imgH="17748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4824894"/>
                        <a:ext cx="2304256" cy="836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Measured </a:t>
            </a:r>
            <a:r>
              <a:rPr lang="en-US" dirty="0" smtClean="0"/>
              <a:t>angle of approximately 25</a:t>
            </a:r>
            <a:r>
              <a:rPr lang="sk-SK" dirty="0" smtClean="0"/>
              <a:t>° on </a:t>
            </a:r>
            <a:r>
              <a:rPr lang="en-US" dirty="0" smtClean="0"/>
              <a:t>our droplet</a:t>
            </a:r>
            <a:endParaRPr lang="en-US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0" t="40407" r="41048" b="43988"/>
          <a:stretch/>
        </p:blipFill>
        <p:spPr>
          <a:xfrm>
            <a:off x="450743" y="1959740"/>
            <a:ext cx="8282422" cy="4090648"/>
          </a:xfrm>
          <a:prstGeom prst="rect">
            <a:avLst/>
          </a:prstGeom>
        </p:spPr>
      </p:pic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29</a:t>
            </a:fld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 rot="21066646">
            <a:off x="487260" y="1288363"/>
            <a:ext cx="6192688" cy="4464496"/>
            <a:chOff x="-689622" y="44624"/>
            <a:chExt cx="6192688" cy="4464496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1542626" y="1124744"/>
              <a:ext cx="3960440" cy="11521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542626" y="2276872"/>
              <a:ext cx="3960440" cy="6480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-689622" y="44624"/>
              <a:ext cx="4464496" cy="4464496"/>
            </a:xfrm>
            <a:prstGeom prst="arc">
              <a:avLst>
                <a:gd name="adj1" fmla="val 20652387"/>
                <a:gd name="adj2" fmla="val 56924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869222" y="3025598"/>
            <a:ext cx="728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25</a:t>
            </a:r>
            <a:r>
              <a:rPr lang="sk-SK" sz="3600" b="1" dirty="0" smtClean="0">
                <a:solidFill>
                  <a:srgbClr val="FF0000"/>
                </a:solidFill>
              </a:rPr>
              <a:t>°</a:t>
            </a:r>
            <a:endParaRPr lang="sk-SK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7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Equipment</a:t>
            </a:r>
          </a:p>
        </p:txBody>
      </p:sp>
      <p:sp>
        <p:nvSpPr>
          <p:cNvPr id="3" name="Zástupný symbol obsahu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9752" y="1268409"/>
            <a:ext cx="7858125" cy="52403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3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040" y="1897259"/>
            <a:ext cx="9208079" cy="395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150" y="2490523"/>
            <a:ext cx="9208079" cy="33912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Seemingly different droplets</a:t>
            </a:r>
            <a:endParaRPr lang="sk-SK" dirty="0"/>
          </a:p>
        </p:txBody>
      </p:sp>
      <p:pic>
        <p:nvPicPr>
          <p:cNvPr id="10" name="Obrázok 7"/>
          <p:cNvPicPr>
            <a:picLocks noChangeAspect="1"/>
          </p:cNvPicPr>
          <p:nvPr/>
        </p:nvPicPr>
        <p:blipFill>
          <a:blip r:embed="rId5"/>
          <a:srcRect l="30658" t="56704" r="57483" b="3244"/>
          <a:stretch>
            <a:fillRect/>
          </a:stretch>
        </p:blipFill>
        <p:spPr>
          <a:xfrm>
            <a:off x="4643553" y="2420888"/>
            <a:ext cx="2812983" cy="53446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30</a:t>
            </a:fld>
            <a:endParaRPr lang="en-GB"/>
          </a:p>
        </p:txBody>
      </p:sp>
      <p:grpSp>
        <p:nvGrpSpPr>
          <p:cNvPr id="33" name="Group 32"/>
          <p:cNvGrpSpPr/>
          <p:nvPr/>
        </p:nvGrpSpPr>
        <p:grpSpPr>
          <a:xfrm>
            <a:off x="1547664" y="836712"/>
            <a:ext cx="6192688" cy="4464496"/>
            <a:chOff x="303812" y="1033133"/>
            <a:chExt cx="6192688" cy="4464496"/>
          </a:xfrm>
        </p:grpSpPr>
        <p:grpSp>
          <p:nvGrpSpPr>
            <p:cNvPr id="34" name="Group 33"/>
            <p:cNvGrpSpPr/>
            <p:nvPr/>
          </p:nvGrpSpPr>
          <p:grpSpPr>
            <a:xfrm rot="21066646">
              <a:off x="303812" y="1033133"/>
              <a:ext cx="6192688" cy="4464496"/>
              <a:chOff x="-689622" y="44624"/>
              <a:chExt cx="6192688" cy="4464496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 flipV="1">
                <a:off x="1542626" y="1124744"/>
                <a:ext cx="3960440" cy="115212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542626" y="2276872"/>
                <a:ext cx="3960440" cy="6480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Arc 37"/>
              <p:cNvSpPr/>
              <p:nvPr/>
            </p:nvSpPr>
            <p:spPr>
              <a:xfrm>
                <a:off x="-689622" y="44624"/>
                <a:ext cx="4464496" cy="4464496"/>
              </a:xfrm>
              <a:prstGeom prst="arc">
                <a:avLst>
                  <a:gd name="adj1" fmla="val 20652387"/>
                  <a:gd name="adj2" fmla="val 569242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3767208" y="2636912"/>
              <a:ext cx="7280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25</a:t>
              </a:r>
              <a:r>
                <a:rPr lang="sk-SK" sz="3600" b="1" dirty="0" smtClean="0">
                  <a:solidFill>
                    <a:srgbClr val="FF0000"/>
                  </a:solidFill>
                </a:rPr>
                <a:t>°</a:t>
              </a:r>
              <a:endParaRPr lang="sk-SK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87624" y="764704"/>
            <a:ext cx="6192688" cy="4464496"/>
            <a:chOff x="303812" y="1033133"/>
            <a:chExt cx="6192688" cy="4464496"/>
          </a:xfrm>
        </p:grpSpPr>
        <p:grpSp>
          <p:nvGrpSpPr>
            <p:cNvPr id="40" name="Group 39"/>
            <p:cNvGrpSpPr/>
            <p:nvPr/>
          </p:nvGrpSpPr>
          <p:grpSpPr>
            <a:xfrm rot="21066646">
              <a:off x="303812" y="1033133"/>
              <a:ext cx="6192688" cy="4464496"/>
              <a:chOff x="-689622" y="44624"/>
              <a:chExt cx="6192688" cy="4464496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rot="533354" flipV="1">
                <a:off x="1664475" y="709272"/>
                <a:ext cx="3662029" cy="18617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542626" y="2276872"/>
                <a:ext cx="3960440" cy="6480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Arc 43"/>
              <p:cNvSpPr/>
              <p:nvPr/>
            </p:nvSpPr>
            <p:spPr>
              <a:xfrm>
                <a:off x="-689622" y="44624"/>
                <a:ext cx="4464496" cy="4464496"/>
              </a:xfrm>
              <a:prstGeom prst="arc">
                <a:avLst>
                  <a:gd name="adj1" fmla="val 20568022"/>
                  <a:gd name="adj2" fmla="val 569242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767208" y="2636912"/>
              <a:ext cx="7280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25</a:t>
              </a:r>
              <a:r>
                <a:rPr lang="sk-SK" sz="3600" b="1" dirty="0" smtClean="0">
                  <a:solidFill>
                    <a:srgbClr val="FF0000"/>
                  </a:solidFill>
                </a:rPr>
                <a:t>°</a:t>
              </a:r>
              <a:endParaRPr lang="sk-SK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 rot="17073877">
            <a:off x="3271389" y="1267422"/>
            <a:ext cx="4089600" cy="2948316"/>
            <a:chOff x="303812" y="1033133"/>
            <a:chExt cx="6192688" cy="4464496"/>
          </a:xfrm>
        </p:grpSpPr>
        <p:grpSp>
          <p:nvGrpSpPr>
            <p:cNvPr id="46" name="Group 45"/>
            <p:cNvGrpSpPr/>
            <p:nvPr/>
          </p:nvGrpSpPr>
          <p:grpSpPr>
            <a:xfrm rot="21066646">
              <a:off x="303812" y="1033133"/>
              <a:ext cx="6192688" cy="4464496"/>
              <a:chOff x="-689622" y="44624"/>
              <a:chExt cx="6192688" cy="4464496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flipV="1">
                <a:off x="1542626" y="1124744"/>
                <a:ext cx="3960440" cy="115212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542626" y="2276872"/>
                <a:ext cx="3960440" cy="6480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Arc 49"/>
              <p:cNvSpPr/>
              <p:nvPr/>
            </p:nvSpPr>
            <p:spPr>
              <a:xfrm>
                <a:off x="-689622" y="44624"/>
                <a:ext cx="4464496" cy="4464496"/>
              </a:xfrm>
              <a:prstGeom prst="arc">
                <a:avLst>
                  <a:gd name="adj1" fmla="val 20652387"/>
                  <a:gd name="adj2" fmla="val 569242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3767208" y="2636912"/>
              <a:ext cx="7280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25</a:t>
              </a:r>
              <a:r>
                <a:rPr lang="sk-SK" sz="3600" b="1" dirty="0" smtClean="0">
                  <a:solidFill>
                    <a:srgbClr val="FF0000"/>
                  </a:solidFill>
                </a:rPr>
                <a:t>°</a:t>
              </a:r>
              <a:endParaRPr lang="sk-SK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1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7906" y="1014061"/>
            <a:ext cx="13019812" cy="43626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31</a:t>
            </a:fld>
            <a:endParaRPr lang="en-GB"/>
          </a:p>
        </p:txBody>
      </p:sp>
      <p:sp>
        <p:nvSpPr>
          <p:cNvPr id="5" name="Obdĺžnik 8"/>
          <p:cNvSpPr/>
          <p:nvPr/>
        </p:nvSpPr>
        <p:spPr>
          <a:xfrm>
            <a:off x="-3510152" y="4084092"/>
            <a:ext cx="15985776" cy="258532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Different droplets but we still </a:t>
            </a:r>
          </a:p>
          <a:p>
            <a:pPr algn="ctr"/>
            <a:r>
              <a:rPr lang="en-US" sz="5400" b="1" cap="none" spc="0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measured approximately 25° </a:t>
            </a:r>
          </a:p>
          <a:p>
            <a:pPr algn="ctr"/>
            <a:r>
              <a:rPr lang="en-US" sz="5400" b="1" cap="none" spc="0" dirty="0" smtClean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 each one</a:t>
            </a:r>
            <a:endParaRPr lang="en-US" sz="5400" b="1" cap="none" spc="0" dirty="0">
              <a:ln w="11430"/>
              <a:solidFill>
                <a:schemeClr val="accent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90429" y="2154676"/>
            <a:ext cx="2796698" cy="2016224"/>
            <a:chOff x="303812" y="1033133"/>
            <a:chExt cx="6192688" cy="4464496"/>
          </a:xfrm>
        </p:grpSpPr>
        <p:grpSp>
          <p:nvGrpSpPr>
            <p:cNvPr id="8" name="Group 7"/>
            <p:cNvGrpSpPr/>
            <p:nvPr/>
          </p:nvGrpSpPr>
          <p:grpSpPr>
            <a:xfrm rot="21066646">
              <a:off x="303812" y="1033133"/>
              <a:ext cx="6192688" cy="4464496"/>
              <a:chOff x="-689622" y="44624"/>
              <a:chExt cx="6192688" cy="4464496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V="1">
                <a:off x="1542626" y="1124744"/>
                <a:ext cx="3960440" cy="115212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542626" y="2276872"/>
                <a:ext cx="3960440" cy="6480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/>
              <p:cNvSpPr/>
              <p:nvPr/>
            </p:nvSpPr>
            <p:spPr>
              <a:xfrm>
                <a:off x="-689622" y="44624"/>
                <a:ext cx="4464496" cy="4464496"/>
              </a:xfrm>
              <a:prstGeom prst="arc">
                <a:avLst>
                  <a:gd name="adj1" fmla="val 20652387"/>
                  <a:gd name="adj2" fmla="val 569242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767209" y="2636914"/>
              <a:ext cx="1086860" cy="885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25</a:t>
              </a:r>
              <a:r>
                <a:rPr lang="sk-SK" sz="2000" b="1" dirty="0" smtClean="0">
                  <a:solidFill>
                    <a:srgbClr val="FF0000"/>
                  </a:solidFill>
                </a:rPr>
                <a:t>°</a:t>
              </a:r>
              <a:endParaRPr lang="sk-SK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918621" y="2298692"/>
            <a:ext cx="2796698" cy="2016224"/>
            <a:chOff x="303812" y="1033133"/>
            <a:chExt cx="6192688" cy="4464496"/>
          </a:xfrm>
        </p:grpSpPr>
        <p:grpSp>
          <p:nvGrpSpPr>
            <p:cNvPr id="20" name="Group 19"/>
            <p:cNvGrpSpPr/>
            <p:nvPr/>
          </p:nvGrpSpPr>
          <p:grpSpPr>
            <a:xfrm rot="21066646">
              <a:off x="303812" y="1033133"/>
              <a:ext cx="6192688" cy="4464496"/>
              <a:chOff x="-689622" y="44624"/>
              <a:chExt cx="6192688" cy="4464496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V="1">
                <a:off x="1542626" y="1124744"/>
                <a:ext cx="3960440" cy="115212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542626" y="2276872"/>
                <a:ext cx="3960440" cy="6480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Arc 23"/>
              <p:cNvSpPr/>
              <p:nvPr/>
            </p:nvSpPr>
            <p:spPr>
              <a:xfrm>
                <a:off x="-689622" y="44624"/>
                <a:ext cx="4464496" cy="4464496"/>
              </a:xfrm>
              <a:prstGeom prst="arc">
                <a:avLst>
                  <a:gd name="adj1" fmla="val 20652387"/>
                  <a:gd name="adj2" fmla="val 569242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767209" y="2636914"/>
              <a:ext cx="1086860" cy="885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25</a:t>
              </a:r>
              <a:r>
                <a:rPr lang="sk-SK" sz="2000" b="1" dirty="0" smtClean="0">
                  <a:solidFill>
                    <a:srgbClr val="FF0000"/>
                  </a:solidFill>
                </a:rPr>
                <a:t>°</a:t>
              </a:r>
              <a:endParaRPr lang="sk-SK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86773" y="2442708"/>
            <a:ext cx="2796698" cy="2016224"/>
            <a:chOff x="303812" y="1033133"/>
            <a:chExt cx="6192688" cy="4464496"/>
          </a:xfrm>
        </p:grpSpPr>
        <p:grpSp>
          <p:nvGrpSpPr>
            <p:cNvPr id="26" name="Group 25"/>
            <p:cNvGrpSpPr/>
            <p:nvPr/>
          </p:nvGrpSpPr>
          <p:grpSpPr>
            <a:xfrm rot="21066646">
              <a:off x="303812" y="1033133"/>
              <a:ext cx="6192688" cy="4464496"/>
              <a:chOff x="-689622" y="44624"/>
              <a:chExt cx="6192688" cy="4464496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flipV="1">
                <a:off x="1542626" y="1124744"/>
                <a:ext cx="3960440" cy="115212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542626" y="2276872"/>
                <a:ext cx="3960440" cy="6480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Arc 29"/>
              <p:cNvSpPr/>
              <p:nvPr/>
            </p:nvSpPr>
            <p:spPr>
              <a:xfrm>
                <a:off x="-689622" y="44624"/>
                <a:ext cx="4464496" cy="4464496"/>
              </a:xfrm>
              <a:prstGeom prst="arc">
                <a:avLst>
                  <a:gd name="adj1" fmla="val 20652387"/>
                  <a:gd name="adj2" fmla="val 569242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767209" y="2636914"/>
              <a:ext cx="1086860" cy="885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25</a:t>
              </a:r>
              <a:r>
                <a:rPr lang="sk-SK" sz="2000" b="1" dirty="0" smtClean="0">
                  <a:solidFill>
                    <a:srgbClr val="FF0000"/>
                  </a:solidFill>
                </a:rPr>
                <a:t>°</a:t>
              </a:r>
              <a:endParaRPr lang="sk-SK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510909" y="2586724"/>
            <a:ext cx="2796698" cy="2016224"/>
            <a:chOff x="303812" y="1033133"/>
            <a:chExt cx="6192688" cy="4464496"/>
          </a:xfrm>
        </p:grpSpPr>
        <p:grpSp>
          <p:nvGrpSpPr>
            <p:cNvPr id="32" name="Group 31"/>
            <p:cNvGrpSpPr/>
            <p:nvPr/>
          </p:nvGrpSpPr>
          <p:grpSpPr>
            <a:xfrm rot="21066646">
              <a:off x="303812" y="1033133"/>
              <a:ext cx="6192688" cy="4464496"/>
              <a:chOff x="-689622" y="44624"/>
              <a:chExt cx="6192688" cy="4464496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V="1">
                <a:off x="1542626" y="1124744"/>
                <a:ext cx="3960440" cy="115212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542626" y="2276872"/>
                <a:ext cx="3960440" cy="6480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Arc 35"/>
              <p:cNvSpPr/>
              <p:nvPr/>
            </p:nvSpPr>
            <p:spPr>
              <a:xfrm>
                <a:off x="-689622" y="44624"/>
                <a:ext cx="4464496" cy="4464496"/>
              </a:xfrm>
              <a:prstGeom prst="arc">
                <a:avLst>
                  <a:gd name="adj1" fmla="val 20652387"/>
                  <a:gd name="adj2" fmla="val 569242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3767209" y="2636914"/>
              <a:ext cx="1086860" cy="885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25</a:t>
              </a:r>
              <a:r>
                <a:rPr lang="sk-SK" sz="2000" b="1" dirty="0" smtClean="0">
                  <a:solidFill>
                    <a:srgbClr val="FF0000"/>
                  </a:solidFill>
                </a:rPr>
                <a:t>°</a:t>
              </a:r>
              <a:endParaRPr lang="sk-SK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951069" y="2514716"/>
            <a:ext cx="2796698" cy="2016224"/>
            <a:chOff x="303812" y="1033133"/>
            <a:chExt cx="6192688" cy="4464496"/>
          </a:xfrm>
        </p:grpSpPr>
        <p:grpSp>
          <p:nvGrpSpPr>
            <p:cNvPr id="38" name="Group 37"/>
            <p:cNvGrpSpPr/>
            <p:nvPr/>
          </p:nvGrpSpPr>
          <p:grpSpPr>
            <a:xfrm rot="21066646">
              <a:off x="303812" y="1033133"/>
              <a:ext cx="6192688" cy="4464496"/>
              <a:chOff x="-689622" y="44624"/>
              <a:chExt cx="6192688" cy="4464496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flipV="1">
                <a:off x="1542626" y="1124744"/>
                <a:ext cx="3960440" cy="115212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542626" y="2276872"/>
                <a:ext cx="3960440" cy="6480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Arc 41"/>
              <p:cNvSpPr/>
              <p:nvPr/>
            </p:nvSpPr>
            <p:spPr>
              <a:xfrm>
                <a:off x="-689622" y="44624"/>
                <a:ext cx="4464496" cy="4464496"/>
              </a:xfrm>
              <a:prstGeom prst="arc">
                <a:avLst>
                  <a:gd name="adj1" fmla="val 20652387"/>
                  <a:gd name="adj2" fmla="val 569242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3767209" y="2636914"/>
              <a:ext cx="1086860" cy="885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25</a:t>
              </a:r>
              <a:r>
                <a:rPr lang="sk-SK" sz="2000" b="1" dirty="0" smtClean="0">
                  <a:solidFill>
                    <a:srgbClr val="FF0000"/>
                  </a:solidFill>
                </a:rPr>
                <a:t>°</a:t>
              </a:r>
              <a:endParaRPr lang="sk-SK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-958197" y="2154676"/>
            <a:ext cx="2796698" cy="2016224"/>
            <a:chOff x="303812" y="1033133"/>
            <a:chExt cx="6192688" cy="4464496"/>
          </a:xfrm>
        </p:grpSpPr>
        <p:grpSp>
          <p:nvGrpSpPr>
            <p:cNvPr id="44" name="Group 43"/>
            <p:cNvGrpSpPr/>
            <p:nvPr/>
          </p:nvGrpSpPr>
          <p:grpSpPr>
            <a:xfrm rot="21066646">
              <a:off x="303812" y="1033133"/>
              <a:ext cx="6192688" cy="4464496"/>
              <a:chOff x="-689622" y="44624"/>
              <a:chExt cx="6192688" cy="4464496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flipV="1">
                <a:off x="1542626" y="1124744"/>
                <a:ext cx="3960440" cy="115212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542626" y="2276872"/>
                <a:ext cx="3960440" cy="6480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Arc 47"/>
              <p:cNvSpPr/>
              <p:nvPr/>
            </p:nvSpPr>
            <p:spPr>
              <a:xfrm>
                <a:off x="-689622" y="44624"/>
                <a:ext cx="4464496" cy="4464496"/>
              </a:xfrm>
              <a:prstGeom prst="arc">
                <a:avLst>
                  <a:gd name="adj1" fmla="val 20652387"/>
                  <a:gd name="adj2" fmla="val 569242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 sz="1100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3767209" y="2636914"/>
              <a:ext cx="1086860" cy="885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25</a:t>
              </a:r>
              <a:r>
                <a:rPr lang="sk-SK" sz="2000" b="1" dirty="0" smtClean="0">
                  <a:solidFill>
                    <a:srgbClr val="FF0000"/>
                  </a:solidFill>
                </a:rPr>
                <a:t>°</a:t>
              </a:r>
              <a:endParaRPr lang="sk-SK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43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Heat conduction</a:t>
            </a:r>
          </a:p>
          <a:p>
            <a:r>
              <a:rPr lang="en-US" dirty="0" smtClean="0"/>
              <a:t>Rotational symmetry</a:t>
            </a:r>
          </a:p>
          <a:p>
            <a:r>
              <a:rPr lang="en-US" dirty="0" smtClean="0"/>
              <a:t>No heat transfer to the air</a:t>
            </a:r>
          </a:p>
          <a:p>
            <a:r>
              <a:rPr lang="en-US" dirty="0"/>
              <a:t>Plate: constant </a:t>
            </a:r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58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time increment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Droplet is divided into segments with thickness h, contact area S</a:t>
            </a:r>
          </a:p>
          <a:p>
            <a:r>
              <a:rPr lang="en-US" dirty="0" smtClean="0"/>
              <a:t>Heat conduction between segments, thermal conductivity k</a:t>
            </a:r>
          </a:p>
          <a:p>
            <a:r>
              <a:rPr lang="en-US" dirty="0" smtClean="0"/>
              <a:t>Layer         of new ice added; latent heat of freezing L</a:t>
            </a:r>
          </a:p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33</a:t>
            </a:fld>
            <a:endParaRPr lang="en-GB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015067"/>
              </p:ext>
            </p:extLst>
          </p:nvPr>
        </p:nvGraphicFramePr>
        <p:xfrm>
          <a:off x="1115616" y="4960591"/>
          <a:ext cx="2376264" cy="969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2" name="Rovnica" r:id="rId3" imgW="965160" imgH="393480" progId="Equation.3">
                  <p:embed/>
                </p:oleObj>
              </mc:Choice>
              <mc:Fallback>
                <p:oleObj name="Rovnica" r:id="rId3" imgW="9651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616" y="4960591"/>
                        <a:ext cx="2376264" cy="969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35433"/>
              </p:ext>
            </p:extLst>
          </p:nvPr>
        </p:nvGraphicFramePr>
        <p:xfrm>
          <a:off x="4716016" y="4910769"/>
          <a:ext cx="2137820" cy="106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3" name="Rovnica" r:id="rId5" imgW="863280" imgH="431640" progId="Equation.3">
                  <p:embed/>
                </p:oleObj>
              </mc:Choice>
              <mc:Fallback>
                <p:oleObj name="Rovnica" r:id="rId5" imgW="863280" imgH="431640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4910769"/>
                        <a:ext cx="2137820" cy="10689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165480"/>
              </p:ext>
            </p:extLst>
          </p:nvPr>
        </p:nvGraphicFramePr>
        <p:xfrm>
          <a:off x="1907704" y="3789040"/>
          <a:ext cx="72390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4" name="Rovnica" r:id="rId7" imgW="291960" imgH="228600" progId="Equation.3">
                  <p:embed/>
                </p:oleObj>
              </mc:Choice>
              <mc:Fallback>
                <p:oleObj name="Rovnica" r:id="rId7" imgW="291960" imgH="228600" progId="Equation.3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3789040"/>
                        <a:ext cx="723900" cy="56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Zástupný symbol obsahu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6" t="26480" b="41539"/>
          <a:stretch/>
        </p:blipFill>
        <p:spPr>
          <a:xfrm>
            <a:off x="-177556" y="1838478"/>
            <a:ext cx="9499109" cy="38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5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GB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40" y="1124744"/>
            <a:ext cx="9540552" cy="5733256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86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droplet vs simulated one</a:t>
            </a:r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35</a:t>
            </a:fld>
            <a:endParaRPr lang="en-GB"/>
          </a:p>
        </p:txBody>
      </p:sp>
      <p:pic>
        <p:nvPicPr>
          <p:cNvPr id="8" name="Obrázok 6"/>
          <p:cNvPicPr>
            <a:picLocks noChangeAspect="1"/>
          </p:cNvPicPr>
          <p:nvPr/>
        </p:nvPicPr>
        <p:blipFill rotWithShape="1">
          <a:blip r:embed="rId2"/>
          <a:srcRect l="36073" t="41400" r="54624" b="51858"/>
          <a:stretch/>
        </p:blipFill>
        <p:spPr>
          <a:xfrm>
            <a:off x="893191" y="2535546"/>
            <a:ext cx="6971359" cy="2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9"/>
          <a:stretch/>
        </p:blipFill>
        <p:spPr>
          <a:xfrm>
            <a:off x="1750578" y="2060848"/>
            <a:ext cx="5256584" cy="3397364"/>
          </a:xfrm>
        </p:spPr>
      </p:pic>
    </p:spTree>
    <p:extLst>
      <p:ext uri="{BB962C8B-B14F-4D97-AF65-F5344CB8AC3E}">
        <p14:creationId xmlns:p14="http://schemas.microsoft.com/office/powerpoint/2010/main" val="27168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Freezing: Simulation vs. Experiment</a:t>
            </a:r>
            <a:endParaRPr lang="sk-SK" dirty="0"/>
          </a:p>
        </p:txBody>
      </p:sp>
      <p:pic>
        <p:nvPicPr>
          <p:cNvPr id="5" name="kvapka_sim_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420" t="6584" r="9486"/>
          <a:stretch/>
        </p:blipFill>
        <p:spPr>
          <a:xfrm>
            <a:off x="0" y="2420888"/>
            <a:ext cx="4788024" cy="30649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36</a:t>
            </a:fld>
            <a:endParaRPr lang="en-GB"/>
          </a:p>
        </p:txBody>
      </p:sp>
      <p:pic>
        <p:nvPicPr>
          <p:cNvPr id="6" name="kvapka_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lum bright="20000" contrast="20000"/>
          </a:blip>
          <a:srcRect l="38315" t="25788" r="47432" b="44229"/>
          <a:stretch/>
        </p:blipFill>
        <p:spPr>
          <a:xfrm>
            <a:off x="5004048" y="1628800"/>
            <a:ext cx="395553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3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Freezing: Simulation vs. Experiment</a:t>
            </a:r>
            <a:endParaRPr lang="sk-SK" dirty="0"/>
          </a:p>
        </p:txBody>
      </p:sp>
      <p:pic>
        <p:nvPicPr>
          <p:cNvPr id="5" name="kvapka_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9932" t="36110" r="53137" b="48581"/>
          <a:stretch/>
        </p:blipFill>
        <p:spPr>
          <a:xfrm>
            <a:off x="4897224" y="2604915"/>
            <a:ext cx="4246776" cy="21602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37</a:t>
            </a:fld>
            <a:endParaRPr lang="en-GB"/>
          </a:p>
        </p:txBody>
      </p:sp>
      <p:pic>
        <p:nvPicPr>
          <p:cNvPr id="6" name="kvapka_sim_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8956" r="10150"/>
          <a:stretch/>
        </p:blipFill>
        <p:spPr>
          <a:xfrm>
            <a:off x="25349" y="2045414"/>
            <a:ext cx="4716016" cy="327924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t="47445" r="57245" b="39681"/>
          <a:stretch/>
        </p:blipFill>
        <p:spPr bwMode="auto">
          <a:xfrm>
            <a:off x="395536" y="5517232"/>
            <a:ext cx="3481733" cy="12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66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ok 5"/>
          <p:cNvPicPr preferRelativeResize="0">
            <a:picLocks noChangeAspect="1"/>
          </p:cNvPicPr>
          <p:nvPr/>
        </p:nvPicPr>
        <p:blipFill>
          <a:blip r:embed="rId2"/>
          <a:srcRect l="36073" t="41400" r="54624" b="43875"/>
          <a:stretch>
            <a:fillRect/>
          </a:stretch>
        </p:blipFill>
        <p:spPr>
          <a:xfrm>
            <a:off x="6690628" y="2337907"/>
            <a:ext cx="2264198" cy="162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Obrázok 41"/>
          <p:cNvPicPr preferRelativeResize="0">
            <a:picLocks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81" t="28186" r="48063" b="58330"/>
          <a:stretch/>
        </p:blipFill>
        <p:spPr>
          <a:xfrm>
            <a:off x="4098340" y="2337907"/>
            <a:ext cx="2264198" cy="1627392"/>
          </a:xfrm>
          <a:prstGeom prst="rect">
            <a:avLst/>
          </a:prstGeom>
        </p:spPr>
      </p:pic>
      <p:pic>
        <p:nvPicPr>
          <p:cNvPr id="43" name="Obrázok 42"/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6" t="36537" r="51235" b="42191"/>
          <a:stretch/>
        </p:blipFill>
        <p:spPr>
          <a:xfrm>
            <a:off x="6691719" y="4182756"/>
            <a:ext cx="2263107" cy="1627393"/>
          </a:xfrm>
          <a:prstGeom prst="rect">
            <a:avLst/>
          </a:prstGeom>
        </p:spPr>
      </p:pic>
      <p:pic>
        <p:nvPicPr>
          <p:cNvPr id="44" name="Obrázok 4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3" t="42016" r="37589" b="49274"/>
          <a:stretch/>
        </p:blipFill>
        <p:spPr>
          <a:xfrm>
            <a:off x="4098340" y="4182756"/>
            <a:ext cx="2264198" cy="1627392"/>
          </a:xfrm>
          <a:prstGeom prst="rect">
            <a:avLst/>
          </a:prstGeom>
        </p:spPr>
      </p:pic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preliminary experiments</a:t>
            </a:r>
            <a:endParaRPr lang="en-GB" dirty="0"/>
          </a:p>
        </p:txBody>
      </p:sp>
      <p:sp>
        <p:nvSpPr>
          <p:cNvPr id="2" name="Zástupný symbol obsahu 2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dirty="0"/>
              <a:t>Changeable parameters</a:t>
            </a:r>
          </a:p>
          <a:p>
            <a:pPr lvl="1">
              <a:lnSpc>
                <a:spcPct val="90000"/>
              </a:lnSpc>
              <a:spcBef>
                <a:spcPts val="800"/>
              </a:spcBef>
            </a:pPr>
            <a:r>
              <a:rPr lang="en-US" sz="3200" dirty="0"/>
              <a:t>Droplet</a:t>
            </a:r>
          </a:p>
          <a:p>
            <a:pPr lvl="3">
              <a:lnSpc>
                <a:spcPct val="90000"/>
              </a:lnSpc>
              <a:spcBef>
                <a:spcPts val="600"/>
              </a:spcBef>
            </a:pPr>
            <a:r>
              <a:rPr lang="en-US" sz="2400" dirty="0"/>
              <a:t>Volume</a:t>
            </a:r>
          </a:p>
          <a:p>
            <a:pPr lvl="1">
              <a:lnSpc>
                <a:spcPct val="90000"/>
              </a:lnSpc>
              <a:spcBef>
                <a:spcPts val="800"/>
              </a:spcBef>
            </a:pPr>
            <a:r>
              <a:rPr lang="en-US" sz="3200" dirty="0" smtClean="0"/>
              <a:t>Surface</a:t>
            </a:r>
            <a:endParaRPr lang="en-US" sz="3200" dirty="0"/>
          </a:p>
          <a:p>
            <a:pPr lvl="3">
              <a:lnSpc>
                <a:spcPct val="90000"/>
              </a:lnSpc>
              <a:spcBef>
                <a:spcPts val="600"/>
              </a:spcBef>
            </a:pPr>
            <a:r>
              <a:rPr lang="en-US" sz="2400" dirty="0" smtClean="0"/>
              <a:t>Inclination</a:t>
            </a:r>
          </a:p>
          <a:p>
            <a:pPr lvl="3">
              <a:lnSpc>
                <a:spcPct val="90000"/>
              </a:lnSpc>
              <a:spcBef>
                <a:spcPts val="600"/>
              </a:spcBef>
            </a:pPr>
            <a:r>
              <a:rPr lang="en-US" sz="2400" dirty="0" smtClean="0"/>
              <a:t>Curvature</a:t>
            </a:r>
          </a:p>
          <a:p>
            <a:pPr lvl="3">
              <a:lnSpc>
                <a:spcPct val="90000"/>
              </a:lnSpc>
              <a:spcBef>
                <a:spcPts val="600"/>
              </a:spcBef>
            </a:pPr>
            <a:r>
              <a:rPr lang="en-US" sz="2400" dirty="0" smtClean="0"/>
              <a:t>Material</a:t>
            </a:r>
            <a:endParaRPr lang="en-US" sz="2400" dirty="0"/>
          </a:p>
          <a:p>
            <a:pPr lvl="1">
              <a:lnSpc>
                <a:spcPct val="90000"/>
              </a:lnSpc>
              <a:spcBef>
                <a:spcPts val="800"/>
              </a:spcBef>
            </a:pPr>
            <a:r>
              <a:rPr lang="en-US" sz="3200" dirty="0"/>
              <a:t>Contact angle</a:t>
            </a:r>
          </a:p>
          <a:p>
            <a:pPr lvl="1">
              <a:lnSpc>
                <a:spcPct val="90000"/>
              </a:lnSpc>
              <a:spcBef>
                <a:spcPts val="800"/>
              </a:spcBef>
            </a:pPr>
            <a:r>
              <a:rPr lang="en-US" sz="3200" dirty="0"/>
              <a:t>Temperature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dirty="0"/>
          </a:p>
        </p:txBody>
      </p:sp>
      <p:pic>
        <p:nvPicPr>
          <p:cNvPr id="6" name="Obrázo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5133" y="1797512"/>
            <a:ext cx="420052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1284" y="2216521"/>
            <a:ext cx="4848221" cy="16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Zástupný symbol obsahu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7542" y="2601551"/>
            <a:ext cx="4379189" cy="272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ok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3404" y="4910712"/>
            <a:ext cx="4032513" cy="83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Zástupný symbol obsahu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2096" t="34046" r="50406" b="34934"/>
          <a:stretch>
            <a:fillRect/>
          </a:stretch>
        </p:blipFill>
        <p:spPr>
          <a:xfrm>
            <a:off x="5030936" y="2031609"/>
            <a:ext cx="3272399" cy="386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4"/>
          <a:srcRect l="30658" t="56704" r="57483" b="3244"/>
          <a:stretch>
            <a:fillRect/>
          </a:stretch>
        </p:blipFill>
        <p:spPr>
          <a:xfrm>
            <a:off x="5744369" y="2307581"/>
            <a:ext cx="1845533" cy="3506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15"/>
          <a:srcRect l="40734" t="32689" r="22562" b="44149"/>
          <a:stretch>
            <a:fillRect/>
          </a:stretch>
        </p:blipFill>
        <p:spPr>
          <a:xfrm>
            <a:off x="4372938" y="3028796"/>
            <a:ext cx="4588395" cy="193028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bdĺžnik 5"/>
          <p:cNvSpPr/>
          <p:nvPr/>
        </p:nvSpPr>
        <p:spPr>
          <a:xfrm>
            <a:off x="1021284" y="2355106"/>
            <a:ext cx="7101431" cy="212365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600" b="1" i="0" u="none" strike="noStrike" kern="1200" cap="all" spc="0" baseline="0" dirty="0">
                <a:solidFill>
                  <a:srgbClr val="FF0000"/>
                </a:solidFill>
                <a:uFillTx/>
                <a:latin typeface="Calluna Sans"/>
                <a:ea typeface=""/>
                <a:cs typeface=""/>
              </a:rPr>
              <a:t>No qualitative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600" b="1" i="0" u="none" strike="noStrike" kern="1200" cap="all" spc="0" baseline="0" dirty="0">
                <a:solidFill>
                  <a:srgbClr val="FF0000"/>
                </a:solidFill>
                <a:uFillTx/>
                <a:latin typeface="Calluna Sans"/>
                <a:ea typeface=""/>
                <a:cs typeface=""/>
              </a:rPr>
              <a:t>changes</a:t>
            </a:r>
            <a:endParaRPr lang="sk-SK" sz="6600" b="1" i="0" u="none" strike="noStrike" kern="1200" cap="all" spc="0" baseline="0" dirty="0">
              <a:solidFill>
                <a:srgbClr val="FF000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32" name="Obdĺžnik 31"/>
          <p:cNvSpPr/>
          <p:nvPr/>
        </p:nvSpPr>
        <p:spPr>
          <a:xfrm>
            <a:off x="4111565" y="3447590"/>
            <a:ext cx="20554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-12,5</a:t>
            </a:r>
            <a:r>
              <a:rPr lang="sk-SK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°C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3" name="Obdĺžnik 32"/>
          <p:cNvSpPr/>
          <p:nvPr/>
        </p:nvSpPr>
        <p:spPr>
          <a:xfrm>
            <a:off x="7123703" y="3408077"/>
            <a:ext cx="14115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35,1</a:t>
            </a:r>
            <a:r>
              <a:rPr lang="sk-SK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°C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4" name="Obdĺžnik 33"/>
          <p:cNvSpPr/>
          <p:nvPr/>
        </p:nvSpPr>
        <p:spPr>
          <a:xfrm>
            <a:off x="4111565" y="5067440"/>
            <a:ext cx="20554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21,8</a:t>
            </a:r>
            <a:r>
              <a:rPr lang="sk-SK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°C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5" name="Obdĺžnik 34"/>
          <p:cNvSpPr/>
          <p:nvPr/>
        </p:nvSpPr>
        <p:spPr>
          <a:xfrm>
            <a:off x="6871675" y="5067440"/>
            <a:ext cx="1915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</a:t>
            </a:r>
            <a:r>
              <a:rPr lang="sk-SK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7,8</a:t>
            </a:r>
            <a:r>
              <a:rPr lang="sk-SK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°C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6" name="Obrázok 35"/>
          <p:cNvPicPr preferRelativeResize="0"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92" y="2787940"/>
            <a:ext cx="1677095" cy="1206000"/>
          </a:xfrm>
          <a:prstGeom prst="rect">
            <a:avLst/>
          </a:prstGeom>
        </p:spPr>
      </p:pic>
      <p:pic>
        <p:nvPicPr>
          <p:cNvPr id="37" name="Obrázok 36"/>
          <p:cNvPicPr preferRelativeResize="0"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81" y="2787940"/>
            <a:ext cx="1677095" cy="1206000"/>
          </a:xfrm>
          <a:prstGeom prst="rect">
            <a:avLst/>
          </a:prstGeom>
        </p:spPr>
      </p:pic>
      <p:pic>
        <p:nvPicPr>
          <p:cNvPr id="38" name="Obrázok 37"/>
          <p:cNvPicPr preferRelativeResize="0"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69" y="4219279"/>
            <a:ext cx="1677095" cy="1206000"/>
          </a:xfrm>
          <a:prstGeom prst="rect">
            <a:avLst/>
          </a:prstGeom>
        </p:spPr>
      </p:pic>
      <p:sp>
        <p:nvSpPr>
          <p:cNvPr id="39" name="Obdĺžnik 38"/>
          <p:cNvSpPr/>
          <p:nvPr/>
        </p:nvSpPr>
        <p:spPr>
          <a:xfrm>
            <a:off x="4528386" y="3216880"/>
            <a:ext cx="14049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Plastic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0" name="Obdĺžnik 39"/>
          <p:cNvSpPr/>
          <p:nvPr/>
        </p:nvSpPr>
        <p:spPr>
          <a:xfrm>
            <a:off x="6921796" y="3190885"/>
            <a:ext cx="161296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Metal</a:t>
            </a:r>
            <a:endParaRPr lang="sk-SK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1" name="Obdĺžnik 40"/>
          <p:cNvSpPr/>
          <p:nvPr/>
        </p:nvSpPr>
        <p:spPr>
          <a:xfrm>
            <a:off x="5737282" y="4622224"/>
            <a:ext cx="13862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Ceramics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75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9" grpId="0"/>
      <p:bldP spid="39" grpId="1"/>
      <p:bldP spid="40" grpId="0"/>
      <p:bldP spid="40" grpId="1"/>
      <p:bldP spid="41" grpId="0"/>
      <p:bldP spid="41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39</a:t>
            </a:fld>
            <a:endParaRPr lang="en-GB"/>
          </a:p>
        </p:txBody>
      </p:sp>
      <p:pic>
        <p:nvPicPr>
          <p:cNvPr id="9" name="Picture 3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r="8936"/>
          <a:stretch/>
        </p:blipFill>
        <p:spPr bwMode="auto">
          <a:xfrm>
            <a:off x="202386" y="2167107"/>
            <a:ext cx="4225598" cy="319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r="8433"/>
          <a:stretch/>
        </p:blipFill>
        <p:spPr bwMode="auto">
          <a:xfrm>
            <a:off x="4716016" y="2167107"/>
            <a:ext cx="4248472" cy="319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15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20"/>
          <p:cNvPicPr>
            <a:picLocks noChangeAspect="1"/>
          </p:cNvPicPr>
          <p:nvPr/>
        </p:nvPicPr>
        <p:blipFill rotWithShape="1">
          <a:blip r:embed="rId2"/>
          <a:srcRect t="-4057" r="9625" b="8864"/>
          <a:stretch/>
        </p:blipFill>
        <p:spPr>
          <a:xfrm>
            <a:off x="81761" y="4233187"/>
            <a:ext cx="1170874" cy="108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Zástupný symbol obsah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738" y="1628800"/>
            <a:ext cx="9144000" cy="5100734"/>
          </a:xfrm>
        </p:spPr>
      </p:pic>
      <p:sp>
        <p:nvSpPr>
          <p:cNvPr id="5" name="Šípka doprava 6"/>
          <p:cNvSpPr/>
          <p:nvPr/>
        </p:nvSpPr>
        <p:spPr>
          <a:xfrm rot="5400013">
            <a:off x="6447695" y="2974848"/>
            <a:ext cx="3828853" cy="476256"/>
          </a:xfrm>
          <a:custGeom>
            <a:avLst>
              <a:gd name="f0" fmla="val 20204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0091ED"/>
          </a:solidFill>
          <a:ln w="10799">
            <a:solidFill>
              <a:srgbClr val="0069AE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6" name="Obdĺžnik 7"/>
          <p:cNvSpPr/>
          <p:nvPr/>
        </p:nvSpPr>
        <p:spPr>
          <a:xfrm>
            <a:off x="500920" y="421392"/>
            <a:ext cx="2479397" cy="92333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Droplet</a:t>
            </a:r>
            <a:endParaRPr lang="en-US" sz="5400" b="1" i="0" u="none" strike="noStrike" kern="1200" cap="none" spc="0" baseline="0" dirty="0">
              <a:solidFill>
                <a:srgbClr val="0070C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7" name="Obdĺžnik 8"/>
          <p:cNvSpPr/>
          <p:nvPr/>
        </p:nvSpPr>
        <p:spPr>
          <a:xfrm>
            <a:off x="6049629" y="438107"/>
            <a:ext cx="2410211" cy="92333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Surface</a:t>
            </a:r>
            <a:endParaRPr lang="en-US" sz="5400" b="1" i="0" u="none" strike="noStrike" kern="1200" cap="none" spc="0" baseline="0" dirty="0">
              <a:solidFill>
                <a:srgbClr val="0070C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0" name="Obdĺžnik 11"/>
          <p:cNvSpPr/>
          <p:nvPr/>
        </p:nvSpPr>
        <p:spPr>
          <a:xfrm>
            <a:off x="5892822" y="1321281"/>
            <a:ext cx="2351586" cy="138499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457200" marR="0" lvl="0" indent="-45720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Inclination</a:t>
            </a:r>
          </a:p>
          <a:p>
            <a:pPr marL="457200" marR="0" lvl="0" indent="-45720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 smtClean="0">
                <a:solidFill>
                  <a:srgbClr val="0070C0"/>
                </a:solidFill>
                <a:latin typeface="Calluna Sans"/>
                <a:ea typeface=""/>
                <a:cs typeface=""/>
              </a:rPr>
              <a:t>Curvature</a:t>
            </a:r>
          </a:p>
          <a:p>
            <a:pPr marL="457200" marR="0" lvl="0" indent="-45720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Material</a:t>
            </a:r>
            <a:endParaRPr lang="sk-SK" sz="2800" b="1" i="0" u="none" strike="noStrike" kern="1200" cap="none" spc="0" baseline="0" dirty="0">
              <a:solidFill>
                <a:srgbClr val="0070C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2" name="Šípka doprava 13"/>
          <p:cNvSpPr/>
          <p:nvPr/>
        </p:nvSpPr>
        <p:spPr>
          <a:xfrm rot="5400013">
            <a:off x="2631475" y="1803118"/>
            <a:ext cx="1853272" cy="476256"/>
          </a:xfrm>
          <a:custGeom>
            <a:avLst>
              <a:gd name="f0" fmla="val 18656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0091ED"/>
          </a:solidFill>
          <a:ln w="10799">
            <a:solidFill>
              <a:srgbClr val="0069AE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3" name="Šípka doprava 14"/>
          <p:cNvSpPr/>
          <p:nvPr/>
        </p:nvSpPr>
        <p:spPr>
          <a:xfrm rot="5400013">
            <a:off x="118141" y="3693415"/>
            <a:ext cx="1219434" cy="476256"/>
          </a:xfrm>
          <a:custGeom>
            <a:avLst>
              <a:gd name="f0" fmla="val 17382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0091ED"/>
          </a:solidFill>
          <a:ln w="10799">
            <a:solidFill>
              <a:srgbClr val="0069AE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4" name="Obdĺžnik 15"/>
          <p:cNvSpPr/>
          <p:nvPr/>
        </p:nvSpPr>
        <p:spPr>
          <a:xfrm>
            <a:off x="8803" y="2613939"/>
            <a:ext cx="3277628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Contact</a:t>
            </a:r>
            <a:r>
              <a:rPr lang="en-US" sz="4000" b="1" i="0" u="none" strike="noStrike" kern="1200" cap="none" spc="0" baseline="0" dirty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 </a:t>
            </a:r>
            <a:r>
              <a:rPr lang="en-US" sz="4000" b="1" i="0" u="none" strike="noStrike" kern="1200" cap="none" spc="0" baseline="0" dirty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angle</a:t>
            </a:r>
            <a:endParaRPr lang="sk-SK" sz="4000" b="1" i="0" u="none" strike="noStrike" kern="1200" cap="none" spc="0" baseline="0" dirty="0">
              <a:solidFill>
                <a:srgbClr val="0070C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6" name="Obdĺžnik 22"/>
          <p:cNvSpPr/>
          <p:nvPr/>
        </p:nvSpPr>
        <p:spPr>
          <a:xfrm>
            <a:off x="2191598" y="4492408"/>
            <a:ext cx="4326693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Temperature</a:t>
            </a:r>
            <a:endParaRPr lang="sk-SK" sz="5400" b="1" i="0" u="none" strike="noStrike" kern="1200" cap="none" spc="0" baseline="0" dirty="0">
              <a:solidFill>
                <a:srgbClr val="0070C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9" name="Obdĺžnik 11"/>
          <p:cNvSpPr/>
          <p:nvPr/>
        </p:nvSpPr>
        <p:spPr>
          <a:xfrm>
            <a:off x="436415" y="1344725"/>
            <a:ext cx="2742314" cy="5232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457200" marR="0" lvl="0" indent="-45720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 smtClean="0">
                <a:solidFill>
                  <a:srgbClr val="0070C0"/>
                </a:solidFill>
                <a:latin typeface="Calluna Sans"/>
                <a:ea typeface=""/>
                <a:cs typeface=""/>
              </a:rPr>
              <a:t>Volume</a:t>
            </a:r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BlokTextu 21"/>
              <p:cNvSpPr txBox="1"/>
              <p:nvPr/>
            </p:nvSpPr>
            <p:spPr>
              <a:xfrm>
                <a:off x="500920" y="4717951"/>
                <a:ext cx="823499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4000" i="1">
                          <a:latin typeface="Cambria Math"/>
                        </a:rPr>
                        <m:t>𝜃</m:t>
                      </m:r>
                    </m:oMath>
                  </m:oMathPara>
                </a14:m>
                <a:endParaRPr lang="sk-SK" sz="5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luna Sans"/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15" name="BlokTextu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20" y="4717951"/>
                <a:ext cx="823499" cy="7078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 animBg="1"/>
      <p:bldP spid="13" grpId="0" animBg="1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TMF - Kapka\TMF\kvapka fotky zaloha dusik\snehulák\snehulak.jpg"/>
          <p:cNvPicPr>
            <a:picLocks noChangeAspect="1"/>
          </p:cNvPicPr>
          <p:nvPr/>
        </p:nvPicPr>
        <p:blipFill>
          <a:blip r:embed="rId2"/>
          <a:srcRect l="-1041" t="25739" r="-1041" b="-26332"/>
          <a:stretch>
            <a:fillRect/>
          </a:stretch>
        </p:blipFill>
        <p:spPr>
          <a:xfrm>
            <a:off x="213786" y="1594393"/>
            <a:ext cx="8930213" cy="59759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ástupný symbol obsahu 2"/>
          <p:cNvSpPr txBox="1">
            <a:spLocks noGrp="1"/>
          </p:cNvSpPr>
          <p:nvPr>
            <p:ph idx="1"/>
          </p:nvPr>
        </p:nvSpPr>
        <p:spPr>
          <a:xfrm>
            <a:off x="89099" y="1661318"/>
            <a:ext cx="8229600" cy="4525959"/>
          </a:xfrm>
        </p:spPr>
        <p:txBody>
          <a:bodyPr anchorCtr="1"/>
          <a:lstStyle/>
          <a:p>
            <a:pPr marL="0" lvl="0" indent="0" algn="ctr">
              <a:spcBef>
                <a:spcPts val="1300"/>
              </a:spcBef>
              <a:buNone/>
            </a:pPr>
            <a:endParaRPr lang="en-US" sz="5400" b="1"/>
          </a:p>
          <a:p>
            <a:pPr marL="0" lvl="0" indent="0" algn="ctr">
              <a:spcBef>
                <a:spcPts val="1100"/>
              </a:spcBef>
              <a:buNone/>
            </a:pPr>
            <a:r>
              <a:rPr lang="en-US" sz="4400" b="1">
                <a:solidFill>
                  <a:srgbClr val="FF0000"/>
                </a:solidFill>
              </a:rPr>
              <a:t>Thank you for your attention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2791772" y="5441457"/>
            <a:ext cx="6205612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1" u="none" strike="noStrike" kern="1200" cap="none" spc="0" baseline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Yes the snowman is made from frozen droplets </a:t>
            </a:r>
            <a:r>
              <a:rPr lang="sk-SK" sz="1800" b="0" i="1" u="none" strike="noStrike" kern="1200" cap="none" spc="0" baseline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r</a:t>
            </a:r>
            <a:r>
              <a:rPr lang="en-US" sz="1800" b="0" i="1" u="none" strike="noStrike" kern="1200" cap="none" spc="0" baseline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=cca </a:t>
            </a:r>
            <a:r>
              <a:rPr lang="sk-SK" sz="1800" b="0" i="1" u="none" strike="noStrike" kern="1200" cap="none" spc="0" baseline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3mm</a:t>
            </a:r>
          </a:p>
        </p:txBody>
      </p:sp>
      <p:pic>
        <p:nvPicPr>
          <p:cNvPr id="6" name="Obrázo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01194"/>
            <a:ext cx="3062070" cy="10260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40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2245053" y="2799472"/>
            <a:ext cx="4660715" cy="1143000"/>
          </a:xfrm>
        </p:spPr>
        <p:txBody>
          <a:bodyPr>
            <a:normAutofit fontScale="90000"/>
          </a:bodyPr>
          <a:lstStyle/>
          <a:p>
            <a:pPr lvl="0"/>
            <a:r>
              <a:rPr lang="sk-SK" sz="9600"/>
              <a:t>Apendix</a:t>
            </a:r>
            <a:endParaRPr lang="sk-SK" sz="600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41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Hairiness</a:t>
            </a:r>
          </a:p>
        </p:txBody>
      </p:sp>
      <p:sp>
        <p:nvSpPr>
          <p:cNvPr id="3" name="Zástupný symbol čísla snímky 3"/>
          <p:cNvSpPr txBox="1"/>
          <p:nvPr/>
        </p:nvSpPr>
        <p:spPr>
          <a:xfrm>
            <a:off x="7696203" y="6629400"/>
            <a:ext cx="1244598" cy="3397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D5D3803-DA5C-4D15-A1CC-ED6273852CA9}" type="slidenum">
              <a:t>42</a:t>
            </a:fld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pic>
        <p:nvPicPr>
          <p:cNvPr id="4" name="Picture 2" descr="D:\TMF - Kapka\TMF\kvapka fotky zaloha dusik\obria chlpata kvapka\IMG_8028 EOS 70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2840" y="1683328"/>
            <a:ext cx="6660571" cy="44403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42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87040" y="347371"/>
            <a:ext cx="8593284" cy="1143000"/>
          </a:xfrm>
        </p:spPr>
        <p:txBody>
          <a:bodyPr/>
          <a:lstStyle/>
          <a:p>
            <a:pPr lvl="0"/>
            <a:r>
              <a:rPr lang="en-US"/>
              <a:t>Hairy droplets – known problem</a:t>
            </a:r>
          </a:p>
        </p:txBody>
      </p:sp>
      <p:sp>
        <p:nvSpPr>
          <p:cNvPr id="3" name="Zástupný symbol obsahu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 txBox="1"/>
          <p:nvPr/>
        </p:nvSpPr>
        <p:spPr>
          <a:xfrm>
            <a:off x="7696203" y="6629400"/>
            <a:ext cx="1244598" cy="3397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99943FB-7CB1-4CC4-8676-AB8F6630D494}" type="slidenum">
              <a:t>43</a:t>
            </a:fld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683328"/>
            <a:ext cx="8541739" cy="45079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43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Volume of solid</a:t>
            </a:r>
            <a:endParaRPr lang="sk-SK"/>
          </a:p>
        </p:txBody>
      </p:sp>
      <p:graphicFrame>
        <p:nvGraphicFramePr>
          <p:cNvPr id="5" name="Zástupný symbol obsahu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24087471"/>
              </p:ext>
            </p:extLst>
          </p:nvPr>
        </p:nvGraphicFramePr>
        <p:xfrm>
          <a:off x="5278438" y="1628800"/>
          <a:ext cx="2778125" cy="427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" name="Rovnica" r:id="rId3" imgW="939600" imgH="1447560" progId="Equation.3">
                  <p:embed/>
                </p:oleObj>
              </mc:Choice>
              <mc:Fallback>
                <p:oleObj name="Rovnica" r:id="rId3" imgW="939600" imgH="14475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8438" y="1628800"/>
                        <a:ext cx="2778125" cy="427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symbol čísla snímky 4"/>
          <p:cNvSpPr txBox="1"/>
          <p:nvPr/>
        </p:nvSpPr>
        <p:spPr>
          <a:xfrm>
            <a:off x="7696203" y="6629400"/>
            <a:ext cx="1244598" cy="3397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90EB56F-7519-44A9-BF60-F68F125426B7}" type="slidenum">
              <a:t>44</a:t>
            </a:fld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8" name="Rám 11"/>
          <p:cNvSpPr/>
          <p:nvPr/>
        </p:nvSpPr>
        <p:spPr>
          <a:xfrm>
            <a:off x="4884011" y="4759314"/>
            <a:ext cx="3392881" cy="1501161"/>
          </a:xfrm>
          <a:custGeom>
            <a:avLst>
              <a:gd name="f5" fmla="val 12500"/>
            </a:avLst>
            <a:gdLst>
              <a:gd name="f1" fmla="val w"/>
              <a:gd name="f2" fmla="val h"/>
              <a:gd name="f3" fmla="val ss"/>
              <a:gd name="f4" fmla="val 0"/>
              <a:gd name="f5" fmla="val 12500"/>
              <a:gd name="f6" fmla="abs f1"/>
              <a:gd name="f7" fmla="abs f2"/>
              <a:gd name="f8" fmla="abs f3"/>
              <a:gd name="f9" fmla="val f4"/>
              <a:gd name="f10" fmla="val f5"/>
              <a:gd name="f11" fmla="?: f6 f1 1"/>
              <a:gd name="f12" fmla="?: f7 f2 1"/>
              <a:gd name="f13" fmla="?: f8 f3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9 f18 1"/>
              <a:gd name="f24" fmla="+- f22 0 f9"/>
              <a:gd name="f25" fmla="+- f21 0 f9"/>
              <a:gd name="f26" fmla="*/ f21 f18 1"/>
              <a:gd name="f27" fmla="*/ f22 f18 1"/>
              <a:gd name="f28" fmla="min f25 f24"/>
              <a:gd name="f29" fmla="*/ f28 f10 1"/>
              <a:gd name="f30" fmla="*/ f29 1 100000"/>
              <a:gd name="f31" fmla="+- f21 0 f30"/>
              <a:gd name="f32" fmla="+- f22 0 f30"/>
              <a:gd name="f33" fmla="*/ f30 f18 1"/>
              <a:gd name="f34" fmla="*/ f31 f18 1"/>
              <a:gd name="f35" fmla="*/ f32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3" t="f33" r="f34" b="f35"/>
            <a:pathLst>
              <a:path>
                <a:moveTo>
                  <a:pt x="f23" y="f23"/>
                </a:moveTo>
                <a:lnTo>
                  <a:pt x="f26" y="f23"/>
                </a:lnTo>
                <a:lnTo>
                  <a:pt x="f26" y="f27"/>
                </a:lnTo>
                <a:lnTo>
                  <a:pt x="f23" y="f27"/>
                </a:lnTo>
                <a:close/>
                <a:moveTo>
                  <a:pt x="f33" y="f33"/>
                </a:moveTo>
                <a:lnTo>
                  <a:pt x="f33" y="f35"/>
                </a:lnTo>
                <a:lnTo>
                  <a:pt x="f34" y="f35"/>
                </a:lnTo>
                <a:lnTo>
                  <a:pt x="f34" y="f33"/>
                </a:lnTo>
                <a:close/>
              </a:path>
            </a:pathLst>
          </a:custGeom>
          <a:solidFill>
            <a:srgbClr val="0091ED"/>
          </a:solidFill>
          <a:ln w="10799">
            <a:solidFill>
              <a:srgbClr val="0069AE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00000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4C3EEA-EEE2-447A-AF68-885B4E4193F7}" type="slidenum">
              <a:rPr lang="en-GB" smtClean="0"/>
              <a:t>44</a:t>
            </a:fld>
            <a:endParaRPr lang="en-GB"/>
          </a:p>
        </p:txBody>
      </p:sp>
      <p:sp>
        <p:nvSpPr>
          <p:cNvPr id="10" name="Zástupný symbol obsahu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Zástupný symbol obsahu 8"/>
          <p:cNvPicPr>
            <a:picLocks noChangeAspect="1"/>
          </p:cNvPicPr>
          <p:nvPr/>
        </p:nvPicPr>
        <p:blipFill rotWithShape="1">
          <a:blip r:embed="rId5"/>
          <a:srcRect l="19598" t="14424" r="22356" b="23715"/>
          <a:stretch/>
        </p:blipFill>
        <p:spPr>
          <a:xfrm>
            <a:off x="0" y="1469076"/>
            <a:ext cx="4872956" cy="4791399"/>
          </a:xfrm>
          <a:prstGeom prst="rect">
            <a:avLst/>
          </a:prstGeom>
        </p:spPr>
      </p:pic>
      <p:sp>
        <p:nvSpPr>
          <p:cNvPr id="12" name="BlokTextu 9"/>
          <p:cNvSpPr txBox="1"/>
          <p:nvPr/>
        </p:nvSpPr>
        <p:spPr>
          <a:xfrm>
            <a:off x="3323824" y="5035823"/>
            <a:ext cx="367302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0" i="0" u="none" strike="noStrike" kern="1200" cap="none" spc="0" baseline="0" dirty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r</a:t>
            </a:r>
            <a:endParaRPr lang="sk-SK" sz="4400" b="0" i="0" u="none" strike="noStrike" kern="1200" cap="none" spc="0" baseline="0" dirty="0">
              <a:solidFill>
                <a:srgbClr val="00000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3" name="BlokTextu 10"/>
          <p:cNvSpPr txBox="1"/>
          <p:nvPr/>
        </p:nvSpPr>
        <p:spPr>
          <a:xfrm>
            <a:off x="2048037" y="3528028"/>
            <a:ext cx="442750" cy="76944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0" i="0" u="none" strike="noStrike" kern="1200" cap="none" spc="0" baseline="0" dirty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v</a:t>
            </a:r>
            <a:endParaRPr lang="sk-SK" sz="4400" b="0" i="0" u="none" strike="noStrike" kern="1200" cap="none" spc="0" baseline="0" dirty="0">
              <a:solidFill>
                <a:srgbClr val="000000"/>
              </a:solidFill>
              <a:uFillTx/>
              <a:latin typeface="Calluna Sans"/>
              <a:ea typeface=""/>
              <a:cs typeface="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Volume of liquid</a:t>
            </a:r>
            <a:endParaRPr lang="sk-SK"/>
          </a:p>
        </p:txBody>
      </p:sp>
      <p:pic>
        <p:nvPicPr>
          <p:cNvPr id="2" name="Zástupný symbol obsahu 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960266" y="1804864"/>
            <a:ext cx="7236805" cy="4824536"/>
          </a:xfrm>
        </p:spPr>
      </p:pic>
      <p:sp>
        <p:nvSpPr>
          <p:cNvPr id="4" name="Zástupný symbol čísla snímky 4"/>
          <p:cNvSpPr txBox="1"/>
          <p:nvPr/>
        </p:nvSpPr>
        <p:spPr>
          <a:xfrm>
            <a:off x="7696203" y="6629400"/>
            <a:ext cx="1244598" cy="3397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1A3C923-F974-4EBD-A8B6-37B2BDB46352}" type="slidenum">
              <a:t>45</a:t>
            </a:fld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5" name="BlokTextu 6"/>
          <p:cNvSpPr txBox="1"/>
          <p:nvPr/>
        </p:nvSpPr>
        <p:spPr>
          <a:xfrm>
            <a:off x="1036929" y="3398504"/>
            <a:ext cx="519694" cy="76944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0" i="0" u="none" strike="noStrike" kern="1200" cap="none" spc="0" baseline="0" dirty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R</a:t>
            </a:r>
            <a:endParaRPr lang="sk-SK" sz="4400" b="0" i="0" u="none" strike="noStrike" kern="1200" cap="none" spc="0" baseline="0" dirty="0">
              <a:solidFill>
                <a:srgbClr val="00000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6" name="BlokTextu 8"/>
          <p:cNvSpPr txBox="1"/>
          <p:nvPr/>
        </p:nvSpPr>
        <p:spPr>
          <a:xfrm>
            <a:off x="2465615" y="2158404"/>
            <a:ext cx="455574" cy="707886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0" i="0" u="none" strike="noStrike" kern="1200" cap="none" spc="0" baseline="0" dirty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h</a:t>
            </a:r>
            <a:endParaRPr lang="sk-SK" sz="4000" b="0" i="0" u="none" strike="noStrike" kern="1200" cap="none" spc="0" baseline="0" dirty="0">
              <a:solidFill>
                <a:srgbClr val="000000"/>
              </a:solidFill>
              <a:uFillTx/>
              <a:latin typeface="Calluna Sans"/>
              <a:ea typeface=""/>
              <a:cs typeface=""/>
            </a:endParaRPr>
          </a:p>
        </p:txBody>
      </p:sp>
      <p:graphicFrame>
        <p:nvGraphicFramePr>
          <p:cNvPr id="7" name="Objekt 9"/>
          <p:cNvGraphicFramePr/>
          <p:nvPr>
            <p:extLst>
              <p:ext uri="{D42A27DB-BD31-4B8C-83A1-F6EECF244321}">
                <p14:modId xmlns:p14="http://schemas.microsoft.com/office/powerpoint/2010/main" val="1337969878"/>
              </p:ext>
            </p:extLst>
          </p:nvPr>
        </p:nvGraphicFramePr>
        <p:xfrm>
          <a:off x="1987471" y="3583244"/>
          <a:ext cx="446219" cy="399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4" name="Rovnica" r:id="rId4" imgW="4876800" imgH="4470400" progId="Equation.3">
                  <p:embed/>
                </p:oleObj>
              </mc:Choice>
              <mc:Fallback>
                <p:oleObj name="Rovnica" r:id="rId4" imgW="4876800" imgH="447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87471" y="3583244"/>
                        <a:ext cx="446219" cy="399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10"/>
          <p:cNvGraphicFramePr/>
          <p:nvPr>
            <p:extLst>
              <p:ext uri="{D42A27DB-BD31-4B8C-83A1-F6EECF244321}">
                <p14:modId xmlns:p14="http://schemas.microsoft.com/office/powerpoint/2010/main" val="3123979249"/>
              </p:ext>
            </p:extLst>
          </p:nvPr>
        </p:nvGraphicFramePr>
        <p:xfrm>
          <a:off x="827584" y="2439812"/>
          <a:ext cx="496030" cy="419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" name="Rovnica" r:id="rId6" imgW="152334" imgH="139639" progId="Equation.3">
                  <p:embed/>
                </p:oleObj>
              </mc:Choice>
              <mc:Fallback>
                <p:oleObj name="Rovnica" r:id="rId6" imgW="152334" imgH="139639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7584" y="2439812"/>
                        <a:ext cx="496030" cy="419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BlokTextu 14"/>
          <p:cNvSpPr txBox="1"/>
          <p:nvPr/>
        </p:nvSpPr>
        <p:spPr>
          <a:xfrm>
            <a:off x="1952559" y="2649398"/>
            <a:ext cx="356188" cy="707886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0" i="0" u="none" strike="noStrike" kern="1200" cap="none" spc="0" baseline="0" dirty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r</a:t>
            </a:r>
            <a:endParaRPr lang="sk-SK" sz="1800" b="0" i="0" u="none" strike="noStrike" kern="1200" cap="none" spc="0" baseline="0" dirty="0">
              <a:solidFill>
                <a:srgbClr val="00000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1" name="Rám 15"/>
          <p:cNvSpPr/>
          <p:nvPr/>
        </p:nvSpPr>
        <p:spPr>
          <a:xfrm>
            <a:off x="4742124" y="5188689"/>
            <a:ext cx="4401875" cy="1456657"/>
          </a:xfrm>
          <a:custGeom>
            <a:avLst>
              <a:gd name="f5" fmla="val 12500"/>
            </a:avLst>
            <a:gdLst>
              <a:gd name="f1" fmla="val w"/>
              <a:gd name="f2" fmla="val h"/>
              <a:gd name="f3" fmla="val ss"/>
              <a:gd name="f4" fmla="val 0"/>
              <a:gd name="f5" fmla="val 12500"/>
              <a:gd name="f6" fmla="abs f1"/>
              <a:gd name="f7" fmla="abs f2"/>
              <a:gd name="f8" fmla="abs f3"/>
              <a:gd name="f9" fmla="val f4"/>
              <a:gd name="f10" fmla="val f5"/>
              <a:gd name="f11" fmla="?: f6 f1 1"/>
              <a:gd name="f12" fmla="?: f7 f2 1"/>
              <a:gd name="f13" fmla="?: f8 f3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9 f18 1"/>
              <a:gd name="f24" fmla="+- f22 0 f9"/>
              <a:gd name="f25" fmla="+- f21 0 f9"/>
              <a:gd name="f26" fmla="*/ f21 f18 1"/>
              <a:gd name="f27" fmla="*/ f22 f18 1"/>
              <a:gd name="f28" fmla="min f25 f24"/>
              <a:gd name="f29" fmla="*/ f28 f10 1"/>
              <a:gd name="f30" fmla="*/ f29 1 100000"/>
              <a:gd name="f31" fmla="+- f21 0 f30"/>
              <a:gd name="f32" fmla="+- f22 0 f30"/>
              <a:gd name="f33" fmla="*/ f30 f18 1"/>
              <a:gd name="f34" fmla="*/ f31 f18 1"/>
              <a:gd name="f35" fmla="*/ f32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3" t="f33" r="f34" b="f35"/>
            <a:pathLst>
              <a:path>
                <a:moveTo>
                  <a:pt x="f23" y="f23"/>
                </a:moveTo>
                <a:lnTo>
                  <a:pt x="f26" y="f23"/>
                </a:lnTo>
                <a:lnTo>
                  <a:pt x="f26" y="f27"/>
                </a:lnTo>
                <a:lnTo>
                  <a:pt x="f23" y="f27"/>
                </a:lnTo>
                <a:close/>
                <a:moveTo>
                  <a:pt x="f33" y="f33"/>
                </a:moveTo>
                <a:lnTo>
                  <a:pt x="f33" y="f35"/>
                </a:lnTo>
                <a:lnTo>
                  <a:pt x="f34" y="f35"/>
                </a:lnTo>
                <a:lnTo>
                  <a:pt x="f34" y="f33"/>
                </a:lnTo>
                <a:close/>
              </a:path>
            </a:pathLst>
          </a:custGeom>
          <a:solidFill>
            <a:srgbClr val="0091ED"/>
          </a:solidFill>
          <a:ln w="10799">
            <a:solidFill>
              <a:srgbClr val="0069AE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00000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2" name="Zástupný symbol čísla snímky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4C3EEA-EEE2-447A-AF68-885B4E4193F7}" type="slidenum">
              <a:rPr lang="en-GB" smtClean="0"/>
              <a:t>45</a:t>
            </a:fld>
            <a:endParaRPr lang="en-GB"/>
          </a:p>
        </p:txBody>
      </p:sp>
      <p:graphicFrame>
        <p:nvGraphicFramePr>
          <p:cNvPr id="9" name="Objekt 13"/>
          <p:cNvGraphicFramePr/>
          <p:nvPr>
            <p:extLst>
              <p:ext uri="{D42A27DB-BD31-4B8C-83A1-F6EECF244321}">
                <p14:modId xmlns:p14="http://schemas.microsoft.com/office/powerpoint/2010/main" val="4255328200"/>
              </p:ext>
            </p:extLst>
          </p:nvPr>
        </p:nvGraphicFramePr>
        <p:xfrm>
          <a:off x="4932040" y="764704"/>
          <a:ext cx="3816424" cy="5616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" name="Rovnica" r:id="rId8" imgW="2019240" imgH="2768400" progId="Equation.3">
                  <p:embed/>
                </p:oleObj>
              </mc:Choice>
              <mc:Fallback>
                <p:oleObj name="Rovnica" r:id="rId8" imgW="2019240" imgH="2768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32040" y="764704"/>
                        <a:ext cx="3816424" cy="56166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k-SK"/>
              <a:t>Spherical shape of the droplet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 txBox="1"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sk-SK"/>
                        <m:t>Bo</m:t>
                      </m:r>
                      <m:r>
                        <m:rPr>
                          <m:nor/>
                        </m:rPr>
                        <a:rPr lang="sk-SK"/>
                        <m:t> </m:t>
                      </m:r>
                      <m:r>
                        <m:rPr>
                          <m:nor/>
                        </m:rPr>
                        <a:rPr lang="sk-SK" i="1"/>
                        <m:t>= </m:t>
                      </m:r>
                      <m:f>
                        <m:fPr>
                          <m:ctrlPr>
                            <a:rPr lang="sk-SK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k-SK" i="1">
                              <a:latin typeface="Cambria Math"/>
                            </a:rPr>
                            <m:t>𝜌</m:t>
                          </m:r>
                          <m:r>
                            <a:rPr lang="sk-SK" i="1">
                              <a:latin typeface="Cambria Math"/>
                            </a:rPr>
                            <m:t>𝑔</m:t>
                          </m:r>
                          <m:sSup>
                            <m:sSupPr>
                              <m:ctrlPr>
                                <a:rPr lang="sk-SK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k-SK" i="1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sk-SK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sk-SK" i="1">
                              <a:latin typeface="Cambria Math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sk-SK" i="1">
                  <a:latin typeface="Cambria Math"/>
                  <a:ea typeface="Cambria Math"/>
                </a:endParaRPr>
              </a:p>
              <a:p>
                <a:pPr marL="0" lvl="0" indent="0">
                  <a:buNone/>
                </a:pPr>
                <a14:m>
                  <m:oMath xmlns:m="http://schemas.openxmlformats.org/officeDocument/2006/math">
                    <m:r>
                      <a:rPr lang="sk-SK" i="1">
                        <a:latin typeface="Cambria Math"/>
                      </a:rPr>
                      <m:t>𝜌</m:t>
                    </m:r>
                  </m:oMath>
                </a14:m>
                <a:r>
                  <a:rPr lang="sk-SK">
                    <a:latin typeface="Cambria Math" pitchFamily="18"/>
                    <a:ea typeface="Cambria Math" pitchFamily="18"/>
                  </a:rPr>
                  <a:t> </a:t>
                </a:r>
                <a:r>
                  <a:rPr lang="en-US">
                    <a:latin typeface="Cambria Math" pitchFamily="18"/>
                    <a:ea typeface="Cambria Math" pitchFamily="18"/>
                  </a:rPr>
                  <a:t>: liquid density</a:t>
                </a:r>
              </a:p>
              <a:p>
                <a:pPr marL="0" lvl="0" indent="0">
                  <a:buNone/>
                </a:pPr>
                <a:r>
                  <a:rPr lang="en-US">
                    <a:latin typeface="Cambria Math" pitchFamily="18"/>
                    <a:ea typeface="Cambria Math" pitchFamily="18"/>
                  </a:rPr>
                  <a:t>g : gravity acceleration</a:t>
                </a:r>
              </a:p>
              <a:p>
                <a:pPr marL="0" lvl="0" indent="0">
                  <a:buNone/>
                </a:pPr>
                <a:r>
                  <a:rPr lang="en-US">
                    <a:latin typeface="Cambria Math" pitchFamily="18"/>
                    <a:ea typeface="Cambria Math" pitchFamily="18"/>
                  </a:rPr>
                  <a:t>R</a:t>
                </a:r>
                <a:r>
                  <a:rPr lang="sk-SK">
                    <a:latin typeface="Cambria Math" pitchFamily="18"/>
                    <a:ea typeface="Cambria Math" pitchFamily="18"/>
                  </a:rPr>
                  <a:t> : </a:t>
                </a:r>
                <a:r>
                  <a:rPr lang="en-US">
                    <a:latin typeface="Cambria Math" pitchFamily="18"/>
                    <a:ea typeface="Cambria Math" pitchFamily="18"/>
                  </a:rPr>
                  <a:t>diameter of perfect sphere with the same volume</a:t>
                </a:r>
                <a:endParaRPr lang="sk-SK">
                  <a:latin typeface="Cambria Math" pitchFamily="18"/>
                  <a:ea typeface="Cambria Math" pitchFamily="18"/>
                </a:endParaRP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i="1">
                          <a:latin typeface="Cambria Math"/>
                        </a:rPr>
                        <m:t>𝛾</m:t>
                      </m:r>
                      <m:r>
                        <a:rPr lang="sk-SK">
                          <a:latin typeface="Cambria Math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sk-SK">
                          <a:latin typeface="Cambria Math"/>
                        </a:rPr>
                        <m:t>surface</m:t>
                      </m:r>
                      <m:r>
                        <a:rPr lang="sk-SK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sk-SK">
                          <a:latin typeface="Cambria Math"/>
                        </a:rPr>
                        <m:t>tension</m:t>
                      </m:r>
                    </m:oMath>
                  </m:oMathPara>
                </a14:m>
                <a:endParaRPr lang="ru-RU">
                  <a:latin typeface="Cambria Math" pitchFamily="18"/>
                  <a:ea typeface="Cambria Math" pitchFamily="18"/>
                </a:endParaRPr>
              </a:p>
            </p:txBody>
          </p:sp>
        </mc:Choice>
        <mc:Fallback xmlns="">
          <p:sp>
            <p:nvSpPr>
              <p:cNvPr id="3" name="Zástupný symbol obsahu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čísla snímky 3"/>
          <p:cNvSpPr txBox="1"/>
          <p:nvPr/>
        </p:nvSpPr>
        <p:spPr>
          <a:xfrm>
            <a:off x="7696203" y="6629400"/>
            <a:ext cx="1244598" cy="3397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2346EB-35C3-4E39-8BB7-B34A48E0C2A3}" type="slidenum">
              <a:t>46</a:t>
            </a:fld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46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806"/>
          <a:stretch/>
        </p:blipFill>
        <p:spPr>
          <a:xfrm>
            <a:off x="971600" y="548680"/>
            <a:ext cx="7128792" cy="5888552"/>
          </a:xfrm>
        </p:spPr>
      </p:pic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36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Solidifying sessile water droplets</a:t>
            </a:r>
            <a:br>
              <a:rPr lang="en-US" dirty="0"/>
            </a:br>
            <a:r>
              <a:rPr lang="en-US" sz="2000" dirty="0"/>
              <a:t>W. W. Schultz, M. G. </a:t>
            </a:r>
            <a:r>
              <a:rPr lang="en-US" sz="2000" dirty="0" err="1"/>
              <a:t>Worster</a:t>
            </a:r>
            <a:r>
              <a:rPr lang="en-US" sz="2000" dirty="0"/>
              <a:t>, D. M. </a:t>
            </a:r>
            <a:r>
              <a:rPr lang="en-US" sz="2000" dirty="0" smtClean="0"/>
              <a:t>Anderson</a:t>
            </a:r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6640643" cy="5153138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7696199" y="6629400"/>
            <a:ext cx="1244601" cy="339725"/>
          </a:xfrm>
          <a:prstGeom prst="rect">
            <a:avLst/>
          </a:prstGeom>
        </p:spPr>
        <p:txBody>
          <a:bodyPr/>
          <a:lstStyle/>
          <a:p>
            <a:fld id="{3A25D5C2-10AA-47CD-98AE-8626380D8E23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45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96752"/>
            <a:ext cx="6103824" cy="551758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shape of solidifying droplet when </a:t>
            </a:r>
            <a:r>
              <a:rPr lang="el-GR" dirty="0" smtClean="0">
                <a:latin typeface="Times New Roman"/>
                <a:cs typeface="Times New Roman"/>
              </a:rPr>
              <a:t>ρ</a:t>
            </a:r>
            <a:r>
              <a:rPr lang="en-US" dirty="0" smtClean="0">
                <a:latin typeface="Times New Roman"/>
                <a:cs typeface="Times New Roman"/>
              </a:rPr>
              <a:t> =  0.9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7696199" y="6629400"/>
            <a:ext cx="1244601" cy="339725"/>
          </a:xfrm>
          <a:prstGeom prst="rect">
            <a:avLst/>
          </a:prstGeom>
        </p:spPr>
        <p:txBody>
          <a:bodyPr/>
          <a:lstStyle/>
          <a:p>
            <a:fld id="{3A25D5C2-10AA-47CD-98AE-8626380D8E23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0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Dependence on the volume of the </a:t>
            </a:r>
            <a:r>
              <a:rPr lang="en-US" dirty="0"/>
              <a:t>droplet</a:t>
            </a:r>
            <a:endParaRPr lang="sk-SK" dirty="0"/>
          </a:p>
        </p:txBody>
      </p:sp>
      <p:sp>
        <p:nvSpPr>
          <p:cNvPr id="3" name="Zástupný symbol obsahu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1724887" cy="748143"/>
          </a:xfrm>
        </p:spPr>
        <p:txBody>
          <a:bodyPr/>
          <a:lstStyle/>
          <a:p>
            <a:pPr marL="0" lvl="0" indent="0">
              <a:buNone/>
            </a:pPr>
            <a:endParaRPr lang="sk-SK" b="1" i="1"/>
          </a:p>
          <a:p>
            <a:pPr marL="0" lvl="0" indent="0">
              <a:buNone/>
            </a:pPr>
            <a:endParaRPr lang="sk-SK"/>
          </a:p>
          <a:p>
            <a:pPr marL="0" lvl="0" indent="0">
              <a:buNone/>
            </a:pPr>
            <a:endParaRPr lang="sk-SK"/>
          </a:p>
        </p:txBody>
      </p:sp>
      <p:pic>
        <p:nvPicPr>
          <p:cNvPr id="5" name="Obrázo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6695" y="1568305"/>
            <a:ext cx="13019812" cy="43626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5</a:t>
            </a:fld>
            <a:endParaRPr lang="en-GB"/>
          </a:p>
        </p:txBody>
      </p:sp>
      <p:sp>
        <p:nvSpPr>
          <p:cNvPr id="4" name="BlokTextu 3"/>
          <p:cNvSpPr txBox="1"/>
          <p:nvPr/>
        </p:nvSpPr>
        <p:spPr>
          <a:xfrm>
            <a:off x="1335376" y="4793376"/>
            <a:ext cx="64732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i="1" dirty="0" smtClean="0">
                <a:solidFill>
                  <a:schemeClr val="accent1"/>
                </a:solidFill>
              </a:rPr>
              <a:t>Essentially the same</a:t>
            </a:r>
            <a:endParaRPr lang="en-GB" sz="6000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 up</a:t>
            </a:r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40" y="749508"/>
            <a:ext cx="4976385" cy="5781390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7696199" y="6629400"/>
            <a:ext cx="1244601" cy="339725"/>
          </a:xfrm>
          <a:prstGeom prst="rect">
            <a:avLst/>
          </a:prstGeom>
        </p:spPr>
        <p:txBody>
          <a:bodyPr/>
          <a:lstStyle/>
          <a:p>
            <a:fld id="{3A25D5C2-10AA-47CD-98AE-8626380D8E23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75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o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69" y="2840988"/>
            <a:ext cx="4277172" cy="2244196"/>
          </a:xfrm>
          <a:prstGeom prst="rect">
            <a:avLst/>
          </a:prstGeom>
        </p:spPr>
      </p:pic>
      <p:pic>
        <p:nvPicPr>
          <p:cNvPr id="2" name="Obrázok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93" y="518803"/>
            <a:ext cx="4264276" cy="30345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ástupný symbol čísla snímky 3"/>
          <p:cNvSpPr txBox="1"/>
          <p:nvPr/>
        </p:nvSpPr>
        <p:spPr>
          <a:xfrm>
            <a:off x="7696203" y="6629400"/>
            <a:ext cx="1244598" cy="3397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8D793A-702E-4EB7-BC1F-470B3E5E84AA}" type="slidenum">
              <a:t>51</a:t>
            </a:fld>
            <a:endParaRPr lang="en-US" sz="12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graphicFrame>
        <p:nvGraphicFramePr>
          <p:cNvPr id="5" name="Objekt 8"/>
          <p:cNvGraphicFramePr/>
          <p:nvPr/>
        </p:nvGraphicFramePr>
        <p:xfrm>
          <a:off x="928688" y="4808538"/>
          <a:ext cx="2316162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5" name="Rovnica" r:id="rId5" imgW="25196800" imgH="13817600" progId="Equation.3">
                  <p:embed/>
                </p:oleObj>
              </mc:Choice>
              <mc:Fallback>
                <p:oleObj name="Rovnica" r:id="rId5" imgW="25196800" imgH="13817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8688" y="4808538"/>
                        <a:ext cx="2316162" cy="127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10"/>
          <p:cNvGraphicFramePr/>
          <p:nvPr>
            <p:extLst>
              <p:ext uri="{D42A27DB-BD31-4B8C-83A1-F6EECF244321}">
                <p14:modId xmlns:p14="http://schemas.microsoft.com/office/powerpoint/2010/main" val="3212630439"/>
              </p:ext>
            </p:extLst>
          </p:nvPr>
        </p:nvGraphicFramePr>
        <p:xfrm>
          <a:off x="1043608" y="3691867"/>
          <a:ext cx="2160240" cy="931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6" name="Rovnica" r:id="rId7" imgW="977760" imgH="393480" progId="Equation.3">
                  <p:embed/>
                </p:oleObj>
              </mc:Choice>
              <mc:Fallback>
                <p:oleObj name="Rovnica" r:id="rId7" imgW="97776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43608" y="3691867"/>
                        <a:ext cx="2160240" cy="9315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11"/>
          <p:cNvGraphicFramePr/>
          <p:nvPr>
            <p:extLst>
              <p:ext uri="{D42A27DB-BD31-4B8C-83A1-F6EECF244321}">
                <p14:modId xmlns:p14="http://schemas.microsoft.com/office/powerpoint/2010/main" val="1496723074"/>
              </p:ext>
            </p:extLst>
          </p:nvPr>
        </p:nvGraphicFramePr>
        <p:xfrm>
          <a:off x="3737332" y="518803"/>
          <a:ext cx="4536504" cy="1080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7" name="Rovnica" r:id="rId9" imgW="2057400" imgH="469800" progId="Equation.3">
                  <p:embed/>
                </p:oleObj>
              </mc:Choice>
              <mc:Fallback>
                <p:oleObj name="Rovnica" r:id="rId9" imgW="205740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37332" y="518803"/>
                        <a:ext cx="4536504" cy="1080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12"/>
          <p:cNvGraphicFramePr/>
          <p:nvPr>
            <p:extLst>
              <p:ext uri="{D42A27DB-BD31-4B8C-83A1-F6EECF244321}">
                <p14:modId xmlns:p14="http://schemas.microsoft.com/office/powerpoint/2010/main" val="2226412528"/>
              </p:ext>
            </p:extLst>
          </p:nvPr>
        </p:nvGraphicFramePr>
        <p:xfrm>
          <a:off x="4704669" y="5519738"/>
          <a:ext cx="3824969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8" name="Rovnica" r:id="rId11" imgW="64211200" imgH="15036800" progId="Equation.3">
                  <p:embed/>
                </p:oleObj>
              </mc:Choice>
              <mc:Fallback>
                <p:oleObj name="Rovnica" r:id="rId11" imgW="64211200" imgH="15036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04669" y="5519738"/>
                        <a:ext cx="3824969" cy="1109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16"/>
          <p:cNvGraphicFramePr/>
          <p:nvPr>
            <p:extLst>
              <p:ext uri="{D42A27DB-BD31-4B8C-83A1-F6EECF244321}">
                <p14:modId xmlns:p14="http://schemas.microsoft.com/office/powerpoint/2010/main" val="68049867"/>
              </p:ext>
            </p:extLst>
          </p:nvPr>
        </p:nvGraphicFramePr>
        <p:xfrm>
          <a:off x="5724128" y="3386023"/>
          <a:ext cx="432048" cy="334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9" name="Rovnica" r:id="rId13" imgW="4876800" imgH="4470400" progId="Equation.3">
                  <p:embed/>
                </p:oleObj>
              </mc:Choice>
              <mc:Fallback>
                <p:oleObj name="Rovnica" r:id="rId13" imgW="4876800" imgH="447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24128" y="3386023"/>
                        <a:ext cx="432048" cy="3345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17"/>
          <p:cNvGraphicFramePr/>
          <p:nvPr>
            <p:extLst>
              <p:ext uri="{D42A27DB-BD31-4B8C-83A1-F6EECF244321}">
                <p14:modId xmlns:p14="http://schemas.microsoft.com/office/powerpoint/2010/main" val="3818917278"/>
              </p:ext>
            </p:extLst>
          </p:nvPr>
        </p:nvGraphicFramePr>
        <p:xfrm>
          <a:off x="5651500" y="3686175"/>
          <a:ext cx="433388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0" name="Rovnica" r:id="rId15" imgW="13817600" imgH="5689600" progId="Equation.3">
                  <p:embed/>
                </p:oleObj>
              </mc:Choice>
              <mc:Fallback>
                <p:oleObj name="Rovnica" r:id="rId15" imgW="13817600" imgH="568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651500" y="3686175"/>
                        <a:ext cx="433388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25"/>
          <p:cNvGraphicFramePr/>
          <p:nvPr>
            <p:extLst>
              <p:ext uri="{D42A27DB-BD31-4B8C-83A1-F6EECF244321}">
                <p14:modId xmlns:p14="http://schemas.microsoft.com/office/powerpoint/2010/main" val="4257442889"/>
              </p:ext>
            </p:extLst>
          </p:nvPr>
        </p:nvGraphicFramePr>
        <p:xfrm>
          <a:off x="4067944" y="2924944"/>
          <a:ext cx="273862" cy="251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1" name="Rovnica" r:id="rId17" imgW="152280" imgH="139680" progId="Equation.3">
                  <p:embed/>
                </p:oleObj>
              </mc:Choice>
              <mc:Fallback>
                <p:oleObj name="Rovnica" r:id="rId17" imgW="152280" imgH="139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067944" y="2924944"/>
                        <a:ext cx="273862" cy="251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26"/>
          <p:cNvGraphicFramePr/>
          <p:nvPr/>
        </p:nvGraphicFramePr>
        <p:xfrm>
          <a:off x="3515392" y="2691170"/>
          <a:ext cx="291602" cy="323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2" name="Rovnica" r:id="rId19" imgW="3657600" imgH="4064000" progId="Equation.3">
                  <p:embed/>
                </p:oleObj>
              </mc:Choice>
              <mc:Fallback>
                <p:oleObj name="Rovnica" r:id="rId19" imgW="3657600" imgH="406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515392" y="2691170"/>
                        <a:ext cx="291602" cy="323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28"/>
          <p:cNvGraphicFramePr/>
          <p:nvPr>
            <p:extLst>
              <p:ext uri="{D42A27DB-BD31-4B8C-83A1-F6EECF244321}">
                <p14:modId xmlns:p14="http://schemas.microsoft.com/office/powerpoint/2010/main" val="1519141524"/>
              </p:ext>
            </p:extLst>
          </p:nvPr>
        </p:nvGraphicFramePr>
        <p:xfrm>
          <a:off x="7404108" y="3326659"/>
          <a:ext cx="292095" cy="323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3" name="Rovnica" r:id="rId21" imgW="114102" imgH="126780" progId="Equation.3">
                  <p:embed/>
                </p:oleObj>
              </mc:Choice>
              <mc:Fallback>
                <p:oleObj name="Rovnica" r:id="rId21" imgW="114102" imgH="1267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404108" y="3326659"/>
                        <a:ext cx="292095" cy="3238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Šípka dolu 29"/>
          <p:cNvSpPr/>
          <p:nvPr/>
        </p:nvSpPr>
        <p:spPr>
          <a:xfrm>
            <a:off x="7262036" y="1701204"/>
            <a:ext cx="329613" cy="1606710"/>
          </a:xfrm>
          <a:custGeom>
            <a:avLst>
              <a:gd name="f0" fmla="val 19384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0091ED"/>
          </a:solidFill>
          <a:ln w="10799">
            <a:solidFill>
              <a:srgbClr val="0069AE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5" name="Šípka dolu 30"/>
          <p:cNvSpPr/>
          <p:nvPr/>
        </p:nvSpPr>
        <p:spPr>
          <a:xfrm rot="10799991">
            <a:off x="7084816" y="3789039"/>
            <a:ext cx="329613" cy="1654830"/>
          </a:xfrm>
          <a:custGeom>
            <a:avLst>
              <a:gd name="f0" fmla="val 1961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0 f13 1"/>
              <a:gd name="f24" fmla="*/ 0 f12 1"/>
              <a:gd name="f25" fmla="*/ f16 1 f4"/>
              <a:gd name="f26" fmla="*/ 21600 f12 1"/>
              <a:gd name="f27" fmla="*/ f17 1 f4"/>
              <a:gd name="f28" fmla="+- 21600 0 f19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23" r="f30" b="f37"/>
            <a:pathLst>
              <a:path w="21600" h="21600">
                <a:moveTo>
                  <a:pt x="f18" y="f7"/>
                </a:moveTo>
                <a:lnTo>
                  <a:pt x="f18" y="f19"/>
                </a:lnTo>
                <a:lnTo>
                  <a:pt x="f7" y="f19"/>
                </a:lnTo>
                <a:lnTo>
                  <a:pt x="f9" y="f8"/>
                </a:lnTo>
                <a:lnTo>
                  <a:pt x="f8" y="f19"/>
                </a:lnTo>
                <a:lnTo>
                  <a:pt x="f20" y="f19"/>
                </a:lnTo>
                <a:lnTo>
                  <a:pt x="f20" y="f7"/>
                </a:lnTo>
                <a:close/>
              </a:path>
            </a:pathLst>
          </a:custGeom>
          <a:solidFill>
            <a:srgbClr val="0091ED"/>
          </a:solidFill>
          <a:ln w="10799">
            <a:solidFill>
              <a:srgbClr val="0069AE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51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104502"/>
            <a:ext cx="5261042" cy="36909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Zástupný symbol obsah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660381"/>
              </p:ext>
            </p:extLst>
          </p:nvPr>
        </p:nvGraphicFramePr>
        <p:xfrm>
          <a:off x="138976" y="391184"/>
          <a:ext cx="4983090" cy="3042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626071"/>
              </p:ext>
            </p:extLst>
          </p:nvPr>
        </p:nvGraphicFramePr>
        <p:xfrm>
          <a:off x="5220072" y="2770608"/>
          <a:ext cx="1318163" cy="1276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0" name="Rovnica" r:id="rId5" imgW="406080" imgH="393480" progId="Equation.3">
                  <p:embed/>
                </p:oleObj>
              </mc:Choice>
              <mc:Fallback>
                <p:oleObj name="Rovnica" r:id="rId5" imgW="4060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20072" y="2770608"/>
                        <a:ext cx="1318163" cy="1276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Šípka dolu 9"/>
          <p:cNvSpPr/>
          <p:nvPr/>
        </p:nvSpPr>
        <p:spPr>
          <a:xfrm rot="7642496">
            <a:off x="5040204" y="1686237"/>
            <a:ext cx="461709" cy="13743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ĺžnik 10"/>
          <p:cNvSpPr/>
          <p:nvPr/>
        </p:nvSpPr>
        <p:spPr>
          <a:xfrm>
            <a:off x="312797" y="796178"/>
            <a:ext cx="8763553" cy="31393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But our physical </a:t>
            </a:r>
          </a:p>
          <a:p>
            <a:pPr algn="ctr"/>
            <a:r>
              <a:rPr lang="en-US" sz="66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model of linear freezing</a:t>
            </a:r>
          </a:p>
          <a:p>
            <a:pPr algn="ctr"/>
            <a:r>
              <a:rPr lang="en-US" sz="66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 insufficient</a:t>
            </a:r>
            <a:endParaRPr lang="sk-SK" sz="6600" b="1" cap="none" spc="0" dirty="0">
              <a:ln w="11430"/>
              <a:solidFill>
                <a:schemeClr val="accent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Šípka dolu 11"/>
          <p:cNvSpPr/>
          <p:nvPr/>
        </p:nvSpPr>
        <p:spPr>
          <a:xfrm rot="3199994">
            <a:off x="5030188" y="3694149"/>
            <a:ext cx="461709" cy="13743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1259632" y="3861048"/>
            <a:ext cx="6624736" cy="1754326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Our math </a:t>
            </a:r>
            <a:r>
              <a:rPr lang="sk-SK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model 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is sufficient</a:t>
            </a:r>
          </a:p>
        </p:txBody>
      </p:sp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4C3EEA-EEE2-447A-AF68-885B4E4193F7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8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85" y="413828"/>
            <a:ext cx="7031281" cy="4353302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65" y="540644"/>
            <a:ext cx="6997001" cy="422648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of reservoir</a:t>
            </a:r>
            <a:endParaRPr lang="en-US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910097"/>
              </p:ext>
            </p:extLst>
          </p:nvPr>
        </p:nvGraphicFramePr>
        <p:xfrm>
          <a:off x="4595225" y="2204864"/>
          <a:ext cx="922337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0" name="Rovnica" r:id="rId5" imgW="114120" imgH="126720" progId="Equation.3">
                  <p:embed/>
                </p:oleObj>
              </mc:Choice>
              <mc:Fallback>
                <p:oleObj name="Rovnica" r:id="rId5" imgW="114120" imgH="12672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5225" y="2204864"/>
                        <a:ext cx="922337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984647"/>
              </p:ext>
            </p:extLst>
          </p:nvPr>
        </p:nvGraphicFramePr>
        <p:xfrm>
          <a:off x="1331640" y="3479239"/>
          <a:ext cx="864096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1" name="Rovnica" r:id="rId7" imgW="152280" imgH="139680" progId="Equation.3">
                  <p:embed/>
                </p:oleObj>
              </mc:Choice>
              <mc:Fallback>
                <p:oleObj name="Rovnica" r:id="rId7" imgW="152280" imgH="139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31640" y="3479239"/>
                        <a:ext cx="864096" cy="792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dĺžnik 8"/>
          <p:cNvSpPr/>
          <p:nvPr/>
        </p:nvSpPr>
        <p:spPr>
          <a:xfrm>
            <a:off x="2569888" y="2575506"/>
            <a:ext cx="19351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α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=90</a:t>
            </a: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°</a:t>
            </a:r>
            <a:endParaRPr lang="sk-SK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678601"/>
              </p:ext>
            </p:extLst>
          </p:nvPr>
        </p:nvGraphicFramePr>
        <p:xfrm>
          <a:off x="6316663" y="1141413"/>
          <a:ext cx="922337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2" name="Rovnica" r:id="rId9" imgW="114120" imgH="126720" progId="Equation.3">
                  <p:embed/>
                </p:oleObj>
              </mc:Choice>
              <mc:Fallback>
                <p:oleObj name="Rovnica" r:id="rId9" imgW="114120" imgH="126720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6663" y="1141413"/>
                        <a:ext cx="922337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dĺžnik 10"/>
          <p:cNvSpPr/>
          <p:nvPr/>
        </p:nvSpPr>
        <p:spPr>
          <a:xfrm>
            <a:off x="563127" y="5013176"/>
            <a:ext cx="80641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8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Its</a:t>
            </a:r>
            <a:r>
              <a:rPr lang="sk-SK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 </a:t>
            </a:r>
            <a:r>
              <a:rPr lang="sk-SK" sz="8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spherical</a:t>
            </a:r>
            <a:r>
              <a:rPr lang="sk-SK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cap!</a:t>
            </a:r>
            <a:endParaRPr lang="sk-SK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05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5834"/>
            <a:ext cx="7787208" cy="1031806"/>
          </a:xfrm>
        </p:spPr>
        <p:txBody>
          <a:bodyPr/>
          <a:lstStyle/>
          <a:p>
            <a:r>
              <a:rPr lang="en-US" dirty="0" smtClean="0"/>
              <a:t>Planar freezing</a:t>
            </a:r>
            <a:endParaRPr lang="en-US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97858"/>
            <a:ext cx="2153767" cy="851489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52" y="2003555"/>
            <a:ext cx="2189906" cy="1045792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58" y="1872112"/>
            <a:ext cx="2283835" cy="1177235"/>
          </a:xfrm>
          <a:prstGeom prst="rect">
            <a:avLst/>
          </a:prstGeom>
        </p:spPr>
      </p:pic>
      <p:graphicFrame>
        <p:nvGraphicFramePr>
          <p:cNvPr id="4" name="Obj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588064"/>
              </p:ext>
            </p:extLst>
          </p:nvPr>
        </p:nvGraphicFramePr>
        <p:xfrm>
          <a:off x="423978" y="3205793"/>
          <a:ext cx="2592288" cy="801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1" name="Rovnica" r:id="rId6" imgW="571320" imgH="228600" progId="Equation.3">
                  <p:embed/>
                </p:oleObj>
              </mc:Choice>
              <mc:Fallback>
                <p:oleObj name="Rovnica" r:id="rId6" imgW="57132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978" y="3205793"/>
                        <a:ext cx="2592288" cy="80138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93" y="1426550"/>
            <a:ext cx="22669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Rovná spojnica 9"/>
          <p:cNvCxnSpPr/>
          <p:nvPr/>
        </p:nvCxnSpPr>
        <p:spPr>
          <a:xfrm>
            <a:off x="399942" y="2708920"/>
            <a:ext cx="8352928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Obdĺžnik 10"/>
          <p:cNvSpPr/>
          <p:nvPr/>
        </p:nvSpPr>
        <p:spPr>
          <a:xfrm>
            <a:off x="872562" y="2120913"/>
            <a:ext cx="6236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3600" b="1" cap="none" spc="0" dirty="0" err="1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sk-SK" sz="1100" b="1" cap="none" spc="0" dirty="0" err="1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endParaRPr lang="sk-SK" sz="4400" b="1" cap="none" spc="0" dirty="0">
              <a:ln w="11430"/>
              <a:solidFill>
                <a:schemeClr val="accent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Obdĺžnik 19"/>
          <p:cNvSpPr/>
          <p:nvPr/>
        </p:nvSpPr>
        <p:spPr>
          <a:xfrm>
            <a:off x="7608991" y="2001034"/>
            <a:ext cx="5790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4000" b="1" cap="none" spc="0" dirty="0" err="1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sk-SK" sz="1600" b="1" dirty="0" err="1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</a:t>
            </a:r>
            <a:endParaRPr lang="sk-SK" sz="5400" b="1" cap="none" spc="0" dirty="0">
              <a:ln w="11430"/>
              <a:solidFill>
                <a:schemeClr val="accent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132920"/>
              </p:ext>
            </p:extLst>
          </p:nvPr>
        </p:nvGraphicFramePr>
        <p:xfrm>
          <a:off x="283088" y="1657507"/>
          <a:ext cx="589474" cy="540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2" name="Rovnica" r:id="rId9" imgW="152280" imgH="139680" progId="Equation.3">
                  <p:embed/>
                </p:oleObj>
              </mc:Choice>
              <mc:Fallback>
                <p:oleObj name="Rovnica" r:id="rId9" imgW="152280" imgH="139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3088" y="1657507"/>
                        <a:ext cx="589474" cy="540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963418"/>
              </p:ext>
            </p:extLst>
          </p:nvPr>
        </p:nvGraphicFramePr>
        <p:xfrm>
          <a:off x="7030130" y="2250461"/>
          <a:ext cx="645575" cy="59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3" name="Rovnica" r:id="rId11" imgW="152280" imgH="139680" progId="Equation.3">
                  <p:embed/>
                </p:oleObj>
              </mc:Choice>
              <mc:Fallback>
                <p:oleObj name="Rovnica" r:id="rId11" imgW="1522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0130" y="2250461"/>
                        <a:ext cx="645575" cy="5912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Šípka dolu 23"/>
          <p:cNvSpPr/>
          <p:nvPr/>
        </p:nvSpPr>
        <p:spPr>
          <a:xfrm>
            <a:off x="399942" y="2120913"/>
            <a:ext cx="248995" cy="50268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accent4"/>
              </a:solidFill>
            </a:endParaRPr>
          </a:p>
        </p:txBody>
      </p:sp>
      <p:graphicFrame>
        <p:nvGraphicFramePr>
          <p:cNvPr id="25" name="Objek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617054"/>
              </p:ext>
            </p:extLst>
          </p:nvPr>
        </p:nvGraphicFramePr>
        <p:xfrm>
          <a:off x="6616142" y="3004696"/>
          <a:ext cx="1341239" cy="1200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4" name="Rovnica" r:id="rId13" imgW="482400" imgH="431640" progId="Equation.3">
                  <p:embed/>
                </p:oleObj>
              </mc:Choice>
              <mc:Fallback>
                <p:oleObj name="Rovnica" r:id="rId13" imgW="48240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16142" y="3004696"/>
                        <a:ext cx="1341239" cy="1200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147"/>
              </p:ext>
            </p:extLst>
          </p:nvPr>
        </p:nvGraphicFramePr>
        <p:xfrm>
          <a:off x="3504843" y="3212976"/>
          <a:ext cx="214312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5" name="Rovnica" r:id="rId15" imgW="1346040" imgH="482400" progId="Equation.3">
                  <p:embed/>
                </p:oleObj>
              </mc:Choice>
              <mc:Fallback>
                <p:oleObj name="Rovnica" r:id="rId15" imgW="1346040" imgH="48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504843" y="3212976"/>
                        <a:ext cx="2143125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BlokTextu 26"/>
          <p:cNvSpPr txBox="1"/>
          <p:nvPr/>
        </p:nvSpPr>
        <p:spPr>
          <a:xfrm>
            <a:off x="1239954" y="4150821"/>
            <a:ext cx="6709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chemeClr val="accent1"/>
                </a:solidFill>
              </a:rPr>
              <a:t>Using known formulas for volumes</a:t>
            </a:r>
            <a:endParaRPr lang="en-US" sz="3600" b="1" i="1" dirty="0">
              <a:solidFill>
                <a:schemeClr val="accent1"/>
              </a:solidFill>
            </a:endParaRPr>
          </a:p>
        </p:txBody>
      </p:sp>
      <p:graphicFrame>
        <p:nvGraphicFramePr>
          <p:cNvPr id="28" name="Objek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568207"/>
              </p:ext>
            </p:extLst>
          </p:nvPr>
        </p:nvGraphicFramePr>
        <p:xfrm>
          <a:off x="5892193" y="5338489"/>
          <a:ext cx="1978470" cy="960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6" name="Rovnica" r:id="rId17" imgW="28448000" imgH="12598400" progId="Equation.3">
                  <p:embed/>
                </p:oleObj>
              </mc:Choice>
              <mc:Fallback>
                <p:oleObj name="Rovnica" r:id="rId17" imgW="28448000" imgH="125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193" y="5338489"/>
                        <a:ext cx="1978470" cy="9605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k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1470518"/>
              </p:ext>
            </p:extLst>
          </p:nvPr>
        </p:nvGraphicFramePr>
        <p:xfrm>
          <a:off x="760299" y="5416579"/>
          <a:ext cx="3087687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7" name="Rovnica" r:id="rId19" imgW="1968500" imgH="508000" progId="Equation.3">
                  <p:embed/>
                </p:oleObj>
              </mc:Choice>
              <mc:Fallback>
                <p:oleObj name="Rovnica" r:id="rId19" imgW="19685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299" y="5416579"/>
                        <a:ext cx="3087687" cy="9667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lokTextu 8"/>
          <p:cNvSpPr txBox="1"/>
          <p:nvPr/>
        </p:nvSpPr>
        <p:spPr>
          <a:xfrm>
            <a:off x="6358593" y="4834433"/>
            <a:ext cx="1045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Cone</a:t>
            </a:r>
            <a:endParaRPr lang="en-GB" sz="3200" b="1" i="1" dirty="0"/>
          </a:p>
        </p:txBody>
      </p:sp>
      <p:sp>
        <p:nvSpPr>
          <p:cNvPr id="31" name="BlokTextu 30"/>
          <p:cNvSpPr txBox="1"/>
          <p:nvPr/>
        </p:nvSpPr>
        <p:spPr>
          <a:xfrm>
            <a:off x="1083456" y="4831804"/>
            <a:ext cx="2390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Spherical cap</a:t>
            </a:r>
            <a:endParaRPr lang="en-GB" sz="3200" b="1" i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06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4" grpId="0" animBg="1"/>
      <p:bldP spid="27" grpId="0"/>
      <p:bldP spid="9" grpId="0"/>
      <p:bldP spid="3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5834"/>
            <a:ext cx="7787208" cy="1031806"/>
          </a:xfrm>
        </p:spPr>
        <p:txBody>
          <a:bodyPr/>
          <a:lstStyle/>
          <a:p>
            <a:r>
              <a:rPr lang="en-US" dirty="0" smtClean="0"/>
              <a:t>Planar freezing</a:t>
            </a:r>
            <a:endParaRPr lang="en-US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97858"/>
            <a:ext cx="2153767" cy="851489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52" y="2003555"/>
            <a:ext cx="2189906" cy="1045792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58" y="1872112"/>
            <a:ext cx="2283835" cy="1177235"/>
          </a:xfrm>
          <a:prstGeom prst="rect">
            <a:avLst/>
          </a:prstGeom>
        </p:spPr>
      </p:pic>
      <p:graphicFrame>
        <p:nvGraphicFramePr>
          <p:cNvPr id="4" name="Obj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122152"/>
              </p:ext>
            </p:extLst>
          </p:nvPr>
        </p:nvGraphicFramePr>
        <p:xfrm>
          <a:off x="423978" y="3205793"/>
          <a:ext cx="2592288" cy="801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1" name="Rovnica" r:id="rId6" imgW="571320" imgH="228600" progId="Equation.3">
                  <p:embed/>
                </p:oleObj>
              </mc:Choice>
              <mc:Fallback>
                <p:oleObj name="Rovnica" r:id="rId6" imgW="57132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978" y="3205793"/>
                        <a:ext cx="2592288" cy="80138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93" y="1426550"/>
            <a:ext cx="22669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Rovná spojnica 9"/>
          <p:cNvCxnSpPr/>
          <p:nvPr/>
        </p:nvCxnSpPr>
        <p:spPr>
          <a:xfrm>
            <a:off x="399942" y="2708920"/>
            <a:ext cx="8352928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Obdĺžnik 10"/>
          <p:cNvSpPr/>
          <p:nvPr/>
        </p:nvSpPr>
        <p:spPr>
          <a:xfrm>
            <a:off x="872562" y="2120913"/>
            <a:ext cx="6236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3600" b="1" cap="none" spc="0" dirty="0" err="1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sk-SK" sz="1100" b="1" cap="none" spc="0" dirty="0" err="1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endParaRPr lang="sk-SK" sz="4400" b="1" cap="none" spc="0" dirty="0">
              <a:ln w="11430"/>
              <a:solidFill>
                <a:schemeClr val="accent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Obdĺžnik 19"/>
          <p:cNvSpPr/>
          <p:nvPr/>
        </p:nvSpPr>
        <p:spPr>
          <a:xfrm>
            <a:off x="7608991" y="2001034"/>
            <a:ext cx="5790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4000" b="1" cap="none" spc="0" dirty="0" err="1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sk-SK" sz="1600" b="1" dirty="0" err="1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</a:t>
            </a:r>
            <a:endParaRPr lang="sk-SK" sz="5400" b="1" cap="none" spc="0" dirty="0">
              <a:ln w="11430"/>
              <a:solidFill>
                <a:schemeClr val="accent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896120"/>
              </p:ext>
            </p:extLst>
          </p:nvPr>
        </p:nvGraphicFramePr>
        <p:xfrm>
          <a:off x="283088" y="1657507"/>
          <a:ext cx="589474" cy="540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2" name="Rovnica" r:id="rId9" imgW="152280" imgH="139680" progId="Equation.3">
                  <p:embed/>
                </p:oleObj>
              </mc:Choice>
              <mc:Fallback>
                <p:oleObj name="Rovnica" r:id="rId9" imgW="152280" imgH="139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3088" y="1657507"/>
                        <a:ext cx="589474" cy="540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862637"/>
              </p:ext>
            </p:extLst>
          </p:nvPr>
        </p:nvGraphicFramePr>
        <p:xfrm>
          <a:off x="7030130" y="2250461"/>
          <a:ext cx="645575" cy="59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3" name="Rovnica" r:id="rId11" imgW="152280" imgH="139680" progId="Equation.3">
                  <p:embed/>
                </p:oleObj>
              </mc:Choice>
              <mc:Fallback>
                <p:oleObj name="Rovnica" r:id="rId11" imgW="1522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0130" y="2250461"/>
                        <a:ext cx="645575" cy="5912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Šípka dolu 23"/>
          <p:cNvSpPr/>
          <p:nvPr/>
        </p:nvSpPr>
        <p:spPr>
          <a:xfrm>
            <a:off x="399942" y="2120913"/>
            <a:ext cx="248995" cy="50268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accent4"/>
              </a:solidFill>
            </a:endParaRPr>
          </a:p>
        </p:txBody>
      </p:sp>
      <p:sp>
        <p:nvSpPr>
          <p:cNvPr id="21" name="BlokTextu 20"/>
          <p:cNvSpPr txBox="1"/>
          <p:nvPr/>
        </p:nvSpPr>
        <p:spPr>
          <a:xfrm>
            <a:off x="357943" y="4149080"/>
            <a:ext cx="8436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chemeClr val="accent1"/>
                </a:solidFill>
              </a:rPr>
              <a:t>We can calculate density/pike angle relation</a:t>
            </a:r>
            <a:endParaRPr lang="en-US" sz="3600" b="1" i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331988"/>
              </p:ext>
            </p:extLst>
          </p:nvPr>
        </p:nvGraphicFramePr>
        <p:xfrm>
          <a:off x="2275636" y="4941168"/>
          <a:ext cx="4583112" cy="157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4" name="Rovnica" r:id="rId13" imgW="56896000" imgH="20726400" progId="Equation.3">
                  <p:embed/>
                </p:oleObj>
              </mc:Choice>
              <mc:Fallback>
                <p:oleObj name="Rovnica" r:id="rId13" imgW="56896000" imgH="2072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5636" y="4941168"/>
                        <a:ext cx="4583112" cy="1579562"/>
                      </a:xfrm>
                      <a:prstGeom prst="rect">
                        <a:avLst/>
                      </a:prstGeom>
                      <a:noFill/>
                      <a:ln w="635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147"/>
              </p:ext>
            </p:extLst>
          </p:nvPr>
        </p:nvGraphicFramePr>
        <p:xfrm>
          <a:off x="3505200" y="3213100"/>
          <a:ext cx="214312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5" name="Rovnica" r:id="rId15" imgW="1346040" imgH="482400" progId="Equation.3">
                  <p:embed/>
                </p:oleObj>
              </mc:Choice>
              <mc:Fallback>
                <p:oleObj name="Rovnica" r:id="rId15" imgW="1346040" imgH="482400" progId="Equation.3">
                  <p:embed/>
                  <p:pic>
                    <p:nvPicPr>
                      <p:cNvPr id="0" name="Objek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213100"/>
                        <a:ext cx="2143125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617054"/>
              </p:ext>
            </p:extLst>
          </p:nvPr>
        </p:nvGraphicFramePr>
        <p:xfrm>
          <a:off x="6616700" y="3005138"/>
          <a:ext cx="1341438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6" name="Rovnica" r:id="rId17" imgW="482400" imgH="431640" progId="Equation.3">
                  <p:embed/>
                </p:oleObj>
              </mc:Choice>
              <mc:Fallback>
                <p:oleObj name="Rovnica" r:id="rId17" imgW="482400" imgH="431640" progId="Equation.3">
                  <p:embed/>
                  <p:pic>
                    <p:nvPicPr>
                      <p:cNvPr id="0" name="Objek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6700" y="3005138"/>
                        <a:ext cx="1341438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62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Angle of cone vs</a:t>
            </a:r>
            <a:r>
              <a:rPr lang="sk-SK" dirty="0" smtClean="0"/>
              <a:t> </a:t>
            </a:r>
            <a:r>
              <a:rPr lang="en-US" dirty="0" smtClean="0"/>
              <a:t>ratio of densities</a:t>
            </a:r>
            <a:endParaRPr lang="en-US" dirty="0"/>
          </a:p>
        </p:txBody>
      </p:sp>
      <p:graphicFrame>
        <p:nvGraphicFramePr>
          <p:cNvPr id="5" name="Zástupný symbol obsahu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01095583"/>
              </p:ext>
            </p:extLst>
          </p:nvPr>
        </p:nvGraphicFramePr>
        <p:xfrm>
          <a:off x="316176" y="1815482"/>
          <a:ext cx="8511647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Šípka dolu 6"/>
          <p:cNvSpPr/>
          <p:nvPr/>
        </p:nvSpPr>
        <p:spPr>
          <a:xfrm>
            <a:off x="7904446" y="2104192"/>
            <a:ext cx="377188" cy="35283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479965"/>
              </p:ext>
            </p:extLst>
          </p:nvPr>
        </p:nvGraphicFramePr>
        <p:xfrm>
          <a:off x="1972360" y="4191746"/>
          <a:ext cx="3329643" cy="1147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8" name="Rovnica" r:id="rId4" imgW="56896000" imgH="20726400" progId="Equation.3">
                  <p:embed/>
                </p:oleObj>
              </mc:Choice>
              <mc:Fallback>
                <p:oleObj name="Rovnica" r:id="rId4" imgW="56896000" imgH="20726400" progId="Equation.3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2360" y="4191746"/>
                        <a:ext cx="3329643" cy="1147556"/>
                      </a:xfrm>
                      <a:prstGeom prst="rect">
                        <a:avLst/>
                      </a:prstGeom>
                      <a:solidFill>
                        <a:schemeClr val="bg1">
                          <a:alpha val="80000"/>
                        </a:schemeClr>
                      </a:solidFill>
                      <a:ln w="635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lokTextu 3"/>
          <p:cNvSpPr txBox="1"/>
          <p:nvPr/>
        </p:nvSpPr>
        <p:spPr>
          <a:xfrm>
            <a:off x="215516" y="1241465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i="1" dirty="0" err="1" smtClean="0">
                <a:solidFill>
                  <a:srgbClr val="FF0000"/>
                </a:solidFill>
              </a:rPr>
              <a:t>Existence</a:t>
            </a:r>
            <a:r>
              <a:rPr lang="sk-SK" sz="4800" b="1" i="1" dirty="0" smtClean="0">
                <a:solidFill>
                  <a:srgbClr val="FF0000"/>
                </a:solidFill>
              </a:rPr>
              <a:t> </a:t>
            </a:r>
            <a:r>
              <a:rPr lang="sk-SK" sz="4800" b="1" i="1" dirty="0" err="1" smtClean="0">
                <a:solidFill>
                  <a:srgbClr val="FF0000"/>
                </a:solidFill>
              </a:rPr>
              <a:t>of</a:t>
            </a:r>
            <a:r>
              <a:rPr lang="sk-SK" sz="4800" b="1" i="1" dirty="0" smtClean="0">
                <a:solidFill>
                  <a:srgbClr val="FF0000"/>
                </a:solidFill>
              </a:rPr>
              <a:t> </a:t>
            </a:r>
            <a:r>
              <a:rPr lang="sk-SK" sz="4800" b="1" i="1" dirty="0" err="1" smtClean="0">
                <a:solidFill>
                  <a:srgbClr val="FF0000"/>
                </a:solidFill>
              </a:rPr>
              <a:t>cone</a:t>
            </a:r>
            <a:r>
              <a:rPr lang="sk-SK" sz="4800" b="1" i="1" dirty="0" smtClean="0">
                <a:solidFill>
                  <a:srgbClr val="FF0000"/>
                </a:solidFill>
              </a:rPr>
              <a:t> </a:t>
            </a:r>
            <a:r>
              <a:rPr lang="sk-SK" sz="4800" b="1" i="1" dirty="0" err="1" smtClean="0">
                <a:solidFill>
                  <a:srgbClr val="FF0000"/>
                </a:solidFill>
              </a:rPr>
              <a:t>only</a:t>
            </a:r>
            <a:r>
              <a:rPr lang="sk-SK" sz="4800" b="1" i="1" dirty="0" smtClean="0">
                <a:solidFill>
                  <a:srgbClr val="FF0000"/>
                </a:solidFill>
              </a:rPr>
              <a:t> </a:t>
            </a:r>
            <a:r>
              <a:rPr lang="sk-SK" sz="4800" b="1" i="1" dirty="0" err="1" smtClean="0">
                <a:solidFill>
                  <a:srgbClr val="FF0000"/>
                </a:solidFill>
              </a:rPr>
              <a:t>for</a:t>
            </a:r>
            <a:r>
              <a:rPr lang="sk-SK" sz="4800" b="1" i="1" dirty="0" smtClean="0">
                <a:solidFill>
                  <a:srgbClr val="FF0000"/>
                </a:solidFill>
              </a:rPr>
              <a:t> P &lt; 0,75</a:t>
            </a:r>
            <a:endParaRPr lang="en-GB" sz="4800" b="1" i="1" dirty="0">
              <a:solidFill>
                <a:srgbClr val="FF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4C3EEA-EEE2-447A-AF68-885B4E4193F7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15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Simulated droplets with different P</a:t>
            </a:r>
            <a:endParaRPr lang="en-GB" dirty="0"/>
          </a:p>
        </p:txBody>
      </p:sp>
      <p:pic>
        <p:nvPicPr>
          <p:cNvPr id="5" name="Zástupný symbol obsahu 4"/>
          <p:cNvPicPr preferRelativeResize="0"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6" y="1196752"/>
            <a:ext cx="1800000" cy="1800000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57</a:t>
            </a:fld>
            <a:endParaRPr lang="en-GB"/>
          </a:p>
        </p:txBody>
      </p:sp>
      <p:pic>
        <p:nvPicPr>
          <p:cNvPr id="6" name="Obrázok 5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6" y="1200145"/>
            <a:ext cx="1800000" cy="1800000"/>
          </a:xfrm>
          <a:prstGeom prst="rect">
            <a:avLst/>
          </a:prstGeom>
        </p:spPr>
      </p:pic>
      <p:pic>
        <p:nvPicPr>
          <p:cNvPr id="7" name="Obrázok 6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1800000" cy="1800000"/>
          </a:xfrm>
          <a:prstGeom prst="rect">
            <a:avLst/>
          </a:prstGeom>
        </p:spPr>
      </p:pic>
      <p:pic>
        <p:nvPicPr>
          <p:cNvPr id="8" name="Obrázok 7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01" y="1196752"/>
            <a:ext cx="1800000" cy="1800000"/>
          </a:xfrm>
          <a:prstGeom prst="rect">
            <a:avLst/>
          </a:prstGeom>
        </p:spPr>
      </p:pic>
      <p:pic>
        <p:nvPicPr>
          <p:cNvPr id="9" name="Obrázok 8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6" y="3158475"/>
            <a:ext cx="1800000" cy="1800000"/>
          </a:xfrm>
          <a:prstGeom prst="rect">
            <a:avLst/>
          </a:prstGeom>
        </p:spPr>
      </p:pic>
      <p:pic>
        <p:nvPicPr>
          <p:cNvPr id="10" name="Obrázok 9"/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6" y="3158475"/>
            <a:ext cx="1800000" cy="1800000"/>
          </a:xfrm>
          <a:prstGeom prst="rect">
            <a:avLst/>
          </a:prstGeom>
        </p:spPr>
      </p:pic>
      <p:pic>
        <p:nvPicPr>
          <p:cNvPr id="11" name="Obrázok 10"/>
          <p:cNvPicPr preferRelativeResize="0"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157935"/>
            <a:ext cx="1800000" cy="1800000"/>
          </a:xfrm>
          <a:prstGeom prst="rect">
            <a:avLst/>
          </a:prstGeom>
        </p:spPr>
      </p:pic>
      <p:pic>
        <p:nvPicPr>
          <p:cNvPr id="12" name="Obrázok 11"/>
          <p:cNvPicPr preferRelativeResize="0"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01" y="3157935"/>
            <a:ext cx="1800000" cy="1800000"/>
          </a:xfrm>
          <a:prstGeom prst="rect">
            <a:avLst/>
          </a:prstGeom>
        </p:spPr>
      </p:pic>
      <p:pic>
        <p:nvPicPr>
          <p:cNvPr id="13" name="Obrázok 12"/>
          <p:cNvPicPr preferRelativeResize="0"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21" y="5047969"/>
            <a:ext cx="1800000" cy="1800000"/>
          </a:xfrm>
          <a:prstGeom prst="rect">
            <a:avLst/>
          </a:prstGeom>
        </p:spPr>
      </p:pic>
      <p:pic>
        <p:nvPicPr>
          <p:cNvPr id="14" name="Obrázok 13"/>
          <p:cNvPicPr preferRelativeResize="0"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0" y="5047969"/>
            <a:ext cx="1800000" cy="1800000"/>
          </a:xfrm>
          <a:prstGeom prst="rect">
            <a:avLst/>
          </a:prstGeom>
        </p:spPr>
      </p:pic>
      <p:pic>
        <p:nvPicPr>
          <p:cNvPr id="15" name="Obrázok 14"/>
          <p:cNvPicPr preferRelativeResize="0"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35269" y="7442906"/>
            <a:ext cx="12190477" cy="7619048"/>
          </a:xfrm>
          <a:prstGeom prst="rect">
            <a:avLst/>
          </a:prstGeom>
        </p:spPr>
      </p:pic>
      <p:pic>
        <p:nvPicPr>
          <p:cNvPr id="18" name="Obrázok 17"/>
          <p:cNvPicPr preferRelativeResize="0"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99" y="5058000"/>
            <a:ext cx="1800000" cy="1800000"/>
          </a:xfrm>
          <a:prstGeom prst="rect">
            <a:avLst/>
          </a:prstGeom>
        </p:spPr>
      </p:pic>
      <p:sp>
        <p:nvSpPr>
          <p:cNvPr id="19" name="Obdĺžnik 18"/>
          <p:cNvSpPr/>
          <p:nvPr/>
        </p:nvSpPr>
        <p:spPr>
          <a:xfrm>
            <a:off x="698035" y="2285450"/>
            <a:ext cx="10967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0,05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Obdĺžnik 19"/>
          <p:cNvSpPr/>
          <p:nvPr/>
        </p:nvSpPr>
        <p:spPr>
          <a:xfrm>
            <a:off x="3034471" y="2285450"/>
            <a:ext cx="8098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0,3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1" name="Obdĺžnik 20"/>
          <p:cNvSpPr/>
          <p:nvPr/>
        </p:nvSpPr>
        <p:spPr>
          <a:xfrm>
            <a:off x="2895981" y="4250049"/>
            <a:ext cx="10384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0,75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5113186" y="4250049"/>
            <a:ext cx="11496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0,80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5" name="Obdĺžnik 24"/>
          <p:cNvSpPr/>
          <p:nvPr/>
        </p:nvSpPr>
        <p:spPr>
          <a:xfrm>
            <a:off x="5251045" y="2277473"/>
            <a:ext cx="8739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0,4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6" name="Obdĺžnik 25"/>
          <p:cNvSpPr/>
          <p:nvPr/>
        </p:nvSpPr>
        <p:spPr>
          <a:xfrm>
            <a:off x="7328334" y="4250933"/>
            <a:ext cx="10743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0,85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7" name="Obdĺžnik 26"/>
          <p:cNvSpPr/>
          <p:nvPr/>
        </p:nvSpPr>
        <p:spPr>
          <a:xfrm>
            <a:off x="7522980" y="2277473"/>
            <a:ext cx="8098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0,5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9" name="Obdĺžnik 28"/>
          <p:cNvSpPr/>
          <p:nvPr/>
        </p:nvSpPr>
        <p:spPr>
          <a:xfrm>
            <a:off x="1933546" y="6150114"/>
            <a:ext cx="8691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0,9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0" name="Obdĺžnik 29"/>
          <p:cNvSpPr/>
          <p:nvPr/>
        </p:nvSpPr>
        <p:spPr>
          <a:xfrm>
            <a:off x="6657424" y="6150114"/>
            <a:ext cx="4042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1" name="Obdĺžnik 30"/>
          <p:cNvSpPr/>
          <p:nvPr/>
        </p:nvSpPr>
        <p:spPr>
          <a:xfrm>
            <a:off x="707652" y="4250933"/>
            <a:ext cx="10775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0,65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2" name="Obdĺžnik 31"/>
          <p:cNvSpPr/>
          <p:nvPr/>
        </p:nvSpPr>
        <p:spPr>
          <a:xfrm>
            <a:off x="4032441" y="6150114"/>
            <a:ext cx="10807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0,95</a:t>
            </a:r>
            <a:endParaRPr lang="sk-SK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161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25" grpId="0"/>
      <p:bldP spid="26" grpId="0"/>
      <p:bldP spid="27" grpId="0"/>
      <p:bldP spid="29" grpId="0"/>
      <p:bldP spid="30" grpId="0"/>
      <p:bldP spid="31" grpId="0"/>
      <p:bldP spid="3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vs theory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58</a:t>
            </a:fld>
            <a:endParaRPr lang="en-GB"/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7302393"/>
              </p:ext>
            </p:extLst>
          </p:nvPr>
        </p:nvGraphicFramePr>
        <p:xfrm>
          <a:off x="488156" y="1124744"/>
          <a:ext cx="8167688" cy="5510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24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extremes - size</a:t>
            </a:r>
            <a:endParaRPr lang="en-GB" dirty="0"/>
          </a:p>
        </p:txBody>
      </p:sp>
      <p:sp>
        <p:nvSpPr>
          <p:cNvPr id="23" name="Zástupný symbol textu 2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3 times smaller</a:t>
            </a:r>
            <a:endParaRPr lang="en-GB" sz="2800" dirty="0"/>
          </a:p>
        </p:txBody>
      </p:sp>
      <p:pic>
        <p:nvPicPr>
          <p:cNvPr id="21" name="Zástupný symbol obsahu 2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87960"/>
            <a:ext cx="4040188" cy="2525117"/>
          </a:xfrm>
        </p:spPr>
      </p:pic>
      <p:sp>
        <p:nvSpPr>
          <p:cNvPr id="24" name="Zástupný symbol textu 2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sz="2800" dirty="0" smtClean="0"/>
              <a:t>times </a:t>
            </a:r>
            <a:r>
              <a:rPr lang="en-US" dirty="0" smtClean="0"/>
              <a:t>larger</a:t>
            </a:r>
            <a:endParaRPr lang="en-GB" dirty="0"/>
          </a:p>
        </p:txBody>
      </p:sp>
      <p:pic>
        <p:nvPicPr>
          <p:cNvPr id="22" name="Zástupný symbol obsahu 2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87464"/>
            <a:ext cx="4041775" cy="2526109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59</a:t>
            </a:fld>
            <a:endParaRPr lang="en-GB"/>
          </a:p>
        </p:txBody>
      </p:sp>
      <p:sp>
        <p:nvSpPr>
          <p:cNvPr id="3" name="BlokTextu 2"/>
          <p:cNvSpPr txBox="1"/>
          <p:nvPr/>
        </p:nvSpPr>
        <p:spPr>
          <a:xfrm>
            <a:off x="2001399" y="2199928"/>
            <a:ext cx="5090881" cy="52322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1"/>
                </a:solidFill>
              </a:rPr>
              <a:t>Change of peek angle is negligible</a:t>
            </a:r>
            <a:endParaRPr lang="en-US" sz="28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Inclination </a:t>
            </a:r>
            <a:r>
              <a:rPr lang="en-US" dirty="0"/>
              <a:t>of </a:t>
            </a:r>
            <a:r>
              <a:rPr lang="en-US" dirty="0" smtClean="0"/>
              <a:t>the surface</a:t>
            </a:r>
            <a:endParaRPr lang="sk-SK" dirty="0"/>
          </a:p>
        </p:txBody>
      </p:sp>
      <p:pic>
        <p:nvPicPr>
          <p:cNvPr id="5" name="Obrázok 4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2" r="17371" b="612"/>
          <a:stretch/>
        </p:blipFill>
        <p:spPr>
          <a:xfrm>
            <a:off x="390600" y="1340768"/>
            <a:ext cx="8362800" cy="520920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5796136" y="4077072"/>
            <a:ext cx="21877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α</a:t>
            </a:r>
            <a:r>
              <a:rPr lang="sk-SK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=62°</a:t>
            </a:r>
            <a:endParaRPr lang="sk-SK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6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extremes - temperature</a:t>
            </a:r>
            <a:endParaRPr lang="en-GB" dirty="0"/>
          </a:p>
        </p:txBody>
      </p:sp>
      <p:sp>
        <p:nvSpPr>
          <p:cNvPr id="8" name="Zástupný symbol textu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-12</a:t>
            </a:r>
            <a:r>
              <a:rPr lang="sk-SK" sz="2800" dirty="0" smtClean="0"/>
              <a:t>°</a:t>
            </a:r>
            <a:r>
              <a:rPr lang="en-US" sz="2800" dirty="0" smtClean="0"/>
              <a:t>C</a:t>
            </a:r>
            <a:endParaRPr lang="en-GB" sz="2800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87960"/>
            <a:ext cx="4040188" cy="2525117"/>
          </a:xfrm>
        </p:spPr>
      </p:pic>
      <p:sp>
        <p:nvSpPr>
          <p:cNvPr id="9" name="Zástupný symbol textu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-60</a:t>
            </a:r>
            <a:r>
              <a:rPr lang="sk-SK" sz="2800" dirty="0" smtClean="0"/>
              <a:t>°</a:t>
            </a:r>
            <a:r>
              <a:rPr lang="en-US" sz="2800" dirty="0"/>
              <a:t>C</a:t>
            </a:r>
            <a:endParaRPr lang="en-GB" sz="2800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87464"/>
            <a:ext cx="4041775" cy="2526109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60</a:t>
            </a:fld>
            <a:endParaRPr lang="en-GB"/>
          </a:p>
        </p:txBody>
      </p:sp>
      <p:sp>
        <p:nvSpPr>
          <p:cNvPr id="10" name="BlokTextu 9"/>
          <p:cNvSpPr txBox="1"/>
          <p:nvPr/>
        </p:nvSpPr>
        <p:spPr>
          <a:xfrm>
            <a:off x="2001399" y="2199928"/>
            <a:ext cx="5090881" cy="52322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1"/>
                </a:solidFill>
              </a:rPr>
              <a:t>Change of peek angle is negligible</a:t>
            </a:r>
            <a:endParaRPr lang="en-US" sz="28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9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Simulated extremes – heat capacity 34kJ</a:t>
            </a:r>
            <a:endParaRPr lang="en-GB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61</a:t>
            </a:fld>
            <a:endParaRPr lang="en-GB"/>
          </a:p>
        </p:txBody>
      </p:sp>
      <p:sp>
        <p:nvSpPr>
          <p:cNvPr id="6" name="BlokTextu 5"/>
          <p:cNvSpPr txBox="1"/>
          <p:nvPr/>
        </p:nvSpPr>
        <p:spPr>
          <a:xfrm>
            <a:off x="2001399" y="2199928"/>
            <a:ext cx="5090881" cy="52322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1"/>
                </a:solidFill>
              </a:rPr>
              <a:t>Change of peek angle is negligible</a:t>
            </a:r>
            <a:endParaRPr lang="en-US" sz="28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Simulated extremes – radius of contact area</a:t>
            </a:r>
            <a:endParaRPr lang="en-GB" dirty="0"/>
          </a:p>
        </p:txBody>
      </p:sp>
      <p:sp>
        <p:nvSpPr>
          <p:cNvPr id="10" name="Zástupný symbol textu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r=2,5 mm</a:t>
            </a:r>
            <a:endParaRPr lang="en-GB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87960"/>
            <a:ext cx="4040188" cy="2525117"/>
          </a:xfrm>
        </p:spPr>
      </p:pic>
      <p:sp>
        <p:nvSpPr>
          <p:cNvPr id="11" name="Zástupný symbol textu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r=4 mm</a:t>
            </a:r>
            <a:endParaRPr lang="en-GB" dirty="0"/>
          </a:p>
        </p:txBody>
      </p:sp>
      <p:pic>
        <p:nvPicPr>
          <p:cNvPr id="9" name="Zástupný symbol obsahu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87464"/>
            <a:ext cx="4041775" cy="2526109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62</a:t>
            </a:fld>
            <a:endParaRPr lang="en-GB"/>
          </a:p>
        </p:txBody>
      </p:sp>
      <p:sp>
        <p:nvSpPr>
          <p:cNvPr id="8" name="BlokTextu 7"/>
          <p:cNvSpPr txBox="1"/>
          <p:nvPr/>
        </p:nvSpPr>
        <p:spPr>
          <a:xfrm>
            <a:off x="2001399" y="2199928"/>
            <a:ext cx="5090881" cy="52322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1"/>
                </a:solidFill>
              </a:rPr>
              <a:t>Change of peek angle is negligible</a:t>
            </a:r>
            <a:endParaRPr lang="en-US" sz="28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8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Simulated extremes – radius of contact area r=5 mm</a:t>
            </a:r>
            <a:endParaRPr lang="en-GB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63</a:t>
            </a:fld>
            <a:endParaRPr lang="en-GB"/>
          </a:p>
        </p:txBody>
      </p:sp>
      <p:sp>
        <p:nvSpPr>
          <p:cNvPr id="5" name="BlokTextu 4"/>
          <p:cNvSpPr txBox="1"/>
          <p:nvPr/>
        </p:nvSpPr>
        <p:spPr>
          <a:xfrm>
            <a:off x="2001399" y="2199928"/>
            <a:ext cx="5090881" cy="52322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1"/>
                </a:solidFill>
              </a:rPr>
              <a:t>Change of peek angle is negligible</a:t>
            </a:r>
            <a:endParaRPr lang="en-US" sz="28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8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Simulated extremes – conductivity 4 times larger</a:t>
            </a:r>
            <a:endParaRPr lang="en-GB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64</a:t>
            </a:fld>
            <a:endParaRPr lang="en-GB"/>
          </a:p>
        </p:txBody>
      </p:sp>
      <p:sp>
        <p:nvSpPr>
          <p:cNvPr id="6" name="BlokTextu 5"/>
          <p:cNvSpPr txBox="1"/>
          <p:nvPr/>
        </p:nvSpPr>
        <p:spPr>
          <a:xfrm>
            <a:off x="2001399" y="2199928"/>
            <a:ext cx="5090881" cy="52322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1"/>
                </a:solidFill>
              </a:rPr>
              <a:t>Change of peek angle is negligible</a:t>
            </a:r>
            <a:endParaRPr lang="en-US" sz="28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9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extremes – all together</a:t>
            </a:r>
            <a:endParaRPr lang="en-GB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65</a:t>
            </a:fld>
            <a:endParaRPr lang="en-GB"/>
          </a:p>
        </p:txBody>
      </p:sp>
      <p:sp>
        <p:nvSpPr>
          <p:cNvPr id="5" name="BlokTextu 4"/>
          <p:cNvSpPr txBox="1"/>
          <p:nvPr/>
        </p:nvSpPr>
        <p:spPr>
          <a:xfrm>
            <a:off x="2001399" y="2199928"/>
            <a:ext cx="5090881" cy="52322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1"/>
                </a:solidFill>
              </a:rPr>
              <a:t>Change of peek angle is negligible</a:t>
            </a:r>
            <a:endParaRPr lang="en-US" sz="28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1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Density ratio</a:t>
            </a:r>
            <a:endParaRPr lang="sk-SK" dirty="0"/>
          </a:p>
        </p:txBody>
      </p:sp>
      <p:sp>
        <p:nvSpPr>
          <p:cNvPr id="4" name="Zástupný symbol obsahu 2"/>
          <p:cNvSpPr txBox="1">
            <a:spLocks noGrp="1"/>
          </p:cNvSpPr>
          <p:nvPr>
            <p:ph idx="1"/>
          </p:nvPr>
        </p:nvSpPr>
        <p:spPr>
          <a:xfrm>
            <a:off x="2594344" y="2147779"/>
            <a:ext cx="1552349" cy="520997"/>
          </a:xfrm>
        </p:spPr>
        <p:txBody>
          <a:bodyPr/>
          <a:lstStyle/>
          <a:p>
            <a:pPr marL="0" lvl="0" indent="0">
              <a:lnSpc>
                <a:spcPct val="90000"/>
              </a:lnSpc>
              <a:spcBef>
                <a:spcPts val="700"/>
              </a:spcBef>
              <a:buNone/>
            </a:pPr>
            <a:r>
              <a:rPr lang="en-US" sz="3000" i="1"/>
              <a:t>it works</a:t>
            </a:r>
            <a:endParaRPr lang="sk-SK" sz="3000" i="1"/>
          </a:p>
        </p:txBody>
      </p:sp>
      <p:sp>
        <p:nvSpPr>
          <p:cNvPr id="5" name="Zástupný symbol čísla snímky 3"/>
          <p:cNvSpPr txBox="1"/>
          <p:nvPr/>
        </p:nvSpPr>
        <p:spPr>
          <a:xfrm>
            <a:off x="7696203" y="6629400"/>
            <a:ext cx="1244598" cy="3397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 dirty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graphicFrame>
        <p:nvGraphicFramePr>
          <p:cNvPr id="6" name="Objekt 4"/>
          <p:cNvGraphicFramePr/>
          <p:nvPr/>
        </p:nvGraphicFramePr>
        <p:xfrm>
          <a:off x="501648" y="1700363"/>
          <a:ext cx="2060801" cy="1459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Rovnica" r:id="rId3" imgW="26416000" imgH="18694400" progId="Equation.3">
                  <p:embed/>
                </p:oleObj>
              </mc:Choice>
              <mc:Fallback>
                <p:oleObj name="Rovnica" r:id="rId3" imgW="26416000" imgH="18694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1648" y="1700363"/>
                        <a:ext cx="2060801" cy="14597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ok 5"/>
          <p:cNvPicPr>
            <a:picLocks noChangeAspect="1"/>
          </p:cNvPicPr>
          <p:nvPr/>
        </p:nvPicPr>
        <p:blipFill>
          <a:blip r:embed="rId5"/>
          <a:srcRect l="36073" t="41400" r="54624" b="43875"/>
          <a:stretch>
            <a:fillRect/>
          </a:stretch>
        </p:blipFill>
        <p:spPr>
          <a:xfrm>
            <a:off x="4711391" y="1445739"/>
            <a:ext cx="2274195" cy="198991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ĺžnik 9"/>
          <p:cNvSpPr/>
          <p:nvPr/>
        </p:nvSpPr>
        <p:spPr>
          <a:xfrm>
            <a:off x="358048" y="5638384"/>
            <a:ext cx="3027303" cy="95410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 smtClean="0">
                <a:solidFill>
                  <a:srgbClr val="0070C0"/>
                </a:solidFill>
                <a:latin typeface="Calluna Sans"/>
                <a:ea typeface=""/>
                <a:cs typeface=""/>
              </a:rPr>
              <a:t>High </a:t>
            </a:r>
            <a:r>
              <a:rPr lang="en-US" sz="28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temperature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of melting</a:t>
            </a:r>
            <a:endParaRPr lang="sk-SK" sz="2800" b="1" i="0" u="none" strike="noStrike" kern="1200" cap="none" spc="0" baseline="0" dirty="0">
              <a:solidFill>
                <a:srgbClr val="0070C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8" name="BlokTextu 6"/>
          <p:cNvSpPr txBox="1"/>
          <p:nvPr/>
        </p:nvSpPr>
        <p:spPr>
          <a:xfrm>
            <a:off x="539552" y="3789040"/>
            <a:ext cx="2664296" cy="18158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Bismuth (Bi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Antimony 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(Sb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Silicon 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(Si)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Germanium 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(Ge</a:t>
            </a:r>
            <a:r>
              <a:rPr lang="en-US" sz="2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)</a:t>
            </a:r>
            <a:endParaRPr lang="en-US" sz="2800" b="0" i="0" u="none" strike="noStrike" kern="1200" cap="none" spc="0" baseline="0" dirty="0">
              <a:solidFill>
                <a:srgbClr val="00000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3700986" y="3789040"/>
            <a:ext cx="2020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Gallium (Ga)</a:t>
            </a:r>
            <a:endParaRPr lang="en-GB" dirty="0"/>
          </a:p>
        </p:txBody>
      </p:sp>
      <p:sp>
        <p:nvSpPr>
          <p:cNvPr id="16" name="BlokTextu 15"/>
          <p:cNvSpPr txBox="1"/>
          <p:nvPr/>
        </p:nvSpPr>
        <p:spPr>
          <a:xfrm>
            <a:off x="7070941" y="3789040"/>
            <a:ext cx="1105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Water</a:t>
            </a:r>
            <a:endParaRPr lang="en-GB" sz="2800" dirty="0"/>
          </a:p>
        </p:txBody>
      </p:sp>
      <p:sp>
        <p:nvSpPr>
          <p:cNvPr id="17" name="Obdĺžnik 9"/>
          <p:cNvSpPr/>
          <p:nvPr/>
        </p:nvSpPr>
        <p:spPr>
          <a:xfrm>
            <a:off x="4195063" y="4941168"/>
            <a:ext cx="1032655" cy="5232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kern="0" dirty="0" smtClean="0">
                <a:solidFill>
                  <a:srgbClr val="0070C0"/>
                </a:solidFill>
                <a:latin typeface="Calluna Sans"/>
                <a:ea typeface=""/>
                <a:cs typeface=""/>
              </a:rPr>
              <a:t>Toxic</a:t>
            </a:r>
            <a:endParaRPr lang="sk-SK" sz="2800" b="1" i="0" u="none" strike="noStrike" kern="1200" cap="none" spc="0" baseline="0" dirty="0">
              <a:solidFill>
                <a:srgbClr val="0070C0"/>
              </a:solidFill>
              <a:uFillTx/>
              <a:latin typeface="Calluna Sans"/>
              <a:ea typeface=""/>
              <a:cs typeface=""/>
            </a:endParaRPr>
          </a:p>
        </p:txBody>
      </p:sp>
      <p:pic>
        <p:nvPicPr>
          <p:cNvPr id="1043" name="Picture 19" descr="C:\Users\Jakub\AppData\Local\Microsoft\Windows\Temporary Internet Files\Content.IE5\V6BSH6I4\MC900441310[2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64" y="4594786"/>
            <a:ext cx="1215983" cy="121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66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5" grpId="0"/>
      <p:bldP spid="16" grpId="0"/>
      <p:bldP spid="1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Stare </a:t>
            </a:r>
            <a:r>
              <a:rPr lang="en-US" dirty="0" err="1" smtClean="0"/>
              <a:t>slidy</a:t>
            </a:r>
            <a:endParaRPr lang="sk-S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45250"/>
            <a:ext cx="2133600" cy="304800"/>
          </a:xfrm>
        </p:spPr>
        <p:txBody>
          <a:bodyPr/>
          <a:lstStyle/>
          <a:p>
            <a:pPr lvl="0"/>
            <a:fld id="{EB3EFC6C-4B2C-48D7-B944-DF3077A7E36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54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Existing literature</a:t>
            </a:r>
            <a:endParaRPr lang="sk-SK" dirty="0"/>
          </a:p>
        </p:txBody>
      </p:sp>
      <p:sp>
        <p:nvSpPr>
          <p:cNvPr id="3" name="Zástupný symbol obsahu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2800" b="1" i="1" dirty="0" smtClean="0"/>
              <a:t>“Pointy </a:t>
            </a:r>
            <a:r>
              <a:rPr lang="en-US" sz="2800" b="1" i="1" dirty="0"/>
              <a:t>ice-drops: How water freezes into a singular </a:t>
            </a:r>
            <a:r>
              <a:rPr lang="en-US" sz="2800" b="1" i="1" dirty="0" smtClean="0"/>
              <a:t>shape</a:t>
            </a:r>
            <a:r>
              <a:rPr lang="sk-SK" sz="2800" b="1" i="1" dirty="0" smtClean="0"/>
              <a:t>“</a:t>
            </a:r>
            <a:r>
              <a:rPr lang="sk-SK" sz="2800" b="1" i="1" dirty="0"/>
              <a:t> </a:t>
            </a:r>
            <a:r>
              <a:rPr lang="sk-SK" sz="2800" dirty="0" smtClean="0"/>
              <a:t> J.H</a:t>
            </a:r>
            <a:r>
              <a:rPr lang="sk-SK" sz="2800" dirty="0"/>
              <a:t>. </a:t>
            </a:r>
            <a:r>
              <a:rPr lang="sk-SK" sz="2800" dirty="0" err="1"/>
              <a:t>Snoeijer</a:t>
            </a:r>
            <a:r>
              <a:rPr lang="sk-SK" sz="2800" dirty="0"/>
              <a:t> and </a:t>
            </a:r>
            <a:r>
              <a:rPr lang="sk-SK" sz="2800" dirty="0" smtClean="0"/>
              <a:t>P. Brunet </a:t>
            </a:r>
            <a:r>
              <a:rPr lang="fr-FR" sz="1800" dirty="0" smtClean="0"/>
              <a:t>Am</a:t>
            </a:r>
            <a:r>
              <a:rPr lang="fr-FR" sz="1800" dirty="0"/>
              <a:t>. J. Phys. 80, 764 (</a:t>
            </a:r>
            <a:r>
              <a:rPr lang="fr-FR" sz="1800" dirty="0" smtClean="0"/>
              <a:t>2012)</a:t>
            </a:r>
            <a:endParaRPr lang="sk-SK" sz="1800" dirty="0" smtClean="0"/>
          </a:p>
          <a:p>
            <a:pPr lvl="1"/>
            <a:r>
              <a:rPr lang="en-US" b="1" dirty="0" smtClean="0"/>
              <a:t>Planar</a:t>
            </a:r>
            <a:r>
              <a:rPr lang="en-US" dirty="0" smtClean="0"/>
              <a:t> freezing</a:t>
            </a:r>
          </a:p>
          <a:p>
            <a:pPr lvl="1"/>
            <a:r>
              <a:rPr lang="en-US" b="1" dirty="0" smtClean="0"/>
              <a:t>Ratio </a:t>
            </a:r>
            <a:r>
              <a:rPr lang="en-US" b="1" dirty="0"/>
              <a:t>of densities</a:t>
            </a:r>
          </a:p>
          <a:p>
            <a:pPr lvl="2"/>
            <a:r>
              <a:rPr lang="en-US" dirty="0"/>
              <a:t>Critical </a:t>
            </a:r>
            <a:r>
              <a:rPr lang="en-US" dirty="0" smtClean="0"/>
              <a:t>ratio of densities </a:t>
            </a:r>
            <a:r>
              <a:rPr lang="en-US" dirty="0"/>
              <a:t>to create convex pike is ¾</a:t>
            </a:r>
          </a:p>
          <a:p>
            <a:pPr lvl="2"/>
            <a:r>
              <a:rPr lang="en-US" b="1" dirty="0"/>
              <a:t>Water is not predicted to create convex pike </a:t>
            </a: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68</a:t>
            </a:fld>
            <a:endParaRPr lang="en-GB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2" y="4653135"/>
            <a:ext cx="6876256" cy="205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75" y="1400924"/>
            <a:ext cx="6374200" cy="44719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1"/>
          <p:cNvSpPr txBox="1">
            <a:spLocks noGrp="1"/>
          </p:cNvSpPr>
          <p:nvPr>
            <p:ph type="title"/>
          </p:nvPr>
        </p:nvSpPr>
        <p:spPr>
          <a:xfrm>
            <a:off x="453771" y="106326"/>
            <a:ext cx="8229600" cy="1531089"/>
          </a:xfrm>
        </p:spPr>
        <p:txBody>
          <a:bodyPr/>
          <a:lstStyle/>
          <a:p>
            <a:pPr lvl="0"/>
            <a:r>
              <a:rPr lang="en-US" dirty="0"/>
              <a:t>Formation of </a:t>
            </a:r>
            <a:r>
              <a:rPr lang="en-US" dirty="0" smtClean="0"/>
              <a:t>pike for </a:t>
            </a:r>
            <a:r>
              <a:rPr lang="en-US" dirty="0"/>
              <a:t>different density </a:t>
            </a:r>
            <a:r>
              <a:rPr lang="en-US" dirty="0" smtClean="0"/>
              <a:t>ratios – linear freezing</a:t>
            </a:r>
            <a:endParaRPr lang="sk-SK" dirty="0"/>
          </a:p>
        </p:txBody>
      </p:sp>
      <p:sp>
        <p:nvSpPr>
          <p:cNvPr id="6" name="Obdĺžnik 7"/>
          <p:cNvSpPr/>
          <p:nvPr/>
        </p:nvSpPr>
        <p:spPr>
          <a:xfrm>
            <a:off x="5982210" y="2502054"/>
            <a:ext cx="1050289" cy="369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b="1" dirty="0" smtClean="0">
                <a:solidFill>
                  <a:srgbClr val="000000"/>
                </a:solidFill>
                <a:latin typeface="Calluna Sans"/>
                <a:ea typeface=""/>
                <a:cs typeface=""/>
              </a:rPr>
              <a:t>P </a:t>
            </a:r>
            <a:r>
              <a:rPr lang="en-US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=</a:t>
            </a:r>
            <a:r>
              <a:rPr lang="sk-SK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 </a:t>
            </a:r>
            <a:r>
              <a:rPr lang="en-US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0.65</a:t>
            </a:r>
            <a:endParaRPr lang="sk-SK" sz="1800" b="1" i="0" u="none" strike="noStrike" kern="1200" cap="none" spc="0" baseline="0" dirty="0">
              <a:solidFill>
                <a:srgbClr val="00000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7" name="Obdĺžnik 8"/>
          <p:cNvSpPr/>
          <p:nvPr/>
        </p:nvSpPr>
        <p:spPr>
          <a:xfrm>
            <a:off x="5982210" y="3082908"/>
            <a:ext cx="1050289" cy="369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b="1" dirty="0" smtClean="0">
                <a:solidFill>
                  <a:srgbClr val="000000"/>
                </a:solidFill>
                <a:latin typeface="Calluna Sans"/>
                <a:ea typeface=""/>
                <a:cs typeface=""/>
              </a:rPr>
              <a:t>P </a:t>
            </a:r>
            <a:r>
              <a:rPr lang="en-US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=</a:t>
            </a:r>
            <a:r>
              <a:rPr lang="sk-SK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 </a:t>
            </a:r>
            <a:r>
              <a:rPr lang="en-US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0.75</a:t>
            </a:r>
            <a:endParaRPr lang="sk-SK" sz="1800" b="1" i="0" u="none" strike="noStrike" kern="1200" cap="none" spc="0" baseline="0" dirty="0">
              <a:solidFill>
                <a:srgbClr val="00000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8" name="Obdĺžnik 9"/>
          <p:cNvSpPr/>
          <p:nvPr/>
        </p:nvSpPr>
        <p:spPr>
          <a:xfrm>
            <a:off x="5996384" y="3452244"/>
            <a:ext cx="1050289" cy="369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b="1" dirty="0" smtClean="0">
                <a:solidFill>
                  <a:srgbClr val="000000"/>
                </a:solidFill>
                <a:latin typeface="Calluna Sans"/>
                <a:ea typeface=""/>
                <a:cs typeface=""/>
              </a:rPr>
              <a:t>P </a:t>
            </a:r>
            <a:r>
              <a:rPr lang="en-US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=</a:t>
            </a:r>
            <a:r>
              <a:rPr lang="sk-SK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 </a:t>
            </a:r>
            <a:r>
              <a:rPr lang="en-US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0.85</a:t>
            </a:r>
            <a:endParaRPr lang="sk-SK" sz="1800" b="1" i="0" u="none" strike="noStrike" kern="1200" cap="none" spc="0" baseline="0" dirty="0">
              <a:solidFill>
                <a:srgbClr val="00000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9" name="Obdĺžnik 10"/>
          <p:cNvSpPr/>
          <p:nvPr/>
        </p:nvSpPr>
        <p:spPr>
          <a:xfrm>
            <a:off x="6010559" y="3860669"/>
            <a:ext cx="729687" cy="369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b="1" dirty="0" smtClean="0">
                <a:solidFill>
                  <a:srgbClr val="000000"/>
                </a:solidFill>
                <a:latin typeface="Calluna Sans"/>
                <a:ea typeface=""/>
                <a:cs typeface=""/>
              </a:rPr>
              <a:t>P </a:t>
            </a:r>
            <a:r>
              <a:rPr lang="en-US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=</a:t>
            </a:r>
            <a:r>
              <a:rPr lang="sk-SK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 </a:t>
            </a:r>
            <a:r>
              <a:rPr lang="en-US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1</a:t>
            </a:r>
            <a:endParaRPr lang="sk-SK" sz="1800" b="1" i="0" u="none" strike="noStrike" kern="1200" cap="none" spc="0" baseline="0" dirty="0">
              <a:solidFill>
                <a:srgbClr val="00000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0" name="Obdĺžnik 11"/>
          <p:cNvSpPr/>
          <p:nvPr/>
        </p:nvSpPr>
        <p:spPr>
          <a:xfrm>
            <a:off x="6010559" y="4237210"/>
            <a:ext cx="922048" cy="369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b="1" dirty="0" smtClean="0">
                <a:solidFill>
                  <a:srgbClr val="000000"/>
                </a:solidFill>
                <a:latin typeface="Calluna Sans"/>
                <a:ea typeface=""/>
                <a:cs typeface=""/>
              </a:rPr>
              <a:t>P </a:t>
            </a:r>
            <a:r>
              <a:rPr lang="en-US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=</a:t>
            </a:r>
            <a:r>
              <a:rPr lang="sk-SK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 </a:t>
            </a:r>
            <a:r>
              <a:rPr lang="en-US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luna Sans"/>
                <a:ea typeface=""/>
                <a:cs typeface=""/>
              </a:rPr>
              <a:t>1.2</a:t>
            </a:r>
            <a:endParaRPr lang="sk-SK" sz="1800" b="1" i="0" u="none" strike="noStrike" kern="1200" cap="none" spc="0" baseline="0" dirty="0">
              <a:solidFill>
                <a:srgbClr val="00000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1" name="Šípka doprava 14"/>
          <p:cNvSpPr/>
          <p:nvPr/>
        </p:nvSpPr>
        <p:spPr>
          <a:xfrm rot="10799991">
            <a:off x="4245788" y="4237200"/>
            <a:ext cx="1800545" cy="279001"/>
          </a:xfrm>
          <a:custGeom>
            <a:avLst>
              <a:gd name="f0" fmla="val 1992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0091ED"/>
          </a:solidFill>
          <a:ln w="10799">
            <a:solidFill>
              <a:srgbClr val="0069AE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2" name="Šípka doprava 15"/>
          <p:cNvSpPr/>
          <p:nvPr/>
        </p:nvSpPr>
        <p:spPr>
          <a:xfrm rot="10799991">
            <a:off x="4245786" y="3822757"/>
            <a:ext cx="1800545" cy="222583"/>
          </a:xfrm>
          <a:custGeom>
            <a:avLst>
              <a:gd name="f0" fmla="val 2026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0091ED"/>
          </a:solidFill>
          <a:ln w="10799">
            <a:solidFill>
              <a:srgbClr val="0069AE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3" name="Šípka doprava 16"/>
          <p:cNvSpPr/>
          <p:nvPr/>
        </p:nvSpPr>
        <p:spPr>
          <a:xfrm rot="10799991">
            <a:off x="4245787" y="3481641"/>
            <a:ext cx="1800545" cy="279001"/>
          </a:xfrm>
          <a:custGeom>
            <a:avLst>
              <a:gd name="f0" fmla="val 1992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0091ED"/>
          </a:solidFill>
          <a:ln w="10799">
            <a:solidFill>
              <a:srgbClr val="0069AE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4" name="Šípka doprava 17"/>
          <p:cNvSpPr/>
          <p:nvPr/>
        </p:nvSpPr>
        <p:spPr>
          <a:xfrm rot="10799991">
            <a:off x="4059890" y="3137068"/>
            <a:ext cx="1986442" cy="279001"/>
          </a:xfrm>
          <a:custGeom>
            <a:avLst>
              <a:gd name="f0" fmla="val 2008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0091ED"/>
          </a:solidFill>
          <a:ln w="10799">
            <a:solidFill>
              <a:srgbClr val="0069AE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5" name="Šípka doprava 18"/>
          <p:cNvSpPr/>
          <p:nvPr/>
        </p:nvSpPr>
        <p:spPr>
          <a:xfrm rot="10799991">
            <a:off x="3859618" y="2547216"/>
            <a:ext cx="2186714" cy="279001"/>
          </a:xfrm>
          <a:custGeom>
            <a:avLst>
              <a:gd name="f0" fmla="val 20222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0091ED"/>
          </a:solidFill>
          <a:ln w="10799">
            <a:solidFill>
              <a:srgbClr val="0069AE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16" name="Obdĺžnik 19"/>
          <p:cNvSpPr/>
          <p:nvPr/>
        </p:nvSpPr>
        <p:spPr>
          <a:xfrm>
            <a:off x="455921" y="5699903"/>
            <a:ext cx="8258992" cy="9233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Result =&gt; </a:t>
            </a:r>
            <a:r>
              <a:rPr lang="en-US" sz="54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P</a:t>
            </a:r>
            <a:r>
              <a:rPr lang="en-US" sz="5400" b="1" kern="0" dirty="0" smtClean="0">
                <a:solidFill>
                  <a:srgbClr val="0070C0"/>
                </a:solidFill>
                <a:latin typeface="Calluna Sans"/>
                <a:ea typeface=""/>
                <a:cs typeface=""/>
              </a:rPr>
              <a:t>≥</a:t>
            </a:r>
            <a:r>
              <a:rPr lang="en-US" sz="5400" b="1" dirty="0">
                <a:solidFill>
                  <a:srgbClr val="0070C0"/>
                </a:solidFill>
                <a:latin typeface="Calluna Sans"/>
                <a:ea typeface=""/>
                <a:cs typeface=""/>
              </a:rPr>
              <a:t>0</a:t>
            </a:r>
            <a:r>
              <a:rPr lang="en-US" sz="54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.75 </a:t>
            </a:r>
            <a:r>
              <a:rPr lang="en-US" sz="5400" b="1" i="0" u="none" strike="noStrike" kern="1200" cap="none" spc="0" baseline="0" dirty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=&gt; pike</a:t>
            </a:r>
            <a:endParaRPr lang="sk-SK" sz="5400" b="1" i="0" u="none" strike="noStrike" kern="1200" cap="none" spc="0" baseline="0" dirty="0">
              <a:solidFill>
                <a:srgbClr val="0070C0"/>
              </a:solidFill>
              <a:uFillTx/>
              <a:latin typeface="Calluna Sans"/>
              <a:ea typeface=""/>
              <a:cs typeface=""/>
            </a:endParaRPr>
          </a:p>
        </p:txBody>
      </p:sp>
      <p:graphicFrame>
        <p:nvGraphicFramePr>
          <p:cNvPr id="5" name="Objekt 6"/>
          <p:cNvGraphicFramePr/>
          <p:nvPr>
            <p:extLst>
              <p:ext uri="{D42A27DB-BD31-4B8C-83A1-F6EECF244321}">
                <p14:modId xmlns:p14="http://schemas.microsoft.com/office/powerpoint/2010/main" val="2256303322"/>
              </p:ext>
            </p:extLst>
          </p:nvPr>
        </p:nvGraphicFramePr>
        <p:xfrm>
          <a:off x="7249872" y="2114262"/>
          <a:ext cx="1894128" cy="1364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8" name="Rovnica" r:id="rId4" imgW="698400" imgH="583920" progId="Equation.3">
                  <p:embed/>
                </p:oleObj>
              </mc:Choice>
              <mc:Fallback>
                <p:oleObj name="Rovnica" r:id="rId4" imgW="698400" imgH="5839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49872" y="2114262"/>
                        <a:ext cx="1894128" cy="13642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dĺžnik 21"/>
          <p:cNvSpPr/>
          <p:nvPr/>
        </p:nvSpPr>
        <p:spPr>
          <a:xfrm>
            <a:off x="544632" y="2870406"/>
            <a:ext cx="8199489" cy="11079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600" b="1" i="0" u="none" strike="noStrike" kern="1200" cap="all" spc="0" baseline="0" dirty="0">
                <a:solidFill>
                  <a:srgbClr val="FF0000"/>
                </a:solidFill>
                <a:uFillTx/>
                <a:latin typeface="Calluna Sans"/>
                <a:ea typeface=""/>
                <a:cs typeface=""/>
              </a:rPr>
              <a:t>Obviously wrong</a:t>
            </a:r>
            <a:endParaRPr lang="sk-SK" sz="6600" b="1" i="0" u="none" strike="noStrike" kern="1200" cap="all" spc="0" baseline="0" dirty="0">
              <a:solidFill>
                <a:srgbClr val="FF0000"/>
              </a:solidFill>
              <a:uFillTx/>
              <a:latin typeface="Calluna Sans"/>
              <a:ea typeface=""/>
              <a:cs typeface=""/>
            </a:endParaRPr>
          </a:p>
        </p:txBody>
      </p:sp>
      <p:pic>
        <p:nvPicPr>
          <p:cNvPr id="20" name="Obrázok 6"/>
          <p:cNvPicPr>
            <a:picLocks noChangeAspect="1"/>
          </p:cNvPicPr>
          <p:nvPr/>
        </p:nvPicPr>
        <p:blipFill>
          <a:blip r:embed="rId6"/>
          <a:srcRect l="36073" t="41400" r="54624" b="43875"/>
          <a:stretch>
            <a:fillRect/>
          </a:stretch>
        </p:blipFill>
        <p:spPr>
          <a:xfrm>
            <a:off x="1086320" y="518361"/>
            <a:ext cx="6971359" cy="609993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ám 8"/>
          <p:cNvSpPr/>
          <p:nvPr/>
        </p:nvSpPr>
        <p:spPr>
          <a:xfrm>
            <a:off x="3275856" y="749144"/>
            <a:ext cx="2339492" cy="1172348"/>
          </a:xfrm>
          <a:custGeom>
            <a:avLst>
              <a:gd name="f5" fmla="val 12500"/>
            </a:avLst>
            <a:gdLst>
              <a:gd name="f1" fmla="val w"/>
              <a:gd name="f2" fmla="val h"/>
              <a:gd name="f3" fmla="val ss"/>
              <a:gd name="f4" fmla="val 0"/>
              <a:gd name="f5" fmla="val 12500"/>
              <a:gd name="f6" fmla="abs f1"/>
              <a:gd name="f7" fmla="abs f2"/>
              <a:gd name="f8" fmla="abs f3"/>
              <a:gd name="f9" fmla="val f4"/>
              <a:gd name="f10" fmla="val f5"/>
              <a:gd name="f11" fmla="?: f6 f1 1"/>
              <a:gd name="f12" fmla="?: f7 f2 1"/>
              <a:gd name="f13" fmla="?: f8 f3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9 f18 1"/>
              <a:gd name="f24" fmla="+- f22 0 f9"/>
              <a:gd name="f25" fmla="+- f21 0 f9"/>
              <a:gd name="f26" fmla="*/ f21 f18 1"/>
              <a:gd name="f27" fmla="*/ f22 f18 1"/>
              <a:gd name="f28" fmla="min f25 f24"/>
              <a:gd name="f29" fmla="*/ f28 f10 1"/>
              <a:gd name="f30" fmla="*/ f29 1 100000"/>
              <a:gd name="f31" fmla="+- f21 0 f30"/>
              <a:gd name="f32" fmla="+- f22 0 f30"/>
              <a:gd name="f33" fmla="*/ f30 f18 1"/>
              <a:gd name="f34" fmla="*/ f31 f18 1"/>
              <a:gd name="f35" fmla="*/ f32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3" t="f33" r="f34" b="f35"/>
            <a:pathLst>
              <a:path>
                <a:moveTo>
                  <a:pt x="f23" y="f23"/>
                </a:moveTo>
                <a:lnTo>
                  <a:pt x="f26" y="f23"/>
                </a:lnTo>
                <a:lnTo>
                  <a:pt x="f26" y="f27"/>
                </a:lnTo>
                <a:lnTo>
                  <a:pt x="f23" y="f27"/>
                </a:lnTo>
                <a:close/>
                <a:moveTo>
                  <a:pt x="f33" y="f33"/>
                </a:moveTo>
                <a:lnTo>
                  <a:pt x="f33" y="f35"/>
                </a:lnTo>
                <a:lnTo>
                  <a:pt x="f34" y="f35"/>
                </a:lnTo>
                <a:lnTo>
                  <a:pt x="f34" y="f33"/>
                </a:lnTo>
                <a:close/>
              </a:path>
            </a:pathLst>
          </a:custGeom>
          <a:solidFill>
            <a:srgbClr val="0091ED"/>
          </a:solidFill>
          <a:ln w="10799">
            <a:solidFill>
              <a:srgbClr val="0069AE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 dirty="0">
              <a:solidFill>
                <a:srgbClr val="00000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22" name="Obdĺžnik 21"/>
          <p:cNvSpPr/>
          <p:nvPr/>
        </p:nvSpPr>
        <p:spPr>
          <a:xfrm>
            <a:off x="3169558" y="2390411"/>
            <a:ext cx="2552088" cy="175432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Water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P=</a:t>
            </a:r>
            <a:r>
              <a:rPr lang="en-US" sz="5400" b="1" dirty="0" smtClean="0">
                <a:solidFill>
                  <a:srgbClr val="0070C0"/>
                </a:solidFill>
                <a:latin typeface="Calluna Sans"/>
                <a:ea typeface=""/>
                <a:cs typeface=""/>
              </a:rPr>
              <a:t>0</a:t>
            </a:r>
            <a:r>
              <a:rPr lang="en-US" sz="54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.9</a:t>
            </a:r>
            <a:endParaRPr lang="en-US" sz="5400" b="1" i="0" u="none" strike="noStrike" kern="1200" cap="none" spc="0" baseline="0" dirty="0">
              <a:solidFill>
                <a:srgbClr val="0070C0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4C3EEA-EEE2-447A-AF68-885B4E4193F7}" type="slidenum">
              <a:rPr lang="en-GB" smtClean="0"/>
              <a:t>69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Inclination of the surface 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obsahu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03" y="1340768"/>
            <a:ext cx="8361794" cy="5207995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5436096" y="4941168"/>
            <a:ext cx="295232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α</a:t>
            </a:r>
            <a:r>
              <a:rPr lang="sk-SK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=27°</a:t>
            </a:r>
            <a:endParaRPr lang="sk-SK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85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Middle section of a freezing droplet</a:t>
            </a:r>
            <a:endParaRPr lang="sk-SK" dirty="0"/>
          </a:p>
        </p:txBody>
      </p:sp>
      <p:pic>
        <p:nvPicPr>
          <p:cNvPr id="13" name="Zástupný symbol obsahu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5" y="2668019"/>
            <a:ext cx="4364065" cy="1822111"/>
          </a:xfrm>
        </p:spPr>
      </p:pic>
      <p:sp>
        <p:nvSpPr>
          <p:cNvPr id="8" name="Obdĺžnik 8"/>
          <p:cNvSpPr/>
          <p:nvPr/>
        </p:nvSpPr>
        <p:spPr>
          <a:xfrm>
            <a:off x="1310355" y="4736398"/>
            <a:ext cx="6523290" cy="156966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Exact</a:t>
            </a:r>
            <a:r>
              <a:rPr lang="en-US" sz="4800" b="1" i="0" u="none" strike="noStrike" kern="1200" cap="none" spc="0" dirty="0" smtClean="0">
                <a:solidFill>
                  <a:srgbClr val="0070C0"/>
                </a:solidFill>
                <a:uFillTx/>
                <a:latin typeface="Calluna Sans"/>
                <a:ea typeface=""/>
                <a:cs typeface=""/>
              </a:rPr>
              <a:t> shape of reservoir</a:t>
            </a:r>
            <a:r>
              <a:rPr lang="en-US" sz="4800" b="1" dirty="0" smtClean="0">
                <a:solidFill>
                  <a:srgbClr val="0070C0"/>
                </a:solidFill>
                <a:latin typeface="Calluna Sans"/>
                <a:ea typeface=""/>
                <a:cs typeface=""/>
              </a:rPr>
              <a:t>?</a:t>
            </a:r>
            <a:endParaRPr lang="sk-SK" sz="4800" b="1" i="0" u="none" strike="noStrike" kern="1200" cap="none" spc="0" baseline="0" dirty="0">
              <a:solidFill>
                <a:srgbClr val="0070C0"/>
              </a:solidFill>
              <a:uFillTx/>
              <a:latin typeface="Calluna Sans"/>
              <a:ea typeface=""/>
              <a:cs typeface="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72" y="2871687"/>
            <a:ext cx="4338868" cy="1585690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683568" y="1776750"/>
            <a:ext cx="3339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/>
              <a:t>Assumed shape</a:t>
            </a:r>
            <a:endParaRPr lang="en-GB" sz="4000" b="1" i="1" dirty="0"/>
          </a:p>
        </p:txBody>
      </p:sp>
      <p:sp>
        <p:nvSpPr>
          <p:cNvPr id="15" name="BlokTextu 14"/>
          <p:cNvSpPr txBox="1"/>
          <p:nvPr/>
        </p:nvSpPr>
        <p:spPr>
          <a:xfrm>
            <a:off x="5771572" y="1716888"/>
            <a:ext cx="2402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/>
              <a:t>Real shape</a:t>
            </a:r>
            <a:endParaRPr lang="en-GB" sz="4000" b="1" i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46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Middle section of freezing droplet</a:t>
            </a:r>
            <a:endParaRPr lang="sk-SK" dirty="0"/>
          </a:p>
        </p:txBody>
      </p:sp>
      <p:pic>
        <p:nvPicPr>
          <p:cNvPr id="13" name="Zástupný symbol obsahu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99" y="2155291"/>
            <a:ext cx="4364065" cy="1822111"/>
          </a:xfr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72" y="2420888"/>
            <a:ext cx="4338868" cy="1585690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648216" y="1422807"/>
            <a:ext cx="3655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/>
              <a:t>Assumed volume</a:t>
            </a:r>
            <a:endParaRPr lang="en-GB" sz="4000" b="1" i="1" dirty="0"/>
          </a:p>
        </p:txBody>
      </p:sp>
      <p:sp>
        <p:nvSpPr>
          <p:cNvPr id="15" name="BlokTextu 14"/>
          <p:cNvSpPr txBox="1"/>
          <p:nvPr/>
        </p:nvSpPr>
        <p:spPr>
          <a:xfrm>
            <a:off x="5613676" y="1422807"/>
            <a:ext cx="2717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/>
              <a:t>Real volume</a:t>
            </a:r>
            <a:endParaRPr lang="en-GB" sz="4000" b="1" i="1" dirty="0"/>
          </a:p>
        </p:txBody>
      </p:sp>
      <p:graphicFrame>
        <p:nvGraphicFramePr>
          <p:cNvPr id="4" name="Obj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189526"/>
              </p:ext>
            </p:extLst>
          </p:nvPr>
        </p:nvGraphicFramePr>
        <p:xfrm>
          <a:off x="1259632" y="4293096"/>
          <a:ext cx="2016224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5" name="Rovnica" r:id="rId5" imgW="571252" imgH="228501" progId="Equation.3">
                  <p:embed/>
                </p:oleObj>
              </mc:Choice>
              <mc:Fallback>
                <p:oleObj name="Rovnica" r:id="rId5" imgW="571252" imgH="228501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4293096"/>
                        <a:ext cx="2016224" cy="7920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088428"/>
              </p:ext>
            </p:extLst>
          </p:nvPr>
        </p:nvGraphicFramePr>
        <p:xfrm>
          <a:off x="5004049" y="4365104"/>
          <a:ext cx="3936752" cy="731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6" name="Rovnica" r:id="rId7" imgW="41452800" imgH="7315200" progId="Equation.3">
                  <p:embed/>
                </p:oleObj>
              </mc:Choice>
              <mc:Fallback>
                <p:oleObj name="Rovnica" r:id="rId7" imgW="41452800" imgH="7315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9" y="4365104"/>
                        <a:ext cx="3936752" cy="7311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8"/>
          <p:cNvGraphicFramePr/>
          <p:nvPr>
            <p:extLst>
              <p:ext uri="{D42A27DB-BD31-4B8C-83A1-F6EECF244321}">
                <p14:modId xmlns:p14="http://schemas.microsoft.com/office/powerpoint/2010/main" val="2106677197"/>
              </p:ext>
            </p:extLst>
          </p:nvPr>
        </p:nvGraphicFramePr>
        <p:xfrm>
          <a:off x="3131840" y="5288704"/>
          <a:ext cx="3124887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7" name="Rovnica" r:id="rId9" imgW="1739880" imgH="736560" progId="Equation.3">
                  <p:embed/>
                </p:oleObj>
              </mc:Choice>
              <mc:Fallback>
                <p:oleObj name="Rovnica" r:id="rId9" imgW="1739880" imgH="7365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31840" y="5288704"/>
                        <a:ext cx="3124887" cy="1368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29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5"/>
          <p:cNvGraphicFramePr/>
          <p:nvPr>
            <p:extLst>
              <p:ext uri="{D42A27DB-BD31-4B8C-83A1-F6EECF244321}">
                <p14:modId xmlns:p14="http://schemas.microsoft.com/office/powerpoint/2010/main" val="976122033"/>
              </p:ext>
            </p:extLst>
          </p:nvPr>
        </p:nvGraphicFramePr>
        <p:xfrm>
          <a:off x="127846" y="476672"/>
          <a:ext cx="8332586" cy="6034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Rovná spojovacia šípka 7"/>
          <p:cNvCxnSpPr/>
          <p:nvPr/>
        </p:nvCxnSpPr>
        <p:spPr>
          <a:xfrm flipV="1">
            <a:off x="5726415" y="4581128"/>
            <a:ext cx="0" cy="1068030"/>
          </a:xfrm>
          <a:prstGeom prst="straightConnector1">
            <a:avLst/>
          </a:prstGeom>
          <a:noFill/>
          <a:ln w="47621">
            <a:solidFill>
              <a:schemeClr val="accent1"/>
            </a:solidFill>
            <a:prstDash val="solid"/>
            <a:tailEnd type="arrow"/>
          </a:ln>
        </p:spPr>
      </p:cxnSp>
      <p:cxnSp>
        <p:nvCxnSpPr>
          <p:cNvPr id="5" name="Rovná spojovacia šípka 8"/>
          <p:cNvCxnSpPr/>
          <p:nvPr/>
        </p:nvCxnSpPr>
        <p:spPr>
          <a:xfrm>
            <a:off x="1638061" y="4564856"/>
            <a:ext cx="4088354" cy="0"/>
          </a:xfrm>
          <a:prstGeom prst="straightConnector1">
            <a:avLst/>
          </a:prstGeom>
          <a:noFill/>
          <a:ln w="47621">
            <a:solidFill>
              <a:schemeClr val="accent1"/>
            </a:solidFill>
            <a:prstDash val="solid"/>
            <a:tailEnd type="arrow"/>
          </a:ln>
        </p:spPr>
      </p:cxnSp>
      <p:graphicFrame>
        <p:nvGraphicFramePr>
          <p:cNvPr id="6" name="Objekt 11"/>
          <p:cNvGraphicFramePr/>
          <p:nvPr>
            <p:extLst>
              <p:ext uri="{D42A27DB-BD31-4B8C-83A1-F6EECF244321}">
                <p14:modId xmlns:p14="http://schemas.microsoft.com/office/powerpoint/2010/main" val="2806512325"/>
              </p:ext>
            </p:extLst>
          </p:nvPr>
        </p:nvGraphicFramePr>
        <p:xfrm>
          <a:off x="6084168" y="4077072"/>
          <a:ext cx="1440160" cy="708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9" name="Rovnica" r:id="rId4" imgW="355320" imgH="203040" progId="Equation.3">
                  <p:embed/>
                </p:oleObj>
              </mc:Choice>
              <mc:Fallback>
                <p:oleObj name="Rovnica" r:id="rId4" imgW="35532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84168" y="4077072"/>
                        <a:ext cx="1440160" cy="7087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dĺžnik 12"/>
          <p:cNvSpPr/>
          <p:nvPr/>
        </p:nvSpPr>
        <p:spPr>
          <a:xfrm>
            <a:off x="2562572" y="4653476"/>
            <a:ext cx="2476575" cy="92333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all" spc="0" baseline="0" dirty="0">
                <a:solidFill>
                  <a:schemeClr val="accent1"/>
                </a:solidFill>
                <a:uFillTx/>
                <a:latin typeface="Calluna Sans"/>
                <a:ea typeface=""/>
                <a:cs typeface=""/>
              </a:rPr>
              <a:t>Water</a:t>
            </a:r>
            <a:endParaRPr lang="sk-SK" sz="5400" b="1" i="0" u="none" strike="noStrike" kern="1200" cap="all" spc="0" baseline="0" dirty="0">
              <a:solidFill>
                <a:schemeClr val="accent1"/>
              </a:solidFill>
              <a:uFillTx/>
              <a:latin typeface="Calluna Sans"/>
              <a:ea typeface=""/>
              <a:cs typeface=""/>
            </a:endParaRPr>
          </a:p>
        </p:txBody>
      </p:sp>
      <p:sp>
        <p:nvSpPr>
          <p:cNvPr id="9" name="Obdĺžnik 15"/>
          <p:cNvSpPr/>
          <p:nvPr/>
        </p:nvSpPr>
        <p:spPr>
          <a:xfrm>
            <a:off x="12521" y="2967337"/>
            <a:ext cx="9118971" cy="8309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i="0" u="none" strike="noStrike" kern="1200" cap="all" spc="0" baseline="0" dirty="0">
                <a:solidFill>
                  <a:srgbClr val="FF0000"/>
                </a:solidFill>
                <a:uFillTx/>
                <a:latin typeface="Ca"/>
                <a:ea typeface=""/>
                <a:cs typeface=""/>
              </a:rPr>
              <a:t>For p&lt;1 =&gt; </a:t>
            </a:r>
            <a:r>
              <a:rPr lang="en-US" sz="4800" b="1" i="0" u="none" strike="noStrike" kern="1200" cap="all" spc="0" baseline="0" dirty="0" smtClean="0">
                <a:solidFill>
                  <a:srgbClr val="FF0000"/>
                </a:solidFill>
                <a:uFillTx/>
                <a:latin typeface="Ca"/>
                <a:ea typeface=""/>
                <a:cs typeface=""/>
              </a:rPr>
              <a:t>pike </a:t>
            </a:r>
            <a:r>
              <a:rPr lang="en-US" sz="4800" b="1" i="0" u="none" strike="noStrike" kern="1200" cap="all" spc="0" baseline="0" dirty="0">
                <a:solidFill>
                  <a:srgbClr val="FF0000"/>
                </a:solidFill>
                <a:uFillTx/>
                <a:latin typeface="Ca"/>
                <a:ea typeface=""/>
                <a:cs typeface=""/>
              </a:rPr>
              <a:t>is created</a:t>
            </a:r>
            <a:endParaRPr lang="sk-SK" sz="4800" b="1" i="0" u="none" strike="noStrike" kern="1200" cap="all" spc="0" baseline="0" dirty="0">
              <a:solidFill>
                <a:srgbClr val="FF0000"/>
              </a:solidFill>
              <a:uFillTx/>
              <a:latin typeface="Ca"/>
              <a:ea typeface=""/>
              <a:cs typeface=""/>
            </a:endParaRPr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Angle/density ratio</a:t>
            </a:r>
            <a:endParaRPr lang="en-GB" dirty="0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5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 of the process of freezing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Heat convection</a:t>
            </a:r>
          </a:p>
          <a:p>
            <a:r>
              <a:rPr lang="en-US" dirty="0" smtClean="0"/>
              <a:t>Changeable parameters</a:t>
            </a:r>
          </a:p>
          <a:p>
            <a:pPr lvl="1"/>
            <a:r>
              <a:rPr lang="en-US" sz="2400" dirty="0" smtClean="0"/>
              <a:t>Density ratio</a:t>
            </a:r>
          </a:p>
          <a:p>
            <a:pPr lvl="1"/>
            <a:r>
              <a:rPr lang="en-US" sz="2400" dirty="0" smtClean="0"/>
              <a:t>Volume of droplet</a:t>
            </a:r>
          </a:p>
          <a:p>
            <a:pPr lvl="1"/>
            <a:r>
              <a:rPr lang="en-US" sz="2400" dirty="0" smtClean="0"/>
              <a:t>Contact area</a:t>
            </a:r>
          </a:p>
          <a:p>
            <a:pPr lvl="1"/>
            <a:r>
              <a:rPr lang="en-US" sz="2400" dirty="0" smtClean="0"/>
              <a:t>Temperature of plate</a:t>
            </a:r>
          </a:p>
          <a:p>
            <a:pPr lvl="1"/>
            <a:r>
              <a:rPr lang="en-US" sz="2400" dirty="0" smtClean="0"/>
              <a:t>Heat capacity </a:t>
            </a:r>
          </a:p>
          <a:p>
            <a:pPr lvl="1"/>
            <a:r>
              <a:rPr lang="en-US" sz="2400" dirty="0" smtClean="0"/>
              <a:t>Heat conductivity </a:t>
            </a:r>
          </a:p>
          <a:p>
            <a:pPr lvl="1"/>
            <a:endParaRPr lang="en-US" dirty="0" smtClean="0"/>
          </a:p>
          <a:p>
            <a:pPr lvl="1"/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72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Curvature of the </a:t>
            </a:r>
            <a:r>
              <a:rPr lang="en-US" dirty="0"/>
              <a:t>surface</a:t>
            </a:r>
            <a:endParaRPr lang="sk-SK" dirty="0"/>
          </a:p>
        </p:txBody>
      </p:sp>
      <p:pic>
        <p:nvPicPr>
          <p:cNvPr id="5" name="Zástupný symbol obsahu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33866" t="41777" r="48431" b="36258"/>
          <a:stretch/>
        </p:blipFill>
        <p:spPr>
          <a:xfrm>
            <a:off x="1511660" y="1340768"/>
            <a:ext cx="6120680" cy="5064455"/>
          </a:xfr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86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Curvature of the surface</a:t>
            </a:r>
            <a:endParaRPr lang="sk-SK" dirty="0"/>
          </a:p>
        </p:txBody>
      </p:sp>
      <p:pic>
        <p:nvPicPr>
          <p:cNvPr id="4" name="Obrázok 6"/>
          <p:cNvPicPr>
            <a:picLocks noChangeAspect="1"/>
          </p:cNvPicPr>
          <p:nvPr/>
        </p:nvPicPr>
        <p:blipFill>
          <a:blip r:embed="rId2"/>
          <a:srcRect l="40734" t="32689" r="22562" b="44149"/>
          <a:stretch>
            <a:fillRect/>
          </a:stretch>
        </p:blipFill>
        <p:spPr>
          <a:xfrm>
            <a:off x="254551" y="1844824"/>
            <a:ext cx="8634898" cy="37787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EFC6C-4B2C-48D7-B944-DF3077A7E36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9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YPT 2014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Calluna Sans">
      <a:majorFont>
        <a:latin typeface="Calluna Sans"/>
        <a:ea typeface=""/>
        <a:cs typeface=""/>
      </a:majorFont>
      <a:minorFont>
        <a:latin typeface="Calluna Sans"/>
        <a:ea typeface=""/>
        <a:cs typeface=""/>
      </a:minorFont>
    </a:fontScheme>
    <a:fmtScheme name="Svet mód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" id="{FA2ADD05-389F-4949-8CF9-7AEC45E1DFFE}" vid="{EF59E3C0-F95B-4F00-AFDB-FF3CE574C168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7852</TotalTime>
  <Words>1054</Words>
  <Application>Microsoft Office PowerPoint</Application>
  <PresentationFormat>Prezentácia na obrazovke (4:3)</PresentationFormat>
  <Paragraphs>374</Paragraphs>
  <Slides>73</Slides>
  <Notes>5</Notes>
  <HiddenSlides>0</HiddenSlides>
  <MMClips>4</MMClips>
  <ScaleCrop>false</ScaleCrop>
  <HeadingPairs>
    <vt:vector size="8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73</vt:i4>
      </vt:variant>
    </vt:vector>
  </HeadingPairs>
  <TitlesOfParts>
    <vt:vector size="84" baseType="lpstr">
      <vt:lpstr>Adobe Gothic Std B</vt:lpstr>
      <vt:lpstr>Arial</vt:lpstr>
      <vt:lpstr>Ca</vt:lpstr>
      <vt:lpstr>Calibri</vt:lpstr>
      <vt:lpstr>Calluna Sans</vt:lpstr>
      <vt:lpstr>Cambria Math</vt:lpstr>
      <vt:lpstr>Times New Roman</vt:lpstr>
      <vt:lpstr>Wingdings</vt:lpstr>
      <vt:lpstr>IYPT 2014</vt:lpstr>
      <vt:lpstr>Rovnica</vt:lpstr>
      <vt:lpstr>Equation</vt:lpstr>
      <vt:lpstr>Freezing droplets</vt:lpstr>
      <vt:lpstr>Task</vt:lpstr>
      <vt:lpstr>Equipment</vt:lpstr>
      <vt:lpstr>Prezentácia programu PowerPoint</vt:lpstr>
      <vt:lpstr>Dependence on the volume of the droplet</vt:lpstr>
      <vt:lpstr>Inclination of the surface</vt:lpstr>
      <vt:lpstr>Inclination of the surface </vt:lpstr>
      <vt:lpstr>Curvature of the surface</vt:lpstr>
      <vt:lpstr>Curvature of the surface</vt:lpstr>
      <vt:lpstr>Curvature of the surface</vt:lpstr>
      <vt:lpstr>Material of the surface</vt:lpstr>
      <vt:lpstr>Contact angle of the droplet</vt:lpstr>
      <vt:lpstr>Different contact angles</vt:lpstr>
      <vt:lpstr>Temperature</vt:lpstr>
      <vt:lpstr>Extreme volume of the droplet</vt:lpstr>
      <vt:lpstr>Summary of preliminary experiments</vt:lpstr>
      <vt:lpstr>What is the shape of the peak?</vt:lpstr>
      <vt:lpstr>Existing literature</vt:lpstr>
      <vt:lpstr>Existence of reservoir</vt:lpstr>
      <vt:lpstr>Existence of reservoir</vt:lpstr>
      <vt:lpstr>Existence of reservoir</vt:lpstr>
      <vt:lpstr>The peak: An alternative approach</vt:lpstr>
      <vt:lpstr>Stabilized freezing: water  ice</vt:lpstr>
      <vt:lpstr>Heat flow on the water-ice interface</vt:lpstr>
      <vt:lpstr>Shape of the reservoir</vt:lpstr>
      <vt:lpstr>Stabilized freezing: water  ice</vt:lpstr>
      <vt:lpstr>Volume of liquid and solid</vt:lpstr>
      <vt:lpstr>Equation for alpha</vt:lpstr>
      <vt:lpstr>Measured angle of approximately 25° on our droplet</vt:lpstr>
      <vt:lpstr>Seemingly different droplets</vt:lpstr>
      <vt:lpstr>Prezentácia programu PowerPoint</vt:lpstr>
      <vt:lpstr>Simulation</vt:lpstr>
      <vt:lpstr>Simulation time increment</vt:lpstr>
      <vt:lpstr>Simulation</vt:lpstr>
      <vt:lpstr>Real droplet vs simulated one</vt:lpstr>
      <vt:lpstr>Freezing: Simulation vs. Experiment</vt:lpstr>
      <vt:lpstr>Freezing: Simulation vs. Experiment</vt:lpstr>
      <vt:lpstr>Summary of preliminary experiments</vt:lpstr>
      <vt:lpstr>Conclusion</vt:lpstr>
      <vt:lpstr>Prezentácia programu PowerPoint</vt:lpstr>
      <vt:lpstr>Apendix</vt:lpstr>
      <vt:lpstr>Hairiness</vt:lpstr>
      <vt:lpstr>Hairy droplets – known problem</vt:lpstr>
      <vt:lpstr>Volume of solid</vt:lpstr>
      <vt:lpstr>Volume of liquid</vt:lpstr>
      <vt:lpstr>Spherical shape of the droplet</vt:lpstr>
      <vt:lpstr>Prezentácia programu PowerPoint</vt:lpstr>
      <vt:lpstr>Solidifying sessile water droplets W. W. Schultz, M. G. Worster, D. M. Anderson</vt:lpstr>
      <vt:lpstr>The shape of solidifying droplet when ρ =  0.9</vt:lpstr>
      <vt:lpstr>Close up</vt:lpstr>
      <vt:lpstr>Prezentácia programu PowerPoint</vt:lpstr>
      <vt:lpstr>Prezentácia programu PowerPoint</vt:lpstr>
      <vt:lpstr>Shape of reservoir</vt:lpstr>
      <vt:lpstr>Planar freezing</vt:lpstr>
      <vt:lpstr>Planar freezing</vt:lpstr>
      <vt:lpstr>Angle of cone vs ratio of densities</vt:lpstr>
      <vt:lpstr>Simulated droplets with different P</vt:lpstr>
      <vt:lpstr>Simulation vs theory</vt:lpstr>
      <vt:lpstr>Simulated extremes - size</vt:lpstr>
      <vt:lpstr>Simulated extremes - temperature</vt:lpstr>
      <vt:lpstr>Simulated extremes – heat capacity 34kJ</vt:lpstr>
      <vt:lpstr>Simulated extremes – radius of contact area</vt:lpstr>
      <vt:lpstr>Simulated extremes – radius of contact area r=5 mm</vt:lpstr>
      <vt:lpstr>Simulated extremes – conductivity 4 times larger</vt:lpstr>
      <vt:lpstr>Simulated extremes – all together</vt:lpstr>
      <vt:lpstr>Density ratio</vt:lpstr>
      <vt:lpstr>Stare slidy</vt:lpstr>
      <vt:lpstr>Existing literature</vt:lpstr>
      <vt:lpstr>Formation of pike for different density ratios – linear freezing</vt:lpstr>
      <vt:lpstr>Middle section of a freezing droplet</vt:lpstr>
      <vt:lpstr>Middle section of freezing droplet</vt:lpstr>
      <vt:lpstr>Angle/density ratio</vt:lpstr>
      <vt:lpstr>Simulation of the process of freezing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Matej Badin</dc:creator>
  <cp:lastModifiedBy>Matej Badin</cp:lastModifiedBy>
  <cp:revision>286</cp:revision>
  <dcterms:created xsi:type="dcterms:W3CDTF">2014-02-10T10:59:04Z</dcterms:created>
  <dcterms:modified xsi:type="dcterms:W3CDTF">2014-07-07T09:03:04Z</dcterms:modified>
</cp:coreProperties>
</file>