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wmv" ContentType="video/x-ms-wmv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5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803" r:id="rId1"/>
  </p:sldMasterIdLst>
  <p:notesMasterIdLst>
    <p:notesMasterId r:id="rId79"/>
  </p:notesMasterIdLst>
  <p:sldIdLst>
    <p:sldId id="256" r:id="rId2"/>
    <p:sldId id="328" r:id="rId3"/>
    <p:sldId id="346" r:id="rId4"/>
    <p:sldId id="347" r:id="rId5"/>
    <p:sldId id="348" r:id="rId6"/>
    <p:sldId id="380" r:id="rId7"/>
    <p:sldId id="259" r:id="rId8"/>
    <p:sldId id="308" r:id="rId9"/>
    <p:sldId id="330" r:id="rId10"/>
    <p:sldId id="350" r:id="rId11"/>
    <p:sldId id="390" r:id="rId12"/>
    <p:sldId id="369" r:id="rId13"/>
    <p:sldId id="331" r:id="rId14"/>
    <p:sldId id="363" r:id="rId15"/>
    <p:sldId id="394" r:id="rId16"/>
    <p:sldId id="366" r:id="rId17"/>
    <p:sldId id="376" r:id="rId18"/>
    <p:sldId id="395" r:id="rId19"/>
    <p:sldId id="382" r:id="rId20"/>
    <p:sldId id="383" r:id="rId21"/>
    <p:sldId id="385" r:id="rId22"/>
    <p:sldId id="378" r:id="rId23"/>
    <p:sldId id="396" r:id="rId24"/>
    <p:sldId id="387" r:id="rId25"/>
    <p:sldId id="321" r:id="rId26"/>
    <p:sldId id="400" r:id="rId27"/>
    <p:sldId id="351" r:id="rId28"/>
    <p:sldId id="319" r:id="rId29"/>
    <p:sldId id="397" r:id="rId30"/>
    <p:sldId id="388" r:id="rId31"/>
    <p:sldId id="323" r:id="rId32"/>
    <p:sldId id="377" r:id="rId33"/>
    <p:sldId id="277" r:id="rId34"/>
    <p:sldId id="389" r:id="rId35"/>
    <p:sldId id="392" r:id="rId36"/>
    <p:sldId id="398" r:id="rId37"/>
    <p:sldId id="337" r:id="rId38"/>
    <p:sldId id="340" r:id="rId39"/>
    <p:sldId id="374" r:id="rId40"/>
    <p:sldId id="325" r:id="rId41"/>
    <p:sldId id="309" r:id="rId42"/>
    <p:sldId id="324" r:id="rId43"/>
    <p:sldId id="310" r:id="rId44"/>
    <p:sldId id="286" r:id="rId45"/>
    <p:sldId id="391" r:id="rId46"/>
    <p:sldId id="293" r:id="rId47"/>
    <p:sldId id="333" r:id="rId48"/>
    <p:sldId id="361" r:id="rId49"/>
    <p:sldId id="349" r:id="rId50"/>
    <p:sldId id="274" r:id="rId51"/>
    <p:sldId id="275" r:id="rId52"/>
    <p:sldId id="334" r:id="rId53"/>
    <p:sldId id="352" r:id="rId54"/>
    <p:sldId id="296" r:id="rId55"/>
    <p:sldId id="312" r:id="rId56"/>
    <p:sldId id="335" r:id="rId57"/>
    <p:sldId id="288" r:id="rId58"/>
    <p:sldId id="289" r:id="rId59"/>
    <p:sldId id="290" r:id="rId60"/>
    <p:sldId id="291" r:id="rId61"/>
    <p:sldId id="292" r:id="rId62"/>
    <p:sldId id="336" r:id="rId63"/>
    <p:sldId id="278" r:id="rId64"/>
    <p:sldId id="279" r:id="rId65"/>
    <p:sldId id="287" r:id="rId66"/>
    <p:sldId id="294" r:id="rId67"/>
    <p:sldId id="280" r:id="rId68"/>
    <p:sldId id="297" r:id="rId69"/>
    <p:sldId id="303" r:id="rId70"/>
    <p:sldId id="258" r:id="rId71"/>
    <p:sldId id="260" r:id="rId72"/>
    <p:sldId id="302" r:id="rId73"/>
    <p:sldId id="372" r:id="rId74"/>
    <p:sldId id="357" r:id="rId75"/>
    <p:sldId id="326" r:id="rId76"/>
    <p:sldId id="339" r:id="rId77"/>
    <p:sldId id="341" r:id="rId78"/>
  </p:sldIdLst>
  <p:sldSz cx="10080625" cy="7559675"/>
  <p:notesSz cx="7559675" cy="10691813"/>
  <p:defaultTextStyle>
    <a:defPPr>
      <a:defRPr lang="en-GB"/>
    </a:defPPr>
    <a:lvl1pPr algn="l" defTabSz="447675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tx1"/>
        </a:solidFill>
        <a:latin typeface="Arial" charset="0"/>
        <a:ea typeface="Microsoft YaHei" pitchFamily="34" charset="-122"/>
        <a:cs typeface="+mn-cs"/>
      </a:defRPr>
    </a:lvl1pPr>
    <a:lvl2pPr marL="741363" indent="-284163" algn="l" defTabSz="447675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tx1"/>
        </a:solidFill>
        <a:latin typeface="Arial" charset="0"/>
        <a:ea typeface="Microsoft YaHei" pitchFamily="34" charset="-122"/>
        <a:cs typeface="+mn-cs"/>
      </a:defRPr>
    </a:lvl2pPr>
    <a:lvl3pPr marL="1141413" indent="-227013" algn="l" defTabSz="447675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tx1"/>
        </a:solidFill>
        <a:latin typeface="Arial" charset="0"/>
        <a:ea typeface="Microsoft YaHei" pitchFamily="34" charset="-122"/>
        <a:cs typeface="+mn-cs"/>
      </a:defRPr>
    </a:lvl3pPr>
    <a:lvl4pPr marL="1598613" indent="-227013" algn="l" defTabSz="447675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tx1"/>
        </a:solidFill>
        <a:latin typeface="Arial" charset="0"/>
        <a:ea typeface="Microsoft YaHei" pitchFamily="34" charset="-122"/>
        <a:cs typeface="+mn-cs"/>
      </a:defRPr>
    </a:lvl4pPr>
    <a:lvl5pPr marL="2055813" indent="-227013" algn="l" defTabSz="447675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tx1"/>
        </a:solidFill>
        <a:latin typeface="Arial" charset="0"/>
        <a:ea typeface="Microsoft YaHei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Microsoft YaHei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Microsoft YaHei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Microsoft YaHei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Microsoft YaHei" pitchFamily="34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77F07"/>
    <a:srgbClr val="0091E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3614" autoAdjust="0"/>
    <p:restoredTop sz="99137" autoAdjust="0"/>
  </p:normalViewPr>
  <p:slideViewPr>
    <p:cSldViewPr>
      <p:cViewPr varScale="1">
        <p:scale>
          <a:sx n="83" d="100"/>
          <a:sy n="83" d="100"/>
        </p:scale>
        <p:origin x="-1140" y="-84"/>
      </p:cViewPr>
      <p:guideLst>
        <p:guide orient="horz" pos="2161"/>
        <p:guide pos="2880"/>
      </p:guideLst>
    </p:cSldViewPr>
  </p:slideViewPr>
  <p:outlineViewPr>
    <p:cViewPr varScale="1">
      <p:scale>
        <a:sx n="170" d="200"/>
        <a:sy n="170" d="200"/>
      </p:scale>
      <p:origin x="0" y="3333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ampi\Documents\&#176;Nat&#225;lia\&#176;tmf\13_rotating_seddle\udaje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ampi\AppData\Roaming\Microsoft\Excel\udaje%20(version%201).xlsb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ampi\Documents\&#176;Nat&#225;lia\&#176;tmf\13_rotating_seddle\final\udaje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ampi\Documents\&#176;Nat&#225;lia\&#176;tmf\13_rotating_seddle\udaje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ampi\Documents\&#176;Nat&#225;lia\&#176;tmf\13_rotating_seddle\final\udaje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ampi\AppData\Roaming\Microsoft\Excel\udaje%20(version%201).xlsb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YELLOW saddle</a:t>
            </a:r>
          </a:p>
          <a:p>
            <a:pPr>
              <a:defRPr/>
            </a:pPr>
            <a:r>
              <a:rPr lang="en-US"/>
              <a:t>big</a:t>
            </a:r>
            <a:r>
              <a:rPr lang="en-US" baseline="0"/>
              <a:t> ping pong ball</a:t>
            </a:r>
            <a:endParaRPr lang="sk-SK"/>
          </a:p>
        </c:rich>
      </c:tx>
      <c:layout>
        <c:manualLayout>
          <c:xMode val="edge"/>
          <c:yMode val="edge"/>
          <c:x val="0.30579407035281508"/>
          <c:y val="1.7067996029115046E-2"/>
        </c:manualLayout>
      </c:layout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diamond"/>
            <c:size val="16"/>
            <c:spPr>
              <a:solidFill>
                <a:srgbClr val="F77F07"/>
              </a:solidFill>
              <a:ln>
                <a:noFill/>
              </a:ln>
            </c:spPr>
          </c:marker>
          <c:xVal>
            <c:numRef>
              <c:f>Sheet1!$A$2:$A$8</c:f>
              <c:numCache>
                <c:formatCode>General</c:formatCode>
                <c:ptCount val="7"/>
                <c:pt idx="0">
                  <c:v>1.86046511627907</c:v>
                </c:pt>
                <c:pt idx="1">
                  <c:v>1</c:v>
                </c:pt>
                <c:pt idx="2">
                  <c:v>0.92307692307692302</c:v>
                </c:pt>
                <c:pt idx="3">
                  <c:v>0.87591240875912402</c:v>
                </c:pt>
                <c:pt idx="4">
                  <c:v>0.659340659340659</c:v>
                </c:pt>
                <c:pt idx="5">
                  <c:v>1.1428571428571399</c:v>
                </c:pt>
                <c:pt idx="6">
                  <c:v>1.5</c:v>
                </c:pt>
              </c:numCache>
            </c:numRef>
          </c:xVal>
          <c:yVal>
            <c:numRef>
              <c:f>Sheet1!$B$2:$B$8</c:f>
              <c:numCache>
                <c:formatCode>General</c:formatCode>
                <c:ptCount val="7"/>
                <c:pt idx="0">
                  <c:v>16.883333333333301</c:v>
                </c:pt>
                <c:pt idx="1">
                  <c:v>2.2166666666666699</c:v>
                </c:pt>
                <c:pt idx="2">
                  <c:v>1.44166666666667</c:v>
                </c:pt>
                <c:pt idx="3">
                  <c:v>0.67916666666666703</c:v>
                </c:pt>
                <c:pt idx="4">
                  <c:v>1.1875</c:v>
                </c:pt>
                <c:pt idx="5">
                  <c:v>18.766666666666701</c:v>
                </c:pt>
                <c:pt idx="6">
                  <c:v>15.866666666666699</c:v>
                </c:pt>
              </c:numCache>
            </c:numRef>
          </c:yVal>
          <c:smooth val="0"/>
        </c:ser>
        <c:ser>
          <c:idx val="1"/>
          <c:order val="1"/>
          <c:tx>
            <c:v>fc</c:v>
          </c:tx>
          <c:spPr>
            <a:ln w="57150">
              <a:solidFill>
                <a:srgbClr val="FF0000"/>
              </a:solidFill>
            </a:ln>
          </c:spPr>
          <c:marker>
            <c:symbol val="none"/>
          </c:marker>
          <c:dPt>
            <c:idx val="1"/>
            <c:bubble3D val="0"/>
          </c:dPt>
          <c:xVal>
            <c:numRef>
              <c:f>Sheet1!$D$2:$D$3</c:f>
              <c:numCache>
                <c:formatCode>General</c:formatCode>
                <c:ptCount val="2"/>
                <c:pt idx="0">
                  <c:v>1.08</c:v>
                </c:pt>
                <c:pt idx="1">
                  <c:v>1.08</c:v>
                </c:pt>
              </c:numCache>
            </c:numRef>
          </c:xVal>
          <c:yVal>
            <c:numRef>
              <c:f>Sheet1!$C$2:$C$3</c:f>
              <c:numCache>
                <c:formatCode>General</c:formatCode>
                <c:ptCount val="2"/>
                <c:pt idx="0">
                  <c:v>0</c:v>
                </c:pt>
                <c:pt idx="1">
                  <c:v>20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8436608"/>
        <c:axId val="98438528"/>
      </c:scatterChart>
      <c:valAx>
        <c:axId val="98436608"/>
        <c:scaling>
          <c:orientation val="minMax"/>
          <c:max val="2"/>
          <c:min val="0.4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frequency (Hz)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 b="0"/>
            </a:pPr>
            <a:endParaRPr lang="sk-SK"/>
          </a:p>
        </c:txPr>
        <c:crossAx val="98438528"/>
        <c:crosses val="autoZero"/>
        <c:crossBetween val="midCat"/>
        <c:majorUnit val="0.2"/>
      </c:valAx>
      <c:valAx>
        <c:axId val="98438528"/>
        <c:scaling>
          <c:orientation val="minMax"/>
          <c:max val="20"/>
          <c:min val="0"/>
        </c:scaling>
        <c:delete val="0"/>
        <c:axPos val="l"/>
        <c:majorGridlines>
          <c:spPr>
            <a:ln w="6350"/>
          </c:spPr>
        </c:majorGridlines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dirty="0" smtClean="0"/>
                  <a:t>Lifetime </a:t>
                </a:r>
                <a:r>
                  <a:rPr lang="en-US" sz="1600" dirty="0"/>
                  <a:t>(s)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 b="0"/>
            </a:pPr>
            <a:endParaRPr lang="sk-SK"/>
          </a:p>
        </c:txPr>
        <c:crossAx val="98436608"/>
        <c:crosses val="autoZero"/>
        <c:crossBetween val="midCat"/>
      </c:valAx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BLUE saddle</a:t>
            </a:r>
          </a:p>
          <a:p>
            <a:pPr>
              <a:defRPr/>
            </a:pPr>
            <a:r>
              <a:rPr lang="en-US"/>
              <a:t>big ping pong ball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6095064439677134"/>
          <c:y val="0.19561520454842249"/>
          <c:w val="0.79128626545124181"/>
          <c:h val="0.64270246775699391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diamond"/>
            <c:size val="16"/>
            <c:spPr>
              <a:solidFill>
                <a:schemeClr val="accent1">
                  <a:lumMod val="50000"/>
                </a:schemeClr>
              </a:solidFill>
            </c:spPr>
          </c:marker>
          <c:xVal>
            <c:numRef>
              <c:f>Sheet1!$Q$3:$Q$11</c:f>
              <c:numCache>
                <c:formatCode>General</c:formatCode>
                <c:ptCount val="9"/>
                <c:pt idx="0">
                  <c:v>1.0344827586206899</c:v>
                </c:pt>
                <c:pt idx="1">
                  <c:v>0.85714285714285698</c:v>
                </c:pt>
                <c:pt idx="2">
                  <c:v>0.9375</c:v>
                </c:pt>
                <c:pt idx="3">
                  <c:v>1.76470588235294</c:v>
                </c:pt>
                <c:pt idx="4">
                  <c:v>2.2222222222222201</c:v>
                </c:pt>
                <c:pt idx="5">
                  <c:v>2.5</c:v>
                </c:pt>
                <c:pt idx="6">
                  <c:v>2.3076923076923102</c:v>
                </c:pt>
                <c:pt idx="7">
                  <c:v>2.1428571428571401</c:v>
                </c:pt>
                <c:pt idx="8">
                  <c:v>1.1111111111111101</c:v>
                </c:pt>
              </c:numCache>
            </c:numRef>
          </c:xVal>
          <c:yVal>
            <c:numRef>
              <c:f>Sheet1!$R$3:$R$11</c:f>
              <c:numCache>
                <c:formatCode>General</c:formatCode>
                <c:ptCount val="9"/>
                <c:pt idx="0">
                  <c:v>0.7</c:v>
                </c:pt>
                <c:pt idx="1">
                  <c:v>0.33333333333333298</c:v>
                </c:pt>
                <c:pt idx="2">
                  <c:v>0.33333333333333298</c:v>
                </c:pt>
                <c:pt idx="3">
                  <c:v>1</c:v>
                </c:pt>
                <c:pt idx="4">
                  <c:v>2.06666666666667</c:v>
                </c:pt>
                <c:pt idx="5">
                  <c:v>3.7333333333333298</c:v>
                </c:pt>
                <c:pt idx="6">
                  <c:v>4.06666666666667</c:v>
                </c:pt>
                <c:pt idx="7">
                  <c:v>1.0333333333333301</c:v>
                </c:pt>
                <c:pt idx="8">
                  <c:v>0.56666666666666698</c:v>
                </c:pt>
              </c:numCache>
            </c:numRef>
          </c:yVal>
          <c:smooth val="0"/>
        </c:ser>
        <c:ser>
          <c:idx val="1"/>
          <c:order val="1"/>
          <c:tx>
            <c:v>fc</c:v>
          </c:tx>
          <c:spPr>
            <a:ln w="57150">
              <a:solidFill>
                <a:srgbClr val="FF0000"/>
              </a:solidFill>
            </a:ln>
          </c:spPr>
          <c:marker>
            <c:symbol val="none"/>
          </c:marker>
          <c:dPt>
            <c:idx val="1"/>
            <c:bubble3D val="0"/>
            <c:spPr>
              <a:ln w="57150">
                <a:solidFill>
                  <a:srgbClr val="00B050"/>
                </a:solidFill>
              </a:ln>
            </c:spPr>
          </c:dPt>
          <c:xVal>
            <c:numRef>
              <c:f>Sheet1!$T$3:$T$4</c:f>
              <c:numCache>
                <c:formatCode>General</c:formatCode>
                <c:ptCount val="2"/>
                <c:pt idx="0">
                  <c:v>2.25</c:v>
                </c:pt>
                <c:pt idx="1">
                  <c:v>2.25</c:v>
                </c:pt>
              </c:numCache>
            </c:numRef>
          </c:xVal>
          <c:yVal>
            <c:numRef>
              <c:f>Sheet1!$U$3:$U$4</c:f>
              <c:numCache>
                <c:formatCode>General</c:formatCode>
                <c:ptCount val="2"/>
                <c:pt idx="0">
                  <c:v>0</c:v>
                </c:pt>
                <c:pt idx="1">
                  <c:v>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8480896"/>
        <c:axId val="98482816"/>
      </c:scatterChart>
      <c:valAx>
        <c:axId val="98480896"/>
        <c:scaling>
          <c:orientation val="minMax"/>
          <c:min val="0.70000000000000007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frequency (Hz)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sk-SK"/>
          </a:p>
        </c:txPr>
        <c:crossAx val="98482816"/>
        <c:crosses val="autoZero"/>
        <c:crossBetween val="midCat"/>
        <c:majorUnit val="0.2"/>
      </c:valAx>
      <c:valAx>
        <c:axId val="98482816"/>
        <c:scaling>
          <c:orientation val="minMax"/>
          <c:max val="4.5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dirty="0" smtClean="0"/>
                  <a:t> </a:t>
                </a:r>
                <a:r>
                  <a:rPr lang="en-US" sz="1600" dirty="0"/>
                  <a:t>Lifetime (s)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sk-SK"/>
          </a:p>
        </c:txPr>
        <c:crossAx val="98480896"/>
        <c:crosses val="autoZero"/>
        <c:crossBetween val="midCat"/>
        <c:majorUnit val="0.5"/>
      </c:valAx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sk-SK"/>
              <a:t>Lifetime VS Initial distance</a:t>
            </a:r>
            <a:endParaRPr lang="en-US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0253635278073779"/>
          <c:y val="0.13559632680550487"/>
          <c:w val="0.85452771963746543"/>
          <c:h val="0.68627468663950419"/>
        </c:manualLayout>
      </c:layout>
      <c:scatterChart>
        <c:scatterStyle val="lineMarker"/>
        <c:varyColors val="0"/>
        <c:ser>
          <c:idx val="1"/>
          <c:order val="0"/>
          <c:tx>
            <c:v>TL</c:v>
          </c:tx>
          <c:spPr>
            <a:ln w="28575">
              <a:noFill/>
            </a:ln>
          </c:spPr>
          <c:marker>
            <c:symbol val="square"/>
            <c:size val="11"/>
            <c:spPr>
              <a:solidFill>
                <a:srgbClr val="C00000"/>
              </a:solidFill>
            </c:spPr>
          </c:marker>
          <c:trendline>
            <c:spPr>
              <a:ln>
                <a:solidFill>
                  <a:srgbClr val="FF0000"/>
                </a:solidFill>
              </a:ln>
            </c:spPr>
            <c:trendlineType val="log"/>
            <c:dispRSqr val="0"/>
            <c:dispEq val="0"/>
          </c:trendline>
          <c:errBars>
            <c:errDir val="x"/>
            <c:errBarType val="both"/>
            <c:errValType val="fixedVal"/>
            <c:noEndCap val="0"/>
            <c:val val="3.0000000000000006E-2"/>
          </c:errBars>
          <c:xVal>
            <c:numRef>
              <c:f>(List1!$I$4:$I$7,List1!$I$9:$I$15)</c:f>
              <c:numCache>
                <c:formatCode>0.00</c:formatCode>
                <c:ptCount val="11"/>
                <c:pt idx="0">
                  <c:v>0.625</c:v>
                </c:pt>
                <c:pt idx="1">
                  <c:v>0.71599999999999997</c:v>
                </c:pt>
                <c:pt idx="3">
                  <c:v>0.34100000000000003</c:v>
                </c:pt>
                <c:pt idx="4">
                  <c:v>0.50900000000000001</c:v>
                </c:pt>
                <c:pt idx="5">
                  <c:v>0.192</c:v>
                </c:pt>
                <c:pt idx="7">
                  <c:v>0.32600000000000001</c:v>
                </c:pt>
                <c:pt idx="9">
                  <c:v>0.255</c:v>
                </c:pt>
                <c:pt idx="10">
                  <c:v>0.64600000000000002</c:v>
                </c:pt>
              </c:numCache>
            </c:numRef>
          </c:xVal>
          <c:yVal>
            <c:numRef>
              <c:f>(List1!$H$4:$H$7,List1!$H$9:$H$15)</c:f>
              <c:numCache>
                <c:formatCode>General</c:formatCode>
                <c:ptCount val="11"/>
                <c:pt idx="0">
                  <c:v>0.69166666666666698</c:v>
                </c:pt>
                <c:pt idx="1">
                  <c:v>0.5</c:v>
                </c:pt>
                <c:pt idx="2">
                  <c:v>0</c:v>
                </c:pt>
                <c:pt idx="3">
                  <c:v>1.5125</c:v>
                </c:pt>
                <c:pt idx="4">
                  <c:v>0.79</c:v>
                </c:pt>
                <c:pt idx="5">
                  <c:v>2.25416666666667</c:v>
                </c:pt>
                <c:pt idx="6">
                  <c:v>0.60416666666666696</c:v>
                </c:pt>
                <c:pt idx="7">
                  <c:v>1.7708333333333299</c:v>
                </c:pt>
                <c:pt idx="8">
                  <c:v>0.97499999999999998</c:v>
                </c:pt>
                <c:pt idx="9">
                  <c:v>2.0416666666666701</c:v>
                </c:pt>
                <c:pt idx="10">
                  <c:v>0.58333333333333304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7556224"/>
        <c:axId val="107595264"/>
      </c:scatterChart>
      <c:valAx>
        <c:axId val="107556224"/>
        <c:scaling>
          <c:orientation val="minMax"/>
          <c:max val="0.8"/>
          <c:min val="0.1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R [cm]</a:t>
                </a:r>
              </a:p>
            </c:rich>
          </c:tx>
          <c:overlay val="0"/>
        </c:title>
        <c:numFmt formatCode="0.00" sourceLinked="1"/>
        <c:majorTickMark val="none"/>
        <c:minorTickMark val="none"/>
        <c:tickLblPos val="nextTo"/>
        <c:crossAx val="107595264"/>
        <c:crosses val="autoZero"/>
        <c:crossBetween val="midCat"/>
      </c:valAx>
      <c:valAx>
        <c:axId val="10759526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Lifetime [s]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107556224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2000"/>
      </a:pPr>
      <a:endParaRPr lang="sk-SK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diamond"/>
            <c:size val="12"/>
            <c:spPr>
              <a:solidFill>
                <a:srgbClr val="F77F07"/>
              </a:solidFill>
              <a:ln>
                <a:noFill/>
              </a:ln>
            </c:spPr>
          </c:marker>
          <c:xVal>
            <c:numRef>
              <c:f>Sheet1!$A$2:$A$8</c:f>
              <c:numCache>
                <c:formatCode>General</c:formatCode>
                <c:ptCount val="7"/>
                <c:pt idx="0">
                  <c:v>1.86046511627907</c:v>
                </c:pt>
                <c:pt idx="1">
                  <c:v>1</c:v>
                </c:pt>
                <c:pt idx="2">
                  <c:v>0.92307692307692302</c:v>
                </c:pt>
                <c:pt idx="3">
                  <c:v>0.87591240875912402</c:v>
                </c:pt>
                <c:pt idx="4">
                  <c:v>0.659340659340659</c:v>
                </c:pt>
                <c:pt idx="5">
                  <c:v>1.1428571428571399</c:v>
                </c:pt>
                <c:pt idx="6">
                  <c:v>1.5</c:v>
                </c:pt>
              </c:numCache>
            </c:numRef>
          </c:xVal>
          <c:yVal>
            <c:numRef>
              <c:f>Sheet1!$B$2:$B$8</c:f>
              <c:numCache>
                <c:formatCode>General</c:formatCode>
                <c:ptCount val="7"/>
                <c:pt idx="0">
                  <c:v>16.883333333333301</c:v>
                </c:pt>
                <c:pt idx="1">
                  <c:v>2.2166666666666699</c:v>
                </c:pt>
                <c:pt idx="2">
                  <c:v>1.44166666666667</c:v>
                </c:pt>
                <c:pt idx="3">
                  <c:v>0.67916666666666703</c:v>
                </c:pt>
                <c:pt idx="4">
                  <c:v>1.1875</c:v>
                </c:pt>
                <c:pt idx="5">
                  <c:v>18.766666666666701</c:v>
                </c:pt>
                <c:pt idx="6">
                  <c:v>15.866666666666699</c:v>
                </c:pt>
              </c:numCache>
            </c:numRef>
          </c:yVal>
          <c:smooth val="0"/>
        </c:ser>
        <c:ser>
          <c:idx val="1"/>
          <c:order val="1"/>
          <c:tx>
            <c:v>fc</c:v>
          </c:tx>
          <c:spPr>
            <a:ln w="57150">
              <a:solidFill>
                <a:srgbClr val="FF0000"/>
              </a:solidFill>
            </a:ln>
          </c:spPr>
          <c:marker>
            <c:symbol val="none"/>
          </c:marker>
          <c:dPt>
            <c:idx val="1"/>
            <c:bubble3D val="0"/>
          </c:dPt>
          <c:xVal>
            <c:numRef>
              <c:f>Sheet1!$D$2:$D$3</c:f>
              <c:numCache>
                <c:formatCode>General</c:formatCode>
                <c:ptCount val="2"/>
                <c:pt idx="0">
                  <c:v>1.08</c:v>
                </c:pt>
                <c:pt idx="1">
                  <c:v>1.08</c:v>
                </c:pt>
              </c:numCache>
            </c:numRef>
          </c:xVal>
          <c:yVal>
            <c:numRef>
              <c:f>Sheet1!$C$2:$C$3</c:f>
              <c:numCache>
                <c:formatCode>General</c:formatCode>
                <c:ptCount val="2"/>
                <c:pt idx="0">
                  <c:v>0</c:v>
                </c:pt>
                <c:pt idx="1">
                  <c:v>20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8450560"/>
        <c:axId val="108452480"/>
      </c:scatterChart>
      <c:valAx>
        <c:axId val="108450560"/>
        <c:scaling>
          <c:orientation val="minMax"/>
          <c:max val="2"/>
          <c:min val="0.4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frequency (Hz)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108452480"/>
        <c:crosses val="autoZero"/>
        <c:crossBetween val="midCat"/>
        <c:majorUnit val="0.2"/>
      </c:valAx>
      <c:valAx>
        <c:axId val="108452480"/>
        <c:scaling>
          <c:orientation val="minMax"/>
          <c:max val="20"/>
          <c:min val="0"/>
        </c:scaling>
        <c:delete val="0"/>
        <c:axPos val="l"/>
        <c:majorGridlines>
          <c:spPr>
            <a:ln w="6350"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Lifetime (s)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108450560"/>
        <c:crosses val="autoZero"/>
        <c:crossBetween val="midCat"/>
      </c:valAx>
    </c:plotArea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1000"/>
      </a:pPr>
      <a:endParaRPr lang="sk-SK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sk-SK"/>
              <a:t>Lifetime VS Initial distance</a:t>
            </a:r>
            <a:endParaRPr lang="en-US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0253635278073779"/>
          <c:y val="0.13559632680550487"/>
          <c:w val="0.85452771963746543"/>
          <c:h val="0.68627468663950419"/>
        </c:manualLayout>
      </c:layout>
      <c:scatterChart>
        <c:scatterStyle val="lineMarker"/>
        <c:varyColors val="0"/>
        <c:ser>
          <c:idx val="1"/>
          <c:order val="0"/>
          <c:tx>
            <c:v>TL</c:v>
          </c:tx>
          <c:spPr>
            <a:ln w="28575">
              <a:noFill/>
            </a:ln>
          </c:spPr>
          <c:marker>
            <c:symbol val="square"/>
            <c:size val="11"/>
            <c:spPr>
              <a:solidFill>
                <a:srgbClr val="C00000"/>
              </a:solidFill>
            </c:spPr>
          </c:marker>
          <c:trendline>
            <c:spPr>
              <a:ln>
                <a:solidFill>
                  <a:srgbClr val="FF0000"/>
                </a:solidFill>
              </a:ln>
            </c:spPr>
            <c:trendlineType val="log"/>
            <c:dispRSqr val="0"/>
            <c:dispEq val="0"/>
          </c:trendline>
          <c:errBars>
            <c:errDir val="x"/>
            <c:errBarType val="both"/>
            <c:errValType val="fixedVal"/>
            <c:noEndCap val="0"/>
            <c:val val="3.0000000000000006E-2"/>
          </c:errBars>
          <c:xVal>
            <c:numRef>
              <c:f>(List1!$I$4:$I$7,List1!$I$9:$I$15)</c:f>
              <c:numCache>
                <c:formatCode>0.00</c:formatCode>
                <c:ptCount val="11"/>
                <c:pt idx="0">
                  <c:v>0.625</c:v>
                </c:pt>
                <c:pt idx="1">
                  <c:v>0.71599999999999997</c:v>
                </c:pt>
                <c:pt idx="3">
                  <c:v>0.34100000000000003</c:v>
                </c:pt>
                <c:pt idx="4">
                  <c:v>0.50900000000000001</c:v>
                </c:pt>
                <c:pt idx="5">
                  <c:v>0.192</c:v>
                </c:pt>
                <c:pt idx="7">
                  <c:v>0.32600000000000001</c:v>
                </c:pt>
                <c:pt idx="9">
                  <c:v>0.255</c:v>
                </c:pt>
                <c:pt idx="10">
                  <c:v>0.64600000000000002</c:v>
                </c:pt>
              </c:numCache>
            </c:numRef>
          </c:xVal>
          <c:yVal>
            <c:numRef>
              <c:f>(List1!$H$4:$H$7,List1!$H$9:$H$15)</c:f>
              <c:numCache>
                <c:formatCode>General</c:formatCode>
                <c:ptCount val="11"/>
                <c:pt idx="0">
                  <c:v>0.69166666666666698</c:v>
                </c:pt>
                <c:pt idx="1">
                  <c:v>0.5</c:v>
                </c:pt>
                <c:pt idx="2">
                  <c:v>0</c:v>
                </c:pt>
                <c:pt idx="3">
                  <c:v>1.5125</c:v>
                </c:pt>
                <c:pt idx="4">
                  <c:v>0.79</c:v>
                </c:pt>
                <c:pt idx="5">
                  <c:v>2.25416666666667</c:v>
                </c:pt>
                <c:pt idx="6">
                  <c:v>0.60416666666666696</c:v>
                </c:pt>
                <c:pt idx="7">
                  <c:v>1.7708333333333299</c:v>
                </c:pt>
                <c:pt idx="8">
                  <c:v>0.97499999999999998</c:v>
                </c:pt>
                <c:pt idx="9">
                  <c:v>2.0416666666666701</c:v>
                </c:pt>
                <c:pt idx="10">
                  <c:v>0.58333333333333304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8804352"/>
        <c:axId val="108810624"/>
      </c:scatterChart>
      <c:valAx>
        <c:axId val="108804352"/>
        <c:scaling>
          <c:orientation val="minMax"/>
          <c:max val="0.8"/>
          <c:min val="0.1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R [cm]</a:t>
                </a:r>
              </a:p>
            </c:rich>
          </c:tx>
          <c:overlay val="0"/>
        </c:title>
        <c:numFmt formatCode="0.00" sourceLinked="1"/>
        <c:majorTickMark val="none"/>
        <c:minorTickMark val="none"/>
        <c:tickLblPos val="nextTo"/>
        <c:crossAx val="108810624"/>
        <c:crosses val="autoZero"/>
        <c:crossBetween val="midCat"/>
      </c:valAx>
      <c:valAx>
        <c:axId val="10881062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Lifetime [s]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108804352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2000"/>
      </a:pPr>
      <a:endParaRPr lang="sk-SK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582299294300274"/>
          <c:y val="5.4160885020307165E-2"/>
          <c:w val="0.83198549994725512"/>
          <c:h val="0.77179470587778531"/>
        </c:manualLayout>
      </c:layout>
      <c:scatterChart>
        <c:scatterStyle val="lineMarker"/>
        <c:varyColors val="0"/>
        <c:ser>
          <c:idx val="0"/>
          <c:order val="0"/>
          <c:marker>
            <c:symbol val="diamond"/>
            <c:size val="13"/>
            <c:spPr>
              <a:solidFill>
                <a:schemeClr val="accent1"/>
              </a:solidFill>
              <a:ln>
                <a:noFill/>
              </a:ln>
            </c:spPr>
          </c:marker>
          <c:xVal>
            <c:numRef>
              <c:f>Sheet1!$A$2:$A$8</c:f>
              <c:numCache>
                <c:formatCode>General</c:formatCode>
                <c:ptCount val="7"/>
                <c:pt idx="0">
                  <c:v>0.659340659340659</c:v>
                </c:pt>
                <c:pt idx="1">
                  <c:v>0.87591240875912402</c:v>
                </c:pt>
                <c:pt idx="2">
                  <c:v>0.92307692307692302</c:v>
                </c:pt>
                <c:pt idx="3">
                  <c:v>1</c:v>
                </c:pt>
                <c:pt idx="4">
                  <c:v>1.1428571428571399</c:v>
                </c:pt>
                <c:pt idx="5">
                  <c:v>1.5</c:v>
                </c:pt>
                <c:pt idx="6">
                  <c:v>1.86046511627907</c:v>
                </c:pt>
              </c:numCache>
            </c:numRef>
          </c:xVal>
          <c:yVal>
            <c:numRef>
              <c:f>Sheet1!$B$2:$B$8</c:f>
              <c:numCache>
                <c:formatCode>General</c:formatCode>
                <c:ptCount val="7"/>
                <c:pt idx="0">
                  <c:v>1.1875</c:v>
                </c:pt>
                <c:pt idx="1">
                  <c:v>0.67916666666666703</c:v>
                </c:pt>
                <c:pt idx="2">
                  <c:v>1.44166666666667</c:v>
                </c:pt>
                <c:pt idx="3">
                  <c:v>2.2166666666666699</c:v>
                </c:pt>
                <c:pt idx="4">
                  <c:v>18.766666666666701</c:v>
                </c:pt>
                <c:pt idx="5">
                  <c:v>15.866666666666699</c:v>
                </c:pt>
                <c:pt idx="6">
                  <c:v>16.883333333333301</c:v>
                </c:pt>
              </c:numCache>
            </c:numRef>
          </c:yVal>
          <c:smooth val="0"/>
        </c:ser>
        <c:ser>
          <c:idx val="1"/>
          <c:order val="1"/>
          <c:tx>
            <c:v>fc</c:v>
          </c:tx>
          <c:marker>
            <c:symbol val="none"/>
          </c:marker>
          <c:dPt>
            <c:idx val="1"/>
            <c:bubble3D val="0"/>
            <c:spPr>
              <a:ln w="38100"/>
            </c:spPr>
          </c:dPt>
          <c:xVal>
            <c:numRef>
              <c:f>Sheet1!$E$2:$E$3</c:f>
              <c:numCache>
                <c:formatCode>General</c:formatCode>
                <c:ptCount val="2"/>
                <c:pt idx="0">
                  <c:v>1.08</c:v>
                </c:pt>
                <c:pt idx="1">
                  <c:v>1.08</c:v>
                </c:pt>
              </c:numCache>
            </c:numRef>
          </c:xVal>
          <c:yVal>
            <c:numRef>
              <c:f>Sheet1!$D$2:$D$3</c:f>
              <c:numCache>
                <c:formatCode>General</c:formatCode>
                <c:ptCount val="2"/>
                <c:pt idx="0">
                  <c:v>0</c:v>
                </c:pt>
                <c:pt idx="1">
                  <c:v>20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8465536"/>
        <c:axId val="108471424"/>
      </c:scatterChart>
      <c:valAx>
        <c:axId val="108465536"/>
        <c:scaling>
          <c:orientation val="minMax"/>
          <c:max val="2"/>
          <c:min val="0.4"/>
        </c:scaling>
        <c:delete val="1"/>
        <c:axPos val="b"/>
        <c:numFmt formatCode="General" sourceLinked="1"/>
        <c:majorTickMark val="none"/>
        <c:minorTickMark val="none"/>
        <c:tickLblPos val="nextTo"/>
        <c:crossAx val="108471424"/>
        <c:crosses val="autoZero"/>
        <c:crossBetween val="midCat"/>
      </c:valAx>
      <c:valAx>
        <c:axId val="108471424"/>
        <c:scaling>
          <c:orientation val="minMax"/>
          <c:max val="20"/>
          <c:min val="0"/>
        </c:scaling>
        <c:delete val="1"/>
        <c:axPos val="l"/>
        <c:numFmt formatCode="General" sourceLinked="1"/>
        <c:majorTickMark val="none"/>
        <c:minorTickMark val="none"/>
        <c:tickLblPos val="nextTo"/>
        <c:crossAx val="108465536"/>
        <c:crosses val="autoZero"/>
        <c:crossBetween val="midCat"/>
      </c:valAx>
      <c:spPr>
        <a:ln>
          <a:solidFill>
            <a:schemeClr val="accent1">
              <a:lumMod val="75000"/>
              <a:alpha val="99000"/>
            </a:schemeClr>
          </a:solidFill>
        </a:ln>
      </c:spPr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image" Target="../media/image4.wmf"/><Relationship Id="rId4" Type="http://schemas.openxmlformats.org/officeDocument/2006/relationships/image" Target="../media/image7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image" Target="../media/image50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54.wmf"/><Relationship Id="rId1" Type="http://schemas.openxmlformats.org/officeDocument/2006/relationships/image" Target="../media/image53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image" Target="../media/image58.e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62.wmf"/><Relationship Id="rId1" Type="http://schemas.openxmlformats.org/officeDocument/2006/relationships/image" Target="../media/image61.wmf"/><Relationship Id="rId4" Type="http://schemas.openxmlformats.org/officeDocument/2006/relationships/image" Target="../media/image64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w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image" Target="../media/image77.wmf"/></Relationships>
</file>

<file path=ppt/drawings/_rels/vmlDrawing19.vml.rels><?xml version="1.0" encoding="UTF-8" standalone="yes"?>
<Relationships xmlns="http://schemas.openxmlformats.org/package/2006/relationships"><Relationship Id="rId8" Type="http://schemas.openxmlformats.org/officeDocument/2006/relationships/image" Target="../media/image85.emf"/><Relationship Id="rId3" Type="http://schemas.openxmlformats.org/officeDocument/2006/relationships/image" Target="../media/image80.emf"/><Relationship Id="rId7" Type="http://schemas.openxmlformats.org/officeDocument/2006/relationships/image" Target="../media/image84.emf"/><Relationship Id="rId2" Type="http://schemas.openxmlformats.org/officeDocument/2006/relationships/image" Target="../media/image11.emf"/><Relationship Id="rId1" Type="http://schemas.openxmlformats.org/officeDocument/2006/relationships/image" Target="../media/image10.emf"/><Relationship Id="rId6" Type="http://schemas.openxmlformats.org/officeDocument/2006/relationships/image" Target="../media/image83.emf"/><Relationship Id="rId5" Type="http://schemas.openxmlformats.org/officeDocument/2006/relationships/image" Target="../media/image82.emf"/><Relationship Id="rId4" Type="http://schemas.openxmlformats.org/officeDocument/2006/relationships/image" Target="../media/image81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emf"/><Relationship Id="rId1" Type="http://schemas.openxmlformats.org/officeDocument/2006/relationships/image" Target="../media/image10.emf"/><Relationship Id="rId6" Type="http://schemas.openxmlformats.org/officeDocument/2006/relationships/image" Target="../media/image15.wmf"/><Relationship Id="rId5" Type="http://schemas.openxmlformats.org/officeDocument/2006/relationships/image" Target="../media/image14.wmf"/><Relationship Id="rId4" Type="http://schemas.openxmlformats.org/officeDocument/2006/relationships/image" Target="../media/image13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87.emf"/><Relationship Id="rId1" Type="http://schemas.openxmlformats.org/officeDocument/2006/relationships/image" Target="../media/image86.emf"/><Relationship Id="rId5" Type="http://schemas.openxmlformats.org/officeDocument/2006/relationships/image" Target="../media/image90.emf"/><Relationship Id="rId4" Type="http://schemas.openxmlformats.org/officeDocument/2006/relationships/image" Target="../media/image89.emf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image" Target="../media/image91.emf"/></Relationships>
</file>

<file path=ppt/drawings/_rels/vmlDrawing22.v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image" Target="../media/image93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emf"/></Relationships>
</file>

<file path=ppt/drawings/_rels/vmlDrawing25.v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image" Target="../media/image98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emf"/></Relationships>
</file>

<file path=ppt/drawings/_rels/vmlDrawing27.v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emf"/><Relationship Id="rId3" Type="http://schemas.openxmlformats.org/officeDocument/2006/relationships/image" Target="../media/image105.wmf"/><Relationship Id="rId7" Type="http://schemas.openxmlformats.org/officeDocument/2006/relationships/image" Target="../media/image109.wmf"/><Relationship Id="rId2" Type="http://schemas.openxmlformats.org/officeDocument/2006/relationships/image" Target="../media/image104.emf"/><Relationship Id="rId1" Type="http://schemas.openxmlformats.org/officeDocument/2006/relationships/image" Target="../media/image103.emf"/><Relationship Id="rId6" Type="http://schemas.openxmlformats.org/officeDocument/2006/relationships/image" Target="../media/image108.emf"/><Relationship Id="rId5" Type="http://schemas.openxmlformats.org/officeDocument/2006/relationships/image" Target="../media/image107.emf"/><Relationship Id="rId4" Type="http://schemas.openxmlformats.org/officeDocument/2006/relationships/image" Target="../media/image106.emf"/></Relationships>
</file>

<file path=ppt/drawings/_rels/vmlDrawing28.v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image" Target="../media/image111.emf"/></Relationships>
</file>

<file path=ppt/drawings/_rels/vmlDrawing2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7" Type="http://schemas.openxmlformats.org/officeDocument/2006/relationships/image" Target="../media/image110.emf"/><Relationship Id="rId2" Type="http://schemas.openxmlformats.org/officeDocument/2006/relationships/image" Target="../media/image105.wmf"/><Relationship Id="rId1" Type="http://schemas.openxmlformats.org/officeDocument/2006/relationships/image" Target="../media/image103.emf"/><Relationship Id="rId6" Type="http://schemas.openxmlformats.org/officeDocument/2006/relationships/image" Target="../media/image112.emf"/><Relationship Id="rId5" Type="http://schemas.openxmlformats.org/officeDocument/2006/relationships/image" Target="../media/image108.emf"/><Relationship Id="rId4" Type="http://schemas.openxmlformats.org/officeDocument/2006/relationships/image" Target="../media/image107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4.wmf"/></Relationships>
</file>

<file path=ppt/drawings/_rels/vmlDrawing3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wmf"/><Relationship Id="rId1" Type="http://schemas.openxmlformats.org/officeDocument/2006/relationships/image" Target="../media/image118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5" Type="http://schemas.openxmlformats.org/officeDocument/2006/relationships/image" Target="../media/image35.wmf"/><Relationship Id="rId4" Type="http://schemas.openxmlformats.org/officeDocument/2006/relationships/image" Target="../media/image34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emf"/><Relationship Id="rId1" Type="http://schemas.openxmlformats.org/officeDocument/2006/relationships/image" Target="../media/image40.e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image" Target="../media/image4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4098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sk-SK" altLang="sk-SK" noProof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449170">
              <a:lnSpc>
                <a:spcPct val="95000"/>
              </a:lnSpc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Microsoft YaHei" charset="-122"/>
                <a:cs typeface="Segoe UI" charset="0"/>
              </a:defRPr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449170">
              <a:lnSpc>
                <a:spcPct val="95000"/>
              </a:lnSpc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Microsoft YaHei" charset="-122"/>
                <a:cs typeface="Segoe UI" charset="0"/>
              </a:defRPr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defTabSz="449170">
              <a:lnSpc>
                <a:spcPct val="95000"/>
              </a:lnSpc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Microsoft YaHei" charset="-122"/>
                <a:cs typeface="Segoe UI" charset="0"/>
              </a:defRPr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defTabSz="449170">
              <a:lnSpc>
                <a:spcPct val="95000"/>
              </a:lnSpc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Microsoft YaHei" charset="-122"/>
                <a:cs typeface="Segoe UI" charset="0"/>
              </a:defRPr>
            </a:lvl1pPr>
          </a:lstStyle>
          <a:p>
            <a:pPr>
              <a:defRPr/>
            </a:pPr>
            <a:fld id="{6DFB1734-A3A0-41D2-9F30-1DD06EF9421A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0493408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76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76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76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76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76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5526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32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37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42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marL="742950" indent="-28575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marL="1143000" indent="-22860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marL="1600200" indent="-22860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marL="2057400" indent="-22860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defTabSz="447675" eaLnBrk="1">
              <a:buFont typeface="Times New Roman" pitchFamily="18" charset="0"/>
              <a:buNone/>
            </a:pPr>
            <a:fld id="{4D3AE759-C54C-4BCB-9401-ADBE204B8E34}" type="slidenum">
              <a:rPr lang="sk-SK" altLang="sk-SK" smtClean="0">
                <a:solidFill>
                  <a:srgbClr val="000000"/>
                </a:solidFill>
                <a:latin typeface="Times New Roman" pitchFamily="18" charset="0"/>
                <a:cs typeface="Segoe UI" pitchFamily="34" charset="0"/>
              </a:rPr>
              <a:pPr defTabSz="447675" eaLnBrk="1">
                <a:buFont typeface="Times New Roman" pitchFamily="18" charset="0"/>
                <a:buNone/>
              </a:pPr>
              <a:t>1</a:t>
            </a:fld>
            <a:endParaRPr lang="sk-SK" altLang="sk-SK" smtClean="0">
              <a:solidFill>
                <a:srgbClr val="000000"/>
              </a:solidFill>
              <a:latin typeface="Times New Roman" pitchFamily="18" charset="0"/>
              <a:cs typeface="Segoe UI" pitchFamily="34" charset="0"/>
            </a:endParaRPr>
          </a:p>
        </p:txBody>
      </p:sp>
      <p:sp>
        <p:nvSpPr>
          <p:cNvPr id="542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>
              <a:spcBef>
                <a:spcPct val="0"/>
              </a:spcBef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sk-SK" altLang="sk-SK" sz="2000" smtClean="0">
                <a:latin typeface="Arial" charset="0"/>
                <a:ea typeface="Microsoft YaHei" pitchFamily="34" charset="-122"/>
              </a:rPr>
              <a:t>Test poznamok</a:t>
            </a:r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49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defTabSz="449170">
              <a:lnSpc>
                <a:spcPct val="100000"/>
              </a:lnSpc>
              <a:buClrTx/>
              <a:buFontTx/>
              <a:buNone/>
              <a:defRPr/>
            </a:pPr>
            <a:fld id="{E96C8087-C81F-478B-AD92-ABB0859E4C39}" type="slidenum">
              <a:rPr lang="sk-SK" altLang="sk-SK" sz="1200" smtClean="0">
                <a:latin typeface="+mn-lt" charset="0"/>
                <a:cs typeface="Segoe UI" charset="0"/>
              </a:rPr>
              <a:pPr defTabSz="449170">
                <a:lnSpc>
                  <a:spcPct val="100000"/>
                </a:lnSpc>
                <a:buClrTx/>
                <a:buFontTx/>
                <a:buNone/>
                <a:defRPr/>
              </a:pPr>
              <a:t>1</a:t>
            </a:fld>
            <a:endParaRPr lang="sk-SK" altLang="sk-SK" sz="1200" smtClean="0">
              <a:latin typeface="+mn-lt" charset="0"/>
              <a:cs typeface="Segoe UI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marL="742950" indent="-28575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marL="1143000" indent="-22860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marL="1600200" indent="-22860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marL="2057400" indent="-22860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defTabSz="447675" eaLnBrk="1">
              <a:buFont typeface="Times New Roman" pitchFamily="18" charset="0"/>
              <a:buNone/>
            </a:pPr>
            <a:fld id="{77DEB6D4-B3B6-428D-AF6C-05DB9AF4D8A0}" type="slidenum">
              <a:rPr lang="sk-SK" altLang="sk-SK" smtClean="0">
                <a:solidFill>
                  <a:srgbClr val="000000"/>
                </a:solidFill>
                <a:latin typeface="Times New Roman" pitchFamily="18" charset="0"/>
                <a:cs typeface="Segoe UI" pitchFamily="34" charset="0"/>
              </a:rPr>
              <a:pPr defTabSz="447675" eaLnBrk="1">
                <a:buFont typeface="Times New Roman" pitchFamily="18" charset="0"/>
                <a:buNone/>
              </a:pPr>
              <a:t>55</a:t>
            </a:fld>
            <a:endParaRPr lang="sk-SK" altLang="sk-SK" smtClean="0">
              <a:solidFill>
                <a:srgbClr val="000000"/>
              </a:solidFill>
              <a:latin typeface="Times New Roman" pitchFamily="18" charset="0"/>
              <a:cs typeface="Segoe UI" pitchFamily="34" charset="0"/>
            </a:endParaRPr>
          </a:p>
        </p:txBody>
      </p:sp>
      <p:sp>
        <p:nvSpPr>
          <p:cNvPr id="665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k-SK" altLang="sk-SK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marL="742950" indent="-28575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marL="1143000" indent="-22860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marL="1600200" indent="-22860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marL="2057400" indent="-22860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defTabSz="447675" eaLnBrk="1">
              <a:buFont typeface="Times New Roman" pitchFamily="18" charset="0"/>
              <a:buNone/>
            </a:pPr>
            <a:fld id="{B04569E1-0E58-4F82-A866-F186CA6E1F60}" type="slidenum">
              <a:rPr lang="sk-SK" altLang="sk-SK" smtClean="0">
                <a:solidFill>
                  <a:srgbClr val="000000"/>
                </a:solidFill>
                <a:latin typeface="Times New Roman" pitchFamily="18" charset="0"/>
                <a:cs typeface="Segoe UI" pitchFamily="34" charset="0"/>
              </a:rPr>
              <a:pPr defTabSz="447675" eaLnBrk="1">
                <a:buFont typeface="Times New Roman" pitchFamily="18" charset="0"/>
                <a:buNone/>
              </a:pPr>
              <a:t>57</a:t>
            </a:fld>
            <a:endParaRPr lang="sk-SK" altLang="sk-SK" smtClean="0">
              <a:solidFill>
                <a:srgbClr val="000000"/>
              </a:solidFill>
              <a:latin typeface="Times New Roman" pitchFamily="18" charset="0"/>
              <a:cs typeface="Segoe UI" pitchFamily="34" charset="0"/>
            </a:endParaRPr>
          </a:p>
        </p:txBody>
      </p:sp>
      <p:sp>
        <p:nvSpPr>
          <p:cNvPr id="788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k-SK" altLang="sk-SK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marL="742950" indent="-28575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marL="1143000" indent="-22860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marL="1600200" indent="-22860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marL="2057400" indent="-22860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defTabSz="447675" eaLnBrk="1">
              <a:buFont typeface="Times New Roman" pitchFamily="18" charset="0"/>
              <a:buNone/>
            </a:pPr>
            <a:fld id="{8D8791A6-727E-4CE4-AFE1-4F3F2B9134E1}" type="slidenum">
              <a:rPr lang="sk-SK" altLang="sk-SK" smtClean="0">
                <a:solidFill>
                  <a:srgbClr val="000000"/>
                </a:solidFill>
                <a:latin typeface="Times New Roman" pitchFamily="18" charset="0"/>
                <a:cs typeface="Segoe UI" pitchFamily="34" charset="0"/>
              </a:rPr>
              <a:pPr defTabSz="447675" eaLnBrk="1">
                <a:buFont typeface="Times New Roman" pitchFamily="18" charset="0"/>
                <a:buNone/>
              </a:pPr>
              <a:t>58</a:t>
            </a:fld>
            <a:endParaRPr lang="sk-SK" altLang="sk-SK" smtClean="0">
              <a:solidFill>
                <a:srgbClr val="000000"/>
              </a:solidFill>
              <a:latin typeface="Times New Roman" pitchFamily="18" charset="0"/>
              <a:cs typeface="Segoe UI" pitchFamily="34" charset="0"/>
            </a:endParaRPr>
          </a:p>
        </p:txBody>
      </p:sp>
      <p:sp>
        <p:nvSpPr>
          <p:cNvPr id="798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k-SK" altLang="sk-SK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marL="742950" indent="-28575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marL="1143000" indent="-22860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marL="1600200" indent="-22860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marL="2057400" indent="-22860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defTabSz="447675" eaLnBrk="1">
              <a:buFont typeface="Times New Roman" pitchFamily="18" charset="0"/>
              <a:buNone/>
            </a:pPr>
            <a:fld id="{B1FBDEB4-D812-43B2-9D91-C8B33B3BCDF5}" type="slidenum">
              <a:rPr lang="sk-SK" altLang="sk-SK" smtClean="0">
                <a:solidFill>
                  <a:srgbClr val="000000"/>
                </a:solidFill>
                <a:latin typeface="Times New Roman" pitchFamily="18" charset="0"/>
                <a:cs typeface="Segoe UI" pitchFamily="34" charset="0"/>
              </a:rPr>
              <a:pPr defTabSz="447675" eaLnBrk="1">
                <a:buFont typeface="Times New Roman" pitchFamily="18" charset="0"/>
                <a:buNone/>
              </a:pPr>
              <a:t>59</a:t>
            </a:fld>
            <a:endParaRPr lang="sk-SK" altLang="sk-SK" smtClean="0">
              <a:solidFill>
                <a:srgbClr val="000000"/>
              </a:solidFill>
              <a:latin typeface="Times New Roman" pitchFamily="18" charset="0"/>
              <a:cs typeface="Segoe UI" pitchFamily="34" charset="0"/>
            </a:endParaRPr>
          </a:p>
        </p:txBody>
      </p:sp>
      <p:sp>
        <p:nvSpPr>
          <p:cNvPr id="808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9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k-SK" altLang="sk-SK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marL="742950" indent="-28575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marL="1143000" indent="-22860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marL="1600200" indent="-22860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marL="2057400" indent="-22860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defTabSz="447675" eaLnBrk="1">
              <a:buFont typeface="Times New Roman" pitchFamily="18" charset="0"/>
              <a:buNone/>
            </a:pPr>
            <a:fld id="{B226B753-4270-4547-BF53-6D11FF707D0B}" type="slidenum">
              <a:rPr lang="sk-SK" altLang="sk-SK" smtClean="0">
                <a:solidFill>
                  <a:srgbClr val="000000"/>
                </a:solidFill>
                <a:latin typeface="Times New Roman" pitchFamily="18" charset="0"/>
                <a:cs typeface="Segoe UI" pitchFamily="34" charset="0"/>
              </a:rPr>
              <a:pPr defTabSz="447675" eaLnBrk="1">
                <a:buFont typeface="Times New Roman" pitchFamily="18" charset="0"/>
                <a:buNone/>
              </a:pPr>
              <a:t>60</a:t>
            </a:fld>
            <a:endParaRPr lang="sk-SK" altLang="sk-SK" smtClean="0">
              <a:solidFill>
                <a:srgbClr val="000000"/>
              </a:solidFill>
              <a:latin typeface="Times New Roman" pitchFamily="18" charset="0"/>
              <a:cs typeface="Segoe UI" pitchFamily="34" charset="0"/>
            </a:endParaRPr>
          </a:p>
        </p:txBody>
      </p:sp>
      <p:sp>
        <p:nvSpPr>
          <p:cNvPr id="819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k-SK" altLang="sk-SK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marL="742950" indent="-28575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marL="1143000" indent="-22860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marL="1600200" indent="-22860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marL="2057400" indent="-22860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defTabSz="447675" eaLnBrk="1">
              <a:buFont typeface="Times New Roman" pitchFamily="18" charset="0"/>
              <a:buNone/>
            </a:pPr>
            <a:fld id="{05F9E403-2893-4269-90C3-7BC56639FAF1}" type="slidenum">
              <a:rPr lang="sk-SK" altLang="sk-SK" smtClean="0">
                <a:solidFill>
                  <a:srgbClr val="000000"/>
                </a:solidFill>
                <a:latin typeface="Times New Roman" pitchFamily="18" charset="0"/>
                <a:cs typeface="Segoe UI" pitchFamily="34" charset="0"/>
              </a:rPr>
              <a:pPr defTabSz="447675" eaLnBrk="1">
                <a:buFont typeface="Times New Roman" pitchFamily="18" charset="0"/>
                <a:buNone/>
              </a:pPr>
              <a:t>63</a:t>
            </a:fld>
            <a:endParaRPr lang="sk-SK" altLang="sk-SK" smtClean="0">
              <a:solidFill>
                <a:srgbClr val="000000"/>
              </a:solidFill>
              <a:latin typeface="Times New Roman" pitchFamily="18" charset="0"/>
              <a:cs typeface="Segoe UI" pitchFamily="34" charset="0"/>
            </a:endParaRPr>
          </a:p>
        </p:txBody>
      </p:sp>
      <p:sp>
        <p:nvSpPr>
          <p:cNvPr id="696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k-SK" altLang="sk-SK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marL="742950" indent="-28575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marL="1143000" indent="-22860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marL="1600200" indent="-22860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marL="2057400" indent="-22860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defTabSz="447675" eaLnBrk="1">
              <a:buFont typeface="Times New Roman" pitchFamily="18" charset="0"/>
              <a:buNone/>
            </a:pPr>
            <a:fld id="{0F7E13C9-5EFA-407B-A315-94B2DB9F8DDE}" type="slidenum">
              <a:rPr lang="sk-SK" altLang="sk-SK" smtClean="0">
                <a:solidFill>
                  <a:srgbClr val="000000"/>
                </a:solidFill>
                <a:latin typeface="Times New Roman" pitchFamily="18" charset="0"/>
                <a:cs typeface="Segoe UI" pitchFamily="34" charset="0"/>
              </a:rPr>
              <a:pPr defTabSz="447675" eaLnBrk="1">
                <a:buFont typeface="Times New Roman" pitchFamily="18" charset="0"/>
                <a:buNone/>
              </a:pPr>
              <a:t>64</a:t>
            </a:fld>
            <a:endParaRPr lang="sk-SK" altLang="sk-SK" smtClean="0">
              <a:solidFill>
                <a:srgbClr val="000000"/>
              </a:solidFill>
              <a:latin typeface="Times New Roman" pitchFamily="18" charset="0"/>
              <a:cs typeface="Segoe UI" pitchFamily="34" charset="0"/>
            </a:endParaRPr>
          </a:p>
        </p:txBody>
      </p:sp>
      <p:sp>
        <p:nvSpPr>
          <p:cNvPr id="706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k-SK" altLang="sk-SK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marL="742950" indent="-28575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marL="1143000" indent="-22860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marL="1600200" indent="-22860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marL="2057400" indent="-22860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defTabSz="447675" eaLnBrk="1">
              <a:buFont typeface="Times New Roman" pitchFamily="18" charset="0"/>
              <a:buNone/>
            </a:pPr>
            <a:fld id="{F55883F4-B729-4336-870B-B4A052C5ACD3}" type="slidenum">
              <a:rPr lang="sk-SK" altLang="sk-SK" smtClean="0">
                <a:solidFill>
                  <a:srgbClr val="000000"/>
                </a:solidFill>
                <a:latin typeface="Times New Roman" pitchFamily="18" charset="0"/>
                <a:cs typeface="Segoe UI" pitchFamily="34" charset="0"/>
              </a:rPr>
              <a:pPr defTabSz="447675" eaLnBrk="1">
                <a:buFont typeface="Times New Roman" pitchFamily="18" charset="0"/>
                <a:buNone/>
              </a:pPr>
              <a:t>65</a:t>
            </a:fld>
            <a:endParaRPr lang="sk-SK" altLang="sk-SK" smtClean="0">
              <a:solidFill>
                <a:srgbClr val="000000"/>
              </a:solidFill>
              <a:latin typeface="Times New Roman" pitchFamily="18" charset="0"/>
              <a:cs typeface="Segoe UI" pitchFamily="34" charset="0"/>
            </a:endParaRPr>
          </a:p>
        </p:txBody>
      </p:sp>
      <p:sp>
        <p:nvSpPr>
          <p:cNvPr id="778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46163" y="950913"/>
            <a:ext cx="6211887" cy="4659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31850" y="5937250"/>
            <a:ext cx="6640513" cy="5599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k-SK" altLang="sk-SK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marL="742950" indent="-28575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marL="1143000" indent="-22860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marL="1600200" indent="-22860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marL="2057400" indent="-22860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defTabSz="447675" eaLnBrk="1">
              <a:buFont typeface="Times New Roman" pitchFamily="18" charset="0"/>
              <a:buNone/>
            </a:pPr>
            <a:fld id="{8EE96EA3-513C-4600-A488-CBEB5D0AF344}" type="slidenum">
              <a:rPr lang="sk-SK" altLang="sk-SK" smtClean="0">
                <a:solidFill>
                  <a:srgbClr val="000000"/>
                </a:solidFill>
                <a:latin typeface="Times New Roman" pitchFamily="18" charset="0"/>
                <a:cs typeface="Segoe UI" pitchFamily="34" charset="0"/>
              </a:rPr>
              <a:pPr defTabSz="447675" eaLnBrk="1">
                <a:buFont typeface="Times New Roman" pitchFamily="18" charset="0"/>
                <a:buNone/>
              </a:pPr>
              <a:t>66</a:t>
            </a:fld>
            <a:endParaRPr lang="sk-SK" altLang="sk-SK" smtClean="0">
              <a:solidFill>
                <a:srgbClr val="000000"/>
              </a:solidFill>
              <a:latin typeface="Times New Roman" pitchFamily="18" charset="0"/>
              <a:cs typeface="Segoe UI" pitchFamily="34" charset="0"/>
            </a:endParaRPr>
          </a:p>
        </p:txBody>
      </p:sp>
      <p:sp>
        <p:nvSpPr>
          <p:cNvPr id="839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k-SK" altLang="sk-SK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marL="742950" indent="-28575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marL="1143000" indent="-22860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marL="1600200" indent="-22860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marL="2057400" indent="-22860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defTabSz="447675" eaLnBrk="1">
              <a:buFont typeface="Times New Roman" pitchFamily="18" charset="0"/>
              <a:buNone/>
            </a:pPr>
            <a:fld id="{C8D8A262-9952-418A-B0C0-C41CC1BE642A}" type="slidenum">
              <a:rPr lang="sk-SK" altLang="sk-SK" smtClean="0">
                <a:solidFill>
                  <a:srgbClr val="000000"/>
                </a:solidFill>
                <a:latin typeface="Times New Roman" pitchFamily="18" charset="0"/>
                <a:cs typeface="Segoe UI" pitchFamily="34" charset="0"/>
              </a:rPr>
              <a:pPr defTabSz="447675" eaLnBrk="1">
                <a:buFont typeface="Times New Roman" pitchFamily="18" charset="0"/>
                <a:buNone/>
              </a:pPr>
              <a:t>67</a:t>
            </a:fld>
            <a:endParaRPr lang="sk-SK" altLang="sk-SK" smtClean="0">
              <a:solidFill>
                <a:srgbClr val="000000"/>
              </a:solidFill>
              <a:latin typeface="Times New Roman" pitchFamily="18" charset="0"/>
              <a:cs typeface="Segoe UI" pitchFamily="34" charset="0"/>
            </a:endParaRPr>
          </a:p>
        </p:txBody>
      </p:sp>
      <p:sp>
        <p:nvSpPr>
          <p:cNvPr id="716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k-SK" altLang="sk-SK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marL="742950" indent="-28575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marL="1143000" indent="-22860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marL="1600200" indent="-22860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marL="2057400" indent="-22860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defTabSz="447675" eaLnBrk="1">
              <a:buFont typeface="Times New Roman" pitchFamily="18" charset="0"/>
              <a:buNone/>
            </a:pPr>
            <a:fld id="{054CCBCE-1721-4D03-88C5-4516434B46CF}" type="slidenum">
              <a:rPr lang="sk-SK" altLang="sk-SK" smtClean="0">
                <a:solidFill>
                  <a:srgbClr val="000000"/>
                </a:solidFill>
                <a:latin typeface="Times New Roman" pitchFamily="18" charset="0"/>
                <a:cs typeface="Segoe UI" pitchFamily="34" charset="0"/>
              </a:rPr>
              <a:pPr defTabSz="447675" eaLnBrk="1">
                <a:buFont typeface="Times New Roman" pitchFamily="18" charset="0"/>
                <a:buNone/>
              </a:pPr>
              <a:t>7</a:t>
            </a:fld>
            <a:endParaRPr lang="sk-SK" altLang="sk-SK" smtClean="0">
              <a:solidFill>
                <a:srgbClr val="000000"/>
              </a:solidFill>
              <a:latin typeface="Times New Roman" pitchFamily="18" charset="0"/>
              <a:cs typeface="Segoe UI" pitchFamily="34" charset="0"/>
            </a:endParaRPr>
          </a:p>
        </p:txBody>
      </p:sp>
      <p:sp>
        <p:nvSpPr>
          <p:cNvPr id="583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k-SK" altLang="sk-SK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marL="742950" indent="-28575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marL="1143000" indent="-22860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marL="1600200" indent="-22860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marL="2057400" indent="-22860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defTabSz="447675" eaLnBrk="1">
              <a:buFont typeface="Times New Roman" pitchFamily="18" charset="0"/>
              <a:buNone/>
            </a:pPr>
            <a:fld id="{910B0650-7DF4-4480-96D2-1646AEA33C7A}" type="slidenum">
              <a:rPr lang="sk-SK" altLang="sk-SK" smtClean="0">
                <a:solidFill>
                  <a:srgbClr val="000000"/>
                </a:solidFill>
                <a:latin typeface="Times New Roman" pitchFamily="18" charset="0"/>
                <a:cs typeface="Segoe UI" pitchFamily="34" charset="0"/>
              </a:rPr>
              <a:pPr defTabSz="447675" eaLnBrk="1">
                <a:buFont typeface="Times New Roman" pitchFamily="18" charset="0"/>
                <a:buNone/>
              </a:pPr>
              <a:t>68</a:t>
            </a:fld>
            <a:endParaRPr lang="sk-SK" altLang="sk-SK" smtClean="0">
              <a:solidFill>
                <a:srgbClr val="000000"/>
              </a:solidFill>
              <a:latin typeface="Times New Roman" pitchFamily="18" charset="0"/>
              <a:cs typeface="Segoe UI" pitchFamily="34" charset="0"/>
            </a:endParaRPr>
          </a:p>
        </p:txBody>
      </p:sp>
      <p:sp>
        <p:nvSpPr>
          <p:cNvPr id="870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k-SK" altLang="sk-SK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marL="742950" indent="-28575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marL="1143000" indent="-22860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marL="1600200" indent="-22860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marL="2057400" indent="-22860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defTabSz="447675" eaLnBrk="1">
              <a:buFont typeface="Times New Roman" pitchFamily="18" charset="0"/>
              <a:buNone/>
            </a:pPr>
            <a:fld id="{4AA1DE21-DDB2-4172-8937-2E1E79902018}" type="slidenum">
              <a:rPr lang="sk-SK" altLang="sk-SK" smtClean="0">
                <a:solidFill>
                  <a:srgbClr val="000000"/>
                </a:solidFill>
                <a:latin typeface="Times New Roman" pitchFamily="18" charset="0"/>
                <a:cs typeface="Segoe UI" pitchFamily="34" charset="0"/>
              </a:rPr>
              <a:pPr defTabSz="447675" eaLnBrk="1">
                <a:buFont typeface="Times New Roman" pitchFamily="18" charset="0"/>
                <a:buNone/>
              </a:pPr>
              <a:t>69</a:t>
            </a:fld>
            <a:endParaRPr lang="sk-SK" altLang="sk-SK" smtClean="0">
              <a:solidFill>
                <a:srgbClr val="000000"/>
              </a:solidFill>
              <a:latin typeface="Times New Roman" pitchFamily="18" charset="0"/>
              <a:cs typeface="Segoe UI" pitchFamily="34" charset="0"/>
            </a:endParaRPr>
          </a:p>
        </p:txBody>
      </p:sp>
      <p:sp>
        <p:nvSpPr>
          <p:cNvPr id="880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k-SK" altLang="sk-SK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marL="742950" indent="-28575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marL="1143000" indent="-22860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marL="1600200" indent="-22860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marL="2057400" indent="-22860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defTabSz="447675" eaLnBrk="1">
              <a:buFont typeface="Times New Roman" pitchFamily="18" charset="0"/>
              <a:buNone/>
            </a:pPr>
            <a:fld id="{196F647F-E7DE-4B10-86C3-C07FA38F5EB2}" type="slidenum">
              <a:rPr lang="sk-SK" altLang="sk-SK" smtClean="0">
                <a:solidFill>
                  <a:srgbClr val="000000"/>
                </a:solidFill>
                <a:latin typeface="Times New Roman" pitchFamily="18" charset="0"/>
                <a:cs typeface="Segoe UI" pitchFamily="34" charset="0"/>
              </a:rPr>
              <a:pPr defTabSz="447675" eaLnBrk="1">
                <a:buFont typeface="Times New Roman" pitchFamily="18" charset="0"/>
                <a:buNone/>
              </a:pPr>
              <a:t>70</a:t>
            </a:fld>
            <a:endParaRPr lang="sk-SK" altLang="sk-SK" smtClean="0">
              <a:solidFill>
                <a:srgbClr val="000000"/>
              </a:solidFill>
              <a:latin typeface="Times New Roman" pitchFamily="18" charset="0"/>
              <a:cs typeface="Segoe UI" pitchFamily="34" charset="0"/>
            </a:endParaRPr>
          </a:p>
        </p:txBody>
      </p:sp>
      <p:sp>
        <p:nvSpPr>
          <p:cNvPr id="573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k-SK" altLang="sk-SK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marL="742950" indent="-28575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marL="1143000" indent="-22860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marL="1600200" indent="-22860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marL="2057400" indent="-22860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defTabSz="447675" eaLnBrk="1">
              <a:buFont typeface="Times New Roman" pitchFamily="18" charset="0"/>
              <a:buNone/>
            </a:pPr>
            <a:fld id="{0A225F27-BACA-4BD1-9242-059EAD9A62D5}" type="slidenum">
              <a:rPr lang="sk-SK" altLang="sk-SK" smtClean="0">
                <a:solidFill>
                  <a:srgbClr val="000000"/>
                </a:solidFill>
                <a:latin typeface="Times New Roman" pitchFamily="18" charset="0"/>
                <a:cs typeface="Segoe UI" pitchFamily="34" charset="0"/>
              </a:rPr>
              <a:pPr defTabSz="447675" eaLnBrk="1">
                <a:buFont typeface="Times New Roman" pitchFamily="18" charset="0"/>
                <a:buNone/>
              </a:pPr>
              <a:t>71</a:t>
            </a:fld>
            <a:endParaRPr lang="sk-SK" altLang="sk-SK" smtClean="0">
              <a:solidFill>
                <a:srgbClr val="000000"/>
              </a:solidFill>
              <a:latin typeface="Times New Roman" pitchFamily="18" charset="0"/>
              <a:cs typeface="Segoe UI" pitchFamily="34" charset="0"/>
            </a:endParaRPr>
          </a:p>
        </p:txBody>
      </p:sp>
      <p:sp>
        <p:nvSpPr>
          <p:cNvPr id="593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k-SK" altLang="sk-SK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marL="742950" indent="-28575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marL="1143000" indent="-22860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marL="1600200" indent="-22860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marL="2057400" indent="-22860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defTabSz="447675" eaLnBrk="1">
              <a:buFont typeface="Times New Roman" pitchFamily="18" charset="0"/>
              <a:buNone/>
            </a:pPr>
            <a:fld id="{9B9B5144-5CC8-40B8-ADF8-287D5E5CEC43}" type="slidenum">
              <a:rPr lang="sk-SK" altLang="sk-SK" smtClean="0">
                <a:solidFill>
                  <a:srgbClr val="000000"/>
                </a:solidFill>
                <a:latin typeface="Times New Roman" pitchFamily="18" charset="0"/>
                <a:cs typeface="Segoe UI" pitchFamily="34" charset="0"/>
              </a:rPr>
              <a:pPr defTabSz="447675" eaLnBrk="1">
                <a:buFont typeface="Times New Roman" pitchFamily="18" charset="0"/>
                <a:buNone/>
              </a:pPr>
              <a:t>72</a:t>
            </a:fld>
            <a:endParaRPr lang="sk-SK" altLang="sk-SK" smtClean="0">
              <a:solidFill>
                <a:srgbClr val="000000"/>
              </a:solidFill>
              <a:latin typeface="Times New Roman" pitchFamily="18" charset="0"/>
              <a:cs typeface="Segoe UI" pitchFamily="34" charset="0"/>
            </a:endParaRPr>
          </a:p>
        </p:txBody>
      </p:sp>
      <p:sp>
        <p:nvSpPr>
          <p:cNvPr id="737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k-SK" altLang="sk-SK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marL="742950" indent="-28575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marL="1143000" indent="-22860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marL="1600200" indent="-22860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marL="2057400" indent="-22860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defTabSz="447675" eaLnBrk="1">
              <a:buFont typeface="Times New Roman" pitchFamily="18" charset="0"/>
              <a:buNone/>
            </a:pPr>
            <a:fld id="{6BA83B37-D04E-42BB-9F27-46A33124A93C}" type="slidenum">
              <a:rPr lang="sk-SK" altLang="sk-SK" smtClean="0">
                <a:solidFill>
                  <a:srgbClr val="000000"/>
                </a:solidFill>
                <a:latin typeface="Times New Roman" pitchFamily="18" charset="0"/>
                <a:cs typeface="Segoe UI" pitchFamily="34" charset="0"/>
              </a:rPr>
              <a:pPr defTabSz="447675" eaLnBrk="1">
                <a:buFont typeface="Times New Roman" pitchFamily="18" charset="0"/>
                <a:buNone/>
              </a:pPr>
              <a:t>74</a:t>
            </a:fld>
            <a:endParaRPr lang="sk-SK" altLang="sk-SK" smtClean="0">
              <a:solidFill>
                <a:srgbClr val="000000"/>
              </a:solidFill>
              <a:latin typeface="Times New Roman" pitchFamily="18" charset="0"/>
              <a:cs typeface="Segoe UI" pitchFamily="34" charset="0"/>
            </a:endParaRPr>
          </a:p>
        </p:txBody>
      </p:sp>
      <p:sp>
        <p:nvSpPr>
          <p:cNvPr id="655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4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k-SK" altLang="sk-SK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marL="742950" indent="-28575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marL="1143000" indent="-22860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marL="1600200" indent="-22860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marL="2057400" indent="-22860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defTabSz="447675" eaLnBrk="1">
              <a:buFont typeface="Times New Roman" pitchFamily="18" charset="0"/>
              <a:buNone/>
            </a:pPr>
            <a:fld id="{FECF589D-9568-426C-B597-B19815665F91}" type="slidenum">
              <a:rPr lang="sk-SK" altLang="sk-SK" smtClean="0">
                <a:solidFill>
                  <a:srgbClr val="000000"/>
                </a:solidFill>
                <a:latin typeface="Times New Roman" pitchFamily="18" charset="0"/>
                <a:cs typeface="Segoe UI" pitchFamily="34" charset="0"/>
              </a:rPr>
              <a:pPr defTabSz="447675" eaLnBrk="1">
                <a:buFont typeface="Times New Roman" pitchFamily="18" charset="0"/>
                <a:buNone/>
              </a:pPr>
              <a:t>42</a:t>
            </a:fld>
            <a:endParaRPr lang="sk-SK" altLang="sk-SK" smtClean="0">
              <a:solidFill>
                <a:srgbClr val="000000"/>
              </a:solidFill>
              <a:latin typeface="Times New Roman" pitchFamily="18" charset="0"/>
              <a:cs typeface="Segoe UI" pitchFamily="34" charset="0"/>
            </a:endParaRPr>
          </a:p>
        </p:txBody>
      </p:sp>
      <p:sp>
        <p:nvSpPr>
          <p:cNvPr id="604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k-SK" altLang="sk-SK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marL="742950" indent="-28575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marL="1143000" indent="-22860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marL="1600200" indent="-22860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marL="2057400" indent="-22860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defTabSz="447675" eaLnBrk="1">
              <a:buFont typeface="Times New Roman" pitchFamily="18" charset="0"/>
              <a:buNone/>
            </a:pPr>
            <a:fld id="{726F050C-A6DF-43C6-A308-4F38630DD71E}" type="slidenum">
              <a:rPr lang="sk-SK" altLang="sk-SK" smtClean="0">
                <a:solidFill>
                  <a:srgbClr val="000000"/>
                </a:solidFill>
                <a:latin typeface="Times New Roman" pitchFamily="18" charset="0"/>
                <a:cs typeface="Segoe UI" pitchFamily="34" charset="0"/>
              </a:rPr>
              <a:pPr defTabSz="447675" eaLnBrk="1">
                <a:buFont typeface="Times New Roman" pitchFamily="18" charset="0"/>
                <a:buNone/>
              </a:pPr>
              <a:t>44</a:t>
            </a:fld>
            <a:endParaRPr lang="sk-SK" altLang="sk-SK" smtClean="0">
              <a:solidFill>
                <a:srgbClr val="000000"/>
              </a:solidFill>
              <a:latin typeface="Times New Roman" pitchFamily="18" charset="0"/>
              <a:cs typeface="Segoe UI" pitchFamily="34" charset="0"/>
            </a:endParaRPr>
          </a:p>
        </p:txBody>
      </p:sp>
      <p:sp>
        <p:nvSpPr>
          <p:cNvPr id="768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k-SK" altLang="sk-SK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marL="742950" indent="-28575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marL="1143000" indent="-22860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marL="1600200" indent="-22860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marL="2057400" indent="-22860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defTabSz="447675" eaLnBrk="1">
              <a:buFont typeface="Times New Roman" pitchFamily="18" charset="0"/>
              <a:buNone/>
            </a:pPr>
            <a:fld id="{7E53B71C-F9C3-4530-8566-7160D69606D9}" type="slidenum">
              <a:rPr lang="sk-SK" altLang="sk-SK" smtClean="0">
                <a:solidFill>
                  <a:srgbClr val="000000"/>
                </a:solidFill>
                <a:latin typeface="Times New Roman" pitchFamily="18" charset="0"/>
                <a:cs typeface="Segoe UI" pitchFamily="34" charset="0"/>
              </a:rPr>
              <a:pPr defTabSz="447675" eaLnBrk="1">
                <a:buFont typeface="Times New Roman" pitchFamily="18" charset="0"/>
                <a:buNone/>
              </a:pPr>
              <a:t>46</a:t>
            </a:fld>
            <a:endParaRPr lang="sk-SK" altLang="sk-SK" smtClean="0">
              <a:solidFill>
                <a:srgbClr val="000000"/>
              </a:solidFill>
              <a:latin typeface="Times New Roman" pitchFamily="18" charset="0"/>
              <a:cs typeface="Segoe UI" pitchFamily="34" charset="0"/>
            </a:endParaRPr>
          </a:p>
        </p:txBody>
      </p:sp>
      <p:sp>
        <p:nvSpPr>
          <p:cNvPr id="829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k-SK" altLang="sk-SK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marL="742950" indent="-28575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marL="1143000" indent="-22860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marL="1600200" indent="-22860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marL="2057400" indent="-22860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defTabSz="447675" eaLnBrk="1">
              <a:buFont typeface="Times New Roman" pitchFamily="18" charset="0"/>
              <a:buNone/>
            </a:pPr>
            <a:fld id="{7E53B71C-F9C3-4530-8566-7160D69606D9}" type="slidenum">
              <a:rPr lang="sk-SK" altLang="sk-SK" smtClean="0">
                <a:solidFill>
                  <a:srgbClr val="000000"/>
                </a:solidFill>
                <a:latin typeface="Times New Roman" pitchFamily="18" charset="0"/>
                <a:cs typeface="Segoe UI" pitchFamily="34" charset="0"/>
              </a:rPr>
              <a:pPr defTabSz="447675" eaLnBrk="1">
                <a:buFont typeface="Times New Roman" pitchFamily="18" charset="0"/>
                <a:buNone/>
              </a:pPr>
              <a:t>47</a:t>
            </a:fld>
            <a:endParaRPr lang="sk-SK" altLang="sk-SK" smtClean="0">
              <a:solidFill>
                <a:srgbClr val="000000"/>
              </a:solidFill>
              <a:latin typeface="Times New Roman" pitchFamily="18" charset="0"/>
              <a:cs typeface="Segoe UI" pitchFamily="34" charset="0"/>
            </a:endParaRPr>
          </a:p>
        </p:txBody>
      </p:sp>
      <p:sp>
        <p:nvSpPr>
          <p:cNvPr id="829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k-SK" altLang="sk-SK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marL="742950" indent="-28575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marL="1143000" indent="-22860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marL="1600200" indent="-22860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marL="2057400" indent="-22860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defTabSz="447675" eaLnBrk="1">
              <a:buFont typeface="Times New Roman" pitchFamily="18" charset="0"/>
              <a:buNone/>
            </a:pPr>
            <a:fld id="{ADD5168B-918C-4388-BFA6-F36EE570406E}" type="slidenum">
              <a:rPr lang="sk-SK" altLang="sk-SK" smtClean="0">
                <a:solidFill>
                  <a:srgbClr val="000000"/>
                </a:solidFill>
                <a:latin typeface="Times New Roman" pitchFamily="18" charset="0"/>
                <a:cs typeface="Segoe UI" pitchFamily="34" charset="0"/>
              </a:rPr>
              <a:pPr defTabSz="447675" eaLnBrk="1">
                <a:buFont typeface="Times New Roman" pitchFamily="18" charset="0"/>
                <a:buNone/>
              </a:pPr>
              <a:t>51</a:t>
            </a:fld>
            <a:endParaRPr lang="sk-SK" altLang="sk-SK" smtClean="0">
              <a:solidFill>
                <a:srgbClr val="000000"/>
              </a:solidFill>
              <a:latin typeface="Times New Roman" pitchFamily="18" charset="0"/>
              <a:cs typeface="Segoe UI" pitchFamily="34" charset="0"/>
            </a:endParaRPr>
          </a:p>
        </p:txBody>
      </p:sp>
      <p:sp>
        <p:nvSpPr>
          <p:cNvPr id="686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k-SK" altLang="sk-SK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marL="742950" indent="-28575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marL="1143000" indent="-22860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marL="1600200" indent="-22860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marL="2057400" indent="-22860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defTabSz="447675" eaLnBrk="1">
              <a:buFont typeface="Times New Roman" pitchFamily="18" charset="0"/>
              <a:buNone/>
            </a:pPr>
            <a:fld id="{B414005E-0E6A-4468-AC84-1D1D6D28594F}" type="slidenum">
              <a:rPr lang="sk-SK" altLang="sk-SK" smtClean="0">
                <a:solidFill>
                  <a:srgbClr val="000000"/>
                </a:solidFill>
                <a:latin typeface="Times New Roman" pitchFamily="18" charset="0"/>
                <a:cs typeface="Segoe UI" pitchFamily="34" charset="0"/>
              </a:rPr>
              <a:pPr defTabSz="447675" eaLnBrk="1">
                <a:buFont typeface="Times New Roman" pitchFamily="18" charset="0"/>
                <a:buNone/>
              </a:pPr>
              <a:t>53</a:t>
            </a:fld>
            <a:endParaRPr lang="sk-SK" altLang="sk-SK" smtClean="0">
              <a:solidFill>
                <a:srgbClr val="000000"/>
              </a:solidFill>
              <a:latin typeface="Times New Roman" pitchFamily="18" charset="0"/>
              <a:cs typeface="Segoe UI" pitchFamily="34" charset="0"/>
            </a:endParaRPr>
          </a:p>
        </p:txBody>
      </p:sp>
      <p:sp>
        <p:nvSpPr>
          <p:cNvPr id="849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k-SK" altLang="sk-SK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marL="742950" indent="-28575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marL="1143000" indent="-22860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marL="1600200" indent="-22860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marL="2057400" indent="-22860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defTabSz="447675" eaLnBrk="1">
              <a:buFont typeface="Times New Roman" pitchFamily="18" charset="0"/>
              <a:buNone/>
            </a:pPr>
            <a:fld id="{995AA088-6457-4D01-82E1-8380A2B64671}" type="slidenum">
              <a:rPr lang="sk-SK" altLang="sk-SK" smtClean="0">
                <a:solidFill>
                  <a:srgbClr val="000000"/>
                </a:solidFill>
                <a:latin typeface="Times New Roman" pitchFamily="18" charset="0"/>
                <a:cs typeface="Segoe UI" pitchFamily="34" charset="0"/>
              </a:rPr>
              <a:pPr defTabSz="447675" eaLnBrk="1">
                <a:buFont typeface="Times New Roman" pitchFamily="18" charset="0"/>
                <a:buNone/>
              </a:pPr>
              <a:t>54</a:t>
            </a:fld>
            <a:endParaRPr lang="sk-SK" altLang="sk-SK" smtClean="0">
              <a:solidFill>
                <a:srgbClr val="000000"/>
              </a:solidFill>
              <a:latin typeface="Times New Roman" pitchFamily="18" charset="0"/>
              <a:cs typeface="Segoe UI" pitchFamily="34" charset="0"/>
            </a:endParaRPr>
          </a:p>
        </p:txBody>
      </p:sp>
      <p:sp>
        <p:nvSpPr>
          <p:cNvPr id="860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sk-SK" altLang="sk-SK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0" y="4200525"/>
            <a:ext cx="10080625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047" y="3040954"/>
            <a:ext cx="8568531" cy="86096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6047" y="4871790"/>
            <a:ext cx="8568531" cy="1427939"/>
          </a:xfrm>
        </p:spPr>
        <p:txBody>
          <a:bodyPr>
            <a:normAutofit/>
          </a:bodyPr>
          <a:lstStyle>
            <a:lvl1pPr marL="0" indent="0" algn="ctr">
              <a:buNone/>
              <a:defRPr sz="3100" i="0" baseline="0">
                <a:solidFill>
                  <a:schemeClr val="bg1"/>
                </a:solidFill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452276" y="2015913"/>
            <a:ext cx="1092068" cy="923960"/>
          </a:xfr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chemeClr val="accent1"/>
                </a:solidFill>
                <a:latin typeface="Adobe Gothic Std B" pitchFamily="34" charset="-128"/>
                <a:ea typeface="Adobe Gothic Std B" pitchFamily="34" charset="-128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87860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vert27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87517F-5BFF-4B48-B0A7-849CF381A793}" type="datetimeFigureOut">
              <a:rPr lang="en-US"/>
              <a:pPr>
                <a:defRPr/>
              </a:pPr>
              <a:t>7/5/2014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53390-7788-4F51-9C96-60BB741EDCE9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685041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68010" y="587975"/>
            <a:ext cx="1512094" cy="6383726"/>
          </a:xfrm>
        </p:spPr>
        <p:txBody>
          <a:bodyPr vert="vert270"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32120" y="419982"/>
            <a:ext cx="7896490" cy="6719711"/>
          </a:xfrm>
        </p:spPr>
        <p:txBody>
          <a:bodyPr vert="vert27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57C4C1-C9FA-4363-B215-3DE0E3CFFBE6}" type="datetimeFigureOut">
              <a:rPr lang="en-US"/>
              <a:pPr>
                <a:defRPr/>
              </a:pPr>
              <a:t>7/5/2014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D54289-F654-4152-94FE-4F90AEEABC6A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1063841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9069388" cy="1260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503238" y="6886575"/>
            <a:ext cx="2346325" cy="5191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3194050" cy="5191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7227888" y="6886575"/>
            <a:ext cx="2346325" cy="5191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156354-397B-47E8-B343-A77740811FA1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546626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11396B-ABA7-4D21-966A-D8796A6FF730}" type="datetimeFigureOut">
              <a:rPr lang="en-US"/>
              <a:pPr>
                <a:defRPr/>
              </a:pPr>
              <a:t>7/5/2014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DBEB60-119F-4EB4-BB87-89B6475A944F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4227038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92741"/>
            <a:ext cx="10080625" cy="1501435"/>
          </a:xfrm>
          <a:noFill/>
          <a:ln>
            <a:noFill/>
          </a:ln>
        </p:spPr>
        <p:txBody>
          <a:bodyPr>
            <a:normAutofit/>
          </a:bodyPr>
          <a:lstStyle>
            <a:lvl1pPr algn="ctr">
              <a:defRPr sz="4400" b="0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300" y="4814044"/>
            <a:ext cx="8568531" cy="1653678"/>
          </a:xfrm>
        </p:spPr>
        <p:txBody>
          <a:bodyPr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397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2075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031" y="1763925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4318" y="1763925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6E6341-EE12-46FB-98BB-56353E916BDA}" type="datetimeFigureOut">
              <a:rPr lang="en-US"/>
              <a:pPr>
                <a:defRPr/>
              </a:pPr>
              <a:t>7/5/2014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73F4A9-7619-419F-A380-21C267A44DF0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053061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31" y="1692178"/>
            <a:ext cx="4454027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972" indent="0">
              <a:buNone/>
              <a:defRPr sz="2200" b="1"/>
            </a:lvl2pPr>
            <a:lvl3pPr marL="1007943" indent="0">
              <a:buNone/>
              <a:defRPr sz="2000" b="1"/>
            </a:lvl3pPr>
            <a:lvl4pPr marL="1511915" indent="0">
              <a:buNone/>
              <a:defRPr sz="1800" b="1"/>
            </a:lvl4pPr>
            <a:lvl5pPr marL="2015886" indent="0">
              <a:buNone/>
              <a:defRPr sz="1800" b="1"/>
            </a:lvl5pPr>
            <a:lvl6pPr marL="2519858" indent="0">
              <a:buNone/>
              <a:defRPr sz="1800" b="1"/>
            </a:lvl6pPr>
            <a:lvl7pPr marL="3023829" indent="0">
              <a:buNone/>
              <a:defRPr sz="1800" b="1"/>
            </a:lvl7pPr>
            <a:lvl8pPr marL="3527801" indent="0">
              <a:buNone/>
              <a:defRPr sz="1800" b="1"/>
            </a:lvl8pPr>
            <a:lvl9pPr marL="4031772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0818" y="1692178"/>
            <a:ext cx="4455776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972" indent="0">
              <a:buNone/>
              <a:defRPr sz="2200" b="1"/>
            </a:lvl2pPr>
            <a:lvl3pPr marL="1007943" indent="0">
              <a:buNone/>
              <a:defRPr sz="2000" b="1"/>
            </a:lvl3pPr>
            <a:lvl4pPr marL="1511915" indent="0">
              <a:buNone/>
              <a:defRPr sz="1800" b="1"/>
            </a:lvl4pPr>
            <a:lvl5pPr marL="2015886" indent="0">
              <a:buNone/>
              <a:defRPr sz="1800" b="1"/>
            </a:lvl5pPr>
            <a:lvl6pPr marL="2519858" indent="0">
              <a:buNone/>
              <a:defRPr sz="1800" b="1"/>
            </a:lvl6pPr>
            <a:lvl7pPr marL="3023829" indent="0">
              <a:buNone/>
              <a:defRPr sz="1800" b="1"/>
            </a:lvl7pPr>
            <a:lvl8pPr marL="3527801" indent="0">
              <a:buNone/>
              <a:defRPr sz="1800" b="1"/>
            </a:lvl8pPr>
            <a:lvl9pPr marL="4031772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36D385-93B4-4D8B-9811-BE8DFE237994}" type="datetimeFigureOut">
              <a:rPr lang="en-US"/>
              <a:pPr>
                <a:defRPr/>
              </a:pPr>
              <a:t>7/5/2014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77177C-8793-4FD8-99CA-275CF4578123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696257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A7CDCF-791B-4A1A-B33C-9EC7DE3696F2}" type="datetimeFigureOut">
              <a:rPr lang="en-US"/>
              <a:pPr>
                <a:defRPr/>
              </a:pPr>
              <a:t>7/5/2014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26C767-DBFB-4E8E-9208-ADDB9215D6DB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830831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7066B6-E28B-4417-BEB2-6967AD781F5A}" type="datetimeFigureOut">
              <a:rPr lang="en-US"/>
              <a:pPr>
                <a:defRPr/>
              </a:pPr>
              <a:t>7/5/2014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8FFF89-D782-483B-987D-DF0B4C3AB1DF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006546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2" y="300987"/>
            <a:ext cx="3316456" cy="128094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245" y="300988"/>
            <a:ext cx="5635349" cy="645197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032" y="1581933"/>
            <a:ext cx="3316456" cy="5171028"/>
          </a:xfrm>
        </p:spPr>
        <p:txBody>
          <a:bodyPr/>
          <a:lstStyle>
            <a:lvl1pPr marL="0" indent="0">
              <a:buNone/>
              <a:defRPr sz="1500"/>
            </a:lvl1pPr>
            <a:lvl2pPr marL="503972" indent="0">
              <a:buNone/>
              <a:defRPr sz="1300"/>
            </a:lvl2pPr>
            <a:lvl3pPr marL="1007943" indent="0">
              <a:buNone/>
              <a:defRPr sz="1100"/>
            </a:lvl3pPr>
            <a:lvl4pPr marL="1511915" indent="0">
              <a:buNone/>
              <a:defRPr sz="1000"/>
            </a:lvl4pPr>
            <a:lvl5pPr marL="2015886" indent="0">
              <a:buNone/>
              <a:defRPr sz="1000"/>
            </a:lvl5pPr>
            <a:lvl6pPr marL="2519858" indent="0">
              <a:buNone/>
              <a:defRPr sz="1000"/>
            </a:lvl6pPr>
            <a:lvl7pPr marL="3023829" indent="0">
              <a:buNone/>
              <a:defRPr sz="1000"/>
            </a:lvl7pPr>
            <a:lvl8pPr marL="3527801" indent="0">
              <a:buNone/>
              <a:defRPr sz="1000"/>
            </a:lvl8pPr>
            <a:lvl9pPr marL="4031772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F3794-EA29-48AD-96E2-8454AEC920A7}" type="datetimeFigureOut">
              <a:rPr lang="en-US"/>
              <a:pPr>
                <a:defRPr/>
              </a:pPr>
              <a:t>7/5/2014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F1B2B6-90BB-4F3A-A10C-BA72220EF772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201457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 rtlCol="0">
            <a:normAutofit/>
          </a:bodyPr>
          <a:lstStyle>
            <a:lvl1pPr marL="0" indent="0">
              <a:buNone/>
              <a:defRPr sz="3500"/>
            </a:lvl1pPr>
            <a:lvl2pPr marL="503972" indent="0">
              <a:buNone/>
              <a:defRPr sz="3100"/>
            </a:lvl2pPr>
            <a:lvl3pPr marL="1007943" indent="0">
              <a:buNone/>
              <a:defRPr sz="2600"/>
            </a:lvl3pPr>
            <a:lvl4pPr marL="1511915" indent="0">
              <a:buNone/>
              <a:defRPr sz="2200"/>
            </a:lvl4pPr>
            <a:lvl5pPr marL="2015886" indent="0">
              <a:buNone/>
              <a:defRPr sz="2200"/>
            </a:lvl5pPr>
            <a:lvl6pPr marL="2519858" indent="0">
              <a:buNone/>
              <a:defRPr sz="2200"/>
            </a:lvl6pPr>
            <a:lvl7pPr marL="3023829" indent="0">
              <a:buNone/>
              <a:defRPr sz="2200"/>
            </a:lvl7pPr>
            <a:lvl8pPr marL="3527801" indent="0">
              <a:buNone/>
              <a:defRPr sz="2200"/>
            </a:lvl8pPr>
            <a:lvl9pPr marL="4031772" indent="0">
              <a:buNone/>
              <a:defRPr sz="22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00"/>
            </a:lvl1pPr>
            <a:lvl2pPr marL="503972" indent="0">
              <a:buNone/>
              <a:defRPr sz="1300"/>
            </a:lvl2pPr>
            <a:lvl3pPr marL="1007943" indent="0">
              <a:buNone/>
              <a:defRPr sz="1100"/>
            </a:lvl3pPr>
            <a:lvl4pPr marL="1511915" indent="0">
              <a:buNone/>
              <a:defRPr sz="1000"/>
            </a:lvl4pPr>
            <a:lvl5pPr marL="2015886" indent="0">
              <a:buNone/>
              <a:defRPr sz="1000"/>
            </a:lvl5pPr>
            <a:lvl6pPr marL="2519858" indent="0">
              <a:buNone/>
              <a:defRPr sz="1000"/>
            </a:lvl6pPr>
            <a:lvl7pPr marL="3023829" indent="0">
              <a:buNone/>
              <a:defRPr sz="1000"/>
            </a:lvl7pPr>
            <a:lvl8pPr marL="3527801" indent="0">
              <a:buNone/>
              <a:defRPr sz="1000"/>
            </a:lvl8pPr>
            <a:lvl9pPr marL="4031772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7939B9-E47E-4992-885A-7FBE4788FE9F}" type="datetimeFigureOut">
              <a:rPr lang="en-US"/>
              <a:pPr>
                <a:defRPr/>
              </a:pPr>
              <a:t>7/5/2014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A0B9C1-6014-4D9D-88C2-0DC001FD6070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690217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503238" y="303213"/>
            <a:ext cx="9074150" cy="125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94" tIns="50397" rIns="100794" bIns="5039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k-SK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3238" y="1763713"/>
            <a:ext cx="9074150" cy="498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94" tIns="50397" rIns="100794" bIns="503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k-SK" smtClean="0"/>
              <a:t>Click to edit Master text styles</a:t>
            </a:r>
          </a:p>
          <a:p>
            <a:pPr lvl="1"/>
            <a:r>
              <a:rPr lang="en-US" altLang="sk-SK" smtClean="0"/>
              <a:t>Second level</a:t>
            </a:r>
          </a:p>
          <a:p>
            <a:pPr lvl="2"/>
            <a:r>
              <a:rPr lang="en-US" altLang="sk-SK" smtClean="0"/>
              <a:t>Third level</a:t>
            </a:r>
          </a:p>
          <a:p>
            <a:pPr lvl="3"/>
            <a:r>
              <a:rPr lang="en-US" altLang="sk-SK" smtClean="0"/>
              <a:t>Fourth level</a:t>
            </a:r>
          </a:p>
          <a:p>
            <a:pPr lvl="4"/>
            <a:r>
              <a:rPr lang="en-US" altLang="sk-SK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3238" y="7391400"/>
            <a:ext cx="2352675" cy="168275"/>
          </a:xfrm>
          <a:prstGeom prst="rect">
            <a:avLst/>
          </a:prstGeom>
        </p:spPr>
        <p:txBody>
          <a:bodyPr vert="horz" lIns="100794" tIns="50397" rIns="100794" bIns="50397" rtlCol="0" anchor="ctr"/>
          <a:lstStyle>
            <a:lvl1pPr algn="l" defTabSz="449170">
              <a:buFont typeface="Times New Roman" pitchFamily="16" charset="0"/>
              <a:buNone/>
              <a:defRPr sz="1300"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</a:lstStyle>
          <a:p>
            <a:pPr>
              <a:defRPr/>
            </a:pPr>
            <a:fld id="{4FCEDBE2-619C-40AF-9FD0-0CCA6D1AFCD8}" type="datetimeFigureOut">
              <a:rPr lang="en-US"/>
              <a:pPr>
                <a:defRPr/>
              </a:pPr>
              <a:t>7/5/2014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44875" y="7391400"/>
            <a:ext cx="3190875" cy="168275"/>
          </a:xfrm>
          <a:prstGeom prst="rect">
            <a:avLst/>
          </a:prstGeom>
        </p:spPr>
        <p:txBody>
          <a:bodyPr vert="horz" lIns="100794" tIns="50397" rIns="100794" bIns="50397" rtlCol="0" anchor="ctr"/>
          <a:lstStyle>
            <a:lvl1pPr algn="ctr" defTabSz="449170">
              <a:buFont typeface="Times New Roman" pitchFamily="16" charset="0"/>
              <a:buNone/>
              <a:defRPr sz="1300"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4713" y="7105650"/>
            <a:ext cx="2352675" cy="336550"/>
          </a:xfrm>
          <a:prstGeom prst="rect">
            <a:avLst/>
          </a:prstGeom>
        </p:spPr>
        <p:txBody>
          <a:bodyPr vert="horz" lIns="100794" tIns="50397" rIns="100794" bIns="50397" rtlCol="0" anchor="ctr"/>
          <a:lstStyle>
            <a:lvl1pPr algn="ctr" defTabSz="449170">
              <a:buFont typeface="Times New Roman" pitchFamily="16" charset="0"/>
              <a:buNone/>
              <a:defRPr sz="1300">
                <a:solidFill>
                  <a:schemeClr val="bg1">
                    <a:lumMod val="95000"/>
                  </a:schemeClr>
                </a:solidFill>
                <a:latin typeface="Arial" charset="0"/>
                <a:ea typeface="Microsoft YaHei" charset="-122"/>
              </a:defRPr>
            </a:lvl1pPr>
          </a:lstStyle>
          <a:p>
            <a:pPr>
              <a:defRPr/>
            </a:pPr>
            <a:fld id="{E215FFB3-E548-448B-943C-B48F9C338D08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  <p:sp>
        <p:nvSpPr>
          <p:cNvPr id="2055" name="TextBox 6"/>
          <p:cNvSpPr txBox="1">
            <a:spLocks noChangeArrowheads="1"/>
          </p:cNvSpPr>
          <p:nvPr/>
        </p:nvSpPr>
        <p:spPr bwMode="auto">
          <a:xfrm>
            <a:off x="9234488" y="209550"/>
            <a:ext cx="331797" cy="230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94" tIns="50397" rIns="100794" bIns="50397">
            <a:spAutoFit/>
          </a:bodyPr>
          <a:lstStyle>
            <a:lvl1pPr eaLnBrk="0"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defRPr/>
            </a:pPr>
            <a:r>
              <a:rPr lang="sk-SK" sz="900" b="1" dirty="0" smtClean="0">
                <a:solidFill>
                  <a:schemeClr val="bg1"/>
                </a:solidFill>
                <a:cs typeface="Arial" charset="0"/>
              </a:rPr>
              <a:t>1</a:t>
            </a:r>
            <a:r>
              <a:rPr lang="en-US" sz="900" b="1" dirty="0" smtClean="0">
                <a:solidFill>
                  <a:schemeClr val="bg1"/>
                </a:solidFill>
                <a:cs typeface="Arial" charset="0"/>
              </a:rPr>
              <a:t>4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3960" r:id="rId2"/>
    <p:sldLayoutId id="214748397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  <p:sldLayoutId id="2147483971" r:id="rId12"/>
  </p:sldLayoutIdLst>
  <p:timing>
    <p:tnLst>
      <p:par>
        <p:cTn id="1" dur="indefinite" restart="never" nodeType="tmRoot"/>
      </p:par>
    </p:tnLst>
  </p:timing>
  <p:txStyles>
    <p:titleStyle>
      <a:lvl1pPr algn="l" defTabSz="1006475" rtl="0" eaLnBrk="0" fontAlgn="base" hangingPunct="0">
        <a:spcBef>
          <a:spcPct val="0"/>
        </a:spcBef>
        <a:spcAft>
          <a:spcPct val="0"/>
        </a:spcAft>
        <a:defRPr sz="49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1006475" rtl="0" eaLnBrk="0" fontAlgn="base" hangingPunct="0">
        <a:spcBef>
          <a:spcPct val="0"/>
        </a:spcBef>
        <a:spcAft>
          <a:spcPct val="0"/>
        </a:spcAft>
        <a:defRPr sz="4900">
          <a:solidFill>
            <a:schemeClr val="accent1"/>
          </a:solidFill>
          <a:latin typeface="Calluna Sans" pitchFamily="50" charset="-18"/>
        </a:defRPr>
      </a:lvl2pPr>
      <a:lvl3pPr algn="l" defTabSz="1006475" rtl="0" eaLnBrk="0" fontAlgn="base" hangingPunct="0">
        <a:spcBef>
          <a:spcPct val="0"/>
        </a:spcBef>
        <a:spcAft>
          <a:spcPct val="0"/>
        </a:spcAft>
        <a:defRPr sz="4900">
          <a:solidFill>
            <a:schemeClr val="accent1"/>
          </a:solidFill>
          <a:latin typeface="Calluna Sans" pitchFamily="50" charset="-18"/>
        </a:defRPr>
      </a:lvl3pPr>
      <a:lvl4pPr algn="l" defTabSz="1006475" rtl="0" eaLnBrk="0" fontAlgn="base" hangingPunct="0">
        <a:spcBef>
          <a:spcPct val="0"/>
        </a:spcBef>
        <a:spcAft>
          <a:spcPct val="0"/>
        </a:spcAft>
        <a:defRPr sz="4900">
          <a:solidFill>
            <a:schemeClr val="accent1"/>
          </a:solidFill>
          <a:latin typeface="Calluna Sans" pitchFamily="50" charset="-18"/>
        </a:defRPr>
      </a:lvl4pPr>
      <a:lvl5pPr algn="l" defTabSz="1006475" rtl="0" eaLnBrk="0" fontAlgn="base" hangingPunct="0">
        <a:spcBef>
          <a:spcPct val="0"/>
        </a:spcBef>
        <a:spcAft>
          <a:spcPct val="0"/>
        </a:spcAft>
        <a:defRPr sz="4900">
          <a:solidFill>
            <a:schemeClr val="accent1"/>
          </a:solidFill>
          <a:latin typeface="Calluna Sans" pitchFamily="50" charset="-18"/>
        </a:defRPr>
      </a:lvl5pPr>
      <a:lvl6pPr marL="457200" algn="l" defTabSz="1006475" rtl="0" fontAlgn="base">
        <a:spcBef>
          <a:spcPct val="0"/>
        </a:spcBef>
        <a:spcAft>
          <a:spcPct val="0"/>
        </a:spcAft>
        <a:defRPr sz="4900">
          <a:solidFill>
            <a:schemeClr val="accent1"/>
          </a:solidFill>
          <a:latin typeface="Calluna Sans" pitchFamily="50" charset="-18"/>
        </a:defRPr>
      </a:lvl6pPr>
      <a:lvl7pPr marL="914400" algn="l" defTabSz="1006475" rtl="0" fontAlgn="base">
        <a:spcBef>
          <a:spcPct val="0"/>
        </a:spcBef>
        <a:spcAft>
          <a:spcPct val="0"/>
        </a:spcAft>
        <a:defRPr sz="4900">
          <a:solidFill>
            <a:schemeClr val="accent1"/>
          </a:solidFill>
          <a:latin typeface="Calluna Sans" pitchFamily="50" charset="-18"/>
        </a:defRPr>
      </a:lvl7pPr>
      <a:lvl8pPr marL="1371600" algn="l" defTabSz="1006475" rtl="0" fontAlgn="base">
        <a:spcBef>
          <a:spcPct val="0"/>
        </a:spcBef>
        <a:spcAft>
          <a:spcPct val="0"/>
        </a:spcAft>
        <a:defRPr sz="4900">
          <a:solidFill>
            <a:schemeClr val="accent1"/>
          </a:solidFill>
          <a:latin typeface="Calluna Sans" pitchFamily="50" charset="-18"/>
        </a:defRPr>
      </a:lvl8pPr>
      <a:lvl9pPr marL="1828800" algn="l" defTabSz="1006475" rtl="0" fontAlgn="base">
        <a:spcBef>
          <a:spcPct val="0"/>
        </a:spcBef>
        <a:spcAft>
          <a:spcPct val="0"/>
        </a:spcAft>
        <a:defRPr sz="4900">
          <a:solidFill>
            <a:schemeClr val="accent1"/>
          </a:solidFill>
          <a:latin typeface="Calluna Sans" pitchFamily="50" charset="-18"/>
        </a:defRPr>
      </a:lvl9pPr>
    </p:titleStyle>
    <p:bodyStyle>
      <a:lvl1pPr marL="377825" indent="-377825" algn="l" defTabSz="10064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17563" indent="-314325" algn="l" defTabSz="10064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250825" algn="l" defTabSz="10064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63713" indent="-250825" algn="l" defTabSz="1006475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66950" indent="-250825" algn="l" defTabSz="1006475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3" Type="http://schemas.openxmlformats.org/officeDocument/2006/relationships/chart" Target="../charts/chart1.xml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3.wmf"/><Relationship Id="rId5" Type="http://schemas.openxmlformats.org/officeDocument/2006/relationships/oleObject" Target="../embeddings/oleObject11.bin"/><Relationship Id="rId4" Type="http://schemas.openxmlformats.org/officeDocument/2006/relationships/chart" Target="../charts/chart2.xml"/><Relationship Id="rId9" Type="http://schemas.openxmlformats.org/officeDocument/2006/relationships/oleObject" Target="../embeddings/oleObject13.bin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6.w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25.w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7.w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oleObject" Target="../embeddings/oleObject17.bin"/><Relationship Id="rId7" Type="http://schemas.openxmlformats.org/officeDocument/2006/relationships/oleObject" Target="../embeddings/oleObject19.bin"/><Relationship Id="rId12" Type="http://schemas.openxmlformats.org/officeDocument/2006/relationships/image" Target="../media/image3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2.wmf"/><Relationship Id="rId11" Type="http://schemas.openxmlformats.org/officeDocument/2006/relationships/oleObject" Target="../embeddings/oleObject21.bin"/><Relationship Id="rId5" Type="http://schemas.openxmlformats.org/officeDocument/2006/relationships/oleObject" Target="../embeddings/oleObject18.bin"/><Relationship Id="rId10" Type="http://schemas.openxmlformats.org/officeDocument/2006/relationships/image" Target="../media/image34.wmf"/><Relationship Id="rId4" Type="http://schemas.openxmlformats.org/officeDocument/2006/relationships/image" Target="../media/image31.wmf"/><Relationship Id="rId9" Type="http://schemas.openxmlformats.org/officeDocument/2006/relationships/oleObject" Target="../embeddings/oleObject20.bin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3" Type="http://schemas.openxmlformats.org/officeDocument/2006/relationships/image" Target="../media/image39.png"/><Relationship Id="rId7" Type="http://schemas.openxmlformats.org/officeDocument/2006/relationships/image" Target="../media/image3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3.bin"/><Relationship Id="rId5" Type="http://schemas.openxmlformats.org/officeDocument/2006/relationships/image" Target="../media/image36.wmf"/><Relationship Id="rId4" Type="http://schemas.openxmlformats.org/officeDocument/2006/relationships/oleObject" Target="../embeddings/oleObject22.bin"/><Relationship Id="rId9" Type="http://schemas.openxmlformats.org/officeDocument/2006/relationships/image" Target="../media/image38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image" Target="../media/image43.png"/><Relationship Id="rId7" Type="http://schemas.openxmlformats.org/officeDocument/2006/relationships/oleObject" Target="../embeddings/oleObject2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0.emf"/><Relationship Id="rId5" Type="http://schemas.openxmlformats.org/officeDocument/2006/relationships/oleObject" Target="../embeddings/oleObject25.bin"/><Relationship Id="rId10" Type="http://schemas.openxmlformats.org/officeDocument/2006/relationships/image" Target="../media/image42.wmf"/><Relationship Id="rId4" Type="http://schemas.openxmlformats.org/officeDocument/2006/relationships/image" Target="../media/image44.png"/><Relationship Id="rId9" Type="http://schemas.openxmlformats.org/officeDocument/2006/relationships/oleObject" Target="../embeddings/oleObject27.bin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image" Target="../media/image44.png"/><Relationship Id="rId7" Type="http://schemas.openxmlformats.org/officeDocument/2006/relationships/oleObject" Target="../embeddings/oleObject2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0.emf"/><Relationship Id="rId5" Type="http://schemas.openxmlformats.org/officeDocument/2006/relationships/oleObject" Target="../embeddings/oleObject28.bin"/><Relationship Id="rId4" Type="http://schemas.openxmlformats.org/officeDocument/2006/relationships/image" Target="../media/image43.png"/><Relationship Id="rId9" Type="http://schemas.openxmlformats.org/officeDocument/2006/relationships/image" Target="../media/image45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7" Type="http://schemas.openxmlformats.org/officeDocument/2006/relationships/image" Target="../media/image48.emf"/><Relationship Id="rId2" Type="http://schemas.microsoft.com/office/2007/relationships/media" Target="../media/media4.MP4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30.bin"/><Relationship Id="rId5" Type="http://schemas.openxmlformats.org/officeDocument/2006/relationships/image" Target="../media/image49.png"/><Relationship Id="rId4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32.bin"/><Relationship Id="rId5" Type="http://schemas.openxmlformats.org/officeDocument/2006/relationships/image" Target="../media/image50.wmf"/><Relationship Id="rId4" Type="http://schemas.openxmlformats.org/officeDocument/2006/relationships/oleObject" Target="../embeddings/oleObject31.bin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wmf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3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53.wmf"/><Relationship Id="rId11" Type="http://schemas.openxmlformats.org/officeDocument/2006/relationships/image" Target="../media/image48.emf"/><Relationship Id="rId5" Type="http://schemas.openxmlformats.org/officeDocument/2006/relationships/oleObject" Target="../embeddings/oleObject33.bin"/><Relationship Id="rId10" Type="http://schemas.openxmlformats.org/officeDocument/2006/relationships/oleObject" Target="../embeddings/oleObject35.bin"/><Relationship Id="rId4" Type="http://schemas.openxmlformats.org/officeDocument/2006/relationships/image" Target="../media/image52.png"/><Relationship Id="rId9" Type="http://schemas.openxmlformats.org/officeDocument/2006/relationships/image" Target="../media/image5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5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37.bin"/><Relationship Id="rId5" Type="http://schemas.openxmlformats.org/officeDocument/2006/relationships/image" Target="../media/image58.emf"/><Relationship Id="rId4" Type="http://schemas.openxmlformats.org/officeDocument/2006/relationships/oleObject" Target="../embeddings/oleObject36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wmf"/><Relationship Id="rId3" Type="http://schemas.openxmlformats.org/officeDocument/2006/relationships/oleObject" Target="../embeddings/oleObject38.bin"/><Relationship Id="rId7" Type="http://schemas.openxmlformats.org/officeDocument/2006/relationships/oleObject" Target="../embeddings/oleObject40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62.wmf"/><Relationship Id="rId5" Type="http://schemas.openxmlformats.org/officeDocument/2006/relationships/oleObject" Target="../embeddings/oleObject39.bin"/><Relationship Id="rId10" Type="http://schemas.openxmlformats.org/officeDocument/2006/relationships/image" Target="../media/image64.wmf"/><Relationship Id="rId4" Type="http://schemas.openxmlformats.org/officeDocument/2006/relationships/image" Target="../media/image61.wmf"/><Relationship Id="rId9" Type="http://schemas.openxmlformats.org/officeDocument/2006/relationships/oleObject" Target="../embeddings/oleObject41.bin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65.wmf"/><Relationship Id="rId5" Type="http://schemas.openxmlformats.org/officeDocument/2006/relationships/oleObject" Target="../embeddings/oleObject42.bin"/><Relationship Id="rId4" Type="http://schemas.openxmlformats.org/officeDocument/2006/relationships/image" Target="../media/image67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70.png"/><Relationship Id="rId4" Type="http://schemas.openxmlformats.org/officeDocument/2006/relationships/image" Target="../media/image69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73.wmf"/><Relationship Id="rId5" Type="http://schemas.openxmlformats.org/officeDocument/2006/relationships/oleObject" Target="../embeddings/oleObject44.bin"/><Relationship Id="rId4" Type="http://schemas.openxmlformats.org/officeDocument/2006/relationships/image" Target="../media/image7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emf"/><Relationship Id="rId3" Type="http://schemas.openxmlformats.org/officeDocument/2006/relationships/notesSlide" Target="../notesSlides/notesSlide11.xml"/><Relationship Id="rId7" Type="http://schemas.openxmlformats.org/officeDocument/2006/relationships/oleObject" Target="../embeddings/oleObject46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79.jpeg"/><Relationship Id="rId5" Type="http://schemas.openxmlformats.org/officeDocument/2006/relationships/image" Target="../media/image77.wmf"/><Relationship Id="rId4" Type="http://schemas.openxmlformats.org/officeDocument/2006/relationships/oleObject" Target="../embeddings/oleObject45.bin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9.bin"/><Relationship Id="rId13" Type="http://schemas.openxmlformats.org/officeDocument/2006/relationships/image" Target="../media/image82.emf"/><Relationship Id="rId18" Type="http://schemas.openxmlformats.org/officeDocument/2006/relationships/oleObject" Target="../embeddings/oleObject54.bin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1.emf"/><Relationship Id="rId12" Type="http://schemas.openxmlformats.org/officeDocument/2006/relationships/oleObject" Target="../embeddings/oleObject51.bin"/><Relationship Id="rId17" Type="http://schemas.openxmlformats.org/officeDocument/2006/relationships/image" Target="../media/image84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53.bin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48.bin"/><Relationship Id="rId11" Type="http://schemas.openxmlformats.org/officeDocument/2006/relationships/image" Target="../media/image81.emf"/><Relationship Id="rId5" Type="http://schemas.openxmlformats.org/officeDocument/2006/relationships/image" Target="../media/image10.emf"/><Relationship Id="rId15" Type="http://schemas.openxmlformats.org/officeDocument/2006/relationships/image" Target="../media/image83.emf"/><Relationship Id="rId10" Type="http://schemas.openxmlformats.org/officeDocument/2006/relationships/oleObject" Target="../embeddings/oleObject50.bin"/><Relationship Id="rId19" Type="http://schemas.openxmlformats.org/officeDocument/2006/relationships/image" Target="../media/image85.emf"/><Relationship Id="rId4" Type="http://schemas.openxmlformats.org/officeDocument/2006/relationships/oleObject" Target="../embeddings/oleObject47.bin"/><Relationship Id="rId9" Type="http://schemas.openxmlformats.org/officeDocument/2006/relationships/image" Target="../media/image80.emf"/><Relationship Id="rId14" Type="http://schemas.openxmlformats.org/officeDocument/2006/relationships/oleObject" Target="../embeddings/oleObject52.bin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7.bin"/><Relationship Id="rId13" Type="http://schemas.openxmlformats.org/officeDocument/2006/relationships/image" Target="../media/image90.emf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87.emf"/><Relationship Id="rId12" Type="http://schemas.openxmlformats.org/officeDocument/2006/relationships/oleObject" Target="../embeddings/oleObject5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56.bin"/><Relationship Id="rId11" Type="http://schemas.openxmlformats.org/officeDocument/2006/relationships/image" Target="../media/image89.emf"/><Relationship Id="rId5" Type="http://schemas.openxmlformats.org/officeDocument/2006/relationships/image" Target="../media/image86.emf"/><Relationship Id="rId10" Type="http://schemas.openxmlformats.org/officeDocument/2006/relationships/oleObject" Target="../embeddings/oleObject58.bin"/><Relationship Id="rId4" Type="http://schemas.openxmlformats.org/officeDocument/2006/relationships/oleObject" Target="../embeddings/oleObject55.bin"/><Relationship Id="rId9" Type="http://schemas.openxmlformats.org/officeDocument/2006/relationships/image" Target="../media/image88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3" Type="http://schemas.openxmlformats.org/officeDocument/2006/relationships/image" Target="../media/image8.pn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wmf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1.bin"/><Relationship Id="rId10" Type="http://schemas.openxmlformats.org/officeDocument/2006/relationships/image" Target="../media/image6.wmf"/><Relationship Id="rId4" Type="http://schemas.openxmlformats.org/officeDocument/2006/relationships/image" Target="../media/image9.png"/><Relationship Id="rId9" Type="http://schemas.openxmlformats.org/officeDocument/2006/relationships/oleObject" Target="../embeddings/oleObject3.bin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9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61.bin"/><Relationship Id="rId5" Type="http://schemas.openxmlformats.org/officeDocument/2006/relationships/image" Target="../media/image91.emf"/><Relationship Id="rId4" Type="http://schemas.openxmlformats.org/officeDocument/2006/relationships/oleObject" Target="../embeddings/oleObject60.bin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94.emf"/><Relationship Id="rId5" Type="http://schemas.openxmlformats.org/officeDocument/2006/relationships/oleObject" Target="../embeddings/oleObject63.bin"/><Relationship Id="rId4" Type="http://schemas.openxmlformats.org/officeDocument/2006/relationships/image" Target="../media/image93.e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ucitel\Desktop\chladnicka\13_rotating_seddle\SAM_2432.MP4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5" Type="http://schemas.openxmlformats.org/officeDocument/2006/relationships/image" Target="../media/image95.png"/><Relationship Id="rId4" Type="http://schemas.openxmlformats.org/officeDocument/2006/relationships/image" Target="../media/image5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hyperlink" Target="file:///C:\Users\ucitel\Desktop\chladnicka\13_rotating_seddle\vid4\SAM_2547.MP4" TargetMode="Externa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96.jpeg"/><Relationship Id="rId5" Type="http://schemas.openxmlformats.org/officeDocument/2006/relationships/image" Target="../media/image48.emf"/><Relationship Id="rId4" Type="http://schemas.openxmlformats.org/officeDocument/2006/relationships/oleObject" Target="../embeddings/oleObject64.bin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9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6" Type="http://schemas.openxmlformats.org/officeDocument/2006/relationships/oleObject" Target="../embeddings/oleObject65.bin"/><Relationship Id="rId5" Type="http://schemas.openxmlformats.org/officeDocument/2006/relationships/image" Target="../media/image55.png"/><Relationship Id="rId4" Type="http://schemas.openxmlformats.org/officeDocument/2006/relationships/image" Target="../media/image5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99.e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5.vml"/><Relationship Id="rId6" Type="http://schemas.openxmlformats.org/officeDocument/2006/relationships/oleObject" Target="../embeddings/oleObject67.bin"/><Relationship Id="rId5" Type="http://schemas.openxmlformats.org/officeDocument/2006/relationships/image" Target="../media/image98.emf"/><Relationship Id="rId4" Type="http://schemas.openxmlformats.org/officeDocument/2006/relationships/oleObject" Target="../embeddings/oleObject66.bin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101.png"/><Relationship Id="rId5" Type="http://schemas.openxmlformats.org/officeDocument/2006/relationships/image" Target="../media/image100.emf"/><Relationship Id="rId4" Type="http://schemas.openxmlformats.org/officeDocument/2006/relationships/oleObject" Target="../embeddings/oleObject68.bin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1.bin"/><Relationship Id="rId13" Type="http://schemas.openxmlformats.org/officeDocument/2006/relationships/image" Target="../media/image107.emf"/><Relationship Id="rId18" Type="http://schemas.openxmlformats.org/officeDocument/2006/relationships/oleObject" Target="../embeddings/oleObject76.bin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104.emf"/><Relationship Id="rId12" Type="http://schemas.openxmlformats.org/officeDocument/2006/relationships/oleObject" Target="../embeddings/oleObject73.bin"/><Relationship Id="rId17" Type="http://schemas.openxmlformats.org/officeDocument/2006/relationships/image" Target="../media/image109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75.bin"/><Relationship Id="rId1" Type="http://schemas.openxmlformats.org/officeDocument/2006/relationships/vmlDrawing" Target="../drawings/vmlDrawing27.vml"/><Relationship Id="rId6" Type="http://schemas.openxmlformats.org/officeDocument/2006/relationships/oleObject" Target="../embeddings/oleObject70.bin"/><Relationship Id="rId11" Type="http://schemas.openxmlformats.org/officeDocument/2006/relationships/image" Target="../media/image106.emf"/><Relationship Id="rId5" Type="http://schemas.openxmlformats.org/officeDocument/2006/relationships/image" Target="../media/image103.emf"/><Relationship Id="rId15" Type="http://schemas.openxmlformats.org/officeDocument/2006/relationships/image" Target="../media/image108.emf"/><Relationship Id="rId10" Type="http://schemas.openxmlformats.org/officeDocument/2006/relationships/oleObject" Target="../embeddings/oleObject72.bin"/><Relationship Id="rId19" Type="http://schemas.openxmlformats.org/officeDocument/2006/relationships/image" Target="../media/image110.emf"/><Relationship Id="rId4" Type="http://schemas.openxmlformats.org/officeDocument/2006/relationships/oleObject" Target="../embeddings/oleObject69.bin"/><Relationship Id="rId9" Type="http://schemas.openxmlformats.org/officeDocument/2006/relationships/image" Target="../media/image105.wmf"/><Relationship Id="rId14" Type="http://schemas.openxmlformats.org/officeDocument/2006/relationships/oleObject" Target="../embeddings/oleObject74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13" Type="http://schemas.openxmlformats.org/officeDocument/2006/relationships/image" Target="../media/image14.w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1.emf"/><Relationship Id="rId12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5.wmf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13.wmf"/><Relationship Id="rId5" Type="http://schemas.openxmlformats.org/officeDocument/2006/relationships/image" Target="../media/image10.emf"/><Relationship Id="rId15" Type="http://schemas.openxmlformats.org/officeDocument/2006/relationships/oleObject" Target="../embeddings/oleObject10.bin"/><Relationship Id="rId10" Type="http://schemas.openxmlformats.org/officeDocument/2006/relationships/oleObject" Target="../embeddings/oleObject8.bin"/><Relationship Id="rId4" Type="http://schemas.openxmlformats.org/officeDocument/2006/relationships/oleObject" Target="../embeddings/oleObject5.bin"/><Relationship Id="rId9" Type="http://schemas.openxmlformats.org/officeDocument/2006/relationships/image" Target="../media/image12.wmf"/><Relationship Id="rId14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78.e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8.vml"/><Relationship Id="rId6" Type="http://schemas.openxmlformats.org/officeDocument/2006/relationships/oleObject" Target="../embeddings/oleObject78.bin"/><Relationship Id="rId5" Type="http://schemas.openxmlformats.org/officeDocument/2006/relationships/image" Target="../media/image111.emf"/><Relationship Id="rId4" Type="http://schemas.openxmlformats.org/officeDocument/2006/relationships/oleObject" Target="../embeddings/oleObject77.bin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1.bin"/><Relationship Id="rId13" Type="http://schemas.openxmlformats.org/officeDocument/2006/relationships/image" Target="../media/image108.emf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105.wmf"/><Relationship Id="rId12" Type="http://schemas.openxmlformats.org/officeDocument/2006/relationships/oleObject" Target="../embeddings/oleObject83.bin"/><Relationship Id="rId17" Type="http://schemas.openxmlformats.org/officeDocument/2006/relationships/image" Target="../media/image110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85.bin"/><Relationship Id="rId1" Type="http://schemas.openxmlformats.org/officeDocument/2006/relationships/vmlDrawing" Target="../drawings/vmlDrawing29.vml"/><Relationship Id="rId6" Type="http://schemas.openxmlformats.org/officeDocument/2006/relationships/oleObject" Target="../embeddings/oleObject80.bin"/><Relationship Id="rId11" Type="http://schemas.openxmlformats.org/officeDocument/2006/relationships/image" Target="../media/image107.emf"/><Relationship Id="rId5" Type="http://schemas.openxmlformats.org/officeDocument/2006/relationships/image" Target="../media/image103.emf"/><Relationship Id="rId15" Type="http://schemas.openxmlformats.org/officeDocument/2006/relationships/image" Target="../media/image112.emf"/><Relationship Id="rId10" Type="http://schemas.openxmlformats.org/officeDocument/2006/relationships/oleObject" Target="../embeddings/oleObject82.bin"/><Relationship Id="rId4" Type="http://schemas.openxmlformats.org/officeDocument/2006/relationships/oleObject" Target="../embeddings/oleObject79.bin"/><Relationship Id="rId9" Type="http://schemas.openxmlformats.org/officeDocument/2006/relationships/image" Target="../media/image106.emf"/><Relationship Id="rId14" Type="http://schemas.openxmlformats.org/officeDocument/2006/relationships/oleObject" Target="../embeddings/oleObject84.bin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0.vml"/><Relationship Id="rId5" Type="http://schemas.openxmlformats.org/officeDocument/2006/relationships/image" Target="../media/image113.emf"/><Relationship Id="rId4" Type="http://schemas.openxmlformats.org/officeDocument/2006/relationships/oleObject" Target="../embeddings/oleObject86.bin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7.bin"/><Relationship Id="rId3" Type="http://schemas.openxmlformats.org/officeDocument/2006/relationships/chart" Target="../charts/chart6.xml"/><Relationship Id="rId7" Type="http://schemas.openxmlformats.org/officeDocument/2006/relationships/image" Target="../media/image7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10" Type="http://schemas.openxmlformats.org/officeDocument/2006/relationships/image" Target="../media/image117.png"/><Relationship Id="rId4" Type="http://schemas.openxmlformats.org/officeDocument/2006/relationships/image" Target="../media/image55.png"/><Relationship Id="rId9" Type="http://schemas.openxmlformats.org/officeDocument/2006/relationships/image" Target="../media/image114.wm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8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119.wmf"/><Relationship Id="rId5" Type="http://schemas.openxmlformats.org/officeDocument/2006/relationships/oleObject" Target="../embeddings/oleObject89.bin"/><Relationship Id="rId4" Type="http://schemas.openxmlformats.org/officeDocument/2006/relationships/image" Target="../media/image118.wmf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sk-SK" dirty="0" smtClean="0"/>
              <a:t>13. ROTATING SADDLE</a:t>
            </a:r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sk-SK" altLang="sk-SK" dirty="0" smtClean="0"/>
              <a:t>Reporter: Natália Ružičková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Apparatus: </a:t>
            </a:r>
            <a:r>
              <a:rPr lang="en-US" b="1" dirty="0" smtClean="0"/>
              <a:t>Balls</a:t>
            </a:r>
            <a:endParaRPr lang="sk-SK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7" t="4477" r="25273" b="20454"/>
          <a:stretch/>
        </p:blipFill>
        <p:spPr>
          <a:xfrm>
            <a:off x="191987" y="3657708"/>
            <a:ext cx="4033172" cy="35913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4" t="3143" r="7075" b="20539"/>
          <a:stretch/>
        </p:blipFill>
        <p:spPr>
          <a:xfrm>
            <a:off x="4372591" y="3657709"/>
            <a:ext cx="5520847" cy="3591367"/>
          </a:xfrm>
          <a:prstGeom prst="rect">
            <a:avLst/>
          </a:prstGeom>
        </p:spPr>
      </p:pic>
      <p:sp>
        <p:nvSpPr>
          <p:cNvPr id="9" name="Down Arrow 8"/>
          <p:cNvSpPr/>
          <p:nvPr/>
        </p:nvSpPr>
        <p:spPr>
          <a:xfrm>
            <a:off x="3191626" y="1427977"/>
            <a:ext cx="1368152" cy="21128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sk-SK" sz="4000" dirty="0" smtClean="0">
                <a:solidFill>
                  <a:schemeClr val="bg1"/>
                </a:solidFill>
              </a:rPr>
              <a:t>solid</a:t>
            </a:r>
            <a:endParaRPr lang="sk-SK" sz="4000" dirty="0">
              <a:solidFill>
                <a:schemeClr val="bg1"/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8280672" y="1409355"/>
            <a:ext cx="1368152" cy="21500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sk-SK" sz="4000" dirty="0" smtClean="0">
                <a:solidFill>
                  <a:schemeClr val="bg1"/>
                </a:solidFill>
              </a:rPr>
              <a:t>hollow</a:t>
            </a:r>
            <a:endParaRPr lang="sk-SK" sz="4000" dirty="0">
              <a:solidFill>
                <a:schemeClr val="bg1"/>
              </a:solidFill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217662" y="1446600"/>
            <a:ext cx="2840745" cy="2229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42900" indent="-322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marL="742950" indent="-28575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marL="11430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marL="16002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marL="20574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indent="-320675" eaLnBrk="1" hangingPunct="1">
              <a:lnSpc>
                <a:spcPct val="102000"/>
              </a:lnSpc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</a:tabLst>
            </a:pPr>
            <a:r>
              <a:rPr lang="sk-SK" altLang="sk-SK" sz="2600" i="1" u="sng" dirty="0" smtClean="0">
                <a:latin typeface="+mn-lt"/>
                <a:ea typeface="+mn-ea"/>
                <a:cs typeface="Arial" charset="0"/>
              </a:rPr>
              <a:t>Radius range:</a:t>
            </a:r>
            <a:endParaRPr lang="en-US" altLang="sk-SK" sz="2600" i="1" u="sng" dirty="0">
              <a:latin typeface="+mn-lt"/>
              <a:ea typeface="+mn-ea"/>
              <a:cs typeface="Arial" charset="0"/>
            </a:endParaRPr>
          </a:p>
          <a:p>
            <a:pPr marL="377825" indent="-320675" defTabSz="1006475" eaLnBrk="1" hangingPunct="1">
              <a:lnSpc>
                <a:spcPct val="102000"/>
              </a:lnSpc>
              <a:spcBef>
                <a:spcPct val="20000"/>
              </a:spcBef>
              <a:buClrTx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</a:tabLst>
            </a:pPr>
            <a:r>
              <a:rPr lang="sk-SK" altLang="sk-SK" sz="2600" dirty="0" smtClean="0">
                <a:latin typeface="+mn-lt"/>
                <a:ea typeface="+mn-ea"/>
                <a:cs typeface="Arial" charset="0"/>
              </a:rPr>
              <a:t>1,88 cm</a:t>
            </a:r>
            <a:r>
              <a:rPr lang="sk-SK" altLang="sk-SK" sz="2600" dirty="0">
                <a:cs typeface="Arial" charset="0"/>
              </a:rPr>
              <a:t> – </a:t>
            </a:r>
            <a:r>
              <a:rPr lang="sk-SK" altLang="sk-SK" sz="2600" dirty="0" smtClean="0">
                <a:latin typeface="+mn-lt"/>
                <a:ea typeface="+mn-ea"/>
                <a:cs typeface="Arial" charset="0"/>
              </a:rPr>
              <a:t>5,0 cm </a:t>
            </a:r>
            <a:endParaRPr lang="en-US" altLang="sk-SK" sz="2600" dirty="0" smtClean="0">
              <a:latin typeface="+mn-lt"/>
              <a:ea typeface="+mn-ea"/>
              <a:cs typeface="Arial" charset="0"/>
            </a:endParaRPr>
          </a:p>
          <a:p>
            <a:pPr marL="377825" indent="-320675" defTabSz="1006475" eaLnBrk="1" hangingPunct="1">
              <a:lnSpc>
                <a:spcPct val="102000"/>
              </a:lnSpc>
              <a:spcBef>
                <a:spcPct val="20000"/>
              </a:spcBef>
              <a:buClrTx/>
              <a:buFont typeface="Times New Roman" pitchFamily="18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</a:tabLst>
            </a:pPr>
            <a:r>
              <a:rPr lang="sk-SK" altLang="sk-SK" sz="2600" i="1" u="sng" dirty="0">
                <a:latin typeface="+mn-lt"/>
                <a:ea typeface="+mn-ea"/>
                <a:cs typeface="Arial" charset="0"/>
              </a:rPr>
              <a:t>Mass range</a:t>
            </a:r>
            <a:r>
              <a:rPr lang="sk-SK" altLang="sk-SK" sz="2600" i="1" u="sng" dirty="0" smtClean="0">
                <a:latin typeface="+mn-lt"/>
                <a:ea typeface="+mn-ea"/>
                <a:cs typeface="Arial" charset="0"/>
              </a:rPr>
              <a:t>:</a:t>
            </a:r>
          </a:p>
          <a:p>
            <a:pPr marL="377825" indent="-320675" defTabSz="1006475" eaLnBrk="1" hangingPunct="1">
              <a:lnSpc>
                <a:spcPct val="102000"/>
              </a:lnSpc>
              <a:spcBef>
                <a:spcPct val="20000"/>
              </a:spcBef>
              <a:buClrTx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</a:tabLst>
            </a:pPr>
            <a:r>
              <a:rPr lang="sk-SK" altLang="sk-SK" sz="2600" dirty="0" smtClean="0">
                <a:latin typeface="+mn-lt"/>
                <a:ea typeface="+mn-ea"/>
                <a:cs typeface="Arial" charset="0"/>
              </a:rPr>
              <a:t>2,46 g </a:t>
            </a:r>
            <a:r>
              <a:rPr lang="sk-SK" altLang="sk-SK" sz="2600" dirty="0">
                <a:latin typeface="+mn-lt"/>
                <a:ea typeface="+mn-ea"/>
                <a:cs typeface="Arial" charset="0"/>
              </a:rPr>
              <a:t>– </a:t>
            </a:r>
            <a:r>
              <a:rPr lang="sk-SK" altLang="sk-SK" sz="2600" dirty="0" smtClean="0">
                <a:latin typeface="+mn-lt"/>
                <a:ea typeface="+mn-ea"/>
                <a:cs typeface="Arial" charset="0"/>
              </a:rPr>
              <a:t>26,56 g</a:t>
            </a:r>
            <a:endParaRPr lang="sk-SK" altLang="sk-SK" sz="2600" dirty="0">
              <a:latin typeface="+mn-lt"/>
              <a:ea typeface="+mn-ea"/>
              <a:cs typeface="Arial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433742" y="1446600"/>
            <a:ext cx="3168352" cy="2229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42900" indent="-322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marL="742950" indent="-28575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marL="11430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marL="16002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marL="20574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indent="-320675" eaLnBrk="1" hangingPunct="1">
              <a:lnSpc>
                <a:spcPct val="102000"/>
              </a:lnSpc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</a:tabLst>
            </a:pPr>
            <a:r>
              <a:rPr lang="sk-SK" altLang="sk-SK" sz="2600" i="1" u="sng" dirty="0" smtClean="0">
                <a:latin typeface="+mn-lt"/>
                <a:ea typeface="+mn-ea"/>
                <a:cs typeface="Arial" charset="0"/>
              </a:rPr>
              <a:t>Radius range:</a:t>
            </a:r>
            <a:endParaRPr lang="en-US" altLang="sk-SK" sz="2600" i="1" u="sng" dirty="0">
              <a:latin typeface="+mn-lt"/>
              <a:ea typeface="+mn-ea"/>
              <a:cs typeface="Arial" charset="0"/>
            </a:endParaRPr>
          </a:p>
          <a:p>
            <a:pPr marL="377825" indent="-320675" defTabSz="1006475" eaLnBrk="1" hangingPunct="1">
              <a:lnSpc>
                <a:spcPct val="102000"/>
              </a:lnSpc>
              <a:spcBef>
                <a:spcPct val="20000"/>
              </a:spcBef>
              <a:buClrTx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</a:tabLst>
            </a:pPr>
            <a:r>
              <a:rPr lang="sk-SK" altLang="sk-SK" sz="2600" dirty="0" smtClean="0">
                <a:latin typeface="+mn-lt"/>
                <a:ea typeface="+mn-ea"/>
                <a:cs typeface="Arial" charset="0"/>
              </a:rPr>
              <a:t>0,63 cm</a:t>
            </a:r>
            <a:r>
              <a:rPr lang="sk-SK" altLang="sk-SK" sz="2600" dirty="0">
                <a:cs typeface="Arial" charset="0"/>
              </a:rPr>
              <a:t> – </a:t>
            </a:r>
            <a:r>
              <a:rPr lang="sk-SK" altLang="sk-SK" sz="2600" dirty="0" smtClean="0">
                <a:latin typeface="+mn-lt"/>
                <a:ea typeface="+mn-ea"/>
                <a:cs typeface="Arial" charset="0"/>
              </a:rPr>
              <a:t>3,26 cm </a:t>
            </a:r>
            <a:endParaRPr lang="en-US" altLang="sk-SK" sz="2600" dirty="0" smtClean="0">
              <a:latin typeface="+mn-lt"/>
              <a:ea typeface="+mn-ea"/>
              <a:cs typeface="Arial" charset="0"/>
            </a:endParaRPr>
          </a:p>
          <a:p>
            <a:pPr marL="377825" indent="-320675" defTabSz="1006475" eaLnBrk="1" hangingPunct="1">
              <a:lnSpc>
                <a:spcPct val="102000"/>
              </a:lnSpc>
              <a:spcBef>
                <a:spcPct val="20000"/>
              </a:spcBef>
              <a:buClrTx/>
              <a:buFont typeface="Times New Roman" pitchFamily="18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</a:tabLst>
            </a:pPr>
            <a:r>
              <a:rPr lang="sk-SK" altLang="sk-SK" sz="2600" i="1" u="sng" dirty="0">
                <a:latin typeface="+mn-lt"/>
                <a:ea typeface="+mn-ea"/>
                <a:cs typeface="Arial" charset="0"/>
              </a:rPr>
              <a:t>Mass range</a:t>
            </a:r>
            <a:r>
              <a:rPr lang="sk-SK" altLang="sk-SK" sz="2600" i="1" u="sng" dirty="0" smtClean="0">
                <a:latin typeface="+mn-lt"/>
                <a:ea typeface="+mn-ea"/>
                <a:cs typeface="Arial" charset="0"/>
              </a:rPr>
              <a:t>:</a:t>
            </a:r>
          </a:p>
          <a:p>
            <a:pPr marL="377825" indent="-320675" defTabSz="1006475" eaLnBrk="1" hangingPunct="1">
              <a:lnSpc>
                <a:spcPct val="102000"/>
              </a:lnSpc>
              <a:spcBef>
                <a:spcPct val="20000"/>
              </a:spcBef>
              <a:buClrTx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</a:tabLst>
            </a:pPr>
            <a:r>
              <a:rPr lang="sk-SK" altLang="sk-SK" sz="2600" dirty="0" smtClean="0">
                <a:latin typeface="+mn-lt"/>
                <a:ea typeface="+mn-ea"/>
                <a:cs typeface="Arial" charset="0"/>
              </a:rPr>
              <a:t>8,39 g </a:t>
            </a:r>
            <a:r>
              <a:rPr lang="sk-SK" altLang="sk-SK" sz="2600" dirty="0">
                <a:latin typeface="+mn-lt"/>
                <a:ea typeface="+mn-ea"/>
                <a:cs typeface="Arial" charset="0"/>
              </a:rPr>
              <a:t>– </a:t>
            </a:r>
            <a:r>
              <a:rPr lang="sk-SK" altLang="sk-SK" sz="2600" dirty="0" smtClean="0">
                <a:latin typeface="+mn-lt"/>
                <a:ea typeface="+mn-ea"/>
                <a:cs typeface="Arial" charset="0"/>
              </a:rPr>
              <a:t>35,79 g</a:t>
            </a:r>
            <a:endParaRPr lang="sk-SK" altLang="sk-SK" sz="2600" dirty="0">
              <a:latin typeface="+mn-lt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97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8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odr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2957" r="17579"/>
          <a:stretch/>
        </p:blipFill>
        <p:spPr>
          <a:xfrm>
            <a:off x="2314221" y="944563"/>
            <a:ext cx="5994401" cy="567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29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550"/>
    </mc:Choice>
    <mc:Fallback xmlns="">
      <p:transition spd="slow" advClick="0" advTm="5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AM_2664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2511.1004" end="2583.8866"/>
                </p14:media>
              </p:ext>
            </p:extLst>
          </p:nvPr>
        </p:nvPicPr>
        <p:blipFill rotWithShape="1">
          <a:blip r:embed="rId4"/>
          <a:srcRect l="21294" r="21580"/>
          <a:stretch>
            <a:fillRect/>
          </a:stretch>
        </p:blipFill>
        <p:spPr>
          <a:xfrm>
            <a:off x="2506133" y="1763713"/>
            <a:ext cx="5057424" cy="4989512"/>
          </a:xfrm>
        </p:spPr>
      </p:pic>
    </p:spTree>
    <p:extLst>
      <p:ext uri="{BB962C8B-B14F-4D97-AF65-F5344CB8AC3E}">
        <p14:creationId xmlns:p14="http://schemas.microsoft.com/office/powerpoint/2010/main" val="649519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20"/>
    </mc:Choice>
    <mc:Fallback xmlns="">
      <p:transition spd="slow" advTm="10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3024088" y="6084091"/>
            <a:ext cx="7344816" cy="129614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0794" tIns="0" rIns="100794" bIns="50397" numCol="1" anchor="t" anchorCtr="0" compatLnSpc="1">
            <a:prstTxWarp prst="textNoShape">
              <a:avLst/>
            </a:prstTxWarp>
          </a:bodyPr>
          <a:lstStyle>
            <a:lvl1pPr marL="377825" indent="-377825" algn="l" defTabSz="10064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7563" indent="-314325" algn="l" defTabSz="10064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8888" indent="-250825" algn="l" defTabSz="10064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713" indent="-250825" algn="l" defTabSz="10064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6950" indent="-250825" algn="l" defTabSz="10064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/>
              <a:t>Significant </a:t>
            </a:r>
            <a:r>
              <a:rPr lang="en-US" sz="3600" dirty="0">
                <a:solidFill>
                  <a:schemeClr val="accent4"/>
                </a:solidFill>
              </a:rPr>
              <a:t>increase</a:t>
            </a:r>
            <a:r>
              <a:rPr lang="en-US" sz="3600" dirty="0"/>
              <a:t> in</a:t>
            </a:r>
            <a:r>
              <a:rPr lang="sk-SK" sz="3600" dirty="0"/>
              <a:t> </a:t>
            </a:r>
            <a:r>
              <a:rPr lang="en-US" sz="3600" dirty="0"/>
              <a:t>lifetime</a:t>
            </a:r>
          </a:p>
          <a:p>
            <a:pPr marL="0" indent="0">
              <a:buNone/>
            </a:pPr>
            <a:r>
              <a:rPr lang="sk-SK" sz="3600" dirty="0"/>
              <a:t>b</a:t>
            </a:r>
            <a:r>
              <a:rPr lang="en-US" sz="3600" dirty="0" err="1"/>
              <a:t>ut</a:t>
            </a:r>
            <a:r>
              <a:rPr lang="en-US" sz="3600" dirty="0"/>
              <a:t> </a:t>
            </a:r>
            <a:r>
              <a:rPr lang="en-US" sz="3600" u="sng" dirty="0"/>
              <a:t>clearly not infinite</a:t>
            </a:r>
            <a:endParaRPr lang="sk-SK" sz="3600" u="sng" dirty="0"/>
          </a:p>
          <a:p>
            <a:pPr indent="-320675" eaLnBrk="1" hangingPunct="1">
              <a:lnSpc>
                <a:spcPct val="102000"/>
              </a:lnSpc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</a:tabLst>
            </a:pPr>
            <a:endParaRPr lang="sk-SK" altLang="sk-SK" dirty="0" smtClean="0">
              <a:latin typeface="Calibri" pitchFamily="34" charset="0"/>
              <a:cs typeface="Arial" charset="0"/>
            </a:endParaRPr>
          </a:p>
          <a:p>
            <a:pPr indent="-320675" eaLnBrk="1" hangingPunct="1">
              <a:lnSpc>
                <a:spcPct val="102000"/>
              </a:lnSpc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</a:tabLst>
            </a:pPr>
            <a:endParaRPr lang="sk-SK" altLang="sk-SK" i="1" u="sng" dirty="0" smtClean="0">
              <a:latin typeface="Calibri" pitchFamily="34" charset="0"/>
              <a:cs typeface="Arial" charset="0"/>
            </a:endParaRPr>
          </a:p>
          <a:p>
            <a:pPr indent="-320675" eaLnBrk="1" hangingPunct="1">
              <a:lnSpc>
                <a:spcPct val="102000"/>
              </a:lnSpc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</a:tabLst>
            </a:pPr>
            <a:endParaRPr lang="sk-SK" altLang="sk-SK" dirty="0" smtClean="0">
              <a:latin typeface="Calibri" pitchFamily="34" charset="0"/>
              <a:cs typeface="Arial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Stability vs. Frequency</a:t>
            </a:r>
            <a:endParaRPr lang="sk-SK" b="1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31183463"/>
              </p:ext>
            </p:extLst>
          </p:nvPr>
        </p:nvGraphicFramePr>
        <p:xfrm>
          <a:off x="0" y="1517473"/>
          <a:ext cx="5328344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3663650"/>
              </p:ext>
            </p:extLst>
          </p:nvPr>
        </p:nvGraphicFramePr>
        <p:xfrm>
          <a:off x="4968304" y="1475581"/>
          <a:ext cx="5104871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9615"/>
              </p:ext>
            </p:extLst>
          </p:nvPr>
        </p:nvGraphicFramePr>
        <p:xfrm>
          <a:off x="431800" y="6168930"/>
          <a:ext cx="1317625" cy="677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073" name="Equation" r:id="rId5" imgW="444307" imgH="228501" progId="Equation.3">
                  <p:embed/>
                </p:oleObj>
              </mc:Choice>
              <mc:Fallback>
                <p:oleObj name="Equation" r:id="rId5" imgW="444307" imgH="228501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" y="6168930"/>
                        <a:ext cx="1317625" cy="677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ight Arrow 9"/>
          <p:cNvSpPr/>
          <p:nvPr/>
        </p:nvSpPr>
        <p:spPr>
          <a:xfrm>
            <a:off x="1943968" y="6283562"/>
            <a:ext cx="792088" cy="44860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655936" y="2915741"/>
            <a:ext cx="792088" cy="72008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0157868"/>
              </p:ext>
            </p:extLst>
          </p:nvPr>
        </p:nvGraphicFramePr>
        <p:xfrm>
          <a:off x="1151880" y="2339677"/>
          <a:ext cx="504056" cy="6979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074" name="Equation" r:id="rId7" imgW="164880" imgH="228600" progId="Equation.3">
                  <p:embed/>
                </p:oleObj>
              </mc:Choice>
              <mc:Fallback>
                <p:oleObj name="Equation" r:id="rId7" imgW="16488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51880" y="2339677"/>
                        <a:ext cx="504056" cy="6979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Arrow Connector 10"/>
          <p:cNvCxnSpPr/>
          <p:nvPr/>
        </p:nvCxnSpPr>
        <p:spPr>
          <a:xfrm>
            <a:off x="8064648" y="2946281"/>
            <a:ext cx="792088" cy="720080"/>
          </a:xfrm>
          <a:prstGeom prst="straightConnector1">
            <a:avLst/>
          </a:prstGeom>
          <a:ln w="571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6844031"/>
              </p:ext>
            </p:extLst>
          </p:nvPr>
        </p:nvGraphicFramePr>
        <p:xfrm>
          <a:off x="7560592" y="2370217"/>
          <a:ext cx="504056" cy="6979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075" name="Equation" r:id="rId9" imgW="164880" imgH="228600" progId="Equation.3">
                  <p:embed/>
                </p:oleObj>
              </mc:Choice>
              <mc:Fallback>
                <p:oleObj name="Equation" r:id="rId9" imgW="16488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560592" y="2370217"/>
                        <a:ext cx="504056" cy="6979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/>
          <p:cNvSpPr/>
          <p:nvPr/>
        </p:nvSpPr>
        <p:spPr>
          <a:xfrm>
            <a:off x="-72256" y="-108595"/>
            <a:ext cx="10369153" cy="7794368"/>
          </a:xfrm>
          <a:prstGeom prst="rect">
            <a:avLst/>
          </a:prstGeom>
          <a:solidFill>
            <a:srgbClr val="FFFFFF">
              <a:alpha val="5882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5" name="TextBox 14"/>
          <p:cNvSpPr txBox="1"/>
          <p:nvPr/>
        </p:nvSpPr>
        <p:spPr>
          <a:xfrm>
            <a:off x="1380669" y="1853251"/>
            <a:ext cx="7272808" cy="38706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sz="8800" dirty="0" smtClean="0">
                <a:latin typeface="+mn-lt"/>
              </a:rPr>
              <a:t>WHY?</a:t>
            </a:r>
            <a:endParaRPr lang="en-US" sz="8800" dirty="0" smtClean="0">
              <a:latin typeface="+mn-lt"/>
            </a:endParaRPr>
          </a:p>
          <a:p>
            <a:endParaRPr lang="en-US" sz="8800" dirty="0">
              <a:latin typeface="+mn-lt"/>
            </a:endParaRPr>
          </a:p>
          <a:p>
            <a:r>
              <a:rPr lang="en-US" sz="8800" dirty="0" smtClean="0">
                <a:latin typeface="+mn-lt"/>
              </a:rPr>
              <a:t>… </a:t>
            </a:r>
            <a:r>
              <a:rPr lang="sk-SK" sz="8800" dirty="0" smtClean="0">
                <a:latin typeface="+mn-lt"/>
              </a:rPr>
              <a:t>drag forces</a:t>
            </a:r>
            <a:endParaRPr lang="sk-SK" sz="8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04681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Graphic spid="6" grpId="0">
        <p:bldAsOne/>
      </p:bldGraphic>
      <p:bldGraphic spid="7" grpId="0">
        <p:bldAsOne/>
      </p:bldGraphic>
      <p:bldP spid="10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 rot="2807803">
            <a:off x="5886911" y="2281997"/>
            <a:ext cx="4094614" cy="4094614"/>
            <a:chOff x="3240112" y="2479075"/>
            <a:chExt cx="4464496" cy="4464496"/>
          </a:xfrm>
        </p:grpSpPr>
        <p:sp>
          <p:nvSpPr>
            <p:cNvPr id="20" name="Oval 19"/>
            <p:cNvSpPr/>
            <p:nvPr/>
          </p:nvSpPr>
          <p:spPr>
            <a:xfrm>
              <a:off x="3240112" y="2479075"/>
              <a:ext cx="4464496" cy="4464496"/>
            </a:xfrm>
            <a:prstGeom prst="ellipse">
              <a:avLst/>
            </a:prstGeom>
            <a:gradFill flip="none" rotWithShape="1">
              <a:gsLst>
                <a:gs pos="0">
                  <a:srgbClr val="0070C0"/>
                </a:gs>
                <a:gs pos="50000">
                  <a:srgbClr val="FFFF00">
                    <a:lumMod val="91000"/>
                  </a:srgbClr>
                </a:gs>
                <a:gs pos="100000">
                  <a:srgbClr val="0070C0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21" name="Oval 20"/>
            <p:cNvSpPr/>
            <p:nvPr/>
          </p:nvSpPr>
          <p:spPr>
            <a:xfrm rot="5400000">
              <a:off x="3240112" y="2479075"/>
              <a:ext cx="4464496" cy="4464496"/>
            </a:xfrm>
            <a:prstGeom prst="ellipse">
              <a:avLst/>
            </a:prstGeom>
            <a:gradFill flip="none" rotWithShape="1">
              <a:gsLst>
                <a:gs pos="0">
                  <a:srgbClr val="FFFF00">
                    <a:alpha val="52000"/>
                  </a:srgbClr>
                </a:gs>
                <a:gs pos="50000">
                  <a:srgbClr val="0070C0">
                    <a:alpha val="51000"/>
                  </a:srgbClr>
                </a:gs>
                <a:gs pos="100000">
                  <a:srgbClr val="FFFF00">
                    <a:alpha val="54000"/>
                  </a:srgbClr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03237" y="539477"/>
            <a:ext cx="9074150" cy="1258887"/>
          </a:xfrm>
        </p:spPr>
        <p:txBody>
          <a:bodyPr/>
          <a:lstStyle/>
          <a:p>
            <a:r>
              <a:rPr lang="en-US" sz="4400" dirty="0" smtClean="0"/>
              <a:t>Second condition:</a:t>
            </a:r>
            <a:br>
              <a:rPr lang="en-US" sz="4400" dirty="0" smtClean="0"/>
            </a:br>
            <a:r>
              <a:rPr lang="en-US" dirty="0" smtClean="0"/>
              <a:t>Must roll </a:t>
            </a:r>
            <a:r>
              <a:rPr lang="en-US" u="sng" dirty="0" smtClean="0"/>
              <a:t>back</a:t>
            </a:r>
            <a:r>
              <a:rPr lang="en-US" dirty="0" smtClean="0"/>
              <a:t> fast enough</a:t>
            </a:r>
            <a:endParaRPr lang="sk-SK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03238" y="2195661"/>
            <a:ext cx="9074150" cy="4557564"/>
          </a:xfrm>
        </p:spPr>
        <p:txBody>
          <a:bodyPr/>
          <a:lstStyle/>
          <a:p>
            <a:pPr marL="0" indent="0">
              <a:buNone/>
            </a:pPr>
            <a:r>
              <a:rPr lang="en-US" sz="3600" b="1" dirty="0" smtClean="0"/>
              <a:t>Friction/rolling resistance</a:t>
            </a:r>
            <a:r>
              <a:rPr lang="en-US" sz="3600" dirty="0" smtClean="0"/>
              <a:t>:</a:t>
            </a:r>
            <a:br>
              <a:rPr lang="en-US" sz="3600" dirty="0" smtClean="0"/>
            </a:br>
            <a:endParaRPr lang="en-US" sz="3600" dirty="0" smtClean="0"/>
          </a:p>
          <a:p>
            <a:pPr marL="0" indent="0">
              <a:buNone/>
            </a:pPr>
            <a:r>
              <a:rPr lang="en-US" dirty="0" smtClean="0"/>
              <a:t>Drags the ball</a:t>
            </a:r>
            <a:br>
              <a:rPr lang="en-US" dirty="0" smtClean="0"/>
            </a:br>
            <a:r>
              <a:rPr lang="en-US" dirty="0" smtClean="0"/>
              <a:t>to rotate </a:t>
            </a:r>
            <a:r>
              <a:rPr lang="en-US" u="sng" dirty="0" smtClean="0"/>
              <a:t>with</a:t>
            </a:r>
            <a:r>
              <a:rPr lang="en-US" dirty="0" smtClean="0"/>
              <a:t> the saddle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Ball becomes </a:t>
            </a:r>
            <a:r>
              <a:rPr lang="en-US" sz="4400" b="1" dirty="0" smtClean="0"/>
              <a:t>unstable</a:t>
            </a:r>
            <a:endParaRPr lang="en-US" b="1" dirty="0" smtClean="0"/>
          </a:p>
        </p:txBody>
      </p:sp>
      <p:grpSp>
        <p:nvGrpSpPr>
          <p:cNvPr id="31" name="Group 30"/>
          <p:cNvGrpSpPr/>
          <p:nvPr/>
        </p:nvGrpSpPr>
        <p:grpSpPr>
          <a:xfrm>
            <a:off x="7628179" y="2987749"/>
            <a:ext cx="580485" cy="2887005"/>
            <a:chOff x="7628179" y="2987749"/>
            <a:chExt cx="580485" cy="2887005"/>
          </a:xfrm>
        </p:grpSpPr>
        <p:sp>
          <p:nvSpPr>
            <p:cNvPr id="6" name="Oval 5"/>
            <p:cNvSpPr/>
            <p:nvPr/>
          </p:nvSpPr>
          <p:spPr>
            <a:xfrm rot="2807803">
              <a:off x="7628179" y="5586722"/>
              <a:ext cx="288032" cy="2880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cxnSp>
          <p:nvCxnSpPr>
            <p:cNvPr id="28" name="Straight Connector 27"/>
            <p:cNvCxnSpPr/>
            <p:nvPr/>
          </p:nvCxnSpPr>
          <p:spPr>
            <a:xfrm flipH="1">
              <a:off x="7772197" y="2987749"/>
              <a:ext cx="436467" cy="2742989"/>
            </a:xfrm>
            <a:prstGeom prst="line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Down Arrow 1"/>
          <p:cNvSpPr/>
          <p:nvPr/>
        </p:nvSpPr>
        <p:spPr>
          <a:xfrm>
            <a:off x="2880072" y="4571925"/>
            <a:ext cx="648072" cy="864096"/>
          </a:xfrm>
          <a:prstGeom prst="down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26208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0">
                                      <p:cBhvr>
                                        <p:cTn id="6" dur="1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repeatCount="indefinite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2400000">
                                      <p:cBhvr>
                                        <p:cTn id="14" dur="6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5091384" y="4931965"/>
            <a:ext cx="3312368" cy="158417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Literature: Effect of friction 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238" y="1475581"/>
            <a:ext cx="9074150" cy="5277644"/>
          </a:xfrm>
        </p:spPr>
        <p:txBody>
          <a:bodyPr/>
          <a:lstStyle/>
          <a:p>
            <a:r>
              <a:rPr lang="en-US" sz="3200" dirty="0" smtClean="0"/>
              <a:t>Thompson:</a:t>
            </a:r>
          </a:p>
          <a:p>
            <a:pPr lvl="1"/>
            <a:r>
              <a:rPr lang="en-US" dirty="0" smtClean="0"/>
              <a:t>Analytical solution; </a:t>
            </a:r>
            <a:r>
              <a:rPr lang="en-US" b="1" dirty="0" smtClean="0"/>
              <a:t>always diverges</a:t>
            </a:r>
            <a:endParaRPr lang="en-US" b="1" dirty="0"/>
          </a:p>
          <a:p>
            <a:endParaRPr lang="en-US" dirty="0"/>
          </a:p>
          <a:p>
            <a:r>
              <a:rPr lang="en-US" dirty="0" smtClean="0"/>
              <a:t>Koch:</a:t>
            </a:r>
            <a:endParaRPr lang="en-US" dirty="0"/>
          </a:p>
          <a:p>
            <a:pPr lvl="1"/>
            <a:endParaRPr lang="en-US" sz="1400" dirty="0" smtClean="0"/>
          </a:p>
          <a:p>
            <a:pPr lvl="1"/>
            <a:r>
              <a:rPr lang="en-US" dirty="0" smtClean="0"/>
              <a:t>Numerical solution; </a:t>
            </a:r>
            <a:r>
              <a:rPr lang="en-US" b="1" dirty="0" smtClean="0"/>
              <a:t>no record of stability</a:t>
            </a:r>
            <a:endParaRPr lang="en-US" sz="4800" b="1" dirty="0" smtClean="0">
              <a:sym typeface="Wingdings" panose="05000000000000000000" pitchFamily="2" charset="2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367904" y="5147989"/>
            <a:ext cx="2879314" cy="951030"/>
            <a:chOff x="1367904" y="5147989"/>
            <a:chExt cx="2879314" cy="951030"/>
          </a:xfrm>
        </p:grpSpPr>
        <p:sp>
          <p:nvSpPr>
            <p:cNvPr id="6" name="TextBox 5"/>
            <p:cNvSpPr txBox="1"/>
            <p:nvPr/>
          </p:nvSpPr>
          <p:spPr>
            <a:xfrm>
              <a:off x="1367904" y="5147989"/>
              <a:ext cx="2879314" cy="951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/>
                <a:t>Stability</a:t>
              </a:r>
              <a:endParaRPr lang="sk-SK" sz="6000" dirty="0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1367904" y="5147989"/>
              <a:ext cx="2664296" cy="864096"/>
              <a:chOff x="1367904" y="5580037"/>
              <a:chExt cx="2664296" cy="864096"/>
            </a:xfrm>
          </p:grpSpPr>
          <p:cxnSp>
            <p:nvCxnSpPr>
              <p:cNvPr id="7" name="Straight Connector 6"/>
              <p:cNvCxnSpPr/>
              <p:nvPr/>
            </p:nvCxnSpPr>
            <p:spPr>
              <a:xfrm flipV="1">
                <a:off x="1367904" y="5580037"/>
                <a:ext cx="2664296" cy="864096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>
                <a:off x="1367904" y="5580037"/>
                <a:ext cx="2664296" cy="864096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5535297"/>
              </p:ext>
            </p:extLst>
          </p:nvPr>
        </p:nvGraphicFramePr>
        <p:xfrm>
          <a:off x="2952080" y="1403573"/>
          <a:ext cx="2520280" cy="7637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20" name="Equation" r:id="rId3" imgW="838080" imgH="253800" progId="Equation.3">
                  <p:embed/>
                </p:oleObj>
              </mc:Choice>
              <mc:Fallback>
                <p:oleObj name="Equation" r:id="rId3" imgW="838080" imgH="253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52080" y="1403573"/>
                        <a:ext cx="2520280" cy="7637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8596240"/>
              </p:ext>
            </p:extLst>
          </p:nvPr>
        </p:nvGraphicFramePr>
        <p:xfrm>
          <a:off x="2087984" y="2987749"/>
          <a:ext cx="2825750" cy="1336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21" name="Equation" r:id="rId5" imgW="939600" imgH="444240" progId="Equation.3">
                  <p:embed/>
                </p:oleObj>
              </mc:Choice>
              <mc:Fallback>
                <p:oleObj name="Equation" r:id="rId5" imgW="93960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87984" y="2987749"/>
                        <a:ext cx="2825750" cy="1336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229837" y="4850431"/>
            <a:ext cx="3050835" cy="18097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 smtClean="0"/>
              <a:t>Maximal</a:t>
            </a:r>
            <a:br>
              <a:rPr lang="en-US" sz="6000" dirty="0" smtClean="0"/>
            </a:br>
            <a:r>
              <a:rPr lang="en-US" sz="6000" dirty="0" smtClean="0"/>
              <a:t>lifetime</a:t>
            </a:r>
            <a:endParaRPr lang="sk-SK" sz="6000" dirty="0"/>
          </a:p>
        </p:txBody>
      </p:sp>
    </p:spTree>
    <p:extLst>
      <p:ext uri="{BB962C8B-B14F-4D97-AF65-F5344CB8AC3E}">
        <p14:creationId xmlns:p14="http://schemas.microsoft.com/office/powerpoint/2010/main" val="1371349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 build="p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08" y="467469"/>
            <a:ext cx="9074150" cy="1258887"/>
          </a:xfrm>
        </p:spPr>
        <p:txBody>
          <a:bodyPr/>
          <a:lstStyle/>
          <a:p>
            <a:r>
              <a:rPr lang="en-US" dirty="0" err="1" smtClean="0"/>
              <a:t>Parametres</a:t>
            </a:r>
            <a:r>
              <a:rPr lang="en-US" dirty="0" smtClean="0"/>
              <a:t> affecting the lifetime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3888" y="1835621"/>
            <a:ext cx="8065468" cy="4989512"/>
          </a:xfrm>
        </p:spPr>
        <p:txBody>
          <a:bodyPr/>
          <a:lstStyle/>
          <a:p>
            <a:pPr marL="0" indent="0">
              <a:buNone/>
            </a:pPr>
            <a:endParaRPr lang="en-US" sz="40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4000" dirty="0" smtClean="0"/>
              <a:t>Drag forces &amp; Friction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000" dirty="0"/>
              <a:t>Frequency</a:t>
            </a:r>
          </a:p>
          <a:p>
            <a:pPr marL="514350" indent="-514350">
              <a:buFont typeface="+mj-lt"/>
              <a:buAutoNum type="arabicPeriod"/>
            </a:pPr>
            <a:r>
              <a:rPr lang="sk-SK" sz="4000" dirty="0" smtClean="0"/>
              <a:t>Ball</a:t>
            </a:r>
            <a:r>
              <a:rPr lang="en-US" sz="4000" dirty="0"/>
              <a:t> </a:t>
            </a:r>
            <a:r>
              <a:rPr lang="en-US" sz="4000" dirty="0" smtClean="0"/>
              <a:t>≠ point mass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000" dirty="0" smtClean="0"/>
              <a:t>Initial position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96496" y="2411685"/>
            <a:ext cx="2016224" cy="2940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dirty="0" smtClean="0"/>
              <a:t>?</a:t>
            </a:r>
            <a:endParaRPr lang="sk-SK" sz="19900" dirty="0"/>
          </a:p>
        </p:txBody>
      </p:sp>
    </p:spTree>
    <p:extLst>
      <p:ext uri="{BB962C8B-B14F-4D97-AF65-F5344CB8AC3E}">
        <p14:creationId xmlns:p14="http://schemas.microsoft.com/office/powerpoint/2010/main" val="951467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DRAG forces &amp; FRICTION</a:t>
            </a:r>
            <a:endParaRPr lang="sk-SK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14056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 of friction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Thompson: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b="1" dirty="0" smtClean="0"/>
              <a:t>Higher friction </a:t>
            </a:r>
            <a:r>
              <a:rPr lang="en-US" b="1" dirty="0" smtClean="0">
                <a:sym typeface="Wingdings" panose="05000000000000000000" pitchFamily="2" charset="2"/>
              </a:rPr>
              <a:t> lower lifetime</a:t>
            </a:r>
            <a:endParaRPr lang="sk-SK" b="1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6536154"/>
              </p:ext>
            </p:extLst>
          </p:nvPr>
        </p:nvGraphicFramePr>
        <p:xfrm>
          <a:off x="1943968" y="2600681"/>
          <a:ext cx="3380564" cy="15007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15" name="Equation" r:id="rId3" imgW="1028520" imgH="457200" progId="Equation.3">
                  <p:embed/>
                </p:oleObj>
              </mc:Choice>
              <mc:Fallback>
                <p:oleObj name="Equation" r:id="rId3" imgW="102852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43968" y="2600681"/>
                        <a:ext cx="3380564" cy="15007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4896296" y="1896147"/>
            <a:ext cx="5038725" cy="2193806"/>
          </a:xfrm>
          <a:prstGeom prst="rect">
            <a:avLst/>
          </a:prstGeom>
        </p:spPr>
        <p:txBody>
          <a:bodyPr>
            <a:spAutoFit/>
          </a:bodyPr>
          <a:lstStyle/>
          <a:p>
            <a:pPr lvl="3" eaLnBrk="1">
              <a:lnSpc>
                <a:spcPct val="102000"/>
              </a:lnSpc>
              <a:spcAft>
                <a:spcPts val="575"/>
              </a:spcAft>
              <a:buSzPct val="75000"/>
              <a:buFont typeface="Symbol" pitchFamily="18" charset="2"/>
              <a:buChar char=""/>
            </a:pPr>
            <a:r>
              <a:rPr lang="sk-SK" altLang="sk-SK" sz="2400" dirty="0">
                <a:solidFill>
                  <a:srgbClr val="000000"/>
                </a:solidFill>
                <a:latin typeface="Calibri" pitchFamily="34" charset="0"/>
                <a:cs typeface="Segoe UI" pitchFamily="34" charset="0"/>
              </a:rPr>
              <a:t>TL = trapping lifetime</a:t>
            </a:r>
          </a:p>
          <a:p>
            <a:pPr lvl="3" eaLnBrk="1">
              <a:lnSpc>
                <a:spcPct val="102000"/>
              </a:lnSpc>
              <a:spcAft>
                <a:spcPts val="575"/>
              </a:spcAft>
              <a:buSzPct val="75000"/>
              <a:buFont typeface="Symbol" pitchFamily="18" charset="2"/>
              <a:buChar char=""/>
            </a:pPr>
            <a:r>
              <a:rPr lang="sk-SK" altLang="sk-SK" sz="2400" dirty="0">
                <a:solidFill>
                  <a:srgbClr val="FF420E"/>
                </a:solidFill>
                <a:latin typeface="Calibri" pitchFamily="34" charset="0"/>
                <a:cs typeface="Segoe UI" pitchFamily="34" charset="0"/>
              </a:rPr>
              <a:t>σ </a:t>
            </a:r>
            <a:r>
              <a:rPr lang="sk-SK" altLang="sk-SK" sz="2400" dirty="0">
                <a:solidFill>
                  <a:srgbClr val="FF420E"/>
                </a:solidFill>
                <a:latin typeface="Calibri" pitchFamily="34" charset="0"/>
                <a:cs typeface="Arial" charset="0"/>
              </a:rPr>
              <a:t>~ friction coefficient</a:t>
            </a:r>
          </a:p>
          <a:p>
            <a:pPr lvl="3" eaLnBrk="1">
              <a:lnSpc>
                <a:spcPct val="102000"/>
              </a:lnSpc>
              <a:spcAft>
                <a:spcPts val="575"/>
              </a:spcAft>
              <a:buSzPct val="75000"/>
              <a:buFont typeface="Symbol" pitchFamily="18" charset="2"/>
              <a:buChar char=""/>
            </a:pPr>
            <a:r>
              <a:rPr lang="sk-SK" altLang="sk-SK" sz="24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R = initial distance from the center</a:t>
            </a:r>
          </a:p>
          <a:p>
            <a:pPr lvl="3" eaLnBrk="1">
              <a:lnSpc>
                <a:spcPct val="102000"/>
              </a:lnSpc>
              <a:spcAft>
                <a:spcPts val="575"/>
              </a:spcAft>
              <a:buSzPct val="75000"/>
              <a:buFont typeface="Symbol" pitchFamily="18" charset="2"/>
              <a:buChar char=""/>
            </a:pPr>
            <a:r>
              <a:rPr lang="sk-SK" altLang="sk-SK" sz="24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 r</a:t>
            </a:r>
            <a:r>
              <a:rPr lang="sk-SK" altLang="sk-SK" sz="2400" baseline="-330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0</a:t>
            </a:r>
            <a:r>
              <a:rPr lang="sk-SK" altLang="sk-SK" sz="24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= trap's radius</a:t>
            </a:r>
          </a:p>
        </p:txBody>
      </p:sp>
      <p:sp>
        <p:nvSpPr>
          <p:cNvPr id="6" name="Oval 6"/>
          <p:cNvSpPr>
            <a:spLocks noChangeArrowheads="1"/>
          </p:cNvSpPr>
          <p:nvPr/>
        </p:nvSpPr>
        <p:spPr bwMode="auto">
          <a:xfrm>
            <a:off x="2952080" y="3419797"/>
            <a:ext cx="432048" cy="503237"/>
          </a:xfrm>
          <a:prstGeom prst="ellipse">
            <a:avLst/>
          </a:prstGeom>
          <a:noFill/>
          <a:ln w="36000">
            <a:solidFill>
              <a:srgbClr val="FF420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20" tIns="45711" rIns="91420" bIns="45711" anchor="ctr"/>
          <a:lstStyle>
            <a:lvl1pPr eaLnBrk="0"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/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678955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5212280" y="1674101"/>
            <a:ext cx="4580559" cy="5058064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28575">
            <a:solidFill>
              <a:schemeClr val="accent1"/>
            </a:solidFill>
          </a:ln>
          <a:extLst/>
        </p:spPr>
        <p:txBody>
          <a:bodyPr lIns="0" tIns="0" rIns="0" bIns="0"/>
          <a:lstStyle>
            <a:lvl1pPr marL="774700" indent="-657225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marL="1206500" indent="-657225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marL="11430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marL="1727200" indent="-2159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marL="20574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marL="773113" indent="-655638" algn="ctr" eaLnBrk="1" hangingPunct="1">
              <a:spcAft>
                <a:spcPts val="1988"/>
              </a:spcAft>
              <a:buSzPct val="45000"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</a:tabLst>
            </a:pPr>
            <a:r>
              <a:rPr lang="en-US" altLang="sk-SK" sz="3200" b="1" dirty="0" smtClean="0">
                <a:latin typeface="Calibri" pitchFamily="34" charset="0"/>
              </a:rPr>
              <a:t>NYLON SADDLE</a:t>
            </a:r>
            <a:endParaRPr lang="en-US" altLang="sk-SK" sz="3200" b="1" dirty="0">
              <a:latin typeface="Calibri" pitchFamily="34" charset="0"/>
            </a:endParaRPr>
          </a:p>
          <a:p>
            <a:pPr marL="773113" indent="-655638" algn="ctr" eaLnBrk="1" hangingPunct="1">
              <a:spcAft>
                <a:spcPts val="1988"/>
              </a:spcAft>
              <a:buSzPct val="45000"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</a:tabLst>
            </a:pPr>
            <a:r>
              <a:rPr lang="en-US" altLang="sk-SK" sz="3200" b="1" dirty="0" smtClean="0">
                <a:latin typeface="Calibri" pitchFamily="34" charset="0"/>
              </a:rPr>
              <a:t>SOAKED </a:t>
            </a:r>
            <a:r>
              <a:rPr lang="sk-SK" altLang="sk-SK" sz="3200" b="1" dirty="0" smtClean="0">
                <a:latin typeface="Calibri" pitchFamily="34" charset="0"/>
              </a:rPr>
              <a:t>WITH WATER</a:t>
            </a:r>
            <a:endParaRPr lang="sk-SK" altLang="sk-SK" sz="3200" b="1" dirty="0">
              <a:latin typeface="Calibri" pitchFamily="34" charset="0"/>
            </a:endParaRPr>
          </a:p>
          <a:p>
            <a:pPr marL="773113" indent="-655638" algn="ctr" eaLnBrk="1" hangingPunct="1">
              <a:spcAft>
                <a:spcPts val="1988"/>
              </a:spcAft>
              <a:buSzPct val="45000"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</a:tabLst>
            </a:pPr>
            <a:r>
              <a:rPr lang="en-US" altLang="sk-SK" sz="3600" b="1" dirty="0">
                <a:latin typeface="Calibri" pitchFamily="34" charset="0"/>
              </a:rPr>
              <a:t>μ=0,09</a:t>
            </a:r>
            <a:endParaRPr lang="en-US" altLang="sk-SK" sz="3200" b="1" dirty="0" smtClean="0">
              <a:latin typeface="Calibri" pitchFamily="34" charset="0"/>
            </a:endParaRPr>
          </a:p>
          <a:p>
            <a:pPr marL="773113" indent="-655638" algn="ctr" eaLnBrk="1" hangingPunct="1">
              <a:spcAft>
                <a:spcPts val="1988"/>
              </a:spcAft>
              <a:buSzPct val="45000"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</a:tabLst>
            </a:pPr>
            <a:endParaRPr lang="en-US" altLang="sk-SK" sz="3200" b="1" dirty="0" smtClean="0">
              <a:latin typeface="Calibri" pitchFamily="34" charset="0"/>
            </a:endParaRPr>
          </a:p>
          <a:p>
            <a:pPr marL="773113" indent="-655638" algn="ctr" eaLnBrk="1" hangingPunct="1">
              <a:spcAft>
                <a:spcPts val="1988"/>
              </a:spcAft>
              <a:buSzPct val="45000"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</a:tabLst>
            </a:pPr>
            <a:r>
              <a:rPr lang="sk-SK" altLang="sk-SK" sz="3200" b="1" dirty="0" smtClean="0">
                <a:latin typeface="Calibri" pitchFamily="34" charset="0"/>
              </a:rPr>
              <a:t>MAXIMUM </a:t>
            </a:r>
            <a:r>
              <a:rPr lang="sk-SK" altLang="sk-SK" sz="3200" b="1" dirty="0">
                <a:latin typeface="Calibri" pitchFamily="34" charset="0"/>
              </a:rPr>
              <a:t>LIFETIME:</a:t>
            </a:r>
            <a:endParaRPr lang="en-US" altLang="sk-SK" sz="3200" b="1" dirty="0">
              <a:latin typeface="Calibri" pitchFamily="34" charset="0"/>
            </a:endParaRPr>
          </a:p>
          <a:p>
            <a:pPr marL="773113" indent="-655638" algn="ctr" eaLnBrk="1" hangingPunct="1">
              <a:spcAft>
                <a:spcPts val="1988"/>
              </a:spcAft>
              <a:buSzPct val="45000"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</a:tabLst>
            </a:pPr>
            <a:r>
              <a:rPr lang="en-US" altLang="sk-SK" sz="4800" b="1" dirty="0" smtClean="0">
                <a:solidFill>
                  <a:srgbClr val="004586"/>
                </a:solidFill>
                <a:latin typeface="Calibri" pitchFamily="34" charset="0"/>
                <a:cs typeface="Arial" charset="0"/>
              </a:rPr>
              <a:t>6,33s</a:t>
            </a:r>
            <a:endParaRPr lang="sk-SK" altLang="sk-SK" sz="8800" b="1" dirty="0">
              <a:solidFill>
                <a:srgbClr val="004586"/>
              </a:solidFill>
              <a:latin typeface="Calibri" pitchFamily="34" charset="0"/>
              <a:cs typeface="Arial" charset="0"/>
            </a:endParaRPr>
          </a:p>
          <a:p>
            <a:pPr eaLnBrk="1">
              <a:lnSpc>
                <a:spcPct val="102000"/>
              </a:lnSpc>
              <a:spcAft>
                <a:spcPts val="1988"/>
              </a:spcAft>
              <a:buSzPct val="45000"/>
            </a:pPr>
            <a:endParaRPr lang="sk-SK" altLang="sk-SK" sz="320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eaLnBrk="1">
              <a:lnSpc>
                <a:spcPct val="102000"/>
              </a:lnSpc>
              <a:spcAft>
                <a:spcPts val="1988"/>
              </a:spcAft>
              <a:buSzPct val="45000"/>
            </a:pPr>
            <a:r>
              <a:rPr lang="sk-SK" altLang="sk-SK" sz="32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   </a:t>
            </a:r>
            <a:endParaRPr lang="sk-SK" altLang="sk-SK" sz="3200" b="1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eaLnBrk="1">
              <a:lnSpc>
                <a:spcPct val="102000"/>
              </a:lnSpc>
              <a:spcAft>
                <a:spcPts val="1988"/>
              </a:spcAft>
              <a:buSzPct val="45000"/>
            </a:pPr>
            <a:endParaRPr lang="sk-SK" altLang="sk-SK" sz="320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eaLnBrk="1">
              <a:lnSpc>
                <a:spcPct val="102000"/>
              </a:lnSpc>
              <a:spcAft>
                <a:spcPts val="1988"/>
              </a:spcAft>
              <a:buSzPct val="45000"/>
            </a:pPr>
            <a:endParaRPr lang="sk-SK" altLang="sk-SK" sz="3200" b="1" dirty="0">
              <a:solidFill>
                <a:srgbClr val="000000"/>
              </a:solidFill>
              <a:cs typeface="Arial" charset="0"/>
            </a:endParaRPr>
          </a:p>
          <a:p>
            <a:pPr eaLnBrk="1">
              <a:lnSpc>
                <a:spcPct val="102000"/>
              </a:lnSpc>
              <a:spcAft>
                <a:spcPts val="1988"/>
              </a:spcAft>
              <a:buSzPct val="45000"/>
            </a:pPr>
            <a:endParaRPr lang="sk-SK" altLang="sk-SK" sz="3200" b="1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lvl="1" eaLnBrk="1">
              <a:lnSpc>
                <a:spcPct val="102000"/>
              </a:lnSpc>
              <a:spcAft>
                <a:spcPts val="1138"/>
              </a:spcAft>
              <a:buSzPct val="75000"/>
            </a:pPr>
            <a:endParaRPr lang="sk-SK" altLang="sk-SK" sz="2800" dirty="0">
              <a:solidFill>
                <a:srgbClr val="000000"/>
              </a:solidFill>
              <a:cs typeface="Arial" charset="0"/>
            </a:endParaRPr>
          </a:p>
          <a:p>
            <a:pPr eaLnBrk="1">
              <a:lnSpc>
                <a:spcPct val="102000"/>
              </a:lnSpc>
              <a:spcAft>
                <a:spcPts val="1425"/>
              </a:spcAft>
              <a:buClrTx/>
            </a:pPr>
            <a:endParaRPr lang="sk-SK" altLang="sk-SK" sz="3200" i="1" dirty="0">
              <a:solidFill>
                <a:srgbClr val="008000"/>
              </a:solidFill>
              <a:cs typeface="Arial" charset="0"/>
            </a:endParaRP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539527" y="1691605"/>
            <a:ext cx="4140745" cy="4968552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  <a:extLst/>
        </p:spPr>
        <p:txBody>
          <a:bodyPr lIns="0" tIns="0" rIns="0" bIns="0"/>
          <a:lstStyle>
            <a:lvl1pPr marL="774700" indent="-657225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marL="1206500" indent="-657225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marL="11430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marL="1727200" indent="-2159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marL="20574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marL="773113" indent="-655638" algn="ctr" eaLnBrk="1" hangingPunct="1">
              <a:spcAft>
                <a:spcPts val="1988"/>
              </a:spcAft>
              <a:buSzPct val="45000"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</a:tabLst>
            </a:pPr>
            <a:r>
              <a:rPr lang="en-US" altLang="sk-SK" sz="3200" b="1" dirty="0" smtClean="0">
                <a:latin typeface="Calibri" pitchFamily="34" charset="0"/>
              </a:rPr>
              <a:t>DRY </a:t>
            </a:r>
          </a:p>
          <a:p>
            <a:pPr marL="773113" indent="-655638" algn="ctr" eaLnBrk="1" hangingPunct="1">
              <a:spcAft>
                <a:spcPts val="1988"/>
              </a:spcAft>
              <a:buSzPct val="45000"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</a:tabLst>
            </a:pPr>
            <a:r>
              <a:rPr lang="en-US" altLang="sk-SK" sz="3200" b="1" dirty="0" smtClean="0">
                <a:latin typeface="Calibri" pitchFamily="34" charset="0"/>
              </a:rPr>
              <a:t>NYLON SADDLE</a:t>
            </a:r>
            <a:endParaRPr lang="sk-SK" altLang="sk-SK" sz="3200" b="1" dirty="0">
              <a:latin typeface="Calibri" pitchFamily="34" charset="0"/>
            </a:endParaRPr>
          </a:p>
          <a:p>
            <a:pPr marL="773113" indent="-655638" algn="ctr" eaLnBrk="1" hangingPunct="1">
              <a:spcAft>
                <a:spcPts val="1988"/>
              </a:spcAft>
              <a:buSzPct val="45000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</a:tabLst>
            </a:pPr>
            <a:r>
              <a:rPr lang="en-US" altLang="sk-SK" sz="3600" b="1" dirty="0">
                <a:latin typeface="Calibri" pitchFamily="34" charset="0"/>
              </a:rPr>
              <a:t>μ</a:t>
            </a:r>
            <a:r>
              <a:rPr lang="en-US" altLang="sk-SK" sz="3600" b="1" dirty="0" smtClean="0">
                <a:latin typeface="Calibri" pitchFamily="34" charset="0"/>
              </a:rPr>
              <a:t>=</a:t>
            </a:r>
            <a:r>
              <a:rPr lang="sk-SK" altLang="sk-SK" sz="3600" b="1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0,25</a:t>
            </a:r>
            <a:endParaRPr lang="en-US" altLang="sk-SK" sz="3600" b="1" dirty="0" smtClean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marL="773113" indent="-655638" algn="ctr" eaLnBrk="1" hangingPunct="1">
              <a:spcAft>
                <a:spcPts val="1988"/>
              </a:spcAft>
              <a:buSzPct val="45000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</a:tabLst>
            </a:pPr>
            <a:r>
              <a:rPr lang="en-US" altLang="sk-SK" sz="4400" b="1" dirty="0" smtClean="0">
                <a:latin typeface="Calibri" pitchFamily="34" charset="0"/>
              </a:rPr>
              <a:t> </a:t>
            </a:r>
            <a:endParaRPr lang="sk-SK" altLang="sk-SK" sz="3200" b="1" dirty="0">
              <a:latin typeface="Calibri" pitchFamily="34" charset="0"/>
            </a:endParaRPr>
          </a:p>
          <a:p>
            <a:pPr marL="773113" indent="-655638" algn="ctr" eaLnBrk="1" hangingPunct="1">
              <a:spcAft>
                <a:spcPts val="1988"/>
              </a:spcAft>
              <a:buSzPct val="45000"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</a:tabLst>
            </a:pPr>
            <a:r>
              <a:rPr lang="sk-SK" altLang="sk-SK" sz="3200" b="1" dirty="0">
                <a:latin typeface="Calibri" pitchFamily="34" charset="0"/>
              </a:rPr>
              <a:t>MAXIMUM LIFETIME:</a:t>
            </a:r>
            <a:endParaRPr lang="en-US" altLang="sk-SK" sz="3200" b="1" dirty="0">
              <a:latin typeface="Calibri" pitchFamily="34" charset="0"/>
            </a:endParaRPr>
          </a:p>
          <a:p>
            <a:pPr marL="773113" indent="-655638" algn="ctr" eaLnBrk="1" hangingPunct="1">
              <a:spcAft>
                <a:spcPts val="1988"/>
              </a:spcAft>
              <a:buSzPct val="45000"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</a:tabLst>
            </a:pPr>
            <a:r>
              <a:rPr lang="en-US" altLang="sk-SK" sz="4800" b="1" dirty="0" smtClean="0">
                <a:solidFill>
                  <a:srgbClr val="C00000"/>
                </a:solidFill>
                <a:latin typeface="Calibri" pitchFamily="34" charset="0"/>
                <a:cs typeface="Arial" charset="0"/>
              </a:rPr>
              <a:t>2,25s</a:t>
            </a:r>
            <a:endParaRPr lang="sk-SK" altLang="sk-SK" sz="8800" b="1" dirty="0">
              <a:solidFill>
                <a:srgbClr val="C00000"/>
              </a:solidFill>
              <a:latin typeface="Calibri" pitchFamily="34" charset="0"/>
              <a:cs typeface="Arial" charset="0"/>
            </a:endParaRPr>
          </a:p>
          <a:p>
            <a:pPr eaLnBrk="1">
              <a:lnSpc>
                <a:spcPct val="102000"/>
              </a:lnSpc>
              <a:spcAft>
                <a:spcPts val="1988"/>
              </a:spcAft>
              <a:buSzPct val="45000"/>
            </a:pPr>
            <a:endParaRPr lang="sk-SK" altLang="sk-SK" sz="320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eaLnBrk="1">
              <a:lnSpc>
                <a:spcPct val="102000"/>
              </a:lnSpc>
              <a:spcAft>
                <a:spcPts val="1988"/>
              </a:spcAft>
              <a:buSzPct val="45000"/>
            </a:pPr>
            <a:r>
              <a:rPr lang="sk-SK" altLang="sk-SK" sz="32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   </a:t>
            </a:r>
            <a:endParaRPr lang="sk-SK" altLang="sk-SK" sz="3200" b="1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eaLnBrk="1">
              <a:lnSpc>
                <a:spcPct val="102000"/>
              </a:lnSpc>
              <a:spcAft>
                <a:spcPts val="1988"/>
              </a:spcAft>
              <a:buSzPct val="45000"/>
            </a:pPr>
            <a:endParaRPr lang="sk-SK" altLang="sk-SK" sz="320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eaLnBrk="1">
              <a:lnSpc>
                <a:spcPct val="102000"/>
              </a:lnSpc>
              <a:spcAft>
                <a:spcPts val="1988"/>
              </a:spcAft>
              <a:buSzPct val="45000"/>
            </a:pPr>
            <a:endParaRPr lang="sk-SK" altLang="sk-SK" sz="3200" b="1" dirty="0">
              <a:solidFill>
                <a:srgbClr val="000000"/>
              </a:solidFill>
              <a:cs typeface="Arial" charset="0"/>
            </a:endParaRPr>
          </a:p>
          <a:p>
            <a:pPr eaLnBrk="1">
              <a:lnSpc>
                <a:spcPct val="102000"/>
              </a:lnSpc>
              <a:spcAft>
                <a:spcPts val="1988"/>
              </a:spcAft>
              <a:buSzPct val="45000"/>
            </a:pPr>
            <a:endParaRPr lang="sk-SK" altLang="sk-SK" sz="3200" b="1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lvl="1" eaLnBrk="1">
              <a:lnSpc>
                <a:spcPct val="102000"/>
              </a:lnSpc>
              <a:spcAft>
                <a:spcPts val="1138"/>
              </a:spcAft>
              <a:buSzPct val="75000"/>
            </a:pPr>
            <a:endParaRPr lang="sk-SK" altLang="sk-SK" sz="2800" dirty="0">
              <a:solidFill>
                <a:srgbClr val="000000"/>
              </a:solidFill>
              <a:cs typeface="Arial" charset="0"/>
            </a:endParaRPr>
          </a:p>
          <a:p>
            <a:pPr eaLnBrk="1">
              <a:lnSpc>
                <a:spcPct val="102000"/>
              </a:lnSpc>
              <a:spcAft>
                <a:spcPts val="1425"/>
              </a:spcAft>
              <a:buClrTx/>
            </a:pPr>
            <a:endParaRPr lang="sk-SK" altLang="sk-SK" sz="3200" i="1" dirty="0">
              <a:solidFill>
                <a:srgbClr val="008000"/>
              </a:solidFill>
              <a:cs typeface="Arial" charset="0"/>
            </a:endParaRPr>
          </a:p>
        </p:txBody>
      </p:sp>
      <p:sp>
        <p:nvSpPr>
          <p:cNvPr id="21506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sk-SK" dirty="0" smtClean="0"/>
              <a:t>1. Lifetime vs. Friction: Experiment</a:t>
            </a:r>
            <a:endParaRPr lang="sk-SK" altLang="sk-SK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4392240" y="2514428"/>
            <a:ext cx="1045479" cy="17381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dirty="0" smtClean="0"/>
              <a:t>&gt;</a:t>
            </a:r>
            <a:endParaRPr lang="sk-SK" sz="11500" dirty="0"/>
          </a:p>
        </p:txBody>
      </p:sp>
      <p:sp>
        <p:nvSpPr>
          <p:cNvPr id="8" name="TextBox 7"/>
          <p:cNvSpPr txBox="1"/>
          <p:nvPr/>
        </p:nvSpPr>
        <p:spPr>
          <a:xfrm>
            <a:off x="4320232" y="4842991"/>
            <a:ext cx="1045479" cy="17381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dirty="0"/>
              <a:t>&lt;</a:t>
            </a:r>
            <a:endParaRPr lang="sk-SK" sz="11500" dirty="0"/>
          </a:p>
        </p:txBody>
      </p:sp>
      <p:sp>
        <p:nvSpPr>
          <p:cNvPr id="2" name="Rectangle 1"/>
          <p:cNvSpPr/>
          <p:nvPr/>
        </p:nvSpPr>
        <p:spPr>
          <a:xfrm>
            <a:off x="-144264" y="-234693"/>
            <a:ext cx="10369153" cy="7794368"/>
          </a:xfrm>
          <a:prstGeom prst="rect">
            <a:avLst/>
          </a:prstGeom>
          <a:solidFill>
            <a:srgbClr val="FFFFFF">
              <a:alpha val="5882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TextBox 4"/>
          <p:cNvSpPr txBox="1"/>
          <p:nvPr/>
        </p:nvSpPr>
        <p:spPr>
          <a:xfrm>
            <a:off x="791840" y="3977818"/>
            <a:ext cx="8840882" cy="86517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/>
              <a:t>PREDICTION CONFIRMED</a:t>
            </a:r>
            <a:endParaRPr lang="sk-SK" sz="3200" b="1" dirty="0"/>
          </a:p>
        </p:txBody>
      </p:sp>
    </p:spTree>
    <p:extLst>
      <p:ext uri="{BB962C8B-B14F-4D97-AF65-F5344CB8AC3E}">
        <p14:creationId xmlns:p14="http://schemas.microsoft.com/office/powerpoint/2010/main" val="19681627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4" grpId="0"/>
      <p:bldP spid="8" grpId="0"/>
      <p:bldP spid="2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Task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eaLnBrk="1">
              <a:lnSpc>
                <a:spcPct val="100000"/>
              </a:lnSpc>
              <a:spcBef>
                <a:spcPts val="650"/>
              </a:spcBef>
              <a:buClrTx/>
              <a:buNone/>
            </a:pPr>
            <a:r>
              <a:rPr lang="en-US" altLang="sk-SK" sz="4000" dirty="0">
                <a:solidFill>
                  <a:srgbClr val="000000"/>
                </a:solidFill>
                <a:latin typeface="+mj-lt"/>
              </a:rPr>
              <a:t>A ball is placed in the middle of a rotating saddle</a:t>
            </a:r>
            <a:r>
              <a:rPr lang="en-US" altLang="sk-SK" sz="4000" dirty="0" smtClean="0">
                <a:solidFill>
                  <a:srgbClr val="000000"/>
                </a:solidFill>
                <a:latin typeface="+mj-lt"/>
              </a:rPr>
              <a:t>.</a:t>
            </a:r>
          </a:p>
          <a:p>
            <a:pPr marL="0" indent="0" algn="ctr" eaLnBrk="1">
              <a:lnSpc>
                <a:spcPct val="100000"/>
              </a:lnSpc>
              <a:spcBef>
                <a:spcPts val="650"/>
              </a:spcBef>
              <a:buClrTx/>
              <a:buNone/>
            </a:pPr>
            <a:endParaRPr lang="en-US" altLang="sk-SK" sz="4000" dirty="0">
              <a:solidFill>
                <a:srgbClr val="000000"/>
              </a:solidFill>
              <a:latin typeface="+mj-lt"/>
            </a:endParaRPr>
          </a:p>
          <a:p>
            <a:pPr marL="0" indent="0" algn="ctr" eaLnBrk="1">
              <a:lnSpc>
                <a:spcPct val="100000"/>
              </a:lnSpc>
              <a:spcBef>
                <a:spcPts val="650"/>
              </a:spcBef>
              <a:buClrTx/>
              <a:buNone/>
            </a:pPr>
            <a:r>
              <a:rPr lang="en-US" altLang="sk-SK" sz="4000" dirty="0">
                <a:solidFill>
                  <a:srgbClr val="000000"/>
                </a:solidFill>
                <a:latin typeface="+mj-lt"/>
              </a:rPr>
              <a:t>Investigate it's </a:t>
            </a:r>
            <a:r>
              <a:rPr lang="en-US" altLang="sk-SK" sz="4000" b="1" dirty="0">
                <a:solidFill>
                  <a:srgbClr val="000000"/>
                </a:solidFill>
                <a:latin typeface="+mj-lt"/>
              </a:rPr>
              <a:t>dynamics</a:t>
            </a:r>
            <a:r>
              <a:rPr lang="en-US" altLang="sk-SK" sz="4000" dirty="0">
                <a:solidFill>
                  <a:srgbClr val="000000"/>
                </a:solidFill>
                <a:latin typeface="+mj-lt"/>
              </a:rPr>
              <a:t> and </a:t>
            </a:r>
            <a:r>
              <a:rPr lang="en-US" altLang="sk-SK" sz="4000" dirty="0" smtClean="0">
                <a:solidFill>
                  <a:srgbClr val="000000"/>
                </a:solidFill>
                <a:latin typeface="+mj-lt"/>
              </a:rPr>
              <a:t>explain</a:t>
            </a:r>
            <a:br>
              <a:rPr lang="en-US" altLang="sk-SK" sz="4000" dirty="0" smtClean="0">
                <a:solidFill>
                  <a:srgbClr val="000000"/>
                </a:solidFill>
                <a:latin typeface="+mj-lt"/>
              </a:rPr>
            </a:br>
            <a:r>
              <a:rPr lang="en-US" altLang="sk-SK" sz="40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sk-SK" sz="4000" dirty="0">
                <a:solidFill>
                  <a:srgbClr val="000000"/>
                </a:solidFill>
                <a:latin typeface="+mj-lt"/>
              </a:rPr>
              <a:t>the </a:t>
            </a:r>
            <a:r>
              <a:rPr lang="en-US" altLang="sk-SK" sz="4000" b="1" dirty="0">
                <a:solidFill>
                  <a:srgbClr val="000000"/>
                </a:solidFill>
                <a:latin typeface="+mj-lt"/>
              </a:rPr>
              <a:t>conditions </a:t>
            </a:r>
            <a:r>
              <a:rPr lang="en-US" altLang="sk-SK" sz="4000" dirty="0">
                <a:solidFill>
                  <a:srgbClr val="000000"/>
                </a:solidFill>
                <a:latin typeface="+mj-lt"/>
              </a:rPr>
              <a:t>under which the </a:t>
            </a:r>
            <a:r>
              <a:rPr lang="en-US" altLang="sk-SK" sz="4000" dirty="0" smtClean="0">
                <a:solidFill>
                  <a:srgbClr val="000000"/>
                </a:solidFill>
                <a:latin typeface="+mj-lt"/>
              </a:rPr>
              <a:t>ball</a:t>
            </a:r>
            <a:br>
              <a:rPr lang="en-US" altLang="sk-SK" sz="4000" dirty="0" smtClean="0">
                <a:solidFill>
                  <a:srgbClr val="000000"/>
                </a:solidFill>
                <a:latin typeface="+mj-lt"/>
              </a:rPr>
            </a:br>
            <a:r>
              <a:rPr lang="en-US" altLang="sk-SK" sz="4000" b="1" dirty="0" smtClean="0">
                <a:solidFill>
                  <a:srgbClr val="000000"/>
                </a:solidFill>
                <a:latin typeface="+mj-lt"/>
              </a:rPr>
              <a:t>does </a:t>
            </a:r>
            <a:r>
              <a:rPr lang="en-US" altLang="sk-SK" sz="4000" b="1" dirty="0">
                <a:solidFill>
                  <a:srgbClr val="000000"/>
                </a:solidFill>
                <a:latin typeface="+mj-lt"/>
              </a:rPr>
              <a:t>not fall off</a:t>
            </a:r>
            <a:r>
              <a:rPr lang="en-US" altLang="sk-SK" sz="4000" dirty="0">
                <a:solidFill>
                  <a:srgbClr val="000000"/>
                </a:solidFill>
                <a:latin typeface="+mj-lt"/>
              </a:rPr>
              <a:t> the saddle.</a:t>
            </a:r>
          </a:p>
          <a:p>
            <a:pPr algn="ctr" eaLnBrk="1">
              <a:lnSpc>
                <a:spcPct val="100000"/>
              </a:lnSpc>
              <a:spcBef>
                <a:spcPts val="650"/>
              </a:spcBef>
              <a:buClrTx/>
            </a:pPr>
            <a:endParaRPr lang="en-US" altLang="sk-SK" sz="3200" b="1" dirty="0">
              <a:solidFill>
                <a:srgbClr val="000000"/>
              </a:solidFill>
              <a:latin typeface="+mj-lt"/>
            </a:endParaRPr>
          </a:p>
          <a:p>
            <a:pPr algn="ctr"/>
            <a:endParaRPr lang="sk-SK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3600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 so simple</a:t>
            </a:r>
            <a:endParaRPr lang="sk-SK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8772452"/>
              </p:ext>
            </p:extLst>
          </p:nvPr>
        </p:nvGraphicFramePr>
        <p:xfrm>
          <a:off x="359792" y="1897050"/>
          <a:ext cx="9421619" cy="18334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03608"/>
                <a:gridCol w="3576162"/>
                <a:gridCol w="3241849"/>
              </a:tblGrid>
              <a:tr h="992150">
                <a:tc>
                  <a:txBody>
                    <a:bodyPr/>
                    <a:lstStyle/>
                    <a:p>
                      <a:pPr algn="l" fontAlgn="b"/>
                      <a:r>
                        <a:rPr lang="sk-SK" sz="2800" u="none" strike="noStrike" dirty="0">
                          <a:effectLst/>
                        </a:rPr>
                        <a:t> </a:t>
                      </a:r>
                      <a:endParaRPr lang="sk-SK" sz="2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318" marR="7318" marT="7318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2800" u="none" strike="noStrike" dirty="0" smtClean="0">
                          <a:effectLst/>
                        </a:rPr>
                        <a:t>Teflonspray</a:t>
                      </a:r>
                      <a:endParaRPr lang="en-US" sz="2800" u="none" strike="noStrike" dirty="0" smtClean="0">
                        <a:effectLst/>
                      </a:endParaRPr>
                    </a:p>
                    <a:p>
                      <a:pPr algn="l" fontAlgn="b"/>
                      <a:r>
                        <a:rPr lang="sk-SK" sz="2800" u="none" strike="noStrike" dirty="0" smtClean="0">
                          <a:effectLst/>
                        </a:rPr>
                        <a:t> </a:t>
                      </a:r>
                      <a:r>
                        <a:rPr lang="sk-SK" sz="2800" u="none" strike="noStrike" dirty="0">
                          <a:effectLst/>
                        </a:rPr>
                        <a:t>(</a:t>
                      </a:r>
                      <a:r>
                        <a:rPr lang="sk-SK" sz="2800" b="1" u="none" strike="noStrike" dirty="0">
                          <a:effectLst/>
                        </a:rPr>
                        <a:t>lower friction</a:t>
                      </a:r>
                      <a:r>
                        <a:rPr lang="sk-SK" sz="2800" u="none" strike="noStrike" dirty="0">
                          <a:effectLst/>
                        </a:rPr>
                        <a:t>)</a:t>
                      </a:r>
                      <a:endParaRPr lang="sk-SK" sz="2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318" marR="7318" marT="7318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2800" u="none" strike="noStrike" dirty="0" smtClean="0">
                          <a:effectLst/>
                        </a:rPr>
                        <a:t>Clean</a:t>
                      </a:r>
                      <a:r>
                        <a:rPr lang="en-US" sz="2800" u="none" strike="noStrike" dirty="0" smtClean="0">
                          <a:effectLst/>
                        </a:rPr>
                        <a:t> saddle</a:t>
                      </a:r>
                    </a:p>
                    <a:p>
                      <a:pPr algn="l" fontAlgn="b"/>
                      <a:r>
                        <a:rPr lang="sk-SK" sz="2800" u="none" strike="noStrike" dirty="0" smtClean="0">
                          <a:effectLst/>
                        </a:rPr>
                        <a:t> </a:t>
                      </a:r>
                      <a:r>
                        <a:rPr lang="sk-SK" sz="2800" u="none" strike="noStrike" dirty="0">
                          <a:effectLst/>
                        </a:rPr>
                        <a:t>(</a:t>
                      </a:r>
                      <a:r>
                        <a:rPr lang="sk-SK" sz="2800" b="1" u="none" strike="noStrike" dirty="0">
                          <a:effectLst/>
                        </a:rPr>
                        <a:t>higher friction</a:t>
                      </a:r>
                      <a:r>
                        <a:rPr lang="sk-SK" sz="2800" u="none" strike="noStrike" dirty="0" smtClean="0">
                          <a:effectLst/>
                        </a:rPr>
                        <a:t>)</a:t>
                      </a:r>
                      <a:endParaRPr lang="sk-SK" sz="2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318" marR="7318" marT="7318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841269">
                <a:tc>
                  <a:txBody>
                    <a:bodyPr/>
                    <a:lstStyle/>
                    <a:p>
                      <a:pPr algn="ctr" fontAlgn="b"/>
                      <a:r>
                        <a:rPr lang="sk-SK" sz="2800" u="none" strike="noStrike" dirty="0">
                          <a:effectLst/>
                        </a:rPr>
                        <a:t>Lifetime </a:t>
                      </a:r>
                      <a:endParaRPr lang="sk-SK" sz="2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318" marR="7318" marT="7318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2800" u="none" strike="noStrike" dirty="0">
                          <a:effectLst/>
                        </a:rPr>
                        <a:t>10,1s</a:t>
                      </a:r>
                      <a:endParaRPr lang="sk-SK" sz="2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318" marR="7318" marT="7318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2800" u="none" strike="noStrike" dirty="0" smtClean="0">
                          <a:effectLst/>
                        </a:rPr>
                        <a:t>54,7s</a:t>
                      </a:r>
                      <a:endParaRPr lang="sk-SK" sz="2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318" marR="7318" marT="7318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856703" y="4073845"/>
            <a:ext cx="8046865" cy="16379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HIGHER FRICTION </a:t>
            </a:r>
            <a:endParaRPr lang="en-US" sz="3600" b="1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HIGHER LIFETIME</a:t>
            </a:r>
            <a:endParaRPr lang="sk-SK" sz="3600" b="1" dirty="0">
              <a:solidFill>
                <a:srgbClr val="FF0000"/>
              </a:solidFill>
            </a:endParaRPr>
          </a:p>
        </p:txBody>
      </p:sp>
      <p:sp>
        <p:nvSpPr>
          <p:cNvPr id="13" name="Down Arrow 12"/>
          <p:cNvSpPr/>
          <p:nvPr/>
        </p:nvSpPr>
        <p:spPr>
          <a:xfrm>
            <a:off x="4885272" y="4649909"/>
            <a:ext cx="288032" cy="46620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81147" y="5571351"/>
            <a:ext cx="1384313" cy="206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 smtClean="0">
                <a:solidFill>
                  <a:srgbClr val="00B050"/>
                </a:solidFill>
              </a:rPr>
              <a:t>?</a:t>
            </a:r>
            <a:endParaRPr lang="sk-SK" sz="13800" b="1" dirty="0">
              <a:solidFill>
                <a:srgbClr val="00B05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6022" y="1437314"/>
            <a:ext cx="2762082" cy="550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/>
              <a:t>Koch’s article:</a:t>
            </a:r>
            <a:endParaRPr lang="sk-SK" sz="3200" u="sng" dirty="0"/>
          </a:p>
        </p:txBody>
      </p:sp>
    </p:spTree>
    <p:extLst>
      <p:ext uri="{BB962C8B-B14F-4D97-AF65-F5344CB8AC3E}">
        <p14:creationId xmlns:p14="http://schemas.microsoft.com/office/powerpoint/2010/main" val="117593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5400" dirty="0" smtClean="0"/>
              <a:t>EXPECTATION: </a:t>
            </a:r>
          </a:p>
          <a:p>
            <a:pPr marL="0" indent="0" algn="ctr">
              <a:buNone/>
            </a:pPr>
            <a:r>
              <a:rPr lang="en-US" sz="5400" dirty="0" smtClean="0"/>
              <a:t>High friction </a:t>
            </a:r>
            <a:r>
              <a:rPr lang="en-US" sz="5400" dirty="0" smtClean="0">
                <a:sym typeface="Wingdings" panose="05000000000000000000" pitchFamily="2" charset="2"/>
              </a:rPr>
              <a:t> Slipping  Short lifetime</a:t>
            </a:r>
            <a:endParaRPr lang="sk-SK" sz="5400" dirty="0"/>
          </a:p>
        </p:txBody>
      </p:sp>
      <p:sp>
        <p:nvSpPr>
          <p:cNvPr id="10" name="Rectangle 9"/>
          <p:cNvSpPr/>
          <p:nvPr/>
        </p:nvSpPr>
        <p:spPr>
          <a:xfrm>
            <a:off x="71761" y="843043"/>
            <a:ext cx="9793088" cy="5832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TextBox 4"/>
          <p:cNvSpPr txBox="1"/>
          <p:nvPr/>
        </p:nvSpPr>
        <p:spPr>
          <a:xfrm>
            <a:off x="1583928" y="2895271"/>
            <a:ext cx="6387540" cy="4271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600" dirty="0" smtClean="0">
                <a:latin typeface="+mn-lt"/>
              </a:rPr>
              <a:t>SUFFICIENT </a:t>
            </a:r>
            <a:r>
              <a:rPr lang="en-US" sz="3600" dirty="0" smtClean="0">
                <a:latin typeface="+mn-lt"/>
              </a:rPr>
              <a:t>FRICTION</a:t>
            </a:r>
          </a:p>
          <a:p>
            <a:pPr algn="ctr"/>
            <a:endParaRPr lang="en-US" sz="3600" dirty="0">
              <a:latin typeface="+mn-lt"/>
            </a:endParaRPr>
          </a:p>
          <a:p>
            <a:pPr algn="ctr"/>
            <a:endParaRPr lang="en-US" sz="3600" dirty="0" smtClean="0">
              <a:latin typeface="+mn-lt"/>
            </a:endParaRPr>
          </a:p>
          <a:p>
            <a:pPr algn="ctr"/>
            <a:r>
              <a:rPr lang="en-US" sz="3600" dirty="0" smtClean="0">
                <a:latin typeface="+mn-lt"/>
              </a:rPr>
              <a:t>Avoid</a:t>
            </a:r>
            <a:r>
              <a:rPr lang="sk-SK" sz="3600" dirty="0" smtClean="0">
                <a:latin typeface="+mn-lt"/>
              </a:rPr>
              <a:t>s </a:t>
            </a:r>
            <a:r>
              <a:rPr lang="en-US" sz="3600" dirty="0" smtClean="0">
                <a:latin typeface="+mn-lt"/>
              </a:rPr>
              <a:t>slipping</a:t>
            </a:r>
          </a:p>
          <a:p>
            <a:pPr algn="ctr"/>
            <a:endParaRPr lang="en-US" sz="3600" dirty="0" smtClean="0">
              <a:latin typeface="+mn-lt"/>
            </a:endParaRPr>
          </a:p>
          <a:p>
            <a:pPr algn="ctr"/>
            <a:endParaRPr lang="en-US" sz="3600" dirty="0">
              <a:latin typeface="+mn-lt"/>
            </a:endParaRPr>
          </a:p>
          <a:p>
            <a:pPr algn="ctr"/>
            <a:r>
              <a:rPr lang="en-US" sz="3600" dirty="0" smtClean="0">
                <a:latin typeface="+mn-lt"/>
              </a:rPr>
              <a:t>Causes ball’s rotation</a:t>
            </a:r>
          </a:p>
          <a:p>
            <a:endParaRPr lang="en-US" sz="2000" dirty="0"/>
          </a:p>
          <a:p>
            <a:endParaRPr lang="sk-SK" sz="2000" dirty="0"/>
          </a:p>
        </p:txBody>
      </p:sp>
      <p:sp>
        <p:nvSpPr>
          <p:cNvPr id="6" name="Down Arrow 5"/>
          <p:cNvSpPr/>
          <p:nvPr/>
        </p:nvSpPr>
        <p:spPr>
          <a:xfrm>
            <a:off x="4187063" y="3522873"/>
            <a:ext cx="720080" cy="899247"/>
          </a:xfrm>
          <a:prstGeom prst="downArrow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Down Arrow 7"/>
          <p:cNvSpPr/>
          <p:nvPr/>
        </p:nvSpPr>
        <p:spPr>
          <a:xfrm>
            <a:off x="4187063" y="5100569"/>
            <a:ext cx="720080" cy="899247"/>
          </a:xfrm>
          <a:prstGeom prst="downArrow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777" y="611485"/>
            <a:ext cx="9649072" cy="1800200"/>
          </a:xfrm>
        </p:spPr>
        <p:txBody>
          <a:bodyPr/>
          <a:lstStyle/>
          <a:p>
            <a:pPr algn="ctr"/>
            <a:r>
              <a:rPr lang="en-US" sz="6600" dirty="0" smtClean="0"/>
              <a:t>What if the ball does </a:t>
            </a:r>
            <a:br>
              <a:rPr lang="en-US" sz="6600" dirty="0" smtClean="0"/>
            </a:br>
            <a:r>
              <a:rPr lang="en-US" sz="6600" dirty="0" smtClean="0"/>
              <a:t>NOT slip?</a:t>
            </a:r>
            <a:endParaRPr lang="sk-SK" sz="6600" dirty="0"/>
          </a:p>
        </p:txBody>
      </p:sp>
    </p:spTree>
    <p:extLst>
      <p:ext uri="{BB962C8B-B14F-4D97-AF65-F5344CB8AC3E}">
        <p14:creationId xmlns:p14="http://schemas.microsoft.com/office/powerpoint/2010/main" val="318629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0" grpId="0" animBg="1"/>
      <p:bldP spid="6" grpId="0" animBg="1"/>
      <p:bldP spid="8" grpId="0" animBg="1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08" y="323453"/>
            <a:ext cx="9074150" cy="1258887"/>
          </a:xfrm>
        </p:spPr>
        <p:txBody>
          <a:bodyPr/>
          <a:lstStyle/>
          <a:p>
            <a:r>
              <a:rPr lang="en-US" dirty="0" smtClean="0"/>
              <a:t>Sufficient friction: no slipping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824" y="1709977"/>
            <a:ext cx="5688632" cy="5400500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 smtClean="0"/>
              <a:t>Similar to zero friction (no slip)</a:t>
            </a:r>
          </a:p>
          <a:p>
            <a:pPr marL="0" indent="0">
              <a:buNone/>
            </a:pPr>
            <a:endParaRPr lang="en-US" sz="3200" dirty="0" smtClean="0"/>
          </a:p>
          <a:p>
            <a:pPr marL="0" indent="0">
              <a:buNone/>
            </a:pPr>
            <a:r>
              <a:rPr lang="en-US" sz="3200" dirty="0" smtClean="0"/>
              <a:t>Dragging effect:</a:t>
            </a:r>
            <a:endParaRPr lang="en-US" sz="3200" dirty="0"/>
          </a:p>
          <a:p>
            <a:pPr marL="0" indent="0">
              <a:buNone/>
            </a:pPr>
            <a:r>
              <a:rPr lang="en-US" sz="3200" b="1" dirty="0" smtClean="0"/>
              <a:t>only rolling resistance</a:t>
            </a:r>
            <a:br>
              <a:rPr lang="en-US" sz="3200" b="1" dirty="0" smtClean="0"/>
            </a:br>
            <a:r>
              <a:rPr lang="en-US" sz="2400" b="1" dirty="0" smtClean="0"/>
              <a:t>(much lower than			 dynamic friction)</a:t>
            </a:r>
            <a:endParaRPr lang="en-US" sz="3200" b="1" dirty="0" smtClean="0"/>
          </a:p>
          <a:p>
            <a:pPr marL="0" indent="0">
              <a:buNone/>
            </a:pPr>
            <a:endParaRPr lang="en-US" sz="3200" dirty="0" smtClean="0"/>
          </a:p>
          <a:p>
            <a:pPr marL="0" indent="0">
              <a:buNone/>
            </a:pPr>
            <a:r>
              <a:rPr lang="en-US" sz="3200" dirty="0" smtClean="0"/>
              <a:t>Relatively stable:</a:t>
            </a:r>
            <a:endParaRPr lang="en-US" sz="3200" dirty="0"/>
          </a:p>
          <a:p>
            <a:r>
              <a:rPr lang="en-US" sz="3200" dirty="0" smtClean="0"/>
              <a:t>Zero friction</a:t>
            </a:r>
          </a:p>
          <a:p>
            <a:r>
              <a:rPr lang="en-US" sz="3200" dirty="0" smtClean="0"/>
              <a:t>Sufficient friction</a:t>
            </a:r>
          </a:p>
        </p:txBody>
      </p:sp>
      <p:grpSp>
        <p:nvGrpSpPr>
          <p:cNvPr id="4" name="Group 3"/>
          <p:cNvGrpSpPr/>
          <p:nvPr/>
        </p:nvGrpSpPr>
        <p:grpSpPr>
          <a:xfrm rot="2807803">
            <a:off x="5742895" y="2276769"/>
            <a:ext cx="4094614" cy="4094614"/>
            <a:chOff x="3240112" y="2479075"/>
            <a:chExt cx="4464496" cy="4464496"/>
          </a:xfrm>
        </p:grpSpPr>
        <p:sp>
          <p:nvSpPr>
            <p:cNvPr id="5" name="Oval 4"/>
            <p:cNvSpPr/>
            <p:nvPr/>
          </p:nvSpPr>
          <p:spPr>
            <a:xfrm>
              <a:off x="3240112" y="2479075"/>
              <a:ext cx="4464496" cy="4464496"/>
            </a:xfrm>
            <a:prstGeom prst="ellipse">
              <a:avLst/>
            </a:prstGeom>
            <a:gradFill flip="none" rotWithShape="1">
              <a:gsLst>
                <a:gs pos="0">
                  <a:srgbClr val="0070C0"/>
                </a:gs>
                <a:gs pos="50000">
                  <a:srgbClr val="FFFF00">
                    <a:lumMod val="91000"/>
                  </a:srgbClr>
                </a:gs>
                <a:gs pos="100000">
                  <a:srgbClr val="0070C0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6" name="Oval 5"/>
            <p:cNvSpPr/>
            <p:nvPr/>
          </p:nvSpPr>
          <p:spPr>
            <a:xfrm rot="5400000">
              <a:off x="3240112" y="2479075"/>
              <a:ext cx="4464496" cy="4464496"/>
            </a:xfrm>
            <a:prstGeom prst="ellipse">
              <a:avLst/>
            </a:prstGeom>
            <a:gradFill flip="none" rotWithShape="1">
              <a:gsLst>
                <a:gs pos="0">
                  <a:srgbClr val="FFFF00">
                    <a:alpha val="52000"/>
                  </a:srgbClr>
                </a:gs>
                <a:gs pos="50000">
                  <a:srgbClr val="0070C0">
                    <a:alpha val="51000"/>
                  </a:srgbClr>
                </a:gs>
                <a:gs pos="100000">
                  <a:srgbClr val="FFFF00">
                    <a:alpha val="54000"/>
                  </a:srgbClr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sp>
        <p:nvSpPr>
          <p:cNvPr id="7" name="Oval 6"/>
          <p:cNvSpPr/>
          <p:nvPr/>
        </p:nvSpPr>
        <p:spPr>
          <a:xfrm rot="2807803">
            <a:off x="9060306" y="4266211"/>
            <a:ext cx="288032" cy="28803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48132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0">
                                      <p:cBhvr>
                                        <p:cTn id="6" dur="1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5 0.0021 C 0.00992 0.0021 0.01812 0.00461 0.01812 0.00776 C 0.01812 0.0107 0.00992 0.01342 0.00015 0.01342 C -0.00993 0.01342 -0.01781 0.0107 -0.01781 0.00776 C -0.01781 0.00461 -0.00993 0.0021 0.00015 0.0021 Z " pathEditMode="relative" rAng="0" ptsTypes="fffff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animBg="1"/>
      <p:bldP spid="7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Measurement: </a:t>
            </a:r>
            <a:br>
              <a:rPr lang="en-US" dirty="0" smtClean="0"/>
            </a:br>
            <a:r>
              <a:rPr lang="en-US" dirty="0"/>
              <a:t>	</a:t>
            </a:r>
            <a:r>
              <a:rPr lang="en-US" dirty="0" smtClean="0"/>
              <a:t>	Slipping vs. Rolling</a:t>
            </a:r>
            <a:endParaRPr lang="sk-SK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Slipping (dynamic friction)</a:t>
            </a:r>
            <a:endParaRPr lang="sk-SK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808" y="2555701"/>
            <a:ext cx="4454027" cy="4355563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 algn="ctr">
              <a:buNone/>
            </a:pPr>
            <a:r>
              <a:rPr lang="en-US" sz="2800" i="1" dirty="0" smtClean="0"/>
              <a:t>AVERAGE LIFETIME:</a:t>
            </a:r>
          </a:p>
          <a:p>
            <a:pPr marL="0" indent="0" algn="ctr">
              <a:buNone/>
            </a:pPr>
            <a:r>
              <a:rPr lang="en-US" sz="2400" i="1" dirty="0" smtClean="0"/>
              <a:t>(30 measurements)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altLang="sk-SK" sz="4800" b="1" dirty="0" smtClean="0">
                <a:cs typeface="Segoe UI" pitchFamily="34" charset="0"/>
              </a:rPr>
              <a:t>2,7</a:t>
            </a:r>
            <a:r>
              <a:rPr lang="sk-SK" altLang="sk-SK" sz="4800" b="1" dirty="0" smtClean="0">
                <a:cs typeface="Segoe UI" pitchFamily="34" charset="0"/>
              </a:rPr>
              <a:t> </a:t>
            </a:r>
            <a:r>
              <a:rPr lang="sk-SK" altLang="sk-SK" sz="4800" b="1" dirty="0">
                <a:cs typeface="Segoe UI" pitchFamily="34" charset="0"/>
              </a:rPr>
              <a:t>s</a:t>
            </a:r>
            <a:r>
              <a:rPr lang="sk-SK" altLang="sk-SK" sz="2400" b="1" dirty="0">
                <a:cs typeface="Segoe UI" pitchFamily="34" charset="0"/>
              </a:rPr>
              <a:t> </a:t>
            </a:r>
            <a:r>
              <a:rPr lang="sk-SK" altLang="sk-SK" sz="2400" b="1" dirty="0"/>
              <a:t>± </a:t>
            </a:r>
            <a:r>
              <a:rPr lang="en-US" altLang="sk-SK" sz="2400" b="1" dirty="0" smtClean="0"/>
              <a:t>0,</a:t>
            </a:r>
            <a:r>
              <a:rPr lang="sk-SK" altLang="sk-SK" sz="2400" b="1" dirty="0" smtClean="0"/>
              <a:t>4 </a:t>
            </a:r>
            <a:r>
              <a:rPr lang="sk-SK" altLang="sk-SK" sz="2400" b="1" dirty="0"/>
              <a:t>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sk-SK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Rolling (static friction)</a:t>
            </a:r>
            <a:endParaRPr lang="sk-SK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2320" y="2555701"/>
            <a:ext cx="4455776" cy="4355563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2800" i="1" dirty="0" smtClean="0"/>
              <a:t>AVERAGE LIFETIME:</a:t>
            </a:r>
          </a:p>
          <a:p>
            <a:pPr marL="0" indent="0" algn="ctr">
              <a:buNone/>
            </a:pPr>
            <a:r>
              <a:rPr lang="en-US" sz="2400" i="1" dirty="0"/>
              <a:t>(30 measurements)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altLang="sk-SK" sz="5400" b="1" dirty="0" smtClean="0">
                <a:cs typeface="Segoe UI" pitchFamily="34" charset="0"/>
              </a:rPr>
              <a:t>8,8</a:t>
            </a:r>
            <a:r>
              <a:rPr lang="sk-SK" altLang="sk-SK" sz="5400" b="1" dirty="0" smtClean="0">
                <a:cs typeface="Segoe UI" pitchFamily="34" charset="0"/>
              </a:rPr>
              <a:t> </a:t>
            </a:r>
            <a:r>
              <a:rPr lang="sk-SK" altLang="sk-SK" sz="5400" b="1" dirty="0">
                <a:cs typeface="Segoe UI" pitchFamily="34" charset="0"/>
              </a:rPr>
              <a:t>s</a:t>
            </a:r>
            <a:r>
              <a:rPr lang="sk-SK" altLang="sk-SK" sz="2800" b="1" dirty="0">
                <a:cs typeface="Segoe UI" pitchFamily="34" charset="0"/>
              </a:rPr>
              <a:t> </a:t>
            </a:r>
            <a:r>
              <a:rPr lang="sk-SK" altLang="sk-SK" sz="2800" b="1" dirty="0"/>
              <a:t>± </a:t>
            </a:r>
            <a:r>
              <a:rPr lang="en-US" altLang="sk-SK" sz="2800" b="1" dirty="0" smtClean="0"/>
              <a:t>2,6</a:t>
            </a:r>
            <a:r>
              <a:rPr lang="sk-SK" altLang="sk-SK" sz="2800" b="1" dirty="0" smtClean="0"/>
              <a:t> </a:t>
            </a:r>
            <a:r>
              <a:rPr lang="sk-SK" altLang="sk-SK" sz="2800" b="1" dirty="0"/>
              <a:t>s</a:t>
            </a:r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4" t="26997" r="70753" b="42710"/>
          <a:stretch/>
        </p:blipFill>
        <p:spPr>
          <a:xfrm>
            <a:off x="6048424" y="2411685"/>
            <a:ext cx="2098546" cy="19610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96" t="17987" r="46440" b="48621"/>
          <a:stretch/>
        </p:blipFill>
        <p:spPr>
          <a:xfrm>
            <a:off x="1511920" y="2411685"/>
            <a:ext cx="2009549" cy="196102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493503" y="-1"/>
            <a:ext cx="10851606" cy="7559675"/>
          </a:xfrm>
          <a:prstGeom prst="rect">
            <a:avLst/>
          </a:prstGeom>
          <a:solidFill>
            <a:srgbClr val="FFFFFF">
              <a:alpha val="5882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TextBox 9"/>
          <p:cNvSpPr txBox="1"/>
          <p:nvPr/>
        </p:nvSpPr>
        <p:spPr>
          <a:xfrm>
            <a:off x="359792" y="1723477"/>
            <a:ext cx="9145016" cy="38705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chemeClr val="accent1">
                    <a:lumMod val="75000"/>
                  </a:schemeClr>
                </a:solidFill>
              </a:rPr>
              <a:t>SUFFICIENT FRICTION </a:t>
            </a:r>
          </a:p>
          <a:p>
            <a:pPr algn="ctr"/>
            <a:r>
              <a:rPr lang="en-US" sz="6600" b="1" dirty="0" smtClean="0">
                <a:solidFill>
                  <a:schemeClr val="accent1">
                    <a:lumMod val="75000"/>
                  </a:schemeClr>
                </a:solidFill>
              </a:rPr>
              <a:t>= </a:t>
            </a:r>
          </a:p>
          <a:p>
            <a:pPr algn="ctr"/>
            <a:r>
              <a:rPr lang="en-US" sz="6600" b="1" dirty="0" smtClean="0">
                <a:solidFill>
                  <a:schemeClr val="accent1">
                    <a:lumMod val="75000"/>
                  </a:schemeClr>
                </a:solidFill>
              </a:rPr>
              <a:t>HIGHER LIFETIME</a:t>
            </a:r>
          </a:p>
        </p:txBody>
      </p:sp>
    </p:spTree>
    <p:extLst>
      <p:ext uri="{BB962C8B-B14F-4D97-AF65-F5344CB8AC3E}">
        <p14:creationId xmlns:p14="http://schemas.microsoft.com/office/powerpoint/2010/main" val="719622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  <p:bldP spid="11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08" y="467469"/>
            <a:ext cx="9074150" cy="1258887"/>
          </a:xfrm>
        </p:spPr>
        <p:txBody>
          <a:bodyPr/>
          <a:lstStyle/>
          <a:p>
            <a:r>
              <a:rPr lang="en-US" dirty="0" smtClean="0"/>
              <a:t>Parameters affecting lifetime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7944" y="2267669"/>
            <a:ext cx="8065468" cy="4989512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Friction</a:t>
            </a:r>
          </a:p>
          <a:p>
            <a:pPr marL="954088" lvl="1" indent="-514350"/>
            <a:r>
              <a:rPr lang="en-US" dirty="0" smtClean="0"/>
              <a:t>dynamic: the lower, the longer lifetime</a:t>
            </a:r>
          </a:p>
          <a:p>
            <a:pPr marL="954088" lvl="1" indent="-514350"/>
            <a:r>
              <a:rPr lang="en-US" dirty="0" smtClean="0"/>
              <a:t>static: fulfills </a:t>
            </a:r>
            <a:r>
              <a:rPr lang="en-US" i="1" dirty="0" smtClean="0"/>
              <a:t>‘no slipping’ </a:t>
            </a:r>
            <a:r>
              <a:rPr lang="en-US" dirty="0" smtClean="0"/>
              <a:t>condition</a:t>
            </a:r>
          </a:p>
          <a:p>
            <a:pPr marL="439738" lvl="1" indent="0">
              <a:buNone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Frequency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Moment of inertia</a:t>
            </a:r>
          </a:p>
          <a:p>
            <a:pPr marL="514350" indent="-514350">
              <a:buFont typeface="+mj-lt"/>
              <a:buAutoNum type="arabicPeriod"/>
            </a:pPr>
            <a:r>
              <a:rPr lang="en-US" smtClean="0"/>
              <a:t>Initial position</a:t>
            </a:r>
            <a:endParaRPr lang="en-US" dirty="0" smtClean="0"/>
          </a:p>
        </p:txBody>
      </p:sp>
      <p:sp>
        <p:nvSpPr>
          <p:cNvPr id="4" name="Freeform 3"/>
          <p:cNvSpPr/>
          <p:nvPr/>
        </p:nvSpPr>
        <p:spPr>
          <a:xfrm>
            <a:off x="431800" y="2483693"/>
            <a:ext cx="1080120" cy="1415716"/>
          </a:xfrm>
          <a:custGeom>
            <a:avLst/>
            <a:gdLst>
              <a:gd name="connsiteX0" fmla="*/ 0 w 688622"/>
              <a:gd name="connsiteY0" fmla="*/ 338666 h 767644"/>
              <a:gd name="connsiteX1" fmla="*/ 146756 w 688622"/>
              <a:gd name="connsiteY1" fmla="*/ 440266 h 767644"/>
              <a:gd name="connsiteX2" fmla="*/ 237067 w 688622"/>
              <a:gd name="connsiteY2" fmla="*/ 632177 h 767644"/>
              <a:gd name="connsiteX3" fmla="*/ 237067 w 688622"/>
              <a:gd name="connsiteY3" fmla="*/ 767644 h 767644"/>
              <a:gd name="connsiteX4" fmla="*/ 237067 w 688622"/>
              <a:gd name="connsiteY4" fmla="*/ 575733 h 767644"/>
              <a:gd name="connsiteX5" fmla="*/ 316089 w 688622"/>
              <a:gd name="connsiteY5" fmla="*/ 293511 h 767644"/>
              <a:gd name="connsiteX6" fmla="*/ 541867 w 688622"/>
              <a:gd name="connsiteY6" fmla="*/ 79022 h 767644"/>
              <a:gd name="connsiteX7" fmla="*/ 688622 w 688622"/>
              <a:gd name="connsiteY7" fmla="*/ 0 h 76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8622" h="767644">
                <a:moveTo>
                  <a:pt x="0" y="338666"/>
                </a:moveTo>
                <a:cubicBezTo>
                  <a:pt x="53622" y="365007"/>
                  <a:pt x="107245" y="391348"/>
                  <a:pt x="146756" y="440266"/>
                </a:cubicBezTo>
                <a:cubicBezTo>
                  <a:pt x="186267" y="489184"/>
                  <a:pt x="222015" y="577614"/>
                  <a:pt x="237067" y="632177"/>
                </a:cubicBezTo>
                <a:cubicBezTo>
                  <a:pt x="252119" y="686740"/>
                  <a:pt x="237067" y="767644"/>
                  <a:pt x="237067" y="767644"/>
                </a:cubicBezTo>
                <a:cubicBezTo>
                  <a:pt x="237067" y="758237"/>
                  <a:pt x="223897" y="654755"/>
                  <a:pt x="237067" y="575733"/>
                </a:cubicBezTo>
                <a:cubicBezTo>
                  <a:pt x="250237" y="496711"/>
                  <a:pt x="265289" y="376296"/>
                  <a:pt x="316089" y="293511"/>
                </a:cubicBezTo>
                <a:cubicBezTo>
                  <a:pt x="366889" y="210726"/>
                  <a:pt x="479778" y="127940"/>
                  <a:pt x="541867" y="79022"/>
                </a:cubicBezTo>
                <a:cubicBezTo>
                  <a:pt x="603956" y="30104"/>
                  <a:pt x="646289" y="15052"/>
                  <a:pt x="688622" y="0"/>
                </a:cubicBez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TextBox 5"/>
          <p:cNvSpPr txBox="1"/>
          <p:nvPr/>
        </p:nvSpPr>
        <p:spPr>
          <a:xfrm>
            <a:off x="306500" y="4283893"/>
            <a:ext cx="1152128" cy="1738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 smtClean="0"/>
              <a:t>?</a:t>
            </a:r>
            <a:endParaRPr lang="sk-SK" sz="11500" dirty="0"/>
          </a:p>
        </p:txBody>
      </p:sp>
    </p:spTree>
    <p:extLst>
      <p:ext uri="{BB962C8B-B14F-4D97-AF65-F5344CB8AC3E}">
        <p14:creationId xmlns:p14="http://schemas.microsoft.com/office/powerpoint/2010/main" val="191083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dirty="0" smtClean="0"/>
              <a:t>. Frequency</a:t>
            </a:r>
            <a:endParaRPr lang="sk-SK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7398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255588"/>
            <a:ext cx="9072562" cy="1354137"/>
          </a:xfrm>
        </p:spPr>
        <p:txBody>
          <a:bodyPr lIns="91420" tIns="45711" rIns="91420" bIns="45711"/>
          <a:lstStyle/>
          <a:p>
            <a:pPr algn="ctr" eaLnBrk="1" hangingPunct="1"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r>
              <a:rPr lang="sk-SK" altLang="sk-SK" dirty="0" smtClean="0">
                <a:latin typeface="Calibri" pitchFamily="34" charset="0"/>
              </a:rPr>
              <a:t>JUMPING</a:t>
            </a:r>
          </a:p>
        </p:txBody>
      </p:sp>
      <p:pic>
        <p:nvPicPr>
          <p:cNvPr id="3" name="skok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7122" r="20063"/>
          <a:stretch/>
        </p:blipFill>
        <p:spPr>
          <a:xfrm>
            <a:off x="1725929" y="1619597"/>
            <a:ext cx="6332221" cy="567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3859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248837" y="3656324"/>
            <a:ext cx="1227440" cy="435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i="1" dirty="0" smtClean="0"/>
              <a:t>DOWN</a:t>
            </a:r>
            <a:endParaRPr lang="sk-SK" sz="2400" b="1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1223888" y="3444388"/>
            <a:ext cx="767389" cy="435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/>
              <a:t>U</a:t>
            </a:r>
            <a:r>
              <a:rPr lang="sk-SK" sz="2400" b="1" i="1" dirty="0" smtClean="0"/>
              <a:t>P</a:t>
            </a:r>
            <a:endParaRPr lang="sk-SK" sz="2400" b="1" i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Ball free to move upwards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193" y="1742395"/>
            <a:ext cx="9074150" cy="4989512"/>
          </a:xfrm>
        </p:spPr>
        <p:txBody>
          <a:bodyPr/>
          <a:lstStyle/>
          <a:p>
            <a:r>
              <a:rPr lang="sk-SK" sz="3200" dirty="0" smtClean="0"/>
              <a:t>Very</a:t>
            </a:r>
            <a:r>
              <a:rPr lang="en-US" sz="3200" dirty="0" smtClean="0"/>
              <a:t> fast rotation:</a:t>
            </a:r>
            <a:br>
              <a:rPr lang="en-US" sz="3200" dirty="0" smtClean="0"/>
            </a:br>
            <a:r>
              <a:rPr lang="en-US" sz="3200" dirty="0" smtClean="0"/>
              <a:t>insufficient g to follow the saddle’s curvature</a:t>
            </a:r>
          </a:p>
          <a:p>
            <a:r>
              <a:rPr lang="en-US" sz="3200" dirty="0" smtClean="0"/>
              <a:t>Height changes harmonically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7280846" y="3444388"/>
            <a:ext cx="767389" cy="435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/>
              <a:t>U</a:t>
            </a:r>
            <a:r>
              <a:rPr lang="sk-SK" sz="2400" b="1" i="1" dirty="0" smtClean="0"/>
              <a:t>P</a:t>
            </a:r>
            <a:endParaRPr lang="sk-SK" sz="2400" b="1" i="1" dirty="0"/>
          </a:p>
        </p:txBody>
      </p:sp>
      <p:grpSp>
        <p:nvGrpSpPr>
          <p:cNvPr id="4" name="Group 3"/>
          <p:cNvGrpSpPr/>
          <p:nvPr/>
        </p:nvGrpSpPr>
        <p:grpSpPr>
          <a:xfrm>
            <a:off x="1779244" y="3641092"/>
            <a:ext cx="5688632" cy="2029997"/>
            <a:chOff x="2968487" y="3675739"/>
            <a:chExt cx="4731026" cy="1688274"/>
          </a:xfrm>
        </p:grpSpPr>
        <p:sp>
          <p:nvSpPr>
            <p:cNvPr id="5" name="Freeform 4"/>
            <p:cNvSpPr/>
            <p:nvPr/>
          </p:nvSpPr>
          <p:spPr>
            <a:xfrm>
              <a:off x="2968487" y="3843130"/>
              <a:ext cx="4731026" cy="1020418"/>
            </a:xfrm>
            <a:custGeom>
              <a:avLst/>
              <a:gdLst>
                <a:gd name="connsiteX0" fmla="*/ 26504 w 4731026"/>
                <a:gd name="connsiteY0" fmla="*/ 0 h 1060174"/>
                <a:gd name="connsiteX1" fmla="*/ 0 w 4731026"/>
                <a:gd name="connsiteY1" fmla="*/ 1060174 h 1060174"/>
                <a:gd name="connsiteX2" fmla="*/ 4731026 w 4731026"/>
                <a:gd name="connsiteY2" fmla="*/ 1060174 h 1060174"/>
                <a:gd name="connsiteX3" fmla="*/ 4704522 w 4731026"/>
                <a:gd name="connsiteY3" fmla="*/ 53009 h 1060174"/>
                <a:gd name="connsiteX4" fmla="*/ 2464904 w 4731026"/>
                <a:gd name="connsiteY4" fmla="*/ 702365 h 1060174"/>
                <a:gd name="connsiteX5" fmla="*/ 26504 w 4731026"/>
                <a:gd name="connsiteY5" fmla="*/ 0 h 1060174"/>
                <a:gd name="connsiteX0" fmla="*/ 26504 w 4704522"/>
                <a:gd name="connsiteY0" fmla="*/ 0 h 1060174"/>
                <a:gd name="connsiteX1" fmla="*/ 0 w 4704522"/>
                <a:gd name="connsiteY1" fmla="*/ 1060174 h 1060174"/>
                <a:gd name="connsiteX2" fmla="*/ 4492487 w 4704522"/>
                <a:gd name="connsiteY2" fmla="*/ 993914 h 1060174"/>
                <a:gd name="connsiteX3" fmla="*/ 4704522 w 4704522"/>
                <a:gd name="connsiteY3" fmla="*/ 53009 h 1060174"/>
                <a:gd name="connsiteX4" fmla="*/ 2464904 w 4704522"/>
                <a:gd name="connsiteY4" fmla="*/ 702365 h 1060174"/>
                <a:gd name="connsiteX5" fmla="*/ 26504 w 4704522"/>
                <a:gd name="connsiteY5" fmla="*/ 0 h 1060174"/>
                <a:gd name="connsiteX0" fmla="*/ 26504 w 4731026"/>
                <a:gd name="connsiteY0" fmla="*/ 0 h 1060174"/>
                <a:gd name="connsiteX1" fmla="*/ 0 w 4731026"/>
                <a:gd name="connsiteY1" fmla="*/ 1060174 h 1060174"/>
                <a:gd name="connsiteX2" fmla="*/ 4731026 w 4731026"/>
                <a:gd name="connsiteY2" fmla="*/ 1060174 h 1060174"/>
                <a:gd name="connsiteX3" fmla="*/ 4704522 w 4731026"/>
                <a:gd name="connsiteY3" fmla="*/ 53009 h 1060174"/>
                <a:gd name="connsiteX4" fmla="*/ 2464904 w 4731026"/>
                <a:gd name="connsiteY4" fmla="*/ 702365 h 1060174"/>
                <a:gd name="connsiteX5" fmla="*/ 26504 w 4731026"/>
                <a:gd name="connsiteY5" fmla="*/ 0 h 1060174"/>
                <a:gd name="connsiteX0" fmla="*/ 26504 w 4731026"/>
                <a:gd name="connsiteY0" fmla="*/ 0 h 1060174"/>
                <a:gd name="connsiteX1" fmla="*/ 0 w 4731026"/>
                <a:gd name="connsiteY1" fmla="*/ 1060174 h 1060174"/>
                <a:gd name="connsiteX2" fmla="*/ 4731026 w 4731026"/>
                <a:gd name="connsiteY2" fmla="*/ 1060174 h 1060174"/>
                <a:gd name="connsiteX3" fmla="*/ 4717774 w 4731026"/>
                <a:gd name="connsiteY3" fmla="*/ 106018 h 1060174"/>
                <a:gd name="connsiteX4" fmla="*/ 2464904 w 4731026"/>
                <a:gd name="connsiteY4" fmla="*/ 702365 h 1060174"/>
                <a:gd name="connsiteX5" fmla="*/ 26504 w 4731026"/>
                <a:gd name="connsiteY5" fmla="*/ 0 h 1060174"/>
                <a:gd name="connsiteX0" fmla="*/ 26504 w 4731026"/>
                <a:gd name="connsiteY0" fmla="*/ 0 h 1020418"/>
                <a:gd name="connsiteX1" fmla="*/ 0 w 4731026"/>
                <a:gd name="connsiteY1" fmla="*/ 1020418 h 1020418"/>
                <a:gd name="connsiteX2" fmla="*/ 4731026 w 4731026"/>
                <a:gd name="connsiteY2" fmla="*/ 1020418 h 1020418"/>
                <a:gd name="connsiteX3" fmla="*/ 4717774 w 4731026"/>
                <a:gd name="connsiteY3" fmla="*/ 66262 h 1020418"/>
                <a:gd name="connsiteX4" fmla="*/ 2464904 w 4731026"/>
                <a:gd name="connsiteY4" fmla="*/ 662609 h 1020418"/>
                <a:gd name="connsiteX5" fmla="*/ 26504 w 4731026"/>
                <a:gd name="connsiteY5" fmla="*/ 0 h 1020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31026" h="1020418">
                  <a:moveTo>
                    <a:pt x="26504" y="0"/>
                  </a:moveTo>
                  <a:lnTo>
                    <a:pt x="0" y="1020418"/>
                  </a:lnTo>
                  <a:lnTo>
                    <a:pt x="4731026" y="1020418"/>
                  </a:lnTo>
                  <a:lnTo>
                    <a:pt x="4717774" y="66262"/>
                  </a:lnTo>
                  <a:lnTo>
                    <a:pt x="2464904" y="662609"/>
                  </a:lnTo>
                  <a:lnTo>
                    <a:pt x="26504" y="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100"/>
            </a:p>
          </p:txBody>
        </p:sp>
        <p:sp>
          <p:nvSpPr>
            <p:cNvPr id="6" name="Oval 5"/>
            <p:cNvSpPr/>
            <p:nvPr/>
          </p:nvSpPr>
          <p:spPr>
            <a:xfrm>
              <a:off x="2971048" y="4369407"/>
              <a:ext cx="4713378" cy="99460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1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981620" y="3675739"/>
              <a:ext cx="4704643" cy="1307281"/>
            </a:xfrm>
            <a:custGeom>
              <a:avLst/>
              <a:gdLst>
                <a:gd name="connsiteX0" fmla="*/ 0 w 4625064"/>
                <a:gd name="connsiteY0" fmla="*/ 0 h 1219863"/>
                <a:gd name="connsiteX1" fmla="*/ 2226365 w 4625064"/>
                <a:gd name="connsiteY1" fmla="*/ 1219200 h 1219863"/>
                <a:gd name="connsiteX2" fmla="*/ 4625009 w 4625064"/>
                <a:gd name="connsiteY2" fmla="*/ 172278 h 1219863"/>
                <a:gd name="connsiteX3" fmla="*/ 2160104 w 4625064"/>
                <a:gd name="connsiteY3" fmla="*/ 238539 h 1219863"/>
                <a:gd name="connsiteX0" fmla="*/ 0 w 4625064"/>
                <a:gd name="connsiteY0" fmla="*/ 0 h 1219863"/>
                <a:gd name="connsiteX1" fmla="*/ 2226365 w 4625064"/>
                <a:gd name="connsiteY1" fmla="*/ 1219200 h 1219863"/>
                <a:gd name="connsiteX2" fmla="*/ 4625009 w 4625064"/>
                <a:gd name="connsiteY2" fmla="*/ 172278 h 1219863"/>
                <a:gd name="connsiteX3" fmla="*/ 2160104 w 4625064"/>
                <a:gd name="connsiteY3" fmla="*/ 238539 h 1219863"/>
                <a:gd name="connsiteX4" fmla="*/ 0 w 4625064"/>
                <a:gd name="connsiteY4" fmla="*/ 0 h 1219863"/>
                <a:gd name="connsiteX0" fmla="*/ 143967 w 4769031"/>
                <a:gd name="connsiteY0" fmla="*/ 3582 h 1223445"/>
                <a:gd name="connsiteX1" fmla="*/ 2370332 w 4769031"/>
                <a:gd name="connsiteY1" fmla="*/ 1222782 h 1223445"/>
                <a:gd name="connsiteX2" fmla="*/ 4768976 w 4769031"/>
                <a:gd name="connsiteY2" fmla="*/ 175860 h 1223445"/>
                <a:gd name="connsiteX3" fmla="*/ 2304071 w 4769031"/>
                <a:gd name="connsiteY3" fmla="*/ 242121 h 1223445"/>
                <a:gd name="connsiteX4" fmla="*/ 143967 w 4769031"/>
                <a:gd name="connsiteY4" fmla="*/ 3582 h 1223445"/>
                <a:gd name="connsiteX0" fmla="*/ 28289 w 4653353"/>
                <a:gd name="connsiteY0" fmla="*/ 34052 h 1253915"/>
                <a:gd name="connsiteX1" fmla="*/ 2254654 w 4653353"/>
                <a:gd name="connsiteY1" fmla="*/ 1253252 h 1253915"/>
                <a:gd name="connsiteX2" fmla="*/ 4653298 w 4653353"/>
                <a:gd name="connsiteY2" fmla="*/ 206330 h 1253915"/>
                <a:gd name="connsiteX3" fmla="*/ 2188393 w 4653353"/>
                <a:gd name="connsiteY3" fmla="*/ 272591 h 1253915"/>
                <a:gd name="connsiteX4" fmla="*/ 28289 w 4653353"/>
                <a:gd name="connsiteY4" fmla="*/ 34052 h 1253915"/>
                <a:gd name="connsiteX0" fmla="*/ 125 w 4625242"/>
                <a:gd name="connsiteY0" fmla="*/ 29558 h 1249407"/>
                <a:gd name="connsiteX1" fmla="*/ 2226490 w 4625242"/>
                <a:gd name="connsiteY1" fmla="*/ 1248758 h 1249407"/>
                <a:gd name="connsiteX2" fmla="*/ 4625134 w 4625242"/>
                <a:gd name="connsiteY2" fmla="*/ 201836 h 1249407"/>
                <a:gd name="connsiteX3" fmla="*/ 2133725 w 4625242"/>
                <a:gd name="connsiteY3" fmla="*/ 387366 h 1249407"/>
                <a:gd name="connsiteX4" fmla="*/ 125 w 4625242"/>
                <a:gd name="connsiteY4" fmla="*/ 29558 h 1249407"/>
                <a:gd name="connsiteX0" fmla="*/ 125 w 4625242"/>
                <a:gd name="connsiteY0" fmla="*/ 29558 h 1249407"/>
                <a:gd name="connsiteX1" fmla="*/ 2226490 w 4625242"/>
                <a:gd name="connsiteY1" fmla="*/ 1248758 h 1249407"/>
                <a:gd name="connsiteX2" fmla="*/ 4625134 w 4625242"/>
                <a:gd name="connsiteY2" fmla="*/ 201836 h 1249407"/>
                <a:gd name="connsiteX3" fmla="*/ 2133725 w 4625242"/>
                <a:gd name="connsiteY3" fmla="*/ 387366 h 1249407"/>
                <a:gd name="connsiteX4" fmla="*/ 125 w 4625242"/>
                <a:gd name="connsiteY4" fmla="*/ 29558 h 1249407"/>
                <a:gd name="connsiteX0" fmla="*/ 125 w 4625242"/>
                <a:gd name="connsiteY0" fmla="*/ 29558 h 1249407"/>
                <a:gd name="connsiteX1" fmla="*/ 2226490 w 4625242"/>
                <a:gd name="connsiteY1" fmla="*/ 1248758 h 1249407"/>
                <a:gd name="connsiteX2" fmla="*/ 4625134 w 4625242"/>
                <a:gd name="connsiteY2" fmla="*/ 201836 h 1249407"/>
                <a:gd name="connsiteX3" fmla="*/ 2133725 w 4625242"/>
                <a:gd name="connsiteY3" fmla="*/ 387366 h 1249407"/>
                <a:gd name="connsiteX4" fmla="*/ 125 w 4625242"/>
                <a:gd name="connsiteY4" fmla="*/ 29558 h 1249407"/>
                <a:gd name="connsiteX0" fmla="*/ 129 w 4625246"/>
                <a:gd name="connsiteY0" fmla="*/ 25845 h 1245694"/>
                <a:gd name="connsiteX1" fmla="*/ 2226494 w 4625246"/>
                <a:gd name="connsiteY1" fmla="*/ 1245045 h 1245694"/>
                <a:gd name="connsiteX2" fmla="*/ 4625138 w 4625246"/>
                <a:gd name="connsiteY2" fmla="*/ 198123 h 1245694"/>
                <a:gd name="connsiteX3" fmla="*/ 2133729 w 4625246"/>
                <a:gd name="connsiteY3" fmla="*/ 383653 h 1245694"/>
                <a:gd name="connsiteX4" fmla="*/ 129 w 4625246"/>
                <a:gd name="connsiteY4" fmla="*/ 25845 h 1245694"/>
                <a:gd name="connsiteX0" fmla="*/ 129 w 4625248"/>
                <a:gd name="connsiteY0" fmla="*/ 25845 h 1245973"/>
                <a:gd name="connsiteX1" fmla="*/ 2226494 w 4625248"/>
                <a:gd name="connsiteY1" fmla="*/ 1245045 h 1245973"/>
                <a:gd name="connsiteX2" fmla="*/ 4625138 w 4625248"/>
                <a:gd name="connsiteY2" fmla="*/ 198123 h 1245973"/>
                <a:gd name="connsiteX3" fmla="*/ 2133729 w 4625248"/>
                <a:gd name="connsiteY3" fmla="*/ 383653 h 1245973"/>
                <a:gd name="connsiteX4" fmla="*/ 129 w 4625248"/>
                <a:gd name="connsiteY4" fmla="*/ 25845 h 1245973"/>
                <a:gd name="connsiteX0" fmla="*/ 129 w 4651748"/>
                <a:gd name="connsiteY0" fmla="*/ 26119 h 1245350"/>
                <a:gd name="connsiteX1" fmla="*/ 2226494 w 4651748"/>
                <a:gd name="connsiteY1" fmla="*/ 1245319 h 1245350"/>
                <a:gd name="connsiteX2" fmla="*/ 4651642 w 4651748"/>
                <a:gd name="connsiteY2" fmla="*/ 65875 h 1245350"/>
                <a:gd name="connsiteX3" fmla="*/ 2133729 w 4651748"/>
                <a:gd name="connsiteY3" fmla="*/ 383927 h 1245350"/>
                <a:gd name="connsiteX4" fmla="*/ 129 w 4651748"/>
                <a:gd name="connsiteY4" fmla="*/ 26119 h 1245350"/>
                <a:gd name="connsiteX0" fmla="*/ 129 w 4702816"/>
                <a:gd name="connsiteY0" fmla="*/ 32846 h 1252081"/>
                <a:gd name="connsiteX1" fmla="*/ 2226494 w 4702816"/>
                <a:gd name="connsiteY1" fmla="*/ 1252046 h 1252081"/>
                <a:gd name="connsiteX2" fmla="*/ 4651642 w 4702816"/>
                <a:gd name="connsiteY2" fmla="*/ 72602 h 1252081"/>
                <a:gd name="connsiteX3" fmla="*/ 2133729 w 4702816"/>
                <a:gd name="connsiteY3" fmla="*/ 390654 h 1252081"/>
                <a:gd name="connsiteX4" fmla="*/ 129 w 4702816"/>
                <a:gd name="connsiteY4" fmla="*/ 32846 h 1252081"/>
                <a:gd name="connsiteX0" fmla="*/ 10691 w 4713378"/>
                <a:gd name="connsiteY0" fmla="*/ 60664 h 1279899"/>
                <a:gd name="connsiteX1" fmla="*/ 2237056 w 4713378"/>
                <a:gd name="connsiteY1" fmla="*/ 1279864 h 1279899"/>
                <a:gd name="connsiteX2" fmla="*/ 4662204 w 4713378"/>
                <a:gd name="connsiteY2" fmla="*/ 100420 h 1279899"/>
                <a:gd name="connsiteX3" fmla="*/ 2144291 w 4713378"/>
                <a:gd name="connsiteY3" fmla="*/ 418472 h 1279899"/>
                <a:gd name="connsiteX4" fmla="*/ 10691 w 4713378"/>
                <a:gd name="connsiteY4" fmla="*/ 60664 h 1279899"/>
                <a:gd name="connsiteX0" fmla="*/ 10744 w 4765498"/>
                <a:gd name="connsiteY0" fmla="*/ 61154 h 1280502"/>
                <a:gd name="connsiteX1" fmla="*/ 2237109 w 4765498"/>
                <a:gd name="connsiteY1" fmla="*/ 1280354 h 1280502"/>
                <a:gd name="connsiteX2" fmla="*/ 4715266 w 4765498"/>
                <a:gd name="connsiteY2" fmla="*/ 140667 h 1280502"/>
                <a:gd name="connsiteX3" fmla="*/ 2144344 w 4765498"/>
                <a:gd name="connsiteY3" fmla="*/ 418962 h 1280502"/>
                <a:gd name="connsiteX4" fmla="*/ 10744 w 4765498"/>
                <a:gd name="connsiteY4" fmla="*/ 61154 h 1280502"/>
                <a:gd name="connsiteX0" fmla="*/ 10744 w 4740092"/>
                <a:gd name="connsiteY0" fmla="*/ 61154 h 1280507"/>
                <a:gd name="connsiteX1" fmla="*/ 2237109 w 4740092"/>
                <a:gd name="connsiteY1" fmla="*/ 1280354 h 1280507"/>
                <a:gd name="connsiteX2" fmla="*/ 4715266 w 4740092"/>
                <a:gd name="connsiteY2" fmla="*/ 140667 h 1280507"/>
                <a:gd name="connsiteX3" fmla="*/ 2144344 w 4740092"/>
                <a:gd name="connsiteY3" fmla="*/ 418962 h 1280507"/>
                <a:gd name="connsiteX4" fmla="*/ 10744 w 4740092"/>
                <a:gd name="connsiteY4" fmla="*/ 61154 h 1280507"/>
                <a:gd name="connsiteX0" fmla="*/ 11 w 4704541"/>
                <a:gd name="connsiteY0" fmla="*/ 26401 h 1245730"/>
                <a:gd name="connsiteX1" fmla="*/ 2226376 w 4704541"/>
                <a:gd name="connsiteY1" fmla="*/ 1245601 h 1245730"/>
                <a:gd name="connsiteX2" fmla="*/ 4704533 w 4704541"/>
                <a:gd name="connsiteY2" fmla="*/ 105914 h 1245730"/>
                <a:gd name="connsiteX3" fmla="*/ 2252880 w 4704541"/>
                <a:gd name="connsiteY3" fmla="*/ 384209 h 1245730"/>
                <a:gd name="connsiteX4" fmla="*/ 11 w 4704541"/>
                <a:gd name="connsiteY4" fmla="*/ 26401 h 1245730"/>
                <a:gd name="connsiteX0" fmla="*/ 3 w 4704527"/>
                <a:gd name="connsiteY0" fmla="*/ 25121 h 1217948"/>
                <a:gd name="connsiteX1" fmla="*/ 2266125 w 4704527"/>
                <a:gd name="connsiteY1" fmla="*/ 1217816 h 1217948"/>
                <a:gd name="connsiteX2" fmla="*/ 4704525 w 4704527"/>
                <a:gd name="connsiteY2" fmla="*/ 104634 h 1217948"/>
                <a:gd name="connsiteX3" fmla="*/ 2252872 w 4704527"/>
                <a:gd name="connsiteY3" fmla="*/ 382929 h 1217948"/>
                <a:gd name="connsiteX4" fmla="*/ 3 w 4704527"/>
                <a:gd name="connsiteY4" fmla="*/ 25121 h 1217948"/>
                <a:gd name="connsiteX0" fmla="*/ 119 w 4704643"/>
                <a:gd name="connsiteY0" fmla="*/ 114385 h 1307212"/>
                <a:gd name="connsiteX1" fmla="*/ 2266241 w 4704643"/>
                <a:gd name="connsiteY1" fmla="*/ 1307080 h 1307212"/>
                <a:gd name="connsiteX2" fmla="*/ 4704641 w 4704643"/>
                <a:gd name="connsiteY2" fmla="*/ 193898 h 1307212"/>
                <a:gd name="connsiteX3" fmla="*/ 2252988 w 4704643"/>
                <a:gd name="connsiteY3" fmla="*/ 472193 h 1307212"/>
                <a:gd name="connsiteX4" fmla="*/ 119 w 4704643"/>
                <a:gd name="connsiteY4" fmla="*/ 114385 h 1307212"/>
                <a:gd name="connsiteX0" fmla="*/ 119 w 4704643"/>
                <a:gd name="connsiteY0" fmla="*/ 114385 h 1307281"/>
                <a:gd name="connsiteX1" fmla="*/ 2266241 w 4704643"/>
                <a:gd name="connsiteY1" fmla="*/ 1307080 h 1307281"/>
                <a:gd name="connsiteX2" fmla="*/ 4704641 w 4704643"/>
                <a:gd name="connsiteY2" fmla="*/ 193898 h 1307281"/>
                <a:gd name="connsiteX3" fmla="*/ 2252988 w 4704643"/>
                <a:gd name="connsiteY3" fmla="*/ 472193 h 1307281"/>
                <a:gd name="connsiteX4" fmla="*/ 119 w 4704643"/>
                <a:gd name="connsiteY4" fmla="*/ 114385 h 130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04643" h="1307281">
                  <a:moveTo>
                    <a:pt x="119" y="114385"/>
                  </a:moveTo>
                  <a:cubicBezTo>
                    <a:pt x="15580" y="505324"/>
                    <a:pt x="1482154" y="1293828"/>
                    <a:pt x="2266241" y="1307080"/>
                  </a:cubicBezTo>
                  <a:cubicBezTo>
                    <a:pt x="3050328" y="1320332"/>
                    <a:pt x="4706850" y="677603"/>
                    <a:pt x="4704641" y="193898"/>
                  </a:cubicBezTo>
                  <a:cubicBezTo>
                    <a:pt x="4702432" y="-289807"/>
                    <a:pt x="3037075" y="485445"/>
                    <a:pt x="2252988" y="472193"/>
                  </a:cubicBezTo>
                  <a:cubicBezTo>
                    <a:pt x="1468901" y="458941"/>
                    <a:pt x="-15342" y="-276554"/>
                    <a:pt x="119" y="114385"/>
                  </a:cubicBezTo>
                  <a:close/>
                </a:path>
              </a:pathLst>
            </a:cu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100"/>
            </a:p>
          </p:txBody>
        </p:sp>
        <p:cxnSp>
          <p:nvCxnSpPr>
            <p:cNvPr id="8" name="Straight Connector 7"/>
            <p:cNvCxnSpPr>
              <a:stCxn id="7" idx="2"/>
              <a:endCxn id="6" idx="6"/>
            </p:cNvCxnSpPr>
            <p:nvPr/>
          </p:nvCxnSpPr>
          <p:spPr>
            <a:xfrm flipH="1">
              <a:off x="7684426" y="3869637"/>
              <a:ext cx="1835" cy="99707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7" idx="0"/>
              <a:endCxn id="6" idx="2"/>
            </p:cNvCxnSpPr>
            <p:nvPr/>
          </p:nvCxnSpPr>
          <p:spPr>
            <a:xfrm flipH="1">
              <a:off x="2971048" y="3790124"/>
              <a:ext cx="10691" cy="10765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Oval 9"/>
          <p:cNvSpPr/>
          <p:nvPr/>
        </p:nvSpPr>
        <p:spPr>
          <a:xfrm>
            <a:off x="5688384" y="4455845"/>
            <a:ext cx="377674" cy="4204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1100"/>
          </a:p>
        </p:txBody>
      </p:sp>
      <p:sp>
        <p:nvSpPr>
          <p:cNvPr id="13" name="TextBox 12"/>
          <p:cNvSpPr txBox="1"/>
          <p:nvPr/>
        </p:nvSpPr>
        <p:spPr>
          <a:xfrm>
            <a:off x="3746422" y="5235264"/>
            <a:ext cx="1227440" cy="435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i="1" dirty="0" smtClean="0"/>
              <a:t>DOWN</a:t>
            </a:r>
            <a:endParaRPr lang="sk-SK" sz="2400" b="1" i="1" dirty="0"/>
          </a:p>
        </p:txBody>
      </p:sp>
      <p:sp>
        <p:nvSpPr>
          <p:cNvPr id="16" name="Freeform 15"/>
          <p:cNvSpPr/>
          <p:nvPr/>
        </p:nvSpPr>
        <p:spPr>
          <a:xfrm>
            <a:off x="858060" y="6012085"/>
            <a:ext cx="2679907" cy="1227900"/>
          </a:xfrm>
          <a:custGeom>
            <a:avLst/>
            <a:gdLst>
              <a:gd name="connsiteX0" fmla="*/ 0 w 5531555"/>
              <a:gd name="connsiteY0" fmla="*/ 688627 h 1320955"/>
              <a:gd name="connsiteX1" fmla="*/ 1591733 w 5531555"/>
              <a:gd name="connsiteY1" fmla="*/ 5 h 1320955"/>
              <a:gd name="connsiteX2" fmla="*/ 3149600 w 5531555"/>
              <a:gd name="connsiteY2" fmla="*/ 677338 h 1320955"/>
              <a:gd name="connsiteX3" fmla="*/ 4368800 w 5531555"/>
              <a:gd name="connsiteY3" fmla="*/ 1320805 h 1320955"/>
              <a:gd name="connsiteX4" fmla="*/ 5531555 w 5531555"/>
              <a:gd name="connsiteY4" fmla="*/ 620893 h 1320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31555" h="1320955">
                <a:moveTo>
                  <a:pt x="0" y="688627"/>
                </a:moveTo>
                <a:cubicBezTo>
                  <a:pt x="533400" y="345256"/>
                  <a:pt x="1066800" y="1886"/>
                  <a:pt x="1591733" y="5"/>
                </a:cubicBezTo>
                <a:cubicBezTo>
                  <a:pt x="2116666" y="-1877"/>
                  <a:pt x="2686755" y="457205"/>
                  <a:pt x="3149600" y="677338"/>
                </a:cubicBezTo>
                <a:cubicBezTo>
                  <a:pt x="3612445" y="897471"/>
                  <a:pt x="3971808" y="1330212"/>
                  <a:pt x="4368800" y="1320805"/>
                </a:cubicBezTo>
                <a:cubicBezTo>
                  <a:pt x="4765792" y="1311398"/>
                  <a:pt x="5343407" y="737545"/>
                  <a:pt x="5531555" y="620893"/>
                </a:cubicBez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7" name="Freeform 16"/>
          <p:cNvSpPr/>
          <p:nvPr/>
        </p:nvSpPr>
        <p:spPr>
          <a:xfrm>
            <a:off x="3522604" y="5980052"/>
            <a:ext cx="2679907" cy="1190520"/>
          </a:xfrm>
          <a:custGeom>
            <a:avLst/>
            <a:gdLst>
              <a:gd name="connsiteX0" fmla="*/ 0 w 5531555"/>
              <a:gd name="connsiteY0" fmla="*/ 688627 h 1320955"/>
              <a:gd name="connsiteX1" fmla="*/ 1591733 w 5531555"/>
              <a:gd name="connsiteY1" fmla="*/ 5 h 1320955"/>
              <a:gd name="connsiteX2" fmla="*/ 3149600 w 5531555"/>
              <a:gd name="connsiteY2" fmla="*/ 677338 h 1320955"/>
              <a:gd name="connsiteX3" fmla="*/ 4368800 w 5531555"/>
              <a:gd name="connsiteY3" fmla="*/ 1320805 h 1320955"/>
              <a:gd name="connsiteX4" fmla="*/ 5531555 w 5531555"/>
              <a:gd name="connsiteY4" fmla="*/ 620893 h 1320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31555" h="1320955">
                <a:moveTo>
                  <a:pt x="0" y="688627"/>
                </a:moveTo>
                <a:cubicBezTo>
                  <a:pt x="533400" y="345256"/>
                  <a:pt x="1066800" y="1886"/>
                  <a:pt x="1591733" y="5"/>
                </a:cubicBezTo>
                <a:cubicBezTo>
                  <a:pt x="2116666" y="-1877"/>
                  <a:pt x="2686755" y="457205"/>
                  <a:pt x="3149600" y="677338"/>
                </a:cubicBezTo>
                <a:cubicBezTo>
                  <a:pt x="3612445" y="897471"/>
                  <a:pt x="3971808" y="1330212"/>
                  <a:pt x="4368800" y="1320805"/>
                </a:cubicBezTo>
                <a:cubicBezTo>
                  <a:pt x="4765792" y="1311398"/>
                  <a:pt x="5343407" y="737545"/>
                  <a:pt x="5531555" y="620893"/>
                </a:cubicBez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19" name="Straight Connector 18"/>
          <p:cNvCxnSpPr/>
          <p:nvPr/>
        </p:nvCxnSpPr>
        <p:spPr>
          <a:xfrm>
            <a:off x="888427" y="5357338"/>
            <a:ext cx="0" cy="216577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570027" y="6559067"/>
            <a:ext cx="6048672" cy="1013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48876" y="5212980"/>
            <a:ext cx="528158" cy="122534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sk-SK" sz="2400" dirty="0" smtClean="0"/>
              <a:t>height</a:t>
            </a:r>
            <a:endParaRPr lang="sk-SK" sz="2400" dirty="0"/>
          </a:p>
        </p:txBody>
      </p:sp>
      <p:sp>
        <p:nvSpPr>
          <p:cNvPr id="27" name="TextBox 26"/>
          <p:cNvSpPr txBox="1"/>
          <p:nvPr/>
        </p:nvSpPr>
        <p:spPr>
          <a:xfrm>
            <a:off x="6202511" y="6804173"/>
            <a:ext cx="854025" cy="435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 smtClean="0"/>
              <a:t>time</a:t>
            </a:r>
            <a:endParaRPr lang="sk-SK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6608577" y="5527961"/>
            <a:ext cx="3451101" cy="1065484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Harmonic frequency </a:t>
            </a:r>
            <a:r>
              <a:rPr lang="en-US" sz="3600" dirty="0" smtClean="0"/>
              <a:t>= 2</a:t>
            </a:r>
            <a:r>
              <a:rPr lang="el-GR" sz="3600" dirty="0" smtClean="0"/>
              <a:t>Ω</a:t>
            </a:r>
            <a:endParaRPr lang="sk-SK" sz="3600" dirty="0"/>
          </a:p>
        </p:txBody>
      </p:sp>
    </p:spTree>
    <p:extLst>
      <p:ext uri="{BB962C8B-B14F-4D97-AF65-F5344CB8AC3E}">
        <p14:creationId xmlns:p14="http://schemas.microsoft.com/office/powerpoint/2010/main" val="3478357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2598E-6 1.44416E-6 L -0.00189 0.00168 L 0.10567 -0.072 C 0.12583 -0.09047 0.12646 -0.10454 0.1189 -0.10957 C 0.11213 -0.11461 0.0789 -0.10642 0.05984 -0.10202 L 0.00488 -0.0825 L -0.04661 -0.06318 C -0.07134 -0.05605 -0.11449 -0.03946 -0.14315 -0.03967 C -0.17118 -0.03925 -0.18582 -0.05269 -0.2189 -0.06486 L -0.34189 -0.11272 C -0.36677 -0.12007 -0.36614 -0.11398 -0.36803 -0.10936 C -0.37638 -0.11419 -0.37181 -0.10139 -0.35338 -0.08543 L -0.25716 -0.01386 C -0.22016 0.00714 -0.17386 0.03799 -0.13102 0.0403 C -0.08771 0.04156 -0.02724 0.00839 -2.12598E-6 1.44416E-6 Z " pathEditMode="relative" rAng="0" ptsTypes="AAasAAasAasAasA">
                                      <p:cBhvr>
                                        <p:cTn id="14" dur="6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4" y="-392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2" grpId="0"/>
      <p:bldP spid="11" grpId="0"/>
      <p:bldP spid="10" grpId="0" animBg="1"/>
      <p:bldP spid="13" grpId="0"/>
      <p:bldP spid="16" grpId="0" animBg="1"/>
      <p:bldP spid="17" grpId="0" animBg="1"/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5793073" y="3415108"/>
            <a:ext cx="3551644" cy="1160339"/>
            <a:chOff x="2968487" y="3710015"/>
            <a:chExt cx="4753250" cy="1552910"/>
          </a:xfrm>
        </p:grpSpPr>
        <p:sp>
          <p:nvSpPr>
            <p:cNvPr id="15" name="Freeform 14"/>
            <p:cNvSpPr/>
            <p:nvPr/>
          </p:nvSpPr>
          <p:spPr>
            <a:xfrm>
              <a:off x="2968487" y="3843130"/>
              <a:ext cx="4731026" cy="1318711"/>
            </a:xfrm>
            <a:custGeom>
              <a:avLst/>
              <a:gdLst>
                <a:gd name="connsiteX0" fmla="*/ 26504 w 4731026"/>
                <a:gd name="connsiteY0" fmla="*/ 0 h 1060174"/>
                <a:gd name="connsiteX1" fmla="*/ 0 w 4731026"/>
                <a:gd name="connsiteY1" fmla="*/ 1060174 h 1060174"/>
                <a:gd name="connsiteX2" fmla="*/ 4731026 w 4731026"/>
                <a:gd name="connsiteY2" fmla="*/ 1060174 h 1060174"/>
                <a:gd name="connsiteX3" fmla="*/ 4704522 w 4731026"/>
                <a:gd name="connsiteY3" fmla="*/ 53009 h 1060174"/>
                <a:gd name="connsiteX4" fmla="*/ 2464904 w 4731026"/>
                <a:gd name="connsiteY4" fmla="*/ 702365 h 1060174"/>
                <a:gd name="connsiteX5" fmla="*/ 26504 w 4731026"/>
                <a:gd name="connsiteY5" fmla="*/ 0 h 1060174"/>
                <a:gd name="connsiteX0" fmla="*/ 26504 w 4704522"/>
                <a:gd name="connsiteY0" fmla="*/ 0 h 1060174"/>
                <a:gd name="connsiteX1" fmla="*/ 0 w 4704522"/>
                <a:gd name="connsiteY1" fmla="*/ 1060174 h 1060174"/>
                <a:gd name="connsiteX2" fmla="*/ 4492487 w 4704522"/>
                <a:gd name="connsiteY2" fmla="*/ 993914 h 1060174"/>
                <a:gd name="connsiteX3" fmla="*/ 4704522 w 4704522"/>
                <a:gd name="connsiteY3" fmla="*/ 53009 h 1060174"/>
                <a:gd name="connsiteX4" fmla="*/ 2464904 w 4704522"/>
                <a:gd name="connsiteY4" fmla="*/ 702365 h 1060174"/>
                <a:gd name="connsiteX5" fmla="*/ 26504 w 4704522"/>
                <a:gd name="connsiteY5" fmla="*/ 0 h 1060174"/>
                <a:gd name="connsiteX0" fmla="*/ 26504 w 4731026"/>
                <a:gd name="connsiteY0" fmla="*/ 0 h 1060174"/>
                <a:gd name="connsiteX1" fmla="*/ 0 w 4731026"/>
                <a:gd name="connsiteY1" fmla="*/ 1060174 h 1060174"/>
                <a:gd name="connsiteX2" fmla="*/ 4731026 w 4731026"/>
                <a:gd name="connsiteY2" fmla="*/ 1060174 h 1060174"/>
                <a:gd name="connsiteX3" fmla="*/ 4704522 w 4731026"/>
                <a:gd name="connsiteY3" fmla="*/ 53009 h 1060174"/>
                <a:gd name="connsiteX4" fmla="*/ 2464904 w 4731026"/>
                <a:gd name="connsiteY4" fmla="*/ 702365 h 1060174"/>
                <a:gd name="connsiteX5" fmla="*/ 26504 w 4731026"/>
                <a:gd name="connsiteY5" fmla="*/ 0 h 1060174"/>
                <a:gd name="connsiteX0" fmla="*/ 26504 w 4731026"/>
                <a:gd name="connsiteY0" fmla="*/ 0 h 1060174"/>
                <a:gd name="connsiteX1" fmla="*/ 0 w 4731026"/>
                <a:gd name="connsiteY1" fmla="*/ 1060174 h 1060174"/>
                <a:gd name="connsiteX2" fmla="*/ 4731026 w 4731026"/>
                <a:gd name="connsiteY2" fmla="*/ 1060174 h 1060174"/>
                <a:gd name="connsiteX3" fmla="*/ 4717774 w 4731026"/>
                <a:gd name="connsiteY3" fmla="*/ 106018 h 1060174"/>
                <a:gd name="connsiteX4" fmla="*/ 2464904 w 4731026"/>
                <a:gd name="connsiteY4" fmla="*/ 702365 h 1060174"/>
                <a:gd name="connsiteX5" fmla="*/ 26504 w 4731026"/>
                <a:gd name="connsiteY5" fmla="*/ 0 h 1060174"/>
                <a:gd name="connsiteX0" fmla="*/ 26504 w 4731026"/>
                <a:gd name="connsiteY0" fmla="*/ 0 h 1020418"/>
                <a:gd name="connsiteX1" fmla="*/ 0 w 4731026"/>
                <a:gd name="connsiteY1" fmla="*/ 1020418 h 1020418"/>
                <a:gd name="connsiteX2" fmla="*/ 4731026 w 4731026"/>
                <a:gd name="connsiteY2" fmla="*/ 1020418 h 1020418"/>
                <a:gd name="connsiteX3" fmla="*/ 4717774 w 4731026"/>
                <a:gd name="connsiteY3" fmla="*/ 66262 h 1020418"/>
                <a:gd name="connsiteX4" fmla="*/ 2464904 w 4731026"/>
                <a:gd name="connsiteY4" fmla="*/ 662609 h 1020418"/>
                <a:gd name="connsiteX5" fmla="*/ 26504 w 4731026"/>
                <a:gd name="connsiteY5" fmla="*/ 0 h 1020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31026" h="1020418">
                  <a:moveTo>
                    <a:pt x="26504" y="0"/>
                  </a:moveTo>
                  <a:lnTo>
                    <a:pt x="0" y="1020418"/>
                  </a:lnTo>
                  <a:lnTo>
                    <a:pt x="4731026" y="1020418"/>
                  </a:lnTo>
                  <a:lnTo>
                    <a:pt x="4717774" y="66262"/>
                  </a:lnTo>
                  <a:lnTo>
                    <a:pt x="2464904" y="662609"/>
                  </a:lnTo>
                  <a:lnTo>
                    <a:pt x="26504" y="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100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2981740" y="3710015"/>
              <a:ext cx="4739997" cy="1272965"/>
            </a:xfrm>
            <a:custGeom>
              <a:avLst/>
              <a:gdLst>
                <a:gd name="connsiteX0" fmla="*/ 0 w 4625064"/>
                <a:gd name="connsiteY0" fmla="*/ 0 h 1219863"/>
                <a:gd name="connsiteX1" fmla="*/ 2226365 w 4625064"/>
                <a:gd name="connsiteY1" fmla="*/ 1219200 h 1219863"/>
                <a:gd name="connsiteX2" fmla="*/ 4625009 w 4625064"/>
                <a:gd name="connsiteY2" fmla="*/ 172278 h 1219863"/>
                <a:gd name="connsiteX3" fmla="*/ 2160104 w 4625064"/>
                <a:gd name="connsiteY3" fmla="*/ 238539 h 1219863"/>
                <a:gd name="connsiteX0" fmla="*/ 0 w 4625064"/>
                <a:gd name="connsiteY0" fmla="*/ 0 h 1219863"/>
                <a:gd name="connsiteX1" fmla="*/ 2226365 w 4625064"/>
                <a:gd name="connsiteY1" fmla="*/ 1219200 h 1219863"/>
                <a:gd name="connsiteX2" fmla="*/ 4625009 w 4625064"/>
                <a:gd name="connsiteY2" fmla="*/ 172278 h 1219863"/>
                <a:gd name="connsiteX3" fmla="*/ 2160104 w 4625064"/>
                <a:gd name="connsiteY3" fmla="*/ 238539 h 1219863"/>
                <a:gd name="connsiteX4" fmla="*/ 0 w 4625064"/>
                <a:gd name="connsiteY4" fmla="*/ 0 h 1219863"/>
                <a:gd name="connsiteX0" fmla="*/ 143967 w 4769031"/>
                <a:gd name="connsiteY0" fmla="*/ 3582 h 1223445"/>
                <a:gd name="connsiteX1" fmla="*/ 2370332 w 4769031"/>
                <a:gd name="connsiteY1" fmla="*/ 1222782 h 1223445"/>
                <a:gd name="connsiteX2" fmla="*/ 4768976 w 4769031"/>
                <a:gd name="connsiteY2" fmla="*/ 175860 h 1223445"/>
                <a:gd name="connsiteX3" fmla="*/ 2304071 w 4769031"/>
                <a:gd name="connsiteY3" fmla="*/ 242121 h 1223445"/>
                <a:gd name="connsiteX4" fmla="*/ 143967 w 4769031"/>
                <a:gd name="connsiteY4" fmla="*/ 3582 h 1223445"/>
                <a:gd name="connsiteX0" fmla="*/ 28289 w 4653353"/>
                <a:gd name="connsiteY0" fmla="*/ 34052 h 1253915"/>
                <a:gd name="connsiteX1" fmla="*/ 2254654 w 4653353"/>
                <a:gd name="connsiteY1" fmla="*/ 1253252 h 1253915"/>
                <a:gd name="connsiteX2" fmla="*/ 4653298 w 4653353"/>
                <a:gd name="connsiteY2" fmla="*/ 206330 h 1253915"/>
                <a:gd name="connsiteX3" fmla="*/ 2188393 w 4653353"/>
                <a:gd name="connsiteY3" fmla="*/ 272591 h 1253915"/>
                <a:gd name="connsiteX4" fmla="*/ 28289 w 4653353"/>
                <a:gd name="connsiteY4" fmla="*/ 34052 h 1253915"/>
                <a:gd name="connsiteX0" fmla="*/ 125 w 4625242"/>
                <a:gd name="connsiteY0" fmla="*/ 29558 h 1249407"/>
                <a:gd name="connsiteX1" fmla="*/ 2226490 w 4625242"/>
                <a:gd name="connsiteY1" fmla="*/ 1248758 h 1249407"/>
                <a:gd name="connsiteX2" fmla="*/ 4625134 w 4625242"/>
                <a:gd name="connsiteY2" fmla="*/ 201836 h 1249407"/>
                <a:gd name="connsiteX3" fmla="*/ 2133725 w 4625242"/>
                <a:gd name="connsiteY3" fmla="*/ 387366 h 1249407"/>
                <a:gd name="connsiteX4" fmla="*/ 125 w 4625242"/>
                <a:gd name="connsiteY4" fmla="*/ 29558 h 1249407"/>
                <a:gd name="connsiteX0" fmla="*/ 125 w 4625242"/>
                <a:gd name="connsiteY0" fmla="*/ 29558 h 1249407"/>
                <a:gd name="connsiteX1" fmla="*/ 2226490 w 4625242"/>
                <a:gd name="connsiteY1" fmla="*/ 1248758 h 1249407"/>
                <a:gd name="connsiteX2" fmla="*/ 4625134 w 4625242"/>
                <a:gd name="connsiteY2" fmla="*/ 201836 h 1249407"/>
                <a:gd name="connsiteX3" fmla="*/ 2133725 w 4625242"/>
                <a:gd name="connsiteY3" fmla="*/ 387366 h 1249407"/>
                <a:gd name="connsiteX4" fmla="*/ 125 w 4625242"/>
                <a:gd name="connsiteY4" fmla="*/ 29558 h 1249407"/>
                <a:gd name="connsiteX0" fmla="*/ 125 w 4625242"/>
                <a:gd name="connsiteY0" fmla="*/ 29558 h 1249407"/>
                <a:gd name="connsiteX1" fmla="*/ 2226490 w 4625242"/>
                <a:gd name="connsiteY1" fmla="*/ 1248758 h 1249407"/>
                <a:gd name="connsiteX2" fmla="*/ 4625134 w 4625242"/>
                <a:gd name="connsiteY2" fmla="*/ 201836 h 1249407"/>
                <a:gd name="connsiteX3" fmla="*/ 2133725 w 4625242"/>
                <a:gd name="connsiteY3" fmla="*/ 387366 h 1249407"/>
                <a:gd name="connsiteX4" fmla="*/ 125 w 4625242"/>
                <a:gd name="connsiteY4" fmla="*/ 29558 h 1249407"/>
                <a:gd name="connsiteX0" fmla="*/ 129 w 4625246"/>
                <a:gd name="connsiteY0" fmla="*/ 25845 h 1245694"/>
                <a:gd name="connsiteX1" fmla="*/ 2226494 w 4625246"/>
                <a:gd name="connsiteY1" fmla="*/ 1245045 h 1245694"/>
                <a:gd name="connsiteX2" fmla="*/ 4625138 w 4625246"/>
                <a:gd name="connsiteY2" fmla="*/ 198123 h 1245694"/>
                <a:gd name="connsiteX3" fmla="*/ 2133729 w 4625246"/>
                <a:gd name="connsiteY3" fmla="*/ 383653 h 1245694"/>
                <a:gd name="connsiteX4" fmla="*/ 129 w 4625246"/>
                <a:gd name="connsiteY4" fmla="*/ 25845 h 1245694"/>
                <a:gd name="connsiteX0" fmla="*/ 129 w 4625248"/>
                <a:gd name="connsiteY0" fmla="*/ 25845 h 1245973"/>
                <a:gd name="connsiteX1" fmla="*/ 2226494 w 4625248"/>
                <a:gd name="connsiteY1" fmla="*/ 1245045 h 1245973"/>
                <a:gd name="connsiteX2" fmla="*/ 4625138 w 4625248"/>
                <a:gd name="connsiteY2" fmla="*/ 198123 h 1245973"/>
                <a:gd name="connsiteX3" fmla="*/ 2133729 w 4625248"/>
                <a:gd name="connsiteY3" fmla="*/ 383653 h 1245973"/>
                <a:gd name="connsiteX4" fmla="*/ 129 w 4625248"/>
                <a:gd name="connsiteY4" fmla="*/ 25845 h 1245973"/>
                <a:gd name="connsiteX0" fmla="*/ 129 w 4651748"/>
                <a:gd name="connsiteY0" fmla="*/ 26119 h 1245350"/>
                <a:gd name="connsiteX1" fmla="*/ 2226494 w 4651748"/>
                <a:gd name="connsiteY1" fmla="*/ 1245319 h 1245350"/>
                <a:gd name="connsiteX2" fmla="*/ 4651642 w 4651748"/>
                <a:gd name="connsiteY2" fmla="*/ 65875 h 1245350"/>
                <a:gd name="connsiteX3" fmla="*/ 2133729 w 4651748"/>
                <a:gd name="connsiteY3" fmla="*/ 383927 h 1245350"/>
                <a:gd name="connsiteX4" fmla="*/ 129 w 4651748"/>
                <a:gd name="connsiteY4" fmla="*/ 26119 h 1245350"/>
                <a:gd name="connsiteX0" fmla="*/ 129 w 4702816"/>
                <a:gd name="connsiteY0" fmla="*/ 32846 h 1252081"/>
                <a:gd name="connsiteX1" fmla="*/ 2226494 w 4702816"/>
                <a:gd name="connsiteY1" fmla="*/ 1252046 h 1252081"/>
                <a:gd name="connsiteX2" fmla="*/ 4651642 w 4702816"/>
                <a:gd name="connsiteY2" fmla="*/ 72602 h 1252081"/>
                <a:gd name="connsiteX3" fmla="*/ 2133729 w 4702816"/>
                <a:gd name="connsiteY3" fmla="*/ 390654 h 1252081"/>
                <a:gd name="connsiteX4" fmla="*/ 129 w 4702816"/>
                <a:gd name="connsiteY4" fmla="*/ 32846 h 1252081"/>
                <a:gd name="connsiteX0" fmla="*/ 10691 w 4713378"/>
                <a:gd name="connsiteY0" fmla="*/ 60664 h 1279899"/>
                <a:gd name="connsiteX1" fmla="*/ 2237056 w 4713378"/>
                <a:gd name="connsiteY1" fmla="*/ 1279864 h 1279899"/>
                <a:gd name="connsiteX2" fmla="*/ 4662204 w 4713378"/>
                <a:gd name="connsiteY2" fmla="*/ 100420 h 1279899"/>
                <a:gd name="connsiteX3" fmla="*/ 2144291 w 4713378"/>
                <a:gd name="connsiteY3" fmla="*/ 418472 h 1279899"/>
                <a:gd name="connsiteX4" fmla="*/ 10691 w 4713378"/>
                <a:gd name="connsiteY4" fmla="*/ 60664 h 1279899"/>
                <a:gd name="connsiteX0" fmla="*/ 10744 w 4765498"/>
                <a:gd name="connsiteY0" fmla="*/ 61154 h 1280502"/>
                <a:gd name="connsiteX1" fmla="*/ 2237109 w 4765498"/>
                <a:gd name="connsiteY1" fmla="*/ 1280354 h 1280502"/>
                <a:gd name="connsiteX2" fmla="*/ 4715266 w 4765498"/>
                <a:gd name="connsiteY2" fmla="*/ 140667 h 1280502"/>
                <a:gd name="connsiteX3" fmla="*/ 2144344 w 4765498"/>
                <a:gd name="connsiteY3" fmla="*/ 418962 h 1280502"/>
                <a:gd name="connsiteX4" fmla="*/ 10744 w 4765498"/>
                <a:gd name="connsiteY4" fmla="*/ 61154 h 1280502"/>
                <a:gd name="connsiteX0" fmla="*/ 10744 w 4740092"/>
                <a:gd name="connsiteY0" fmla="*/ 61154 h 1280507"/>
                <a:gd name="connsiteX1" fmla="*/ 2237109 w 4740092"/>
                <a:gd name="connsiteY1" fmla="*/ 1280354 h 1280507"/>
                <a:gd name="connsiteX2" fmla="*/ 4715266 w 4740092"/>
                <a:gd name="connsiteY2" fmla="*/ 140667 h 1280507"/>
                <a:gd name="connsiteX3" fmla="*/ 2144344 w 4740092"/>
                <a:gd name="connsiteY3" fmla="*/ 418962 h 1280507"/>
                <a:gd name="connsiteX4" fmla="*/ 10744 w 4740092"/>
                <a:gd name="connsiteY4" fmla="*/ 61154 h 1280507"/>
                <a:gd name="connsiteX0" fmla="*/ 11 w 4704541"/>
                <a:gd name="connsiteY0" fmla="*/ 26401 h 1245730"/>
                <a:gd name="connsiteX1" fmla="*/ 2226376 w 4704541"/>
                <a:gd name="connsiteY1" fmla="*/ 1245601 h 1245730"/>
                <a:gd name="connsiteX2" fmla="*/ 4704533 w 4704541"/>
                <a:gd name="connsiteY2" fmla="*/ 105914 h 1245730"/>
                <a:gd name="connsiteX3" fmla="*/ 2252880 w 4704541"/>
                <a:gd name="connsiteY3" fmla="*/ 384209 h 1245730"/>
                <a:gd name="connsiteX4" fmla="*/ 11 w 4704541"/>
                <a:gd name="connsiteY4" fmla="*/ 26401 h 1245730"/>
                <a:gd name="connsiteX0" fmla="*/ 3 w 4704527"/>
                <a:gd name="connsiteY0" fmla="*/ 25121 h 1217948"/>
                <a:gd name="connsiteX1" fmla="*/ 2266125 w 4704527"/>
                <a:gd name="connsiteY1" fmla="*/ 1217816 h 1217948"/>
                <a:gd name="connsiteX2" fmla="*/ 4704525 w 4704527"/>
                <a:gd name="connsiteY2" fmla="*/ 104634 h 1217948"/>
                <a:gd name="connsiteX3" fmla="*/ 2252872 w 4704527"/>
                <a:gd name="connsiteY3" fmla="*/ 382929 h 1217948"/>
                <a:gd name="connsiteX4" fmla="*/ 3 w 4704527"/>
                <a:gd name="connsiteY4" fmla="*/ 25121 h 1217948"/>
                <a:gd name="connsiteX0" fmla="*/ 119 w 4704643"/>
                <a:gd name="connsiteY0" fmla="*/ 114385 h 1307212"/>
                <a:gd name="connsiteX1" fmla="*/ 2266241 w 4704643"/>
                <a:gd name="connsiteY1" fmla="*/ 1307080 h 1307212"/>
                <a:gd name="connsiteX2" fmla="*/ 4704641 w 4704643"/>
                <a:gd name="connsiteY2" fmla="*/ 193898 h 1307212"/>
                <a:gd name="connsiteX3" fmla="*/ 2252988 w 4704643"/>
                <a:gd name="connsiteY3" fmla="*/ 472193 h 1307212"/>
                <a:gd name="connsiteX4" fmla="*/ 119 w 4704643"/>
                <a:gd name="connsiteY4" fmla="*/ 114385 h 1307212"/>
                <a:gd name="connsiteX0" fmla="*/ 119 w 4704643"/>
                <a:gd name="connsiteY0" fmla="*/ 114385 h 1307281"/>
                <a:gd name="connsiteX1" fmla="*/ 2266241 w 4704643"/>
                <a:gd name="connsiteY1" fmla="*/ 1307080 h 1307281"/>
                <a:gd name="connsiteX2" fmla="*/ 4704641 w 4704643"/>
                <a:gd name="connsiteY2" fmla="*/ 193898 h 1307281"/>
                <a:gd name="connsiteX3" fmla="*/ 2252988 w 4704643"/>
                <a:gd name="connsiteY3" fmla="*/ 472193 h 1307281"/>
                <a:gd name="connsiteX4" fmla="*/ 119 w 4704643"/>
                <a:gd name="connsiteY4" fmla="*/ 114385 h 1307281"/>
                <a:gd name="connsiteX0" fmla="*/ 119 w 4704643"/>
                <a:gd name="connsiteY0" fmla="*/ 114385 h 1307281"/>
                <a:gd name="connsiteX1" fmla="*/ 2266241 w 4704643"/>
                <a:gd name="connsiteY1" fmla="*/ 1307080 h 1307281"/>
                <a:gd name="connsiteX2" fmla="*/ 4704641 w 4704643"/>
                <a:gd name="connsiteY2" fmla="*/ 193898 h 1307281"/>
                <a:gd name="connsiteX3" fmla="*/ 2252988 w 4704643"/>
                <a:gd name="connsiteY3" fmla="*/ 472193 h 1307281"/>
                <a:gd name="connsiteX4" fmla="*/ 119 w 4704643"/>
                <a:gd name="connsiteY4" fmla="*/ 114385 h 1307281"/>
                <a:gd name="connsiteX0" fmla="*/ 0 w 4704524"/>
                <a:gd name="connsiteY0" fmla="*/ 79518 h 1272414"/>
                <a:gd name="connsiteX1" fmla="*/ 2266122 w 4704524"/>
                <a:gd name="connsiteY1" fmla="*/ 1272213 h 1272414"/>
                <a:gd name="connsiteX2" fmla="*/ 4704522 w 4704524"/>
                <a:gd name="connsiteY2" fmla="*/ 159031 h 1272414"/>
                <a:gd name="connsiteX3" fmla="*/ 2252869 w 4704524"/>
                <a:gd name="connsiteY3" fmla="*/ 437326 h 1272414"/>
                <a:gd name="connsiteX4" fmla="*/ 0 w 4704524"/>
                <a:gd name="connsiteY4" fmla="*/ 79518 h 1272414"/>
                <a:gd name="connsiteX0" fmla="*/ 0 w 4704524"/>
                <a:gd name="connsiteY0" fmla="*/ 79518 h 1272414"/>
                <a:gd name="connsiteX1" fmla="*/ 2266122 w 4704524"/>
                <a:gd name="connsiteY1" fmla="*/ 1272213 h 1272414"/>
                <a:gd name="connsiteX2" fmla="*/ 4704522 w 4704524"/>
                <a:gd name="connsiteY2" fmla="*/ 159031 h 1272414"/>
                <a:gd name="connsiteX3" fmla="*/ 2252869 w 4704524"/>
                <a:gd name="connsiteY3" fmla="*/ 437326 h 1272414"/>
                <a:gd name="connsiteX4" fmla="*/ 0 w 4704524"/>
                <a:gd name="connsiteY4" fmla="*/ 79518 h 1272414"/>
                <a:gd name="connsiteX0" fmla="*/ 0 w 4704524"/>
                <a:gd name="connsiteY0" fmla="*/ 0 h 1192896"/>
                <a:gd name="connsiteX1" fmla="*/ 2266122 w 4704524"/>
                <a:gd name="connsiteY1" fmla="*/ 1192695 h 1192896"/>
                <a:gd name="connsiteX2" fmla="*/ 4704522 w 4704524"/>
                <a:gd name="connsiteY2" fmla="*/ 79513 h 1192896"/>
                <a:gd name="connsiteX3" fmla="*/ 2252869 w 4704524"/>
                <a:gd name="connsiteY3" fmla="*/ 357808 h 1192896"/>
                <a:gd name="connsiteX4" fmla="*/ 0 w 4704524"/>
                <a:gd name="connsiteY4" fmla="*/ 0 h 1192896"/>
                <a:gd name="connsiteX0" fmla="*/ 0 w 4704524"/>
                <a:gd name="connsiteY0" fmla="*/ 0 h 1192896"/>
                <a:gd name="connsiteX1" fmla="*/ 2266122 w 4704524"/>
                <a:gd name="connsiteY1" fmla="*/ 1192695 h 1192896"/>
                <a:gd name="connsiteX2" fmla="*/ 4704522 w 4704524"/>
                <a:gd name="connsiteY2" fmla="*/ 79513 h 1192896"/>
                <a:gd name="connsiteX3" fmla="*/ 2323811 w 4704524"/>
                <a:gd name="connsiteY3" fmla="*/ 411014 h 1192896"/>
                <a:gd name="connsiteX4" fmla="*/ 0 w 4704524"/>
                <a:gd name="connsiteY4" fmla="*/ 0 h 1192896"/>
                <a:gd name="connsiteX0" fmla="*/ 0 w 4704524"/>
                <a:gd name="connsiteY0" fmla="*/ 0 h 1192896"/>
                <a:gd name="connsiteX1" fmla="*/ 2266122 w 4704524"/>
                <a:gd name="connsiteY1" fmla="*/ 1192695 h 1192896"/>
                <a:gd name="connsiteX2" fmla="*/ 4704522 w 4704524"/>
                <a:gd name="connsiteY2" fmla="*/ 79513 h 1192896"/>
                <a:gd name="connsiteX3" fmla="*/ 2306075 w 4704524"/>
                <a:gd name="connsiteY3" fmla="*/ 464222 h 1192896"/>
                <a:gd name="connsiteX4" fmla="*/ 0 w 4704524"/>
                <a:gd name="connsiteY4" fmla="*/ 0 h 1192896"/>
                <a:gd name="connsiteX0" fmla="*/ 0 w 4739996"/>
                <a:gd name="connsiteY0" fmla="*/ 80108 h 1272965"/>
                <a:gd name="connsiteX1" fmla="*/ 2266122 w 4739996"/>
                <a:gd name="connsiteY1" fmla="*/ 1272803 h 1272965"/>
                <a:gd name="connsiteX2" fmla="*/ 4739994 w 4739996"/>
                <a:gd name="connsiteY2" fmla="*/ 0 h 1272965"/>
                <a:gd name="connsiteX3" fmla="*/ 2306075 w 4739996"/>
                <a:gd name="connsiteY3" fmla="*/ 544330 h 1272965"/>
                <a:gd name="connsiteX4" fmla="*/ 0 w 4739996"/>
                <a:gd name="connsiteY4" fmla="*/ 80108 h 1272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39996" h="1272965">
                  <a:moveTo>
                    <a:pt x="0" y="80108"/>
                  </a:moveTo>
                  <a:cubicBezTo>
                    <a:pt x="15461" y="471047"/>
                    <a:pt x="1476123" y="1286154"/>
                    <a:pt x="2266122" y="1272803"/>
                  </a:cubicBezTo>
                  <a:cubicBezTo>
                    <a:pt x="3056121" y="1259452"/>
                    <a:pt x="4742203" y="483705"/>
                    <a:pt x="4739994" y="0"/>
                  </a:cubicBezTo>
                  <a:cubicBezTo>
                    <a:pt x="4241185" y="119310"/>
                    <a:pt x="3096074" y="530979"/>
                    <a:pt x="2306075" y="544330"/>
                  </a:cubicBezTo>
                  <a:cubicBezTo>
                    <a:pt x="1516076" y="557681"/>
                    <a:pt x="693966" y="221240"/>
                    <a:pt x="0" y="8010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100"/>
            </a:p>
          </p:txBody>
        </p:sp>
        <p:cxnSp>
          <p:nvCxnSpPr>
            <p:cNvPr id="18" name="Straight Connector 17"/>
            <p:cNvCxnSpPr>
              <a:stCxn id="17" idx="2"/>
              <a:endCxn id="15" idx="2"/>
            </p:cNvCxnSpPr>
            <p:nvPr/>
          </p:nvCxnSpPr>
          <p:spPr>
            <a:xfrm flipH="1">
              <a:off x="7699513" y="3710015"/>
              <a:ext cx="22223" cy="145182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17" idx="0"/>
            </p:cNvCxnSpPr>
            <p:nvPr/>
          </p:nvCxnSpPr>
          <p:spPr>
            <a:xfrm flipH="1">
              <a:off x="2971050" y="3790123"/>
              <a:ext cx="10691" cy="147280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Condition of jumping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776" y="1691605"/>
            <a:ext cx="9361612" cy="4989512"/>
          </a:xfrm>
        </p:spPr>
        <p:txBody>
          <a:bodyPr/>
          <a:lstStyle/>
          <a:p>
            <a:r>
              <a:rPr lang="en-US" sz="3200" dirty="0" smtClean="0"/>
              <a:t>Saddle shape in polar coordinates</a:t>
            </a:r>
          </a:p>
          <a:p>
            <a:r>
              <a:rPr lang="en-US" sz="3200" dirty="0" smtClean="0"/>
              <a:t>Vertical acceleration:</a:t>
            </a:r>
            <a:endParaRPr lang="en-US" sz="2800" dirty="0"/>
          </a:p>
          <a:p>
            <a:pPr marL="0" indent="0">
              <a:buNone/>
            </a:pPr>
            <a:r>
              <a:rPr lang="en-US" sz="3200" dirty="0" smtClean="0"/>
              <a:t>		</a:t>
            </a:r>
          </a:p>
          <a:p>
            <a:pPr marL="0" indent="0">
              <a:buNone/>
            </a:pPr>
            <a:r>
              <a:rPr lang="en-US" sz="3200" dirty="0"/>
              <a:t>	</a:t>
            </a:r>
            <a:r>
              <a:rPr lang="en-US" sz="3200" dirty="0" smtClean="0"/>
              <a:t>	Constrained</a:t>
            </a:r>
            <a:br>
              <a:rPr lang="en-US" sz="3200" dirty="0" smtClean="0"/>
            </a:br>
            <a:r>
              <a:rPr lang="en-US" sz="3200" dirty="0" smtClean="0"/>
              <a:t>		to surface</a:t>
            </a:r>
          </a:p>
          <a:p>
            <a:pPr marL="0" indent="0">
              <a:buNone/>
            </a:pPr>
            <a:r>
              <a:rPr lang="en-US" sz="3200" dirty="0"/>
              <a:t>	</a:t>
            </a:r>
            <a:r>
              <a:rPr lang="en-US" sz="3200" dirty="0" smtClean="0"/>
              <a:t>	</a:t>
            </a:r>
            <a:r>
              <a:rPr lang="en-US" sz="3200" b="1" dirty="0" smtClean="0"/>
              <a:t>Jumps</a:t>
            </a:r>
          </a:p>
          <a:p>
            <a:pPr marL="0" indent="0">
              <a:buNone/>
            </a:pPr>
            <a:endParaRPr lang="en-US" sz="3200" b="1" dirty="0"/>
          </a:p>
          <a:p>
            <a:pPr marL="0" indent="0">
              <a:buNone/>
            </a:pPr>
            <a:r>
              <a:rPr lang="en-US" sz="3200" b="1" dirty="0" smtClean="0"/>
              <a:t>Critical frequency</a:t>
            </a:r>
            <a:br>
              <a:rPr lang="en-US" sz="3200" b="1" dirty="0" smtClean="0"/>
            </a:br>
            <a:r>
              <a:rPr lang="en-US" sz="3200" b="1" dirty="0" smtClean="0"/>
              <a:t>for jumping: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659187"/>
              </p:ext>
            </p:extLst>
          </p:nvPr>
        </p:nvGraphicFramePr>
        <p:xfrm>
          <a:off x="4191000" y="5435600"/>
          <a:ext cx="4865688" cy="1266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484" name="Equation" r:id="rId3" imgW="1257120" imgH="444240" progId="Equation.3">
                  <p:embed/>
                </p:oleObj>
              </mc:Choice>
              <mc:Fallback>
                <p:oleObj name="Equation" r:id="rId3" imgW="1257120" imgH="444240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0" y="5435600"/>
                        <a:ext cx="4865688" cy="1266825"/>
                      </a:xfrm>
                      <a:prstGeom prst="rect">
                        <a:avLst/>
                      </a:prstGeom>
                      <a:noFill/>
                      <a:ln w="76200">
                        <a:solidFill>
                          <a:srgbClr val="FFFF00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2314449"/>
              </p:ext>
            </p:extLst>
          </p:nvPr>
        </p:nvGraphicFramePr>
        <p:xfrm>
          <a:off x="5150152" y="2323389"/>
          <a:ext cx="3916363" cy="630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485" name="Equation" r:id="rId5" imgW="1498320" imgH="241200" progId="Equation.3">
                  <p:embed/>
                </p:oleObj>
              </mc:Choice>
              <mc:Fallback>
                <p:oleObj name="Equation" r:id="rId5" imgW="1498320" imgH="241200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50152" y="2323389"/>
                        <a:ext cx="3916363" cy="630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2739993"/>
              </p:ext>
            </p:extLst>
          </p:nvPr>
        </p:nvGraphicFramePr>
        <p:xfrm>
          <a:off x="6912520" y="1652706"/>
          <a:ext cx="2754312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486" name="Equation" r:id="rId7" imgW="1054080" imgH="228600" progId="Equation.3">
                  <p:embed/>
                </p:oleObj>
              </mc:Choice>
              <mc:Fallback>
                <p:oleObj name="Equation" r:id="rId7" imgW="1054080" imgH="2286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12520" y="1652706"/>
                        <a:ext cx="2754312" cy="59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3465461"/>
              </p:ext>
            </p:extLst>
          </p:nvPr>
        </p:nvGraphicFramePr>
        <p:xfrm>
          <a:off x="692150" y="3569394"/>
          <a:ext cx="963613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487" name="Equation" r:id="rId9" imgW="368280" imgH="190440" progId="Equation.3">
                  <p:embed/>
                </p:oleObj>
              </mc:Choice>
              <mc:Fallback>
                <p:oleObj name="Equation" r:id="rId9" imgW="368280" imgH="19044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2150" y="3569394"/>
                        <a:ext cx="963613" cy="498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4971874"/>
              </p:ext>
            </p:extLst>
          </p:nvPr>
        </p:nvGraphicFramePr>
        <p:xfrm>
          <a:off x="676275" y="4586288"/>
          <a:ext cx="995363" cy="430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488" name="Equation" r:id="rId11" imgW="380880" imgH="164880" progId="Equation.3">
                  <p:embed/>
                </p:oleObj>
              </mc:Choice>
              <mc:Fallback>
                <p:oleObj name="Equation" r:id="rId11" imgW="380880" imgH="16488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6275" y="4586288"/>
                        <a:ext cx="995363" cy="430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5" name="Straight Arrow Connector 24"/>
          <p:cNvCxnSpPr/>
          <p:nvPr/>
        </p:nvCxnSpPr>
        <p:spPr>
          <a:xfrm>
            <a:off x="7396366" y="4200777"/>
            <a:ext cx="1676394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9072760" y="4200777"/>
            <a:ext cx="0" cy="299139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6048424" y="2339677"/>
            <a:ext cx="720080" cy="661484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1" name="TextBox 20"/>
          <p:cNvSpPr txBox="1"/>
          <p:nvPr/>
        </p:nvSpPr>
        <p:spPr>
          <a:xfrm>
            <a:off x="8100613" y="3807293"/>
            <a:ext cx="657217" cy="435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</a:t>
            </a:r>
            <a:endParaRPr lang="sk-SK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9072760" y="4099564"/>
            <a:ext cx="657217" cy="435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</a:t>
            </a:r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1935164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84298" y="1547589"/>
            <a:ext cx="9074150" cy="498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94" tIns="50397" rIns="100794" bIns="50397" numCol="1" anchor="t" anchorCtr="0" compatLnSpc="1">
            <a:prstTxWarp prst="textNoShape">
              <a:avLst/>
            </a:prstTxWarp>
          </a:bodyPr>
          <a:lstStyle>
            <a:lvl1pPr marL="377825" indent="-377825" algn="l" defTabSz="10064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7563" indent="-314325" algn="l" defTabSz="10064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8888" indent="-250825" algn="l" defTabSz="10064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713" indent="-250825" algn="l" defTabSz="10064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6950" indent="-250825" algn="l" defTabSz="10064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3200" dirty="0" smtClean="0"/>
              <a:t>We measured the distance in which jump occurred and estimated the frequency</a:t>
            </a:r>
          </a:p>
          <a:p>
            <a:pPr>
              <a:spcAft>
                <a:spcPts val="1200"/>
              </a:spcAft>
            </a:pPr>
            <a:endParaRPr lang="en-US" sz="3200" dirty="0"/>
          </a:p>
          <a:p>
            <a:pPr>
              <a:spcAft>
                <a:spcPts val="1200"/>
              </a:spcAft>
            </a:pPr>
            <a:endParaRPr lang="en-US" sz="3200" dirty="0" smtClean="0"/>
          </a:p>
          <a:p>
            <a:pPr>
              <a:spcAft>
                <a:spcPts val="1200"/>
              </a:spcAft>
            </a:pPr>
            <a:r>
              <a:rPr lang="en-US" sz="3200" dirty="0" smtClean="0"/>
              <a:t>Measured frequency:</a:t>
            </a:r>
            <a:endParaRPr lang="sk-SK" sz="3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Estimation vs. reality</a:t>
            </a:r>
            <a:endParaRPr lang="sk-SK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547" y="3909768"/>
            <a:ext cx="4999655" cy="2908489"/>
          </a:xfrm>
        </p:spPr>
      </p:pic>
      <p:sp>
        <p:nvSpPr>
          <p:cNvPr id="7" name="Right Arrow 6"/>
          <p:cNvSpPr/>
          <p:nvPr/>
        </p:nvSpPr>
        <p:spPr>
          <a:xfrm>
            <a:off x="4845366" y="3215270"/>
            <a:ext cx="1296144" cy="360040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4290884"/>
              </p:ext>
            </p:extLst>
          </p:nvPr>
        </p:nvGraphicFramePr>
        <p:xfrm>
          <a:off x="6338511" y="3131765"/>
          <a:ext cx="3325813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94" name="Equation" r:id="rId4" imgW="1307880" imgH="203040" progId="Equation.3">
                  <p:embed/>
                </p:oleObj>
              </mc:Choice>
              <mc:Fallback>
                <p:oleObj name="Equation" r:id="rId4" imgW="1307880" imgH="2030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338511" y="3131765"/>
                        <a:ext cx="3325813" cy="527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1945188"/>
              </p:ext>
            </p:extLst>
          </p:nvPr>
        </p:nvGraphicFramePr>
        <p:xfrm>
          <a:off x="917761" y="2638573"/>
          <a:ext cx="3144837" cy="1266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95" name="Equation" r:id="rId6" imgW="812520" imgH="444240" progId="Equation.3">
                  <p:embed/>
                </p:oleObj>
              </mc:Choice>
              <mc:Fallback>
                <p:oleObj name="Equation" r:id="rId6" imgW="81252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7761" y="2638573"/>
                        <a:ext cx="3144837" cy="1266825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accent1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ight Arrow 9"/>
          <p:cNvSpPr/>
          <p:nvPr/>
        </p:nvSpPr>
        <p:spPr>
          <a:xfrm>
            <a:off x="1194036" y="5206457"/>
            <a:ext cx="1296144" cy="360040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6228638"/>
              </p:ext>
            </p:extLst>
          </p:nvPr>
        </p:nvGraphicFramePr>
        <p:xfrm>
          <a:off x="2664048" y="5170530"/>
          <a:ext cx="1959297" cy="5433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96" name="Equation" r:id="rId8" imgW="749160" imgH="203040" progId="Equation.3">
                  <p:embed/>
                </p:oleObj>
              </mc:Choice>
              <mc:Fallback>
                <p:oleObj name="Equation" r:id="rId8" imgW="74916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4048" y="5170530"/>
                        <a:ext cx="1959297" cy="5433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-137108" y="-326080"/>
            <a:ext cx="10312070" cy="7909383"/>
          </a:xfrm>
          <a:prstGeom prst="rect">
            <a:avLst/>
          </a:prstGeom>
          <a:solidFill>
            <a:srgbClr val="FFFFFF">
              <a:alpha val="5882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" name="TextBox 2"/>
          <p:cNvSpPr txBox="1"/>
          <p:nvPr/>
        </p:nvSpPr>
        <p:spPr>
          <a:xfrm>
            <a:off x="1367597" y="720122"/>
            <a:ext cx="7302660" cy="58169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TOO HIGH FREQUENCY</a:t>
            </a:r>
          </a:p>
          <a:p>
            <a:pPr algn="ctr"/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sym typeface="Wingdings" panose="05000000000000000000" pitchFamily="2" charset="2"/>
            </a:endParaRPr>
          </a:p>
          <a:p>
            <a:pPr algn="ctr"/>
            <a:endParaRPr lang="en-US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sym typeface="Wingdings" panose="05000000000000000000" pitchFamily="2" charset="2"/>
            </a:endParaRPr>
          </a:p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Wingdings" panose="05000000000000000000" pitchFamily="2" charset="2"/>
              </a:rPr>
              <a:t>NO MORE CONSTRAINED TO SADDLE’S SURFACE</a:t>
            </a:r>
          </a:p>
          <a:p>
            <a:pPr algn="ctr"/>
            <a:endParaRPr lang="en-US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sym typeface="Wingdings" panose="05000000000000000000" pitchFamily="2" charset="2"/>
            </a:endParaRPr>
          </a:p>
          <a:p>
            <a:pPr algn="ctr"/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sym typeface="Wingdings" panose="05000000000000000000" pitchFamily="2" charset="2"/>
            </a:endParaRPr>
          </a:p>
          <a:p>
            <a:pPr algn="ctr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Wingdings" panose="05000000000000000000" pitchFamily="2" charset="2"/>
              </a:rPr>
              <a:t>LOWER LIFETIME 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sym typeface="Wingdings" panose="05000000000000000000" pitchFamily="2" charset="2"/>
            </a:endParaRPr>
          </a:p>
          <a:p>
            <a:pPr algn="ctr"/>
            <a:endParaRPr lang="en-US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sym typeface="Wingdings" panose="05000000000000000000" pitchFamily="2" charset="2"/>
            </a:endParaRPr>
          </a:p>
        </p:txBody>
      </p:sp>
      <p:sp>
        <p:nvSpPr>
          <p:cNvPr id="15" name="Down Arrow 14"/>
          <p:cNvSpPr/>
          <p:nvPr/>
        </p:nvSpPr>
        <p:spPr>
          <a:xfrm>
            <a:off x="4661333" y="2123653"/>
            <a:ext cx="720080" cy="899247"/>
          </a:xfrm>
          <a:prstGeom prst="downArrow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6" name="Down Arrow 15"/>
          <p:cNvSpPr/>
          <p:nvPr/>
        </p:nvSpPr>
        <p:spPr>
          <a:xfrm>
            <a:off x="4661333" y="4427909"/>
            <a:ext cx="720080" cy="899247"/>
          </a:xfrm>
          <a:prstGeom prst="downArrow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90642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2" grpId="0" animBg="1"/>
      <p:bldP spid="3" grpId="0" animBg="1"/>
      <p:bldP spid="15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How can the rotation</a:t>
            </a:r>
            <a:br>
              <a:rPr lang="en-US" dirty="0" smtClean="0"/>
            </a:br>
            <a:r>
              <a:rPr lang="en-US" b="1" i="1" dirty="0" smtClean="0"/>
              <a:t>help</a:t>
            </a:r>
            <a:r>
              <a:rPr lang="en-US" dirty="0" smtClean="0"/>
              <a:t> the stability?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763613"/>
            <a:ext cx="6016585" cy="4989612"/>
          </a:xfrm>
        </p:spPr>
        <p:txBody>
          <a:bodyPr/>
          <a:lstStyle/>
          <a:p>
            <a:r>
              <a:rPr lang="en-US" dirty="0" smtClean="0"/>
              <a:t>Static saddle:</a:t>
            </a:r>
            <a:br>
              <a:rPr lang="en-US" dirty="0" smtClean="0"/>
            </a:br>
            <a:r>
              <a:rPr lang="en-US" dirty="0" smtClean="0"/>
              <a:t>	just </a:t>
            </a:r>
            <a:r>
              <a:rPr lang="en-US" b="1" dirty="0" smtClean="0"/>
              <a:t>rolls off</a:t>
            </a:r>
          </a:p>
          <a:p>
            <a:endParaRPr lang="en-US" dirty="0" smtClean="0"/>
          </a:p>
          <a:p>
            <a:r>
              <a:rPr lang="en-US" dirty="0" smtClean="0"/>
              <a:t>Rotating saddle:</a:t>
            </a:r>
            <a:br>
              <a:rPr lang="en-US" dirty="0" smtClean="0"/>
            </a:br>
            <a:r>
              <a:rPr lang="en-US" dirty="0" smtClean="0"/>
              <a:t>	</a:t>
            </a:r>
            <a:r>
              <a:rPr lang="en-US" b="1" dirty="0" smtClean="0"/>
              <a:t>rolls around</a:t>
            </a:r>
            <a:r>
              <a:rPr lang="en-US" b="1" dirty="0"/>
              <a:t> </a:t>
            </a:r>
            <a:r>
              <a:rPr lang="en-US" b="1" dirty="0" smtClean="0"/>
              <a:t>the saddle</a:t>
            </a:r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sk-SK" dirty="0" smtClean="0">
                <a:sym typeface="Wingdings" panose="05000000000000000000" pitchFamily="2" charset="2"/>
              </a:rPr>
              <a:t></a:t>
            </a:r>
            <a:r>
              <a:rPr lang="en-US" dirty="0" smtClean="0">
                <a:sym typeface="Wingdings" panose="05000000000000000000" pitchFamily="2" charset="2"/>
              </a:rPr>
              <a:t> effect of slopes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	</a:t>
            </a:r>
            <a:r>
              <a:rPr lang="en-US" dirty="0" smtClean="0">
                <a:sym typeface="Wingdings" panose="05000000000000000000" pitchFamily="2" charset="2"/>
              </a:rPr>
              <a:t>	 cancels</a:t>
            </a:r>
            <a:endParaRPr lang="sk-SK" b="1" dirty="0"/>
          </a:p>
        </p:txBody>
      </p:sp>
      <p:grpSp>
        <p:nvGrpSpPr>
          <p:cNvPr id="19" name="Group 18"/>
          <p:cNvGrpSpPr/>
          <p:nvPr/>
        </p:nvGrpSpPr>
        <p:grpSpPr>
          <a:xfrm rot="2807803">
            <a:off x="5526871" y="2322180"/>
            <a:ext cx="4094614" cy="4094614"/>
            <a:chOff x="3240112" y="2479075"/>
            <a:chExt cx="4464496" cy="4464496"/>
          </a:xfrm>
        </p:grpSpPr>
        <p:sp>
          <p:nvSpPr>
            <p:cNvPr id="20" name="Oval 19"/>
            <p:cNvSpPr/>
            <p:nvPr/>
          </p:nvSpPr>
          <p:spPr>
            <a:xfrm>
              <a:off x="3240112" y="2479075"/>
              <a:ext cx="4464496" cy="4464496"/>
            </a:xfrm>
            <a:prstGeom prst="ellipse">
              <a:avLst/>
            </a:prstGeom>
            <a:gradFill flip="none" rotWithShape="1">
              <a:gsLst>
                <a:gs pos="0">
                  <a:srgbClr val="0070C0"/>
                </a:gs>
                <a:gs pos="50000">
                  <a:srgbClr val="FFFF00">
                    <a:lumMod val="91000"/>
                  </a:srgbClr>
                </a:gs>
                <a:gs pos="100000">
                  <a:srgbClr val="0070C0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21" name="Oval 20"/>
            <p:cNvSpPr/>
            <p:nvPr/>
          </p:nvSpPr>
          <p:spPr>
            <a:xfrm rot="5400000">
              <a:off x="3240112" y="2479075"/>
              <a:ext cx="4464496" cy="4464496"/>
            </a:xfrm>
            <a:prstGeom prst="ellipse">
              <a:avLst/>
            </a:prstGeom>
            <a:gradFill flip="none" rotWithShape="1">
              <a:gsLst>
                <a:gs pos="0">
                  <a:srgbClr val="FFFF00">
                    <a:alpha val="52000"/>
                  </a:srgbClr>
                </a:gs>
                <a:gs pos="50000">
                  <a:srgbClr val="0070C0">
                    <a:alpha val="51000"/>
                  </a:srgbClr>
                </a:gs>
                <a:gs pos="100000">
                  <a:srgbClr val="FFFF00">
                    <a:alpha val="54000"/>
                  </a:srgbClr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sp>
        <p:nvSpPr>
          <p:cNvPr id="22" name="Oval 21"/>
          <p:cNvSpPr/>
          <p:nvPr/>
        </p:nvSpPr>
        <p:spPr>
          <a:xfrm rot="2807803">
            <a:off x="7628179" y="5586722"/>
            <a:ext cx="288032" cy="28803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8" name="Down Arrow 17"/>
          <p:cNvSpPr/>
          <p:nvPr/>
        </p:nvSpPr>
        <p:spPr>
          <a:xfrm rot="10800000">
            <a:off x="7366494" y="5266838"/>
            <a:ext cx="435381" cy="66747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3" name="Down Arrow 22"/>
          <p:cNvSpPr/>
          <p:nvPr/>
        </p:nvSpPr>
        <p:spPr>
          <a:xfrm rot="16200000">
            <a:off x="8953338" y="4069722"/>
            <a:ext cx="435381" cy="66747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4" name="Down Arrow 23"/>
          <p:cNvSpPr/>
          <p:nvPr/>
        </p:nvSpPr>
        <p:spPr>
          <a:xfrm>
            <a:off x="7366494" y="2917407"/>
            <a:ext cx="435381" cy="66747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5" name="Down Arrow 24"/>
          <p:cNvSpPr/>
          <p:nvPr/>
        </p:nvSpPr>
        <p:spPr>
          <a:xfrm rot="5400000">
            <a:off x="5804428" y="4024277"/>
            <a:ext cx="435381" cy="66747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6" name="Down Arrow 25"/>
          <p:cNvSpPr/>
          <p:nvPr/>
        </p:nvSpPr>
        <p:spPr>
          <a:xfrm rot="3445462">
            <a:off x="6056718" y="4716381"/>
            <a:ext cx="435381" cy="33373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7" name="Down Arrow 26"/>
          <p:cNvSpPr/>
          <p:nvPr/>
        </p:nvSpPr>
        <p:spPr>
          <a:xfrm rot="14318041">
            <a:off x="8671287" y="3669678"/>
            <a:ext cx="435381" cy="33373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8" name="Down Arrow 27"/>
          <p:cNvSpPr/>
          <p:nvPr/>
        </p:nvSpPr>
        <p:spPr>
          <a:xfrm rot="18773818">
            <a:off x="8656655" y="4852078"/>
            <a:ext cx="435381" cy="33373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9" name="Down Arrow 28"/>
          <p:cNvSpPr/>
          <p:nvPr/>
        </p:nvSpPr>
        <p:spPr>
          <a:xfrm rot="6796821">
            <a:off x="6095470" y="3635083"/>
            <a:ext cx="435381" cy="33373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0" name="Down Arrow 29"/>
          <p:cNvSpPr/>
          <p:nvPr/>
        </p:nvSpPr>
        <p:spPr>
          <a:xfrm rot="20152241">
            <a:off x="6877391" y="3048824"/>
            <a:ext cx="435381" cy="33373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1" name="Down Arrow 30"/>
          <p:cNvSpPr/>
          <p:nvPr/>
        </p:nvSpPr>
        <p:spPr>
          <a:xfrm rot="1930433">
            <a:off x="7904050" y="3067776"/>
            <a:ext cx="435381" cy="33373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2" name="Down Arrow 31"/>
          <p:cNvSpPr/>
          <p:nvPr/>
        </p:nvSpPr>
        <p:spPr>
          <a:xfrm rot="8557736">
            <a:off x="7905222" y="5436455"/>
            <a:ext cx="435381" cy="33373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3" name="Down Arrow 32"/>
          <p:cNvSpPr/>
          <p:nvPr/>
        </p:nvSpPr>
        <p:spPr>
          <a:xfrm rot="12732952">
            <a:off x="6853742" y="5443970"/>
            <a:ext cx="435381" cy="33373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69224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5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8806E-6 -4.57311E-7 L 0.00488 -0.07426 L 0.02553 -0.12901 L 0.05909 -0.18691 L 0.09407 -0.22131 L 0.13221 -0.23851 L 0.25906 -0.27648 " pathEditMode="relative" rAng="1968584" ptsTypes="AAAAAAA">
                                      <p:cBhvr>
                                        <p:cTn id="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45" y="-149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0">
                                      <p:cBhvr>
                                        <p:cTn id="16" dur="1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178 0.00944 C -0.09439 0.00944 -0.156 -0.07342 -0.156 -0.17537 C -0.156 -0.27753 -0.09439 -0.35998 -0.0178 -0.35998 C 0.05862 -0.35998 0.12055 -0.27753 0.12055 -0.17537 C 0.12055 -0.07342 0.05862 0.00944 -0.0178 0.00944 Z " pathEditMode="relative" rAng="0" ptsTypes="fffff">
                                      <p:cBhvr>
                                        <p:cTn id="18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2" grpId="0" animBg="1"/>
      <p:bldP spid="22" grpId="1" animBg="1"/>
      <p:bldP spid="22" grpId="2" animBg="1"/>
      <p:bldP spid="18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08" y="467469"/>
            <a:ext cx="9074150" cy="1258887"/>
          </a:xfrm>
        </p:spPr>
        <p:txBody>
          <a:bodyPr/>
          <a:lstStyle/>
          <a:p>
            <a:r>
              <a:rPr lang="en-US" dirty="0" smtClean="0"/>
              <a:t>Parameters affecting lifetime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5936" y="2051645"/>
            <a:ext cx="8065468" cy="4989512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Friction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Frequency</a:t>
            </a:r>
          </a:p>
          <a:p>
            <a:pPr marL="954088" lvl="1" indent="-514350"/>
            <a:r>
              <a:rPr lang="en-US" dirty="0" smtClean="0"/>
              <a:t>Lower limit: rise of lifetime </a:t>
            </a:r>
          </a:p>
          <a:p>
            <a:pPr marL="954088" lvl="1" indent="-514350"/>
            <a:r>
              <a:rPr lang="en-US" dirty="0" smtClean="0"/>
              <a:t>Upper limit: jumping </a:t>
            </a:r>
          </a:p>
          <a:p>
            <a:pPr marL="439738" lvl="1" indent="0">
              <a:buNone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Moment of inertia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Initial position</a:t>
            </a:r>
          </a:p>
        </p:txBody>
      </p:sp>
      <p:sp>
        <p:nvSpPr>
          <p:cNvPr id="4" name="Freeform 3"/>
          <p:cNvSpPr/>
          <p:nvPr/>
        </p:nvSpPr>
        <p:spPr>
          <a:xfrm>
            <a:off x="727055" y="1979637"/>
            <a:ext cx="793520" cy="864096"/>
          </a:xfrm>
          <a:custGeom>
            <a:avLst/>
            <a:gdLst>
              <a:gd name="connsiteX0" fmla="*/ 0 w 688622"/>
              <a:gd name="connsiteY0" fmla="*/ 338666 h 767644"/>
              <a:gd name="connsiteX1" fmla="*/ 146756 w 688622"/>
              <a:gd name="connsiteY1" fmla="*/ 440266 h 767644"/>
              <a:gd name="connsiteX2" fmla="*/ 237067 w 688622"/>
              <a:gd name="connsiteY2" fmla="*/ 632177 h 767644"/>
              <a:gd name="connsiteX3" fmla="*/ 237067 w 688622"/>
              <a:gd name="connsiteY3" fmla="*/ 767644 h 767644"/>
              <a:gd name="connsiteX4" fmla="*/ 237067 w 688622"/>
              <a:gd name="connsiteY4" fmla="*/ 575733 h 767644"/>
              <a:gd name="connsiteX5" fmla="*/ 316089 w 688622"/>
              <a:gd name="connsiteY5" fmla="*/ 293511 h 767644"/>
              <a:gd name="connsiteX6" fmla="*/ 541867 w 688622"/>
              <a:gd name="connsiteY6" fmla="*/ 79022 h 767644"/>
              <a:gd name="connsiteX7" fmla="*/ 688622 w 688622"/>
              <a:gd name="connsiteY7" fmla="*/ 0 h 76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8622" h="767644">
                <a:moveTo>
                  <a:pt x="0" y="338666"/>
                </a:moveTo>
                <a:cubicBezTo>
                  <a:pt x="53622" y="365007"/>
                  <a:pt x="107245" y="391348"/>
                  <a:pt x="146756" y="440266"/>
                </a:cubicBezTo>
                <a:cubicBezTo>
                  <a:pt x="186267" y="489184"/>
                  <a:pt x="222015" y="577614"/>
                  <a:pt x="237067" y="632177"/>
                </a:cubicBezTo>
                <a:cubicBezTo>
                  <a:pt x="252119" y="686740"/>
                  <a:pt x="237067" y="767644"/>
                  <a:pt x="237067" y="767644"/>
                </a:cubicBezTo>
                <a:cubicBezTo>
                  <a:pt x="237067" y="758237"/>
                  <a:pt x="223897" y="654755"/>
                  <a:pt x="237067" y="575733"/>
                </a:cubicBezTo>
                <a:cubicBezTo>
                  <a:pt x="250237" y="496711"/>
                  <a:pt x="265289" y="376296"/>
                  <a:pt x="316089" y="293511"/>
                </a:cubicBezTo>
                <a:cubicBezTo>
                  <a:pt x="366889" y="210726"/>
                  <a:pt x="479778" y="127940"/>
                  <a:pt x="541867" y="79022"/>
                </a:cubicBezTo>
                <a:cubicBezTo>
                  <a:pt x="603956" y="30104"/>
                  <a:pt x="646289" y="15052"/>
                  <a:pt x="688622" y="0"/>
                </a:cubicBez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TextBox 5"/>
          <p:cNvSpPr txBox="1"/>
          <p:nvPr/>
        </p:nvSpPr>
        <p:spPr>
          <a:xfrm>
            <a:off x="358358" y="4715941"/>
            <a:ext cx="1225569" cy="1738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 smtClean="0"/>
              <a:t>?</a:t>
            </a:r>
            <a:endParaRPr lang="sk-SK" sz="11500" dirty="0"/>
          </a:p>
        </p:txBody>
      </p:sp>
      <p:sp>
        <p:nvSpPr>
          <p:cNvPr id="7" name="Freeform 6"/>
          <p:cNvSpPr/>
          <p:nvPr/>
        </p:nvSpPr>
        <p:spPr>
          <a:xfrm>
            <a:off x="572951" y="3021179"/>
            <a:ext cx="937536" cy="1105166"/>
          </a:xfrm>
          <a:custGeom>
            <a:avLst/>
            <a:gdLst>
              <a:gd name="connsiteX0" fmla="*/ 0 w 688622"/>
              <a:gd name="connsiteY0" fmla="*/ 338666 h 767644"/>
              <a:gd name="connsiteX1" fmla="*/ 146756 w 688622"/>
              <a:gd name="connsiteY1" fmla="*/ 440266 h 767644"/>
              <a:gd name="connsiteX2" fmla="*/ 237067 w 688622"/>
              <a:gd name="connsiteY2" fmla="*/ 632177 h 767644"/>
              <a:gd name="connsiteX3" fmla="*/ 237067 w 688622"/>
              <a:gd name="connsiteY3" fmla="*/ 767644 h 767644"/>
              <a:gd name="connsiteX4" fmla="*/ 237067 w 688622"/>
              <a:gd name="connsiteY4" fmla="*/ 575733 h 767644"/>
              <a:gd name="connsiteX5" fmla="*/ 316089 w 688622"/>
              <a:gd name="connsiteY5" fmla="*/ 293511 h 767644"/>
              <a:gd name="connsiteX6" fmla="*/ 541867 w 688622"/>
              <a:gd name="connsiteY6" fmla="*/ 79022 h 767644"/>
              <a:gd name="connsiteX7" fmla="*/ 688622 w 688622"/>
              <a:gd name="connsiteY7" fmla="*/ 0 h 76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8622" h="767644">
                <a:moveTo>
                  <a:pt x="0" y="338666"/>
                </a:moveTo>
                <a:cubicBezTo>
                  <a:pt x="53622" y="365007"/>
                  <a:pt x="107245" y="391348"/>
                  <a:pt x="146756" y="440266"/>
                </a:cubicBezTo>
                <a:cubicBezTo>
                  <a:pt x="186267" y="489184"/>
                  <a:pt x="222015" y="577614"/>
                  <a:pt x="237067" y="632177"/>
                </a:cubicBezTo>
                <a:cubicBezTo>
                  <a:pt x="252119" y="686740"/>
                  <a:pt x="237067" y="767644"/>
                  <a:pt x="237067" y="767644"/>
                </a:cubicBezTo>
                <a:cubicBezTo>
                  <a:pt x="237067" y="758237"/>
                  <a:pt x="223897" y="654755"/>
                  <a:pt x="237067" y="575733"/>
                </a:cubicBezTo>
                <a:cubicBezTo>
                  <a:pt x="250237" y="496711"/>
                  <a:pt x="265289" y="376296"/>
                  <a:pt x="316089" y="293511"/>
                </a:cubicBezTo>
                <a:cubicBezTo>
                  <a:pt x="366889" y="210726"/>
                  <a:pt x="479778" y="127940"/>
                  <a:pt x="541867" y="79022"/>
                </a:cubicBezTo>
                <a:cubicBezTo>
                  <a:pt x="603956" y="30104"/>
                  <a:pt x="646289" y="15052"/>
                  <a:pt x="688622" y="0"/>
                </a:cubicBez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04849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 Moment of inertia</a:t>
            </a:r>
            <a:endParaRPr lang="sk-SK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8144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544" y="4402269"/>
            <a:ext cx="2592387" cy="294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Hollow VS. Solid Ball</a:t>
            </a:r>
            <a:endParaRPr lang="sk-SK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03237" y="1475581"/>
            <a:ext cx="9074150" cy="5472608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dirty="0" smtClean="0"/>
              <a:t>Greater moment of inertia</a:t>
            </a:r>
          </a:p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r>
              <a:rPr lang="en-US" sz="3200" dirty="0" smtClean="0">
                <a:sym typeface="Wingdings" panose="05000000000000000000" pitchFamily="2" charset="2"/>
              </a:rPr>
              <a:t>More energy needed for rolling</a:t>
            </a:r>
          </a:p>
          <a:p>
            <a:pPr marL="0" indent="0" algn="ctr">
              <a:buNone/>
            </a:pPr>
            <a:endParaRPr lang="en-US" sz="2000" dirty="0" smtClean="0">
              <a:sym typeface="Wingdings" panose="05000000000000000000" pitchFamily="2" charset="2"/>
            </a:endParaRPr>
          </a:p>
          <a:p>
            <a:pPr marL="0" indent="0" algn="ctr">
              <a:buNone/>
            </a:pPr>
            <a:r>
              <a:rPr lang="en-US" sz="3200" dirty="0" smtClean="0">
                <a:sym typeface="Wingdings" panose="05000000000000000000" pitchFamily="2" charset="2"/>
              </a:rPr>
              <a:t>Lower speed</a:t>
            </a:r>
          </a:p>
          <a:p>
            <a:pPr marL="0" indent="0" algn="ctr">
              <a:buNone/>
            </a:pPr>
            <a:endParaRPr lang="en-US" sz="2000" dirty="0" smtClean="0">
              <a:sym typeface="Wingdings" panose="05000000000000000000" pitchFamily="2" charset="2"/>
            </a:endParaRPr>
          </a:p>
          <a:p>
            <a:pPr marL="0" indent="0" algn="ctr">
              <a:buNone/>
            </a:pPr>
            <a:r>
              <a:rPr lang="en-US" sz="3200" dirty="0" smtClean="0">
                <a:sym typeface="Wingdings" panose="05000000000000000000" pitchFamily="2" charset="2"/>
              </a:rPr>
              <a:t>Longer lifetime</a:t>
            </a:r>
          </a:p>
          <a:p>
            <a:pPr marL="0" indent="0" algn="ctr">
              <a:buNone/>
            </a:pPr>
            <a:endParaRPr lang="en-US" sz="3200" dirty="0">
              <a:sym typeface="Wingdings" panose="05000000000000000000" pitchFamily="2" charset="2"/>
            </a:endParaRPr>
          </a:p>
          <a:p>
            <a:pPr marL="0" indent="0" algn="ctr">
              <a:buNone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Should have</a:t>
            </a:r>
            <a:b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</a:b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 longer lifetime than</a:t>
            </a:r>
          </a:p>
        </p:txBody>
      </p:sp>
      <p:sp>
        <p:nvSpPr>
          <p:cNvPr id="6" name="Down Arrow 5"/>
          <p:cNvSpPr/>
          <p:nvPr/>
        </p:nvSpPr>
        <p:spPr>
          <a:xfrm>
            <a:off x="4752279" y="2051645"/>
            <a:ext cx="576064" cy="504056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3200"/>
          </a:p>
        </p:txBody>
      </p:sp>
      <p:sp>
        <p:nvSpPr>
          <p:cNvPr id="7" name="Down Arrow 6"/>
          <p:cNvSpPr/>
          <p:nvPr/>
        </p:nvSpPr>
        <p:spPr>
          <a:xfrm>
            <a:off x="4752279" y="3059757"/>
            <a:ext cx="576064" cy="504056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3200"/>
          </a:p>
        </p:txBody>
      </p:sp>
      <p:sp>
        <p:nvSpPr>
          <p:cNvPr id="8" name="Down Arrow 7"/>
          <p:cNvSpPr/>
          <p:nvPr/>
        </p:nvSpPr>
        <p:spPr>
          <a:xfrm>
            <a:off x="4752279" y="4007868"/>
            <a:ext cx="576064" cy="504056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320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08" y="4625313"/>
            <a:ext cx="2519363" cy="249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aphicFrame>
        <p:nvGraphicFramePr>
          <p:cNvPr id="11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86579"/>
              </p:ext>
            </p:extLst>
          </p:nvPr>
        </p:nvGraphicFramePr>
        <p:xfrm>
          <a:off x="905445" y="5392075"/>
          <a:ext cx="1716088" cy="960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406" r:id="rId5" imgW="1715760" imgH="959760" progId="">
                  <p:embed/>
                </p:oleObj>
              </mc:Choice>
              <mc:Fallback>
                <p:oleObj r:id="rId5" imgW="1715760" imgH="9597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5445" y="5392075"/>
                        <a:ext cx="1716088" cy="960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7521086"/>
              </p:ext>
            </p:extLst>
          </p:nvPr>
        </p:nvGraphicFramePr>
        <p:xfrm>
          <a:off x="7632600" y="5508029"/>
          <a:ext cx="1724025" cy="96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407" r:id="rId7" imgW="1723320" imgH="962640" progId="">
                  <p:embed/>
                </p:oleObj>
              </mc:Choice>
              <mc:Fallback>
                <p:oleObj r:id="rId7" imgW="1723320" imgH="96264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32600" y="5508029"/>
                        <a:ext cx="1724025" cy="962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775600"/>
              </p:ext>
            </p:extLst>
          </p:nvPr>
        </p:nvGraphicFramePr>
        <p:xfrm>
          <a:off x="7920632" y="2460307"/>
          <a:ext cx="1600200" cy="595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408" name="Equation" r:id="rId9" imgW="609480" imgH="215640" progId="Equation.3">
                  <p:embed/>
                </p:oleObj>
              </mc:Choice>
              <mc:Fallback>
                <p:oleObj name="Equation" r:id="rId9" imgW="609480" imgH="215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920632" y="2460307"/>
                        <a:ext cx="1600200" cy="595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Down Arrow 13"/>
          <p:cNvSpPr/>
          <p:nvPr/>
        </p:nvSpPr>
        <p:spPr>
          <a:xfrm rot="19780367">
            <a:off x="949779" y="3426408"/>
            <a:ext cx="576064" cy="1296144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5" name="Down Arrow 14"/>
          <p:cNvSpPr/>
          <p:nvPr/>
        </p:nvSpPr>
        <p:spPr>
          <a:xfrm rot="1704308">
            <a:off x="8871254" y="3360804"/>
            <a:ext cx="576064" cy="1296144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76044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 animBg="1"/>
      <p:bldP spid="7" grpId="0" animBg="1"/>
      <p:bldP spid="8" grpId="0" animBg="1"/>
      <p:bldP spid="14" grpId="0" animBg="1"/>
      <p:bldP spid="14" grpId="1" animBg="1"/>
      <p:bldP spid="15" grpId="0" animBg="1"/>
      <p:bldP spid="15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255588"/>
            <a:ext cx="9072562" cy="1354137"/>
          </a:xfrm>
        </p:spPr>
        <p:txBody>
          <a:bodyPr lIns="91420" tIns="45711" rIns="91420" bIns="45711"/>
          <a:lstStyle/>
          <a:p>
            <a:pPr algn="ctr" eaLnBrk="1" hangingPunct="1"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r>
              <a:rPr lang="sk-SK" altLang="sk-SK" dirty="0" smtClean="0">
                <a:latin typeface="Calibri" pitchFamily="34" charset="0"/>
              </a:rPr>
              <a:t>EXPERIMENT</a:t>
            </a:r>
          </a:p>
        </p:txBody>
      </p:sp>
      <p:sp>
        <p:nvSpPr>
          <p:cNvPr id="27651" name="Rectangle 2"/>
          <p:cNvSpPr>
            <a:spLocks noGrp="1" noChangeArrowheads="1"/>
          </p:cNvSpPr>
          <p:nvPr>
            <p:ph idx="1"/>
          </p:nvPr>
        </p:nvSpPr>
        <p:spPr>
          <a:xfrm>
            <a:off x="503238" y="1223963"/>
            <a:ext cx="9359900" cy="7388225"/>
          </a:xfrm>
        </p:spPr>
        <p:txBody>
          <a:bodyPr tIns="0"/>
          <a:lstStyle/>
          <a:p>
            <a:pPr marL="773113" indent="-655638" eaLnBrk="1" hangingPunct="1">
              <a:lnSpc>
                <a:spcPct val="102000"/>
              </a:lnSpc>
              <a:spcAft>
                <a:spcPts val="1988"/>
              </a:spcAft>
              <a:buSzPct val="45000"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endParaRPr lang="sk-SK" altLang="sk-SK" dirty="0" smtClean="0">
              <a:latin typeface="Calibri" pitchFamily="34" charset="0"/>
              <a:cs typeface="Arial" charset="0"/>
            </a:endParaRPr>
          </a:p>
          <a:p>
            <a:pPr marL="773113" indent="-655638" eaLnBrk="1" hangingPunct="1">
              <a:lnSpc>
                <a:spcPct val="102000"/>
              </a:lnSpc>
              <a:spcAft>
                <a:spcPts val="1988"/>
              </a:spcAft>
              <a:buSzPct val="45000"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endParaRPr lang="sk-SK" altLang="sk-SK" dirty="0" smtClean="0">
              <a:latin typeface="Calibri" pitchFamily="34" charset="0"/>
              <a:cs typeface="Arial" charset="0"/>
            </a:endParaRPr>
          </a:p>
          <a:p>
            <a:pPr marL="773113" indent="-655638" eaLnBrk="1" hangingPunct="1">
              <a:lnSpc>
                <a:spcPct val="102000"/>
              </a:lnSpc>
              <a:spcAft>
                <a:spcPts val="1988"/>
              </a:spcAft>
              <a:buSzPct val="45000"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endParaRPr lang="sk-SK" altLang="sk-SK" dirty="0" smtClean="0">
              <a:latin typeface="Calibri" pitchFamily="34" charset="0"/>
              <a:cs typeface="Arial" charset="0"/>
            </a:endParaRPr>
          </a:p>
          <a:p>
            <a:pPr marL="773113" indent="-655638" eaLnBrk="1" hangingPunct="1">
              <a:lnSpc>
                <a:spcPct val="102000"/>
              </a:lnSpc>
              <a:buSzPct val="45000"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endParaRPr lang="sk-SK" altLang="sk-SK" dirty="0" smtClean="0">
              <a:latin typeface="Calibri" pitchFamily="34" charset="0"/>
              <a:cs typeface="Arial" charset="0"/>
            </a:endParaRPr>
          </a:p>
          <a:p>
            <a:pPr marL="773113" indent="-655638" eaLnBrk="1" hangingPunct="1">
              <a:lnSpc>
                <a:spcPct val="102000"/>
              </a:lnSpc>
              <a:buSzPct val="45000"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endParaRPr lang="sk-SK" altLang="sk-SK" dirty="0" smtClean="0">
              <a:latin typeface="Calibri" pitchFamily="34" charset="0"/>
              <a:cs typeface="Arial" charset="0"/>
            </a:endParaRPr>
          </a:p>
          <a:p>
            <a:pPr marL="773113" indent="-655638" eaLnBrk="1" hangingPunct="1">
              <a:lnSpc>
                <a:spcPct val="102000"/>
              </a:lnSpc>
              <a:buSzPct val="45000"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endParaRPr lang="sk-SK" altLang="sk-SK" dirty="0" smtClean="0">
              <a:latin typeface="Calibri" pitchFamily="34" charset="0"/>
              <a:cs typeface="Arial" charset="0"/>
            </a:endParaRPr>
          </a:p>
          <a:p>
            <a:pPr marL="773113" indent="-655638" eaLnBrk="1" hangingPunct="1">
              <a:lnSpc>
                <a:spcPct val="102000"/>
              </a:lnSpc>
              <a:buSzPct val="45000"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endParaRPr lang="sk-SK" altLang="sk-SK" dirty="0" smtClean="0">
              <a:latin typeface="Calibri" pitchFamily="34" charset="0"/>
              <a:cs typeface="Arial" charset="0"/>
            </a:endParaRPr>
          </a:p>
          <a:p>
            <a:pPr marL="773113" indent="-655638" eaLnBrk="1" hangingPunct="1">
              <a:lnSpc>
                <a:spcPct val="102000"/>
              </a:lnSpc>
              <a:buSzPct val="45000"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endParaRPr lang="sk-SK" altLang="sk-SK" b="1" dirty="0" smtClean="0">
              <a:latin typeface="Calibri" pitchFamily="34" charset="0"/>
              <a:cs typeface="Arial" charset="0"/>
            </a:endParaRPr>
          </a:p>
          <a:p>
            <a:pPr marL="773113" indent="-655638" eaLnBrk="1" hangingPunct="1">
              <a:lnSpc>
                <a:spcPct val="102000"/>
              </a:lnSpc>
              <a:buSzPct val="45000"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endParaRPr lang="sk-SK" altLang="sk-SK" dirty="0" smtClean="0">
              <a:cs typeface="Arial" charset="0"/>
            </a:endParaRPr>
          </a:p>
          <a:p>
            <a:pPr marL="1204913" lvl="1" indent="-655638" eaLnBrk="1" hangingPunct="1">
              <a:lnSpc>
                <a:spcPct val="102000"/>
              </a:lnSpc>
              <a:buSzPct val="75000"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endParaRPr lang="sk-SK" altLang="sk-SK" dirty="0" smtClean="0">
              <a:cs typeface="Arial" charset="0"/>
            </a:endParaRPr>
          </a:p>
          <a:p>
            <a:pPr marL="773113" indent="-655638" eaLnBrk="1" hangingPunct="1">
              <a:lnSpc>
                <a:spcPct val="102000"/>
              </a:lnSpc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endParaRPr lang="sk-SK" altLang="sk-SK" i="1" dirty="0" smtClean="0">
              <a:solidFill>
                <a:srgbClr val="008000"/>
              </a:solidFill>
              <a:cs typeface="Arial" charset="0"/>
            </a:endParaRPr>
          </a:p>
        </p:txBody>
      </p:sp>
      <p:pic>
        <p:nvPicPr>
          <p:cNvPr id="2765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1439863"/>
            <a:ext cx="2519363" cy="249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765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8" y="1308100"/>
            <a:ext cx="2592387" cy="294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aphicFrame>
        <p:nvGraphicFramePr>
          <p:cNvPr id="27654" name="Object 5"/>
          <p:cNvGraphicFramePr>
            <a:graphicFrameLocks noChangeAspect="1"/>
          </p:cNvGraphicFramePr>
          <p:nvPr/>
        </p:nvGraphicFramePr>
        <p:xfrm>
          <a:off x="1524000" y="2208213"/>
          <a:ext cx="1716088" cy="960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47" r:id="rId5" imgW="1715760" imgH="959760" progId="">
                  <p:embed/>
                </p:oleObj>
              </mc:Choice>
              <mc:Fallback>
                <p:oleObj r:id="rId5" imgW="1715760" imgH="959760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2208213"/>
                        <a:ext cx="1716088" cy="960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55" name="Object 6"/>
          <p:cNvGraphicFramePr>
            <a:graphicFrameLocks noChangeAspect="1"/>
          </p:cNvGraphicFramePr>
          <p:nvPr/>
        </p:nvGraphicFramePr>
        <p:xfrm>
          <a:off x="7419975" y="2376488"/>
          <a:ext cx="1724025" cy="96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48" r:id="rId7" imgW="1723320" imgH="962640" progId="">
                  <p:embed/>
                </p:oleObj>
              </mc:Choice>
              <mc:Fallback>
                <p:oleObj r:id="rId7" imgW="1723320" imgH="962640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19975" y="2376488"/>
                        <a:ext cx="1724025" cy="962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6" name="Text Box 7"/>
          <p:cNvSpPr txBox="1">
            <a:spLocks noChangeArrowheads="1"/>
          </p:cNvSpPr>
          <p:nvPr/>
        </p:nvSpPr>
        <p:spPr bwMode="auto">
          <a:xfrm>
            <a:off x="6408464" y="4156075"/>
            <a:ext cx="3457575" cy="2648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774700" indent="-657225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marL="742950" indent="-28575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marL="11430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marL="16002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marL="20574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algn="ctr" eaLnBrk="1">
              <a:lnSpc>
                <a:spcPct val="150000"/>
              </a:lnSpc>
              <a:spcAft>
                <a:spcPts val="1988"/>
              </a:spcAft>
              <a:buSzPct val="45000"/>
            </a:pPr>
            <a:r>
              <a:rPr lang="sk-SK" altLang="sk-SK" sz="2800" b="1" dirty="0">
                <a:solidFill>
                  <a:srgbClr val="00B8FF"/>
                </a:solidFill>
                <a:latin typeface="Calibri" pitchFamily="34" charset="0"/>
              </a:rPr>
              <a:t>AVERAGE LIFETIME</a:t>
            </a:r>
            <a:r>
              <a:rPr lang="sk-SK" altLang="sk-SK" sz="2800" b="1" dirty="0" smtClean="0">
                <a:solidFill>
                  <a:srgbClr val="00B8FF"/>
                </a:solidFill>
                <a:latin typeface="Calibri" pitchFamily="34" charset="0"/>
              </a:rPr>
              <a:t>:</a:t>
            </a:r>
            <a:endParaRPr lang="en-US" altLang="sk-SK" sz="2800" b="1" dirty="0">
              <a:solidFill>
                <a:srgbClr val="00B8FF"/>
              </a:solidFill>
              <a:latin typeface="Calibri" pitchFamily="34" charset="0"/>
            </a:endParaRPr>
          </a:p>
          <a:p>
            <a:pPr algn="ctr" eaLnBrk="1">
              <a:lnSpc>
                <a:spcPct val="150000"/>
              </a:lnSpc>
              <a:spcAft>
                <a:spcPts val="1988"/>
              </a:spcAft>
              <a:buSzPct val="45000"/>
            </a:pPr>
            <a:r>
              <a:rPr lang="en-US" altLang="sk-SK" sz="2000" b="1" i="1" dirty="0" smtClean="0">
                <a:solidFill>
                  <a:srgbClr val="00B8FF"/>
                </a:solidFill>
                <a:latin typeface="Calibri" pitchFamily="34" charset="0"/>
              </a:rPr>
              <a:t>(30 measurements)</a:t>
            </a:r>
            <a:endParaRPr lang="sk-SK" altLang="sk-SK" sz="2000" b="1" i="1" dirty="0">
              <a:solidFill>
                <a:srgbClr val="00B8FF"/>
              </a:solidFill>
              <a:latin typeface="Calibri" pitchFamily="34" charset="0"/>
            </a:endParaRPr>
          </a:p>
          <a:p>
            <a:pPr algn="ctr" eaLnBrk="1">
              <a:lnSpc>
                <a:spcPct val="150000"/>
              </a:lnSpc>
              <a:spcAft>
                <a:spcPts val="1988"/>
              </a:spcAft>
              <a:buSzPct val="45000"/>
            </a:pPr>
            <a:r>
              <a:rPr lang="sk-SK" altLang="sk-SK" sz="4900" b="1" dirty="0">
                <a:solidFill>
                  <a:srgbClr val="00B8FF"/>
                </a:solidFill>
                <a:latin typeface="Calibri" pitchFamily="34" charset="0"/>
              </a:rPr>
              <a:t>2,11 s</a:t>
            </a:r>
            <a:r>
              <a:rPr lang="sk-SK" altLang="sk-SK" sz="2800" b="1" dirty="0">
                <a:solidFill>
                  <a:srgbClr val="00B8FF"/>
                </a:solidFill>
                <a:latin typeface="Calibri" pitchFamily="34" charset="0"/>
              </a:rPr>
              <a:t> ± 0,34 s</a:t>
            </a:r>
          </a:p>
        </p:txBody>
      </p:sp>
      <p:sp>
        <p:nvSpPr>
          <p:cNvPr id="27657" name="Text Box 8"/>
          <p:cNvSpPr txBox="1">
            <a:spLocks noChangeArrowheads="1"/>
          </p:cNvSpPr>
          <p:nvPr/>
        </p:nvSpPr>
        <p:spPr bwMode="auto">
          <a:xfrm>
            <a:off x="792163" y="4103688"/>
            <a:ext cx="3959225" cy="2700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774700" indent="-657225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marL="742950" indent="-28575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marL="11430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marL="16002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marL="20574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algn="ctr" eaLnBrk="1">
              <a:lnSpc>
                <a:spcPct val="150000"/>
              </a:lnSpc>
              <a:spcAft>
                <a:spcPts val="1988"/>
              </a:spcAft>
              <a:buSzPct val="45000"/>
            </a:pPr>
            <a:r>
              <a:rPr lang="sk-SK" altLang="sk-SK" sz="2800" b="1" dirty="0">
                <a:solidFill>
                  <a:srgbClr val="004586"/>
                </a:solidFill>
                <a:latin typeface="Calibri" pitchFamily="34" charset="0"/>
              </a:rPr>
              <a:t>AVERAGE LIFETIME</a:t>
            </a:r>
            <a:r>
              <a:rPr lang="sk-SK" altLang="sk-SK" sz="2800" b="1" dirty="0" smtClean="0">
                <a:solidFill>
                  <a:srgbClr val="004586"/>
                </a:solidFill>
                <a:latin typeface="Calibri" pitchFamily="34" charset="0"/>
              </a:rPr>
              <a:t>:</a:t>
            </a:r>
            <a:endParaRPr lang="en-US" altLang="sk-SK" sz="2800" b="1" dirty="0" smtClean="0">
              <a:solidFill>
                <a:srgbClr val="004586"/>
              </a:solidFill>
              <a:latin typeface="Calibri" pitchFamily="34" charset="0"/>
            </a:endParaRPr>
          </a:p>
          <a:p>
            <a:pPr algn="ctr" eaLnBrk="1">
              <a:lnSpc>
                <a:spcPct val="150000"/>
              </a:lnSpc>
              <a:spcAft>
                <a:spcPts val="1988"/>
              </a:spcAft>
              <a:buSzPct val="45000"/>
            </a:pPr>
            <a:r>
              <a:rPr lang="en-US" altLang="sk-SK" sz="2000" b="1" i="1" dirty="0" smtClean="0">
                <a:solidFill>
                  <a:srgbClr val="004586"/>
                </a:solidFill>
                <a:latin typeface="Calibri" pitchFamily="34" charset="0"/>
              </a:rPr>
              <a:t>(30 measurements)</a:t>
            </a:r>
            <a:endParaRPr lang="sk-SK" altLang="sk-SK" sz="2000" b="1" i="1" dirty="0">
              <a:solidFill>
                <a:srgbClr val="004586"/>
              </a:solidFill>
              <a:latin typeface="Calibri" pitchFamily="34" charset="0"/>
            </a:endParaRPr>
          </a:p>
          <a:p>
            <a:pPr algn="ctr" eaLnBrk="1">
              <a:lnSpc>
                <a:spcPct val="150000"/>
              </a:lnSpc>
              <a:spcAft>
                <a:spcPts val="1988"/>
              </a:spcAft>
              <a:buSzPct val="45000"/>
            </a:pPr>
            <a:r>
              <a:rPr lang="sk-SK" altLang="sk-SK" sz="4900" b="1" dirty="0">
                <a:solidFill>
                  <a:srgbClr val="004586"/>
                </a:solidFill>
                <a:latin typeface="Calibri" pitchFamily="34" charset="0"/>
                <a:cs typeface="Segoe UI" pitchFamily="34" charset="0"/>
              </a:rPr>
              <a:t>8,96 s</a:t>
            </a:r>
            <a:r>
              <a:rPr lang="sk-SK" altLang="sk-SK" sz="2800" b="1" dirty="0">
                <a:solidFill>
                  <a:srgbClr val="004586"/>
                </a:solidFill>
                <a:latin typeface="Calibri" pitchFamily="34" charset="0"/>
                <a:cs typeface="Segoe UI" pitchFamily="34" charset="0"/>
              </a:rPr>
              <a:t> </a:t>
            </a:r>
            <a:r>
              <a:rPr lang="sk-SK" altLang="sk-SK" sz="2800" b="1" dirty="0">
                <a:solidFill>
                  <a:srgbClr val="004586"/>
                </a:solidFill>
                <a:latin typeface="Calibri" pitchFamily="34" charset="0"/>
              </a:rPr>
              <a:t>± 1,74 s</a:t>
            </a:r>
          </a:p>
        </p:txBody>
      </p:sp>
      <p:pic>
        <p:nvPicPr>
          <p:cNvPr id="27659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407" y="1308100"/>
            <a:ext cx="3311525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6635" name="Rectangle 11"/>
          <p:cNvSpPr>
            <a:spLocks noChangeArrowheads="1"/>
          </p:cNvSpPr>
          <p:nvPr/>
        </p:nvSpPr>
        <p:spPr bwMode="auto">
          <a:xfrm>
            <a:off x="792163" y="1223963"/>
            <a:ext cx="3743325" cy="6048375"/>
          </a:xfrm>
          <a:prstGeom prst="rect">
            <a:avLst/>
          </a:prstGeom>
          <a:noFill/>
          <a:ln w="72000">
            <a:solidFill>
              <a:srgbClr val="579D1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20" tIns="45711" rIns="91420" bIns="45711" anchor="ctr"/>
          <a:lstStyle>
            <a:lvl1pPr eaLnBrk="0"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/>
            <a:endParaRPr lang="sk-SK" altLang="sk-SK"/>
          </a:p>
        </p:txBody>
      </p:sp>
      <p:sp>
        <p:nvSpPr>
          <p:cNvPr id="13" name="Rectangle 12"/>
          <p:cNvSpPr/>
          <p:nvPr/>
        </p:nvSpPr>
        <p:spPr>
          <a:xfrm>
            <a:off x="-360288" y="-414262"/>
            <a:ext cx="10513168" cy="8154539"/>
          </a:xfrm>
          <a:prstGeom prst="rect">
            <a:avLst/>
          </a:prstGeom>
          <a:solidFill>
            <a:srgbClr val="FFFFFF">
              <a:alpha val="5882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1223888" y="1439863"/>
            <a:ext cx="7705227" cy="41096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89982" tIns="44991" rIns="89982" bIns="44991"/>
          <a:lstStyle>
            <a:lvl1pPr eaLnBrk="0"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marL="742950" indent="-285750" eaLnBrk="0"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marL="1143000" indent="-228600" eaLnBrk="0"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marL="1600200" indent="-228600" eaLnBrk="0"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marL="2057400" indent="-228600" eaLnBrk="0"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algn="ctr" eaLnBrk="1">
              <a:lnSpc>
                <a:spcPct val="102000"/>
              </a:lnSpc>
            </a:pPr>
            <a:r>
              <a:rPr lang="en-US" altLang="sk-SK" sz="6000" b="1" dirty="0" smtClean="0">
                <a:solidFill>
                  <a:srgbClr val="579D1C"/>
                </a:solidFill>
                <a:latin typeface="Calibri" pitchFamily="34" charset="0"/>
              </a:rPr>
              <a:t>Greater moment of inertia </a:t>
            </a:r>
          </a:p>
          <a:p>
            <a:pPr algn="ctr" eaLnBrk="1">
              <a:lnSpc>
                <a:spcPct val="102000"/>
              </a:lnSpc>
            </a:pPr>
            <a:r>
              <a:rPr lang="en-US" altLang="sk-SK" sz="6000" b="1" dirty="0" smtClean="0">
                <a:solidFill>
                  <a:srgbClr val="579D1C"/>
                </a:solidFill>
                <a:latin typeface="Calibri" pitchFamily="34" charset="0"/>
              </a:rPr>
              <a:t>= </a:t>
            </a:r>
          </a:p>
          <a:p>
            <a:pPr algn="ctr" eaLnBrk="1">
              <a:lnSpc>
                <a:spcPct val="102000"/>
              </a:lnSpc>
            </a:pPr>
            <a:r>
              <a:rPr lang="en-US" altLang="sk-SK" sz="6000" b="1" dirty="0" smtClean="0">
                <a:solidFill>
                  <a:srgbClr val="579D1C"/>
                </a:solidFill>
                <a:latin typeface="Calibri" pitchFamily="34" charset="0"/>
              </a:rPr>
              <a:t>longer lifetime</a:t>
            </a:r>
          </a:p>
          <a:p>
            <a:pPr eaLnBrk="1">
              <a:lnSpc>
                <a:spcPct val="102000"/>
              </a:lnSpc>
            </a:pPr>
            <a:endParaRPr lang="sk-SK" altLang="sk-SK" sz="7200" b="1" dirty="0">
              <a:solidFill>
                <a:srgbClr val="579D1C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66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6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6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66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66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6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6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6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6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5" grpId="0" animBg="1"/>
      <p:bldP spid="13" grpId="0" animBg="1"/>
      <p:bldP spid="2663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08" y="467469"/>
            <a:ext cx="9074150" cy="1258887"/>
          </a:xfrm>
        </p:spPr>
        <p:txBody>
          <a:bodyPr/>
          <a:lstStyle/>
          <a:p>
            <a:r>
              <a:rPr lang="en-US" dirty="0" smtClean="0"/>
              <a:t>Parameters affecting lifetime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5936" y="2051645"/>
            <a:ext cx="8065468" cy="4989512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Friction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Frequency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Moment of inertia</a:t>
            </a:r>
          </a:p>
          <a:p>
            <a:pPr marL="954088" lvl="1" indent="-514350"/>
            <a:r>
              <a:rPr lang="en-US" dirty="0" smtClean="0"/>
              <a:t>Higher moment of inertia = longer lifetime</a:t>
            </a:r>
          </a:p>
          <a:p>
            <a:pPr marL="439738" lvl="1" indent="0">
              <a:buNone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Initial position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Freeform 3"/>
          <p:cNvSpPr/>
          <p:nvPr/>
        </p:nvSpPr>
        <p:spPr>
          <a:xfrm>
            <a:off x="455997" y="1979637"/>
            <a:ext cx="1102922" cy="1584176"/>
          </a:xfrm>
          <a:custGeom>
            <a:avLst/>
            <a:gdLst>
              <a:gd name="connsiteX0" fmla="*/ 0 w 688622"/>
              <a:gd name="connsiteY0" fmla="*/ 338666 h 767644"/>
              <a:gd name="connsiteX1" fmla="*/ 146756 w 688622"/>
              <a:gd name="connsiteY1" fmla="*/ 440266 h 767644"/>
              <a:gd name="connsiteX2" fmla="*/ 237067 w 688622"/>
              <a:gd name="connsiteY2" fmla="*/ 632177 h 767644"/>
              <a:gd name="connsiteX3" fmla="*/ 237067 w 688622"/>
              <a:gd name="connsiteY3" fmla="*/ 767644 h 767644"/>
              <a:gd name="connsiteX4" fmla="*/ 237067 w 688622"/>
              <a:gd name="connsiteY4" fmla="*/ 575733 h 767644"/>
              <a:gd name="connsiteX5" fmla="*/ 316089 w 688622"/>
              <a:gd name="connsiteY5" fmla="*/ 293511 h 767644"/>
              <a:gd name="connsiteX6" fmla="*/ 541867 w 688622"/>
              <a:gd name="connsiteY6" fmla="*/ 79022 h 767644"/>
              <a:gd name="connsiteX7" fmla="*/ 688622 w 688622"/>
              <a:gd name="connsiteY7" fmla="*/ 0 h 76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8622" h="767644">
                <a:moveTo>
                  <a:pt x="0" y="338666"/>
                </a:moveTo>
                <a:cubicBezTo>
                  <a:pt x="53622" y="365007"/>
                  <a:pt x="107245" y="391348"/>
                  <a:pt x="146756" y="440266"/>
                </a:cubicBezTo>
                <a:cubicBezTo>
                  <a:pt x="186267" y="489184"/>
                  <a:pt x="222015" y="577614"/>
                  <a:pt x="237067" y="632177"/>
                </a:cubicBezTo>
                <a:cubicBezTo>
                  <a:pt x="252119" y="686740"/>
                  <a:pt x="237067" y="767644"/>
                  <a:pt x="237067" y="767644"/>
                </a:cubicBezTo>
                <a:cubicBezTo>
                  <a:pt x="237067" y="758237"/>
                  <a:pt x="223897" y="654755"/>
                  <a:pt x="237067" y="575733"/>
                </a:cubicBezTo>
                <a:cubicBezTo>
                  <a:pt x="250237" y="496711"/>
                  <a:pt x="265289" y="376296"/>
                  <a:pt x="316089" y="293511"/>
                </a:cubicBezTo>
                <a:cubicBezTo>
                  <a:pt x="366889" y="210726"/>
                  <a:pt x="479778" y="127940"/>
                  <a:pt x="541867" y="79022"/>
                </a:cubicBezTo>
                <a:cubicBezTo>
                  <a:pt x="603956" y="30104"/>
                  <a:pt x="646289" y="15052"/>
                  <a:pt x="688622" y="0"/>
                </a:cubicBez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Freeform 7"/>
          <p:cNvSpPr/>
          <p:nvPr/>
        </p:nvSpPr>
        <p:spPr>
          <a:xfrm>
            <a:off x="478798" y="3779837"/>
            <a:ext cx="1080120" cy="1368198"/>
          </a:xfrm>
          <a:custGeom>
            <a:avLst/>
            <a:gdLst>
              <a:gd name="connsiteX0" fmla="*/ 0 w 688622"/>
              <a:gd name="connsiteY0" fmla="*/ 338666 h 767644"/>
              <a:gd name="connsiteX1" fmla="*/ 146756 w 688622"/>
              <a:gd name="connsiteY1" fmla="*/ 440266 h 767644"/>
              <a:gd name="connsiteX2" fmla="*/ 237067 w 688622"/>
              <a:gd name="connsiteY2" fmla="*/ 632177 h 767644"/>
              <a:gd name="connsiteX3" fmla="*/ 237067 w 688622"/>
              <a:gd name="connsiteY3" fmla="*/ 767644 h 767644"/>
              <a:gd name="connsiteX4" fmla="*/ 237067 w 688622"/>
              <a:gd name="connsiteY4" fmla="*/ 575733 h 767644"/>
              <a:gd name="connsiteX5" fmla="*/ 316089 w 688622"/>
              <a:gd name="connsiteY5" fmla="*/ 293511 h 767644"/>
              <a:gd name="connsiteX6" fmla="*/ 541867 w 688622"/>
              <a:gd name="connsiteY6" fmla="*/ 79022 h 767644"/>
              <a:gd name="connsiteX7" fmla="*/ 688622 w 688622"/>
              <a:gd name="connsiteY7" fmla="*/ 0 h 76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8622" h="767644">
                <a:moveTo>
                  <a:pt x="0" y="338666"/>
                </a:moveTo>
                <a:cubicBezTo>
                  <a:pt x="53622" y="365007"/>
                  <a:pt x="107245" y="391348"/>
                  <a:pt x="146756" y="440266"/>
                </a:cubicBezTo>
                <a:cubicBezTo>
                  <a:pt x="186267" y="489184"/>
                  <a:pt x="222015" y="577614"/>
                  <a:pt x="237067" y="632177"/>
                </a:cubicBezTo>
                <a:cubicBezTo>
                  <a:pt x="252119" y="686740"/>
                  <a:pt x="237067" y="767644"/>
                  <a:pt x="237067" y="767644"/>
                </a:cubicBezTo>
                <a:cubicBezTo>
                  <a:pt x="237067" y="758237"/>
                  <a:pt x="223897" y="654755"/>
                  <a:pt x="237067" y="575733"/>
                </a:cubicBezTo>
                <a:cubicBezTo>
                  <a:pt x="250237" y="496711"/>
                  <a:pt x="265289" y="376296"/>
                  <a:pt x="316089" y="293511"/>
                </a:cubicBezTo>
                <a:cubicBezTo>
                  <a:pt x="366889" y="210726"/>
                  <a:pt x="479778" y="127940"/>
                  <a:pt x="541867" y="79022"/>
                </a:cubicBezTo>
                <a:cubicBezTo>
                  <a:pt x="603956" y="30104"/>
                  <a:pt x="646289" y="15052"/>
                  <a:pt x="688622" y="0"/>
                </a:cubicBez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TextBox 8"/>
          <p:cNvSpPr txBox="1"/>
          <p:nvPr/>
        </p:nvSpPr>
        <p:spPr>
          <a:xfrm>
            <a:off x="358358" y="5148035"/>
            <a:ext cx="1225569" cy="1738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 smtClean="0"/>
              <a:t>?</a:t>
            </a:r>
            <a:endParaRPr lang="sk-SK" sz="11500" dirty="0"/>
          </a:p>
        </p:txBody>
      </p:sp>
    </p:spTree>
    <p:extLst>
      <p:ext uri="{BB962C8B-B14F-4D97-AF65-F5344CB8AC3E}">
        <p14:creationId xmlns:p14="http://schemas.microsoft.com/office/powerpoint/2010/main" val="3088929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 INITIAL POSITION</a:t>
            </a:r>
            <a:endParaRPr lang="sk-SK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9741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altLang="sk-SK" dirty="0" smtClean="0"/>
              <a:t>INITIAL POSITION</a:t>
            </a:r>
          </a:p>
        </p:txBody>
      </p:sp>
      <p:sp>
        <p:nvSpPr>
          <p:cNvPr id="23555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sk-SK" altLang="sk-SK" smtClean="0"/>
          </a:p>
          <a:p>
            <a:endParaRPr lang="sk-SK" altLang="sk-SK" smtClean="0"/>
          </a:p>
          <a:p>
            <a:pPr lvl="1"/>
            <a:endParaRPr lang="sk-SK" altLang="sk-SK" smtClean="0"/>
          </a:p>
          <a:p>
            <a:endParaRPr lang="sk-SK" altLang="sk-SK" dirty="0" smtClean="0"/>
          </a:p>
        </p:txBody>
      </p:sp>
      <p:pic>
        <p:nvPicPr>
          <p:cNvPr id="2355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560" y="1907628"/>
            <a:ext cx="2735262" cy="264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3560" name="Line 7"/>
          <p:cNvSpPr>
            <a:spLocks noChangeShapeType="1"/>
          </p:cNvSpPr>
          <p:nvPr/>
        </p:nvSpPr>
        <p:spPr bwMode="auto">
          <a:xfrm flipH="1" flipV="1">
            <a:off x="8351838" y="4228553"/>
            <a:ext cx="144858" cy="650874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0" tIns="45711" rIns="91420" bIns="45711"/>
          <a:lstStyle/>
          <a:p>
            <a:endParaRPr lang="sk-SK"/>
          </a:p>
        </p:txBody>
      </p:sp>
      <p:sp>
        <p:nvSpPr>
          <p:cNvPr id="23561" name="Text Box 8"/>
          <p:cNvSpPr txBox="1">
            <a:spLocks noChangeArrowheads="1"/>
          </p:cNvSpPr>
          <p:nvPr/>
        </p:nvSpPr>
        <p:spPr bwMode="auto">
          <a:xfrm>
            <a:off x="8208835" y="4879427"/>
            <a:ext cx="115195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82" tIns="44991" rIns="89982" bIns="44991"/>
          <a:lstStyle>
            <a:lvl1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marL="742950" indent="-285750"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marL="1143000" indent="-228600"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marL="1600200" indent="-228600"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marL="2057400" indent="-228600"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lnSpc>
                <a:spcPct val="102000"/>
              </a:lnSpc>
            </a:pPr>
            <a:r>
              <a:rPr lang="sk-SK" altLang="sk-SK" sz="2400" dirty="0">
                <a:solidFill>
                  <a:srgbClr val="000000"/>
                </a:solidFill>
                <a:latin typeface="+mn-lt"/>
              </a:rPr>
              <a:t>saddle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399788" y="6300117"/>
            <a:ext cx="942216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82" tIns="44991" rIns="89982" bIns="44991"/>
          <a:lstStyle>
            <a:lvl1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marL="742950" indent="-285750"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marL="1143000" indent="-228600"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marL="1600200" indent="-228600"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marL="2057400" indent="-228600"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algn="ctr" eaLnBrk="1">
              <a:lnSpc>
                <a:spcPct val="102000"/>
              </a:lnSpc>
            </a:pPr>
            <a:r>
              <a:rPr lang="en-US" altLang="sk-SK" sz="3200" dirty="0" smtClean="0">
                <a:solidFill>
                  <a:srgbClr val="000000"/>
                </a:solidFill>
                <a:latin typeface="+mn-lt"/>
              </a:rPr>
              <a:t>The </a:t>
            </a:r>
            <a:r>
              <a:rPr lang="en-US" altLang="sk-SK" sz="3200" b="1" dirty="0" smtClean="0">
                <a:solidFill>
                  <a:srgbClr val="000000"/>
                </a:solidFill>
                <a:latin typeface="+mn-lt"/>
              </a:rPr>
              <a:t>further</a:t>
            </a:r>
            <a:r>
              <a:rPr lang="en-US" altLang="sk-SK" sz="3200" dirty="0" smtClean="0">
                <a:solidFill>
                  <a:srgbClr val="000000"/>
                </a:solidFill>
                <a:latin typeface="+mn-lt"/>
              </a:rPr>
              <a:t> from the center we place the ball, </a:t>
            </a:r>
          </a:p>
          <a:p>
            <a:pPr algn="ctr" eaLnBrk="1">
              <a:lnSpc>
                <a:spcPct val="102000"/>
              </a:lnSpc>
            </a:pPr>
            <a:r>
              <a:rPr lang="en-US" altLang="sk-SK" sz="3200" dirty="0" smtClean="0">
                <a:solidFill>
                  <a:srgbClr val="000000"/>
                </a:solidFill>
                <a:latin typeface="+mn-lt"/>
              </a:rPr>
              <a:t>the </a:t>
            </a:r>
            <a:r>
              <a:rPr lang="en-US" altLang="sk-SK" sz="3200" b="1" dirty="0" smtClean="0">
                <a:solidFill>
                  <a:srgbClr val="000000"/>
                </a:solidFill>
                <a:latin typeface="+mn-lt"/>
              </a:rPr>
              <a:t>sooner</a:t>
            </a:r>
            <a:r>
              <a:rPr lang="en-US" altLang="sk-SK" sz="3200" dirty="0" smtClean="0">
                <a:solidFill>
                  <a:srgbClr val="000000"/>
                </a:solidFill>
                <a:latin typeface="+mn-lt"/>
              </a:rPr>
              <a:t> it falls off</a:t>
            </a:r>
            <a:endParaRPr lang="sk-SK" altLang="sk-SK" sz="3200" dirty="0">
              <a:solidFill>
                <a:srgbClr val="000000"/>
              </a:solidFill>
              <a:latin typeface="+mn-lt"/>
            </a:endParaRPr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2054270"/>
              </p:ext>
            </p:extLst>
          </p:nvPr>
        </p:nvGraphicFramePr>
        <p:xfrm>
          <a:off x="143767" y="1331565"/>
          <a:ext cx="7920881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283428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0" grpId="0" animBg="1"/>
      <p:bldP spid="23561" grpId="0"/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Conclusions</a:t>
            </a:r>
            <a:endParaRPr lang="sk-SK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7491426"/>
              </p:ext>
            </p:extLst>
          </p:nvPr>
        </p:nvGraphicFramePr>
        <p:xfrm>
          <a:off x="7196405" y="1979637"/>
          <a:ext cx="2808312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784" y="1547589"/>
            <a:ext cx="9074150" cy="4989512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sk-SK" dirty="0" smtClean="0"/>
              <a:t>Condition</a:t>
            </a:r>
            <a:r>
              <a:rPr lang="en-US" dirty="0" smtClean="0"/>
              <a:t>s </a:t>
            </a:r>
            <a:r>
              <a:rPr lang="sk-SK" dirty="0" smtClean="0"/>
              <a:t>under which the ball </a:t>
            </a:r>
            <a:r>
              <a:rPr lang="en-US" dirty="0" smtClean="0"/>
              <a:t>should be</a:t>
            </a:r>
            <a:r>
              <a:rPr lang="sk-SK" dirty="0" smtClean="0"/>
              <a:t> stable</a:t>
            </a:r>
            <a:endParaRPr lang="en-US" dirty="0" smtClean="0"/>
          </a:p>
          <a:p>
            <a:pPr lvl="1"/>
            <a:r>
              <a:rPr lang="en-US" dirty="0" smtClean="0"/>
              <a:t>Sufficient saddle rotation</a:t>
            </a:r>
          </a:p>
          <a:p>
            <a:pPr lvl="2"/>
            <a:r>
              <a:rPr lang="en-US" dirty="0" smtClean="0"/>
              <a:t>Theory: </a:t>
            </a:r>
            <a:r>
              <a:rPr lang="sk-SK" dirty="0" smtClean="0"/>
              <a:t>Critical frequency</a:t>
            </a:r>
            <a:r>
              <a:rPr lang="en-US" dirty="0"/>
              <a:t> </a:t>
            </a:r>
            <a:r>
              <a:rPr lang="sk-SK" dirty="0" smtClean="0"/>
              <a:t>fc </a:t>
            </a:r>
            <a:endParaRPr lang="en-US" dirty="0" smtClean="0"/>
          </a:p>
          <a:p>
            <a:pPr lvl="2"/>
            <a:r>
              <a:rPr lang="en-US" dirty="0" smtClean="0"/>
              <a:t>Experiment – never stable </a:t>
            </a:r>
            <a:r>
              <a:rPr lang="sk-SK" dirty="0" smtClean="0"/>
              <a:t>(</a:t>
            </a:r>
            <a:r>
              <a:rPr lang="sk-SK" dirty="0"/>
              <a:t>rise od lifetime</a:t>
            </a:r>
            <a:r>
              <a:rPr lang="sk-SK" dirty="0" smtClean="0"/>
              <a:t>)</a:t>
            </a:r>
            <a:endParaRPr lang="en-US" dirty="0" smtClean="0"/>
          </a:p>
          <a:p>
            <a:pPr lvl="1"/>
            <a:r>
              <a:rPr lang="en-US" dirty="0" smtClean="0"/>
              <a:t>Avoiding centripetal force</a:t>
            </a:r>
          </a:p>
          <a:p>
            <a:pPr lvl="2"/>
            <a:r>
              <a:rPr lang="en-US" dirty="0" smtClean="0"/>
              <a:t>Theory: No or low drag force</a:t>
            </a:r>
          </a:p>
          <a:p>
            <a:pPr lvl="2"/>
            <a:r>
              <a:rPr lang="en-US" dirty="0" smtClean="0"/>
              <a:t>Our contribution: by backward rotation</a:t>
            </a:r>
          </a:p>
        </p:txBody>
      </p:sp>
      <p:grpSp>
        <p:nvGrpSpPr>
          <p:cNvPr id="9" name="Group 8"/>
          <p:cNvGrpSpPr/>
          <p:nvPr/>
        </p:nvGrpSpPr>
        <p:grpSpPr>
          <a:xfrm rot="2807803">
            <a:off x="7250702" y="4974978"/>
            <a:ext cx="2286553" cy="2271999"/>
            <a:chOff x="3240112" y="2479075"/>
            <a:chExt cx="4464496" cy="4464496"/>
          </a:xfrm>
        </p:grpSpPr>
        <p:sp>
          <p:nvSpPr>
            <p:cNvPr id="10" name="Oval 9"/>
            <p:cNvSpPr/>
            <p:nvPr/>
          </p:nvSpPr>
          <p:spPr>
            <a:xfrm>
              <a:off x="3240112" y="2479075"/>
              <a:ext cx="4464496" cy="4464496"/>
            </a:xfrm>
            <a:prstGeom prst="ellipse">
              <a:avLst/>
            </a:prstGeom>
            <a:gradFill flip="none" rotWithShape="1">
              <a:gsLst>
                <a:gs pos="0">
                  <a:srgbClr val="0070C0"/>
                </a:gs>
                <a:gs pos="50000">
                  <a:srgbClr val="FFFF00">
                    <a:lumMod val="91000"/>
                  </a:srgbClr>
                </a:gs>
                <a:gs pos="100000">
                  <a:srgbClr val="0070C0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1" name="Oval 10"/>
            <p:cNvSpPr/>
            <p:nvPr/>
          </p:nvSpPr>
          <p:spPr>
            <a:xfrm rot="5400000">
              <a:off x="3240112" y="2479075"/>
              <a:ext cx="4464496" cy="4464496"/>
            </a:xfrm>
            <a:prstGeom prst="ellipse">
              <a:avLst/>
            </a:prstGeom>
            <a:gradFill flip="none" rotWithShape="1">
              <a:gsLst>
                <a:gs pos="0">
                  <a:srgbClr val="FFFF00">
                    <a:alpha val="52000"/>
                  </a:srgbClr>
                </a:gs>
                <a:gs pos="50000">
                  <a:srgbClr val="0070C0">
                    <a:alpha val="51000"/>
                  </a:srgbClr>
                </a:gs>
                <a:gs pos="100000">
                  <a:srgbClr val="FFFF00">
                    <a:alpha val="54000"/>
                  </a:srgbClr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sp>
        <p:nvSpPr>
          <p:cNvPr id="12" name="Oval 11"/>
          <p:cNvSpPr/>
          <p:nvPr/>
        </p:nvSpPr>
        <p:spPr>
          <a:xfrm rot="2807803">
            <a:off x="8962722" y="5928266"/>
            <a:ext cx="160846" cy="15982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3" name="Rectangle 12"/>
          <p:cNvSpPr/>
          <p:nvPr/>
        </p:nvSpPr>
        <p:spPr>
          <a:xfrm>
            <a:off x="7056536" y="4715941"/>
            <a:ext cx="2808312" cy="26642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2866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0">
                                      <p:cBhvr>
                                        <p:cTn id="31" dur="1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1694E-6 -4.65883E-6 C 0.00976 -4.65883E-6 0.01795 0.00252 0.01795 0.00567 C 0.01795 0.00861 0.00976 0.01134 -2.41694E-6 0.01134 C -0.01007 0.01134 -0.01795 0.00861 -0.01795 0.00567 C -0.01795 0.00252 -0.01007 -4.65883E-6 -2.41694E-6 -4.65883E-6 Z " pathEditMode="relative" rAng="0" ptsTypes="fffff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3" grpId="0" uiExpand="1" build="p"/>
      <p:bldP spid="12" grpId="0" animBg="1"/>
      <p:bldP spid="12" grpId="1" animBg="1"/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Conclusions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768" y="1691605"/>
            <a:ext cx="9074150" cy="4989512"/>
          </a:xfrm>
        </p:spPr>
        <p:txBody>
          <a:bodyPr/>
          <a:lstStyle/>
          <a:p>
            <a:r>
              <a:rPr lang="sk-SK" sz="3600" dirty="0" smtClean="0"/>
              <a:t>Examined </a:t>
            </a:r>
            <a:r>
              <a:rPr lang="en-US" sz="3600" dirty="0" smtClean="0"/>
              <a:t>‘minuses’ of the theory</a:t>
            </a:r>
          </a:p>
          <a:p>
            <a:pPr lvl="1"/>
            <a:r>
              <a:rPr lang="en-US" sz="3200" dirty="0" smtClean="0"/>
              <a:t>Friction: </a:t>
            </a:r>
          </a:p>
          <a:p>
            <a:pPr lvl="2"/>
            <a:r>
              <a:rPr lang="en-US" sz="2800" dirty="0" smtClean="0"/>
              <a:t>Theory: solution only for specific case</a:t>
            </a:r>
          </a:p>
          <a:p>
            <a:pPr lvl="2"/>
            <a:r>
              <a:rPr lang="en-US" sz="2800" dirty="0" smtClean="0"/>
              <a:t>Our contribution: sufficient friction = more stable</a:t>
            </a:r>
          </a:p>
          <a:p>
            <a:pPr lvl="1"/>
            <a:r>
              <a:rPr lang="en-US" sz="3200" dirty="0" smtClean="0"/>
              <a:t>Jumping (not mentioned in theory)</a:t>
            </a:r>
          </a:p>
          <a:p>
            <a:pPr lvl="2"/>
            <a:r>
              <a:rPr lang="en-US" sz="2800" dirty="0" smtClean="0"/>
              <a:t>upper limit for frequency exists + estimation</a:t>
            </a:r>
          </a:p>
          <a:p>
            <a:pPr lvl="1"/>
            <a:r>
              <a:rPr lang="en-US" sz="3200" dirty="0" smtClean="0"/>
              <a:t>Rotation of the ball (not mentioned)</a:t>
            </a:r>
          </a:p>
          <a:p>
            <a:pPr lvl="2"/>
            <a:r>
              <a:rPr lang="en-US" sz="2800" dirty="0" smtClean="0"/>
              <a:t>Dependence on the moment of inertia</a:t>
            </a:r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00552" y="1547589"/>
            <a:ext cx="2499827" cy="1454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584" y="5147989"/>
            <a:ext cx="2377526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0261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Thank you for your attention</a:t>
            </a:r>
            <a:endParaRPr lang="sk-SK" dirty="0"/>
          </a:p>
        </p:txBody>
      </p:sp>
      <p:pic>
        <p:nvPicPr>
          <p:cNvPr id="3" name="SAM_2665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/>
          <a:srcRect l="23405" r="23289"/>
          <a:stretch/>
        </p:blipFill>
        <p:spPr>
          <a:xfrm>
            <a:off x="4536256" y="1547589"/>
            <a:ext cx="4924825" cy="5197061"/>
          </a:xfrm>
          <a:prstGeom prst="rect">
            <a:avLst/>
          </a:prstGeom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6834609"/>
              </p:ext>
            </p:extLst>
          </p:nvPr>
        </p:nvGraphicFramePr>
        <p:xfrm>
          <a:off x="143768" y="1403573"/>
          <a:ext cx="4248472" cy="39649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11" r:id="rId6" imgW="5200200" imgH="5038200" progId="">
                  <p:embed/>
                </p:oleObj>
              </mc:Choice>
              <mc:Fallback>
                <p:oleObj r:id="rId6" imgW="5200200" imgH="503820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768" y="1403573"/>
                        <a:ext cx="4248472" cy="39649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1048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Ball’s motion </a:t>
            </a:r>
            <a:r>
              <a:rPr lang="en-US" sz="4000" dirty="0" smtClean="0"/>
              <a:t>(laboratory ref. frame)</a:t>
            </a:r>
            <a:endParaRPr lang="sk-SK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776" y="1763713"/>
            <a:ext cx="5472608" cy="4989512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Goes around with the saddle</a:t>
            </a:r>
          </a:p>
          <a:p>
            <a:pPr marL="503238" lvl="1" indent="0">
              <a:buNone/>
            </a:pPr>
            <a:r>
              <a:rPr lang="en-US" dirty="0" smtClean="0"/>
              <a:t>Centripetal force needed</a:t>
            </a:r>
            <a:br>
              <a:rPr lang="en-US" dirty="0" smtClean="0"/>
            </a:b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sz="4000" b="1" dirty="0" smtClean="0"/>
              <a:t>unstable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Remains stationary</a:t>
            </a:r>
          </a:p>
          <a:p>
            <a:pPr marL="439738" lvl="1" indent="0">
              <a:buNone/>
            </a:pPr>
            <a:r>
              <a:rPr lang="en-US" dirty="0"/>
              <a:t>(</a:t>
            </a:r>
            <a:r>
              <a:rPr lang="en-US" dirty="0" smtClean="0"/>
              <a:t>Rolls back quickly enough)</a:t>
            </a:r>
          </a:p>
          <a:p>
            <a:pPr marL="439738" lvl="1" indent="0">
              <a:buNone/>
            </a:pPr>
            <a:r>
              <a:rPr lang="en-US" sz="4000" b="1" dirty="0" smtClean="0">
                <a:sym typeface="Wingdings" panose="05000000000000000000" pitchFamily="2" charset="2"/>
              </a:rPr>
              <a:t></a:t>
            </a:r>
            <a:r>
              <a:rPr lang="en-US" sz="4000" b="1" dirty="0" smtClean="0"/>
              <a:t>stable</a:t>
            </a:r>
            <a:endParaRPr lang="en-US" sz="4000" dirty="0" smtClean="0"/>
          </a:p>
          <a:p>
            <a:pPr marL="954088" lvl="1" indent="-514350"/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</p:txBody>
      </p:sp>
      <p:grpSp>
        <p:nvGrpSpPr>
          <p:cNvPr id="4" name="Group 3"/>
          <p:cNvGrpSpPr/>
          <p:nvPr/>
        </p:nvGrpSpPr>
        <p:grpSpPr>
          <a:xfrm rot="2807803">
            <a:off x="5886911" y="2281997"/>
            <a:ext cx="4094614" cy="4094614"/>
            <a:chOff x="3240112" y="2479075"/>
            <a:chExt cx="4464496" cy="4464496"/>
          </a:xfrm>
        </p:grpSpPr>
        <p:sp>
          <p:nvSpPr>
            <p:cNvPr id="5" name="Oval 4"/>
            <p:cNvSpPr/>
            <p:nvPr/>
          </p:nvSpPr>
          <p:spPr>
            <a:xfrm>
              <a:off x="3240112" y="2479075"/>
              <a:ext cx="4464496" cy="4464496"/>
            </a:xfrm>
            <a:prstGeom prst="ellipse">
              <a:avLst/>
            </a:prstGeom>
            <a:gradFill flip="none" rotWithShape="1">
              <a:gsLst>
                <a:gs pos="0">
                  <a:srgbClr val="0070C0"/>
                </a:gs>
                <a:gs pos="50000">
                  <a:srgbClr val="FFFF00">
                    <a:lumMod val="91000"/>
                  </a:srgbClr>
                </a:gs>
                <a:gs pos="100000">
                  <a:srgbClr val="0070C0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6" name="Oval 5"/>
            <p:cNvSpPr/>
            <p:nvPr/>
          </p:nvSpPr>
          <p:spPr>
            <a:xfrm rot="5400000">
              <a:off x="3240112" y="2479075"/>
              <a:ext cx="4464496" cy="4464496"/>
            </a:xfrm>
            <a:prstGeom prst="ellipse">
              <a:avLst/>
            </a:prstGeom>
            <a:gradFill flip="none" rotWithShape="1">
              <a:gsLst>
                <a:gs pos="0">
                  <a:srgbClr val="FFFF00">
                    <a:alpha val="52000"/>
                  </a:srgbClr>
                </a:gs>
                <a:gs pos="50000">
                  <a:srgbClr val="0070C0">
                    <a:alpha val="51000"/>
                  </a:srgbClr>
                </a:gs>
                <a:gs pos="100000">
                  <a:srgbClr val="FFFF00">
                    <a:alpha val="54000"/>
                  </a:srgbClr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sp>
        <p:nvSpPr>
          <p:cNvPr id="7" name="Oval 6"/>
          <p:cNvSpPr/>
          <p:nvPr/>
        </p:nvSpPr>
        <p:spPr>
          <a:xfrm rot="2807803">
            <a:off x="9204322" y="4271439"/>
            <a:ext cx="288032" cy="28803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0521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0">
                                      <p:cBhvr>
                                        <p:cTn id="9" dur="1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016 0.00209 C 0.00016 0.10404 -0.06256 0.18334 -0.13914 0.18334 C -0.21589 0.18334 -0.2972 0.08726 -0.2972 -0.01469 C -0.2972 -0.11643 -0.24866 -0.24167 -0.13914 -0.24167 C -0.0249 -0.24167 0.09596 -0.10951 0.10495 0.00419 " pathEditMode="relative" rAng="0" ptsTypes="fffff">
                                      <p:cBhvr>
                                        <p:cTn id="11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28" y="-31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path" presetSubtype="0" repeatCount="indefinite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5 0.0021 C 0.00992 0.0021 0.01812 0.00461 0.01812 0.00776 C 0.01812 0.0107 0.00992 0.01342 0.00015 0.01342 C -0.00993 0.01342 -0.01781 0.0107 -0.01781 0.00776 C -0.01781 0.00461 -0.00993 0.0021 0.00015 0.0021 Z " pathEditMode="relative" rAng="0" ptsTypes="fffff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1" animBg="1"/>
      <p:bldP spid="7" grpId="2" animBg="1"/>
      <p:bldP spid="7" grpId="3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Appendices</a:t>
            </a:r>
            <a:endParaRPr lang="sk-SK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9209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43768" y="1259557"/>
            <a:ext cx="4536504" cy="438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99"/>
          <a:stretch/>
        </p:blipFill>
        <p:spPr bwMode="auto">
          <a:xfrm>
            <a:off x="5200896" y="1350503"/>
            <a:ext cx="4267444" cy="4283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</a:rPr>
              <a:t>Prediction: Stability vs. Frequency</a:t>
            </a:r>
            <a:endParaRPr lang="sk-SK" b="1" dirty="0">
              <a:latin typeface="Calibri" panose="020F050202020403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2389388"/>
              </p:ext>
            </p:extLst>
          </p:nvPr>
        </p:nvGraphicFramePr>
        <p:xfrm>
          <a:off x="1943968" y="5597176"/>
          <a:ext cx="2195689" cy="7749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126" name="Equation" r:id="rId4" imgW="647640" imgH="228600" progId="Equation.3">
                  <p:embed/>
                </p:oleObj>
              </mc:Choice>
              <mc:Fallback>
                <p:oleObj name="Equation" r:id="rId4" imgW="64764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43968" y="5597176"/>
                        <a:ext cx="2195689" cy="774949"/>
                      </a:xfrm>
                      <a:prstGeom prst="rect">
                        <a:avLst/>
                      </a:prstGeom>
                      <a:ln w="28575">
                        <a:solidFill>
                          <a:schemeClr val="accent3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0167333"/>
              </p:ext>
            </p:extLst>
          </p:nvPr>
        </p:nvGraphicFramePr>
        <p:xfrm>
          <a:off x="6480472" y="5597425"/>
          <a:ext cx="2195512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127" name="Equation" r:id="rId6" imgW="647640" imgH="228600" progId="Equation.3">
                  <p:embed/>
                </p:oleObj>
              </mc:Choice>
              <mc:Fallback>
                <p:oleObj name="Equation" r:id="rId6" imgW="647640" imgH="2286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80472" y="5597425"/>
                        <a:ext cx="2195512" cy="774700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93037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2"/>
          <p:cNvSpPr txBox="1">
            <a:spLocks noChangeArrowheads="1"/>
          </p:cNvSpPr>
          <p:nvPr/>
        </p:nvSpPr>
        <p:spPr bwMode="auto">
          <a:xfrm>
            <a:off x="6151563" y="1571625"/>
            <a:ext cx="4960937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42900" indent="-319088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indent="-261938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marL="11430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marL="16002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marL="20574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lnSpc>
                <a:spcPct val="102000"/>
              </a:lnSpc>
              <a:spcAft>
                <a:spcPts val="1425"/>
              </a:spcAft>
              <a:buClrTx/>
            </a:pPr>
            <a:endParaRPr lang="sk-SK" altLang="sk-SK" sz="3200">
              <a:solidFill>
                <a:srgbClr val="000000"/>
              </a:solidFill>
              <a:cs typeface="Arial" charset="0"/>
            </a:endParaRPr>
          </a:p>
          <a:p>
            <a:pPr eaLnBrk="1">
              <a:lnSpc>
                <a:spcPct val="102000"/>
              </a:lnSpc>
              <a:spcAft>
                <a:spcPts val="1425"/>
              </a:spcAft>
              <a:buClrTx/>
            </a:pPr>
            <a:endParaRPr lang="sk-SK" altLang="sk-SK" sz="3200" i="1">
              <a:solidFill>
                <a:srgbClr val="000000"/>
              </a:solidFill>
              <a:cs typeface="Arial" charset="0"/>
            </a:endParaRPr>
          </a:p>
          <a:p>
            <a:pPr lvl="1" eaLnBrk="1">
              <a:lnSpc>
                <a:spcPct val="102000"/>
              </a:lnSpc>
              <a:spcAft>
                <a:spcPts val="1138"/>
              </a:spcAft>
              <a:buClrTx/>
            </a:pPr>
            <a:endParaRPr lang="sk-SK" altLang="sk-SK" sz="3200" i="1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331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228"/>
          <a:stretch/>
        </p:blipFill>
        <p:spPr bwMode="auto">
          <a:xfrm>
            <a:off x="48628" y="4041132"/>
            <a:ext cx="2833266" cy="2642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aphicFrame>
        <p:nvGraphicFramePr>
          <p:cNvPr id="1331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3770402"/>
              </p:ext>
            </p:extLst>
          </p:nvPr>
        </p:nvGraphicFramePr>
        <p:xfrm>
          <a:off x="935856" y="6652885"/>
          <a:ext cx="1317699" cy="6776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229" name="Equation" r:id="rId5" imgW="444240" imgH="228600" progId="Equation.3">
                  <p:embed/>
                </p:oleObj>
              </mc:Choice>
              <mc:Fallback>
                <p:oleObj name="Equation" r:id="rId5" imgW="4442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5856" y="6652885"/>
                        <a:ext cx="1317699" cy="6776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9254294"/>
              </p:ext>
            </p:extLst>
          </p:nvPr>
        </p:nvGraphicFramePr>
        <p:xfrm>
          <a:off x="935856" y="3181720"/>
          <a:ext cx="1317625" cy="677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230" name="Equation" r:id="rId7" imgW="444240" imgH="228600" progId="Equation.3">
                  <p:embed/>
                </p:oleObj>
              </mc:Choice>
              <mc:Fallback>
                <p:oleObj name="Equation" r:id="rId7" imgW="4442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5856" y="3181720"/>
                        <a:ext cx="1317625" cy="677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97109" y="539477"/>
            <a:ext cx="2736304" cy="2642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104" y="197216"/>
            <a:ext cx="3697938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5685486"/>
              </p:ext>
            </p:extLst>
          </p:nvPr>
        </p:nvGraphicFramePr>
        <p:xfrm>
          <a:off x="3134130" y="3635821"/>
          <a:ext cx="4066422" cy="37955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231" r:id="rId10" imgW="5200200" imgH="5038200" progId="">
                  <p:embed/>
                </p:oleObj>
              </mc:Choice>
              <mc:Fallback>
                <p:oleObj r:id="rId10" imgW="5200200" imgH="503820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4130" y="3635821"/>
                        <a:ext cx="4066422" cy="37955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7272560" y="1571625"/>
            <a:ext cx="2952328" cy="498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94" tIns="50397" rIns="100794" bIns="50397" numCol="1" anchor="t" anchorCtr="0" compatLnSpc="1">
            <a:prstTxWarp prst="textNoShape">
              <a:avLst/>
            </a:prstTxWarp>
          </a:bodyPr>
          <a:lstStyle>
            <a:lvl1pPr marL="377825" indent="-377825" algn="l" defTabSz="10064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7563" indent="-314325" algn="l" defTabSz="10064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8888" indent="-250825" algn="l" defTabSz="10064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713" indent="-250825" algn="l" defTabSz="10064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6950" indent="-250825" algn="l" defTabSz="10064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Similar to predicted </a:t>
            </a:r>
            <a:r>
              <a:rPr lang="en-US" dirty="0" err="1"/>
              <a:t>behaviour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r>
              <a:rPr lang="en-US" dirty="0" smtClean="0"/>
              <a:t>But </a:t>
            </a:r>
            <a:r>
              <a:rPr lang="en-US" dirty="0"/>
              <a:t>always limited lifetime</a:t>
            </a:r>
            <a:endParaRPr lang="sk-SK" dirty="0"/>
          </a:p>
          <a:p>
            <a:pPr marL="0" indent="0">
              <a:buNone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4593683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Apparatus: </a:t>
            </a:r>
            <a:r>
              <a:rPr lang="en-US" b="1" dirty="0" smtClean="0"/>
              <a:t>Rotation</a:t>
            </a:r>
            <a:endParaRPr lang="sk-SK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08" y="1475581"/>
            <a:ext cx="9074150" cy="4989512"/>
          </a:xfrm>
        </p:spPr>
        <p:txBody>
          <a:bodyPr/>
          <a:lstStyle/>
          <a:p>
            <a:r>
              <a:rPr lang="en-US" dirty="0" smtClean="0"/>
              <a:t>Rotation: </a:t>
            </a:r>
            <a:r>
              <a:rPr lang="en-US" b="1" dirty="0" smtClean="0"/>
              <a:t>driller</a:t>
            </a:r>
          </a:p>
          <a:p>
            <a:pPr lvl="1"/>
            <a:r>
              <a:rPr lang="en-US" dirty="0" smtClean="0"/>
              <a:t>Frequency range:</a:t>
            </a:r>
            <a:br>
              <a:rPr lang="en-US" dirty="0" smtClean="0"/>
            </a:br>
            <a:r>
              <a:rPr lang="en-US" dirty="0" smtClean="0"/>
              <a:t>0.6Hz – 3.7Hz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1" t="4567" r="22382" b="4995"/>
          <a:stretch/>
        </p:blipFill>
        <p:spPr bwMode="auto">
          <a:xfrm>
            <a:off x="5616376" y="1331564"/>
            <a:ext cx="3960440" cy="543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11" t="30080" r="13214" b="4709"/>
          <a:stretch/>
        </p:blipFill>
        <p:spPr bwMode="auto">
          <a:xfrm>
            <a:off x="791840" y="3275706"/>
            <a:ext cx="3384376" cy="391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2216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Small ping pong ball</a:t>
            </a:r>
            <a:endParaRPr lang="sk-SK" dirty="0"/>
          </a:p>
        </p:txBody>
      </p:sp>
      <p:sp>
        <p:nvSpPr>
          <p:cNvPr id="39938" name="Rectangle 1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sk-SK" altLang="sk-SK" smtClean="0"/>
          </a:p>
          <a:p>
            <a:endParaRPr lang="sk-SK" altLang="sk-SK" smtClean="0"/>
          </a:p>
          <a:p>
            <a:endParaRPr lang="sk-SK" altLang="sk-SK" smtClean="0"/>
          </a:p>
          <a:p>
            <a:endParaRPr lang="sk-SK" altLang="sk-SK" smtClean="0"/>
          </a:p>
        </p:txBody>
      </p:sp>
      <p:graphicFrame>
        <p:nvGraphicFramePr>
          <p:cNvPr id="39940" name="Object 3"/>
          <p:cNvGraphicFramePr>
            <a:graphicFrameLocks noChangeAspect="1"/>
          </p:cNvGraphicFramePr>
          <p:nvPr/>
        </p:nvGraphicFramePr>
        <p:xfrm>
          <a:off x="71438" y="1398588"/>
          <a:ext cx="5327650" cy="493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16" r:id="rId4" imgW="3580920" imgH="3323880" progId="">
                  <p:embed/>
                </p:oleObj>
              </mc:Choice>
              <mc:Fallback>
                <p:oleObj r:id="rId4" imgW="3580920" imgH="3323880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8" y="1398588"/>
                        <a:ext cx="5327650" cy="4937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41" name="Object 4"/>
          <p:cNvGraphicFramePr>
            <a:graphicFrameLocks noChangeAspect="1"/>
          </p:cNvGraphicFramePr>
          <p:nvPr/>
        </p:nvGraphicFramePr>
        <p:xfrm>
          <a:off x="5256213" y="1584325"/>
          <a:ext cx="4824412" cy="467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17" r:id="rId6" imgW="4824000" imgH="4680000" progId="">
                  <p:embed/>
                </p:oleObj>
              </mc:Choice>
              <mc:Fallback>
                <p:oleObj r:id="rId6" imgW="4824000" imgH="468000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6213" y="1584325"/>
                        <a:ext cx="4824412" cy="4679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255588"/>
            <a:ext cx="9072562" cy="1354137"/>
          </a:xfrm>
        </p:spPr>
        <p:txBody>
          <a:bodyPr lIns="91420" tIns="45711" rIns="91420" bIns="45711"/>
          <a:lstStyle/>
          <a:p>
            <a:pPr algn="ctr" eaLnBrk="1" hangingPunct="1"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r>
              <a:rPr lang="sk-SK" altLang="sk-SK" smtClean="0">
                <a:latin typeface="Calibri" pitchFamily="34" charset="0"/>
              </a:rPr>
              <a:t>INITIAL POSITION</a:t>
            </a:r>
          </a:p>
        </p:txBody>
      </p:sp>
      <p:sp>
        <p:nvSpPr>
          <p:cNvPr id="23555" name="Rectangle 2"/>
          <p:cNvSpPr>
            <a:spLocks noGrp="1" noChangeArrowheads="1"/>
          </p:cNvSpPr>
          <p:nvPr>
            <p:ph idx="1"/>
          </p:nvPr>
        </p:nvSpPr>
        <p:spPr>
          <a:xfrm>
            <a:off x="431800" y="1403573"/>
            <a:ext cx="9359900" cy="5489575"/>
          </a:xfrm>
        </p:spPr>
        <p:txBody>
          <a:bodyPr tIns="0"/>
          <a:lstStyle/>
          <a:p>
            <a:pPr marL="773113" indent="-655638" eaLnBrk="1" hangingPunct="1">
              <a:lnSpc>
                <a:spcPct val="102000"/>
              </a:lnSpc>
              <a:buSzPct val="45000"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endParaRPr lang="sk-SK" altLang="sk-SK" smtClean="0">
              <a:latin typeface="Calibri" pitchFamily="34" charset="0"/>
              <a:cs typeface="Arial" charset="0"/>
            </a:endParaRPr>
          </a:p>
          <a:p>
            <a:pPr marL="773113" indent="-655638" eaLnBrk="1" hangingPunct="1">
              <a:lnSpc>
                <a:spcPct val="102000"/>
              </a:lnSpc>
              <a:buSzPct val="45000"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endParaRPr lang="sk-SK" altLang="sk-SK" smtClean="0">
              <a:cs typeface="Arial" charset="0"/>
            </a:endParaRPr>
          </a:p>
          <a:p>
            <a:pPr marL="1204913" lvl="1" indent="-655638" eaLnBrk="1" hangingPunct="1">
              <a:lnSpc>
                <a:spcPct val="102000"/>
              </a:lnSpc>
              <a:buSzPct val="75000"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endParaRPr lang="sk-SK" altLang="sk-SK" smtClean="0">
              <a:cs typeface="Arial" charset="0"/>
            </a:endParaRPr>
          </a:p>
          <a:p>
            <a:pPr marL="773113" indent="-655638" eaLnBrk="1" hangingPunct="1">
              <a:lnSpc>
                <a:spcPct val="102000"/>
              </a:lnSpc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endParaRPr lang="sk-SK" altLang="sk-SK" i="1" smtClean="0">
              <a:solidFill>
                <a:srgbClr val="008000"/>
              </a:solidFill>
              <a:cs typeface="Arial" charset="0"/>
            </a:endParaRPr>
          </a:p>
        </p:txBody>
      </p:sp>
      <p:sp>
        <p:nvSpPr>
          <p:cNvPr id="23560" name="Line 7"/>
          <p:cNvSpPr>
            <a:spLocks noChangeShapeType="1"/>
          </p:cNvSpPr>
          <p:nvPr/>
        </p:nvSpPr>
        <p:spPr bwMode="auto">
          <a:xfrm flipV="1">
            <a:off x="8351838" y="4282529"/>
            <a:ext cx="360362" cy="6508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0" tIns="45711" rIns="91420" bIns="45711"/>
          <a:lstStyle/>
          <a:p>
            <a:endParaRPr lang="sk-SK"/>
          </a:p>
        </p:txBody>
      </p:sp>
      <p:sp>
        <p:nvSpPr>
          <p:cNvPr id="23561" name="Text Box 8"/>
          <p:cNvSpPr txBox="1">
            <a:spLocks noChangeArrowheads="1"/>
          </p:cNvSpPr>
          <p:nvPr/>
        </p:nvSpPr>
        <p:spPr bwMode="auto">
          <a:xfrm>
            <a:off x="8135938" y="4860379"/>
            <a:ext cx="1224854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82" tIns="44991" rIns="89982" bIns="44991"/>
          <a:lstStyle>
            <a:lvl1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marL="742950" indent="-285750"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marL="1143000" indent="-228600"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marL="1600200" indent="-228600"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marL="2057400" indent="-228600"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lnSpc>
                <a:spcPct val="102000"/>
              </a:lnSpc>
            </a:pPr>
            <a:r>
              <a:rPr lang="sk-SK" altLang="sk-SK" sz="2400" dirty="0">
                <a:solidFill>
                  <a:srgbClr val="000000"/>
                </a:solidFill>
                <a:latin typeface="Calibri" pitchFamily="34" charset="0"/>
              </a:rPr>
              <a:t>saddle</a:t>
            </a:r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7477342"/>
              </p:ext>
            </p:extLst>
          </p:nvPr>
        </p:nvGraphicFramePr>
        <p:xfrm>
          <a:off x="143767" y="1331565"/>
          <a:ext cx="7560841" cy="58326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355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313" y="1907629"/>
            <a:ext cx="2735262" cy="264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01295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255588"/>
            <a:ext cx="9072562" cy="1354137"/>
          </a:xfrm>
        </p:spPr>
        <p:txBody>
          <a:bodyPr lIns="91420" tIns="45711" rIns="91420" bIns="45711"/>
          <a:lstStyle/>
          <a:p>
            <a:pPr marL="341313" indent="-320675" eaLnBrk="1" hangingPunct="1">
              <a:lnSpc>
                <a:spcPct val="102000"/>
              </a:lnSpc>
              <a:spcAft>
                <a:spcPts val="1425"/>
              </a:spcAft>
              <a:buSzPct val="45000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r>
              <a:rPr lang="en-US" altLang="sk-SK" dirty="0" smtClean="0">
                <a:cs typeface="Arial" charset="0"/>
              </a:rPr>
              <a:t>Hollow b</a:t>
            </a:r>
            <a:r>
              <a:rPr lang="sk-SK" altLang="sk-SK" dirty="0" smtClean="0">
                <a:cs typeface="Arial" charset="0"/>
              </a:rPr>
              <a:t>alls' parameters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>
          <a:xfrm>
            <a:off x="4967288" y="1219200"/>
            <a:ext cx="4524375" cy="5656982"/>
          </a:xfrm>
        </p:spPr>
        <p:txBody>
          <a:bodyPr tIns="0"/>
          <a:lstStyle/>
          <a:p>
            <a:pPr indent="-320675" eaLnBrk="1" hangingPunct="1">
              <a:lnSpc>
                <a:spcPct val="102000"/>
              </a:lnSpc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</a:tabLst>
            </a:pPr>
            <a:r>
              <a:rPr lang="sk-SK" altLang="sk-SK" sz="2800" i="1" u="sng" dirty="0" smtClean="0">
                <a:cs typeface="Arial" charset="0"/>
              </a:rPr>
              <a:t>ping-pong ball:</a:t>
            </a:r>
          </a:p>
          <a:p>
            <a:pPr indent="-320675" eaLnBrk="1" hangingPunct="1">
              <a:lnSpc>
                <a:spcPct val="102000"/>
              </a:lnSpc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</a:tabLst>
            </a:pPr>
            <a:r>
              <a:rPr lang="sk-SK" altLang="sk-SK" sz="2800" dirty="0" smtClean="0">
                <a:cs typeface="Arial" charset="0"/>
              </a:rPr>
              <a:t>d= 3,94 cm</a:t>
            </a:r>
          </a:p>
          <a:p>
            <a:pPr indent="-320675" eaLnBrk="1" hangingPunct="1">
              <a:lnSpc>
                <a:spcPct val="102000"/>
              </a:lnSpc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</a:tabLst>
            </a:pPr>
            <a:r>
              <a:rPr lang="sk-SK" altLang="sk-SK" sz="2800" dirty="0" smtClean="0">
                <a:cs typeface="Arial" charset="0"/>
              </a:rPr>
              <a:t>m= 2,</a:t>
            </a:r>
            <a:r>
              <a:rPr lang="en-US" altLang="sk-SK" sz="2800" dirty="0" smtClean="0">
                <a:cs typeface="Arial" charset="0"/>
              </a:rPr>
              <a:t>46</a:t>
            </a:r>
            <a:r>
              <a:rPr lang="sk-SK" altLang="sk-SK" sz="2800" dirty="0" smtClean="0">
                <a:cs typeface="Arial" charset="0"/>
              </a:rPr>
              <a:t> g</a:t>
            </a:r>
            <a:endParaRPr lang="en-US" altLang="sk-SK" sz="2800" dirty="0" smtClean="0">
              <a:cs typeface="Arial" charset="0"/>
            </a:endParaRPr>
          </a:p>
          <a:p>
            <a:pPr indent="-320675" eaLnBrk="1" hangingPunct="1">
              <a:lnSpc>
                <a:spcPct val="102000"/>
              </a:lnSpc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</a:tabLst>
            </a:pPr>
            <a:r>
              <a:rPr lang="sk-SK" altLang="sk-SK" sz="2800" dirty="0" smtClean="0">
                <a:cs typeface="Arial" charset="0"/>
              </a:rPr>
              <a:t>α (friction coef.) = 0,19</a:t>
            </a:r>
          </a:p>
          <a:p>
            <a:pPr indent="-320675" eaLnBrk="1" hangingPunct="1">
              <a:lnSpc>
                <a:spcPct val="102000"/>
              </a:lnSpc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</a:tabLst>
            </a:pPr>
            <a:r>
              <a:rPr lang="sk-SK" altLang="sk-SK" sz="2800" i="1" u="sng" dirty="0" smtClean="0">
                <a:cs typeface="Arial" charset="0"/>
              </a:rPr>
              <a:t>small ping pong ball:</a:t>
            </a:r>
          </a:p>
          <a:p>
            <a:pPr indent="-320675" eaLnBrk="1" hangingPunct="1">
              <a:lnSpc>
                <a:spcPct val="102000"/>
              </a:lnSpc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</a:tabLst>
            </a:pPr>
            <a:r>
              <a:rPr lang="sk-SK" altLang="sk-SK" sz="2800" dirty="0" smtClean="0">
                <a:cs typeface="Arial" charset="0"/>
              </a:rPr>
              <a:t>d= 3,76 cm</a:t>
            </a:r>
          </a:p>
          <a:p>
            <a:pPr indent="-320675" eaLnBrk="1" hangingPunct="1">
              <a:lnSpc>
                <a:spcPct val="102000"/>
              </a:lnSpc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</a:tabLst>
            </a:pPr>
            <a:r>
              <a:rPr lang="sk-SK" altLang="sk-SK" sz="2800" dirty="0" smtClean="0">
                <a:cs typeface="Arial" charset="0"/>
              </a:rPr>
              <a:t>m= </a:t>
            </a:r>
            <a:r>
              <a:rPr lang="en-US" altLang="sk-SK" sz="2800" dirty="0" smtClean="0">
                <a:cs typeface="Arial" charset="0"/>
              </a:rPr>
              <a:t>3</a:t>
            </a:r>
            <a:r>
              <a:rPr lang="sk-SK" altLang="sk-SK" sz="2800" dirty="0" smtClean="0">
                <a:cs typeface="Arial" charset="0"/>
              </a:rPr>
              <a:t>,</a:t>
            </a:r>
            <a:r>
              <a:rPr lang="en-US" altLang="sk-SK" sz="2800" dirty="0" smtClean="0">
                <a:cs typeface="Arial" charset="0"/>
              </a:rPr>
              <a:t>16</a:t>
            </a:r>
            <a:r>
              <a:rPr lang="sk-SK" altLang="sk-SK" sz="2800" dirty="0" smtClean="0">
                <a:cs typeface="Arial" charset="0"/>
              </a:rPr>
              <a:t> g</a:t>
            </a:r>
            <a:endParaRPr lang="en-US" altLang="sk-SK" sz="2800" dirty="0" smtClean="0">
              <a:cs typeface="Arial" charset="0"/>
            </a:endParaRPr>
          </a:p>
          <a:p>
            <a:pPr indent="-320675" eaLnBrk="1" hangingPunct="1">
              <a:lnSpc>
                <a:spcPct val="102000"/>
              </a:lnSpc>
              <a:buClrTx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</a:tabLst>
            </a:pPr>
            <a:r>
              <a:rPr lang="sk-SK" altLang="sk-SK" sz="2800" i="1" u="sng" dirty="0">
                <a:cs typeface="Arial" charset="0"/>
              </a:rPr>
              <a:t>big orange ball:</a:t>
            </a:r>
            <a:endParaRPr lang="en-US" altLang="sk-SK" sz="2800" i="1" u="sng" dirty="0">
              <a:cs typeface="Arial" charset="0"/>
            </a:endParaRPr>
          </a:p>
          <a:p>
            <a:pPr indent="-320675" eaLnBrk="1" hangingPunct="1">
              <a:lnSpc>
                <a:spcPct val="102000"/>
              </a:lnSpc>
              <a:buClrTx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</a:tabLst>
            </a:pPr>
            <a:r>
              <a:rPr lang="en-US" altLang="sk-SK" sz="2800" dirty="0">
                <a:cs typeface="Arial" charset="0"/>
              </a:rPr>
              <a:t>r</a:t>
            </a:r>
            <a:r>
              <a:rPr lang="sk-SK" altLang="sk-SK" sz="2800" dirty="0">
                <a:cs typeface="Arial" charset="0"/>
              </a:rPr>
              <a:t>= </a:t>
            </a:r>
            <a:r>
              <a:rPr lang="en-US" altLang="sk-SK" sz="2800" dirty="0">
                <a:cs typeface="Arial" charset="0"/>
              </a:rPr>
              <a:t>3,26</a:t>
            </a:r>
            <a:r>
              <a:rPr lang="sk-SK" altLang="sk-SK" sz="2800" dirty="0">
                <a:cs typeface="Arial" charset="0"/>
              </a:rPr>
              <a:t> cm</a:t>
            </a:r>
          </a:p>
          <a:p>
            <a:pPr indent="-320675" eaLnBrk="1" hangingPunct="1">
              <a:lnSpc>
                <a:spcPct val="102000"/>
              </a:lnSpc>
              <a:buClrTx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</a:tabLst>
            </a:pPr>
            <a:r>
              <a:rPr lang="sk-SK" altLang="sk-SK" sz="2800" dirty="0">
                <a:cs typeface="Arial" charset="0"/>
              </a:rPr>
              <a:t>m=  </a:t>
            </a:r>
            <a:r>
              <a:rPr lang="en-US" altLang="sk-SK" sz="2800" dirty="0">
                <a:cs typeface="Arial" charset="0"/>
              </a:rPr>
              <a:t>6,93</a:t>
            </a:r>
            <a:r>
              <a:rPr lang="sk-SK" altLang="sk-SK" sz="2800" dirty="0">
                <a:cs typeface="Arial" charset="0"/>
              </a:rPr>
              <a:t>g</a:t>
            </a:r>
            <a:endParaRPr lang="en-US" altLang="sk-SK" sz="2800" dirty="0">
              <a:cs typeface="Arial" charset="0"/>
            </a:endParaRPr>
          </a:p>
          <a:p>
            <a:pPr indent="-320675" eaLnBrk="1" hangingPunct="1">
              <a:lnSpc>
                <a:spcPct val="102000"/>
              </a:lnSpc>
              <a:buClrTx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</a:tabLst>
            </a:pPr>
            <a:r>
              <a:rPr lang="sk-SK" altLang="sk-SK" sz="2800" dirty="0">
                <a:cs typeface="Arial" charset="0"/>
              </a:rPr>
              <a:t>α (friction coef.) = </a:t>
            </a:r>
            <a:r>
              <a:rPr lang="sk-SK" altLang="sk-SK" sz="2800" dirty="0" smtClean="0">
                <a:cs typeface="Arial" charset="0"/>
              </a:rPr>
              <a:t>0,25</a:t>
            </a:r>
            <a:endParaRPr lang="en-US" altLang="sk-SK" sz="2800" dirty="0" smtClean="0">
              <a:cs typeface="Arial" charset="0"/>
            </a:endParaRPr>
          </a:p>
          <a:p>
            <a:pPr indent="-320675" eaLnBrk="1" hangingPunct="1">
              <a:lnSpc>
                <a:spcPct val="102000"/>
              </a:lnSpc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</a:tabLst>
            </a:pPr>
            <a:endParaRPr lang="sk-SK" altLang="sk-SK" sz="2800" dirty="0" smtClean="0">
              <a:cs typeface="Arial" charset="0"/>
            </a:endParaRPr>
          </a:p>
          <a:p>
            <a:pPr indent="-320675" eaLnBrk="1" hangingPunct="1">
              <a:lnSpc>
                <a:spcPct val="102000"/>
              </a:lnSpc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</a:tabLst>
            </a:pPr>
            <a:endParaRPr lang="sk-SK" altLang="sk-SK" dirty="0" smtClean="0">
              <a:cs typeface="Arial" charset="0"/>
            </a:endParaRPr>
          </a:p>
          <a:p>
            <a:pPr indent="-320675" eaLnBrk="1" hangingPunct="1">
              <a:lnSpc>
                <a:spcPct val="102000"/>
              </a:lnSpc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</a:tabLst>
            </a:pPr>
            <a:endParaRPr lang="sk-SK" altLang="sk-SK" dirty="0" smtClean="0">
              <a:cs typeface="Arial" charset="0"/>
            </a:endParaRPr>
          </a:p>
        </p:txBody>
      </p:sp>
      <p:sp>
        <p:nvSpPr>
          <p:cNvPr id="47109" name="Text Box 4"/>
          <p:cNvSpPr txBox="1">
            <a:spLocks noChangeArrowheads="1"/>
          </p:cNvSpPr>
          <p:nvPr/>
        </p:nvSpPr>
        <p:spPr bwMode="auto">
          <a:xfrm>
            <a:off x="647824" y="4226016"/>
            <a:ext cx="4524375" cy="3010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42900" indent="-322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marL="742950" indent="-28575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marL="11430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marL="16002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marL="20574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indent="-320675" eaLnBrk="1" hangingPunct="1">
              <a:lnSpc>
                <a:spcPct val="102000"/>
              </a:lnSpc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</a:tabLst>
            </a:pPr>
            <a:r>
              <a:rPr lang="en-US" altLang="sk-SK" sz="2800" i="1" u="sng" dirty="0">
                <a:latin typeface="+mn-lt"/>
                <a:ea typeface="+mn-ea"/>
                <a:cs typeface="Arial" charset="0"/>
              </a:rPr>
              <a:t>white ball:</a:t>
            </a:r>
          </a:p>
          <a:p>
            <a:pPr marL="377825" indent="-320675" defTabSz="1006475" eaLnBrk="1" hangingPunct="1">
              <a:lnSpc>
                <a:spcPct val="102000"/>
              </a:lnSpc>
              <a:spcBef>
                <a:spcPct val="20000"/>
              </a:spcBef>
              <a:buClrTx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</a:tabLst>
            </a:pPr>
            <a:r>
              <a:rPr lang="en-US" altLang="sk-SK" sz="2800" dirty="0">
                <a:latin typeface="+mn-lt"/>
                <a:ea typeface="+mn-ea"/>
                <a:cs typeface="Arial" charset="0"/>
              </a:rPr>
              <a:t>r=2,9cm</a:t>
            </a:r>
          </a:p>
          <a:p>
            <a:pPr marL="377825" indent="-320675" defTabSz="1006475" eaLnBrk="1" hangingPunct="1">
              <a:lnSpc>
                <a:spcPct val="102000"/>
              </a:lnSpc>
              <a:spcBef>
                <a:spcPct val="20000"/>
              </a:spcBef>
              <a:buClrTx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</a:tabLst>
            </a:pPr>
            <a:r>
              <a:rPr lang="en-US" altLang="sk-SK" sz="2800" dirty="0">
                <a:latin typeface="+mn-lt"/>
                <a:ea typeface="+mn-ea"/>
                <a:cs typeface="Arial" charset="0"/>
              </a:rPr>
              <a:t>m=46,79g</a:t>
            </a:r>
          </a:p>
          <a:p>
            <a:pPr indent="-320675" eaLnBrk="1" hangingPunct="1">
              <a:lnSpc>
                <a:spcPct val="102000"/>
              </a:lnSpc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</a:tabLst>
            </a:pPr>
            <a:r>
              <a:rPr lang="en-US" altLang="sk-SK" sz="2800" i="1" u="sng" dirty="0">
                <a:latin typeface="+mn-lt"/>
                <a:ea typeface="+mn-ea"/>
                <a:cs typeface="Arial" charset="0"/>
              </a:rPr>
              <a:t>big red-yellow ball:</a:t>
            </a:r>
          </a:p>
          <a:p>
            <a:pPr marL="377825" indent="-320675" defTabSz="1006475" eaLnBrk="1" hangingPunct="1">
              <a:lnSpc>
                <a:spcPct val="102000"/>
              </a:lnSpc>
              <a:spcBef>
                <a:spcPct val="20000"/>
              </a:spcBef>
              <a:buClrTx/>
              <a:buFont typeface="Times New Roman" pitchFamily="18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</a:tabLst>
            </a:pPr>
            <a:r>
              <a:rPr lang="en-US" altLang="sk-SK" sz="2800" dirty="0">
                <a:latin typeface="+mn-lt"/>
                <a:ea typeface="+mn-ea"/>
                <a:cs typeface="Arial" charset="0"/>
              </a:rPr>
              <a:t>r=5,0cm</a:t>
            </a:r>
          </a:p>
          <a:p>
            <a:pPr marL="377825" indent="-320675" defTabSz="1006475" eaLnBrk="1" hangingPunct="1">
              <a:lnSpc>
                <a:spcPct val="102000"/>
              </a:lnSpc>
              <a:spcBef>
                <a:spcPct val="20000"/>
              </a:spcBef>
              <a:buClrTx/>
              <a:buFont typeface="Times New Roman" pitchFamily="18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</a:tabLst>
            </a:pPr>
            <a:r>
              <a:rPr lang="en-US" altLang="sk-SK" sz="2800" dirty="0">
                <a:latin typeface="+mn-lt"/>
                <a:ea typeface="+mn-ea"/>
                <a:cs typeface="Arial" charset="0"/>
              </a:rPr>
              <a:t>m=26,56g</a:t>
            </a:r>
            <a:endParaRPr lang="sk-SK" altLang="sk-SK" sz="2800" dirty="0">
              <a:latin typeface="+mn-lt"/>
              <a:ea typeface="+mn-ea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4" t="3143" r="7075" b="20539"/>
          <a:stretch/>
        </p:blipFill>
        <p:spPr>
          <a:xfrm>
            <a:off x="388081" y="1331565"/>
            <a:ext cx="4427787" cy="288032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255588"/>
            <a:ext cx="9072562" cy="1354137"/>
          </a:xfrm>
        </p:spPr>
        <p:txBody>
          <a:bodyPr lIns="91420" tIns="45711" rIns="91420" bIns="45711"/>
          <a:lstStyle/>
          <a:p>
            <a:pPr marL="341313" indent="-320675" eaLnBrk="1" hangingPunct="1">
              <a:lnSpc>
                <a:spcPct val="102000"/>
              </a:lnSpc>
              <a:spcAft>
                <a:spcPts val="1425"/>
              </a:spcAft>
              <a:buSzPct val="45000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r>
              <a:rPr lang="en-US" altLang="sk-SK" dirty="0" smtClean="0">
                <a:cs typeface="Arial" charset="0"/>
              </a:rPr>
              <a:t>Hollow b</a:t>
            </a:r>
            <a:r>
              <a:rPr lang="sk-SK" altLang="sk-SK" dirty="0" smtClean="0">
                <a:cs typeface="Arial" charset="0"/>
              </a:rPr>
              <a:t>alls' parameters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>
          <a:xfrm>
            <a:off x="4967288" y="1219199"/>
            <a:ext cx="4524375" cy="6161037"/>
          </a:xfrm>
        </p:spPr>
        <p:txBody>
          <a:bodyPr tIns="0"/>
          <a:lstStyle/>
          <a:p>
            <a:pPr indent="-320675" eaLnBrk="1" hangingPunct="1">
              <a:lnSpc>
                <a:spcPct val="102000"/>
              </a:lnSpc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</a:tabLst>
            </a:pPr>
            <a:r>
              <a:rPr lang="en-US" altLang="sk-SK" sz="2800" i="1" u="sng" dirty="0" smtClean="0">
                <a:cs typeface="Arial" charset="0"/>
              </a:rPr>
              <a:t>Big green</a:t>
            </a:r>
            <a:r>
              <a:rPr lang="sk-SK" altLang="sk-SK" sz="2800" i="1" u="sng" dirty="0" smtClean="0">
                <a:cs typeface="Arial" charset="0"/>
              </a:rPr>
              <a:t> ball:</a:t>
            </a:r>
          </a:p>
          <a:p>
            <a:pPr indent="-320675" eaLnBrk="1" hangingPunct="1">
              <a:lnSpc>
                <a:spcPct val="102000"/>
              </a:lnSpc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</a:tabLst>
            </a:pPr>
            <a:r>
              <a:rPr lang="en-US" altLang="sk-SK" sz="2800" dirty="0">
                <a:cs typeface="Arial" charset="0"/>
              </a:rPr>
              <a:t>r</a:t>
            </a:r>
            <a:r>
              <a:rPr lang="sk-SK" altLang="sk-SK" sz="2800" dirty="0" smtClean="0">
                <a:cs typeface="Arial" charset="0"/>
              </a:rPr>
              <a:t>= 3,</a:t>
            </a:r>
            <a:r>
              <a:rPr lang="en-US" altLang="sk-SK" sz="2800" dirty="0" smtClean="0">
                <a:cs typeface="Arial" charset="0"/>
              </a:rPr>
              <a:t>26</a:t>
            </a:r>
            <a:r>
              <a:rPr lang="sk-SK" altLang="sk-SK" sz="2800" dirty="0" smtClean="0">
                <a:cs typeface="Arial" charset="0"/>
              </a:rPr>
              <a:t> cm</a:t>
            </a:r>
          </a:p>
          <a:p>
            <a:pPr indent="-320675" eaLnBrk="1" hangingPunct="1">
              <a:lnSpc>
                <a:spcPct val="102000"/>
              </a:lnSpc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</a:tabLst>
            </a:pPr>
            <a:r>
              <a:rPr lang="sk-SK" altLang="sk-SK" sz="2800" dirty="0" smtClean="0">
                <a:cs typeface="Arial" charset="0"/>
              </a:rPr>
              <a:t>m= </a:t>
            </a:r>
            <a:r>
              <a:rPr lang="en-US" altLang="sk-SK" sz="2800" dirty="0" smtClean="0">
                <a:cs typeface="Arial" charset="0"/>
              </a:rPr>
              <a:t>13,30</a:t>
            </a:r>
            <a:r>
              <a:rPr lang="sk-SK" altLang="sk-SK" sz="2800" dirty="0" smtClean="0">
                <a:cs typeface="Arial" charset="0"/>
              </a:rPr>
              <a:t>g</a:t>
            </a:r>
            <a:endParaRPr lang="en-US" altLang="sk-SK" sz="2800" dirty="0" smtClean="0">
              <a:cs typeface="Arial" charset="0"/>
            </a:endParaRPr>
          </a:p>
          <a:p>
            <a:pPr indent="-320675" eaLnBrk="1" hangingPunct="1">
              <a:lnSpc>
                <a:spcPct val="102000"/>
              </a:lnSpc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</a:tabLst>
            </a:pPr>
            <a:r>
              <a:rPr lang="sk-SK" altLang="sk-SK" sz="2800" dirty="0" smtClean="0">
                <a:cs typeface="Arial" charset="0"/>
              </a:rPr>
              <a:t>α (friction coef.) = </a:t>
            </a:r>
            <a:r>
              <a:rPr lang="en-US" altLang="sk-SK" sz="2800" dirty="0" smtClean="0">
                <a:cs typeface="Arial" charset="0"/>
              </a:rPr>
              <a:t>sufficient</a:t>
            </a:r>
            <a:endParaRPr lang="sk-SK" altLang="sk-SK" sz="2800" dirty="0" smtClean="0">
              <a:cs typeface="Arial" charset="0"/>
            </a:endParaRPr>
          </a:p>
          <a:p>
            <a:pPr indent="-320675" eaLnBrk="1" hangingPunct="1">
              <a:lnSpc>
                <a:spcPct val="102000"/>
              </a:lnSpc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</a:tabLst>
            </a:pPr>
            <a:r>
              <a:rPr lang="sk-SK" altLang="sk-SK" sz="2800" i="1" u="sng" dirty="0" smtClean="0">
                <a:cs typeface="Arial" charset="0"/>
              </a:rPr>
              <a:t>small </a:t>
            </a:r>
            <a:r>
              <a:rPr lang="en-US" altLang="sk-SK" sz="2800" i="1" u="sng" dirty="0" smtClean="0">
                <a:cs typeface="Arial" charset="0"/>
              </a:rPr>
              <a:t>green </a:t>
            </a:r>
            <a:r>
              <a:rPr lang="sk-SK" altLang="sk-SK" sz="2800" i="1" u="sng" dirty="0" smtClean="0">
                <a:cs typeface="Arial" charset="0"/>
              </a:rPr>
              <a:t>ball:</a:t>
            </a:r>
          </a:p>
          <a:p>
            <a:pPr indent="-320675" eaLnBrk="1" hangingPunct="1">
              <a:lnSpc>
                <a:spcPct val="102000"/>
              </a:lnSpc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</a:tabLst>
            </a:pPr>
            <a:r>
              <a:rPr lang="en-US" altLang="sk-SK" sz="2800" dirty="0">
                <a:cs typeface="Arial" charset="0"/>
              </a:rPr>
              <a:t>r</a:t>
            </a:r>
            <a:r>
              <a:rPr lang="sk-SK" altLang="sk-SK" sz="2800" dirty="0" smtClean="0">
                <a:cs typeface="Arial" charset="0"/>
              </a:rPr>
              <a:t>= </a:t>
            </a:r>
            <a:r>
              <a:rPr lang="en-US" altLang="sk-SK" sz="2800" dirty="0" smtClean="0">
                <a:cs typeface="Arial" charset="0"/>
              </a:rPr>
              <a:t>1,77</a:t>
            </a:r>
            <a:r>
              <a:rPr lang="sk-SK" altLang="sk-SK" sz="2800" dirty="0" smtClean="0">
                <a:cs typeface="Arial" charset="0"/>
              </a:rPr>
              <a:t> cm</a:t>
            </a:r>
          </a:p>
          <a:p>
            <a:pPr indent="-320675" eaLnBrk="1" hangingPunct="1">
              <a:lnSpc>
                <a:spcPct val="102000"/>
              </a:lnSpc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</a:tabLst>
            </a:pPr>
            <a:r>
              <a:rPr lang="sk-SK" altLang="sk-SK" sz="2800" dirty="0" smtClean="0">
                <a:cs typeface="Arial" charset="0"/>
              </a:rPr>
              <a:t>m= </a:t>
            </a:r>
            <a:r>
              <a:rPr lang="en-US" altLang="sk-SK" sz="2800" dirty="0" smtClean="0">
                <a:cs typeface="Arial" charset="0"/>
              </a:rPr>
              <a:t>17,72</a:t>
            </a:r>
            <a:r>
              <a:rPr lang="sk-SK" altLang="sk-SK" sz="2800" dirty="0" smtClean="0">
                <a:cs typeface="Arial" charset="0"/>
              </a:rPr>
              <a:t>g</a:t>
            </a:r>
            <a:endParaRPr lang="en-US" altLang="sk-SK" sz="2800" dirty="0" smtClean="0">
              <a:cs typeface="Arial" charset="0"/>
            </a:endParaRPr>
          </a:p>
          <a:p>
            <a:pPr indent="-320675" eaLnBrk="1" hangingPunct="1">
              <a:lnSpc>
                <a:spcPct val="102000"/>
              </a:lnSpc>
              <a:buClrTx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</a:tabLst>
            </a:pPr>
            <a:endParaRPr lang="en-US" altLang="sk-SK" sz="2800" i="1" u="sng" dirty="0" smtClean="0">
              <a:cs typeface="Arial" charset="0"/>
            </a:endParaRPr>
          </a:p>
          <a:p>
            <a:pPr indent="-320675" eaLnBrk="1" hangingPunct="1">
              <a:lnSpc>
                <a:spcPct val="102000"/>
              </a:lnSpc>
              <a:buClrTx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</a:tabLst>
            </a:pPr>
            <a:r>
              <a:rPr lang="en-US" altLang="sk-SK" sz="2800" i="1" u="sng" dirty="0" smtClean="0">
                <a:cs typeface="Arial" charset="0"/>
              </a:rPr>
              <a:t>B</a:t>
            </a:r>
            <a:r>
              <a:rPr lang="sk-SK" altLang="sk-SK" sz="2800" i="1" u="sng" dirty="0" smtClean="0">
                <a:cs typeface="Arial" charset="0"/>
              </a:rPr>
              <a:t>ig </a:t>
            </a:r>
            <a:r>
              <a:rPr lang="en-US" altLang="sk-SK" sz="2800" i="1" u="sng" dirty="0" smtClean="0">
                <a:cs typeface="Arial" charset="0"/>
              </a:rPr>
              <a:t>metal</a:t>
            </a:r>
            <a:r>
              <a:rPr lang="sk-SK" altLang="sk-SK" sz="2800" i="1" u="sng" dirty="0" smtClean="0">
                <a:cs typeface="Arial" charset="0"/>
              </a:rPr>
              <a:t> </a:t>
            </a:r>
            <a:r>
              <a:rPr lang="sk-SK" altLang="sk-SK" sz="2800" i="1" u="sng" dirty="0">
                <a:cs typeface="Arial" charset="0"/>
              </a:rPr>
              <a:t>ball:</a:t>
            </a:r>
            <a:endParaRPr lang="en-US" altLang="sk-SK" sz="2800" i="1" u="sng" dirty="0">
              <a:cs typeface="Arial" charset="0"/>
            </a:endParaRPr>
          </a:p>
          <a:p>
            <a:pPr indent="-320675" eaLnBrk="1" hangingPunct="1">
              <a:lnSpc>
                <a:spcPct val="102000"/>
              </a:lnSpc>
              <a:buClrTx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</a:tabLst>
            </a:pPr>
            <a:r>
              <a:rPr lang="en-US" altLang="sk-SK" sz="2800" dirty="0">
                <a:cs typeface="Arial" charset="0"/>
              </a:rPr>
              <a:t>r</a:t>
            </a:r>
            <a:r>
              <a:rPr lang="sk-SK" altLang="sk-SK" sz="2800" dirty="0">
                <a:cs typeface="Arial" charset="0"/>
              </a:rPr>
              <a:t>= </a:t>
            </a:r>
            <a:r>
              <a:rPr lang="en-US" altLang="sk-SK" sz="2800" dirty="0" smtClean="0">
                <a:cs typeface="Arial" charset="0"/>
              </a:rPr>
              <a:t>1,01</a:t>
            </a:r>
            <a:r>
              <a:rPr lang="sk-SK" altLang="sk-SK" sz="2800" dirty="0" smtClean="0">
                <a:cs typeface="Arial" charset="0"/>
              </a:rPr>
              <a:t> </a:t>
            </a:r>
            <a:r>
              <a:rPr lang="sk-SK" altLang="sk-SK" sz="2800" dirty="0">
                <a:cs typeface="Arial" charset="0"/>
              </a:rPr>
              <a:t>cm</a:t>
            </a:r>
          </a:p>
          <a:p>
            <a:pPr indent="-320675" eaLnBrk="1" hangingPunct="1">
              <a:lnSpc>
                <a:spcPct val="102000"/>
              </a:lnSpc>
              <a:buClrTx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</a:tabLst>
            </a:pPr>
            <a:r>
              <a:rPr lang="sk-SK" altLang="sk-SK" sz="2800" dirty="0">
                <a:cs typeface="Arial" charset="0"/>
              </a:rPr>
              <a:t>m=  </a:t>
            </a:r>
            <a:r>
              <a:rPr lang="en-US" altLang="sk-SK" sz="2800" dirty="0" smtClean="0">
                <a:cs typeface="Arial" charset="0"/>
              </a:rPr>
              <a:t>35,79</a:t>
            </a:r>
            <a:r>
              <a:rPr lang="sk-SK" altLang="sk-SK" sz="2800" dirty="0" smtClean="0">
                <a:cs typeface="Arial" charset="0"/>
              </a:rPr>
              <a:t>g</a:t>
            </a:r>
          </a:p>
          <a:p>
            <a:pPr indent="-320675" eaLnBrk="1" hangingPunct="1">
              <a:lnSpc>
                <a:spcPct val="102000"/>
              </a:lnSpc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</a:tabLst>
            </a:pPr>
            <a:endParaRPr lang="sk-SK" altLang="sk-SK" dirty="0" smtClean="0">
              <a:cs typeface="Arial" charset="0"/>
            </a:endParaRPr>
          </a:p>
          <a:p>
            <a:pPr indent="-320675" eaLnBrk="1" hangingPunct="1">
              <a:lnSpc>
                <a:spcPct val="102000"/>
              </a:lnSpc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</a:tabLst>
            </a:pPr>
            <a:endParaRPr lang="sk-SK" altLang="sk-SK" dirty="0" smtClean="0">
              <a:cs typeface="Arial" charset="0"/>
            </a:endParaRPr>
          </a:p>
        </p:txBody>
      </p:sp>
      <p:sp>
        <p:nvSpPr>
          <p:cNvPr id="47109" name="Text Box 4"/>
          <p:cNvSpPr txBox="1">
            <a:spLocks noChangeArrowheads="1"/>
          </p:cNvSpPr>
          <p:nvPr/>
        </p:nvSpPr>
        <p:spPr bwMode="auto">
          <a:xfrm>
            <a:off x="935856" y="5436021"/>
            <a:ext cx="4524375" cy="2229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42900" indent="-322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marL="742950" indent="-28575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marL="11430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marL="16002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marL="20574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indent="-320675" eaLnBrk="1" hangingPunct="1">
              <a:lnSpc>
                <a:spcPct val="102000"/>
              </a:lnSpc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</a:tabLst>
            </a:pPr>
            <a:r>
              <a:rPr lang="en-US" altLang="sk-SK" sz="2800" i="1" u="sng" dirty="0" smtClean="0">
                <a:latin typeface="+mn-lt"/>
                <a:ea typeface="+mn-ea"/>
                <a:cs typeface="Arial" charset="0"/>
              </a:rPr>
              <a:t>Small metal </a:t>
            </a:r>
            <a:r>
              <a:rPr lang="en-US" altLang="sk-SK" sz="2800" i="1" u="sng" dirty="0">
                <a:latin typeface="+mn-lt"/>
                <a:ea typeface="+mn-ea"/>
                <a:cs typeface="Arial" charset="0"/>
              </a:rPr>
              <a:t>ball:</a:t>
            </a:r>
          </a:p>
          <a:p>
            <a:pPr marL="377825" indent="-320675" defTabSz="1006475" eaLnBrk="1" hangingPunct="1">
              <a:lnSpc>
                <a:spcPct val="102000"/>
              </a:lnSpc>
              <a:spcBef>
                <a:spcPct val="20000"/>
              </a:spcBef>
              <a:buClrTx/>
              <a:buFont typeface="Times New Roman" pitchFamily="18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</a:tabLst>
            </a:pPr>
            <a:r>
              <a:rPr lang="en-US" altLang="sk-SK" sz="2800" dirty="0" smtClean="0">
                <a:latin typeface="+mn-lt"/>
                <a:ea typeface="+mn-ea"/>
                <a:cs typeface="Arial" charset="0"/>
              </a:rPr>
              <a:t>r=0,63cm</a:t>
            </a:r>
            <a:endParaRPr lang="en-US" altLang="sk-SK" sz="2800" dirty="0">
              <a:latin typeface="+mn-lt"/>
              <a:ea typeface="+mn-ea"/>
              <a:cs typeface="Arial" charset="0"/>
            </a:endParaRPr>
          </a:p>
          <a:p>
            <a:pPr marL="377825" indent="-320675" defTabSz="1006475" eaLnBrk="1" hangingPunct="1">
              <a:lnSpc>
                <a:spcPct val="102000"/>
              </a:lnSpc>
              <a:spcBef>
                <a:spcPct val="20000"/>
              </a:spcBef>
              <a:buClrTx/>
              <a:buFont typeface="Times New Roman" pitchFamily="18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</a:tabLst>
            </a:pPr>
            <a:r>
              <a:rPr lang="en-US" altLang="sk-SK" sz="2800" dirty="0" smtClean="0">
                <a:latin typeface="+mn-lt"/>
                <a:ea typeface="+mn-ea"/>
                <a:cs typeface="Arial" charset="0"/>
              </a:rPr>
              <a:t>m=8,39g</a:t>
            </a:r>
            <a:endParaRPr lang="sk-SK" altLang="sk-SK" sz="2800" dirty="0">
              <a:latin typeface="+mn-lt"/>
              <a:ea typeface="+mn-ea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6" t="4795" r="29070" b="20136"/>
          <a:stretch/>
        </p:blipFill>
        <p:spPr>
          <a:xfrm>
            <a:off x="647824" y="1331565"/>
            <a:ext cx="3744416" cy="398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3499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Sufficient friction (no slipping)</a:t>
            </a:r>
            <a:endParaRPr lang="sk-SK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 friction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2.</a:t>
            </a:r>
            <a:endParaRPr lang="sk-SK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Sufficient friction</a:t>
            </a:r>
            <a:endParaRPr lang="sk-SK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sk-SK" dirty="0"/>
          </a:p>
        </p:txBody>
      </p:sp>
      <p:graphicFrame>
        <p:nvGraphicFramePr>
          <p:cNvPr id="10" name="Object 9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033970510"/>
              </p:ext>
            </p:extLst>
          </p:nvPr>
        </p:nvGraphicFramePr>
        <p:xfrm>
          <a:off x="791840" y="2843733"/>
          <a:ext cx="3375025" cy="754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414" name="Equation" r:id="rId3" imgW="1079280" imgH="241200" progId="Equation.3">
                  <p:embed/>
                </p:oleObj>
              </mc:Choice>
              <mc:Fallback>
                <p:oleObj name="Equation" r:id="rId3" imgW="1079280" imgH="24120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1840" y="2843733"/>
                        <a:ext cx="3375025" cy="754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533228202"/>
              </p:ext>
            </p:extLst>
          </p:nvPr>
        </p:nvGraphicFramePr>
        <p:xfrm>
          <a:off x="5168900" y="2916238"/>
          <a:ext cx="4129088" cy="754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415" name="Equation" r:id="rId5" imgW="1320480" imgH="241200" progId="Equation.3">
                  <p:embed/>
                </p:oleObj>
              </mc:Choice>
              <mc:Fallback>
                <p:oleObj name="Equation" r:id="rId5" imgW="1320480" imgH="24120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68900" y="2916238"/>
                        <a:ext cx="4129088" cy="754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927268543"/>
              </p:ext>
            </p:extLst>
          </p:nvPr>
        </p:nvGraphicFramePr>
        <p:xfrm>
          <a:off x="5256336" y="3635821"/>
          <a:ext cx="2422525" cy="674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416" name="Equation" r:id="rId7" imgW="774360" imgH="215640" progId="Equation.3">
                  <p:embed/>
                </p:oleObj>
              </mc:Choice>
              <mc:Fallback>
                <p:oleObj name="Equation" r:id="rId7" imgW="774360" imgH="21564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6336" y="3635821"/>
                        <a:ext cx="2422525" cy="674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931010106"/>
              </p:ext>
            </p:extLst>
          </p:nvPr>
        </p:nvGraphicFramePr>
        <p:xfrm>
          <a:off x="5400352" y="4355901"/>
          <a:ext cx="1906588" cy="1230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417" name="Equation" r:id="rId9" imgW="609480" imgH="393480" progId="Equation.3">
                  <p:embed/>
                </p:oleObj>
              </mc:Choice>
              <mc:Fallback>
                <p:oleObj name="Equation" r:id="rId9" imgW="609480" imgH="39348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00352" y="4355901"/>
                        <a:ext cx="1906588" cy="1230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5504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Saddle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792" y="1475581"/>
            <a:ext cx="9074150" cy="5688632"/>
          </a:xfrm>
        </p:spPr>
        <p:txBody>
          <a:bodyPr/>
          <a:lstStyle/>
          <a:p>
            <a:r>
              <a:rPr lang="en-US" sz="3200" dirty="0"/>
              <a:t>C</a:t>
            </a:r>
            <a:r>
              <a:rPr lang="sk-SK" sz="3200" dirty="0"/>
              <a:t>onvex </a:t>
            </a:r>
            <a:r>
              <a:rPr lang="en-US" sz="3200" dirty="0"/>
              <a:t>in one direction;</a:t>
            </a:r>
            <a:br>
              <a:rPr lang="en-US" sz="3200" dirty="0"/>
            </a:br>
            <a:r>
              <a:rPr lang="sk-SK" sz="3200" dirty="0"/>
              <a:t>concave </a:t>
            </a:r>
            <a:r>
              <a:rPr lang="en-US" sz="3200" dirty="0"/>
              <a:t>in the </a:t>
            </a:r>
            <a:r>
              <a:rPr lang="en-US" sz="3200" dirty="0" smtClean="0"/>
              <a:t>other</a:t>
            </a:r>
            <a:endParaRPr lang="sk-SK" sz="3200" dirty="0" smtClean="0"/>
          </a:p>
          <a:p>
            <a:r>
              <a:rPr lang="sk-SK" sz="3200" dirty="0" smtClean="0"/>
              <a:t>Various saddle types:</a:t>
            </a:r>
          </a:p>
          <a:p>
            <a:endParaRPr lang="sk-SK" sz="3200" dirty="0"/>
          </a:p>
          <a:p>
            <a:endParaRPr lang="sk-SK" sz="3200" dirty="0" smtClean="0"/>
          </a:p>
          <a:p>
            <a:endParaRPr lang="sk-SK" sz="3200" dirty="0"/>
          </a:p>
          <a:p>
            <a:endParaRPr lang="sk-SK" sz="2800" dirty="0" smtClean="0"/>
          </a:p>
          <a:p>
            <a:endParaRPr lang="sk-SK" sz="2800" dirty="0" smtClean="0"/>
          </a:p>
          <a:p>
            <a:endParaRPr lang="sk-SK" sz="2800" dirty="0"/>
          </a:p>
          <a:p>
            <a:r>
              <a:rPr lang="sk-SK" sz="3200" dirty="0" smtClean="0"/>
              <a:t>Convenient for mathematical description</a:t>
            </a:r>
            <a:endParaRPr lang="sk-SK" sz="36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59" y="3308485"/>
            <a:ext cx="2491153" cy="23300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232" y="3595318"/>
            <a:ext cx="1683186" cy="168318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35060" y="3256160"/>
            <a:ext cx="2694753" cy="2382412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821678"/>
              </p:ext>
            </p:extLst>
          </p:nvPr>
        </p:nvGraphicFramePr>
        <p:xfrm>
          <a:off x="735060" y="5724053"/>
          <a:ext cx="2694753" cy="6133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72" name="Equation" r:id="rId5" imgW="901440" imgH="228600" progId="Equation.3">
                  <p:embed/>
                </p:oleObj>
              </mc:Choice>
              <mc:Fallback>
                <p:oleObj name="Equation" r:id="rId5" imgW="90144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35060" y="5724053"/>
                        <a:ext cx="2694753" cy="613373"/>
                      </a:xfrm>
                      <a:prstGeom prst="rect">
                        <a:avLst/>
                      </a:prstGeom>
                      <a:ln w="19050">
                        <a:solidFill>
                          <a:srgbClr val="FFC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741" y="2941019"/>
            <a:ext cx="3989883" cy="299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842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Ball’s stability requirements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238" y="1763713"/>
            <a:ext cx="4537074" cy="4989512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Sufficient</a:t>
            </a:r>
            <a:r>
              <a:rPr lang="en-US" dirty="0" smtClean="0"/>
              <a:t> saddle </a:t>
            </a:r>
            <a:r>
              <a:rPr lang="en-US" b="1" dirty="0" smtClean="0"/>
              <a:t>rotation</a:t>
            </a:r>
          </a:p>
          <a:p>
            <a:pPr lvl="1"/>
            <a:r>
              <a:rPr lang="en-US" dirty="0" smtClean="0"/>
              <a:t>Cancels the effect of slopes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Rolling backwards</a:t>
            </a:r>
          </a:p>
          <a:p>
            <a:pPr lvl="1"/>
            <a:r>
              <a:rPr lang="en-US" dirty="0" smtClean="0"/>
              <a:t>Avoids centrifugal force</a:t>
            </a:r>
            <a:endParaRPr lang="sk-SK" dirty="0"/>
          </a:p>
        </p:txBody>
      </p:sp>
      <p:grpSp>
        <p:nvGrpSpPr>
          <p:cNvPr id="4" name="Group 3"/>
          <p:cNvGrpSpPr/>
          <p:nvPr/>
        </p:nvGrpSpPr>
        <p:grpSpPr>
          <a:xfrm rot="2807803">
            <a:off x="5139412" y="2281997"/>
            <a:ext cx="4094614" cy="4094614"/>
            <a:chOff x="3240112" y="2479075"/>
            <a:chExt cx="4464496" cy="4464496"/>
          </a:xfrm>
        </p:grpSpPr>
        <p:sp>
          <p:nvSpPr>
            <p:cNvPr id="5" name="Oval 4"/>
            <p:cNvSpPr/>
            <p:nvPr/>
          </p:nvSpPr>
          <p:spPr>
            <a:xfrm>
              <a:off x="3240112" y="2479075"/>
              <a:ext cx="4464496" cy="4464496"/>
            </a:xfrm>
            <a:prstGeom prst="ellipse">
              <a:avLst/>
            </a:prstGeom>
            <a:gradFill flip="none" rotWithShape="1">
              <a:gsLst>
                <a:gs pos="0">
                  <a:srgbClr val="0070C0"/>
                </a:gs>
                <a:gs pos="50000">
                  <a:srgbClr val="FFFF00">
                    <a:lumMod val="91000"/>
                  </a:srgbClr>
                </a:gs>
                <a:gs pos="100000">
                  <a:srgbClr val="0070C0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6" name="Oval 5"/>
            <p:cNvSpPr/>
            <p:nvPr/>
          </p:nvSpPr>
          <p:spPr>
            <a:xfrm rot="5400000">
              <a:off x="3240112" y="2479075"/>
              <a:ext cx="4464496" cy="4464496"/>
            </a:xfrm>
            <a:prstGeom prst="ellipse">
              <a:avLst/>
            </a:prstGeom>
            <a:gradFill flip="none" rotWithShape="1">
              <a:gsLst>
                <a:gs pos="0">
                  <a:srgbClr val="FFFF00">
                    <a:alpha val="52000"/>
                  </a:srgbClr>
                </a:gs>
                <a:gs pos="50000">
                  <a:srgbClr val="0070C0">
                    <a:alpha val="51000"/>
                  </a:srgbClr>
                </a:gs>
                <a:gs pos="100000">
                  <a:srgbClr val="FFFF00">
                    <a:alpha val="54000"/>
                  </a:srgbClr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sp>
        <p:nvSpPr>
          <p:cNvPr id="7" name="Oval 6"/>
          <p:cNvSpPr/>
          <p:nvPr/>
        </p:nvSpPr>
        <p:spPr>
          <a:xfrm rot="2807803">
            <a:off x="8456823" y="4271439"/>
            <a:ext cx="288032" cy="28803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TextBox 7"/>
          <p:cNvSpPr txBox="1"/>
          <p:nvPr/>
        </p:nvSpPr>
        <p:spPr>
          <a:xfrm>
            <a:off x="4896296" y="2361823"/>
            <a:ext cx="4896297" cy="1351780"/>
          </a:xfrm>
          <a:prstGeom prst="rect">
            <a:avLst/>
          </a:prstGeom>
          <a:solidFill>
            <a:srgbClr val="FFFFFF">
              <a:alpha val="41961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How can these be achieved?</a:t>
            </a:r>
            <a:endParaRPr lang="sk-SK" sz="4400" b="1" dirty="0"/>
          </a:p>
        </p:txBody>
      </p:sp>
    </p:spTree>
    <p:extLst>
      <p:ext uri="{BB962C8B-B14F-4D97-AF65-F5344CB8AC3E}">
        <p14:creationId xmlns:p14="http://schemas.microsoft.com/office/powerpoint/2010/main" val="159997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0">
                                      <p:cBhvr>
                                        <p:cTn id="6" dur="1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pat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5 0.0021 C 0.00992 0.0021 0.01812 0.00461 0.01812 0.00776 C 0.01812 0.0107 0.00992 0.01342 0.00015 0.01342 C -0.00993 0.01342 -0.01781 0.0107 -0.01781 0.00776 C -0.01781 0.00461 -0.00993 0.0021 0.00015 0.0021 Z " pathEditMode="relative" rAng="0" ptsTypes="fffff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1" animBg="1"/>
      <p:bldP spid="7" grpId="2" animBg="1"/>
      <p:bldP spid="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255588"/>
            <a:ext cx="9072562" cy="1354137"/>
          </a:xfrm>
        </p:spPr>
        <p:txBody>
          <a:bodyPr lIns="91420" tIns="45711" rIns="91420" bIns="45711"/>
          <a:lstStyle/>
          <a:p>
            <a:pPr algn="ctr" eaLnBrk="1" hangingPunct="1"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r>
              <a:rPr lang="sk-SK" altLang="sk-SK" smtClean="0">
                <a:latin typeface="Calibri" pitchFamily="34" charset="0"/>
              </a:rPr>
              <a:t>POINT MASS vs BALL</a:t>
            </a:r>
          </a:p>
        </p:txBody>
      </p:sp>
      <p:sp>
        <p:nvSpPr>
          <p:cNvPr id="24579" name="Rectangle 2"/>
          <p:cNvSpPr>
            <a:spLocks noGrp="1" noChangeArrowheads="1"/>
          </p:cNvSpPr>
          <p:nvPr>
            <p:ph idx="1"/>
          </p:nvPr>
        </p:nvSpPr>
        <p:spPr>
          <a:xfrm>
            <a:off x="503238" y="1223963"/>
            <a:ext cx="9359900" cy="7388225"/>
          </a:xfrm>
        </p:spPr>
        <p:txBody>
          <a:bodyPr tIns="0"/>
          <a:lstStyle/>
          <a:p>
            <a:pPr marL="773113" indent="-655638" eaLnBrk="1" hangingPunct="1">
              <a:lnSpc>
                <a:spcPct val="102000"/>
              </a:lnSpc>
              <a:spcAft>
                <a:spcPts val="1988"/>
              </a:spcAft>
              <a:buSzPct val="45000"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endParaRPr lang="sk-SK" altLang="sk-SK" smtClean="0">
              <a:latin typeface="Calibri" pitchFamily="34" charset="0"/>
              <a:cs typeface="Arial" charset="0"/>
            </a:endParaRPr>
          </a:p>
          <a:p>
            <a:pPr marL="773113" indent="-655638" eaLnBrk="1" hangingPunct="1">
              <a:lnSpc>
                <a:spcPct val="102000"/>
              </a:lnSpc>
              <a:spcAft>
                <a:spcPts val="1988"/>
              </a:spcAft>
              <a:buSzPct val="45000"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endParaRPr lang="sk-SK" altLang="sk-SK" smtClean="0">
              <a:latin typeface="Calibri" pitchFamily="34" charset="0"/>
              <a:cs typeface="Arial" charset="0"/>
            </a:endParaRPr>
          </a:p>
          <a:p>
            <a:pPr marL="773113" indent="-655638" eaLnBrk="1" hangingPunct="1">
              <a:lnSpc>
                <a:spcPct val="102000"/>
              </a:lnSpc>
              <a:spcAft>
                <a:spcPts val="1988"/>
              </a:spcAft>
              <a:buSzPct val="45000"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endParaRPr lang="sk-SK" altLang="sk-SK" smtClean="0">
              <a:latin typeface="Calibri" pitchFamily="34" charset="0"/>
              <a:cs typeface="Arial" charset="0"/>
            </a:endParaRPr>
          </a:p>
          <a:p>
            <a:pPr marL="773113" indent="-655638" eaLnBrk="1" hangingPunct="1">
              <a:lnSpc>
                <a:spcPct val="102000"/>
              </a:lnSpc>
              <a:buSzPct val="45000"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endParaRPr lang="sk-SK" altLang="sk-SK" smtClean="0">
              <a:latin typeface="Calibri" pitchFamily="34" charset="0"/>
              <a:cs typeface="Arial" charset="0"/>
            </a:endParaRPr>
          </a:p>
          <a:p>
            <a:pPr marL="773113" indent="-655638" eaLnBrk="1" hangingPunct="1">
              <a:lnSpc>
                <a:spcPct val="102000"/>
              </a:lnSpc>
              <a:buSzPct val="45000"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endParaRPr lang="sk-SK" altLang="sk-SK" smtClean="0">
              <a:latin typeface="Calibri" pitchFamily="34" charset="0"/>
              <a:cs typeface="Arial" charset="0"/>
            </a:endParaRPr>
          </a:p>
          <a:p>
            <a:pPr marL="773113" indent="-655638" eaLnBrk="1" hangingPunct="1">
              <a:lnSpc>
                <a:spcPct val="102000"/>
              </a:lnSpc>
              <a:buSzPct val="45000"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endParaRPr lang="sk-SK" altLang="sk-SK" smtClean="0">
              <a:latin typeface="Calibri" pitchFamily="34" charset="0"/>
              <a:cs typeface="Arial" charset="0"/>
            </a:endParaRPr>
          </a:p>
          <a:p>
            <a:pPr marL="773113" indent="-655638" eaLnBrk="1" hangingPunct="1">
              <a:lnSpc>
                <a:spcPct val="102000"/>
              </a:lnSpc>
              <a:buSzPct val="45000"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endParaRPr lang="sk-SK" altLang="sk-SK" smtClean="0">
              <a:latin typeface="Calibri" pitchFamily="34" charset="0"/>
              <a:cs typeface="Arial" charset="0"/>
            </a:endParaRPr>
          </a:p>
          <a:p>
            <a:pPr marL="773113" indent="-655638" eaLnBrk="1" hangingPunct="1">
              <a:lnSpc>
                <a:spcPct val="102000"/>
              </a:lnSpc>
              <a:buSzPct val="45000"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endParaRPr lang="sk-SK" altLang="sk-SK" b="1" smtClean="0">
              <a:latin typeface="Calibri" pitchFamily="34" charset="0"/>
              <a:cs typeface="Arial" charset="0"/>
            </a:endParaRPr>
          </a:p>
          <a:p>
            <a:pPr marL="773113" indent="-655638" eaLnBrk="1" hangingPunct="1">
              <a:lnSpc>
                <a:spcPct val="102000"/>
              </a:lnSpc>
              <a:buSzPct val="45000"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endParaRPr lang="sk-SK" altLang="sk-SK" smtClean="0">
              <a:cs typeface="Arial" charset="0"/>
            </a:endParaRPr>
          </a:p>
          <a:p>
            <a:pPr marL="1204913" lvl="1" indent="-655638" eaLnBrk="1" hangingPunct="1">
              <a:lnSpc>
                <a:spcPct val="102000"/>
              </a:lnSpc>
              <a:buSzPct val="75000"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endParaRPr lang="sk-SK" altLang="sk-SK" smtClean="0">
              <a:cs typeface="Arial" charset="0"/>
            </a:endParaRPr>
          </a:p>
          <a:p>
            <a:pPr marL="773113" indent="-655638" eaLnBrk="1" hangingPunct="1">
              <a:lnSpc>
                <a:spcPct val="102000"/>
              </a:lnSpc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endParaRPr lang="sk-SK" altLang="sk-SK" i="1" smtClean="0">
              <a:solidFill>
                <a:srgbClr val="008000"/>
              </a:solidFill>
              <a:cs typeface="Arial" charset="0"/>
            </a:endParaRPr>
          </a:p>
        </p:txBody>
      </p:sp>
      <p:sp>
        <p:nvSpPr>
          <p:cNvPr id="24580" name="Line 3"/>
          <p:cNvSpPr>
            <a:spLocks noChangeShapeType="1"/>
          </p:cNvSpPr>
          <p:nvPr/>
        </p:nvSpPr>
        <p:spPr bwMode="auto">
          <a:xfrm>
            <a:off x="5184775" y="4824413"/>
            <a:ext cx="1588" cy="12239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0" tIns="45711" rIns="91420" bIns="45711"/>
          <a:lstStyle/>
          <a:p>
            <a:endParaRPr lang="sk-SK"/>
          </a:p>
        </p:txBody>
      </p:sp>
      <p:graphicFrame>
        <p:nvGraphicFramePr>
          <p:cNvPr id="2355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9246485"/>
              </p:ext>
            </p:extLst>
          </p:nvPr>
        </p:nvGraphicFramePr>
        <p:xfrm>
          <a:off x="1177925" y="1691605"/>
          <a:ext cx="25908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27" r:id="rId3" imgW="2610000" imgH="548640" progId="">
                  <p:embed/>
                </p:oleObj>
              </mc:Choice>
              <mc:Fallback>
                <p:oleObj r:id="rId3" imgW="2610000" imgH="54864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7925" y="1691605"/>
                        <a:ext cx="2590800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2" name="Text Box 5"/>
          <p:cNvSpPr txBox="1">
            <a:spLocks noChangeArrowheads="1"/>
          </p:cNvSpPr>
          <p:nvPr/>
        </p:nvSpPr>
        <p:spPr bwMode="auto">
          <a:xfrm>
            <a:off x="5975350" y="80963"/>
            <a:ext cx="3887788" cy="1015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774700" indent="-657225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marL="1206500" indent="-657225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marL="11430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marL="16002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marL="20574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lnSpc>
                <a:spcPct val="102000"/>
              </a:lnSpc>
              <a:spcAft>
                <a:spcPts val="1988"/>
              </a:spcAft>
              <a:buSzPct val="45000"/>
            </a:pPr>
            <a:endParaRPr lang="sk-SK" altLang="sk-SK" sz="320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algn="ctr" eaLnBrk="1">
              <a:lnSpc>
                <a:spcPct val="102000"/>
              </a:lnSpc>
              <a:spcAft>
                <a:spcPts val="1988"/>
              </a:spcAft>
              <a:buSzPct val="45000"/>
            </a:pPr>
            <a:endParaRPr lang="sk-SK" altLang="sk-SK" sz="280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algn="ctr" eaLnBrk="1">
              <a:lnSpc>
                <a:spcPct val="102000"/>
              </a:lnSpc>
              <a:spcAft>
                <a:spcPts val="1988"/>
              </a:spcAft>
              <a:buSzPct val="45000"/>
            </a:pPr>
            <a:r>
              <a:rPr lang="en-US" altLang="sk-SK" sz="2800" b="1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DEEPER</a:t>
            </a:r>
            <a:r>
              <a:rPr lang="sk-SK" altLang="sk-SK" sz="28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 </a:t>
            </a:r>
            <a:r>
              <a:rPr lang="sk-SK" altLang="sk-SK" sz="28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SADDLE</a:t>
            </a:r>
          </a:p>
          <a:p>
            <a:pPr eaLnBrk="1">
              <a:lnSpc>
                <a:spcPct val="102000"/>
              </a:lnSpc>
              <a:spcAft>
                <a:spcPts val="1988"/>
              </a:spcAft>
              <a:buSzPct val="45000"/>
            </a:pPr>
            <a:r>
              <a:rPr lang="sk-SK" altLang="sk-SK" sz="2800" dirty="0">
                <a:solidFill>
                  <a:srgbClr val="000000"/>
                </a:solidFill>
                <a:latin typeface="Calibri" pitchFamily="34" charset="0"/>
                <a:cs typeface="Segoe UI" pitchFamily="34" charset="0"/>
              </a:rPr>
              <a:t>  </a:t>
            </a:r>
          </a:p>
          <a:p>
            <a:pPr algn="ctr" eaLnBrk="1">
              <a:lnSpc>
                <a:spcPct val="102000"/>
              </a:lnSpc>
              <a:spcAft>
                <a:spcPts val="0"/>
              </a:spcAft>
              <a:buSzPct val="45000"/>
            </a:pPr>
            <a:r>
              <a:rPr lang="sk-SK" altLang="sk-SK" sz="2800" dirty="0">
                <a:solidFill>
                  <a:srgbClr val="000000"/>
                </a:solidFill>
                <a:latin typeface="Calibri" pitchFamily="34" charset="0"/>
                <a:cs typeface="Segoe UI" pitchFamily="34" charset="0"/>
              </a:rPr>
              <a:t>THE </a:t>
            </a:r>
            <a:r>
              <a:rPr lang="sk-SK" altLang="sk-SK" sz="2800" b="1" dirty="0" smtClean="0">
                <a:solidFill>
                  <a:srgbClr val="000000"/>
                </a:solidFill>
                <a:latin typeface="Calibri" pitchFamily="34" charset="0"/>
                <a:cs typeface="Segoe UI" pitchFamily="34" charset="0"/>
              </a:rPr>
              <a:t>BIGGER</a:t>
            </a:r>
            <a:endParaRPr lang="en-US" altLang="sk-SK" sz="2800" dirty="0">
              <a:solidFill>
                <a:srgbClr val="000000"/>
              </a:solidFill>
              <a:latin typeface="Calibri" pitchFamily="34" charset="0"/>
              <a:cs typeface="Segoe UI" pitchFamily="34" charset="0"/>
            </a:endParaRPr>
          </a:p>
          <a:p>
            <a:pPr algn="ctr" eaLnBrk="1">
              <a:lnSpc>
                <a:spcPct val="102000"/>
              </a:lnSpc>
              <a:spcAft>
                <a:spcPts val="0"/>
              </a:spcAft>
              <a:buSzPct val="45000"/>
            </a:pPr>
            <a:r>
              <a:rPr lang="sk-SK" altLang="sk-SK" sz="2800" dirty="0" smtClean="0">
                <a:solidFill>
                  <a:srgbClr val="000000"/>
                </a:solidFill>
                <a:latin typeface="Calibri" pitchFamily="34" charset="0"/>
                <a:cs typeface="Segoe UI" pitchFamily="34" charset="0"/>
              </a:rPr>
              <a:t>COMPONENT </a:t>
            </a:r>
            <a:r>
              <a:rPr lang="sk-SK" altLang="sk-SK" sz="2800" dirty="0">
                <a:solidFill>
                  <a:srgbClr val="000000"/>
                </a:solidFill>
                <a:latin typeface="Calibri" pitchFamily="34" charset="0"/>
                <a:cs typeface="Segoe UI" pitchFamily="34" charset="0"/>
              </a:rPr>
              <a:t>OF </a:t>
            </a:r>
            <a:r>
              <a:rPr lang="sk-SK" altLang="sk-SK" sz="2800" b="1" dirty="0" smtClean="0">
                <a:solidFill>
                  <a:srgbClr val="000000"/>
                </a:solidFill>
                <a:latin typeface="Calibri" pitchFamily="34" charset="0"/>
                <a:cs typeface="Segoe UI" pitchFamily="34" charset="0"/>
              </a:rPr>
              <a:t>F</a:t>
            </a:r>
            <a:r>
              <a:rPr lang="sk-SK" altLang="sk-SK" sz="2800" b="1" baseline="-33000" dirty="0" smtClean="0">
                <a:solidFill>
                  <a:srgbClr val="000000"/>
                </a:solidFill>
                <a:latin typeface="Calibri" pitchFamily="34" charset="0"/>
                <a:cs typeface="Segoe UI" pitchFamily="34" charset="0"/>
              </a:rPr>
              <a:t>G</a:t>
            </a:r>
            <a:endParaRPr lang="en-US" altLang="sk-SK" sz="2800" b="1" dirty="0">
              <a:solidFill>
                <a:srgbClr val="000000"/>
              </a:solidFill>
              <a:latin typeface="Calibri" pitchFamily="34" charset="0"/>
              <a:cs typeface="Segoe UI" pitchFamily="34" charset="0"/>
            </a:endParaRPr>
          </a:p>
          <a:p>
            <a:pPr algn="ctr" eaLnBrk="1">
              <a:lnSpc>
                <a:spcPct val="102000"/>
              </a:lnSpc>
              <a:spcAft>
                <a:spcPts val="0"/>
              </a:spcAft>
              <a:buSzPct val="45000"/>
            </a:pPr>
            <a:r>
              <a:rPr lang="sk-SK" altLang="sk-SK" sz="2800" dirty="0" smtClean="0">
                <a:solidFill>
                  <a:srgbClr val="000000"/>
                </a:solidFill>
                <a:latin typeface="Calibri" pitchFamily="34" charset="0"/>
                <a:cs typeface="Segoe UI" pitchFamily="34" charset="0"/>
              </a:rPr>
              <a:t>CAUSES </a:t>
            </a:r>
            <a:r>
              <a:rPr lang="sk-SK" altLang="sk-SK" sz="2800" dirty="0">
                <a:solidFill>
                  <a:srgbClr val="000000"/>
                </a:solidFill>
                <a:latin typeface="Calibri" pitchFamily="34" charset="0"/>
                <a:cs typeface="Segoe UI" pitchFamily="34" charset="0"/>
              </a:rPr>
              <a:t>THE</a:t>
            </a:r>
            <a:r>
              <a:rPr lang="sk-SK" altLang="sk-SK" sz="2800" b="1" dirty="0">
                <a:solidFill>
                  <a:srgbClr val="000000"/>
                </a:solidFill>
                <a:latin typeface="Calibri" pitchFamily="34" charset="0"/>
                <a:cs typeface="Segoe UI" pitchFamily="34" charset="0"/>
              </a:rPr>
              <a:t> TORQUE</a:t>
            </a:r>
          </a:p>
          <a:p>
            <a:pPr eaLnBrk="1">
              <a:lnSpc>
                <a:spcPct val="102000"/>
              </a:lnSpc>
              <a:spcAft>
                <a:spcPts val="1425"/>
              </a:spcAft>
              <a:buSzPct val="45000"/>
            </a:pPr>
            <a:endParaRPr lang="en-US" altLang="sk-SK" sz="2800" dirty="0" smtClean="0">
              <a:solidFill>
                <a:srgbClr val="000000"/>
              </a:solidFill>
              <a:latin typeface="Calibri" pitchFamily="34" charset="0"/>
              <a:cs typeface="Segoe UI" pitchFamily="34" charset="0"/>
            </a:endParaRPr>
          </a:p>
          <a:p>
            <a:pPr eaLnBrk="1">
              <a:lnSpc>
                <a:spcPct val="102000"/>
              </a:lnSpc>
              <a:spcAft>
                <a:spcPts val="0"/>
              </a:spcAft>
              <a:buSzPct val="45000"/>
            </a:pPr>
            <a:endParaRPr lang="sk-SK" altLang="sk-SK" sz="2800" dirty="0">
              <a:solidFill>
                <a:srgbClr val="000000"/>
              </a:solidFill>
              <a:latin typeface="Calibri" pitchFamily="34" charset="0"/>
              <a:cs typeface="Segoe UI" pitchFamily="34" charset="0"/>
            </a:endParaRPr>
          </a:p>
          <a:p>
            <a:pPr algn="ctr" eaLnBrk="1">
              <a:lnSpc>
                <a:spcPct val="102000"/>
              </a:lnSpc>
              <a:spcAft>
                <a:spcPts val="0"/>
              </a:spcAft>
              <a:buSzPct val="45000"/>
            </a:pPr>
            <a:r>
              <a:rPr lang="sk-SK" altLang="sk-SK" sz="2800" dirty="0">
                <a:solidFill>
                  <a:srgbClr val="000000"/>
                </a:solidFill>
                <a:latin typeface="Calibri" pitchFamily="34" charset="0"/>
                <a:cs typeface="Segoe UI" pitchFamily="34" charset="0"/>
              </a:rPr>
              <a:t>THE </a:t>
            </a:r>
            <a:r>
              <a:rPr lang="sk-SK" altLang="sk-SK" sz="2800" b="1" dirty="0">
                <a:solidFill>
                  <a:srgbClr val="000000"/>
                </a:solidFill>
                <a:latin typeface="Calibri" pitchFamily="34" charset="0"/>
                <a:cs typeface="Segoe UI" pitchFamily="34" charset="0"/>
              </a:rPr>
              <a:t>LESS</a:t>
            </a:r>
            <a:r>
              <a:rPr lang="sk-SK" altLang="sk-SK" sz="2800" dirty="0">
                <a:solidFill>
                  <a:srgbClr val="000000"/>
                </a:solidFill>
                <a:latin typeface="Calibri" pitchFamily="34" charset="0"/>
                <a:cs typeface="Segoe UI" pitchFamily="34" charset="0"/>
              </a:rPr>
              <a:t> IT </a:t>
            </a:r>
            <a:r>
              <a:rPr lang="sk-SK" altLang="sk-SK" sz="2800" dirty="0" smtClean="0">
                <a:solidFill>
                  <a:srgbClr val="000000"/>
                </a:solidFill>
                <a:latin typeface="Calibri" pitchFamily="34" charset="0"/>
                <a:cs typeface="Segoe UI" pitchFamily="34" charset="0"/>
              </a:rPr>
              <a:t>RESEMBLES</a:t>
            </a:r>
            <a:endParaRPr lang="en-US" altLang="sk-SK" sz="2800" dirty="0" smtClean="0">
              <a:solidFill>
                <a:srgbClr val="000000"/>
              </a:solidFill>
              <a:latin typeface="Calibri" pitchFamily="34" charset="0"/>
              <a:cs typeface="Segoe UI" pitchFamily="34" charset="0"/>
            </a:endParaRPr>
          </a:p>
          <a:p>
            <a:pPr algn="ctr" eaLnBrk="1">
              <a:lnSpc>
                <a:spcPct val="102000"/>
              </a:lnSpc>
              <a:spcAft>
                <a:spcPts val="0"/>
              </a:spcAft>
              <a:buSzPct val="45000"/>
            </a:pPr>
            <a:r>
              <a:rPr lang="sk-SK" altLang="sk-SK" sz="2800" dirty="0" smtClean="0">
                <a:solidFill>
                  <a:srgbClr val="000000"/>
                </a:solidFill>
                <a:latin typeface="Calibri" pitchFamily="34" charset="0"/>
                <a:cs typeface="Segoe UI" pitchFamily="34" charset="0"/>
              </a:rPr>
              <a:t>POINT </a:t>
            </a:r>
            <a:r>
              <a:rPr lang="sk-SK" altLang="sk-SK" sz="2800" dirty="0">
                <a:solidFill>
                  <a:srgbClr val="000000"/>
                </a:solidFill>
                <a:latin typeface="Calibri" pitchFamily="34" charset="0"/>
                <a:cs typeface="Segoe UI" pitchFamily="34" charset="0"/>
              </a:rPr>
              <a:t>MASS</a:t>
            </a:r>
          </a:p>
          <a:p>
            <a:pPr eaLnBrk="1">
              <a:lnSpc>
                <a:spcPct val="102000"/>
              </a:lnSpc>
              <a:spcAft>
                <a:spcPts val="1988"/>
              </a:spcAft>
              <a:buSzPct val="45000"/>
            </a:pPr>
            <a:endParaRPr lang="sk-SK" altLang="sk-SK" sz="3200" b="1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eaLnBrk="1">
              <a:lnSpc>
                <a:spcPct val="102000"/>
              </a:lnSpc>
              <a:spcAft>
                <a:spcPts val="1988"/>
              </a:spcAft>
              <a:buSzPct val="45000"/>
            </a:pPr>
            <a:endParaRPr lang="sk-SK" altLang="sk-SK" sz="320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eaLnBrk="1">
              <a:lnSpc>
                <a:spcPct val="102000"/>
              </a:lnSpc>
              <a:spcAft>
                <a:spcPts val="1988"/>
              </a:spcAft>
              <a:buSzPct val="45000"/>
            </a:pPr>
            <a:endParaRPr lang="sk-SK" altLang="sk-SK" sz="3200" b="1" dirty="0">
              <a:solidFill>
                <a:srgbClr val="000000"/>
              </a:solidFill>
              <a:cs typeface="Arial" charset="0"/>
            </a:endParaRPr>
          </a:p>
          <a:p>
            <a:pPr eaLnBrk="1">
              <a:lnSpc>
                <a:spcPct val="102000"/>
              </a:lnSpc>
              <a:spcAft>
                <a:spcPts val="1988"/>
              </a:spcAft>
              <a:buSzPct val="45000"/>
            </a:pPr>
            <a:endParaRPr lang="sk-SK" altLang="sk-SK" sz="3200" b="1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lvl="1" eaLnBrk="1">
              <a:lnSpc>
                <a:spcPct val="102000"/>
              </a:lnSpc>
              <a:spcAft>
                <a:spcPts val="1138"/>
              </a:spcAft>
              <a:buSzPct val="75000"/>
            </a:pPr>
            <a:endParaRPr lang="sk-SK" altLang="sk-SK" sz="2800" dirty="0">
              <a:solidFill>
                <a:srgbClr val="000000"/>
              </a:solidFill>
              <a:cs typeface="Arial" charset="0"/>
            </a:endParaRPr>
          </a:p>
          <a:p>
            <a:pPr eaLnBrk="1">
              <a:lnSpc>
                <a:spcPct val="102000"/>
              </a:lnSpc>
              <a:spcAft>
                <a:spcPts val="1425"/>
              </a:spcAft>
              <a:buClrTx/>
            </a:pPr>
            <a:endParaRPr lang="sk-SK" altLang="sk-SK" sz="3200" i="1" dirty="0">
              <a:solidFill>
                <a:srgbClr val="008000"/>
              </a:solidFill>
              <a:cs typeface="Arial" charset="0"/>
            </a:endParaRPr>
          </a:p>
        </p:txBody>
      </p:sp>
      <p:sp>
        <p:nvSpPr>
          <p:cNvPr id="23558" name="Freeform 6"/>
          <p:cNvSpPr>
            <a:spLocks/>
          </p:cNvSpPr>
          <p:nvPr/>
        </p:nvSpPr>
        <p:spPr bwMode="auto">
          <a:xfrm>
            <a:off x="7917657" y="2087563"/>
            <a:ext cx="1587" cy="647700"/>
          </a:xfrm>
          <a:custGeom>
            <a:avLst/>
            <a:gdLst>
              <a:gd name="T0" fmla="*/ 0 w 1"/>
              <a:gd name="T1" fmla="*/ 0 h 1801"/>
              <a:gd name="T2" fmla="*/ 0 w 1"/>
              <a:gd name="T3" fmla="*/ 2147483647 h 1801"/>
              <a:gd name="T4" fmla="*/ 0 60000 65536"/>
              <a:gd name="T5" fmla="*/ 0 60000 65536"/>
              <a:gd name="T6" fmla="*/ 0 w 1"/>
              <a:gd name="T7" fmla="*/ 0 h 1801"/>
              <a:gd name="T8" fmla="*/ 1 w 1"/>
              <a:gd name="T9" fmla="*/ 1801 h 18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1801">
                <a:moveTo>
                  <a:pt x="0" y="0"/>
                </a:moveTo>
                <a:lnTo>
                  <a:pt x="0" y="180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0" tIns="45711" rIns="91420" bIns="45711"/>
          <a:lstStyle/>
          <a:p>
            <a:endParaRPr lang="sk-SK"/>
          </a:p>
        </p:txBody>
      </p:sp>
      <p:sp>
        <p:nvSpPr>
          <p:cNvPr id="23559" name="Freeform 7"/>
          <p:cNvSpPr>
            <a:spLocks/>
          </p:cNvSpPr>
          <p:nvPr/>
        </p:nvSpPr>
        <p:spPr bwMode="auto">
          <a:xfrm>
            <a:off x="7914483" y="4365625"/>
            <a:ext cx="1587" cy="792163"/>
          </a:xfrm>
          <a:custGeom>
            <a:avLst/>
            <a:gdLst>
              <a:gd name="T0" fmla="*/ 0 w 1"/>
              <a:gd name="T1" fmla="*/ 0 h 2201"/>
              <a:gd name="T2" fmla="*/ 0 w 1"/>
              <a:gd name="T3" fmla="*/ 2147483647 h 2201"/>
              <a:gd name="T4" fmla="*/ 0 60000 65536"/>
              <a:gd name="T5" fmla="*/ 0 60000 65536"/>
              <a:gd name="T6" fmla="*/ 0 w 1"/>
              <a:gd name="T7" fmla="*/ 0 h 2201"/>
              <a:gd name="T8" fmla="*/ 1 w 1"/>
              <a:gd name="T9" fmla="*/ 2201 h 22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2201">
                <a:moveTo>
                  <a:pt x="0" y="0"/>
                </a:moveTo>
                <a:lnTo>
                  <a:pt x="0" y="220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0" tIns="45711" rIns="91420" bIns="45711"/>
          <a:lstStyle/>
          <a:p>
            <a:endParaRPr lang="sk-SK"/>
          </a:p>
        </p:txBody>
      </p:sp>
      <p:pic>
        <p:nvPicPr>
          <p:cNvPr id="24585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2324100"/>
            <a:ext cx="4906962" cy="451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4586" name="Line 9"/>
          <p:cNvSpPr>
            <a:spLocks noChangeShapeType="1"/>
          </p:cNvSpPr>
          <p:nvPr/>
        </p:nvSpPr>
        <p:spPr bwMode="auto">
          <a:xfrm>
            <a:off x="5256213" y="4751388"/>
            <a:ext cx="1587" cy="13684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0" tIns="45711" rIns="91420" bIns="45711"/>
          <a:lstStyle/>
          <a:p>
            <a:endParaRPr lang="sk-SK"/>
          </a:p>
        </p:txBody>
      </p:sp>
      <p:sp>
        <p:nvSpPr>
          <p:cNvPr id="24587" name="Text Box 10"/>
          <p:cNvSpPr txBox="1">
            <a:spLocks noChangeArrowheads="1"/>
          </p:cNvSpPr>
          <p:nvPr/>
        </p:nvSpPr>
        <p:spPr bwMode="auto">
          <a:xfrm>
            <a:off x="4608513" y="3838575"/>
            <a:ext cx="1871662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82" tIns="44991" rIns="89982" bIns="44991"/>
          <a:lstStyle>
            <a:lvl1pPr eaLnBrk="0"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marL="742950" indent="-285750" eaLnBrk="0"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marL="1143000" indent="-228600" eaLnBrk="0"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marL="1600200" indent="-228600" eaLnBrk="0"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marL="2057400" indent="-228600" eaLnBrk="0"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lnSpc>
                <a:spcPct val="102000"/>
              </a:lnSpc>
            </a:pPr>
            <a:r>
              <a:rPr lang="sk-SK" altLang="sk-SK" sz="2200">
                <a:solidFill>
                  <a:srgbClr val="000000"/>
                </a:solidFill>
                <a:latin typeface="Calibri" pitchFamily="34" charset="0"/>
              </a:rPr>
              <a:t>TRAP'S CENTER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25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8" grpId="0" animBg="1"/>
      <p:bldP spid="2355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Grp="1" noChangeArrowheads="1"/>
          </p:cNvSpPr>
          <p:nvPr>
            <p:ph idx="1"/>
          </p:nvPr>
        </p:nvSpPr>
        <p:spPr>
          <a:xfrm>
            <a:off x="647700" y="1468438"/>
            <a:ext cx="5903913" cy="5489575"/>
          </a:xfrm>
        </p:spPr>
        <p:txBody>
          <a:bodyPr tIns="0"/>
          <a:lstStyle/>
          <a:p>
            <a:pPr indent="-320675" eaLnBrk="1" hangingPunct="1">
              <a:lnSpc>
                <a:spcPct val="102000"/>
              </a:lnSpc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</a:tabLst>
            </a:pPr>
            <a:endParaRPr lang="sk-SK" altLang="sk-SK" u="sng" smtClean="0">
              <a:cs typeface="Arial" charset="0"/>
            </a:endParaRPr>
          </a:p>
          <a:p>
            <a:pPr indent="-320675" eaLnBrk="1" hangingPunct="1">
              <a:lnSpc>
                <a:spcPct val="102000"/>
              </a:lnSpc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</a:tabLst>
            </a:pPr>
            <a:endParaRPr lang="sk-SK" altLang="sk-SK" smtClean="0">
              <a:cs typeface="Arial" charset="0"/>
            </a:endParaRPr>
          </a:p>
          <a:p>
            <a:pPr indent="-320675" eaLnBrk="1" hangingPunct="1">
              <a:lnSpc>
                <a:spcPct val="102000"/>
              </a:lnSpc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</a:tabLst>
            </a:pPr>
            <a:endParaRPr lang="sk-SK" altLang="sk-SK" smtClean="0">
              <a:solidFill>
                <a:srgbClr val="008000"/>
              </a:solidFill>
              <a:cs typeface="Arial" charset="0"/>
            </a:endParaRPr>
          </a:p>
          <a:p>
            <a:pPr indent="-320675" eaLnBrk="1" hangingPunct="1">
              <a:lnSpc>
                <a:spcPct val="102000"/>
              </a:lnSpc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</a:tabLst>
            </a:pPr>
            <a:endParaRPr lang="sk-SK" altLang="sk-SK" smtClean="0">
              <a:solidFill>
                <a:srgbClr val="008000"/>
              </a:solidFill>
              <a:cs typeface="Arial" charset="0"/>
            </a:endParaRPr>
          </a:p>
        </p:txBody>
      </p:sp>
      <p:sp>
        <p:nvSpPr>
          <p:cNvPr id="25603" name="Text Box 2"/>
          <p:cNvSpPr txBox="1">
            <a:spLocks noChangeArrowheads="1"/>
          </p:cNvSpPr>
          <p:nvPr/>
        </p:nvSpPr>
        <p:spPr bwMode="auto">
          <a:xfrm>
            <a:off x="1008063" y="431800"/>
            <a:ext cx="8280400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82" tIns="44991" rIns="89982" bIns="44991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marL="742950" indent="-28575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marL="11430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marL="16002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marL="20574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algn="ctr" eaLnBrk="1">
              <a:lnSpc>
                <a:spcPct val="102000"/>
              </a:lnSpc>
            </a:pPr>
            <a:r>
              <a:rPr lang="sk-SK" altLang="sk-SK" sz="4400">
                <a:solidFill>
                  <a:schemeClr val="accent1"/>
                </a:solidFill>
                <a:latin typeface="Calibri" pitchFamily="34" charset="0"/>
              </a:rPr>
              <a:t>'DEEP' vs 'SHALLOW' saddle</a:t>
            </a:r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1871663" y="6381750"/>
            <a:ext cx="6480175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82" tIns="44991" rIns="89982" bIns="44991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marL="742950" indent="-28575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marL="11430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marL="16002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marL="20574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lnSpc>
                <a:spcPct val="102000"/>
              </a:lnSpc>
            </a:pPr>
            <a:r>
              <a:rPr lang="sk-SK" altLang="sk-SK" sz="3200">
                <a:solidFill>
                  <a:srgbClr val="000000"/>
                </a:solidFill>
                <a:latin typeface="Calibri" pitchFamily="34" charset="0"/>
              </a:rPr>
              <a:t>THE </a:t>
            </a:r>
            <a:r>
              <a:rPr lang="sk-SK" altLang="sk-SK" sz="3200" b="1">
                <a:solidFill>
                  <a:srgbClr val="000000"/>
                </a:solidFill>
                <a:latin typeface="Calibri" pitchFamily="34" charset="0"/>
              </a:rPr>
              <a:t>SMALLER</a:t>
            </a:r>
            <a:r>
              <a:rPr lang="sk-SK" altLang="sk-SK" sz="3200">
                <a:solidFill>
                  <a:srgbClr val="000000"/>
                </a:solidFill>
                <a:latin typeface="Calibri" pitchFamily="34" charset="0"/>
              </a:rPr>
              <a:t> THE SADDLE'S </a:t>
            </a:r>
            <a:r>
              <a:rPr lang="sk-SK" altLang="sk-SK" sz="3200" b="1">
                <a:solidFill>
                  <a:srgbClr val="000000"/>
                </a:solidFill>
                <a:latin typeface="Calibri" pitchFamily="34" charset="0"/>
              </a:rPr>
              <a:t>HEIGHT</a:t>
            </a:r>
            <a:r>
              <a:rPr lang="sk-SK" altLang="sk-SK" sz="3200">
                <a:solidFill>
                  <a:srgbClr val="000000"/>
                </a:solidFill>
                <a:latin typeface="Calibri" pitchFamily="34" charset="0"/>
              </a:rPr>
              <a:t> IS, THE </a:t>
            </a:r>
            <a:r>
              <a:rPr lang="sk-SK" altLang="sk-SK" sz="3200" b="1">
                <a:solidFill>
                  <a:srgbClr val="000000"/>
                </a:solidFill>
                <a:latin typeface="Calibri" pitchFamily="34" charset="0"/>
              </a:rPr>
              <a:t>MORE STABLE</a:t>
            </a:r>
            <a:r>
              <a:rPr lang="sk-SK" altLang="sk-SK" sz="3200">
                <a:solidFill>
                  <a:srgbClr val="000000"/>
                </a:solidFill>
                <a:latin typeface="Calibri" pitchFamily="34" charset="0"/>
              </a:rPr>
              <a:t> THE BALL IS</a:t>
            </a:r>
          </a:p>
        </p:txBody>
      </p:sp>
      <p:pic>
        <p:nvPicPr>
          <p:cNvPr id="2560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6" t="29979" r="10002" b="49965"/>
          <a:stretch>
            <a:fillRect/>
          </a:stretch>
        </p:blipFill>
        <p:spPr bwMode="auto">
          <a:xfrm>
            <a:off x="5543550" y="2087563"/>
            <a:ext cx="4176713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560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5" t="10013" r="5005" b="25032"/>
          <a:stretch>
            <a:fillRect/>
          </a:stretch>
        </p:blipFill>
        <p:spPr bwMode="auto">
          <a:xfrm>
            <a:off x="287338" y="1152525"/>
            <a:ext cx="4967287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5607" name="Text Box 6"/>
          <p:cNvSpPr txBox="1">
            <a:spLocks noChangeArrowheads="1"/>
          </p:cNvSpPr>
          <p:nvPr/>
        </p:nvSpPr>
        <p:spPr bwMode="auto">
          <a:xfrm>
            <a:off x="936625" y="4824413"/>
            <a:ext cx="395922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774700" indent="-657225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marL="742950" indent="-28575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marL="11430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marL="16002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marL="20574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lnSpc>
                <a:spcPct val="100000"/>
              </a:lnSpc>
              <a:spcAft>
                <a:spcPts val="1988"/>
              </a:spcAft>
              <a:buSzPct val="45000"/>
            </a:pPr>
            <a:r>
              <a:rPr lang="sk-SK" altLang="sk-SK" sz="2800" b="1">
                <a:solidFill>
                  <a:srgbClr val="004586"/>
                </a:solidFill>
                <a:latin typeface="Calibri" pitchFamily="34" charset="0"/>
              </a:rPr>
              <a:t>MAXIMUM LIFETIME:</a:t>
            </a:r>
          </a:p>
          <a:p>
            <a:pPr algn="ctr" eaLnBrk="1">
              <a:lnSpc>
                <a:spcPct val="100000"/>
              </a:lnSpc>
              <a:spcAft>
                <a:spcPts val="1988"/>
              </a:spcAft>
              <a:buSzPct val="45000"/>
            </a:pPr>
            <a:r>
              <a:rPr lang="sk-SK" altLang="sk-SK" sz="4900" b="1">
                <a:solidFill>
                  <a:srgbClr val="004586"/>
                </a:solidFill>
                <a:latin typeface="Calibri" pitchFamily="34" charset="0"/>
                <a:cs typeface="Segoe UI" pitchFamily="34" charset="0"/>
              </a:rPr>
              <a:t>4,07 s</a:t>
            </a:r>
          </a:p>
        </p:txBody>
      </p:sp>
      <p:sp>
        <p:nvSpPr>
          <p:cNvPr id="25608" name="Text Box 7"/>
          <p:cNvSpPr txBox="1">
            <a:spLocks noChangeArrowheads="1"/>
          </p:cNvSpPr>
          <p:nvPr/>
        </p:nvSpPr>
        <p:spPr bwMode="auto">
          <a:xfrm>
            <a:off x="5688013" y="4751388"/>
            <a:ext cx="395922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774700" indent="-657225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marL="742950" indent="-28575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marL="11430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marL="16002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marL="20574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lnSpc>
                <a:spcPct val="100000"/>
              </a:lnSpc>
              <a:spcAft>
                <a:spcPts val="1988"/>
              </a:spcAft>
              <a:buSzPct val="45000"/>
            </a:pPr>
            <a:r>
              <a:rPr lang="sk-SK" altLang="sk-SK" sz="2800" b="1">
                <a:solidFill>
                  <a:srgbClr val="FFD320"/>
                </a:solidFill>
                <a:latin typeface="Calibri" pitchFamily="34" charset="0"/>
              </a:rPr>
              <a:t>MAXIMUM LIFETIME:</a:t>
            </a:r>
          </a:p>
          <a:p>
            <a:pPr algn="ctr" eaLnBrk="1">
              <a:lnSpc>
                <a:spcPct val="100000"/>
              </a:lnSpc>
              <a:spcAft>
                <a:spcPts val="1988"/>
              </a:spcAft>
              <a:buSzPct val="45000"/>
            </a:pPr>
            <a:r>
              <a:rPr lang="sk-SK" altLang="sk-SK" sz="4900" b="1">
                <a:solidFill>
                  <a:srgbClr val="FFD320"/>
                </a:solidFill>
                <a:latin typeface="Calibri" pitchFamily="34" charset="0"/>
                <a:cs typeface="Segoe UI" pitchFamily="34" charset="0"/>
              </a:rPr>
              <a:t>23,91 s</a:t>
            </a:r>
          </a:p>
        </p:txBody>
      </p:sp>
      <p:sp>
        <p:nvSpPr>
          <p:cNvPr id="24584" name="Rectangle 8"/>
          <p:cNvSpPr>
            <a:spLocks noChangeArrowheads="1"/>
          </p:cNvSpPr>
          <p:nvPr/>
        </p:nvSpPr>
        <p:spPr bwMode="auto">
          <a:xfrm>
            <a:off x="5472113" y="1468438"/>
            <a:ext cx="4464050" cy="4913312"/>
          </a:xfrm>
          <a:prstGeom prst="rect">
            <a:avLst/>
          </a:prstGeom>
          <a:noFill/>
          <a:ln w="72000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20" tIns="45711" rIns="91420" bIns="45711" anchor="ctr"/>
          <a:lstStyle>
            <a:lvl1pPr eaLnBrk="0"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/>
            <a:endParaRPr lang="sk-SK" altLang="sk-SK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FRICTION</a:t>
            </a:r>
            <a:endParaRPr lang="sk-SK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4357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1"/>
          <p:cNvSpPr txBox="1">
            <a:spLocks noChangeArrowheads="1"/>
          </p:cNvSpPr>
          <p:nvPr/>
        </p:nvSpPr>
        <p:spPr bwMode="auto">
          <a:xfrm>
            <a:off x="1008063" y="1295400"/>
            <a:ext cx="8783637" cy="590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82" tIns="44991" rIns="89982" bIns="44991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marL="742950" indent="-28575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marL="11430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marL="16002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marL="20574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lnSpc>
                <a:spcPct val="102000"/>
              </a:lnSpc>
            </a:pPr>
            <a:r>
              <a:rPr lang="sk-SK" altLang="sk-SK" sz="3200">
                <a:solidFill>
                  <a:srgbClr val="000000"/>
                </a:solidFill>
                <a:latin typeface="Calibri" pitchFamily="34" charset="0"/>
              </a:rPr>
              <a:t>–</a:t>
            </a:r>
            <a:r>
              <a:rPr lang="sk-SK" altLang="sk-SK" sz="3200" u="sng">
                <a:solidFill>
                  <a:srgbClr val="000000"/>
                </a:solidFill>
                <a:latin typeface="Calibri" pitchFamily="34" charset="0"/>
              </a:rPr>
              <a:t>blue saddle</a:t>
            </a:r>
          </a:p>
        </p:txBody>
      </p:sp>
      <p:sp>
        <p:nvSpPr>
          <p:cNvPr id="49155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</p:spPr>
        <p:txBody>
          <a:bodyPr/>
          <a:lstStyle/>
          <a:p>
            <a:pPr eaLnBrk="1" hangingPunct="1">
              <a:lnSpc>
                <a:spcPct val="102000"/>
              </a:lnSpc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r>
              <a:rPr lang="sk-SK" altLang="sk-SK" smtClean="0">
                <a:latin typeface="Calibri" pitchFamily="34" charset="0"/>
              </a:rPr>
              <a:t>Friction</a:t>
            </a:r>
          </a:p>
        </p:txBody>
      </p:sp>
      <p:sp>
        <p:nvSpPr>
          <p:cNvPr id="49156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0" y="1768475"/>
            <a:ext cx="9070975" cy="4384675"/>
          </a:xfrm>
        </p:spPr>
        <p:txBody>
          <a:bodyPr tIns="20156" anchor="ctr"/>
          <a:lstStyle/>
          <a:p>
            <a:pPr marL="0" indent="0" algn="ctr" eaLnBrk="1" hangingPunct="1"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endParaRPr lang="sk-SK" altLang="sk-SK" u="sng" smtClean="0">
              <a:cs typeface="Arial" charset="0"/>
            </a:endParaRPr>
          </a:p>
          <a:p>
            <a:pPr marL="0" indent="0" algn="ctr" eaLnBrk="1" hangingPunct="1">
              <a:lnSpc>
                <a:spcPct val="95000"/>
              </a:lnSpc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endParaRPr lang="sk-SK" altLang="sk-SK" smtClean="0">
              <a:cs typeface="Arial" charset="0"/>
            </a:endParaRPr>
          </a:p>
          <a:p>
            <a:pPr marL="0" indent="0" algn="ctr" eaLnBrk="1" hangingPunct="1">
              <a:lnSpc>
                <a:spcPct val="95000"/>
              </a:lnSpc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endParaRPr lang="sk-SK" altLang="sk-SK" smtClean="0">
              <a:solidFill>
                <a:srgbClr val="008000"/>
              </a:solidFill>
              <a:cs typeface="Arial" charset="0"/>
            </a:endParaRPr>
          </a:p>
          <a:p>
            <a:pPr marL="0" indent="0" algn="ctr" eaLnBrk="1" hangingPunct="1">
              <a:lnSpc>
                <a:spcPct val="95000"/>
              </a:lnSpc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endParaRPr lang="sk-SK" altLang="sk-SK" smtClean="0">
              <a:solidFill>
                <a:srgbClr val="008000"/>
              </a:solidFill>
              <a:cs typeface="Arial" charset="0"/>
            </a:endParaRPr>
          </a:p>
        </p:txBody>
      </p:sp>
      <p:pic>
        <p:nvPicPr>
          <p:cNvPr id="4915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44688"/>
            <a:ext cx="10079038" cy="488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3610021"/>
              </p:ext>
            </p:extLst>
          </p:nvPr>
        </p:nvGraphicFramePr>
        <p:xfrm>
          <a:off x="5399881" y="558504"/>
          <a:ext cx="2160711" cy="14404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120" name="Equation" r:id="rId5" imgW="723600" imgH="482400" progId="Equation.3">
                  <p:embed/>
                </p:oleObj>
              </mc:Choice>
              <mc:Fallback>
                <p:oleObj name="Equation" r:id="rId5" imgW="723600" imgH="48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399881" y="558504"/>
                        <a:ext cx="2160711" cy="14404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6264448" y="539477"/>
            <a:ext cx="1368152" cy="75592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Rectangle 8"/>
          <p:cNvSpPr/>
          <p:nvPr/>
        </p:nvSpPr>
        <p:spPr>
          <a:xfrm>
            <a:off x="1008062" y="4787949"/>
            <a:ext cx="6984577" cy="187220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302460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1"/>
          <p:cNvSpPr txBox="1">
            <a:spLocks noChangeArrowheads="1"/>
          </p:cNvSpPr>
          <p:nvPr/>
        </p:nvSpPr>
        <p:spPr bwMode="auto">
          <a:xfrm>
            <a:off x="1008063" y="1295400"/>
            <a:ext cx="8783637" cy="590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82" tIns="44991" rIns="89982" bIns="44991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marL="742950" indent="-28575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marL="11430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marL="16002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marL="20574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lnSpc>
                <a:spcPct val="102000"/>
              </a:lnSpc>
            </a:pPr>
            <a:r>
              <a:rPr lang="sk-SK" altLang="sk-SK" sz="3200">
                <a:solidFill>
                  <a:srgbClr val="000000"/>
                </a:solidFill>
                <a:latin typeface="Calibri" pitchFamily="34" charset="0"/>
              </a:rPr>
              <a:t>–</a:t>
            </a:r>
            <a:r>
              <a:rPr lang="sk-SK" altLang="sk-SK" sz="3200" u="sng">
                <a:solidFill>
                  <a:srgbClr val="000000"/>
                </a:solidFill>
                <a:latin typeface="Calibri" pitchFamily="34" charset="0"/>
              </a:rPr>
              <a:t>blue saddle+ WATER</a:t>
            </a:r>
          </a:p>
        </p:txBody>
      </p:sp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</p:spPr>
        <p:txBody>
          <a:bodyPr/>
          <a:lstStyle/>
          <a:p>
            <a:pPr eaLnBrk="1" hangingPunct="1">
              <a:lnSpc>
                <a:spcPct val="102000"/>
              </a:lnSpc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r>
              <a:rPr lang="sk-SK" altLang="sk-SK" smtClean="0">
                <a:latin typeface="Calibri" pitchFamily="34" charset="0"/>
              </a:rPr>
              <a:t>Friction</a:t>
            </a:r>
          </a:p>
        </p:txBody>
      </p:sp>
      <p:sp>
        <p:nvSpPr>
          <p:cNvPr id="50180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0" y="1768475"/>
            <a:ext cx="9070975" cy="4384675"/>
          </a:xfrm>
        </p:spPr>
        <p:txBody>
          <a:bodyPr tIns="20156" anchor="ctr"/>
          <a:lstStyle/>
          <a:p>
            <a:pPr marL="0" indent="0" algn="ctr" eaLnBrk="1" hangingPunct="1"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endParaRPr lang="sk-SK" altLang="sk-SK" u="sng" smtClean="0">
              <a:cs typeface="Arial" charset="0"/>
            </a:endParaRPr>
          </a:p>
          <a:p>
            <a:pPr marL="0" indent="0" algn="ctr" eaLnBrk="1" hangingPunct="1">
              <a:lnSpc>
                <a:spcPct val="95000"/>
              </a:lnSpc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endParaRPr lang="sk-SK" altLang="sk-SK" smtClean="0">
              <a:cs typeface="Arial" charset="0"/>
            </a:endParaRPr>
          </a:p>
          <a:p>
            <a:pPr marL="0" indent="0" algn="ctr" eaLnBrk="1" hangingPunct="1">
              <a:lnSpc>
                <a:spcPct val="95000"/>
              </a:lnSpc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endParaRPr lang="sk-SK" altLang="sk-SK" smtClean="0">
              <a:solidFill>
                <a:srgbClr val="008000"/>
              </a:solidFill>
              <a:cs typeface="Arial" charset="0"/>
            </a:endParaRPr>
          </a:p>
          <a:p>
            <a:pPr marL="0" indent="0" algn="ctr" eaLnBrk="1" hangingPunct="1">
              <a:lnSpc>
                <a:spcPct val="95000"/>
              </a:lnSpc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endParaRPr lang="sk-SK" altLang="sk-SK" smtClean="0">
              <a:solidFill>
                <a:srgbClr val="008000"/>
              </a:solidFill>
              <a:cs typeface="Arial" charset="0"/>
            </a:endParaRPr>
          </a:p>
        </p:txBody>
      </p:sp>
      <p:pic>
        <p:nvPicPr>
          <p:cNvPr id="5018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800225"/>
            <a:ext cx="9875837" cy="568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/>
          <p:cNvSpPr>
            <a:spLocks noGrp="1" noChangeArrowheads="1"/>
          </p:cNvSpPr>
          <p:nvPr>
            <p:ph idx="1"/>
          </p:nvPr>
        </p:nvSpPr>
        <p:spPr>
          <a:xfrm>
            <a:off x="647700" y="1468438"/>
            <a:ext cx="5903913" cy="5489575"/>
          </a:xfrm>
        </p:spPr>
        <p:txBody>
          <a:bodyPr tIns="0"/>
          <a:lstStyle/>
          <a:p>
            <a:pPr indent="-320675" eaLnBrk="1" hangingPunct="1">
              <a:lnSpc>
                <a:spcPct val="102000"/>
              </a:lnSpc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</a:tabLst>
            </a:pPr>
            <a:endParaRPr lang="sk-SK" altLang="sk-SK" u="sng" smtClean="0">
              <a:cs typeface="Arial" charset="0"/>
            </a:endParaRPr>
          </a:p>
          <a:p>
            <a:pPr indent="-320675" eaLnBrk="1" hangingPunct="1">
              <a:lnSpc>
                <a:spcPct val="102000"/>
              </a:lnSpc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</a:tabLst>
            </a:pPr>
            <a:endParaRPr lang="sk-SK" altLang="sk-SK" smtClean="0">
              <a:cs typeface="Arial" charset="0"/>
            </a:endParaRPr>
          </a:p>
          <a:p>
            <a:pPr indent="-320675" eaLnBrk="1" hangingPunct="1">
              <a:lnSpc>
                <a:spcPct val="102000"/>
              </a:lnSpc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</a:tabLst>
            </a:pPr>
            <a:endParaRPr lang="sk-SK" altLang="sk-SK" smtClean="0">
              <a:solidFill>
                <a:srgbClr val="008000"/>
              </a:solidFill>
              <a:cs typeface="Arial" charset="0"/>
            </a:endParaRPr>
          </a:p>
          <a:p>
            <a:pPr indent="-320675" eaLnBrk="1" hangingPunct="1">
              <a:lnSpc>
                <a:spcPct val="102000"/>
              </a:lnSpc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</a:tabLst>
            </a:pPr>
            <a:endParaRPr lang="sk-SK" altLang="sk-SK" smtClean="0">
              <a:solidFill>
                <a:srgbClr val="008000"/>
              </a:solidFill>
              <a:cs typeface="Arial" charset="0"/>
            </a:endParaRPr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88" y="1414463"/>
            <a:ext cx="6551612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9460" name="Text Box 3"/>
          <p:cNvSpPr txBox="1">
            <a:spLocks noChangeArrowheads="1"/>
          </p:cNvSpPr>
          <p:nvPr/>
        </p:nvSpPr>
        <p:spPr bwMode="auto">
          <a:xfrm>
            <a:off x="1008063" y="450850"/>
            <a:ext cx="8280400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82" tIns="44991" rIns="89982" bIns="44991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marL="742950" indent="-28575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marL="11430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marL="16002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marL="20574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algn="ctr" eaLnBrk="1">
              <a:lnSpc>
                <a:spcPct val="102000"/>
              </a:lnSpc>
            </a:pPr>
            <a:r>
              <a:rPr lang="sk-SK" altLang="sk-SK" sz="4400">
                <a:solidFill>
                  <a:schemeClr val="accent1"/>
                </a:solidFill>
                <a:latin typeface="Calibri" pitchFamily="34" charset="0"/>
              </a:rPr>
              <a:t>TRAPPING LIFETIME</a:t>
            </a:r>
          </a:p>
        </p:txBody>
      </p:sp>
      <p:sp>
        <p:nvSpPr>
          <p:cNvPr id="19461" name="Text Box 4"/>
          <p:cNvSpPr txBox="1">
            <a:spLocks noChangeArrowheads="1"/>
          </p:cNvSpPr>
          <p:nvPr/>
        </p:nvSpPr>
        <p:spPr bwMode="auto">
          <a:xfrm>
            <a:off x="7991475" y="6740525"/>
            <a:ext cx="2016125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82" tIns="60863" rIns="89982" bIns="44991"/>
          <a:lstStyle>
            <a:lvl1pPr eaLnBrk="0"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marL="742950" indent="-285750" eaLnBrk="0"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marL="1143000" indent="-228600" eaLnBrk="0"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marL="1600200" indent="-228600" eaLnBrk="0"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marL="2057400" indent="-228600" eaLnBrk="0"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/>
            <a:r>
              <a:rPr lang="sk-SK" altLang="sk-SK">
                <a:solidFill>
                  <a:srgbClr val="000000"/>
                </a:solidFill>
              </a:rPr>
              <a:t>THOMPSON'S ARTICLE</a:t>
            </a:r>
          </a:p>
        </p:txBody>
      </p:sp>
    </p:spTree>
    <p:extLst>
      <p:ext uri="{BB962C8B-B14F-4D97-AF65-F5344CB8AC3E}">
        <p14:creationId xmlns:p14="http://schemas.microsoft.com/office/powerpoint/2010/main" val="19431064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THEORY</a:t>
            </a:r>
            <a:endParaRPr lang="sk-SK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4237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255588"/>
            <a:ext cx="9072562" cy="1354137"/>
          </a:xfrm>
        </p:spPr>
        <p:txBody>
          <a:bodyPr lIns="91420" tIns="45711" rIns="91420" bIns="45711"/>
          <a:lstStyle/>
          <a:p>
            <a:pPr eaLnBrk="1" hangingPunct="1">
              <a:buSzPct val="45000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r>
              <a:rPr lang="en-GB" altLang="sk-SK" smtClean="0"/>
              <a:t>Theory</a:t>
            </a:r>
          </a:p>
        </p:txBody>
      </p:sp>
      <p:sp>
        <p:nvSpPr>
          <p:cNvPr id="41987" name="Text Box 2"/>
          <p:cNvSpPr txBox="1">
            <a:spLocks noChangeArrowheads="1"/>
          </p:cNvSpPr>
          <p:nvPr/>
        </p:nvSpPr>
        <p:spPr bwMode="auto">
          <a:xfrm>
            <a:off x="863600" y="1584325"/>
            <a:ext cx="4248150" cy="611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42900" indent="-319088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marL="742950" indent="-28575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marL="11430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marL="16002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marL="20574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lnSpc>
                <a:spcPct val="102000"/>
              </a:lnSpc>
              <a:spcAft>
                <a:spcPts val="1425"/>
              </a:spcAft>
              <a:buClrTx/>
            </a:pPr>
            <a:r>
              <a:rPr lang="sk-SK" altLang="sk-SK" sz="32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Gravitational potential:</a:t>
            </a:r>
          </a:p>
          <a:p>
            <a:pPr eaLnBrk="1">
              <a:lnSpc>
                <a:spcPct val="102000"/>
              </a:lnSpc>
              <a:spcAft>
                <a:spcPts val="1425"/>
              </a:spcAft>
              <a:buClrTx/>
            </a:pPr>
            <a:r>
              <a:rPr lang="sk-SK" altLang="sk-SK" sz="32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- </a:t>
            </a:r>
            <a:r>
              <a:rPr lang="sk-SK" altLang="sk-SK" sz="28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assigned to the rotating frame (fixed to U)</a:t>
            </a:r>
          </a:p>
          <a:p>
            <a:pPr eaLnBrk="1">
              <a:lnSpc>
                <a:spcPct val="102000"/>
              </a:lnSpc>
              <a:spcAft>
                <a:spcPts val="1425"/>
              </a:spcAft>
              <a:buClrTx/>
            </a:pPr>
            <a:endParaRPr lang="sk-SK" altLang="sk-SK" sz="280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eaLnBrk="1">
              <a:lnSpc>
                <a:spcPct val="102000"/>
              </a:lnSpc>
              <a:spcAft>
                <a:spcPts val="1425"/>
              </a:spcAft>
              <a:buClrTx/>
            </a:pPr>
            <a:endParaRPr lang="sk-SK" altLang="sk-SK" sz="280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eaLnBrk="1">
              <a:lnSpc>
                <a:spcPct val="102000"/>
              </a:lnSpc>
              <a:spcAft>
                <a:spcPts val="1425"/>
              </a:spcAft>
              <a:buClrTx/>
            </a:pPr>
            <a:r>
              <a:rPr lang="sk-SK" altLang="sk-SK" sz="28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- converted to the laboratory frame:</a:t>
            </a:r>
          </a:p>
          <a:p>
            <a:pPr eaLnBrk="1">
              <a:lnSpc>
                <a:spcPct val="102000"/>
              </a:lnSpc>
              <a:spcAft>
                <a:spcPts val="1425"/>
              </a:spcAft>
              <a:buClrTx/>
            </a:pPr>
            <a:endParaRPr lang="sk-SK" altLang="sk-SK" sz="280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eaLnBrk="1">
              <a:lnSpc>
                <a:spcPct val="102000"/>
              </a:lnSpc>
              <a:spcAft>
                <a:spcPts val="1425"/>
              </a:spcAft>
              <a:buClrTx/>
            </a:pPr>
            <a:endParaRPr lang="sk-SK" altLang="sk-SK" sz="320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eaLnBrk="1">
              <a:lnSpc>
                <a:spcPct val="102000"/>
              </a:lnSpc>
              <a:spcAft>
                <a:spcPts val="1425"/>
              </a:spcAft>
              <a:buClrTx/>
            </a:pPr>
            <a:endParaRPr lang="sk-SK" altLang="sk-SK" sz="320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graphicFrame>
        <p:nvGraphicFramePr>
          <p:cNvPr id="4198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8885951"/>
              </p:ext>
            </p:extLst>
          </p:nvPr>
        </p:nvGraphicFramePr>
        <p:xfrm>
          <a:off x="1298472" y="3491805"/>
          <a:ext cx="3378406" cy="9183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69" name="Equation" r:id="rId4" imgW="1625400" imgH="444240" progId="Equation.3">
                  <p:embed/>
                </p:oleObj>
              </mc:Choice>
              <mc:Fallback>
                <p:oleObj name="Equation" r:id="rId4" imgW="1625400" imgH="44424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8472" y="3491805"/>
                        <a:ext cx="3378406" cy="9183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989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5" t="5006" r="5005" b="10013"/>
          <a:stretch>
            <a:fillRect/>
          </a:stretch>
        </p:blipFill>
        <p:spPr bwMode="auto">
          <a:xfrm>
            <a:off x="5472360" y="1736725"/>
            <a:ext cx="4381253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aphicFrame>
        <p:nvGraphicFramePr>
          <p:cNvPr id="41990" name="Object 5"/>
          <p:cNvGraphicFramePr>
            <a:graphicFrameLocks noChangeAspect="1"/>
          </p:cNvGraphicFramePr>
          <p:nvPr/>
        </p:nvGraphicFramePr>
        <p:xfrm>
          <a:off x="941388" y="5588000"/>
          <a:ext cx="6691312" cy="89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70" r:id="rId7" imgW="6690960" imgH="891720" progId="">
                  <p:embed/>
                </p:oleObj>
              </mc:Choice>
              <mc:Fallback>
                <p:oleObj r:id="rId7" imgW="6690960" imgH="891720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1388" y="5588000"/>
                        <a:ext cx="6691312" cy="89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1"/>
          <p:cNvSpPr txBox="1">
            <a:spLocks noChangeArrowheads="1"/>
          </p:cNvSpPr>
          <p:nvPr/>
        </p:nvSpPr>
        <p:spPr bwMode="auto">
          <a:xfrm>
            <a:off x="720725" y="1139825"/>
            <a:ext cx="9163050" cy="634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42900" indent="-319088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marL="742950" indent="-28575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marL="11430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marL="16002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marL="20574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lnSpc>
                <a:spcPct val="102000"/>
              </a:lnSpc>
              <a:spcAft>
                <a:spcPts val="1425"/>
              </a:spcAft>
              <a:buClrTx/>
            </a:pPr>
            <a:r>
              <a:rPr lang="sk-SK" altLang="sk-SK" sz="3200" dirty="0">
                <a:solidFill>
                  <a:srgbClr val="000000"/>
                </a:solidFill>
                <a:cs typeface="Arial" charset="0"/>
              </a:rPr>
              <a:t>using the following formula							yields  </a:t>
            </a:r>
          </a:p>
          <a:p>
            <a:pPr eaLnBrk="1">
              <a:lnSpc>
                <a:spcPct val="102000"/>
              </a:lnSpc>
              <a:spcAft>
                <a:spcPts val="1425"/>
              </a:spcAft>
              <a:buClrTx/>
            </a:pPr>
            <a:endParaRPr lang="sk-SK" altLang="sk-SK" sz="2400" dirty="0">
              <a:solidFill>
                <a:srgbClr val="000000"/>
              </a:solidFill>
              <a:cs typeface="Arial" charset="0"/>
            </a:endParaRPr>
          </a:p>
          <a:p>
            <a:pPr eaLnBrk="1">
              <a:lnSpc>
                <a:spcPct val="102000"/>
              </a:lnSpc>
              <a:spcAft>
                <a:spcPts val="1425"/>
              </a:spcAft>
              <a:buClrTx/>
            </a:pPr>
            <a:endParaRPr lang="sk-SK" altLang="sk-SK" sz="2400" dirty="0">
              <a:solidFill>
                <a:srgbClr val="000000"/>
              </a:solidFill>
              <a:cs typeface="Arial" charset="0"/>
            </a:endParaRPr>
          </a:p>
          <a:p>
            <a:pPr eaLnBrk="1">
              <a:lnSpc>
                <a:spcPct val="102000"/>
              </a:lnSpc>
              <a:spcAft>
                <a:spcPts val="1425"/>
              </a:spcAft>
              <a:buClrTx/>
            </a:pPr>
            <a:endParaRPr lang="sk-SK" altLang="sk-SK" sz="2400" dirty="0">
              <a:solidFill>
                <a:srgbClr val="000000"/>
              </a:solidFill>
              <a:cs typeface="Arial" charset="0"/>
            </a:endParaRPr>
          </a:p>
          <a:p>
            <a:pPr eaLnBrk="1">
              <a:lnSpc>
                <a:spcPct val="102000"/>
              </a:lnSpc>
              <a:spcAft>
                <a:spcPts val="1425"/>
              </a:spcAft>
              <a:buClrTx/>
            </a:pPr>
            <a:endParaRPr lang="sk-SK" altLang="sk-SK" sz="2400" dirty="0">
              <a:solidFill>
                <a:srgbClr val="000000"/>
              </a:solidFill>
              <a:cs typeface="Arial" charset="0"/>
            </a:endParaRPr>
          </a:p>
          <a:p>
            <a:pPr eaLnBrk="1">
              <a:lnSpc>
                <a:spcPct val="102000"/>
              </a:lnSpc>
              <a:spcAft>
                <a:spcPts val="1425"/>
              </a:spcAft>
              <a:buSzPct val="45000"/>
            </a:pPr>
            <a:r>
              <a:rPr lang="sk-SK" altLang="sk-SK" sz="3200" dirty="0">
                <a:solidFill>
                  <a:srgbClr val="000000"/>
                </a:solidFill>
                <a:cs typeface="Arial" charset="0"/>
              </a:rPr>
              <a:t>using dimensionless parameters	</a:t>
            </a:r>
            <a:r>
              <a:rPr lang="en-US" altLang="sk-SK" sz="32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sk-SK" sz="3200" dirty="0" smtClean="0">
                <a:solidFill>
                  <a:srgbClr val="000000"/>
                </a:solidFill>
                <a:cs typeface="Arial" charset="0"/>
              </a:rPr>
              <a:t>    </a:t>
            </a:r>
            <a:r>
              <a:rPr lang="sk-SK" altLang="sk-SK" sz="3200" dirty="0" smtClean="0">
                <a:solidFill>
                  <a:srgbClr val="000000"/>
                </a:solidFill>
                <a:cs typeface="Arial" charset="0"/>
              </a:rPr>
              <a:t>and</a:t>
            </a:r>
            <a:endParaRPr lang="sk-SK" altLang="sk-SK" sz="3200" dirty="0">
              <a:solidFill>
                <a:srgbClr val="000000"/>
              </a:solidFill>
              <a:cs typeface="Arial" charset="0"/>
            </a:endParaRPr>
          </a:p>
          <a:p>
            <a:pPr eaLnBrk="1">
              <a:lnSpc>
                <a:spcPct val="102000"/>
              </a:lnSpc>
              <a:spcAft>
                <a:spcPts val="1425"/>
              </a:spcAft>
              <a:buClrTx/>
            </a:pPr>
            <a:r>
              <a:rPr lang="sk-SK" altLang="sk-SK" sz="3200" dirty="0">
                <a:solidFill>
                  <a:srgbClr val="000000"/>
                </a:solidFill>
                <a:cs typeface="Arial" charset="0"/>
              </a:rPr>
              <a:t>converting to the complex plane 		</a:t>
            </a:r>
            <a:r>
              <a:rPr lang="sk-SK" altLang="sk-SK" sz="32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sk-SK" altLang="sk-SK" sz="3200" dirty="0">
                <a:solidFill>
                  <a:srgbClr val="000000"/>
                </a:solidFill>
                <a:cs typeface="Arial" charset="0"/>
              </a:rPr>
              <a:t>,</a:t>
            </a:r>
          </a:p>
          <a:p>
            <a:pPr eaLnBrk="1">
              <a:lnSpc>
                <a:spcPct val="102000"/>
              </a:lnSpc>
              <a:spcAft>
                <a:spcPts val="1425"/>
              </a:spcAft>
              <a:buClrTx/>
            </a:pPr>
            <a:r>
              <a:rPr lang="sk-SK" altLang="sk-SK" sz="3200" dirty="0">
                <a:solidFill>
                  <a:srgbClr val="000000"/>
                </a:solidFill>
                <a:cs typeface="Arial" charset="0"/>
              </a:rPr>
              <a:t> the 2 equations are reduced into:</a:t>
            </a:r>
          </a:p>
          <a:p>
            <a:pPr eaLnBrk="1">
              <a:lnSpc>
                <a:spcPct val="102000"/>
              </a:lnSpc>
              <a:spcAft>
                <a:spcPts val="1425"/>
              </a:spcAft>
              <a:buClrTx/>
            </a:pPr>
            <a:endParaRPr lang="sk-SK" altLang="sk-SK" sz="3200" dirty="0">
              <a:solidFill>
                <a:srgbClr val="000000"/>
              </a:solidFill>
              <a:cs typeface="Arial" charset="0"/>
            </a:endParaRPr>
          </a:p>
          <a:p>
            <a:pPr eaLnBrk="1">
              <a:lnSpc>
                <a:spcPct val="102000"/>
              </a:lnSpc>
              <a:spcAft>
                <a:spcPts val="1425"/>
              </a:spcAft>
              <a:buClrTx/>
            </a:pPr>
            <a:endParaRPr lang="sk-SK" altLang="sk-SK" sz="3200" dirty="0">
              <a:solidFill>
                <a:srgbClr val="000000"/>
              </a:solidFill>
              <a:cs typeface="Arial" charset="0"/>
            </a:endParaRPr>
          </a:p>
          <a:p>
            <a:pPr eaLnBrk="1">
              <a:lnSpc>
                <a:spcPct val="102000"/>
              </a:lnSpc>
              <a:spcAft>
                <a:spcPts val="1425"/>
              </a:spcAft>
              <a:buClrTx/>
            </a:pPr>
            <a:endParaRPr lang="sk-SK" altLang="sk-SK" sz="3200" dirty="0">
              <a:solidFill>
                <a:srgbClr val="000000"/>
              </a:solidFill>
              <a:cs typeface="Arial" charset="0"/>
            </a:endParaRPr>
          </a:p>
          <a:p>
            <a:pPr eaLnBrk="1">
              <a:lnSpc>
                <a:spcPct val="102000"/>
              </a:lnSpc>
              <a:spcAft>
                <a:spcPts val="1425"/>
              </a:spcAft>
              <a:buClrTx/>
            </a:pPr>
            <a:endParaRPr lang="sk-SK" altLang="sk-SK" sz="3200" i="1" dirty="0">
              <a:solidFill>
                <a:srgbClr val="000000"/>
              </a:solidFill>
              <a:cs typeface="Arial" charset="0"/>
            </a:endParaRPr>
          </a:p>
          <a:p>
            <a:pPr eaLnBrk="1">
              <a:lnSpc>
                <a:spcPct val="102000"/>
              </a:lnSpc>
              <a:spcAft>
                <a:spcPts val="1425"/>
              </a:spcAft>
              <a:buClrTx/>
            </a:pPr>
            <a:endParaRPr lang="sk-SK" altLang="sk-SK" sz="3200" i="1" dirty="0">
              <a:solidFill>
                <a:srgbClr val="000000"/>
              </a:solidFill>
              <a:cs typeface="Arial" charset="0"/>
            </a:endParaRPr>
          </a:p>
        </p:txBody>
      </p:sp>
      <p:graphicFrame>
        <p:nvGraphicFramePr>
          <p:cNvPr id="43011" name="Object 2"/>
          <p:cNvGraphicFramePr>
            <a:graphicFrameLocks noChangeAspect="1"/>
          </p:cNvGraphicFramePr>
          <p:nvPr/>
        </p:nvGraphicFramePr>
        <p:xfrm>
          <a:off x="4740275" y="3630613"/>
          <a:ext cx="71438" cy="174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515" r:id="rId4" imgW="72000" imgH="173880" progId="">
                  <p:embed/>
                </p:oleObj>
              </mc:Choice>
              <mc:Fallback>
                <p:oleObj r:id="rId4" imgW="72000" imgH="17388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0275" y="3630613"/>
                        <a:ext cx="71438" cy="174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012" name="Object 3"/>
          <p:cNvGraphicFramePr>
            <a:graphicFrameLocks noChangeAspect="1"/>
          </p:cNvGraphicFramePr>
          <p:nvPr/>
        </p:nvGraphicFramePr>
        <p:xfrm>
          <a:off x="4740275" y="3630613"/>
          <a:ext cx="719138" cy="360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516" r:id="rId6" imgW="719640" imgH="359640" progId="">
                  <p:embed/>
                </p:oleObj>
              </mc:Choice>
              <mc:Fallback>
                <p:oleObj r:id="rId6" imgW="719640" imgH="359640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0275" y="3630613"/>
                        <a:ext cx="719138" cy="360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01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7230354"/>
              </p:ext>
            </p:extLst>
          </p:nvPr>
        </p:nvGraphicFramePr>
        <p:xfrm>
          <a:off x="1079872" y="2140269"/>
          <a:ext cx="5448300" cy="216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517" r:id="rId8" imgW="5478120" imgH="2189520" progId="">
                  <p:embed/>
                </p:oleObj>
              </mc:Choice>
              <mc:Fallback>
                <p:oleObj r:id="rId8" imgW="5478120" imgH="218952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872" y="2140269"/>
                        <a:ext cx="5448300" cy="2165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014" name="Object 5"/>
          <p:cNvGraphicFramePr>
            <a:graphicFrameLocks noChangeAspect="1"/>
          </p:cNvGraphicFramePr>
          <p:nvPr/>
        </p:nvGraphicFramePr>
        <p:xfrm>
          <a:off x="6213475" y="1231900"/>
          <a:ext cx="1417638" cy="35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518" r:id="rId10" imgW="1418400" imgH="352080" progId="">
                  <p:embed/>
                </p:oleObj>
              </mc:Choice>
              <mc:Fallback>
                <p:oleObj r:id="rId10" imgW="1418400" imgH="352080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13475" y="1231900"/>
                        <a:ext cx="1417638" cy="352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01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87144"/>
              </p:ext>
            </p:extLst>
          </p:nvPr>
        </p:nvGraphicFramePr>
        <p:xfrm>
          <a:off x="6912520" y="4499917"/>
          <a:ext cx="895350" cy="35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519" r:id="rId12" imgW="894960" imgH="352080" progId="">
                  <p:embed/>
                </p:oleObj>
              </mc:Choice>
              <mc:Fallback>
                <p:oleObj r:id="rId12" imgW="894960" imgH="352080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12520" y="4499917"/>
                        <a:ext cx="895350" cy="352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016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3661449"/>
              </p:ext>
            </p:extLst>
          </p:nvPr>
        </p:nvGraphicFramePr>
        <p:xfrm>
          <a:off x="8663350" y="4346618"/>
          <a:ext cx="1200150" cy="89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520" r:id="rId14" imgW="1200600" imgH="891720" progId="">
                  <p:embed/>
                </p:oleObj>
              </mc:Choice>
              <mc:Fallback>
                <p:oleObj r:id="rId14" imgW="1200600" imgH="891720" progId="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63350" y="4346618"/>
                        <a:ext cx="1200150" cy="89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017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661881"/>
              </p:ext>
            </p:extLst>
          </p:nvPr>
        </p:nvGraphicFramePr>
        <p:xfrm>
          <a:off x="6696496" y="5147989"/>
          <a:ext cx="1379538" cy="360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521" r:id="rId16" imgW="1379880" imgH="360000" progId="">
                  <p:embed/>
                </p:oleObj>
              </mc:Choice>
              <mc:Fallback>
                <p:oleObj r:id="rId16" imgW="1379880" imgH="360000" progId="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6496" y="5147989"/>
                        <a:ext cx="1379538" cy="360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018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7487160"/>
              </p:ext>
            </p:extLst>
          </p:nvPr>
        </p:nvGraphicFramePr>
        <p:xfrm>
          <a:off x="2232000" y="6300117"/>
          <a:ext cx="2243138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522" r:id="rId18" imgW="2242440" imgH="786960" progId="">
                  <p:embed/>
                </p:oleObj>
              </mc:Choice>
              <mc:Fallback>
                <p:oleObj r:id="rId18" imgW="2242440" imgH="786960" progId="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32000" y="6300117"/>
                        <a:ext cx="2243138" cy="78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"/>
          <p:cNvSpPr>
            <a:spLocks noGrp="1" noChangeArrowheads="1"/>
          </p:cNvSpPr>
          <p:nvPr>
            <p:ph idx="1"/>
          </p:nvPr>
        </p:nvSpPr>
        <p:spPr>
          <a:xfrm>
            <a:off x="576263" y="1079500"/>
            <a:ext cx="9288462" cy="6718300"/>
          </a:xfrm>
        </p:spPr>
        <p:txBody>
          <a:bodyPr tIns="0"/>
          <a:lstStyle/>
          <a:p>
            <a:pPr indent="-320675" eaLnBrk="1" hangingPunct="1">
              <a:lnSpc>
                <a:spcPct val="102000"/>
              </a:lnSpc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r>
              <a:rPr lang="sk-SK" altLang="sk-SK" i="1" smtClean="0">
                <a:cs typeface="Arial" charset="0"/>
              </a:rPr>
              <a:t>Applying another substitution					  yields the solution: </a:t>
            </a:r>
          </a:p>
          <a:p>
            <a:pPr indent="-320675" eaLnBrk="1" hangingPunct="1">
              <a:lnSpc>
                <a:spcPct val="102000"/>
              </a:lnSpc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endParaRPr lang="sk-SK" altLang="sk-SK" i="1" smtClean="0">
              <a:cs typeface="Arial" charset="0"/>
            </a:endParaRPr>
          </a:p>
          <a:p>
            <a:pPr indent="-320675" eaLnBrk="1" hangingPunct="1">
              <a:lnSpc>
                <a:spcPct val="102000"/>
              </a:lnSpc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r>
              <a:rPr lang="sk-SK" altLang="sk-SK" sz="2400" i="1" smtClean="0">
                <a:cs typeface="Arial" charset="0"/>
              </a:rPr>
              <a:t>where A,B,C,D are real parameters depending on initial conditions </a:t>
            </a:r>
            <a:r>
              <a:rPr lang="sk-SK" altLang="sk-SK" sz="2800" i="1" smtClean="0">
                <a:cs typeface="Arial" charset="0"/>
              </a:rPr>
              <a:t>and </a:t>
            </a:r>
          </a:p>
          <a:p>
            <a:pPr indent="-320675" eaLnBrk="1" hangingPunct="1">
              <a:lnSpc>
                <a:spcPct val="102000"/>
              </a:lnSpc>
              <a:spcBef>
                <a:spcPts val="2838"/>
              </a:spcBef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r>
              <a:rPr lang="sk-SK" altLang="sk-SK" sz="2800" i="1" smtClean="0">
                <a:cs typeface="Arial" charset="0"/>
              </a:rPr>
              <a:t>β± ∈  R - {0} =&gt; result will diverge in any case =&gt; particle is trapped only if β± ∈ I,  thus</a:t>
            </a:r>
          </a:p>
          <a:p>
            <a:pPr indent="-320675" eaLnBrk="1" hangingPunct="1">
              <a:lnSpc>
                <a:spcPct val="102000"/>
              </a:lnSpc>
              <a:spcBef>
                <a:spcPts val="2838"/>
              </a:spcBef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endParaRPr lang="sk-SK" altLang="sk-SK" sz="2800" i="1" smtClean="0">
              <a:cs typeface="Arial" charset="0"/>
            </a:endParaRPr>
          </a:p>
          <a:p>
            <a:pPr indent="-320675" eaLnBrk="1" hangingPunct="1">
              <a:lnSpc>
                <a:spcPct val="102000"/>
              </a:lnSpc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endParaRPr lang="sk-SK" altLang="sk-SK" i="1" smtClean="0">
              <a:cs typeface="Arial" charset="0"/>
            </a:endParaRPr>
          </a:p>
          <a:p>
            <a:pPr indent="-320675" eaLnBrk="1" hangingPunct="1">
              <a:lnSpc>
                <a:spcPct val="102000"/>
              </a:lnSpc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endParaRPr lang="sk-SK" altLang="sk-SK" i="1" smtClean="0">
              <a:cs typeface="Arial" charset="0"/>
            </a:endParaRPr>
          </a:p>
          <a:p>
            <a:pPr indent="-320675" eaLnBrk="1" hangingPunct="1">
              <a:lnSpc>
                <a:spcPct val="102000"/>
              </a:lnSpc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r>
              <a:rPr lang="sk-SK" altLang="sk-SK" i="1" smtClean="0">
                <a:cs typeface="Arial" charset="0"/>
              </a:rPr>
              <a:t> </a:t>
            </a:r>
          </a:p>
        </p:txBody>
      </p:sp>
      <p:graphicFrame>
        <p:nvGraphicFramePr>
          <p:cNvPr id="4403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806043"/>
              </p:ext>
            </p:extLst>
          </p:nvPr>
        </p:nvGraphicFramePr>
        <p:xfrm>
          <a:off x="6624488" y="1115541"/>
          <a:ext cx="1957387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725" r:id="rId4" imgW="1956960" imgH="403920" progId="">
                  <p:embed/>
                </p:oleObj>
              </mc:Choice>
              <mc:Fallback>
                <p:oleObj r:id="rId4" imgW="1956960" imgH="40392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4488" y="1115541"/>
                        <a:ext cx="1957387" cy="403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36" name="Object 3"/>
          <p:cNvGraphicFramePr>
            <a:graphicFrameLocks noChangeAspect="1"/>
          </p:cNvGraphicFramePr>
          <p:nvPr/>
        </p:nvGraphicFramePr>
        <p:xfrm>
          <a:off x="1970088" y="2376488"/>
          <a:ext cx="5300662" cy="423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726" r:id="rId6" imgW="5299560" imgH="420120" progId="">
                  <p:embed/>
                </p:oleObj>
              </mc:Choice>
              <mc:Fallback>
                <p:oleObj r:id="rId6" imgW="5299560" imgH="420120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0088" y="2376488"/>
                        <a:ext cx="5300662" cy="423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37" name="Object 4"/>
          <p:cNvGraphicFramePr>
            <a:graphicFrameLocks noChangeAspect="1"/>
          </p:cNvGraphicFramePr>
          <p:nvPr/>
        </p:nvGraphicFramePr>
        <p:xfrm>
          <a:off x="3671888" y="3455988"/>
          <a:ext cx="1979612" cy="430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727" r:id="rId8" imgW="1980000" imgH="429480" progId="">
                  <p:embed/>
                </p:oleObj>
              </mc:Choice>
              <mc:Fallback>
                <p:oleObj r:id="rId8" imgW="1980000" imgH="42948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71888" y="3455988"/>
                        <a:ext cx="1979612" cy="430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38" name="Object 5"/>
          <p:cNvGraphicFramePr>
            <a:graphicFrameLocks noChangeAspect="1"/>
          </p:cNvGraphicFramePr>
          <p:nvPr/>
        </p:nvGraphicFramePr>
        <p:xfrm>
          <a:off x="3544888" y="5327650"/>
          <a:ext cx="2719387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728" r:id="rId10" imgW="2733480" imgH="354960" progId="">
                  <p:embed/>
                </p:oleObj>
              </mc:Choice>
              <mc:Fallback>
                <p:oleObj r:id="rId10" imgW="2733480" imgH="354960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4888" y="5327650"/>
                        <a:ext cx="2719387" cy="35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39" name="Object 6"/>
          <p:cNvGraphicFramePr>
            <a:graphicFrameLocks noChangeAspect="1"/>
          </p:cNvGraphicFramePr>
          <p:nvPr/>
        </p:nvGraphicFramePr>
        <p:xfrm>
          <a:off x="4046538" y="5975350"/>
          <a:ext cx="2117725" cy="89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729" r:id="rId12" imgW="2124000" imgH="901440" progId="">
                  <p:embed/>
                </p:oleObj>
              </mc:Choice>
              <mc:Fallback>
                <p:oleObj r:id="rId12" imgW="2124000" imgH="901440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46538" y="5975350"/>
                        <a:ext cx="2117725" cy="890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536" y="827509"/>
            <a:ext cx="2664296" cy="33267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469" y="4283893"/>
            <a:ext cx="3169155" cy="1872208"/>
          </a:xfrm>
          <a:prstGeom prst="rect">
            <a:avLst/>
          </a:prstGeom>
        </p:spPr>
      </p:pic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503808" y="251445"/>
            <a:ext cx="9074150" cy="1258887"/>
          </a:xfrm>
        </p:spPr>
        <p:txBody>
          <a:bodyPr/>
          <a:lstStyle/>
          <a:p>
            <a:r>
              <a:rPr lang="en-US" altLang="sk-SK" dirty="0" smtClean="0">
                <a:latin typeface="Calibri" panose="020F0502020204030204" pitchFamily="34" charset="0"/>
              </a:rPr>
              <a:t>Existing theory</a:t>
            </a:r>
            <a:endParaRPr lang="sk-SK" altLang="sk-SK" dirty="0" smtClean="0">
              <a:latin typeface="Calibri" panose="020F0502020204030204" pitchFamily="34" charset="0"/>
            </a:endParaRP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503808" y="1187549"/>
            <a:ext cx="8640960" cy="5976664"/>
          </a:xfrm>
        </p:spPr>
        <p:txBody>
          <a:bodyPr/>
          <a:lstStyle/>
          <a:p>
            <a:pPr eaLnBrk="1"/>
            <a:r>
              <a:rPr lang="sk-SK" altLang="sk-SK" sz="2800" b="1" dirty="0" smtClean="0">
                <a:latin typeface="Calibri" panose="020F0502020204030204" pitchFamily="34" charset="0"/>
              </a:rPr>
              <a:t>Thompson: </a:t>
            </a:r>
            <a:r>
              <a:rPr lang="sk-SK" altLang="sk-SK" sz="2000" i="1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The </a:t>
            </a:r>
            <a:r>
              <a:rPr lang="sk-SK" altLang="sk-SK" sz="2000" i="1" dirty="0">
                <a:solidFill>
                  <a:schemeClr val="accent1"/>
                </a:solidFill>
                <a:latin typeface="Calibri" panose="020F0502020204030204" pitchFamily="34" charset="0"/>
              </a:rPr>
              <a:t>rotating-saddle trap: a </a:t>
            </a:r>
            <a:r>
              <a:rPr lang="sk-SK" altLang="sk-SK" sz="2000" i="1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mechanical</a:t>
            </a:r>
            <a:r>
              <a:rPr lang="en-US" altLang="sk-SK" sz="2000" i="1" dirty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en-US" altLang="sk-SK" sz="2000" i="1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		</a:t>
            </a:r>
            <a:r>
              <a:rPr lang="sk-SK" altLang="sk-SK" sz="2000" i="1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analogy </a:t>
            </a:r>
            <a:r>
              <a:rPr lang="en-US" altLang="sk-SK" sz="2000" i="1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sk-SK" altLang="sk-SK" sz="2000" i="1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to </a:t>
            </a:r>
            <a:r>
              <a:rPr lang="sk-SK" altLang="sk-SK" sz="2000" i="1" dirty="0">
                <a:solidFill>
                  <a:schemeClr val="accent1"/>
                </a:solidFill>
                <a:latin typeface="Calibri" panose="020F0502020204030204" pitchFamily="34" charset="0"/>
              </a:rPr>
              <a:t>RF</a:t>
            </a:r>
            <a:r>
              <a:rPr lang="en-US" altLang="sk-SK" sz="2000" i="1" dirty="0">
                <a:solidFill>
                  <a:schemeClr val="accent1"/>
                </a:solidFill>
                <a:latin typeface="Calibri" panose="020F0502020204030204" pitchFamily="34" charset="0"/>
              </a:rPr>
              <a:t>-</a:t>
            </a:r>
            <a:r>
              <a:rPr lang="sk-SK" altLang="sk-SK" sz="2000" i="1" dirty="0">
                <a:solidFill>
                  <a:schemeClr val="accent1"/>
                </a:solidFill>
                <a:latin typeface="Calibri" panose="020F0502020204030204" pitchFamily="34" charset="0"/>
              </a:rPr>
              <a:t>electricquadrupoleion trapping</a:t>
            </a:r>
            <a:r>
              <a:rPr lang="sk-SK" altLang="sk-SK" sz="2000" i="1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?</a:t>
            </a:r>
          </a:p>
          <a:p>
            <a:pPr lvl="2" eaLnBrk="1"/>
            <a:r>
              <a:rPr lang="sk-SK" altLang="sk-SK" sz="2000" dirty="0" smtClean="0">
                <a:latin typeface="Calibri" panose="020F0502020204030204" pitchFamily="34" charset="0"/>
              </a:rPr>
              <a:t>Canadian journal of Physics, </a:t>
            </a:r>
            <a:r>
              <a:rPr lang="sk-SK" altLang="sk-SK" sz="2000" dirty="0">
                <a:latin typeface="Calibri" panose="020F0502020204030204" pitchFamily="34" charset="0"/>
              </a:rPr>
              <a:t>Vol. 80, </a:t>
            </a:r>
            <a:r>
              <a:rPr lang="sk-SK" altLang="sk-SK" sz="2000" dirty="0" smtClean="0">
                <a:latin typeface="Calibri" panose="020F0502020204030204" pitchFamily="34" charset="0"/>
              </a:rPr>
              <a:t>2002</a:t>
            </a:r>
          </a:p>
          <a:p>
            <a:pPr eaLnBrk="1"/>
            <a:r>
              <a:rPr lang="sk-SK" altLang="sk-SK" sz="2800" b="1" dirty="0" smtClean="0">
                <a:latin typeface="Calibri" panose="020F0502020204030204" pitchFamily="34" charset="0"/>
              </a:rPr>
              <a:t>Koch: </a:t>
            </a:r>
            <a:r>
              <a:rPr lang="sk-SK" altLang="sk-SK" sz="2000" i="1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Konzeption </a:t>
            </a:r>
            <a:r>
              <a:rPr lang="sk-SK" altLang="sk-SK" sz="2000" i="1" dirty="0">
                <a:solidFill>
                  <a:schemeClr val="accent1"/>
                </a:solidFill>
                <a:latin typeface="Calibri" panose="020F0502020204030204" pitchFamily="34" charset="0"/>
              </a:rPr>
              <a:t>und Aufbau einer </a:t>
            </a:r>
            <a:r>
              <a:rPr lang="sk-SK" altLang="sk-SK" sz="2000" i="1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mobilen</a:t>
            </a:r>
            <a:r>
              <a:rPr lang="en-US" altLang="sk-SK" sz="2000" i="1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 	     </a:t>
            </a:r>
            <a:r>
              <a:rPr lang="sk-SK" altLang="sk-SK" sz="2000" i="1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Experimentiereinheit </a:t>
            </a:r>
            <a:r>
              <a:rPr lang="sk-SK" altLang="sk-SK" sz="2000" i="1" dirty="0">
                <a:solidFill>
                  <a:schemeClr val="accent1"/>
                </a:solidFill>
                <a:latin typeface="Calibri" panose="020F0502020204030204" pitchFamily="34" charset="0"/>
              </a:rPr>
              <a:t>fur </a:t>
            </a:r>
            <a:r>
              <a:rPr lang="sk-SK" altLang="sk-SK" sz="2000" i="1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Schuleräprsentationen zum</a:t>
            </a:r>
            <a:r>
              <a:rPr lang="en-US" altLang="sk-SK" sz="2000" i="1" dirty="0">
                <a:solidFill>
                  <a:schemeClr val="accent1"/>
                </a:solidFill>
                <a:latin typeface="Calibri" panose="020F0502020204030204" pitchFamily="34" charset="0"/>
              </a:rPr>
              <a:t>	</a:t>
            </a:r>
            <a:r>
              <a:rPr lang="en-US" altLang="sk-SK" sz="2000" i="1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		</a:t>
            </a:r>
            <a:r>
              <a:rPr lang="sk-SK" altLang="sk-SK" sz="2000" i="1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sk-SK" altLang="sk-SK" sz="2000" i="1" dirty="0">
                <a:solidFill>
                  <a:schemeClr val="accent1"/>
                </a:solidFill>
                <a:latin typeface="Calibri" panose="020F0502020204030204" pitchFamily="34" charset="0"/>
              </a:rPr>
              <a:t>Thema </a:t>
            </a:r>
            <a:r>
              <a:rPr lang="sk-SK" altLang="sk-SK" sz="2000" i="1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Teilchenfallen</a:t>
            </a:r>
            <a:endParaRPr lang="en-US" altLang="sk-SK" sz="2000" i="1" dirty="0" smtClean="0">
              <a:solidFill>
                <a:schemeClr val="accent1"/>
              </a:solidFill>
              <a:latin typeface="Calibri" panose="020F0502020204030204" pitchFamily="34" charset="0"/>
            </a:endParaRPr>
          </a:p>
          <a:p>
            <a:pPr lvl="2" eaLnBrk="1"/>
            <a:r>
              <a:rPr lang="en-US" altLang="sk-SK" sz="2000" i="1" dirty="0" err="1" smtClean="0">
                <a:latin typeface="Calibri" panose="020F0502020204030204" pitchFamily="34" charset="0"/>
              </a:rPr>
              <a:t>Universit</a:t>
            </a:r>
            <a:r>
              <a:rPr lang="sk-SK" altLang="sk-SK" sz="2000" i="1" dirty="0" smtClean="0">
                <a:latin typeface="Calibri" panose="020F0502020204030204" pitchFamily="34" charset="0"/>
              </a:rPr>
              <a:t>ät Stuttgard, 2004</a:t>
            </a:r>
            <a:endParaRPr lang="en-US" altLang="sk-SK" dirty="0" smtClean="0">
              <a:latin typeface="Calibri" panose="020F0502020204030204" pitchFamily="34" charset="0"/>
            </a:endParaRPr>
          </a:p>
          <a:p>
            <a:r>
              <a:rPr lang="en-US" altLang="sk-SK" sz="3200" dirty="0" smtClean="0">
                <a:latin typeface="Calibri" panose="020F0502020204030204" pitchFamily="34" charset="0"/>
              </a:rPr>
              <a:t>Point mass in gravitational potential</a:t>
            </a:r>
          </a:p>
          <a:p>
            <a:pPr lvl="1"/>
            <a:r>
              <a:rPr lang="en-US" altLang="sk-SK" sz="2800" dirty="0" smtClean="0">
                <a:latin typeface="Calibri" panose="020F0502020204030204" pitchFamily="34" charset="0"/>
              </a:rPr>
              <a:t>Constrained to saddle’s surface</a:t>
            </a:r>
            <a:r>
              <a:rPr lang="sk-SK" altLang="sk-SK" sz="2800" dirty="0" smtClean="0">
                <a:latin typeface="Calibri" panose="020F0502020204030204" pitchFamily="34" charset="0"/>
              </a:rPr>
              <a:t> </a:t>
            </a:r>
            <a:endParaRPr lang="en-US" altLang="sk-SK" sz="2800" dirty="0" smtClean="0">
              <a:latin typeface="Calibri" panose="020F0502020204030204" pitchFamily="34" charset="0"/>
            </a:endParaRPr>
          </a:p>
          <a:p>
            <a:pPr marL="503238" lvl="1" indent="0">
              <a:buNone/>
            </a:pPr>
            <a:endParaRPr lang="sk-SK" altLang="sk-SK" sz="2400" dirty="0" smtClean="0">
              <a:latin typeface="Calibri" panose="020F0502020204030204" pitchFamily="34" charset="0"/>
            </a:endParaRPr>
          </a:p>
          <a:p>
            <a:pPr marL="503238" lvl="1" indent="0">
              <a:buNone/>
            </a:pPr>
            <a:endParaRPr lang="sk-SK" altLang="sk-SK" sz="2400" dirty="0" smtClean="0">
              <a:latin typeface="Calibri" panose="020F0502020204030204" pitchFamily="34" charset="0"/>
            </a:endParaRPr>
          </a:p>
          <a:p>
            <a:r>
              <a:rPr lang="en-US" altLang="sk-SK" sz="3200" dirty="0" smtClean="0">
                <a:solidFill>
                  <a:srgbClr val="000000"/>
                </a:solidFill>
                <a:latin typeface="Calibri" panose="020F0502020204030204" pitchFamily="34" charset="0"/>
                <a:cs typeface="Arial" charset="0"/>
              </a:rPr>
              <a:t>Mathematical trick:</a:t>
            </a:r>
            <a:endParaRPr lang="sk-SK" altLang="sk-SK" sz="3200" dirty="0">
              <a:solidFill>
                <a:srgbClr val="000000"/>
              </a:solidFill>
              <a:latin typeface="Calibri" panose="020F0502020204030204" pitchFamily="34" charset="0"/>
              <a:cs typeface="Arial" charset="0"/>
            </a:endParaRPr>
          </a:p>
          <a:p>
            <a:pPr lvl="1"/>
            <a:r>
              <a:rPr lang="en-US" altLang="sk-SK" sz="2800" dirty="0" smtClean="0">
                <a:solidFill>
                  <a:srgbClr val="000000"/>
                </a:solidFill>
                <a:latin typeface="Calibri" panose="020F0502020204030204" pitchFamily="34" charset="0"/>
                <a:cs typeface="Arial" charset="0"/>
              </a:rPr>
              <a:t>coordinates in complex plane</a:t>
            </a:r>
          </a:p>
          <a:p>
            <a:endParaRPr lang="sk-SK" altLang="sk-SK" dirty="0" smtClean="0">
              <a:latin typeface="Calibri" panose="020F0502020204030204" pitchFamily="34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5469459"/>
              </p:ext>
            </p:extLst>
          </p:nvPr>
        </p:nvGraphicFramePr>
        <p:xfrm>
          <a:off x="5832400" y="6444133"/>
          <a:ext cx="1639396" cy="5925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478" name="Equation" r:id="rId5" imgW="596880" imgH="215640" progId="Equation.3">
                  <p:embed/>
                </p:oleObj>
              </mc:Choice>
              <mc:Fallback>
                <p:oleObj name="Equation" r:id="rId5" imgW="5968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32400" y="6444133"/>
                        <a:ext cx="1639396" cy="5925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3161887"/>
              </p:ext>
            </p:extLst>
          </p:nvPr>
        </p:nvGraphicFramePr>
        <p:xfrm>
          <a:off x="5219407" y="5147989"/>
          <a:ext cx="1860026" cy="5545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479" name="Equation" r:id="rId7" imgW="634680" imgH="190440" progId="Equation.3">
                  <p:embed/>
                </p:oleObj>
              </mc:Choice>
              <mc:Fallback>
                <p:oleObj name="Equation" r:id="rId7" imgW="634680" imgH="19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9407" y="5147989"/>
                        <a:ext cx="1860026" cy="5545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905426"/>
              </p:ext>
            </p:extLst>
          </p:nvPr>
        </p:nvGraphicFramePr>
        <p:xfrm>
          <a:off x="1367904" y="5003973"/>
          <a:ext cx="3378200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480" name="Equation" r:id="rId9" imgW="1625400" imgH="444240" progId="Equation.3">
                  <p:embed/>
                </p:oleObj>
              </mc:Choice>
              <mc:Fallback>
                <p:oleObj name="Equation" r:id="rId9" imgW="162540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7904" y="5003973"/>
                        <a:ext cx="3378200" cy="91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7261937"/>
              </p:ext>
            </p:extLst>
          </p:nvPr>
        </p:nvGraphicFramePr>
        <p:xfrm>
          <a:off x="7632600" y="6012086"/>
          <a:ext cx="2335535" cy="5309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481" name="Equation" r:id="rId11" imgW="901440" imgH="228600" progId="Equation.3">
                  <p:embed/>
                </p:oleObj>
              </mc:Choice>
              <mc:Fallback>
                <p:oleObj name="Equation" r:id="rId11" imgW="9014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32600" y="6012086"/>
                        <a:ext cx="2335535" cy="530928"/>
                      </a:xfrm>
                      <a:prstGeom prst="rect">
                        <a:avLst/>
                      </a:prstGeom>
                      <a:noFill/>
                      <a:ln w="19050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80830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uiExpand="1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"/>
          <p:cNvSpPr>
            <a:spLocks noGrp="1" noChangeArrowheads="1"/>
          </p:cNvSpPr>
          <p:nvPr>
            <p:ph idx="1"/>
          </p:nvPr>
        </p:nvSpPr>
        <p:spPr>
          <a:xfrm>
            <a:off x="576263" y="1079500"/>
            <a:ext cx="9072562" cy="5570538"/>
          </a:xfrm>
        </p:spPr>
        <p:txBody>
          <a:bodyPr tIns="0"/>
          <a:lstStyle/>
          <a:p>
            <a:pPr indent="-317500" eaLnBrk="1" hangingPunct="1">
              <a:lnSpc>
                <a:spcPct val="102000"/>
              </a:lnSpc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r>
              <a:rPr lang="sk-SK" altLang="sk-SK" b="1" u="sng" smtClean="0">
                <a:cs typeface="Arial" charset="0"/>
              </a:rPr>
              <a:t>The condition for stability is:</a:t>
            </a:r>
          </a:p>
          <a:p>
            <a:pPr indent="-317500" eaLnBrk="1" hangingPunct="1">
              <a:lnSpc>
                <a:spcPct val="102000"/>
              </a:lnSpc>
              <a:spcBef>
                <a:spcPts val="1988"/>
              </a:spcBef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r>
              <a:rPr lang="sk-SK" altLang="sk-SK" smtClean="0">
                <a:cs typeface="Arial" charset="0"/>
              </a:rPr>
              <a:t>                                  </a:t>
            </a:r>
          </a:p>
          <a:p>
            <a:pPr indent="-317500" eaLnBrk="1" hangingPunct="1">
              <a:lnSpc>
                <a:spcPct val="102000"/>
              </a:lnSpc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endParaRPr lang="sk-SK" altLang="sk-SK" sz="2600" smtClean="0">
              <a:cs typeface="Arial" charset="0"/>
            </a:endParaRPr>
          </a:p>
          <a:p>
            <a:pPr indent="-317500" eaLnBrk="1" hangingPunct="1">
              <a:lnSpc>
                <a:spcPct val="102000"/>
              </a:lnSpc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r>
              <a:rPr lang="sk-SK" altLang="sk-SK" sz="2600" smtClean="0">
                <a:cs typeface="Arial" charset="0"/>
              </a:rPr>
              <a:t>regardless of initial position of the ball</a:t>
            </a:r>
          </a:p>
          <a:p>
            <a:pPr lvl="1" indent="-260350" eaLnBrk="1" hangingPunct="1">
              <a:lnSpc>
                <a:spcPct val="102000"/>
              </a:lnSpc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endParaRPr lang="sk-SK" altLang="sk-SK" i="1" smtClean="0">
              <a:cs typeface="Arial" charset="0"/>
            </a:endParaRPr>
          </a:p>
        </p:txBody>
      </p:sp>
      <p:sp>
        <p:nvSpPr>
          <p:cNvPr id="45059" name="Text Box 2"/>
          <p:cNvSpPr txBox="1">
            <a:spLocks noChangeArrowheads="1"/>
          </p:cNvSpPr>
          <p:nvPr/>
        </p:nvSpPr>
        <p:spPr bwMode="auto">
          <a:xfrm>
            <a:off x="6151563" y="1571625"/>
            <a:ext cx="4960937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42900" indent="-319088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indent="-261938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marL="11430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marL="16002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marL="20574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lnSpc>
                <a:spcPct val="102000"/>
              </a:lnSpc>
              <a:spcAft>
                <a:spcPts val="1425"/>
              </a:spcAft>
              <a:buClrTx/>
            </a:pPr>
            <a:endParaRPr lang="sk-SK" altLang="sk-SK" sz="3200">
              <a:solidFill>
                <a:srgbClr val="000000"/>
              </a:solidFill>
              <a:cs typeface="Arial" charset="0"/>
            </a:endParaRPr>
          </a:p>
          <a:p>
            <a:pPr eaLnBrk="1">
              <a:lnSpc>
                <a:spcPct val="102000"/>
              </a:lnSpc>
              <a:spcAft>
                <a:spcPts val="1425"/>
              </a:spcAft>
              <a:buClrTx/>
            </a:pPr>
            <a:endParaRPr lang="sk-SK" altLang="sk-SK" sz="3200" i="1">
              <a:solidFill>
                <a:srgbClr val="000000"/>
              </a:solidFill>
              <a:cs typeface="Arial" charset="0"/>
            </a:endParaRPr>
          </a:p>
          <a:p>
            <a:pPr lvl="1" eaLnBrk="1">
              <a:lnSpc>
                <a:spcPct val="102000"/>
              </a:lnSpc>
              <a:spcAft>
                <a:spcPts val="1138"/>
              </a:spcAft>
              <a:buClrTx/>
            </a:pPr>
            <a:endParaRPr lang="sk-SK" altLang="sk-SK" sz="3200" i="1">
              <a:solidFill>
                <a:srgbClr val="000000"/>
              </a:solidFill>
              <a:cs typeface="Arial" charset="0"/>
            </a:endParaRPr>
          </a:p>
        </p:txBody>
      </p:sp>
      <p:graphicFrame>
        <p:nvGraphicFramePr>
          <p:cNvPr id="45060" name="Object 3"/>
          <p:cNvGraphicFramePr>
            <a:graphicFrameLocks noChangeAspect="1"/>
          </p:cNvGraphicFramePr>
          <p:nvPr/>
        </p:nvGraphicFramePr>
        <p:xfrm>
          <a:off x="1800225" y="1822450"/>
          <a:ext cx="1698625" cy="1057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38" r:id="rId4" imgW="1698120" imgH="1057680" progId="">
                  <p:embed/>
                </p:oleObj>
              </mc:Choice>
              <mc:Fallback>
                <p:oleObj r:id="rId4" imgW="1698120" imgH="1057680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0225" y="1822450"/>
                        <a:ext cx="1698625" cy="1057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61" name="Object 4"/>
          <p:cNvGraphicFramePr>
            <a:graphicFrameLocks noChangeAspect="1"/>
          </p:cNvGraphicFramePr>
          <p:nvPr/>
        </p:nvGraphicFramePr>
        <p:xfrm>
          <a:off x="6053138" y="1746250"/>
          <a:ext cx="1579562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39" r:id="rId6" imgW="1586520" imgH="996120" progId="">
                  <p:embed/>
                </p:oleObj>
              </mc:Choice>
              <mc:Fallback>
                <p:oleObj r:id="rId6" imgW="1586520" imgH="99612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53138" y="1746250"/>
                        <a:ext cx="1579562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5062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3576638"/>
            <a:ext cx="8567738" cy="391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5063" name="Line 6"/>
          <p:cNvSpPr>
            <a:spLocks noChangeShapeType="1"/>
          </p:cNvSpPr>
          <p:nvPr/>
        </p:nvSpPr>
        <p:spPr bwMode="auto">
          <a:xfrm>
            <a:off x="4176713" y="2232025"/>
            <a:ext cx="1368425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0" tIns="45711" rIns="91420" bIns="45711"/>
          <a:lstStyle/>
          <a:p>
            <a:endParaRPr lang="sk-SK"/>
          </a:p>
        </p:txBody>
      </p:sp>
      <p:sp>
        <p:nvSpPr>
          <p:cNvPr id="45064" name="Text Box 7"/>
          <p:cNvSpPr txBox="1">
            <a:spLocks noChangeArrowheads="1"/>
          </p:cNvSpPr>
          <p:nvPr/>
        </p:nvSpPr>
        <p:spPr bwMode="auto">
          <a:xfrm>
            <a:off x="215900" y="3992563"/>
            <a:ext cx="1223963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82" tIns="44991" rIns="89982" bIns="44991"/>
          <a:lstStyle>
            <a:lvl1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marL="742950" indent="-285750"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marL="1143000" indent="-228600"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marL="1600200" indent="-228600"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marL="2057400" indent="-228600"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lnSpc>
                <a:spcPct val="102000"/>
              </a:lnSpc>
            </a:pPr>
            <a:r>
              <a:rPr lang="sk-SK" altLang="sk-SK" sz="3200">
                <a:solidFill>
                  <a:srgbClr val="000000"/>
                </a:solidFill>
                <a:latin typeface="Calibri" pitchFamily="34" charset="0"/>
              </a:rPr>
              <a:t>q</a:t>
            </a:r>
            <a:r>
              <a:rPr lang="sk-SK" altLang="sk-SK" sz="3200">
                <a:solidFill>
                  <a:srgbClr val="000000"/>
                </a:solidFill>
                <a:latin typeface="Calibri" pitchFamily="34" charset="0"/>
                <a:cs typeface="Arial" charset="0"/>
              </a:rPr>
              <a:t>≤</a:t>
            </a:r>
            <a:r>
              <a:rPr lang="sk-SK" altLang="sk-SK" sz="3200">
                <a:solidFill>
                  <a:srgbClr val="000000"/>
                </a:solidFill>
                <a:latin typeface="Calibri" pitchFamily="34" charset="0"/>
              </a:rPr>
              <a:t>0,5</a:t>
            </a:r>
          </a:p>
        </p:txBody>
      </p:sp>
      <p:sp>
        <p:nvSpPr>
          <p:cNvPr id="45065" name="Text Box 8"/>
          <p:cNvSpPr txBox="1">
            <a:spLocks noChangeArrowheads="1"/>
          </p:cNvSpPr>
          <p:nvPr/>
        </p:nvSpPr>
        <p:spPr bwMode="auto">
          <a:xfrm>
            <a:off x="8280400" y="2879725"/>
            <a:ext cx="1223963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82" tIns="44991" rIns="89982" bIns="44991"/>
          <a:lstStyle>
            <a:lvl1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marL="742950" indent="-285750"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marL="1143000" indent="-228600"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marL="1600200" indent="-228600"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marL="2057400" indent="-228600"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lnSpc>
                <a:spcPct val="102000"/>
              </a:lnSpc>
            </a:pPr>
            <a:r>
              <a:rPr lang="sk-SK" altLang="sk-SK" sz="3200">
                <a:solidFill>
                  <a:srgbClr val="000000"/>
                </a:solidFill>
                <a:latin typeface="Calibri" pitchFamily="34" charset="0"/>
              </a:rPr>
              <a:t>q</a:t>
            </a:r>
            <a:r>
              <a:rPr lang="sk-SK" altLang="sk-SK" sz="3200">
                <a:solidFill>
                  <a:srgbClr val="000000"/>
                </a:solidFill>
                <a:latin typeface="Calibri" pitchFamily="34" charset="0"/>
                <a:cs typeface="Arial" charset="0"/>
              </a:rPr>
              <a:t>&gt;</a:t>
            </a:r>
            <a:r>
              <a:rPr lang="sk-SK" altLang="sk-SK" sz="3200">
                <a:solidFill>
                  <a:srgbClr val="000000"/>
                </a:solidFill>
                <a:latin typeface="Calibri" pitchFamily="34" charset="0"/>
              </a:rPr>
              <a:t>0,5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255588"/>
            <a:ext cx="9072562" cy="1354137"/>
          </a:xfrm>
        </p:spPr>
        <p:txBody>
          <a:bodyPr lIns="91420" tIns="45711" rIns="91420" bIns="45711"/>
          <a:lstStyle/>
          <a:p>
            <a:pPr eaLnBrk="1" hangingPunct="1"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r>
              <a:rPr lang="sk-SK" altLang="sk-SK" smtClean="0"/>
              <a:t>Limited trapping lifetime</a:t>
            </a:r>
          </a:p>
        </p:txBody>
      </p:sp>
      <p:sp>
        <p:nvSpPr>
          <p:cNvPr id="46083" name="Rectangle 2"/>
          <p:cNvSpPr>
            <a:spLocks noGrp="1" noChangeArrowheads="1"/>
          </p:cNvSpPr>
          <p:nvPr>
            <p:ph idx="1"/>
          </p:nvPr>
        </p:nvSpPr>
        <p:spPr>
          <a:xfrm>
            <a:off x="431800" y="1439863"/>
            <a:ext cx="9359900" cy="6900862"/>
          </a:xfrm>
        </p:spPr>
        <p:txBody>
          <a:bodyPr tIns="0"/>
          <a:lstStyle/>
          <a:p>
            <a:pPr marL="773113" indent="-655638" eaLnBrk="1" hangingPunct="1">
              <a:lnSpc>
                <a:spcPct val="102000"/>
              </a:lnSpc>
              <a:buSzPct val="45000"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r>
              <a:rPr lang="sk-SK" altLang="sk-SK" smtClean="0">
                <a:cs typeface="Arial" charset="0"/>
              </a:rPr>
              <a:t>1) unstable trapping parameters (q&gt;0,5)</a:t>
            </a:r>
          </a:p>
          <a:p>
            <a:pPr marL="773113" indent="-655638" eaLnBrk="1" hangingPunct="1">
              <a:lnSpc>
                <a:spcPct val="102000"/>
              </a:lnSpc>
              <a:buSzPct val="45000"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endParaRPr lang="sk-SK" altLang="sk-SK" smtClean="0">
              <a:cs typeface="Arial" charset="0"/>
            </a:endParaRPr>
          </a:p>
          <a:p>
            <a:pPr marL="773113" indent="-655638" eaLnBrk="1" hangingPunct="1">
              <a:lnSpc>
                <a:spcPct val="102000"/>
              </a:lnSpc>
              <a:buSzPct val="45000"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endParaRPr lang="sk-SK" altLang="sk-SK" smtClean="0">
              <a:cs typeface="Arial" charset="0"/>
            </a:endParaRPr>
          </a:p>
          <a:p>
            <a:pPr marL="773113" indent="-655638" eaLnBrk="1" hangingPunct="1">
              <a:lnSpc>
                <a:spcPct val="102000"/>
              </a:lnSpc>
              <a:buSzPct val="45000"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endParaRPr lang="sk-SK" altLang="sk-SK" smtClean="0">
              <a:cs typeface="Arial" charset="0"/>
            </a:endParaRPr>
          </a:p>
          <a:p>
            <a:pPr marL="773113" indent="-655638" eaLnBrk="1" hangingPunct="1">
              <a:lnSpc>
                <a:spcPct val="102000"/>
              </a:lnSpc>
              <a:spcAft>
                <a:spcPts val="3400"/>
              </a:spcAft>
              <a:buSzPct val="45000"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r>
              <a:rPr lang="sk-SK" altLang="sk-SK" smtClean="0">
                <a:cs typeface="Arial" charset="0"/>
              </a:rPr>
              <a:t>2) friction (q≤0,5)</a:t>
            </a:r>
          </a:p>
          <a:p>
            <a:pPr marL="773113" indent="-655638" eaLnBrk="1" hangingPunct="1">
              <a:lnSpc>
                <a:spcPct val="102000"/>
              </a:lnSpc>
              <a:spcAft>
                <a:spcPts val="3400"/>
              </a:spcAft>
              <a:buSzPct val="45000"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endParaRPr lang="sk-SK" altLang="sk-SK" smtClean="0">
              <a:cs typeface="Arial" charset="0"/>
            </a:endParaRPr>
          </a:p>
          <a:p>
            <a:pPr marL="1204913" lvl="1" indent="-655638" eaLnBrk="1" hangingPunct="1">
              <a:lnSpc>
                <a:spcPct val="102000"/>
              </a:lnSpc>
              <a:spcBef>
                <a:spcPts val="1138"/>
              </a:spcBef>
              <a:buSzPct val="75000"/>
              <a:buFont typeface="Symbol" pitchFamily="18" charset="2"/>
              <a:buChar char="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r>
              <a:rPr lang="sk-SK" altLang="sk-SK" smtClean="0">
                <a:cs typeface="Arial" charset="0"/>
              </a:rPr>
              <a:t>β ~ friction coefficient</a:t>
            </a:r>
          </a:p>
          <a:p>
            <a:pPr marL="773113" indent="-655638" eaLnBrk="1" hangingPunct="1">
              <a:lnSpc>
                <a:spcPct val="102000"/>
              </a:lnSpc>
              <a:buSzPct val="45000"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endParaRPr lang="sk-SK" altLang="sk-SK" smtClean="0">
              <a:cs typeface="Arial" charset="0"/>
            </a:endParaRPr>
          </a:p>
          <a:p>
            <a:pPr marL="1204913" lvl="1" indent="-655638" eaLnBrk="1" hangingPunct="1">
              <a:lnSpc>
                <a:spcPct val="102000"/>
              </a:lnSpc>
              <a:buSzPct val="75000"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endParaRPr lang="sk-SK" altLang="sk-SK" smtClean="0">
              <a:cs typeface="Arial" charset="0"/>
            </a:endParaRPr>
          </a:p>
          <a:p>
            <a:pPr marL="773113" indent="-655638" eaLnBrk="1" hangingPunct="1">
              <a:lnSpc>
                <a:spcPct val="102000"/>
              </a:lnSpc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endParaRPr lang="sk-SK" altLang="sk-SK" i="1" smtClean="0">
              <a:solidFill>
                <a:srgbClr val="008000"/>
              </a:solidFill>
              <a:cs typeface="Arial" charset="0"/>
            </a:endParaRPr>
          </a:p>
        </p:txBody>
      </p:sp>
      <p:graphicFrame>
        <p:nvGraphicFramePr>
          <p:cNvPr id="46084" name="Object 3"/>
          <p:cNvGraphicFramePr>
            <a:graphicFrameLocks noChangeAspect="1"/>
          </p:cNvGraphicFramePr>
          <p:nvPr/>
        </p:nvGraphicFramePr>
        <p:xfrm>
          <a:off x="3527425" y="2087563"/>
          <a:ext cx="2587625" cy="2030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358" r:id="rId3" imgW="2586960" imgH="2031120" progId="">
                  <p:embed/>
                </p:oleObj>
              </mc:Choice>
              <mc:Fallback>
                <p:oleObj r:id="rId3" imgW="2586960" imgH="2031120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27425" y="2087563"/>
                        <a:ext cx="2587625" cy="2030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5" name="Object 4"/>
          <p:cNvGraphicFramePr>
            <a:graphicFrameLocks noChangeAspect="1"/>
          </p:cNvGraphicFramePr>
          <p:nvPr/>
        </p:nvGraphicFramePr>
        <p:xfrm>
          <a:off x="3671888" y="4967288"/>
          <a:ext cx="2049462" cy="798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359" r:id="rId5" imgW="2048760" imgH="799200" progId="">
                  <p:embed/>
                </p:oleObj>
              </mc:Choice>
              <mc:Fallback>
                <p:oleObj r:id="rId5" imgW="2048760" imgH="79920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71888" y="4967288"/>
                        <a:ext cx="2049462" cy="798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BALL’S PATH</a:t>
            </a:r>
            <a:endParaRPr lang="sk-SK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28964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1"/>
          <p:cNvSpPr txBox="1">
            <a:spLocks noChangeArrowheads="1"/>
          </p:cNvSpPr>
          <p:nvPr/>
        </p:nvSpPr>
        <p:spPr bwMode="auto">
          <a:xfrm>
            <a:off x="1079500" y="7042150"/>
            <a:ext cx="1152525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82" tIns="60863" rIns="89982" bIns="44991"/>
          <a:lstStyle>
            <a:lvl1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marL="742950" indent="-285750"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marL="1143000" indent="-228600"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marL="1600200" indent="-228600"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marL="2057400" indent="-228600"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/>
            <a:r>
              <a:rPr lang="sk-SK" altLang="sk-SK">
                <a:solidFill>
                  <a:srgbClr val="000000"/>
                </a:solidFill>
                <a:hlinkClick r:id="rId3"/>
              </a:rPr>
              <a:t>video</a:t>
            </a:r>
          </a:p>
        </p:txBody>
      </p:sp>
      <p:sp>
        <p:nvSpPr>
          <p:cNvPr id="28675" name="Text Box 2"/>
          <p:cNvSpPr txBox="1">
            <a:spLocks noChangeArrowheads="1"/>
          </p:cNvSpPr>
          <p:nvPr/>
        </p:nvSpPr>
        <p:spPr bwMode="auto">
          <a:xfrm>
            <a:off x="1008063" y="1295400"/>
            <a:ext cx="8783637" cy="590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82" tIns="44991" rIns="89982" bIns="44991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marL="742950" indent="-28575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marL="11430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marL="16002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marL="20574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lnSpc>
                <a:spcPct val="102000"/>
              </a:lnSpc>
            </a:pPr>
            <a:r>
              <a:rPr lang="sk-SK" altLang="sk-SK" sz="3200">
                <a:solidFill>
                  <a:srgbClr val="000000"/>
                </a:solidFill>
                <a:latin typeface="Calibri" pitchFamily="34" charset="0"/>
              </a:rPr>
              <a:t>– </a:t>
            </a:r>
            <a:r>
              <a:rPr lang="sk-SK" altLang="sk-SK" sz="3200" u="sng">
                <a:solidFill>
                  <a:srgbClr val="000000"/>
                </a:solidFill>
                <a:latin typeface="Calibri" pitchFamily="34" charset="0"/>
              </a:rPr>
              <a:t>short</a:t>
            </a:r>
            <a:r>
              <a:rPr lang="sk-SK" altLang="sk-SK" sz="3200">
                <a:solidFill>
                  <a:srgbClr val="000000"/>
                </a:solidFill>
                <a:latin typeface="Calibri" pitchFamily="34" charset="0"/>
              </a:rPr>
              <a:t> trapping lifetimes</a:t>
            </a:r>
          </a:p>
        </p:txBody>
      </p:sp>
      <p:sp>
        <p:nvSpPr>
          <p:cNvPr id="28676" name="Rectangle 3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</p:spPr>
        <p:txBody>
          <a:bodyPr/>
          <a:lstStyle/>
          <a:p>
            <a:pPr algn="ctr" eaLnBrk="1" hangingPunct="1">
              <a:lnSpc>
                <a:spcPct val="102000"/>
              </a:lnSpc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r>
              <a:rPr lang="sk-SK" altLang="sk-SK" smtClean="0">
                <a:latin typeface="Calibri" pitchFamily="34" charset="0"/>
              </a:rPr>
              <a:t>BALL'S PATH</a:t>
            </a:r>
          </a:p>
        </p:txBody>
      </p:sp>
      <p:sp>
        <p:nvSpPr>
          <p:cNvPr id="28677" name="Rectangle 4"/>
          <p:cNvSpPr>
            <a:spLocks noGrp="1" noChangeArrowheads="1"/>
          </p:cNvSpPr>
          <p:nvPr>
            <p:ph type="subTitle" idx="4294967295"/>
          </p:nvPr>
        </p:nvSpPr>
        <p:spPr>
          <a:xfrm>
            <a:off x="0" y="1768475"/>
            <a:ext cx="9070975" cy="4384675"/>
          </a:xfrm>
        </p:spPr>
        <p:txBody>
          <a:bodyPr tIns="20156" anchor="ctr"/>
          <a:lstStyle/>
          <a:p>
            <a:pPr marL="0" indent="0" algn="ctr" eaLnBrk="1" hangingPunct="1"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endParaRPr lang="sk-SK" altLang="sk-SK" u="sng" smtClean="0">
              <a:cs typeface="Arial" charset="0"/>
            </a:endParaRPr>
          </a:p>
          <a:p>
            <a:pPr marL="0" indent="0" algn="ctr" eaLnBrk="1" hangingPunct="1">
              <a:lnSpc>
                <a:spcPct val="95000"/>
              </a:lnSpc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endParaRPr lang="sk-SK" altLang="sk-SK" smtClean="0">
              <a:cs typeface="Arial" charset="0"/>
            </a:endParaRPr>
          </a:p>
          <a:p>
            <a:pPr marL="0" indent="0" algn="ctr" eaLnBrk="1" hangingPunct="1">
              <a:lnSpc>
                <a:spcPct val="95000"/>
              </a:lnSpc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endParaRPr lang="sk-SK" altLang="sk-SK" smtClean="0">
              <a:solidFill>
                <a:srgbClr val="008000"/>
              </a:solidFill>
              <a:cs typeface="Arial" charset="0"/>
            </a:endParaRPr>
          </a:p>
          <a:p>
            <a:pPr marL="0" indent="0" algn="ctr" eaLnBrk="1" hangingPunct="1">
              <a:lnSpc>
                <a:spcPct val="95000"/>
              </a:lnSpc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endParaRPr lang="sk-SK" altLang="sk-SK" smtClean="0">
              <a:solidFill>
                <a:srgbClr val="008000"/>
              </a:solidFill>
              <a:cs typeface="Arial" charset="0"/>
            </a:endParaRPr>
          </a:p>
        </p:txBody>
      </p:sp>
      <p:pic>
        <p:nvPicPr>
          <p:cNvPr id="2867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2014538"/>
            <a:ext cx="5040312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8679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775" y="1500188"/>
            <a:ext cx="3600450" cy="569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8680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04"/>
          <a:stretch>
            <a:fillRect/>
          </a:stretch>
        </p:blipFill>
        <p:spPr bwMode="auto">
          <a:xfrm>
            <a:off x="7559675" y="0"/>
            <a:ext cx="2519363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1"/>
          <p:cNvSpPr txBox="1">
            <a:spLocks noChangeArrowheads="1"/>
          </p:cNvSpPr>
          <p:nvPr/>
        </p:nvSpPr>
        <p:spPr bwMode="auto">
          <a:xfrm>
            <a:off x="1008063" y="1295400"/>
            <a:ext cx="8783637" cy="590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82" tIns="44991" rIns="89982" bIns="44991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marL="742950" indent="-28575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marL="11430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marL="16002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marL="20574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lnSpc>
                <a:spcPct val="102000"/>
              </a:lnSpc>
            </a:pPr>
            <a:r>
              <a:rPr lang="sk-SK" altLang="sk-SK" sz="3200">
                <a:solidFill>
                  <a:srgbClr val="000000"/>
                </a:solidFill>
                <a:latin typeface="Calibri" pitchFamily="34" charset="0"/>
              </a:rPr>
              <a:t>– </a:t>
            </a:r>
            <a:r>
              <a:rPr lang="sk-SK" altLang="sk-SK" sz="3200" u="sng">
                <a:solidFill>
                  <a:srgbClr val="000000"/>
                </a:solidFill>
                <a:latin typeface="Calibri" pitchFamily="34" charset="0"/>
              </a:rPr>
              <a:t>longer</a:t>
            </a:r>
            <a:r>
              <a:rPr lang="sk-SK" altLang="sk-SK" sz="3200">
                <a:solidFill>
                  <a:srgbClr val="000000"/>
                </a:solidFill>
                <a:latin typeface="Calibri" pitchFamily="34" charset="0"/>
              </a:rPr>
              <a:t> trapping lifetimes</a:t>
            </a:r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</p:spPr>
        <p:txBody>
          <a:bodyPr/>
          <a:lstStyle/>
          <a:p>
            <a:pPr algn="ctr" eaLnBrk="1" hangingPunct="1">
              <a:lnSpc>
                <a:spcPct val="102000"/>
              </a:lnSpc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r>
              <a:rPr lang="sk-SK" altLang="sk-SK" smtClean="0">
                <a:latin typeface="Calibri" pitchFamily="34" charset="0"/>
              </a:rPr>
              <a:t>BALL'S MOTION</a:t>
            </a:r>
          </a:p>
        </p:txBody>
      </p:sp>
      <p:sp>
        <p:nvSpPr>
          <p:cNvPr id="29700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0" y="1768475"/>
            <a:ext cx="9070975" cy="4384675"/>
          </a:xfrm>
        </p:spPr>
        <p:txBody>
          <a:bodyPr tIns="20156" anchor="ctr"/>
          <a:lstStyle/>
          <a:p>
            <a:pPr marL="0" indent="0" algn="ctr" eaLnBrk="1" hangingPunct="1"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endParaRPr lang="sk-SK" altLang="sk-SK" u="sng" smtClean="0">
              <a:cs typeface="Arial" charset="0"/>
            </a:endParaRPr>
          </a:p>
          <a:p>
            <a:pPr marL="0" indent="0" algn="ctr" eaLnBrk="1" hangingPunct="1">
              <a:lnSpc>
                <a:spcPct val="95000"/>
              </a:lnSpc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endParaRPr lang="sk-SK" altLang="sk-SK" smtClean="0">
              <a:cs typeface="Arial" charset="0"/>
            </a:endParaRPr>
          </a:p>
          <a:p>
            <a:pPr marL="0" indent="0" algn="ctr" eaLnBrk="1" hangingPunct="1">
              <a:lnSpc>
                <a:spcPct val="95000"/>
              </a:lnSpc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endParaRPr lang="sk-SK" altLang="sk-SK" smtClean="0">
              <a:solidFill>
                <a:srgbClr val="008000"/>
              </a:solidFill>
              <a:cs typeface="Arial" charset="0"/>
            </a:endParaRPr>
          </a:p>
          <a:p>
            <a:pPr marL="0" indent="0" algn="ctr" eaLnBrk="1" hangingPunct="1">
              <a:lnSpc>
                <a:spcPct val="95000"/>
              </a:lnSpc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endParaRPr lang="sk-SK" altLang="sk-SK" smtClean="0">
              <a:solidFill>
                <a:srgbClr val="008000"/>
              </a:solidFill>
              <a:cs typeface="Arial" charset="0"/>
            </a:endParaRPr>
          </a:p>
        </p:txBody>
      </p:sp>
      <p:graphicFrame>
        <p:nvGraphicFramePr>
          <p:cNvPr id="29701" name="Object 4"/>
          <p:cNvGraphicFramePr>
            <a:graphicFrameLocks noChangeAspect="1"/>
          </p:cNvGraphicFramePr>
          <p:nvPr/>
        </p:nvGraphicFramePr>
        <p:xfrm>
          <a:off x="4608513" y="2160588"/>
          <a:ext cx="5407025" cy="524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45" r:id="rId4" imgW="5200200" imgH="5038200" progId="">
                  <p:embed/>
                </p:oleObj>
              </mc:Choice>
              <mc:Fallback>
                <p:oleObj r:id="rId4" imgW="5200200" imgH="503820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8513" y="2160588"/>
                        <a:ext cx="5407025" cy="5241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2" name="Text Box 5"/>
          <p:cNvSpPr txBox="1">
            <a:spLocks noChangeArrowheads="1"/>
          </p:cNvSpPr>
          <p:nvPr/>
        </p:nvSpPr>
        <p:spPr bwMode="auto">
          <a:xfrm>
            <a:off x="647700" y="2016125"/>
            <a:ext cx="3455988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82" tIns="44991" rIns="89982" bIns="44991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marL="742950" indent="-28575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marL="1143000" indent="-22860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marL="1600200" indent="-22860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marL="2057400" indent="-22860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lnSpc>
                <a:spcPct val="102000"/>
              </a:lnSpc>
            </a:pPr>
            <a:r>
              <a:rPr lang="sk-SK" altLang="sk-SK" b="1">
                <a:solidFill>
                  <a:srgbClr val="000000"/>
                </a:solidFill>
                <a:latin typeface="Calibri" pitchFamily="34" charset="0"/>
              </a:rPr>
              <a:t>THEORETICAL DIAGRAM</a:t>
            </a:r>
          </a:p>
        </p:txBody>
      </p:sp>
      <p:sp>
        <p:nvSpPr>
          <p:cNvPr id="29703" name="Text Box 6"/>
          <p:cNvSpPr txBox="1">
            <a:spLocks noChangeArrowheads="1"/>
          </p:cNvSpPr>
          <p:nvPr/>
        </p:nvSpPr>
        <p:spPr bwMode="auto">
          <a:xfrm>
            <a:off x="6408738" y="1728788"/>
            <a:ext cx="3455987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82" tIns="44991" rIns="89982" bIns="44991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marL="742950" indent="-28575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marL="1143000" indent="-22860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marL="1600200" indent="-22860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marL="2057400" indent="-22860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lnSpc>
                <a:spcPct val="102000"/>
              </a:lnSpc>
            </a:pPr>
            <a:r>
              <a:rPr lang="sk-SK" altLang="sk-SK" b="1">
                <a:solidFill>
                  <a:srgbClr val="C5000B"/>
                </a:solidFill>
                <a:latin typeface="Calibri" pitchFamily="34" charset="0"/>
              </a:rPr>
              <a:t>OUR DIAGRAM</a:t>
            </a:r>
          </a:p>
        </p:txBody>
      </p:sp>
      <p:pic>
        <p:nvPicPr>
          <p:cNvPr id="29704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3" y="2303463"/>
            <a:ext cx="4702175" cy="475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9705" name="Text Box 8"/>
          <p:cNvSpPr txBox="1">
            <a:spLocks noChangeArrowheads="1"/>
          </p:cNvSpPr>
          <p:nvPr/>
        </p:nvSpPr>
        <p:spPr bwMode="auto">
          <a:xfrm>
            <a:off x="936625" y="7272338"/>
            <a:ext cx="2232025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82" tIns="60863" rIns="89982" bIns="44991"/>
          <a:lstStyle>
            <a:lvl1pPr eaLnBrk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marL="742950" indent="-285750" eaLnBrk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marL="1143000" indent="-228600" eaLnBrk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marL="1600200" indent="-228600" eaLnBrk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marL="2057400" indent="-228600" eaLnBrk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/>
            <a:r>
              <a:rPr lang="sk-SK" altLang="sk-SK">
                <a:solidFill>
                  <a:srgbClr val="000000"/>
                </a:solidFill>
              </a:rPr>
              <a:t>KOCH'S ARTICLE</a:t>
            </a:r>
          </a:p>
        </p:txBody>
      </p:sp>
      <p:sp>
        <p:nvSpPr>
          <p:cNvPr id="29706" name="Text Box 9"/>
          <p:cNvSpPr txBox="1">
            <a:spLocks noChangeArrowheads="1"/>
          </p:cNvSpPr>
          <p:nvPr/>
        </p:nvSpPr>
        <p:spPr bwMode="auto">
          <a:xfrm>
            <a:off x="8928100" y="6983413"/>
            <a:ext cx="107950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82" tIns="60863" rIns="89982" bIns="44991"/>
          <a:lstStyle>
            <a:lvl1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marL="742950" indent="-285750"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marL="1143000" indent="-228600"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marL="1600200" indent="-228600"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marL="2057400" indent="-228600"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/>
            <a:r>
              <a:rPr lang="sk-SK" altLang="sk-SK">
                <a:solidFill>
                  <a:srgbClr val="000000"/>
                </a:solidFill>
                <a:hlinkClick r:id="rId7"/>
              </a:rPr>
              <a:t>video</a:t>
            </a:r>
          </a:p>
        </p:txBody>
      </p:sp>
      <p:sp>
        <p:nvSpPr>
          <p:cNvPr id="29707" name="Text Box 10"/>
          <p:cNvSpPr txBox="1">
            <a:spLocks noChangeArrowheads="1"/>
          </p:cNvSpPr>
          <p:nvPr/>
        </p:nvSpPr>
        <p:spPr bwMode="auto">
          <a:xfrm>
            <a:off x="8999538" y="7242175"/>
            <a:ext cx="10080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82" tIns="59099" rIns="89982" bIns="44991"/>
          <a:lstStyle>
            <a:lvl1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marL="742950" indent="-285750"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marL="1143000" indent="-228600"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marL="1600200" indent="-228600"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marL="2057400" indent="-228600"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/>
            <a:r>
              <a:rPr lang="sk-SK" altLang="sk-SK" sz="1700">
                <a:solidFill>
                  <a:srgbClr val="000000"/>
                </a:solidFill>
              </a:rPr>
              <a:t>11:35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"/>
          <p:cNvSpPr>
            <a:spLocks noGrp="1" noChangeArrowheads="1"/>
          </p:cNvSpPr>
          <p:nvPr>
            <p:ph idx="1"/>
          </p:nvPr>
        </p:nvSpPr>
        <p:spPr>
          <a:xfrm>
            <a:off x="576263" y="1079500"/>
            <a:ext cx="9072562" cy="5570538"/>
          </a:xfrm>
        </p:spPr>
        <p:txBody>
          <a:bodyPr lIns="0" tIns="0" rIns="0" bIns="0"/>
          <a:lstStyle/>
          <a:p>
            <a:pPr indent="-317500" eaLnBrk="1" hangingPunct="1">
              <a:spcAft>
                <a:spcPts val="1425"/>
              </a:spcAft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1963" algn="l"/>
                <a:tab pos="8531225" algn="l"/>
                <a:tab pos="8980488" algn="l"/>
              </a:tabLst>
            </a:pPr>
            <a:endParaRPr lang="sk-SK" altLang="sk-SK" b="1" u="sng" smtClean="0">
              <a:latin typeface="Arial" charset="0"/>
              <a:cs typeface="Arial" charset="0"/>
            </a:endParaRPr>
          </a:p>
          <a:p>
            <a:pPr indent="-317500" eaLnBrk="1" hangingPunct="1">
              <a:spcBef>
                <a:spcPts val="1988"/>
              </a:spcBef>
              <a:spcAft>
                <a:spcPts val="1425"/>
              </a:spcAft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1963" algn="l"/>
                <a:tab pos="8531225" algn="l"/>
                <a:tab pos="8980488" algn="l"/>
              </a:tabLst>
            </a:pPr>
            <a:r>
              <a:rPr lang="sk-SK" altLang="sk-SK" smtClean="0">
                <a:latin typeface="Arial" charset="0"/>
                <a:cs typeface="Arial" charset="0"/>
              </a:rPr>
              <a:t>                                  </a:t>
            </a:r>
          </a:p>
          <a:p>
            <a:pPr indent="-317500" eaLnBrk="1" hangingPunct="1">
              <a:spcAft>
                <a:spcPts val="1425"/>
              </a:spcAft>
              <a:buClrTx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1963" algn="l"/>
                <a:tab pos="8531225" algn="l"/>
                <a:tab pos="8980488" algn="l"/>
              </a:tabLst>
            </a:pPr>
            <a:endParaRPr lang="sk-SK" altLang="sk-SK" sz="2600" smtClean="0">
              <a:latin typeface="Arial" charset="0"/>
              <a:cs typeface="Arial" charset="0"/>
            </a:endParaRPr>
          </a:p>
          <a:p>
            <a:pPr indent="-317500" eaLnBrk="1" hangingPunct="1">
              <a:spcAft>
                <a:spcPts val="1425"/>
              </a:spcAft>
              <a:buClrTx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1963" algn="l"/>
                <a:tab pos="8531225" algn="l"/>
                <a:tab pos="8980488" algn="l"/>
              </a:tabLst>
            </a:pPr>
            <a:endParaRPr lang="sk-SK" altLang="sk-SK" sz="2600" smtClean="0">
              <a:latin typeface="Arial" charset="0"/>
              <a:cs typeface="Arial" charset="0"/>
            </a:endParaRPr>
          </a:p>
          <a:p>
            <a:pPr lvl="1" indent="-260350" eaLnBrk="1" hangingPunct="1">
              <a:spcAft>
                <a:spcPts val="1138"/>
              </a:spcAft>
              <a:buClrTx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1963" algn="l"/>
                <a:tab pos="8531225" algn="l"/>
                <a:tab pos="8980488" algn="l"/>
              </a:tabLst>
            </a:pPr>
            <a:endParaRPr lang="sk-SK" altLang="sk-SK" i="1" smtClean="0">
              <a:latin typeface="Arial" charset="0"/>
              <a:cs typeface="Arial" charset="0"/>
            </a:endParaRPr>
          </a:p>
        </p:txBody>
      </p:sp>
      <p:sp>
        <p:nvSpPr>
          <p:cNvPr id="40963" name="Text Box 2"/>
          <p:cNvSpPr txBox="1">
            <a:spLocks noChangeArrowheads="1"/>
          </p:cNvSpPr>
          <p:nvPr/>
        </p:nvSpPr>
        <p:spPr bwMode="auto">
          <a:xfrm>
            <a:off x="6151563" y="1571625"/>
            <a:ext cx="4960937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42900" indent="-319088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indent="-261938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marL="11430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marL="16002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marL="20574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lnSpc>
                <a:spcPct val="102000"/>
              </a:lnSpc>
              <a:spcAft>
                <a:spcPts val="1425"/>
              </a:spcAft>
              <a:buClrTx/>
            </a:pPr>
            <a:endParaRPr lang="sk-SK" altLang="sk-SK" sz="3200">
              <a:solidFill>
                <a:srgbClr val="000000"/>
              </a:solidFill>
              <a:cs typeface="Arial" charset="0"/>
            </a:endParaRPr>
          </a:p>
          <a:p>
            <a:pPr eaLnBrk="1">
              <a:lnSpc>
                <a:spcPct val="102000"/>
              </a:lnSpc>
              <a:spcAft>
                <a:spcPts val="1425"/>
              </a:spcAft>
              <a:buClrTx/>
            </a:pPr>
            <a:endParaRPr lang="sk-SK" altLang="sk-SK" sz="3200" i="1">
              <a:solidFill>
                <a:srgbClr val="000000"/>
              </a:solidFill>
              <a:cs typeface="Arial" charset="0"/>
            </a:endParaRPr>
          </a:p>
          <a:p>
            <a:pPr lvl="1" eaLnBrk="1">
              <a:lnSpc>
                <a:spcPct val="102000"/>
              </a:lnSpc>
              <a:spcAft>
                <a:spcPts val="1138"/>
              </a:spcAft>
              <a:buClrTx/>
            </a:pPr>
            <a:endParaRPr lang="sk-SK" altLang="sk-SK" sz="3200" i="1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4096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213" y="4967288"/>
            <a:ext cx="4751387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0965" name="Text Box 4"/>
          <p:cNvSpPr txBox="1">
            <a:spLocks noChangeArrowheads="1"/>
          </p:cNvSpPr>
          <p:nvPr/>
        </p:nvSpPr>
        <p:spPr bwMode="auto">
          <a:xfrm>
            <a:off x="6048375" y="4608513"/>
            <a:ext cx="1223963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82" tIns="44991" rIns="89982" bIns="44991"/>
          <a:lstStyle>
            <a:lvl1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marL="742950" indent="-285750"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marL="1143000" indent="-228600"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marL="1600200" indent="-228600"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marL="2057400" indent="-228600"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lnSpc>
                <a:spcPct val="102000"/>
              </a:lnSpc>
            </a:pPr>
            <a:r>
              <a:rPr lang="sk-SK" altLang="sk-SK" sz="2800">
                <a:solidFill>
                  <a:srgbClr val="000000"/>
                </a:solidFill>
                <a:latin typeface="Calibri" pitchFamily="34" charset="0"/>
              </a:rPr>
              <a:t>stable</a:t>
            </a:r>
          </a:p>
        </p:txBody>
      </p:sp>
      <p:sp>
        <p:nvSpPr>
          <p:cNvPr id="40966" name="Text Box 5"/>
          <p:cNvSpPr txBox="1">
            <a:spLocks noChangeArrowheads="1"/>
          </p:cNvSpPr>
          <p:nvPr/>
        </p:nvSpPr>
        <p:spPr bwMode="auto">
          <a:xfrm>
            <a:off x="8064500" y="4535488"/>
            <a:ext cx="1800225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82" tIns="44991" rIns="89982" bIns="44991"/>
          <a:lstStyle>
            <a:lvl1pPr eaLnBrk="0"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marL="742950" indent="-285750" eaLnBrk="0"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marL="1143000" indent="-228600" eaLnBrk="0"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marL="1600200" indent="-228600" eaLnBrk="0"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marL="2057400" indent="-228600" eaLnBrk="0"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lnSpc>
                <a:spcPct val="102000"/>
              </a:lnSpc>
            </a:pPr>
            <a:r>
              <a:rPr lang="sk-SK" altLang="sk-SK" sz="2800">
                <a:solidFill>
                  <a:srgbClr val="000000"/>
                </a:solidFill>
                <a:latin typeface="Calibri" pitchFamily="34" charset="0"/>
              </a:rPr>
              <a:t>unstable</a:t>
            </a:r>
          </a:p>
        </p:txBody>
      </p:sp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584325"/>
            <a:ext cx="5040312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aphicFrame>
        <p:nvGraphicFramePr>
          <p:cNvPr id="36871" name="Object 7"/>
          <p:cNvGraphicFramePr>
            <a:graphicFrameLocks noChangeAspect="1"/>
          </p:cNvGraphicFramePr>
          <p:nvPr/>
        </p:nvGraphicFramePr>
        <p:xfrm>
          <a:off x="5400675" y="71438"/>
          <a:ext cx="4679950" cy="4608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07" r:id="rId6" imgW="4680000" imgH="4608000" progId="">
                  <p:embed/>
                </p:oleObj>
              </mc:Choice>
              <mc:Fallback>
                <p:oleObj r:id="rId6" imgW="4680000" imgH="4608000" progId="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00675" y="71438"/>
                        <a:ext cx="4679950" cy="4608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9" name="Text Box 8"/>
          <p:cNvSpPr txBox="1">
            <a:spLocks noChangeArrowheads="1"/>
          </p:cNvSpPr>
          <p:nvPr/>
        </p:nvSpPr>
        <p:spPr bwMode="auto">
          <a:xfrm>
            <a:off x="600075" y="144463"/>
            <a:ext cx="5688013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82" tIns="80264" rIns="89982" bIns="44991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marL="742950" indent="-28575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marL="11430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marL="16002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marL="20574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/>
            <a:r>
              <a:rPr lang="sk-SK" altLang="sk-SK" sz="4000" b="1">
                <a:solidFill>
                  <a:srgbClr val="000000"/>
                </a:solidFill>
              </a:rPr>
              <a:t>STABLE</a:t>
            </a:r>
            <a:r>
              <a:rPr lang="sk-SK" altLang="sk-SK" sz="4000" b="1">
                <a:solidFill>
                  <a:srgbClr val="FF0000"/>
                </a:solidFill>
              </a:rPr>
              <a:t> </a:t>
            </a:r>
            <a:r>
              <a:rPr lang="sk-SK" altLang="sk-SK" sz="4000">
                <a:solidFill>
                  <a:srgbClr val="000000"/>
                </a:solidFill>
              </a:rPr>
              <a:t>TRAPPING PARAMETERS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1"/>
          <p:cNvSpPr txBox="1">
            <a:spLocks noChangeArrowheads="1"/>
          </p:cNvSpPr>
          <p:nvPr/>
        </p:nvSpPr>
        <p:spPr bwMode="auto">
          <a:xfrm>
            <a:off x="1008063" y="1295400"/>
            <a:ext cx="8783637" cy="590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82" tIns="44991" rIns="89982" bIns="44991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marL="742950" indent="-28575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marL="11430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marL="16002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marL="20574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lnSpc>
                <a:spcPct val="102000"/>
              </a:lnSpc>
            </a:pPr>
            <a:r>
              <a:rPr lang="sk-SK" altLang="sk-SK" sz="3200">
                <a:solidFill>
                  <a:srgbClr val="000000"/>
                </a:solidFill>
                <a:latin typeface="Calibri" pitchFamily="34" charset="0"/>
              </a:rPr>
              <a:t>– </a:t>
            </a:r>
            <a:r>
              <a:rPr lang="sk-SK" altLang="sk-SK" sz="3200" u="sng">
                <a:solidFill>
                  <a:srgbClr val="000000"/>
                </a:solidFill>
                <a:latin typeface="Calibri" pitchFamily="34" charset="0"/>
              </a:rPr>
              <a:t>longer</a:t>
            </a:r>
            <a:r>
              <a:rPr lang="sk-SK" altLang="sk-SK" sz="3200">
                <a:solidFill>
                  <a:srgbClr val="000000"/>
                </a:solidFill>
                <a:latin typeface="Calibri" pitchFamily="34" charset="0"/>
              </a:rPr>
              <a:t> trapping lifetimes</a:t>
            </a:r>
          </a:p>
        </p:txBody>
      </p:sp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</p:spPr>
        <p:txBody>
          <a:bodyPr/>
          <a:lstStyle/>
          <a:p>
            <a:pPr eaLnBrk="1" hangingPunct="1">
              <a:lnSpc>
                <a:spcPct val="102000"/>
              </a:lnSpc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r>
              <a:rPr lang="sk-SK" altLang="sk-SK" smtClean="0">
                <a:latin typeface="Calibri" pitchFamily="34" charset="0"/>
              </a:rPr>
              <a:t>BALL'S MOTION</a:t>
            </a:r>
          </a:p>
        </p:txBody>
      </p:sp>
      <p:sp>
        <p:nvSpPr>
          <p:cNvPr id="48132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0" y="1768475"/>
            <a:ext cx="9070975" cy="4384675"/>
          </a:xfrm>
        </p:spPr>
        <p:txBody>
          <a:bodyPr tIns="20156" anchor="ctr"/>
          <a:lstStyle/>
          <a:p>
            <a:pPr marL="0" indent="0" algn="ctr" eaLnBrk="1" hangingPunct="1"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endParaRPr lang="sk-SK" altLang="sk-SK" u="sng" smtClean="0">
              <a:cs typeface="Arial" charset="0"/>
            </a:endParaRPr>
          </a:p>
          <a:p>
            <a:pPr marL="0" indent="0" algn="ctr" eaLnBrk="1" hangingPunct="1">
              <a:lnSpc>
                <a:spcPct val="95000"/>
              </a:lnSpc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endParaRPr lang="sk-SK" altLang="sk-SK" smtClean="0">
              <a:cs typeface="Arial" charset="0"/>
            </a:endParaRPr>
          </a:p>
          <a:p>
            <a:pPr marL="0" indent="0" algn="ctr" eaLnBrk="1" hangingPunct="1">
              <a:lnSpc>
                <a:spcPct val="95000"/>
              </a:lnSpc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endParaRPr lang="sk-SK" altLang="sk-SK" smtClean="0">
              <a:solidFill>
                <a:srgbClr val="008000"/>
              </a:solidFill>
              <a:cs typeface="Arial" charset="0"/>
            </a:endParaRPr>
          </a:p>
          <a:p>
            <a:pPr marL="0" indent="0" algn="ctr" eaLnBrk="1" hangingPunct="1">
              <a:lnSpc>
                <a:spcPct val="95000"/>
              </a:lnSpc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endParaRPr lang="sk-SK" altLang="sk-SK" smtClean="0">
              <a:solidFill>
                <a:srgbClr val="008000"/>
              </a:solidFill>
              <a:cs typeface="Arial" charset="0"/>
            </a:endParaRPr>
          </a:p>
        </p:txBody>
      </p:sp>
      <p:graphicFrame>
        <p:nvGraphicFramePr>
          <p:cNvPr id="48133" name="Object 4"/>
          <p:cNvGraphicFramePr>
            <a:graphicFrameLocks noChangeAspect="1"/>
          </p:cNvGraphicFramePr>
          <p:nvPr/>
        </p:nvGraphicFramePr>
        <p:xfrm>
          <a:off x="71438" y="2246313"/>
          <a:ext cx="5118100" cy="5099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07" r:id="rId4" imgW="5118840" imgH="5098320" progId="">
                  <p:embed/>
                </p:oleObj>
              </mc:Choice>
              <mc:Fallback>
                <p:oleObj r:id="rId4" imgW="5118840" imgH="509832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8" y="2246313"/>
                        <a:ext cx="5118100" cy="5099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134" name="Object 5"/>
          <p:cNvGraphicFramePr>
            <a:graphicFrameLocks noChangeAspect="1"/>
          </p:cNvGraphicFramePr>
          <p:nvPr/>
        </p:nvGraphicFramePr>
        <p:xfrm>
          <a:off x="5184775" y="2519363"/>
          <a:ext cx="4608513" cy="4535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08" r:id="rId6" imgW="4608000" imgH="4536000" progId="">
                  <p:embed/>
                </p:oleObj>
              </mc:Choice>
              <mc:Fallback>
                <p:oleObj r:id="rId6" imgW="4608000" imgH="4536000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4775" y="2519363"/>
                        <a:ext cx="4608513" cy="4535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1"/>
          <p:cNvSpPr txBox="1">
            <a:spLocks noChangeArrowheads="1"/>
          </p:cNvSpPr>
          <p:nvPr/>
        </p:nvSpPr>
        <p:spPr bwMode="auto">
          <a:xfrm>
            <a:off x="1008063" y="1295400"/>
            <a:ext cx="8783637" cy="590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82" tIns="44991" rIns="89982" bIns="44991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marL="742950" indent="-28575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marL="11430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marL="16002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marL="20574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lnSpc>
                <a:spcPct val="102000"/>
              </a:lnSpc>
            </a:pPr>
            <a:r>
              <a:rPr lang="sk-SK" altLang="sk-SK" sz="3200">
                <a:solidFill>
                  <a:srgbClr val="000000"/>
                </a:solidFill>
                <a:latin typeface="Calibri" pitchFamily="34" charset="0"/>
              </a:rPr>
              <a:t>– </a:t>
            </a:r>
            <a:r>
              <a:rPr lang="sk-SK" altLang="sk-SK" sz="3200" u="sng">
                <a:solidFill>
                  <a:srgbClr val="000000"/>
                </a:solidFill>
                <a:latin typeface="Calibri" pitchFamily="34" charset="0"/>
              </a:rPr>
              <a:t>longer</a:t>
            </a:r>
            <a:r>
              <a:rPr lang="sk-SK" altLang="sk-SK" sz="3200">
                <a:solidFill>
                  <a:srgbClr val="000000"/>
                </a:solidFill>
                <a:latin typeface="Calibri" pitchFamily="34" charset="0"/>
              </a:rPr>
              <a:t> trapping lifetimes</a:t>
            </a:r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>
          <a:xfrm>
            <a:off x="479425" y="336550"/>
            <a:ext cx="9070975" cy="1262063"/>
          </a:xfrm>
        </p:spPr>
        <p:txBody>
          <a:bodyPr/>
          <a:lstStyle/>
          <a:p>
            <a:pPr algn="ctr" eaLnBrk="1" hangingPunct="1">
              <a:lnSpc>
                <a:spcPct val="102000"/>
              </a:lnSpc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r>
              <a:rPr lang="sk-SK" altLang="sk-SK" smtClean="0">
                <a:latin typeface="Calibri" pitchFamily="34" charset="0"/>
              </a:rPr>
              <a:t>BALL'S PATH</a:t>
            </a:r>
          </a:p>
        </p:txBody>
      </p:sp>
      <p:sp>
        <p:nvSpPr>
          <p:cNvPr id="30724" name="Text Box 3"/>
          <p:cNvSpPr txBox="1">
            <a:spLocks noChangeArrowheads="1"/>
          </p:cNvSpPr>
          <p:nvPr/>
        </p:nvSpPr>
        <p:spPr bwMode="auto">
          <a:xfrm>
            <a:off x="936625" y="2073275"/>
            <a:ext cx="3455988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82" tIns="44991" rIns="89982" bIns="44991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marL="742950" indent="-28575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marL="1143000" indent="-22860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marL="1600200" indent="-22860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marL="2057400" indent="-22860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lnSpc>
                <a:spcPct val="102000"/>
              </a:lnSpc>
            </a:pPr>
            <a:r>
              <a:rPr lang="sk-SK" altLang="sk-SK" b="1">
                <a:solidFill>
                  <a:srgbClr val="000000"/>
                </a:solidFill>
                <a:latin typeface="Calibri" pitchFamily="34" charset="0"/>
              </a:rPr>
              <a:t>THEORETICAL DIAGRAM</a:t>
            </a:r>
          </a:p>
        </p:txBody>
      </p:sp>
      <p:sp>
        <p:nvSpPr>
          <p:cNvPr id="30725" name="Text Box 4"/>
          <p:cNvSpPr txBox="1">
            <a:spLocks noChangeArrowheads="1"/>
          </p:cNvSpPr>
          <p:nvPr/>
        </p:nvSpPr>
        <p:spPr bwMode="auto">
          <a:xfrm>
            <a:off x="6767513" y="2000250"/>
            <a:ext cx="3455987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82" tIns="44991" rIns="89982" bIns="44991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marL="742950" indent="-28575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marL="1143000" indent="-22860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marL="1600200" indent="-22860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marL="2057400" indent="-22860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lnSpc>
                <a:spcPct val="102000"/>
              </a:lnSpc>
            </a:pPr>
            <a:r>
              <a:rPr lang="sk-SK" altLang="sk-SK" b="1">
                <a:solidFill>
                  <a:srgbClr val="C5000B"/>
                </a:solidFill>
                <a:latin typeface="Calibri" pitchFamily="34" charset="0"/>
              </a:rPr>
              <a:t>OUR DIAGRAM</a:t>
            </a:r>
          </a:p>
        </p:txBody>
      </p:sp>
      <p:graphicFrame>
        <p:nvGraphicFramePr>
          <p:cNvPr id="30726" name="Object 5"/>
          <p:cNvGraphicFramePr>
            <a:graphicFrameLocks noChangeAspect="1"/>
          </p:cNvGraphicFramePr>
          <p:nvPr/>
        </p:nvGraphicFramePr>
        <p:xfrm>
          <a:off x="5111750" y="2447925"/>
          <a:ext cx="4967288" cy="475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6" r:id="rId4" imgW="4824000" imgH="4536000" progId="">
                  <p:embed/>
                </p:oleObj>
              </mc:Choice>
              <mc:Fallback>
                <p:oleObj r:id="rId4" imgW="4824000" imgH="4536000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11750" y="2447925"/>
                        <a:ext cx="4967288" cy="4752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27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2522538"/>
            <a:ext cx="5111750" cy="489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0728" name="Text Box 7"/>
          <p:cNvSpPr txBox="1">
            <a:spLocks noChangeArrowheads="1"/>
          </p:cNvSpPr>
          <p:nvPr/>
        </p:nvSpPr>
        <p:spPr bwMode="auto">
          <a:xfrm>
            <a:off x="576263" y="7213600"/>
            <a:ext cx="2232025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82" tIns="60863" rIns="89982" bIns="44991"/>
          <a:lstStyle>
            <a:lvl1pPr eaLnBrk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marL="742950" indent="-285750" eaLnBrk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marL="1143000" indent="-228600" eaLnBrk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marL="1600200" indent="-228600" eaLnBrk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marL="2057400" indent="-228600" eaLnBrk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/>
            <a:r>
              <a:rPr lang="sk-SK" altLang="sk-SK">
                <a:solidFill>
                  <a:srgbClr val="000000"/>
                </a:solidFill>
              </a:rPr>
              <a:t>KOCH'S ARTICLE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</p:spPr>
        <p:txBody>
          <a:bodyPr/>
          <a:lstStyle/>
          <a:p>
            <a:pPr eaLnBrk="1" hangingPunct="1">
              <a:lnSpc>
                <a:spcPct val="102000"/>
              </a:lnSpc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r>
              <a:rPr lang="sk-SK" altLang="sk-SK" smtClean="0">
                <a:latin typeface="Calibri" pitchFamily="34" charset="0"/>
              </a:rPr>
              <a:t>ANGLE</a:t>
            </a:r>
          </a:p>
        </p:txBody>
      </p:sp>
      <p:sp>
        <p:nvSpPr>
          <p:cNvPr id="51203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0" y="1768475"/>
            <a:ext cx="9070975" cy="4384675"/>
          </a:xfrm>
        </p:spPr>
        <p:txBody>
          <a:bodyPr tIns="20156" anchor="ctr"/>
          <a:lstStyle/>
          <a:p>
            <a:pPr marL="0" indent="0" algn="ctr" eaLnBrk="1" hangingPunct="1"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endParaRPr lang="sk-SK" altLang="sk-SK" u="sng" smtClean="0">
              <a:cs typeface="Arial" charset="0"/>
            </a:endParaRPr>
          </a:p>
          <a:p>
            <a:pPr marL="0" indent="0" algn="ctr" eaLnBrk="1" hangingPunct="1">
              <a:lnSpc>
                <a:spcPct val="95000"/>
              </a:lnSpc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endParaRPr lang="sk-SK" altLang="sk-SK" smtClean="0">
              <a:cs typeface="Arial" charset="0"/>
            </a:endParaRPr>
          </a:p>
          <a:p>
            <a:pPr marL="0" indent="0" algn="ctr" eaLnBrk="1" hangingPunct="1">
              <a:lnSpc>
                <a:spcPct val="95000"/>
              </a:lnSpc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endParaRPr lang="sk-SK" altLang="sk-SK" smtClean="0">
              <a:solidFill>
                <a:srgbClr val="008000"/>
              </a:solidFill>
              <a:cs typeface="Arial" charset="0"/>
            </a:endParaRPr>
          </a:p>
          <a:p>
            <a:pPr marL="0" indent="0" algn="ctr" eaLnBrk="1" hangingPunct="1">
              <a:lnSpc>
                <a:spcPct val="95000"/>
              </a:lnSpc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endParaRPr lang="sk-SK" altLang="sk-SK" smtClean="0">
              <a:solidFill>
                <a:srgbClr val="008000"/>
              </a:solidFill>
              <a:cs typeface="Arial" charset="0"/>
            </a:endParaRPr>
          </a:p>
        </p:txBody>
      </p:sp>
      <p:pic>
        <p:nvPicPr>
          <p:cNvPr id="5120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688" y="1368425"/>
            <a:ext cx="6715125" cy="618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idx="1"/>
          </p:nvPr>
        </p:nvSpPr>
        <p:spPr>
          <a:xfrm>
            <a:off x="431800" y="900113"/>
            <a:ext cx="9288463" cy="7572375"/>
          </a:xfrm>
        </p:spPr>
        <p:txBody>
          <a:bodyPr tIns="0"/>
          <a:lstStyle/>
          <a:p>
            <a:pPr indent="-320675" eaLnBrk="1" hangingPunct="1">
              <a:lnSpc>
                <a:spcPct val="102000"/>
              </a:lnSpc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r>
              <a:rPr lang="sk-SK" altLang="sk-SK" sz="2800" i="1" smtClean="0">
                <a:cs typeface="Arial" charset="0"/>
              </a:rPr>
              <a:t>           </a:t>
            </a:r>
          </a:p>
          <a:p>
            <a:pPr indent="-320675" eaLnBrk="1" hangingPunct="1">
              <a:lnSpc>
                <a:spcPct val="102000"/>
              </a:lnSpc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endParaRPr lang="sk-SK" altLang="sk-SK" sz="2800" i="1" smtClean="0">
              <a:cs typeface="Arial" charset="0"/>
            </a:endParaRPr>
          </a:p>
          <a:p>
            <a:pPr indent="-320675" eaLnBrk="1" hangingPunct="1">
              <a:lnSpc>
                <a:spcPct val="102000"/>
              </a:lnSpc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r>
              <a:rPr lang="sk-SK" altLang="sk-SK" sz="2800" i="1" smtClean="0">
                <a:cs typeface="Arial" charset="0"/>
              </a:rPr>
              <a:t>                          =&gt; result will </a:t>
            </a:r>
            <a:r>
              <a:rPr lang="sk-SK" altLang="sk-SK" sz="2800" b="1" i="1" smtClean="0">
                <a:cs typeface="Arial" charset="0"/>
              </a:rPr>
              <a:t>diverge </a:t>
            </a:r>
            <a:r>
              <a:rPr lang="sk-SK" altLang="sk-SK" sz="2800" i="1" smtClean="0">
                <a:cs typeface="Arial" charset="0"/>
              </a:rPr>
              <a:t>in any case =&gt;</a:t>
            </a:r>
          </a:p>
          <a:p>
            <a:pPr indent="-320675" eaLnBrk="1" hangingPunct="1">
              <a:lnSpc>
                <a:spcPct val="102000"/>
              </a:lnSpc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r>
              <a:rPr lang="sk-SK" altLang="sk-SK" sz="2800" i="1" smtClean="0">
                <a:cs typeface="Arial" charset="0"/>
              </a:rPr>
              <a:t> particle is </a:t>
            </a:r>
            <a:r>
              <a:rPr lang="sk-SK" altLang="sk-SK" sz="2800" b="1" i="1" smtClean="0">
                <a:cs typeface="Arial" charset="0"/>
              </a:rPr>
              <a:t>trapped</a:t>
            </a:r>
            <a:r>
              <a:rPr lang="sk-SK" altLang="sk-SK" sz="2800" i="1" smtClean="0">
                <a:cs typeface="Arial" charset="0"/>
              </a:rPr>
              <a:t> only if 			  ,  thus</a:t>
            </a:r>
          </a:p>
          <a:p>
            <a:pPr indent="-320675" eaLnBrk="1" hangingPunct="1">
              <a:lnSpc>
                <a:spcPct val="102000"/>
              </a:lnSpc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endParaRPr lang="sk-SK" altLang="sk-SK" sz="2800" i="1" smtClean="0">
              <a:cs typeface="Arial" charset="0"/>
            </a:endParaRPr>
          </a:p>
          <a:p>
            <a:pPr indent="-320675" eaLnBrk="1" hangingPunct="1">
              <a:lnSpc>
                <a:spcPct val="102000"/>
              </a:lnSpc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endParaRPr lang="sk-SK" altLang="sk-SK" sz="2800" i="1" smtClean="0">
              <a:cs typeface="Arial" charset="0"/>
            </a:endParaRPr>
          </a:p>
          <a:p>
            <a:pPr indent="-320675" eaLnBrk="1" hangingPunct="1">
              <a:lnSpc>
                <a:spcPct val="102000"/>
              </a:lnSpc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endParaRPr lang="sk-SK" altLang="sk-SK" sz="2800" b="1" u="sng" smtClean="0">
              <a:cs typeface="Arial" charset="0"/>
            </a:endParaRPr>
          </a:p>
          <a:p>
            <a:pPr indent="-320675" eaLnBrk="1" hangingPunct="1">
              <a:lnSpc>
                <a:spcPct val="102000"/>
              </a:lnSpc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endParaRPr lang="sk-SK" altLang="sk-SK" sz="2800" b="1" u="sng" smtClean="0">
              <a:cs typeface="Arial" charset="0"/>
            </a:endParaRPr>
          </a:p>
          <a:p>
            <a:pPr indent="-320675" eaLnBrk="1" hangingPunct="1">
              <a:lnSpc>
                <a:spcPct val="102000"/>
              </a:lnSpc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endParaRPr lang="sk-SK" altLang="sk-SK" sz="2800" b="1" u="sng" smtClean="0">
              <a:cs typeface="Arial" charset="0"/>
            </a:endParaRPr>
          </a:p>
          <a:p>
            <a:pPr indent="-320675" eaLnBrk="1" hangingPunct="1">
              <a:lnSpc>
                <a:spcPct val="102000"/>
              </a:lnSpc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r>
              <a:rPr lang="sk-SK" altLang="sk-SK" sz="2800" b="1" u="sng" smtClean="0">
                <a:cs typeface="Arial" charset="0"/>
              </a:rPr>
              <a:t>The condition for stability is:</a:t>
            </a:r>
          </a:p>
          <a:p>
            <a:pPr indent="-320675" eaLnBrk="1" hangingPunct="1">
              <a:lnSpc>
                <a:spcPct val="102000"/>
              </a:lnSpc>
              <a:spcBef>
                <a:spcPts val="2838"/>
              </a:spcBef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endParaRPr lang="sk-SK" altLang="sk-SK" sz="2800" i="1" smtClean="0">
              <a:cs typeface="Arial" charset="0"/>
            </a:endParaRPr>
          </a:p>
          <a:p>
            <a:pPr indent="-320675" eaLnBrk="1" hangingPunct="1">
              <a:lnSpc>
                <a:spcPct val="102000"/>
              </a:lnSpc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endParaRPr lang="sk-SK" altLang="sk-SK" i="1" smtClean="0">
              <a:cs typeface="Arial" charset="0"/>
            </a:endParaRPr>
          </a:p>
          <a:p>
            <a:pPr indent="-320675" eaLnBrk="1" hangingPunct="1">
              <a:lnSpc>
                <a:spcPct val="102000"/>
              </a:lnSpc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endParaRPr lang="sk-SK" altLang="sk-SK" i="1" smtClean="0">
              <a:cs typeface="Arial" charset="0"/>
            </a:endParaRPr>
          </a:p>
          <a:p>
            <a:pPr indent="-320675" eaLnBrk="1" hangingPunct="1">
              <a:lnSpc>
                <a:spcPct val="102000"/>
              </a:lnSpc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r>
              <a:rPr lang="sk-SK" altLang="sk-SK" i="1" smtClean="0">
                <a:cs typeface="Arial" charset="0"/>
              </a:rPr>
              <a:t> </a:t>
            </a:r>
          </a:p>
        </p:txBody>
      </p:sp>
      <p:graphicFrame>
        <p:nvGraphicFramePr>
          <p:cNvPr id="52227" name="Object 2"/>
          <p:cNvGraphicFramePr>
            <a:graphicFrameLocks noChangeAspect="1"/>
          </p:cNvGraphicFramePr>
          <p:nvPr/>
        </p:nvGraphicFramePr>
        <p:xfrm>
          <a:off x="3003550" y="971550"/>
          <a:ext cx="3857625" cy="84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540" r:id="rId4" imgW="3876480" imgH="851040" progId="">
                  <p:embed/>
                </p:oleObj>
              </mc:Choice>
              <mc:Fallback>
                <p:oleObj r:id="rId4" imgW="3876480" imgH="85104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3550" y="971550"/>
                        <a:ext cx="3857625" cy="844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0487550"/>
              </p:ext>
            </p:extLst>
          </p:nvPr>
        </p:nvGraphicFramePr>
        <p:xfrm>
          <a:off x="3314699" y="3635821"/>
          <a:ext cx="3235325" cy="427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541" r:id="rId6" imgW="3253320" imgH="426600" progId="">
                  <p:embed/>
                </p:oleObj>
              </mc:Choice>
              <mc:Fallback>
                <p:oleObj r:id="rId6" imgW="3253320" imgH="426600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14699" y="3635821"/>
                        <a:ext cx="3235325" cy="427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7565795"/>
              </p:ext>
            </p:extLst>
          </p:nvPr>
        </p:nvGraphicFramePr>
        <p:xfrm>
          <a:off x="3888184" y="4427909"/>
          <a:ext cx="2216150" cy="1008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542" name="Equation" r:id="rId8" imgW="952087" imgH="431613" progId="Equation.3">
                  <p:embed/>
                </p:oleObj>
              </mc:Choice>
              <mc:Fallback>
                <p:oleObj name="Equation" r:id="rId8" imgW="952087" imgH="431613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8184" y="4427909"/>
                        <a:ext cx="2216150" cy="1008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230" name="Object 5"/>
          <p:cNvGraphicFramePr>
            <a:graphicFrameLocks noChangeAspect="1"/>
          </p:cNvGraphicFramePr>
          <p:nvPr/>
        </p:nvGraphicFramePr>
        <p:xfrm>
          <a:off x="792163" y="1908175"/>
          <a:ext cx="2214562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543" r:id="rId10" imgW="2170080" imgH="425160" progId="">
                  <p:embed/>
                </p:oleObj>
              </mc:Choice>
              <mc:Fallback>
                <p:oleObj r:id="rId10" imgW="2170080" imgH="425160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163" y="1908175"/>
                        <a:ext cx="2214562" cy="425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231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7256887"/>
              </p:ext>
            </p:extLst>
          </p:nvPr>
        </p:nvGraphicFramePr>
        <p:xfrm>
          <a:off x="4932362" y="2483693"/>
          <a:ext cx="1204912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544" r:id="rId12" imgW="1204560" imgH="422280" progId="">
                  <p:embed/>
                </p:oleObj>
              </mc:Choice>
              <mc:Fallback>
                <p:oleObj r:id="rId12" imgW="1204560" imgH="422280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362" y="2483693"/>
                        <a:ext cx="1204912" cy="422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232" name="Object 7"/>
          <p:cNvGraphicFramePr>
            <a:graphicFrameLocks noChangeAspect="1"/>
          </p:cNvGraphicFramePr>
          <p:nvPr/>
        </p:nvGraphicFramePr>
        <p:xfrm>
          <a:off x="1944688" y="6018213"/>
          <a:ext cx="71437" cy="557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545" r:id="rId14" imgW="72000" imgH="562320" progId="">
                  <p:embed/>
                </p:oleObj>
              </mc:Choice>
              <mc:Fallback>
                <p:oleObj r:id="rId14" imgW="72000" imgH="562320" progId="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44688" y="6018213"/>
                        <a:ext cx="71437" cy="557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4" name="Freeform 8"/>
          <p:cNvSpPr>
            <a:spLocks/>
          </p:cNvSpPr>
          <p:nvPr/>
        </p:nvSpPr>
        <p:spPr bwMode="auto">
          <a:xfrm>
            <a:off x="4248150" y="6696075"/>
            <a:ext cx="1368425" cy="1588"/>
          </a:xfrm>
          <a:custGeom>
            <a:avLst/>
            <a:gdLst>
              <a:gd name="T0" fmla="*/ 0 w 3801"/>
              <a:gd name="T1" fmla="*/ 0 h 1"/>
              <a:gd name="T2" fmla="*/ 2147483647 w 3801"/>
              <a:gd name="T3" fmla="*/ 0 h 1"/>
              <a:gd name="T4" fmla="*/ 0 60000 65536"/>
              <a:gd name="T5" fmla="*/ 0 60000 65536"/>
              <a:gd name="T6" fmla="*/ 0 w 3801"/>
              <a:gd name="T7" fmla="*/ 0 h 1"/>
              <a:gd name="T8" fmla="*/ 3801 w 3801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01" h="1">
                <a:moveTo>
                  <a:pt x="0" y="0"/>
                </a:moveTo>
                <a:lnTo>
                  <a:pt x="380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0" tIns="45711" rIns="91420" bIns="45711"/>
          <a:lstStyle/>
          <a:p>
            <a:endParaRPr lang="sk-SK"/>
          </a:p>
        </p:txBody>
      </p:sp>
      <p:graphicFrame>
        <p:nvGraphicFramePr>
          <p:cNvPr id="9225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854516"/>
              </p:ext>
            </p:extLst>
          </p:nvPr>
        </p:nvGraphicFramePr>
        <p:xfrm>
          <a:off x="6408464" y="5868069"/>
          <a:ext cx="2088232" cy="13562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546" name="Equation" r:id="rId16" imgW="749160" imgH="482400" progId="Equation.3">
                  <p:embed/>
                </p:oleObj>
              </mc:Choice>
              <mc:Fallback>
                <p:oleObj name="Equation" r:id="rId16" imgW="749160" imgH="4824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8464" y="5868069"/>
                        <a:ext cx="2088232" cy="135622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6" name="Object 10"/>
          <p:cNvGraphicFramePr>
            <a:graphicFrameLocks noChangeAspect="1"/>
          </p:cNvGraphicFramePr>
          <p:nvPr/>
        </p:nvGraphicFramePr>
        <p:xfrm>
          <a:off x="1912938" y="6048375"/>
          <a:ext cx="1974850" cy="1227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547" r:id="rId18" imgW="1974960" imgH="1227240" progId="">
                  <p:embed/>
                </p:oleObj>
              </mc:Choice>
              <mc:Fallback>
                <p:oleObj r:id="rId18" imgW="1974960" imgH="1227240" progId="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2938" y="6048375"/>
                        <a:ext cx="1974850" cy="1227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7" name="Object 2"/>
          <p:cNvGraphicFramePr>
            <a:graphicFrameLocks noChangeAspect="1"/>
          </p:cNvGraphicFramePr>
          <p:nvPr/>
        </p:nvGraphicFramePr>
        <p:xfrm>
          <a:off x="4740275" y="3630613"/>
          <a:ext cx="71438" cy="174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92" r:id="rId4" imgW="72000" imgH="173880" progId="">
                  <p:embed/>
                </p:oleObj>
              </mc:Choice>
              <mc:Fallback>
                <p:oleObj r:id="rId4" imgW="72000" imgH="17388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0275" y="3630613"/>
                        <a:ext cx="71438" cy="174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8" name="Object 3"/>
          <p:cNvGraphicFramePr>
            <a:graphicFrameLocks noChangeAspect="1"/>
          </p:cNvGraphicFramePr>
          <p:nvPr/>
        </p:nvGraphicFramePr>
        <p:xfrm>
          <a:off x="4740275" y="3630613"/>
          <a:ext cx="719138" cy="360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93" r:id="rId6" imgW="719640" imgH="359640" progId="">
                  <p:embed/>
                </p:oleObj>
              </mc:Choice>
              <mc:Fallback>
                <p:oleObj r:id="rId6" imgW="719640" imgH="359640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0275" y="3630613"/>
                        <a:ext cx="719138" cy="360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7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9291307"/>
              </p:ext>
            </p:extLst>
          </p:nvPr>
        </p:nvGraphicFramePr>
        <p:xfrm>
          <a:off x="793750" y="5473700"/>
          <a:ext cx="2298700" cy="1401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94" name="Equation" r:id="rId8" imgW="723600" imgH="431640" progId="Equation.3">
                  <p:embed/>
                </p:oleObj>
              </mc:Choice>
              <mc:Fallback>
                <p:oleObj name="Equation" r:id="rId8" imgW="723600" imgH="43164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3750" y="5473700"/>
                        <a:ext cx="2298700" cy="1401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00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5871497"/>
              </p:ext>
            </p:extLst>
          </p:nvPr>
        </p:nvGraphicFramePr>
        <p:xfrm>
          <a:off x="292795" y="1475581"/>
          <a:ext cx="9787830" cy="8633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95" name="Equation" r:id="rId10" imgW="2857320" imgH="253800" progId="Equation.3">
                  <p:embed/>
                </p:oleObj>
              </mc:Choice>
              <mc:Fallback>
                <p:oleObj name="Equation" r:id="rId10" imgW="2857320" imgH="2538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795" y="1475581"/>
                        <a:ext cx="9787830" cy="8633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1298218" y="6144430"/>
            <a:ext cx="586094" cy="65974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" name="Right Arrow 2"/>
          <p:cNvSpPr/>
          <p:nvPr/>
        </p:nvSpPr>
        <p:spPr>
          <a:xfrm>
            <a:off x="3600152" y="5712382"/>
            <a:ext cx="1224136" cy="864096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8112093"/>
              </p:ext>
            </p:extLst>
          </p:nvPr>
        </p:nvGraphicFramePr>
        <p:xfrm>
          <a:off x="4968304" y="5362712"/>
          <a:ext cx="4320480" cy="15634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96" name="Equation" r:id="rId12" imgW="1346040" imgH="482400" progId="Equation.3">
                  <p:embed/>
                </p:oleObj>
              </mc:Choice>
              <mc:Fallback>
                <p:oleObj name="Equation" r:id="rId12" imgW="1346040" imgH="4824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68304" y="5362712"/>
                        <a:ext cx="4320480" cy="156343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57150">
                        <a:solidFill>
                          <a:schemeClr val="accent1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359792" y="1403573"/>
            <a:ext cx="859081" cy="93610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</a:t>
            </a:r>
            <a:r>
              <a:rPr lang="en-US" dirty="0" smtClean="0"/>
              <a:t>olution</a:t>
            </a:r>
            <a:endParaRPr lang="sk-SK" dirty="0"/>
          </a:p>
        </p:txBody>
      </p:sp>
      <p:sp>
        <p:nvSpPr>
          <p:cNvPr id="9" name="TextBox 8"/>
          <p:cNvSpPr txBox="1"/>
          <p:nvPr/>
        </p:nvSpPr>
        <p:spPr>
          <a:xfrm>
            <a:off x="317518" y="452600"/>
            <a:ext cx="1986489" cy="893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+mn-lt"/>
              </a:rPr>
              <a:t>b</a:t>
            </a:r>
            <a:r>
              <a:rPr lang="en-US" sz="2800" dirty="0" smtClean="0">
                <a:solidFill>
                  <a:srgbClr val="00B050"/>
                </a:solidFill>
                <a:latin typeface="+mn-lt"/>
              </a:rPr>
              <a:t>all’s POSITION</a:t>
            </a:r>
            <a:endParaRPr lang="sk-SK" sz="2800" dirty="0">
              <a:solidFill>
                <a:srgbClr val="00B050"/>
              </a:solidFill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368" y="2339676"/>
            <a:ext cx="3900501" cy="230425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21054" y="-1"/>
            <a:ext cx="10101679" cy="7559675"/>
          </a:xfrm>
          <a:prstGeom prst="rect">
            <a:avLst/>
          </a:prstGeom>
          <a:solidFill>
            <a:srgbClr val="FFFFFF">
              <a:alpha val="6588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266" name="Text Box 1"/>
          <p:cNvSpPr txBox="1">
            <a:spLocks noChangeArrowheads="1"/>
          </p:cNvSpPr>
          <p:nvPr/>
        </p:nvSpPr>
        <p:spPr bwMode="auto">
          <a:xfrm>
            <a:off x="720725" y="899517"/>
            <a:ext cx="7630263" cy="5029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42900" indent="-319088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marL="742950" indent="-28575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marL="11430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marL="16002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marL="20574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lnSpc>
                <a:spcPct val="102000"/>
              </a:lnSpc>
              <a:spcAft>
                <a:spcPts val="1425"/>
              </a:spcAft>
              <a:buSzPct val="45000"/>
            </a:pPr>
            <a:endParaRPr lang="en-US" altLang="sk-SK" sz="3200" dirty="0" smtClean="0">
              <a:solidFill>
                <a:srgbClr val="000000"/>
              </a:solidFill>
              <a:latin typeface="+mn-lt"/>
              <a:cs typeface="Arial" charset="0"/>
            </a:endParaRPr>
          </a:p>
          <a:p>
            <a:pPr eaLnBrk="1">
              <a:lnSpc>
                <a:spcPct val="102000"/>
              </a:lnSpc>
              <a:spcAft>
                <a:spcPts val="1425"/>
              </a:spcAft>
              <a:buSzPct val="45000"/>
            </a:pPr>
            <a:r>
              <a:rPr lang="en-US" altLang="sk-SK" sz="2800" dirty="0" smtClean="0">
                <a:solidFill>
                  <a:srgbClr val="000000"/>
                </a:solidFill>
                <a:cs typeface="Arial" charset="0"/>
              </a:rPr>
              <a:t/>
            </a:r>
            <a:br>
              <a:rPr lang="en-US" altLang="sk-SK" sz="2800" dirty="0" smtClean="0">
                <a:solidFill>
                  <a:srgbClr val="000000"/>
                </a:solidFill>
                <a:cs typeface="Arial" charset="0"/>
              </a:rPr>
            </a:br>
            <a:endParaRPr lang="sk-SK" altLang="sk-SK" sz="2800" dirty="0" smtClean="0">
              <a:solidFill>
                <a:srgbClr val="000000"/>
              </a:solidFill>
              <a:cs typeface="Arial" charset="0"/>
            </a:endParaRPr>
          </a:p>
          <a:p>
            <a:pPr eaLnBrk="1">
              <a:lnSpc>
                <a:spcPct val="102000"/>
              </a:lnSpc>
              <a:spcAft>
                <a:spcPts val="1425"/>
              </a:spcAft>
              <a:buSzPct val="45000"/>
            </a:pPr>
            <a:r>
              <a:rPr lang="el-GR" altLang="sk-SK" sz="2000" i="1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Ω</a:t>
            </a:r>
            <a:r>
              <a:rPr lang="sk-SK" altLang="sk-SK" sz="2000" i="1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: </a:t>
            </a:r>
            <a:r>
              <a:rPr lang="en-US" altLang="sk-SK" sz="2000" i="1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angular velocity (saddle rotation)</a:t>
            </a:r>
            <a:endParaRPr lang="sk-SK" altLang="sk-SK" sz="2000" i="1" dirty="0" smtClean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eaLnBrk="1">
              <a:lnSpc>
                <a:spcPct val="100000"/>
              </a:lnSpc>
              <a:spcAft>
                <a:spcPts val="1425"/>
              </a:spcAft>
              <a:buSzPct val="45000"/>
            </a:pPr>
            <a:r>
              <a:rPr lang="sk-SK" altLang="sk-SK" sz="2000" i="1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A,B,C,D</a:t>
            </a:r>
            <a:r>
              <a:rPr lang="en-US" altLang="sk-SK" sz="2000" i="1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:</a:t>
            </a:r>
            <a:r>
              <a:rPr lang="sk-SK" altLang="sk-SK" sz="2000" i="1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 </a:t>
            </a:r>
            <a:r>
              <a:rPr lang="en-US" altLang="sk-SK" sz="2000" i="1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determined by</a:t>
            </a:r>
            <a:r>
              <a:rPr lang="sk-SK" altLang="sk-SK" sz="2000" i="1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 initial</a:t>
            </a:r>
            <a:r>
              <a:rPr lang="en-US" altLang="sk-SK" sz="2000" i="1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 </a:t>
            </a:r>
            <a:r>
              <a:rPr lang="sk-SK" altLang="sk-SK" sz="2000" i="1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conditions</a:t>
            </a:r>
            <a:r>
              <a:rPr lang="en-US" altLang="sk-SK" sz="2800" i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/>
            </a:r>
            <a:br>
              <a:rPr lang="en-US" altLang="sk-SK" sz="2800" i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endParaRPr lang="sk-SK" altLang="sk-SK" sz="2800" dirty="0">
              <a:solidFill>
                <a:srgbClr val="000000"/>
              </a:solidFill>
              <a:cs typeface="Arial" charset="0"/>
            </a:endParaRPr>
          </a:p>
          <a:p>
            <a:pPr eaLnBrk="1">
              <a:lnSpc>
                <a:spcPct val="102000"/>
              </a:lnSpc>
              <a:spcAft>
                <a:spcPts val="1425"/>
              </a:spcAft>
              <a:buClrTx/>
            </a:pPr>
            <a:endParaRPr lang="sk-SK" altLang="sk-SK" sz="2800" dirty="0">
              <a:solidFill>
                <a:srgbClr val="000000"/>
              </a:solidFill>
              <a:cs typeface="Arial" charset="0"/>
            </a:endParaRPr>
          </a:p>
          <a:p>
            <a:pPr eaLnBrk="1">
              <a:lnSpc>
                <a:spcPct val="100000"/>
              </a:lnSpc>
              <a:buSzPct val="45000"/>
              <a:buFont typeface="Wingdings" pitchFamily="2" charset="2"/>
              <a:buNone/>
            </a:pPr>
            <a:r>
              <a:rPr lang="en-US" altLang="sk-SK" sz="3200" dirty="0" smtClean="0">
                <a:solidFill>
                  <a:srgbClr val="000000"/>
                </a:solidFill>
                <a:latin typeface="+mn-lt"/>
                <a:cs typeface="Arial" charset="0"/>
              </a:rPr>
              <a:t>Condition </a:t>
            </a:r>
            <a:r>
              <a:rPr lang="en-US" altLang="sk-SK" sz="3200" dirty="0">
                <a:solidFill>
                  <a:srgbClr val="000000"/>
                </a:solidFill>
                <a:latin typeface="+mn-lt"/>
                <a:cs typeface="Arial" charset="0"/>
              </a:rPr>
              <a:t>of stability (</a:t>
            </a:r>
            <a:r>
              <a:rPr lang="en-US" altLang="sk-SK" sz="3200" b="1" i="1" dirty="0">
                <a:solidFill>
                  <a:srgbClr val="000000"/>
                </a:solidFill>
                <a:latin typeface="+mn-lt"/>
                <a:cs typeface="Arial" charset="0"/>
              </a:rPr>
              <a:t>z</a:t>
            </a:r>
            <a:r>
              <a:rPr lang="en-US" altLang="sk-SK" sz="3200" dirty="0">
                <a:solidFill>
                  <a:srgbClr val="000000"/>
                </a:solidFill>
                <a:latin typeface="+mn-lt"/>
                <a:cs typeface="Arial" charset="0"/>
              </a:rPr>
              <a:t> does not diverge</a:t>
            </a:r>
            <a:r>
              <a:rPr lang="en-US" altLang="sk-SK" sz="3200" dirty="0" smtClean="0">
                <a:solidFill>
                  <a:srgbClr val="000000"/>
                </a:solidFill>
                <a:latin typeface="+mn-lt"/>
                <a:cs typeface="Arial" charset="0"/>
              </a:rPr>
              <a:t>):</a:t>
            </a:r>
          </a:p>
          <a:p>
            <a:pPr eaLnBrk="1">
              <a:lnSpc>
                <a:spcPct val="100000"/>
              </a:lnSpc>
              <a:buSzPct val="45000"/>
              <a:buFont typeface="Wingdings" pitchFamily="2" charset="2"/>
              <a:buNone/>
            </a:pPr>
            <a:endParaRPr lang="en-US" altLang="sk-SK" sz="3200" dirty="0">
              <a:solidFill>
                <a:srgbClr val="000000"/>
              </a:solidFill>
              <a:cs typeface="Arial" charset="0"/>
            </a:endParaRPr>
          </a:p>
          <a:p>
            <a:pPr eaLnBrk="1">
              <a:lnSpc>
                <a:spcPct val="100000"/>
              </a:lnSpc>
              <a:buSzPct val="45000"/>
              <a:buFont typeface="Wingdings" pitchFamily="2" charset="2"/>
              <a:buNone/>
            </a:pPr>
            <a:endParaRPr lang="en-US" altLang="sk-SK" sz="3200" dirty="0" smtClean="0">
              <a:solidFill>
                <a:srgbClr val="000000"/>
              </a:solidFill>
              <a:cs typeface="Arial" charset="0"/>
            </a:endParaRPr>
          </a:p>
          <a:p>
            <a:pPr eaLnBrk="1">
              <a:lnSpc>
                <a:spcPct val="100000"/>
              </a:lnSpc>
              <a:buSzPct val="45000"/>
              <a:buFont typeface="Wingdings" pitchFamily="2" charset="2"/>
              <a:buNone/>
            </a:pPr>
            <a:endParaRPr lang="en-US" altLang="sk-SK" sz="3200" dirty="0">
              <a:solidFill>
                <a:srgbClr val="000000"/>
              </a:solidFill>
              <a:cs typeface="Arial" charset="0"/>
            </a:endParaRPr>
          </a:p>
          <a:p>
            <a:pPr eaLnBrk="1">
              <a:lnSpc>
                <a:spcPct val="100000"/>
              </a:lnSpc>
              <a:buSzPct val="45000"/>
              <a:buFont typeface="Wingdings" pitchFamily="2" charset="2"/>
              <a:buNone/>
            </a:pPr>
            <a:endParaRPr lang="sk-SK" altLang="sk-SK" sz="3200" dirty="0">
              <a:solidFill>
                <a:srgbClr val="000000"/>
              </a:solidFill>
              <a:cs typeface="Arial" charset="0"/>
            </a:endParaRPr>
          </a:p>
          <a:p>
            <a:pPr eaLnBrk="1">
              <a:lnSpc>
                <a:spcPct val="102000"/>
              </a:lnSpc>
              <a:spcAft>
                <a:spcPts val="1425"/>
              </a:spcAft>
              <a:buClrTx/>
            </a:pPr>
            <a:endParaRPr lang="sk-SK" altLang="sk-SK" sz="3200" dirty="0">
              <a:solidFill>
                <a:srgbClr val="000000"/>
              </a:solidFill>
              <a:cs typeface="Arial" charset="0"/>
            </a:endParaRPr>
          </a:p>
          <a:p>
            <a:pPr eaLnBrk="1">
              <a:lnSpc>
                <a:spcPct val="102000"/>
              </a:lnSpc>
              <a:spcAft>
                <a:spcPts val="1425"/>
              </a:spcAft>
              <a:buClrTx/>
            </a:pPr>
            <a:endParaRPr lang="sk-SK" altLang="sk-SK" sz="3200" dirty="0">
              <a:solidFill>
                <a:srgbClr val="000000"/>
              </a:solidFill>
              <a:cs typeface="Arial" charset="0"/>
            </a:endParaRPr>
          </a:p>
          <a:p>
            <a:pPr eaLnBrk="1">
              <a:lnSpc>
                <a:spcPct val="102000"/>
              </a:lnSpc>
              <a:spcAft>
                <a:spcPts val="1425"/>
              </a:spcAft>
              <a:buClrTx/>
            </a:pPr>
            <a:endParaRPr lang="sk-SK" altLang="sk-SK" sz="3200" dirty="0">
              <a:solidFill>
                <a:srgbClr val="000000"/>
              </a:solidFill>
              <a:cs typeface="Arial" charset="0"/>
            </a:endParaRPr>
          </a:p>
          <a:p>
            <a:pPr eaLnBrk="1">
              <a:lnSpc>
                <a:spcPct val="102000"/>
              </a:lnSpc>
              <a:spcAft>
                <a:spcPts val="1425"/>
              </a:spcAft>
              <a:buClrTx/>
            </a:pPr>
            <a:endParaRPr lang="sk-SK" altLang="sk-SK" sz="3200" i="1" dirty="0">
              <a:solidFill>
                <a:srgbClr val="000000"/>
              </a:solidFill>
              <a:cs typeface="Arial" charset="0"/>
            </a:endParaRPr>
          </a:p>
          <a:p>
            <a:pPr eaLnBrk="1">
              <a:lnSpc>
                <a:spcPct val="102000"/>
              </a:lnSpc>
              <a:spcAft>
                <a:spcPts val="1425"/>
              </a:spcAft>
              <a:buClrTx/>
            </a:pPr>
            <a:endParaRPr lang="sk-SK" altLang="sk-SK" sz="3200" i="1" dirty="0">
              <a:solidFill>
                <a:srgbClr val="000000"/>
              </a:solidFill>
              <a:cs typeface="Arial" charset="0"/>
            </a:endParaRPr>
          </a:p>
        </p:txBody>
      </p:sp>
      <p:graphicFrame>
        <p:nvGraphicFramePr>
          <p:cNvPr id="8202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9689163"/>
              </p:ext>
            </p:extLst>
          </p:nvPr>
        </p:nvGraphicFramePr>
        <p:xfrm>
          <a:off x="720725" y="3512772"/>
          <a:ext cx="2016224" cy="814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97" name="Equation" r:id="rId15" imgW="1193760" imgH="482400" progId="Equation.3">
                  <p:embed/>
                </p:oleObj>
              </mc:Choice>
              <mc:Fallback>
                <p:oleObj name="Equation" r:id="rId15" imgW="1193760" imgH="4824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725" y="3512772"/>
                        <a:ext cx="2016224" cy="814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59792" y="2555701"/>
            <a:ext cx="9523983" cy="26684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sk-SK" sz="5400" b="1" i="1" dirty="0" smtClean="0">
                <a:solidFill>
                  <a:srgbClr val="000000"/>
                </a:solidFill>
                <a:cs typeface="Arial" charset="0"/>
              </a:rPr>
              <a:t>The only requirement</a:t>
            </a:r>
            <a:r>
              <a:rPr lang="en-US" altLang="sk-SK" sz="5400" b="1" i="1" dirty="0">
                <a:solidFill>
                  <a:srgbClr val="000000"/>
                </a:solidFill>
                <a:cs typeface="Arial" charset="0"/>
              </a:rPr>
              <a:t/>
            </a:r>
            <a:br>
              <a:rPr lang="en-US" altLang="sk-SK" sz="5400" b="1" i="1" dirty="0">
                <a:solidFill>
                  <a:srgbClr val="000000"/>
                </a:solidFill>
                <a:cs typeface="Arial" charset="0"/>
              </a:rPr>
            </a:br>
            <a:r>
              <a:rPr lang="sk-SK" altLang="sk-SK" sz="5400" b="1" i="1" dirty="0" smtClean="0">
                <a:solidFill>
                  <a:srgbClr val="000000"/>
                </a:solidFill>
                <a:cs typeface="Arial" charset="0"/>
              </a:rPr>
              <a:t>for stability</a:t>
            </a:r>
            <a:r>
              <a:rPr lang="en-US" altLang="sk-SK" sz="5400" b="1" i="1" dirty="0" smtClean="0">
                <a:solidFill>
                  <a:srgbClr val="000000"/>
                </a:solidFill>
                <a:cs typeface="Arial" charset="0"/>
              </a:rPr>
              <a:t>:</a:t>
            </a:r>
            <a:endParaRPr lang="sk-SK" altLang="sk-SK" sz="5400" b="1" i="1" dirty="0" smtClean="0">
              <a:solidFill>
                <a:srgbClr val="000000"/>
              </a:solidFill>
              <a:cs typeface="Arial" charset="0"/>
            </a:endParaRPr>
          </a:p>
          <a:p>
            <a:pPr algn="ctr"/>
            <a:r>
              <a:rPr lang="sk-SK" altLang="sk-SK" sz="5400" b="1" i="1" dirty="0" smtClean="0">
                <a:solidFill>
                  <a:srgbClr val="000000"/>
                </a:solidFill>
                <a:cs typeface="Arial" charset="0"/>
              </a:rPr>
              <a:t>f</a:t>
            </a:r>
            <a:r>
              <a:rPr lang="en-US" altLang="sk-SK" sz="5400" b="1" i="1" dirty="0" smtClean="0">
                <a:solidFill>
                  <a:srgbClr val="000000"/>
                </a:solidFill>
                <a:cs typeface="Arial" charset="0"/>
              </a:rPr>
              <a:t> &gt; f</a:t>
            </a:r>
            <a:r>
              <a:rPr lang="en-US" altLang="sk-SK" sz="4000" b="1" i="1" dirty="0" smtClean="0">
                <a:solidFill>
                  <a:srgbClr val="000000"/>
                </a:solidFill>
                <a:cs typeface="Arial" charset="0"/>
              </a:rPr>
              <a:t>c</a:t>
            </a:r>
          </a:p>
          <a:p>
            <a:endParaRPr lang="sk-SK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additive="repl"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3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3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9" grpId="0"/>
      <p:bldP spid="11" grpId="0" animBg="1"/>
      <p:bldP spid="6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863600" y="1584325"/>
            <a:ext cx="4248150" cy="611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42900" indent="-319088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marL="742950" indent="-28575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marL="11430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marL="16002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marL="20574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lnSpc>
                <a:spcPct val="102000"/>
              </a:lnSpc>
              <a:spcAft>
                <a:spcPts val="1425"/>
              </a:spcAft>
              <a:buClrTx/>
            </a:pPr>
            <a:r>
              <a:rPr lang="sk-SK" altLang="sk-SK" sz="3200">
                <a:solidFill>
                  <a:srgbClr val="000000"/>
                </a:solidFill>
                <a:latin typeface="Calibri" pitchFamily="34" charset="0"/>
                <a:cs typeface="Arial" charset="0"/>
              </a:rPr>
              <a:t>Gravitational potential:</a:t>
            </a:r>
          </a:p>
          <a:p>
            <a:pPr eaLnBrk="1">
              <a:lnSpc>
                <a:spcPct val="102000"/>
              </a:lnSpc>
              <a:spcAft>
                <a:spcPts val="1425"/>
              </a:spcAft>
              <a:buClrTx/>
            </a:pPr>
            <a:r>
              <a:rPr lang="sk-SK" altLang="sk-SK" sz="3200">
                <a:solidFill>
                  <a:srgbClr val="000000"/>
                </a:solidFill>
                <a:latin typeface="Calibri" pitchFamily="34" charset="0"/>
                <a:cs typeface="Arial" charset="0"/>
              </a:rPr>
              <a:t>- </a:t>
            </a:r>
            <a:r>
              <a:rPr lang="sk-SK" altLang="sk-SK" sz="2800">
                <a:solidFill>
                  <a:srgbClr val="000000"/>
                </a:solidFill>
                <a:latin typeface="Calibri" pitchFamily="34" charset="0"/>
                <a:cs typeface="Arial" charset="0"/>
              </a:rPr>
              <a:t>assigned to the rotating frame (fixed to U)</a:t>
            </a:r>
          </a:p>
          <a:p>
            <a:pPr eaLnBrk="1">
              <a:lnSpc>
                <a:spcPct val="102000"/>
              </a:lnSpc>
              <a:spcAft>
                <a:spcPts val="1425"/>
              </a:spcAft>
              <a:buClrTx/>
            </a:pPr>
            <a:endParaRPr lang="sk-SK" altLang="sk-SK" sz="280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eaLnBrk="1">
              <a:lnSpc>
                <a:spcPct val="102000"/>
              </a:lnSpc>
              <a:spcAft>
                <a:spcPts val="1425"/>
              </a:spcAft>
              <a:buClrTx/>
            </a:pPr>
            <a:endParaRPr lang="sk-SK" altLang="sk-SK" sz="280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eaLnBrk="1">
              <a:lnSpc>
                <a:spcPct val="102000"/>
              </a:lnSpc>
              <a:spcAft>
                <a:spcPts val="1425"/>
              </a:spcAft>
              <a:buClrTx/>
            </a:pPr>
            <a:r>
              <a:rPr lang="sk-SK" altLang="sk-SK" sz="2800">
                <a:solidFill>
                  <a:srgbClr val="000000"/>
                </a:solidFill>
                <a:latin typeface="Calibri" pitchFamily="34" charset="0"/>
                <a:cs typeface="Arial" charset="0"/>
              </a:rPr>
              <a:t>- converted to the laboratory frame:</a:t>
            </a:r>
          </a:p>
          <a:p>
            <a:pPr eaLnBrk="1">
              <a:lnSpc>
                <a:spcPct val="102000"/>
              </a:lnSpc>
              <a:spcAft>
                <a:spcPts val="1425"/>
              </a:spcAft>
              <a:buClrTx/>
            </a:pPr>
            <a:endParaRPr lang="sk-SK" altLang="sk-SK" sz="280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eaLnBrk="1">
              <a:lnSpc>
                <a:spcPct val="102000"/>
              </a:lnSpc>
              <a:spcAft>
                <a:spcPts val="1425"/>
              </a:spcAft>
              <a:buClrTx/>
            </a:pPr>
            <a:endParaRPr lang="sk-SK" altLang="sk-SK" sz="320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eaLnBrk="1">
              <a:lnSpc>
                <a:spcPct val="102000"/>
              </a:lnSpc>
              <a:spcAft>
                <a:spcPts val="1425"/>
              </a:spcAft>
              <a:buClrTx/>
            </a:pPr>
            <a:endParaRPr lang="sk-SK" altLang="sk-SK" sz="320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graphicFrame>
        <p:nvGraphicFramePr>
          <p:cNvPr id="10243" name="Object 3"/>
          <p:cNvGraphicFramePr>
            <a:graphicFrameLocks noChangeAspect="1"/>
          </p:cNvGraphicFramePr>
          <p:nvPr/>
        </p:nvGraphicFramePr>
        <p:xfrm>
          <a:off x="1079500" y="3608388"/>
          <a:ext cx="3740150" cy="89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3" r:id="rId4" imgW="3759840" imgH="901440" progId="">
                  <p:embed/>
                </p:oleObj>
              </mc:Choice>
              <mc:Fallback>
                <p:oleObj r:id="rId4" imgW="3759840" imgH="901440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0" y="3608388"/>
                        <a:ext cx="3740150" cy="89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3" name="Object 5"/>
          <p:cNvGraphicFramePr>
            <a:graphicFrameLocks noChangeAspect="1"/>
          </p:cNvGraphicFramePr>
          <p:nvPr/>
        </p:nvGraphicFramePr>
        <p:xfrm>
          <a:off x="941388" y="5588000"/>
          <a:ext cx="6691312" cy="89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4" r:id="rId6" imgW="6690960" imgH="891720" progId="">
                  <p:embed/>
                </p:oleObj>
              </mc:Choice>
              <mc:Fallback>
                <p:oleObj r:id="rId6" imgW="6690960" imgH="891720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1388" y="5588000"/>
                        <a:ext cx="6691312" cy="89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6" name="Rectangle 1"/>
          <p:cNvSpPr txBox="1">
            <a:spLocks noChangeArrowheads="1"/>
          </p:cNvSpPr>
          <p:nvPr/>
        </p:nvSpPr>
        <p:spPr bwMode="auto">
          <a:xfrm>
            <a:off x="436563" y="34925"/>
            <a:ext cx="9072562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 anchor="ctr"/>
          <a:lstStyle>
            <a:lvl1pPr defTabSz="1006475" eaLnBrk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1963" algn="l"/>
                <a:tab pos="8531225" algn="l"/>
                <a:tab pos="8980488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marL="742950" indent="-285750" defTabSz="1006475" eaLnBrk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1963" algn="l"/>
                <a:tab pos="8531225" algn="l"/>
                <a:tab pos="8980488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marL="1143000" indent="-228600" defTabSz="1006475" eaLnBrk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1963" algn="l"/>
                <a:tab pos="8531225" algn="l"/>
                <a:tab pos="8980488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marL="1600200" indent="-228600" defTabSz="1006475" eaLnBrk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1963" algn="l"/>
                <a:tab pos="8531225" algn="l"/>
                <a:tab pos="8980488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marL="2057400" indent="-228600" defTabSz="1006475" eaLnBrk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1963" algn="l"/>
                <a:tab pos="8531225" algn="l"/>
                <a:tab pos="8980488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10064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1963" algn="l"/>
                <a:tab pos="8531225" algn="l"/>
                <a:tab pos="8980488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10064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1963" algn="l"/>
                <a:tab pos="8531225" algn="l"/>
                <a:tab pos="8980488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10064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1963" algn="l"/>
                <a:tab pos="8531225" algn="l"/>
                <a:tab pos="8980488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10064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1963" algn="l"/>
                <a:tab pos="8531225" algn="l"/>
                <a:tab pos="8980488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algn="ctr" eaLnBrk="1" hangingPunct="1"/>
            <a:r>
              <a:rPr lang="en-US" altLang="sk-SK" sz="4400">
                <a:solidFill>
                  <a:schemeClr val="accent1"/>
                </a:solidFill>
                <a:latin typeface="Calibri" pitchFamily="34" charset="0"/>
              </a:rPr>
              <a:t>T</a:t>
            </a:r>
            <a:r>
              <a:rPr lang="sk-SK" altLang="sk-SK" sz="4400">
                <a:solidFill>
                  <a:schemeClr val="accent1"/>
                </a:solidFill>
                <a:latin typeface="Calibri" pitchFamily="34" charset="0"/>
              </a:rPr>
              <a:t>heory </a:t>
            </a:r>
            <a:r>
              <a:rPr lang="en-GB" altLang="sk-SK" sz="4400">
                <a:solidFill>
                  <a:schemeClr val="accent1"/>
                </a:solidFill>
                <a:latin typeface="Calibri" pitchFamily="34" charset="0"/>
              </a:rPr>
              <a:t>(Thompson's article)</a:t>
            </a:r>
            <a:r>
              <a:rPr lang="sk-SK" altLang="sk-SK" sz="4400">
                <a:solidFill>
                  <a:schemeClr val="accent1"/>
                </a:solidFill>
                <a:latin typeface="Calibri" pitchFamily="34" charset="0"/>
              </a:rPr>
              <a:t> </a:t>
            </a:r>
            <a:endParaRPr lang="en-US" altLang="sk-SK" sz="4400">
              <a:solidFill>
                <a:schemeClr val="accent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idx="1"/>
          </p:nvPr>
        </p:nvSpPr>
        <p:spPr>
          <a:xfrm>
            <a:off x="431800" y="900113"/>
            <a:ext cx="9288463" cy="7572375"/>
          </a:xfrm>
        </p:spPr>
        <p:txBody>
          <a:bodyPr tIns="0"/>
          <a:lstStyle/>
          <a:p>
            <a:pPr indent="-320675" eaLnBrk="1" hangingPunct="1">
              <a:lnSpc>
                <a:spcPct val="102000"/>
              </a:lnSpc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r>
              <a:rPr lang="sk-SK" altLang="sk-SK" sz="2800" i="1" smtClean="0">
                <a:cs typeface="Arial" charset="0"/>
              </a:rPr>
              <a:t>           </a:t>
            </a:r>
          </a:p>
          <a:p>
            <a:pPr indent="-320675" eaLnBrk="1" hangingPunct="1">
              <a:lnSpc>
                <a:spcPct val="102000"/>
              </a:lnSpc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endParaRPr lang="sk-SK" altLang="sk-SK" sz="2800" i="1" smtClean="0">
              <a:cs typeface="Arial" charset="0"/>
            </a:endParaRPr>
          </a:p>
          <a:p>
            <a:pPr indent="-320675" eaLnBrk="1" hangingPunct="1">
              <a:lnSpc>
                <a:spcPct val="102000"/>
              </a:lnSpc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r>
              <a:rPr lang="sk-SK" altLang="sk-SK" sz="2800" i="1" smtClean="0">
                <a:cs typeface="Arial" charset="0"/>
              </a:rPr>
              <a:t>                          =&gt; result will </a:t>
            </a:r>
            <a:r>
              <a:rPr lang="sk-SK" altLang="sk-SK" sz="2800" b="1" i="1" smtClean="0">
                <a:cs typeface="Arial" charset="0"/>
              </a:rPr>
              <a:t>diverge </a:t>
            </a:r>
            <a:r>
              <a:rPr lang="sk-SK" altLang="sk-SK" sz="2800" i="1" smtClean="0">
                <a:cs typeface="Arial" charset="0"/>
              </a:rPr>
              <a:t>in any case =&gt;</a:t>
            </a:r>
          </a:p>
          <a:p>
            <a:pPr indent="-320675" eaLnBrk="1" hangingPunct="1">
              <a:lnSpc>
                <a:spcPct val="102000"/>
              </a:lnSpc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r>
              <a:rPr lang="sk-SK" altLang="sk-SK" sz="2800" i="1" smtClean="0">
                <a:cs typeface="Arial" charset="0"/>
              </a:rPr>
              <a:t> particle is </a:t>
            </a:r>
            <a:r>
              <a:rPr lang="sk-SK" altLang="sk-SK" sz="2800" b="1" i="1" smtClean="0">
                <a:cs typeface="Arial" charset="0"/>
              </a:rPr>
              <a:t>trapped</a:t>
            </a:r>
            <a:r>
              <a:rPr lang="sk-SK" altLang="sk-SK" sz="2800" i="1" smtClean="0">
                <a:cs typeface="Arial" charset="0"/>
              </a:rPr>
              <a:t> only if 			  ,  thus</a:t>
            </a:r>
          </a:p>
          <a:p>
            <a:pPr indent="-320675" eaLnBrk="1" hangingPunct="1">
              <a:lnSpc>
                <a:spcPct val="102000"/>
              </a:lnSpc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endParaRPr lang="sk-SK" altLang="sk-SK" sz="2800" i="1" smtClean="0">
              <a:cs typeface="Arial" charset="0"/>
            </a:endParaRPr>
          </a:p>
          <a:p>
            <a:pPr indent="-320675" eaLnBrk="1" hangingPunct="1">
              <a:lnSpc>
                <a:spcPct val="102000"/>
              </a:lnSpc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endParaRPr lang="sk-SK" altLang="sk-SK" sz="2800" i="1" smtClean="0">
              <a:cs typeface="Arial" charset="0"/>
            </a:endParaRPr>
          </a:p>
          <a:p>
            <a:pPr indent="-320675" eaLnBrk="1" hangingPunct="1">
              <a:lnSpc>
                <a:spcPct val="102000"/>
              </a:lnSpc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endParaRPr lang="sk-SK" altLang="sk-SK" sz="2800" b="1" u="sng" smtClean="0">
              <a:cs typeface="Arial" charset="0"/>
            </a:endParaRPr>
          </a:p>
          <a:p>
            <a:pPr indent="-320675" eaLnBrk="1" hangingPunct="1">
              <a:lnSpc>
                <a:spcPct val="102000"/>
              </a:lnSpc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endParaRPr lang="sk-SK" altLang="sk-SK" sz="2800" b="1" u="sng" smtClean="0">
              <a:cs typeface="Arial" charset="0"/>
            </a:endParaRPr>
          </a:p>
          <a:p>
            <a:pPr indent="-320675" eaLnBrk="1" hangingPunct="1">
              <a:lnSpc>
                <a:spcPct val="102000"/>
              </a:lnSpc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endParaRPr lang="sk-SK" altLang="sk-SK" sz="2800" b="1" u="sng" smtClean="0">
              <a:cs typeface="Arial" charset="0"/>
            </a:endParaRPr>
          </a:p>
          <a:p>
            <a:pPr indent="-320675" eaLnBrk="1" hangingPunct="1">
              <a:lnSpc>
                <a:spcPct val="102000"/>
              </a:lnSpc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r>
              <a:rPr lang="sk-SK" altLang="sk-SK" sz="2800" b="1" u="sng" smtClean="0">
                <a:cs typeface="Arial" charset="0"/>
              </a:rPr>
              <a:t>The condition for stability is:</a:t>
            </a:r>
          </a:p>
          <a:p>
            <a:pPr indent="-320675" eaLnBrk="1" hangingPunct="1">
              <a:lnSpc>
                <a:spcPct val="102000"/>
              </a:lnSpc>
              <a:spcBef>
                <a:spcPts val="2838"/>
              </a:spcBef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endParaRPr lang="sk-SK" altLang="sk-SK" sz="2800" i="1" smtClean="0">
              <a:cs typeface="Arial" charset="0"/>
            </a:endParaRPr>
          </a:p>
          <a:p>
            <a:pPr indent="-320675" eaLnBrk="1" hangingPunct="1">
              <a:lnSpc>
                <a:spcPct val="102000"/>
              </a:lnSpc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endParaRPr lang="sk-SK" altLang="sk-SK" i="1" smtClean="0">
              <a:cs typeface="Arial" charset="0"/>
            </a:endParaRPr>
          </a:p>
          <a:p>
            <a:pPr indent="-320675" eaLnBrk="1" hangingPunct="1">
              <a:lnSpc>
                <a:spcPct val="102000"/>
              </a:lnSpc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endParaRPr lang="sk-SK" altLang="sk-SK" i="1" smtClean="0">
              <a:cs typeface="Arial" charset="0"/>
            </a:endParaRPr>
          </a:p>
          <a:p>
            <a:pPr indent="-320675" eaLnBrk="1" hangingPunct="1">
              <a:lnSpc>
                <a:spcPct val="102000"/>
              </a:lnSpc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r>
              <a:rPr lang="sk-SK" altLang="sk-SK" i="1" smtClean="0">
                <a:cs typeface="Arial" charset="0"/>
              </a:rPr>
              <a:t> </a:t>
            </a:r>
          </a:p>
        </p:txBody>
      </p:sp>
      <p:graphicFrame>
        <p:nvGraphicFramePr>
          <p:cNvPr id="12291" name="Object 2"/>
          <p:cNvGraphicFramePr>
            <a:graphicFrameLocks noChangeAspect="1"/>
          </p:cNvGraphicFramePr>
          <p:nvPr/>
        </p:nvGraphicFramePr>
        <p:xfrm>
          <a:off x="3003550" y="971550"/>
          <a:ext cx="3857625" cy="84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59" r:id="rId4" imgW="3876480" imgH="851040" progId="">
                  <p:embed/>
                </p:oleObj>
              </mc:Choice>
              <mc:Fallback>
                <p:oleObj r:id="rId4" imgW="3876480" imgH="85104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3550" y="971550"/>
                        <a:ext cx="3857625" cy="844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0" name="Object 4"/>
          <p:cNvGraphicFramePr>
            <a:graphicFrameLocks noChangeAspect="1"/>
          </p:cNvGraphicFramePr>
          <p:nvPr/>
        </p:nvGraphicFramePr>
        <p:xfrm>
          <a:off x="3824288" y="3635375"/>
          <a:ext cx="2216150" cy="100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60" name="Equation" r:id="rId6" imgW="952087" imgH="431613" progId="Equation.3">
                  <p:embed/>
                </p:oleObj>
              </mc:Choice>
              <mc:Fallback>
                <p:oleObj name="Equation" r:id="rId6" imgW="952087" imgH="431613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24288" y="3635375"/>
                        <a:ext cx="2216150" cy="1008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3" name="Object 5"/>
          <p:cNvGraphicFramePr>
            <a:graphicFrameLocks noChangeAspect="1"/>
          </p:cNvGraphicFramePr>
          <p:nvPr/>
        </p:nvGraphicFramePr>
        <p:xfrm>
          <a:off x="792163" y="1908175"/>
          <a:ext cx="2214562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61" r:id="rId8" imgW="2170080" imgH="425160" progId="">
                  <p:embed/>
                </p:oleObj>
              </mc:Choice>
              <mc:Fallback>
                <p:oleObj r:id="rId8" imgW="2170080" imgH="425160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163" y="1908175"/>
                        <a:ext cx="2214562" cy="425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4" name="Object 6"/>
          <p:cNvGraphicFramePr>
            <a:graphicFrameLocks noChangeAspect="1"/>
          </p:cNvGraphicFramePr>
          <p:nvPr/>
        </p:nvGraphicFramePr>
        <p:xfrm>
          <a:off x="4824413" y="2555875"/>
          <a:ext cx="1204912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62" r:id="rId10" imgW="1204560" imgH="422280" progId="">
                  <p:embed/>
                </p:oleObj>
              </mc:Choice>
              <mc:Fallback>
                <p:oleObj r:id="rId10" imgW="1204560" imgH="422280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24413" y="2555875"/>
                        <a:ext cx="1204912" cy="422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5" name="Object 7"/>
          <p:cNvGraphicFramePr>
            <a:graphicFrameLocks noChangeAspect="1"/>
          </p:cNvGraphicFramePr>
          <p:nvPr/>
        </p:nvGraphicFramePr>
        <p:xfrm>
          <a:off x="1944688" y="6018213"/>
          <a:ext cx="71437" cy="557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63" r:id="rId12" imgW="72000" imgH="562320" progId="">
                  <p:embed/>
                </p:oleObj>
              </mc:Choice>
              <mc:Fallback>
                <p:oleObj r:id="rId12" imgW="72000" imgH="562320" progId="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44688" y="6018213"/>
                        <a:ext cx="71437" cy="557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4" name="Freeform 8"/>
          <p:cNvSpPr>
            <a:spLocks/>
          </p:cNvSpPr>
          <p:nvPr/>
        </p:nvSpPr>
        <p:spPr bwMode="auto">
          <a:xfrm>
            <a:off x="4248150" y="6696075"/>
            <a:ext cx="1368425" cy="1588"/>
          </a:xfrm>
          <a:custGeom>
            <a:avLst/>
            <a:gdLst>
              <a:gd name="T0" fmla="*/ 0 w 3801"/>
              <a:gd name="T1" fmla="*/ 0 h 1"/>
              <a:gd name="T2" fmla="*/ 2147483647 w 3801"/>
              <a:gd name="T3" fmla="*/ 0 h 1"/>
              <a:gd name="T4" fmla="*/ 0 60000 65536"/>
              <a:gd name="T5" fmla="*/ 0 60000 65536"/>
              <a:gd name="T6" fmla="*/ 0 w 3801"/>
              <a:gd name="T7" fmla="*/ 0 h 1"/>
              <a:gd name="T8" fmla="*/ 3801 w 3801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01" h="1">
                <a:moveTo>
                  <a:pt x="0" y="0"/>
                </a:moveTo>
                <a:lnTo>
                  <a:pt x="380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0" tIns="45711" rIns="91420" bIns="45711"/>
          <a:lstStyle/>
          <a:p>
            <a:endParaRPr lang="sk-SK"/>
          </a:p>
        </p:txBody>
      </p:sp>
      <p:graphicFrame>
        <p:nvGraphicFramePr>
          <p:cNvPr id="9225" name="Object 9"/>
          <p:cNvGraphicFramePr>
            <a:graphicFrameLocks noChangeAspect="1"/>
          </p:cNvGraphicFramePr>
          <p:nvPr/>
        </p:nvGraphicFramePr>
        <p:xfrm>
          <a:off x="5975350" y="5948363"/>
          <a:ext cx="2112963" cy="1323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64" r:id="rId14" imgW="2143800" imgH="1332720" progId="Equation.3">
                  <p:embed/>
                </p:oleObj>
              </mc:Choice>
              <mc:Fallback>
                <p:oleObj r:id="rId14" imgW="2143800" imgH="133272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75350" y="5948363"/>
                        <a:ext cx="2112963" cy="1323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6" name="Object 10"/>
          <p:cNvGraphicFramePr>
            <a:graphicFrameLocks noChangeAspect="1"/>
          </p:cNvGraphicFramePr>
          <p:nvPr/>
        </p:nvGraphicFramePr>
        <p:xfrm>
          <a:off x="1912938" y="6048375"/>
          <a:ext cx="1974850" cy="1227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65" r:id="rId16" imgW="1974960" imgH="1227240" progId="">
                  <p:embed/>
                </p:oleObj>
              </mc:Choice>
              <mc:Fallback>
                <p:oleObj r:id="rId16" imgW="1974960" imgH="1227240" progId="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2938" y="6048375"/>
                        <a:ext cx="1974850" cy="1227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4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6"/>
          <p:cNvSpPr txBox="1">
            <a:spLocks noChangeArrowheads="1"/>
          </p:cNvSpPr>
          <p:nvPr/>
        </p:nvSpPr>
        <p:spPr bwMode="auto">
          <a:xfrm>
            <a:off x="431800" y="1223963"/>
            <a:ext cx="9504363" cy="590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82" tIns="44991" rIns="89982" bIns="44991"/>
          <a:lstStyle>
            <a:lvl1pPr eaLnBrk="0">
              <a:tabLst>
                <a:tab pos="0" algn="l"/>
                <a:tab pos="103188" algn="l"/>
                <a:tab pos="552450" algn="l"/>
                <a:tab pos="1001713" algn="l"/>
                <a:tab pos="1450975" algn="l"/>
                <a:tab pos="1900238" algn="l"/>
                <a:tab pos="2349500" algn="l"/>
                <a:tab pos="2798763" algn="l"/>
                <a:tab pos="3248025" algn="l"/>
                <a:tab pos="3697288" algn="l"/>
                <a:tab pos="4146550" algn="l"/>
                <a:tab pos="4595813" algn="l"/>
                <a:tab pos="5045075" algn="l"/>
                <a:tab pos="5494338" algn="l"/>
                <a:tab pos="5943600" algn="l"/>
                <a:tab pos="6392863" algn="l"/>
                <a:tab pos="6842125" algn="l"/>
                <a:tab pos="7291388" algn="l"/>
                <a:tab pos="7739063" algn="l"/>
                <a:tab pos="8188325" algn="l"/>
                <a:tab pos="8637588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marL="742950" indent="-285750" eaLnBrk="0">
              <a:tabLst>
                <a:tab pos="0" algn="l"/>
                <a:tab pos="103188" algn="l"/>
                <a:tab pos="552450" algn="l"/>
                <a:tab pos="1001713" algn="l"/>
                <a:tab pos="1450975" algn="l"/>
                <a:tab pos="1900238" algn="l"/>
                <a:tab pos="2349500" algn="l"/>
                <a:tab pos="2798763" algn="l"/>
                <a:tab pos="3248025" algn="l"/>
                <a:tab pos="3697288" algn="l"/>
                <a:tab pos="4146550" algn="l"/>
                <a:tab pos="4595813" algn="l"/>
                <a:tab pos="5045075" algn="l"/>
                <a:tab pos="5494338" algn="l"/>
                <a:tab pos="5943600" algn="l"/>
                <a:tab pos="6392863" algn="l"/>
                <a:tab pos="6842125" algn="l"/>
                <a:tab pos="7291388" algn="l"/>
                <a:tab pos="7739063" algn="l"/>
                <a:tab pos="8188325" algn="l"/>
                <a:tab pos="8637588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marL="1143000" indent="-228600" eaLnBrk="0">
              <a:tabLst>
                <a:tab pos="0" algn="l"/>
                <a:tab pos="103188" algn="l"/>
                <a:tab pos="552450" algn="l"/>
                <a:tab pos="1001713" algn="l"/>
                <a:tab pos="1450975" algn="l"/>
                <a:tab pos="1900238" algn="l"/>
                <a:tab pos="2349500" algn="l"/>
                <a:tab pos="2798763" algn="l"/>
                <a:tab pos="3248025" algn="l"/>
                <a:tab pos="3697288" algn="l"/>
                <a:tab pos="4146550" algn="l"/>
                <a:tab pos="4595813" algn="l"/>
                <a:tab pos="5045075" algn="l"/>
                <a:tab pos="5494338" algn="l"/>
                <a:tab pos="5943600" algn="l"/>
                <a:tab pos="6392863" algn="l"/>
                <a:tab pos="6842125" algn="l"/>
                <a:tab pos="7291388" algn="l"/>
                <a:tab pos="7739063" algn="l"/>
                <a:tab pos="8188325" algn="l"/>
                <a:tab pos="8637588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marL="1600200" indent="-228600" eaLnBrk="0">
              <a:tabLst>
                <a:tab pos="0" algn="l"/>
                <a:tab pos="103188" algn="l"/>
                <a:tab pos="552450" algn="l"/>
                <a:tab pos="1001713" algn="l"/>
                <a:tab pos="1450975" algn="l"/>
                <a:tab pos="1900238" algn="l"/>
                <a:tab pos="2349500" algn="l"/>
                <a:tab pos="2798763" algn="l"/>
                <a:tab pos="3248025" algn="l"/>
                <a:tab pos="3697288" algn="l"/>
                <a:tab pos="4146550" algn="l"/>
                <a:tab pos="4595813" algn="l"/>
                <a:tab pos="5045075" algn="l"/>
                <a:tab pos="5494338" algn="l"/>
                <a:tab pos="5943600" algn="l"/>
                <a:tab pos="6392863" algn="l"/>
                <a:tab pos="6842125" algn="l"/>
                <a:tab pos="7291388" algn="l"/>
                <a:tab pos="7739063" algn="l"/>
                <a:tab pos="8188325" algn="l"/>
                <a:tab pos="8637588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marL="2057400" indent="-228600" eaLnBrk="0">
              <a:tabLst>
                <a:tab pos="0" algn="l"/>
                <a:tab pos="103188" algn="l"/>
                <a:tab pos="552450" algn="l"/>
                <a:tab pos="1001713" algn="l"/>
                <a:tab pos="1450975" algn="l"/>
                <a:tab pos="1900238" algn="l"/>
                <a:tab pos="2349500" algn="l"/>
                <a:tab pos="2798763" algn="l"/>
                <a:tab pos="3248025" algn="l"/>
                <a:tab pos="3697288" algn="l"/>
                <a:tab pos="4146550" algn="l"/>
                <a:tab pos="4595813" algn="l"/>
                <a:tab pos="5045075" algn="l"/>
                <a:tab pos="5494338" algn="l"/>
                <a:tab pos="5943600" algn="l"/>
                <a:tab pos="6392863" algn="l"/>
                <a:tab pos="6842125" algn="l"/>
                <a:tab pos="7291388" algn="l"/>
                <a:tab pos="7739063" algn="l"/>
                <a:tab pos="8188325" algn="l"/>
                <a:tab pos="8637588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3188" algn="l"/>
                <a:tab pos="552450" algn="l"/>
                <a:tab pos="1001713" algn="l"/>
                <a:tab pos="1450975" algn="l"/>
                <a:tab pos="1900238" algn="l"/>
                <a:tab pos="2349500" algn="l"/>
                <a:tab pos="2798763" algn="l"/>
                <a:tab pos="3248025" algn="l"/>
                <a:tab pos="3697288" algn="l"/>
                <a:tab pos="4146550" algn="l"/>
                <a:tab pos="4595813" algn="l"/>
                <a:tab pos="5045075" algn="l"/>
                <a:tab pos="5494338" algn="l"/>
                <a:tab pos="5943600" algn="l"/>
                <a:tab pos="6392863" algn="l"/>
                <a:tab pos="6842125" algn="l"/>
                <a:tab pos="7291388" algn="l"/>
                <a:tab pos="7739063" algn="l"/>
                <a:tab pos="8188325" algn="l"/>
                <a:tab pos="8637588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3188" algn="l"/>
                <a:tab pos="552450" algn="l"/>
                <a:tab pos="1001713" algn="l"/>
                <a:tab pos="1450975" algn="l"/>
                <a:tab pos="1900238" algn="l"/>
                <a:tab pos="2349500" algn="l"/>
                <a:tab pos="2798763" algn="l"/>
                <a:tab pos="3248025" algn="l"/>
                <a:tab pos="3697288" algn="l"/>
                <a:tab pos="4146550" algn="l"/>
                <a:tab pos="4595813" algn="l"/>
                <a:tab pos="5045075" algn="l"/>
                <a:tab pos="5494338" algn="l"/>
                <a:tab pos="5943600" algn="l"/>
                <a:tab pos="6392863" algn="l"/>
                <a:tab pos="6842125" algn="l"/>
                <a:tab pos="7291388" algn="l"/>
                <a:tab pos="7739063" algn="l"/>
                <a:tab pos="8188325" algn="l"/>
                <a:tab pos="8637588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3188" algn="l"/>
                <a:tab pos="552450" algn="l"/>
                <a:tab pos="1001713" algn="l"/>
                <a:tab pos="1450975" algn="l"/>
                <a:tab pos="1900238" algn="l"/>
                <a:tab pos="2349500" algn="l"/>
                <a:tab pos="2798763" algn="l"/>
                <a:tab pos="3248025" algn="l"/>
                <a:tab pos="3697288" algn="l"/>
                <a:tab pos="4146550" algn="l"/>
                <a:tab pos="4595813" algn="l"/>
                <a:tab pos="5045075" algn="l"/>
                <a:tab pos="5494338" algn="l"/>
                <a:tab pos="5943600" algn="l"/>
                <a:tab pos="6392863" algn="l"/>
                <a:tab pos="6842125" algn="l"/>
                <a:tab pos="7291388" algn="l"/>
                <a:tab pos="7739063" algn="l"/>
                <a:tab pos="8188325" algn="l"/>
                <a:tab pos="8637588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3188" algn="l"/>
                <a:tab pos="552450" algn="l"/>
                <a:tab pos="1001713" algn="l"/>
                <a:tab pos="1450975" algn="l"/>
                <a:tab pos="1900238" algn="l"/>
                <a:tab pos="2349500" algn="l"/>
                <a:tab pos="2798763" algn="l"/>
                <a:tab pos="3248025" algn="l"/>
                <a:tab pos="3697288" algn="l"/>
                <a:tab pos="4146550" algn="l"/>
                <a:tab pos="4595813" algn="l"/>
                <a:tab pos="5045075" algn="l"/>
                <a:tab pos="5494338" algn="l"/>
                <a:tab pos="5943600" algn="l"/>
                <a:tab pos="6392863" algn="l"/>
                <a:tab pos="6842125" algn="l"/>
                <a:tab pos="7291388" algn="l"/>
                <a:tab pos="7739063" algn="l"/>
                <a:tab pos="8188325" algn="l"/>
                <a:tab pos="8637588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/>
            <a:r>
              <a:rPr lang="sk-SK" altLang="sk-SK" sz="2200" b="1" dirty="0"/>
              <a:t>R.I. Thompson, T.J. Harmon, and M.G. Ball: </a:t>
            </a:r>
          </a:p>
          <a:p>
            <a:pPr eaLnBrk="1"/>
            <a:r>
              <a:rPr lang="sk-SK" altLang="sk-SK" sz="2200" i="1" dirty="0">
                <a:solidFill>
                  <a:schemeClr val="accent1"/>
                </a:solidFill>
              </a:rPr>
              <a:t>The rotating-saddle trap: a mechanical analogy to RF</a:t>
            </a:r>
            <a:r>
              <a:rPr lang="en-US" altLang="sk-SK" sz="2200" i="1" dirty="0">
                <a:solidFill>
                  <a:schemeClr val="accent1"/>
                </a:solidFill>
              </a:rPr>
              <a:t>-</a:t>
            </a:r>
            <a:r>
              <a:rPr lang="sk-SK" altLang="sk-SK" sz="2200" i="1" dirty="0">
                <a:solidFill>
                  <a:schemeClr val="accent1"/>
                </a:solidFill>
              </a:rPr>
              <a:t>electricquadrupoleion trapping?</a:t>
            </a:r>
          </a:p>
          <a:p>
            <a:pPr eaLnBrk="1"/>
            <a:r>
              <a:rPr lang="sk-SK" altLang="sk-SK" sz="2200" dirty="0"/>
              <a:t>(Can. J. Phys. Vol. 80, 2002)</a:t>
            </a:r>
          </a:p>
          <a:p>
            <a:pPr eaLnBrk="1"/>
            <a:endParaRPr lang="sk-SK" altLang="sk-SK" sz="2200" b="1" dirty="0">
              <a:cs typeface="Arial" charset="0"/>
            </a:endParaRPr>
          </a:p>
          <a:p>
            <a:pPr eaLnBrk="1"/>
            <a:r>
              <a:rPr lang="sk-SK" altLang="sk-SK" sz="2200" b="1" dirty="0">
                <a:cs typeface="Arial" charset="0"/>
              </a:rPr>
              <a:t>Wolfgang Rueckner</a:t>
            </a:r>
            <a:r>
              <a:rPr lang="sk-SK" altLang="sk-SK" sz="2200" b="1" dirty="0"/>
              <a:t>, </a:t>
            </a:r>
            <a:r>
              <a:rPr lang="sk-SK" altLang="sk-SK" sz="2200" b="1" dirty="0">
                <a:cs typeface="Arial" charset="0"/>
              </a:rPr>
              <a:t>Justin Georgi</a:t>
            </a:r>
            <a:r>
              <a:rPr lang="sk-SK" altLang="sk-SK" sz="2200" b="1" dirty="0"/>
              <a:t>, </a:t>
            </a:r>
            <a:r>
              <a:rPr lang="sk-SK" altLang="sk-SK" sz="2200" b="1" dirty="0">
                <a:cs typeface="Arial" charset="0"/>
              </a:rPr>
              <a:t>Douglass Goodale</a:t>
            </a:r>
            <a:r>
              <a:rPr lang="sk-SK" altLang="sk-SK" sz="2200" b="1" dirty="0"/>
              <a:t>, </a:t>
            </a:r>
            <a:r>
              <a:rPr lang="sk-SK" altLang="sk-SK" sz="2200" b="1" dirty="0">
                <a:cs typeface="Arial" charset="0"/>
              </a:rPr>
              <a:t>Daniel Rosenberg</a:t>
            </a:r>
            <a:r>
              <a:rPr lang="sk-SK" altLang="sk-SK" sz="2200" b="1" dirty="0"/>
              <a:t>, </a:t>
            </a:r>
            <a:r>
              <a:rPr lang="sk-SK" altLang="sk-SK" sz="2200" b="1" dirty="0">
                <a:cs typeface="Arial" charset="0"/>
              </a:rPr>
              <a:t>David Tavilla:</a:t>
            </a:r>
          </a:p>
          <a:p>
            <a:pPr eaLnBrk="1"/>
            <a:r>
              <a:rPr lang="sk-SK" altLang="sk-SK" sz="2200" i="1" dirty="0">
                <a:solidFill>
                  <a:schemeClr val="accent1"/>
                </a:solidFill>
              </a:rPr>
              <a:t>Rotating saddle Paul trap </a:t>
            </a:r>
            <a:r>
              <a:rPr lang="sk-SK" altLang="sk-SK" sz="2200" dirty="0">
                <a:solidFill>
                  <a:schemeClr val="accent1"/>
                </a:solidFill>
              </a:rPr>
              <a:t> </a:t>
            </a:r>
          </a:p>
          <a:p>
            <a:pPr eaLnBrk="1"/>
            <a:r>
              <a:rPr lang="sk-SK" altLang="sk-SK" sz="2200" dirty="0"/>
              <a:t>(</a:t>
            </a:r>
            <a:r>
              <a:rPr lang="sk-SK" altLang="sk-SK" sz="2200" dirty="0">
                <a:cs typeface="Arial" charset="0"/>
              </a:rPr>
              <a:t>American Journal of Physics 63</a:t>
            </a:r>
            <a:r>
              <a:rPr lang="sk-SK" altLang="sk-SK" sz="2200" dirty="0"/>
              <a:t>, 186 (1995); doi: 10.1119/1.17983)</a:t>
            </a:r>
          </a:p>
          <a:p>
            <a:pPr eaLnBrk="1"/>
            <a:endParaRPr lang="sk-SK" altLang="sk-SK" sz="2200" b="1" dirty="0">
              <a:cs typeface="Arial" charset="0"/>
            </a:endParaRPr>
          </a:p>
          <a:p>
            <a:pPr eaLnBrk="1"/>
            <a:r>
              <a:rPr lang="sk-SK" altLang="sk-SK" sz="2200" b="1" dirty="0">
                <a:cs typeface="Arial" charset="0"/>
              </a:rPr>
              <a:t>A. K. Johnson </a:t>
            </a:r>
            <a:r>
              <a:rPr lang="sk-SK" altLang="sk-SK" sz="2200" b="1" dirty="0"/>
              <a:t>and </a:t>
            </a:r>
            <a:r>
              <a:rPr lang="sk-SK" altLang="sk-SK" sz="2200" b="1" dirty="0">
                <a:cs typeface="Arial" charset="0"/>
              </a:rPr>
              <a:t>J. A. Rabchuk: </a:t>
            </a:r>
          </a:p>
          <a:p>
            <a:pPr eaLnBrk="1"/>
            <a:r>
              <a:rPr lang="sk-SK" altLang="sk-SK" sz="2200" i="1" dirty="0">
                <a:solidFill>
                  <a:schemeClr val="accent1"/>
                </a:solidFill>
              </a:rPr>
              <a:t>A bead on a hoop rotating about a horizontal axis: A one-dimensional ponderomotive trap</a:t>
            </a:r>
          </a:p>
          <a:p>
            <a:pPr eaLnBrk="1"/>
            <a:r>
              <a:rPr lang="sk-SK" altLang="sk-SK" sz="2200" b="1" dirty="0"/>
              <a:t>(</a:t>
            </a:r>
            <a:r>
              <a:rPr lang="sk-SK" altLang="sk-SK" sz="2200" dirty="0"/>
              <a:t>Citation: </a:t>
            </a:r>
            <a:r>
              <a:rPr lang="sk-SK" altLang="sk-SK" sz="2200" dirty="0">
                <a:cs typeface="Arial" charset="0"/>
              </a:rPr>
              <a:t>American Journal of Physics 77</a:t>
            </a:r>
            <a:r>
              <a:rPr lang="sk-SK" altLang="sk-SK" sz="2200" dirty="0"/>
              <a:t>, 1039 (2009); doi: 10.1119/1.3167216)</a:t>
            </a:r>
          </a:p>
          <a:p>
            <a:pPr eaLnBrk="1"/>
            <a:endParaRPr lang="sk-SK" altLang="sk-SK" sz="2200" dirty="0"/>
          </a:p>
          <a:p>
            <a:pPr eaLnBrk="1"/>
            <a:r>
              <a:rPr lang="sk-SK" altLang="sk-SK" sz="2200" b="1" dirty="0"/>
              <a:t>Tobias Koch:</a:t>
            </a:r>
            <a:endParaRPr lang="en-US" altLang="sk-SK" sz="2200" b="1" dirty="0"/>
          </a:p>
          <a:p>
            <a:pPr eaLnBrk="1"/>
            <a:r>
              <a:rPr lang="sk-SK" altLang="sk-SK" sz="2200" b="1" dirty="0">
                <a:solidFill>
                  <a:srgbClr val="5C8526"/>
                </a:solidFill>
              </a:rPr>
              <a:t> </a:t>
            </a:r>
            <a:r>
              <a:rPr lang="sk-SK" altLang="sk-SK" sz="2200" i="1" dirty="0">
                <a:solidFill>
                  <a:schemeClr val="accent1"/>
                </a:solidFill>
              </a:rPr>
              <a:t>Konzeption und Aufbau einer mobilen Experimentiereinheit fur Schuleräprsentationen zum Thema Teilchenfallen</a:t>
            </a:r>
          </a:p>
          <a:p>
            <a:pPr eaLnBrk="1"/>
            <a:endParaRPr lang="sk-SK" altLang="sk-SK" sz="2400" b="1" dirty="0">
              <a:latin typeface="HelveticaNeue-Black" charset="0"/>
            </a:endParaRPr>
          </a:p>
        </p:txBody>
      </p:sp>
      <p:sp>
        <p:nvSpPr>
          <p:cNvPr id="36867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</p:spPr>
        <p:txBody>
          <a:bodyPr/>
          <a:lstStyle/>
          <a:p>
            <a:pPr algn="ctr" eaLnBrk="1" hangingPunct="1">
              <a:lnSpc>
                <a:spcPct val="102000"/>
              </a:lnSpc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r>
              <a:rPr lang="en-US" altLang="sk-SK" smtClean="0">
                <a:latin typeface="Calibri" pitchFamily="34" charset="0"/>
              </a:rPr>
              <a:t>SOURCES</a:t>
            </a:r>
            <a:endParaRPr lang="sk-SK" altLang="sk-SK" smtClean="0">
              <a:latin typeface="Calibri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Stara</a:t>
            </a:r>
            <a:r>
              <a:rPr lang="en-US" dirty="0" smtClean="0"/>
              <a:t> </a:t>
            </a:r>
            <a:r>
              <a:rPr lang="en-US" dirty="0" err="1" smtClean="0"/>
              <a:t>prezentacia</a:t>
            </a:r>
            <a:endParaRPr lang="sk-SK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08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255588"/>
            <a:ext cx="9072562" cy="1354137"/>
          </a:xfrm>
        </p:spPr>
        <p:txBody>
          <a:bodyPr lIns="91420" tIns="45711" rIns="91420" bIns="45711"/>
          <a:lstStyle/>
          <a:p>
            <a:pPr eaLnBrk="1" hangingPunct="1"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r>
              <a:rPr lang="sk-SK" altLang="sk-SK" smtClean="0">
                <a:latin typeface="Calibri" pitchFamily="34" charset="0"/>
              </a:rPr>
              <a:t>Friction &amp; Initial conditions</a:t>
            </a:r>
          </a:p>
        </p:txBody>
      </p:sp>
      <p:sp>
        <p:nvSpPr>
          <p:cNvPr id="17410" name="Rectangle 2"/>
          <p:cNvSpPr>
            <a:spLocks noGrp="1" noChangeArrowheads="1"/>
          </p:cNvSpPr>
          <p:nvPr>
            <p:ph idx="1"/>
          </p:nvPr>
        </p:nvSpPr>
        <p:spPr>
          <a:xfrm>
            <a:off x="431800" y="1439863"/>
            <a:ext cx="9505056" cy="6477000"/>
          </a:xfrm>
        </p:spPr>
        <p:txBody>
          <a:bodyPr tIns="0"/>
          <a:lstStyle/>
          <a:p>
            <a:pPr indent="-331788" eaLnBrk="1" hangingPunct="1">
              <a:lnSpc>
                <a:spcPct val="102000"/>
              </a:lnSpc>
              <a:spcAft>
                <a:spcPts val="2550"/>
              </a:spcAft>
              <a:buSzPct val="45000"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r>
              <a:rPr lang="sk-SK" altLang="sk-SK" dirty="0" smtClean="0">
                <a:latin typeface="Calibri" pitchFamily="34" charset="0"/>
                <a:cs typeface="Arial" charset="0"/>
              </a:rPr>
              <a:t>friction in equations    	   exponential growth </a:t>
            </a:r>
            <a:endParaRPr lang="en-US" altLang="sk-SK" dirty="0" smtClean="0">
              <a:latin typeface="Calibri" pitchFamily="34" charset="0"/>
              <a:cs typeface="Arial" charset="0"/>
            </a:endParaRPr>
          </a:p>
          <a:p>
            <a:pPr indent="-331788" eaLnBrk="1" hangingPunct="1">
              <a:lnSpc>
                <a:spcPct val="102000"/>
              </a:lnSpc>
              <a:spcAft>
                <a:spcPts val="2550"/>
              </a:spcAft>
              <a:buSzPct val="45000"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endParaRPr lang="en-US" altLang="sk-SK" u="sng" dirty="0" smtClean="0">
              <a:latin typeface="Calibri" pitchFamily="34" charset="0"/>
              <a:cs typeface="Arial" charset="0"/>
            </a:endParaRPr>
          </a:p>
          <a:p>
            <a:pPr indent="-331788" algn="ctr" eaLnBrk="1" hangingPunct="1">
              <a:lnSpc>
                <a:spcPct val="102000"/>
              </a:lnSpc>
              <a:spcAft>
                <a:spcPts val="2550"/>
              </a:spcAft>
              <a:buSzPct val="45000"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r>
              <a:rPr lang="sk-SK" altLang="sk-SK" u="sng" dirty="0" smtClean="0">
                <a:latin typeface="Calibri" pitchFamily="34" charset="0"/>
                <a:cs typeface="Arial" charset="0"/>
              </a:rPr>
              <a:t>limited trapping lifetimetime </a:t>
            </a:r>
            <a:r>
              <a:rPr lang="sk-SK" altLang="sk-SK" dirty="0" smtClean="0">
                <a:latin typeface="Calibri" pitchFamily="34" charset="0"/>
                <a:cs typeface="Arial" charset="0"/>
              </a:rPr>
              <a:t>T</a:t>
            </a:r>
            <a:r>
              <a:rPr lang="sk-SK" altLang="sk-SK" baseline="-33000" dirty="0" smtClean="0">
                <a:latin typeface="Calibri" pitchFamily="34" charset="0"/>
                <a:cs typeface="Arial" charset="0"/>
              </a:rPr>
              <a:t>L</a:t>
            </a:r>
            <a:endParaRPr lang="en-US" altLang="sk-SK" baseline="-33000" dirty="0" smtClean="0">
              <a:latin typeface="Calibri" pitchFamily="34" charset="0"/>
              <a:cs typeface="Arial" charset="0"/>
            </a:endParaRPr>
          </a:p>
          <a:p>
            <a:pPr indent="-331788" eaLnBrk="1" hangingPunct="1">
              <a:lnSpc>
                <a:spcPct val="102000"/>
              </a:lnSpc>
              <a:spcAft>
                <a:spcPts val="2550"/>
              </a:spcAft>
              <a:buSzPct val="45000"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endParaRPr lang="sk-SK" altLang="sk-SK" baseline="-33000" dirty="0" smtClean="0">
              <a:latin typeface="Calibri" pitchFamily="34" charset="0"/>
              <a:cs typeface="Arial" charset="0"/>
            </a:endParaRPr>
          </a:p>
          <a:p>
            <a:pPr indent="-331788" eaLnBrk="1" hangingPunct="1">
              <a:lnSpc>
                <a:spcPct val="102000"/>
              </a:lnSpc>
              <a:buSzPct val="45000"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r>
              <a:rPr lang="sk-SK" altLang="sk-SK" sz="3600" dirty="0" smtClean="0">
                <a:latin typeface="Calibri" pitchFamily="34" charset="0"/>
                <a:cs typeface="Arial" charset="0"/>
              </a:rPr>
              <a:t>2 reasons for lifetime limitation:</a:t>
            </a:r>
          </a:p>
          <a:p>
            <a:pPr marL="1204913" lvl="1" indent="-655638" eaLnBrk="1" hangingPunct="1">
              <a:lnSpc>
                <a:spcPct val="102000"/>
              </a:lnSpc>
              <a:buSzPct val="75000"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r>
              <a:rPr lang="sk-SK" altLang="sk-SK" dirty="0" smtClean="0">
                <a:latin typeface="Calibri" pitchFamily="34" charset="0"/>
                <a:cs typeface="Arial" charset="0"/>
              </a:rPr>
              <a:t>1) unstable trapping parameters</a:t>
            </a:r>
          </a:p>
          <a:p>
            <a:pPr marL="1204913" lvl="1" indent="-655638" eaLnBrk="1" hangingPunct="1">
              <a:lnSpc>
                <a:spcPct val="102000"/>
              </a:lnSpc>
              <a:buSzPct val="75000"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r>
              <a:rPr lang="sk-SK" altLang="sk-SK" dirty="0" smtClean="0">
                <a:latin typeface="Calibri" pitchFamily="34" charset="0"/>
                <a:cs typeface="Arial" charset="0"/>
              </a:rPr>
              <a:t>2)</a:t>
            </a:r>
            <a:r>
              <a:rPr lang="sk-SK" altLang="sk-SK" b="1" dirty="0" smtClean="0">
                <a:latin typeface="Calibri" pitchFamily="34" charset="0"/>
                <a:cs typeface="Arial" charset="0"/>
              </a:rPr>
              <a:t> friction</a:t>
            </a:r>
          </a:p>
          <a:p>
            <a:pPr marL="1204913" lvl="1" indent="-655638" eaLnBrk="1" hangingPunct="1">
              <a:lnSpc>
                <a:spcPct val="102000"/>
              </a:lnSpc>
              <a:buSzPct val="75000"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endParaRPr lang="sk-SK" altLang="sk-SK" dirty="0" smtClean="0">
              <a:latin typeface="Calibri" pitchFamily="34" charset="0"/>
              <a:cs typeface="Segoe UI" pitchFamily="34" charset="0"/>
            </a:endParaRPr>
          </a:p>
          <a:p>
            <a:pPr marL="1204913" lvl="1" indent="-655638" eaLnBrk="1" hangingPunct="1">
              <a:lnSpc>
                <a:spcPct val="102000"/>
              </a:lnSpc>
              <a:buSzPct val="75000"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endParaRPr lang="sk-SK" altLang="sk-SK" dirty="0" smtClean="0">
              <a:latin typeface="Calibri" pitchFamily="34" charset="0"/>
              <a:cs typeface="Segoe UI" pitchFamily="34" charset="0"/>
            </a:endParaRPr>
          </a:p>
          <a:p>
            <a:pPr marL="1725613" lvl="3" indent="-214313" eaLnBrk="1" hangingPunct="1">
              <a:lnSpc>
                <a:spcPct val="102000"/>
              </a:lnSpc>
              <a:buSzPct val="75000"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endParaRPr lang="sk-SK" altLang="sk-SK" sz="2800" dirty="0" smtClean="0">
              <a:latin typeface="Calibri" pitchFamily="34" charset="0"/>
              <a:cs typeface="Arial" charset="0"/>
            </a:endParaRPr>
          </a:p>
          <a:p>
            <a:pPr indent="-331788" eaLnBrk="1" hangingPunct="1">
              <a:lnSpc>
                <a:spcPct val="102000"/>
              </a:lnSpc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59725" algn="l"/>
                <a:tab pos="8683625" algn="l"/>
              </a:tabLst>
            </a:pPr>
            <a:endParaRPr lang="sk-SK" altLang="sk-SK" i="1" dirty="0" smtClean="0">
              <a:solidFill>
                <a:srgbClr val="008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8436" name="Line 3"/>
          <p:cNvSpPr>
            <a:spLocks noChangeShapeType="1"/>
          </p:cNvSpPr>
          <p:nvPr/>
        </p:nvSpPr>
        <p:spPr bwMode="auto">
          <a:xfrm>
            <a:off x="4320232" y="1756362"/>
            <a:ext cx="792162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0" tIns="45711" rIns="91420" bIns="45711"/>
          <a:lstStyle/>
          <a:p>
            <a:endParaRPr lang="sk-SK"/>
          </a:p>
        </p:txBody>
      </p:sp>
      <p:graphicFrame>
        <p:nvGraphicFramePr>
          <p:cNvPr id="1741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8451904"/>
              </p:ext>
            </p:extLst>
          </p:nvPr>
        </p:nvGraphicFramePr>
        <p:xfrm>
          <a:off x="6552480" y="5796061"/>
          <a:ext cx="1661783" cy="504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141" r:id="rId4" imgW="1481040" imgH="450000" progId="">
                  <p:embed/>
                </p:oleObj>
              </mc:Choice>
              <mc:Fallback>
                <p:oleObj r:id="rId4" imgW="1481040" imgH="4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2480" y="5796061"/>
                        <a:ext cx="1661783" cy="5040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own Arrow 1"/>
          <p:cNvSpPr/>
          <p:nvPr/>
        </p:nvSpPr>
        <p:spPr>
          <a:xfrm>
            <a:off x="4464248" y="2123653"/>
            <a:ext cx="648146" cy="11521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5369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 animBg="1"/>
      <p:bldP spid="2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0043953"/>
              </p:ext>
            </p:extLst>
          </p:nvPr>
        </p:nvGraphicFramePr>
        <p:xfrm>
          <a:off x="7560591" y="1805056"/>
          <a:ext cx="2447925" cy="14997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700" y="5143427"/>
            <a:ext cx="244792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784" y="1763713"/>
            <a:ext cx="9074150" cy="5795962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sk-SK" sz="2400" dirty="0" smtClean="0"/>
              <a:t>Condition</a:t>
            </a:r>
            <a:r>
              <a:rPr lang="en-US" sz="2400" dirty="0" smtClean="0"/>
              <a:t>s </a:t>
            </a:r>
            <a:r>
              <a:rPr lang="sk-SK" sz="2400" dirty="0" smtClean="0"/>
              <a:t>under which the ball </a:t>
            </a:r>
            <a:r>
              <a:rPr lang="en-US" sz="2400" dirty="0" smtClean="0"/>
              <a:t>should be</a:t>
            </a:r>
            <a:r>
              <a:rPr lang="sk-SK" sz="2400" dirty="0" smtClean="0"/>
              <a:t> </a:t>
            </a:r>
            <a:r>
              <a:rPr lang="sk-SK" sz="2400" b="1" dirty="0" smtClean="0"/>
              <a:t>stable</a:t>
            </a:r>
          </a:p>
          <a:p>
            <a:pPr lvl="1">
              <a:spcAft>
                <a:spcPts val="600"/>
              </a:spcAft>
            </a:pPr>
            <a:r>
              <a:rPr lang="sk-SK" sz="1800" dirty="0" smtClean="0"/>
              <a:t>Critical frequency</a:t>
            </a:r>
          </a:p>
          <a:p>
            <a:pPr>
              <a:spcAft>
                <a:spcPts val="600"/>
              </a:spcAft>
            </a:pPr>
            <a:r>
              <a:rPr lang="sk-SK" sz="2400" dirty="0" smtClean="0"/>
              <a:t>We found its </a:t>
            </a:r>
            <a:r>
              <a:rPr lang="sk-SK" sz="2400" b="1" dirty="0" smtClean="0"/>
              <a:t>limitations</a:t>
            </a:r>
            <a:r>
              <a:rPr lang="sk-SK" sz="2400" dirty="0" smtClean="0"/>
              <a:t> and examined the </a:t>
            </a:r>
            <a:r>
              <a:rPr lang="sk-SK" sz="2400" b="1" dirty="0" smtClean="0"/>
              <a:t>effects</a:t>
            </a:r>
          </a:p>
          <a:p>
            <a:pPr lvl="1">
              <a:spcAft>
                <a:spcPts val="600"/>
              </a:spcAft>
            </a:pPr>
            <a:r>
              <a:rPr lang="sk-SK" sz="2000" dirty="0" smtClean="0"/>
              <a:t>Jumping</a:t>
            </a:r>
          </a:p>
          <a:p>
            <a:pPr lvl="1">
              <a:spcAft>
                <a:spcPts val="600"/>
              </a:spcAft>
            </a:pPr>
            <a:r>
              <a:rPr lang="sk-SK" sz="2000" dirty="0" smtClean="0"/>
              <a:t>Friction, initial position	</a:t>
            </a:r>
            <a:endParaRPr lang="en-US" sz="2000" dirty="0" smtClean="0"/>
          </a:p>
          <a:p>
            <a:pPr lvl="1">
              <a:spcAft>
                <a:spcPts val="600"/>
              </a:spcAft>
            </a:pPr>
            <a:r>
              <a:rPr lang="sk-SK" sz="2000" dirty="0" smtClean="0"/>
              <a:t>Rotation of the ball</a:t>
            </a:r>
          </a:p>
          <a:p>
            <a:pPr>
              <a:spcAft>
                <a:spcPts val="600"/>
              </a:spcAft>
            </a:pPr>
            <a:r>
              <a:rPr lang="sk-SK" sz="2400" dirty="0" smtClean="0"/>
              <a:t>We </a:t>
            </a:r>
            <a:r>
              <a:rPr lang="sk-SK" sz="2400" b="1" dirty="0" smtClean="0"/>
              <a:t>constructed</a:t>
            </a:r>
            <a:r>
              <a:rPr lang="sk-SK" sz="2400" dirty="0" smtClean="0"/>
              <a:t> 2 saddle</a:t>
            </a:r>
            <a:r>
              <a:rPr lang="en-US" sz="2400" dirty="0" smtClean="0"/>
              <a:t> traps</a:t>
            </a:r>
            <a:r>
              <a:rPr lang="sk-SK" sz="2400" dirty="0" smtClean="0"/>
              <a:t> with</a:t>
            </a:r>
            <a:r>
              <a:rPr lang="en-US" sz="2400" dirty="0"/>
              <a:t>		</a:t>
            </a:r>
            <a:r>
              <a:rPr lang="en-US" sz="2400" dirty="0" smtClean="0"/>
              <a:t>         </a:t>
            </a:r>
            <a:r>
              <a:rPr lang="sk-SK" sz="2400" dirty="0" smtClean="0"/>
              <a:t>different parameters, used </a:t>
            </a:r>
            <a:r>
              <a:rPr lang="sk-SK" sz="2400" b="1" dirty="0" smtClean="0"/>
              <a:t>different types</a:t>
            </a:r>
            <a:r>
              <a:rPr lang="sk-SK" sz="2400" dirty="0" smtClean="0"/>
              <a:t> of </a:t>
            </a:r>
            <a:r>
              <a:rPr lang="sk-SK" sz="2400" b="1" dirty="0" smtClean="0"/>
              <a:t>balls</a:t>
            </a:r>
            <a:r>
              <a:rPr lang="sk-SK" sz="2400" dirty="0" smtClean="0"/>
              <a:t> </a:t>
            </a:r>
          </a:p>
          <a:p>
            <a:pPr>
              <a:spcAft>
                <a:spcPts val="600"/>
              </a:spcAft>
            </a:pPr>
            <a:r>
              <a:rPr lang="sk-SK" sz="2400" dirty="0" smtClean="0"/>
              <a:t>Analysis of </a:t>
            </a:r>
            <a:r>
              <a:rPr lang="sk-SK" sz="2400" b="1" dirty="0" smtClean="0"/>
              <a:t>ball</a:t>
            </a:r>
            <a:r>
              <a:rPr lang="en-US" sz="2400" b="1" dirty="0" smtClean="0"/>
              <a:t>’s path</a:t>
            </a:r>
            <a:r>
              <a:rPr lang="en-US" sz="2400" dirty="0" smtClean="0"/>
              <a:t> and motion while being trapped </a:t>
            </a:r>
            <a:r>
              <a:rPr lang="en-US" sz="2400" u="sng" dirty="0" smtClean="0"/>
              <a:t>+comparison with theory</a:t>
            </a:r>
            <a:endParaRPr lang="sk-SK" sz="2400" u="sng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4061780" y="3923853"/>
            <a:ext cx="2494209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+VERIFICATION</a:t>
            </a:r>
            <a:endParaRPr lang="sk-SK" sz="24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3" t="4339" r="19309" b="27123"/>
          <a:stretch/>
        </p:blipFill>
        <p:spPr>
          <a:xfrm>
            <a:off x="7704608" y="0"/>
            <a:ext cx="2340179" cy="1725729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6" t="12545" r="9796" b="24740"/>
          <a:stretch/>
        </p:blipFill>
        <p:spPr bwMode="auto">
          <a:xfrm>
            <a:off x="4032200" y="252888"/>
            <a:ext cx="2098801" cy="1472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7" t="5614" r="8105" b="5867"/>
          <a:stretch/>
        </p:blipFill>
        <p:spPr bwMode="auto">
          <a:xfrm>
            <a:off x="6750758" y="3557234"/>
            <a:ext cx="1160690" cy="135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9815174"/>
              </p:ext>
            </p:extLst>
          </p:nvPr>
        </p:nvGraphicFramePr>
        <p:xfrm>
          <a:off x="5543433" y="532219"/>
          <a:ext cx="2025112" cy="9141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977" name="Equation" r:id="rId8" imgW="1079280" imgH="482400" progId="Equation.3">
                  <p:embed/>
                </p:oleObj>
              </mc:Choice>
              <mc:Fallback>
                <p:oleObj name="Equation" r:id="rId8" imgW="1079280" imgH="4824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3433" y="532219"/>
                        <a:ext cx="2025112" cy="914178"/>
                      </a:xfrm>
                      <a:prstGeom prst="rect">
                        <a:avLst/>
                      </a:prstGeom>
                      <a:solidFill>
                        <a:srgbClr val="C8EA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632" y="3498623"/>
            <a:ext cx="2087884" cy="113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173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additive="repl"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P spid="4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sk-SK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8155" y="1251803"/>
            <a:ext cx="3661939" cy="705219"/>
          </a:xfrm>
        </p:spPr>
        <p:txBody>
          <a:bodyPr/>
          <a:lstStyle/>
          <a:p>
            <a:r>
              <a:rPr lang="en-US" b="0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Theory’s assumptions</a:t>
            </a:r>
            <a:endParaRPr lang="sk-SK" b="0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59992" y="1929123"/>
            <a:ext cx="3600399" cy="4355563"/>
          </a:xfrm>
        </p:spPr>
        <p:txBody>
          <a:bodyPr/>
          <a:lstStyle/>
          <a:p>
            <a:pPr marL="571500" indent="-571500">
              <a:buFont typeface="+mj-lt"/>
              <a:buAutoNum type="romanUcPeriod"/>
            </a:pPr>
            <a:r>
              <a:rPr lang="en-US" sz="2800" dirty="0" smtClean="0"/>
              <a:t>Calculation of critical frequency</a:t>
            </a:r>
          </a:p>
          <a:p>
            <a:pPr marL="571500" indent="-571500">
              <a:buFont typeface="+mj-lt"/>
              <a:buAutoNum type="romanUcPeriod"/>
            </a:pPr>
            <a:endParaRPr lang="en-US" sz="2800" dirty="0" smtClean="0"/>
          </a:p>
          <a:p>
            <a:pPr marL="571500" indent="-571500">
              <a:buFont typeface="+mj-lt"/>
              <a:buAutoNum type="romanUcPeriod"/>
            </a:pPr>
            <a:endParaRPr lang="en-US" sz="2800" dirty="0"/>
          </a:p>
          <a:p>
            <a:pPr marL="571500" indent="-571500">
              <a:buFont typeface="+mj-lt"/>
              <a:buAutoNum type="romanUcPeriod"/>
            </a:pPr>
            <a:r>
              <a:rPr lang="en-US" sz="2800" dirty="0" smtClean="0"/>
              <a:t>Infinite trapping lifetime for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6456" y="1187549"/>
            <a:ext cx="4455776" cy="705219"/>
          </a:xfrm>
        </p:spPr>
        <p:txBody>
          <a:bodyPr/>
          <a:lstStyle/>
          <a:p>
            <a:r>
              <a:rPr lang="en-US" b="0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contribution</a:t>
            </a:r>
            <a:endParaRPr lang="sk-SK" b="0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88384" y="1858027"/>
            <a:ext cx="4167744" cy="5176002"/>
          </a:xfrm>
        </p:spPr>
        <p:txBody>
          <a:bodyPr/>
          <a:lstStyle/>
          <a:p>
            <a:pPr marL="571500" indent="-571500">
              <a:buFont typeface="+mj-lt"/>
              <a:buAutoNum type="romanUcPeriod"/>
            </a:pPr>
            <a:r>
              <a:rPr lang="en-US" sz="2800" dirty="0" smtClean="0"/>
              <a:t>Experimental verification</a:t>
            </a:r>
          </a:p>
          <a:p>
            <a:pPr marL="571500" indent="-571500">
              <a:buFont typeface="+mj-lt"/>
              <a:buAutoNum type="romanUcPeriod"/>
            </a:pPr>
            <a:endParaRPr lang="en-US" sz="2800" dirty="0"/>
          </a:p>
          <a:p>
            <a:pPr marL="571500" indent="-571500">
              <a:buFont typeface="+mj-lt"/>
              <a:buAutoNum type="romanUcPeriod"/>
            </a:pPr>
            <a:endParaRPr lang="en-US" sz="2800" dirty="0" smtClean="0"/>
          </a:p>
          <a:p>
            <a:pPr marL="571500" indent="-571500">
              <a:buFont typeface="+mj-lt"/>
              <a:buAutoNum type="romanUcPeriod"/>
            </a:pPr>
            <a:r>
              <a:rPr lang="en-US" sz="2800" dirty="0" smtClean="0"/>
              <a:t>Experimentally confuted</a:t>
            </a:r>
          </a:p>
          <a:p>
            <a:pPr marL="1011238" lvl="1" indent="-571500">
              <a:buFont typeface="Arial" panose="020B0604020202020204" pitchFamily="34" charset="0"/>
              <a:buChar char="•"/>
            </a:pPr>
            <a:r>
              <a:rPr lang="en-US" sz="2400" dirty="0" smtClean="0"/>
              <a:t>Lifetime rise for </a:t>
            </a:r>
          </a:p>
          <a:p>
            <a:pPr marL="0" indent="0">
              <a:buNone/>
            </a:pPr>
            <a:endParaRPr lang="sk-SK" dirty="0"/>
          </a:p>
        </p:txBody>
      </p:sp>
      <p:sp>
        <p:nvSpPr>
          <p:cNvPr id="7" name="Content Placeholder 3"/>
          <p:cNvSpPr txBox="1">
            <a:spLocks/>
          </p:cNvSpPr>
          <p:nvPr/>
        </p:nvSpPr>
        <p:spPr bwMode="auto">
          <a:xfrm>
            <a:off x="143769" y="1604413"/>
            <a:ext cx="2016224" cy="435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94" tIns="50397" rIns="100794" bIns="50397" numCol="1" anchor="t" anchorCtr="0" compatLnSpc="1">
            <a:prstTxWarp prst="textNoShape">
              <a:avLst/>
            </a:prstTxWarp>
          </a:bodyPr>
          <a:lstStyle>
            <a:lvl1pPr marL="377825" indent="-377825" algn="l" defTabSz="10064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7563" indent="-314325" algn="l" defTabSz="10064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8888" indent="-250825" algn="l" defTabSz="10064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713" indent="-250825" algn="l" defTabSz="10064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6950" indent="-250825" algn="l" defTabSz="10064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9738" lvl="1" indent="0">
              <a:lnSpc>
                <a:spcPct val="100000"/>
              </a:lnSpc>
              <a:buSzTx/>
              <a:buNone/>
            </a:pPr>
            <a:endParaRPr lang="en-US" dirty="0" smtClean="0"/>
          </a:p>
          <a:p>
            <a:pPr marL="514350" indent="-514350">
              <a:lnSpc>
                <a:spcPct val="100000"/>
              </a:lnSpc>
              <a:buSzTx/>
              <a:buFont typeface="+mj-lt"/>
              <a:buAutoNum type="arabicPeriod"/>
            </a:pPr>
            <a:r>
              <a:rPr lang="en-US" b="1" dirty="0" smtClean="0"/>
              <a:t>Stability</a:t>
            </a:r>
          </a:p>
          <a:p>
            <a:pPr marL="514350" indent="-514350">
              <a:lnSpc>
                <a:spcPct val="100000"/>
              </a:lnSpc>
              <a:buSzTx/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lnSpc>
                <a:spcPct val="100000"/>
              </a:lnSpc>
              <a:buSzTx/>
              <a:buFont typeface="+mj-lt"/>
              <a:buAutoNum type="arabicPeriod"/>
            </a:pP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5688384" y="1259557"/>
            <a:ext cx="0" cy="5838713"/>
          </a:xfrm>
          <a:prstGeom prst="line">
            <a:avLst/>
          </a:prstGeom>
          <a:ln w="38100">
            <a:solidFill>
              <a:schemeClr val="bg2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159993" y="1403573"/>
            <a:ext cx="0" cy="5694697"/>
          </a:xfrm>
          <a:prstGeom prst="line">
            <a:avLst/>
          </a:prstGeom>
          <a:ln w="38100">
            <a:solidFill>
              <a:schemeClr val="bg2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miley Face 13"/>
          <p:cNvSpPr/>
          <p:nvPr/>
        </p:nvSpPr>
        <p:spPr>
          <a:xfrm>
            <a:off x="7344568" y="2987748"/>
            <a:ext cx="584448" cy="543093"/>
          </a:xfrm>
          <a:prstGeom prst="smileyFace">
            <a:avLst/>
          </a:prstGeom>
          <a:solidFill>
            <a:srgbClr val="92D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9" name="Smiley Face 18"/>
          <p:cNvSpPr/>
          <p:nvPr/>
        </p:nvSpPr>
        <p:spPr>
          <a:xfrm>
            <a:off x="3915533" y="2987749"/>
            <a:ext cx="584448" cy="543093"/>
          </a:xfrm>
          <a:prstGeom prst="smileyFace">
            <a:avLst/>
          </a:prstGeom>
          <a:solidFill>
            <a:srgbClr val="92D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2006333"/>
              </p:ext>
            </p:extLst>
          </p:nvPr>
        </p:nvGraphicFramePr>
        <p:xfrm>
          <a:off x="3432139" y="4859957"/>
          <a:ext cx="966787" cy="512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127" name="Equation" r:id="rId3" imgW="431640" imgH="228600" progId="Equation.3">
                  <p:embed/>
                </p:oleObj>
              </mc:Choice>
              <mc:Fallback>
                <p:oleObj name="Equation" r:id="rId3" imgW="43164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32139" y="4859957"/>
                        <a:ext cx="966787" cy="512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3966867"/>
              </p:ext>
            </p:extLst>
          </p:nvPr>
        </p:nvGraphicFramePr>
        <p:xfrm>
          <a:off x="7344568" y="5309359"/>
          <a:ext cx="966787" cy="512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128" name="Equation" r:id="rId5" imgW="431640" imgH="228600" progId="Equation.3">
                  <p:embed/>
                </p:oleObj>
              </mc:Choice>
              <mc:Fallback>
                <p:oleObj name="Equation" r:id="rId5" imgW="431640" imgH="228600" progId="Equation.3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44568" y="5309359"/>
                        <a:ext cx="966787" cy="512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Multiply 22"/>
          <p:cNvSpPr/>
          <p:nvPr/>
        </p:nvSpPr>
        <p:spPr>
          <a:xfrm>
            <a:off x="3411477" y="5292005"/>
            <a:ext cx="1008112" cy="1008112"/>
          </a:xfrm>
          <a:prstGeom prst="mathMultiply">
            <a:avLst>
              <a:gd name="adj1" fmla="val 8627"/>
            </a:avLst>
          </a:prstGeom>
          <a:solidFill>
            <a:srgbClr val="FF00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3761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sk-SK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1571" y="1187549"/>
            <a:ext cx="3661939" cy="705219"/>
          </a:xfrm>
        </p:spPr>
        <p:txBody>
          <a:bodyPr/>
          <a:lstStyle/>
          <a:p>
            <a:r>
              <a:rPr lang="en-US" b="0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Theory’s approach</a:t>
            </a:r>
            <a:endParaRPr lang="sk-SK" b="0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79067" y="1893341"/>
            <a:ext cx="3384376" cy="4355563"/>
          </a:xfrm>
        </p:spPr>
        <p:txBody>
          <a:bodyPr/>
          <a:lstStyle/>
          <a:p>
            <a:pPr marL="571500" indent="-571500">
              <a:buFont typeface="+mj-lt"/>
              <a:buAutoNum type="romanUcPeriod"/>
            </a:pPr>
            <a:r>
              <a:rPr lang="en-US" dirty="0" smtClean="0"/>
              <a:t>Solved for special case only</a:t>
            </a:r>
          </a:p>
          <a:p>
            <a:pPr marL="571500" indent="-571500">
              <a:buFont typeface="+mj-lt"/>
              <a:buAutoNum type="romanUcPeriod"/>
            </a:pPr>
            <a:r>
              <a:rPr lang="en-US" dirty="0" smtClean="0"/>
              <a:t>not mentioned</a:t>
            </a:r>
          </a:p>
          <a:p>
            <a:pPr marL="571500" indent="-571500">
              <a:buFont typeface="+mj-lt"/>
              <a:buAutoNum type="romanUcPeriod"/>
            </a:pPr>
            <a:endParaRPr lang="en-US" dirty="0"/>
          </a:p>
          <a:p>
            <a:pPr marL="571500" indent="-571500">
              <a:buFont typeface="+mj-lt"/>
              <a:buAutoNum type="romanUcPeriod"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chemeClr val="accent1"/>
                </a:solidFill>
              </a:rPr>
              <a:t>2)   </a:t>
            </a:r>
            <a:r>
              <a:rPr lang="en-US" dirty="0" smtClean="0"/>
              <a:t>not mentioned</a:t>
            </a:r>
          </a:p>
          <a:p>
            <a:pPr marL="571500" indent="-571500">
              <a:buFont typeface="+mj-lt"/>
              <a:buAutoNum type="romanUcPeriod"/>
            </a:pPr>
            <a:endParaRPr lang="en-US" dirty="0" smtClean="0"/>
          </a:p>
          <a:p>
            <a:pPr marL="571500" indent="-571500">
              <a:buFont typeface="+mj-lt"/>
              <a:buAutoNum type="romanUcPeriod"/>
            </a:pPr>
            <a:endParaRPr lang="en-US" dirty="0"/>
          </a:p>
          <a:p>
            <a:pPr marL="0" indent="0">
              <a:buNone/>
            </a:pPr>
            <a:r>
              <a:rPr lang="en-US" dirty="0" smtClean="0">
                <a:solidFill>
                  <a:schemeClr val="accent1"/>
                </a:solidFill>
              </a:rPr>
              <a:t>3)   </a:t>
            </a:r>
            <a:r>
              <a:rPr lang="en-US" dirty="0" smtClean="0"/>
              <a:t>not mentioned</a:t>
            </a:r>
          </a:p>
          <a:p>
            <a:pPr marL="571500" indent="-571500">
              <a:buFont typeface="+mj-lt"/>
              <a:buAutoNum type="romanUcPeriod"/>
            </a:pPr>
            <a:endParaRPr lang="sk-SK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6456" y="1196123"/>
            <a:ext cx="4455776" cy="705219"/>
          </a:xfrm>
        </p:spPr>
        <p:txBody>
          <a:bodyPr/>
          <a:lstStyle/>
          <a:p>
            <a:r>
              <a:rPr lang="en-US" b="0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contribution</a:t>
            </a:r>
            <a:endParaRPr lang="sk-SK" b="0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32400" y="1916203"/>
            <a:ext cx="4167744" cy="5176002"/>
          </a:xfrm>
        </p:spPr>
        <p:txBody>
          <a:bodyPr/>
          <a:lstStyle/>
          <a:p>
            <a:pPr marL="571500" indent="-571500">
              <a:buFont typeface="+mj-lt"/>
              <a:buAutoNum type="romanUcPeriod"/>
            </a:pPr>
            <a:r>
              <a:rPr lang="en-US" dirty="0" smtClean="0"/>
              <a:t>Experimental verification</a:t>
            </a:r>
          </a:p>
          <a:p>
            <a:pPr marL="571500" indent="-571500">
              <a:buFont typeface="+mj-lt"/>
              <a:buAutoNum type="romanUcPeriod"/>
            </a:pPr>
            <a:r>
              <a:rPr lang="en-US" dirty="0" smtClean="0"/>
              <a:t>Correlates best with point-mass theory- </a:t>
            </a:r>
            <a:r>
              <a:rPr lang="en-US" sz="2000" dirty="0" smtClean="0"/>
              <a:t>optimal case</a:t>
            </a:r>
          </a:p>
          <a:p>
            <a:pPr marL="514350" indent="-514350">
              <a:buFont typeface="+mj-lt"/>
              <a:buAutoNum type="romanUcPeriod"/>
            </a:pPr>
            <a:endParaRPr lang="en-US" sz="2000" dirty="0" smtClean="0"/>
          </a:p>
          <a:p>
            <a:pPr marL="571500" indent="-571500">
              <a:buFont typeface="+mj-lt"/>
              <a:buAutoNum type="romanUcPeriod"/>
            </a:pPr>
            <a:r>
              <a:rPr lang="en-US" dirty="0" smtClean="0"/>
              <a:t>upper limit for frequency + estimation</a:t>
            </a:r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71500" indent="-571500">
              <a:buFont typeface="+mj-lt"/>
              <a:buAutoNum type="romanUcPeriod"/>
            </a:pPr>
            <a:r>
              <a:rPr lang="en-US" dirty="0" smtClean="0"/>
              <a:t>Dependence on moment of inertia + verification</a:t>
            </a:r>
          </a:p>
          <a:p>
            <a:pPr marL="571500" indent="-571500">
              <a:buFont typeface="+mj-lt"/>
              <a:buAutoNum type="romanUcPeriod"/>
            </a:pPr>
            <a:endParaRPr lang="sk-SK" dirty="0"/>
          </a:p>
        </p:txBody>
      </p:sp>
      <p:sp>
        <p:nvSpPr>
          <p:cNvPr id="7" name="Content Placeholder 3"/>
          <p:cNvSpPr txBox="1">
            <a:spLocks/>
          </p:cNvSpPr>
          <p:nvPr/>
        </p:nvSpPr>
        <p:spPr bwMode="auto">
          <a:xfrm>
            <a:off x="143768" y="1604413"/>
            <a:ext cx="2365795" cy="435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94" tIns="50397" rIns="100794" bIns="50397" numCol="1" anchor="t" anchorCtr="0" compatLnSpc="1">
            <a:prstTxWarp prst="textNoShape">
              <a:avLst/>
            </a:prstTxWarp>
          </a:bodyPr>
          <a:lstStyle>
            <a:lvl1pPr marL="377825" indent="-377825" algn="l" defTabSz="10064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7563" indent="-314325" algn="l" defTabSz="10064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8888" indent="-250825" algn="l" defTabSz="10064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713" indent="-250825" algn="l" defTabSz="10064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6950" indent="-250825" algn="l" defTabSz="10064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00000"/>
              </a:lnSpc>
              <a:buSzTx/>
              <a:buFont typeface="+mj-lt"/>
              <a:buAutoNum type="arabicPeriod"/>
            </a:pPr>
            <a:r>
              <a:rPr lang="en-US" b="1" dirty="0" smtClean="0"/>
              <a:t>Friction</a:t>
            </a:r>
          </a:p>
          <a:p>
            <a:pPr marL="954088" lvl="1" indent="-514350">
              <a:lnSpc>
                <a:spcPct val="100000"/>
              </a:lnSpc>
              <a:buSzTx/>
              <a:buFont typeface="+mj-lt"/>
              <a:buAutoNum type="romanLcPeriod"/>
            </a:pPr>
            <a:r>
              <a:rPr lang="en-US" dirty="0" smtClean="0"/>
              <a:t>Dynamic</a:t>
            </a:r>
          </a:p>
          <a:p>
            <a:pPr marL="954088" lvl="1" indent="-514350">
              <a:lnSpc>
                <a:spcPct val="100000"/>
              </a:lnSpc>
              <a:buSzTx/>
              <a:buFont typeface="+mj-lt"/>
              <a:buAutoNum type="romanLcPeriod"/>
            </a:pPr>
            <a:endParaRPr lang="en-US" dirty="0" smtClean="0"/>
          </a:p>
          <a:p>
            <a:pPr marL="954088" lvl="1" indent="-514350">
              <a:lnSpc>
                <a:spcPct val="100000"/>
              </a:lnSpc>
              <a:buSzTx/>
              <a:buFont typeface="+mj-lt"/>
              <a:buAutoNum type="romanLcPeriod"/>
            </a:pPr>
            <a:r>
              <a:rPr lang="en-US" dirty="0" smtClean="0"/>
              <a:t>Static</a:t>
            </a:r>
          </a:p>
          <a:p>
            <a:pPr marL="439738" lvl="1" indent="0">
              <a:lnSpc>
                <a:spcPct val="100000"/>
              </a:lnSpc>
              <a:buSzTx/>
              <a:buNone/>
            </a:pPr>
            <a:endParaRPr lang="en-US" dirty="0" smtClean="0"/>
          </a:p>
          <a:p>
            <a:pPr marL="439738" lvl="1" indent="0">
              <a:lnSpc>
                <a:spcPct val="100000"/>
              </a:lnSpc>
              <a:buSzTx/>
              <a:buNone/>
            </a:pPr>
            <a:endParaRPr lang="en-US" dirty="0" smtClean="0"/>
          </a:p>
          <a:p>
            <a:pPr marL="514350" indent="-514350">
              <a:lnSpc>
                <a:spcPct val="100000"/>
              </a:lnSpc>
              <a:buSzTx/>
              <a:buFont typeface="+mj-lt"/>
              <a:buAutoNum type="arabicPeriod"/>
            </a:pPr>
            <a:r>
              <a:rPr lang="en-US" b="1" dirty="0" smtClean="0"/>
              <a:t>Jumping</a:t>
            </a:r>
          </a:p>
          <a:p>
            <a:pPr marL="514350" indent="-514350">
              <a:lnSpc>
                <a:spcPct val="100000"/>
              </a:lnSpc>
              <a:buSzTx/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lnSpc>
                <a:spcPct val="100000"/>
              </a:lnSpc>
              <a:buSzTx/>
              <a:buFont typeface="+mj-lt"/>
              <a:buAutoNum type="arabicPeriod"/>
            </a:pPr>
            <a:endParaRPr lang="en-US" dirty="0"/>
          </a:p>
          <a:p>
            <a:pPr marL="514350" indent="-514350">
              <a:lnSpc>
                <a:spcPct val="100000"/>
              </a:lnSpc>
              <a:buSzTx/>
              <a:buFont typeface="+mj-lt"/>
              <a:buAutoNum type="arabicPeriod"/>
            </a:pPr>
            <a:r>
              <a:rPr lang="en-US" b="1" dirty="0" smtClean="0"/>
              <a:t>Rotation</a:t>
            </a:r>
            <a:endParaRPr lang="sk-SK" b="1" dirty="0"/>
          </a:p>
        </p:txBody>
      </p:sp>
      <p:sp>
        <p:nvSpPr>
          <p:cNvPr id="8" name="Multiply 7"/>
          <p:cNvSpPr/>
          <p:nvPr/>
        </p:nvSpPr>
        <p:spPr>
          <a:xfrm>
            <a:off x="3600152" y="3074645"/>
            <a:ext cx="1008112" cy="1008112"/>
          </a:xfrm>
          <a:prstGeom prst="mathMultiply">
            <a:avLst>
              <a:gd name="adj1" fmla="val 8627"/>
            </a:avLst>
          </a:prstGeom>
          <a:solidFill>
            <a:srgbClr val="FF00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Multiply 8"/>
          <p:cNvSpPr/>
          <p:nvPr/>
        </p:nvSpPr>
        <p:spPr>
          <a:xfrm>
            <a:off x="3600152" y="4450412"/>
            <a:ext cx="1008112" cy="1008112"/>
          </a:xfrm>
          <a:prstGeom prst="mathMultiply">
            <a:avLst>
              <a:gd name="adj1" fmla="val 8627"/>
            </a:avLst>
          </a:prstGeom>
          <a:solidFill>
            <a:srgbClr val="FF00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Multiply 9"/>
          <p:cNvSpPr/>
          <p:nvPr/>
        </p:nvSpPr>
        <p:spPr>
          <a:xfrm>
            <a:off x="3565069" y="5946142"/>
            <a:ext cx="1008112" cy="1008112"/>
          </a:xfrm>
          <a:prstGeom prst="mathMultiply">
            <a:avLst>
              <a:gd name="adj1" fmla="val 8627"/>
            </a:avLst>
          </a:prstGeom>
          <a:solidFill>
            <a:srgbClr val="FF00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12" name="Straight Connector 11"/>
          <p:cNvCxnSpPr/>
          <p:nvPr/>
        </p:nvCxnSpPr>
        <p:spPr>
          <a:xfrm>
            <a:off x="5760392" y="1259557"/>
            <a:ext cx="0" cy="5694697"/>
          </a:xfrm>
          <a:prstGeom prst="line">
            <a:avLst/>
          </a:prstGeom>
          <a:ln w="38100">
            <a:solidFill>
              <a:schemeClr val="bg2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376016" y="1403573"/>
            <a:ext cx="0" cy="5694697"/>
          </a:xfrm>
          <a:prstGeom prst="line">
            <a:avLst/>
          </a:prstGeom>
          <a:ln w="38100">
            <a:solidFill>
              <a:schemeClr val="bg2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miley Face 13"/>
          <p:cNvSpPr/>
          <p:nvPr/>
        </p:nvSpPr>
        <p:spPr>
          <a:xfrm>
            <a:off x="8712720" y="3707828"/>
            <a:ext cx="584448" cy="543093"/>
          </a:xfrm>
          <a:prstGeom prst="smileyFace">
            <a:avLst/>
          </a:prstGeom>
          <a:solidFill>
            <a:srgbClr val="92D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5" name="Smiley Face 14"/>
          <p:cNvSpPr/>
          <p:nvPr/>
        </p:nvSpPr>
        <p:spPr>
          <a:xfrm>
            <a:off x="9004944" y="5219997"/>
            <a:ext cx="576064" cy="570118"/>
          </a:xfrm>
          <a:prstGeom prst="smileyFace">
            <a:avLst/>
          </a:prstGeom>
          <a:solidFill>
            <a:srgbClr val="92D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6" name="Smiley Face 15"/>
          <p:cNvSpPr/>
          <p:nvPr/>
        </p:nvSpPr>
        <p:spPr>
          <a:xfrm>
            <a:off x="9145017" y="6528030"/>
            <a:ext cx="567680" cy="521756"/>
          </a:xfrm>
          <a:prstGeom prst="smileyFace">
            <a:avLst/>
          </a:prstGeom>
          <a:solidFill>
            <a:srgbClr val="92D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7" name="Smiley Face 16"/>
          <p:cNvSpPr/>
          <p:nvPr/>
        </p:nvSpPr>
        <p:spPr>
          <a:xfrm>
            <a:off x="8856736" y="2123653"/>
            <a:ext cx="537924" cy="519166"/>
          </a:xfrm>
          <a:prstGeom prst="smileyFace">
            <a:avLst/>
          </a:prstGeom>
          <a:solidFill>
            <a:srgbClr val="92D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80034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verification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61465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Apparatus: </a:t>
            </a:r>
            <a:r>
              <a:rPr lang="en-US" b="1" dirty="0" smtClean="0"/>
              <a:t>Saddles</a:t>
            </a:r>
            <a:endParaRPr lang="sk-SK" b="1" dirty="0"/>
          </a:p>
        </p:txBody>
      </p:sp>
      <p:sp>
        <p:nvSpPr>
          <p:cNvPr id="11" name="Rectangle 2"/>
          <p:cNvSpPr>
            <a:spLocks noGrp="1" noChangeArrowheads="1"/>
          </p:cNvSpPr>
          <p:nvPr>
            <p:ph idx="1"/>
          </p:nvPr>
        </p:nvSpPr>
        <p:spPr>
          <a:xfrm>
            <a:off x="5616376" y="1347492"/>
            <a:ext cx="3950632" cy="2344935"/>
          </a:xfrm>
          <a:ln w="28575">
            <a:solidFill>
              <a:schemeClr val="accent1"/>
            </a:solidFill>
          </a:ln>
        </p:spPr>
        <p:txBody>
          <a:bodyPr tIns="0"/>
          <a:lstStyle/>
          <a:p>
            <a:pPr indent="-320675" eaLnBrk="1" hangingPunct="1">
              <a:lnSpc>
                <a:spcPct val="102000"/>
              </a:lnSpc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</a:tabLst>
            </a:pPr>
            <a:r>
              <a:rPr lang="sk-SK" altLang="sk-SK" sz="3200" dirty="0" smtClean="0">
                <a:latin typeface="Calibri" pitchFamily="34" charset="0"/>
                <a:cs typeface="Arial" charset="0"/>
              </a:rPr>
              <a:t>h</a:t>
            </a:r>
            <a:r>
              <a:rPr lang="sk-SK" altLang="sk-SK" sz="3200" baseline="-33000" dirty="0" smtClean="0">
                <a:latin typeface="Calibri" pitchFamily="34" charset="0"/>
                <a:cs typeface="Arial" charset="0"/>
              </a:rPr>
              <a:t>0</a:t>
            </a:r>
            <a:r>
              <a:rPr lang="sk-SK" altLang="sk-SK" sz="3200" dirty="0" smtClean="0">
                <a:latin typeface="Calibri" pitchFamily="34" charset="0"/>
                <a:cs typeface="Arial" charset="0"/>
              </a:rPr>
              <a:t> = 6,5cm</a:t>
            </a:r>
          </a:p>
          <a:p>
            <a:pPr indent="-320675" eaLnBrk="1" hangingPunct="1">
              <a:lnSpc>
                <a:spcPct val="102000"/>
              </a:lnSpc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</a:tabLst>
            </a:pPr>
            <a:r>
              <a:rPr lang="sk-SK" altLang="sk-SK" sz="3200" dirty="0" smtClean="0">
                <a:latin typeface="Calibri" pitchFamily="34" charset="0"/>
                <a:cs typeface="Arial" charset="0"/>
              </a:rPr>
              <a:t>r</a:t>
            </a:r>
            <a:r>
              <a:rPr lang="sk-SK" altLang="sk-SK" sz="3200" baseline="-33000" dirty="0" smtClean="0">
                <a:latin typeface="Calibri" pitchFamily="34" charset="0"/>
                <a:cs typeface="Arial" charset="0"/>
              </a:rPr>
              <a:t>0 </a:t>
            </a:r>
            <a:r>
              <a:rPr lang="sk-SK" altLang="sk-SK" sz="3200" dirty="0" smtClean="0">
                <a:latin typeface="Calibri" pitchFamily="34" charset="0"/>
                <a:cs typeface="Arial" charset="0"/>
              </a:rPr>
              <a:t>= 8cm</a:t>
            </a:r>
          </a:p>
          <a:p>
            <a:pPr indent="-320675" eaLnBrk="1" hangingPunct="1">
              <a:lnSpc>
                <a:spcPct val="102000"/>
              </a:lnSpc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</a:tabLst>
            </a:pPr>
            <a:r>
              <a:rPr lang="sk-SK" altLang="sk-SK" b="1" dirty="0" smtClean="0">
                <a:latin typeface="Calibri" pitchFamily="34" charset="0"/>
                <a:cs typeface="Arial" charset="0"/>
              </a:rPr>
              <a:t>f</a:t>
            </a:r>
            <a:r>
              <a:rPr lang="sk-SK" altLang="sk-SK" b="1" baseline="-33000" dirty="0" smtClean="0">
                <a:latin typeface="Calibri" pitchFamily="34" charset="0"/>
                <a:cs typeface="Arial" charset="0"/>
              </a:rPr>
              <a:t>c </a:t>
            </a:r>
            <a:r>
              <a:rPr lang="sk-SK" altLang="sk-SK" b="1" dirty="0" smtClean="0">
                <a:latin typeface="Calibri" pitchFamily="34" charset="0"/>
                <a:cs typeface="Arial" charset="0"/>
              </a:rPr>
              <a:t>= 2,25 Hz</a:t>
            </a:r>
          </a:p>
          <a:p>
            <a:pPr indent="-320675" eaLnBrk="1" hangingPunct="1">
              <a:lnSpc>
                <a:spcPct val="102000"/>
              </a:lnSpc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</a:tabLst>
            </a:pPr>
            <a:r>
              <a:rPr lang="sk-SK" altLang="sk-SK" sz="3200" dirty="0" smtClean="0">
                <a:latin typeface="Calibri" pitchFamily="34" charset="0"/>
                <a:cs typeface="Arial" charset="0"/>
              </a:rPr>
              <a:t>material = nylons</a:t>
            </a:r>
          </a:p>
          <a:p>
            <a:pPr indent="-320675" eaLnBrk="1" hangingPunct="1">
              <a:lnSpc>
                <a:spcPct val="102000"/>
              </a:lnSpc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</a:tabLst>
            </a:pPr>
            <a:endParaRPr lang="sk-SK" altLang="sk-SK" dirty="0" smtClean="0">
              <a:cs typeface="Arial" charset="0"/>
            </a:endParaRPr>
          </a:p>
          <a:p>
            <a:pPr indent="-320675" eaLnBrk="1" hangingPunct="1">
              <a:lnSpc>
                <a:spcPct val="102000"/>
              </a:lnSpc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</a:tabLst>
            </a:pPr>
            <a:endParaRPr lang="sk-SK" altLang="sk-SK" i="1" u="sng" dirty="0" smtClean="0">
              <a:cs typeface="Arial" charset="0"/>
            </a:endParaRPr>
          </a:p>
          <a:p>
            <a:pPr indent="-320675" eaLnBrk="1" hangingPunct="1">
              <a:lnSpc>
                <a:spcPct val="102000"/>
              </a:lnSpc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</a:tabLst>
            </a:pPr>
            <a:endParaRPr lang="sk-SK" altLang="sk-SK" dirty="0" smtClean="0">
              <a:cs typeface="Arial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0" t="7995" r="5004" b="21984"/>
          <a:stretch/>
        </p:blipFill>
        <p:spPr bwMode="auto">
          <a:xfrm>
            <a:off x="5112320" y="3658549"/>
            <a:ext cx="4677422" cy="3631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4" t="7998" r="31099" b="16803"/>
          <a:stretch/>
        </p:blipFill>
        <p:spPr bwMode="auto">
          <a:xfrm>
            <a:off x="3140776" y="5364013"/>
            <a:ext cx="1755520" cy="1951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259037" y="3059757"/>
            <a:ext cx="3629147" cy="252028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0794" tIns="0" rIns="100794" bIns="50397" numCol="1" anchor="t" anchorCtr="0" compatLnSpc="1">
            <a:prstTxWarp prst="textNoShape">
              <a:avLst/>
            </a:prstTxWarp>
          </a:bodyPr>
          <a:lstStyle>
            <a:lvl1pPr marL="377825" indent="-377825" algn="l" defTabSz="10064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7563" indent="-314325" algn="l" defTabSz="10064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8888" indent="-250825" algn="l" defTabSz="10064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713" indent="-250825" algn="l" defTabSz="10064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6950" indent="-250825" algn="l" defTabSz="10064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320675" eaLnBrk="1" hangingPunct="1">
              <a:lnSpc>
                <a:spcPct val="102000"/>
              </a:lnSpc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</a:tabLst>
            </a:pPr>
            <a:r>
              <a:rPr lang="sk-SK" altLang="sk-SK" sz="3200" dirty="0" smtClean="0">
                <a:latin typeface="Calibri" pitchFamily="34" charset="0"/>
                <a:cs typeface="Arial" charset="0"/>
              </a:rPr>
              <a:t>h</a:t>
            </a:r>
            <a:r>
              <a:rPr lang="sk-SK" altLang="sk-SK" sz="3200" baseline="-33000" dirty="0" smtClean="0">
                <a:latin typeface="Calibri" pitchFamily="34" charset="0"/>
                <a:cs typeface="Arial" charset="0"/>
              </a:rPr>
              <a:t>0</a:t>
            </a:r>
            <a:r>
              <a:rPr lang="sk-SK" altLang="sk-SK" sz="3200" dirty="0" smtClean="0">
                <a:latin typeface="Calibri" pitchFamily="34" charset="0"/>
                <a:cs typeface="Arial" charset="0"/>
              </a:rPr>
              <a:t> = 1,5cm</a:t>
            </a:r>
          </a:p>
          <a:p>
            <a:pPr indent="-320675" eaLnBrk="1" hangingPunct="1">
              <a:lnSpc>
                <a:spcPct val="102000"/>
              </a:lnSpc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</a:tabLst>
            </a:pPr>
            <a:r>
              <a:rPr lang="sk-SK" altLang="sk-SK" sz="3200" dirty="0" smtClean="0">
                <a:latin typeface="Calibri" pitchFamily="34" charset="0"/>
                <a:cs typeface="Arial" charset="0"/>
              </a:rPr>
              <a:t>r</a:t>
            </a:r>
            <a:r>
              <a:rPr lang="sk-SK" altLang="sk-SK" sz="3200" baseline="-33000" dirty="0" smtClean="0">
                <a:latin typeface="Calibri" pitchFamily="34" charset="0"/>
                <a:cs typeface="Arial" charset="0"/>
              </a:rPr>
              <a:t>0 </a:t>
            </a:r>
            <a:r>
              <a:rPr lang="sk-SK" altLang="sk-SK" sz="3200" dirty="0" smtClean="0">
                <a:latin typeface="Calibri" pitchFamily="34" charset="0"/>
                <a:cs typeface="Arial" charset="0"/>
              </a:rPr>
              <a:t>= 8cm</a:t>
            </a:r>
          </a:p>
          <a:p>
            <a:pPr marL="514350" indent="-457200" eaLnBrk="1" hangingPunct="1">
              <a:lnSpc>
                <a:spcPct val="102000"/>
              </a:lnSpc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</a:tabLst>
            </a:pPr>
            <a:r>
              <a:rPr lang="sk-SK" altLang="sk-SK" b="1" dirty="0" smtClean="0">
                <a:latin typeface="Calibri" pitchFamily="34" charset="0"/>
                <a:cs typeface="Arial" charset="0"/>
              </a:rPr>
              <a:t>f</a:t>
            </a:r>
            <a:r>
              <a:rPr lang="sk-SK" altLang="sk-SK" b="1" baseline="-33000" dirty="0" smtClean="0">
                <a:latin typeface="Calibri" pitchFamily="34" charset="0"/>
                <a:cs typeface="Arial" charset="0"/>
              </a:rPr>
              <a:t>c </a:t>
            </a:r>
            <a:r>
              <a:rPr lang="sk-SK" altLang="sk-SK" b="1" dirty="0" smtClean="0">
                <a:latin typeface="Calibri" pitchFamily="34" charset="0"/>
                <a:cs typeface="Arial" charset="0"/>
              </a:rPr>
              <a:t>= 1,08 Hz </a:t>
            </a:r>
          </a:p>
          <a:p>
            <a:pPr marL="57150" indent="0" eaLnBrk="1" hangingPunct="1">
              <a:lnSpc>
                <a:spcPct val="102000"/>
              </a:lnSpc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</a:tabLst>
            </a:pPr>
            <a:r>
              <a:rPr lang="sk-SK" altLang="sk-SK" sz="3200" dirty="0" smtClean="0">
                <a:latin typeface="Calibri" pitchFamily="34" charset="0"/>
                <a:cs typeface="Arial" charset="0"/>
              </a:rPr>
              <a:t>material = plastic</a:t>
            </a:r>
          </a:p>
          <a:p>
            <a:pPr indent="-320675" eaLnBrk="1" hangingPunct="1">
              <a:lnSpc>
                <a:spcPct val="102000"/>
              </a:lnSpc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</a:tabLst>
            </a:pPr>
            <a:endParaRPr lang="sk-SK" altLang="sk-SK" dirty="0" smtClean="0">
              <a:latin typeface="Calibri" pitchFamily="34" charset="0"/>
              <a:cs typeface="Arial" charset="0"/>
            </a:endParaRPr>
          </a:p>
          <a:p>
            <a:pPr indent="-320675" eaLnBrk="1" hangingPunct="1">
              <a:lnSpc>
                <a:spcPct val="102000"/>
              </a:lnSpc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</a:tabLst>
            </a:pPr>
            <a:endParaRPr lang="sk-SK" altLang="sk-SK" i="1" u="sng" dirty="0" smtClean="0">
              <a:latin typeface="Calibri" pitchFamily="34" charset="0"/>
              <a:cs typeface="Arial" charset="0"/>
            </a:endParaRPr>
          </a:p>
          <a:p>
            <a:pPr indent="-320675" eaLnBrk="1" hangingPunct="1">
              <a:lnSpc>
                <a:spcPct val="102000"/>
              </a:lnSpc>
              <a:buClrTx/>
              <a:buFont typeface="Arial" charset="0"/>
              <a:buNone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</a:tabLst>
            </a:pPr>
            <a:endParaRPr lang="sk-SK" altLang="sk-SK" dirty="0" smtClean="0">
              <a:latin typeface="Calibri" pitchFamily="34" charset="0"/>
              <a:cs typeface="Arial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6" t="28283" r="12468" b="54968"/>
          <a:stretch/>
        </p:blipFill>
        <p:spPr bwMode="auto">
          <a:xfrm>
            <a:off x="237865" y="1835621"/>
            <a:ext cx="4845705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336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 animBg="1"/>
      <p:bldP spid="13" grpId="0" animBg="1"/>
    </p:bldLst>
  </p:timing>
</p:sld>
</file>

<file path=ppt/theme/theme1.xml><?xml version="1.0" encoding="utf-8"?>
<a:theme xmlns:a="http://schemas.openxmlformats.org/drawingml/2006/main" name="tpl">
  <a:themeElements>
    <a:clrScheme name="bavyberko">
      <a:dk1>
        <a:sysClr val="windowText" lastClr="000000"/>
      </a:dk1>
      <a:lt1>
        <a:sysClr val="window" lastClr="FFFFFF"/>
      </a:lt1>
      <a:dk2>
        <a:srgbClr val="595959"/>
      </a:dk2>
      <a:lt2>
        <a:srgbClr val="FFFFFF"/>
      </a:lt2>
      <a:accent1>
        <a:srgbClr val="0091ED"/>
      </a:accent1>
      <a:accent2>
        <a:srgbClr val="7F7F7F"/>
      </a:accent2>
      <a:accent3>
        <a:srgbClr val="00B050"/>
      </a:accent3>
      <a:accent4>
        <a:srgbClr val="FF0000"/>
      </a:accent4>
      <a:accent5>
        <a:srgbClr val="FFC000"/>
      </a:accent5>
      <a:accent6>
        <a:srgbClr val="7030A0"/>
      </a:accent6>
      <a:hlink>
        <a:srgbClr val="0000FF"/>
      </a:hlink>
      <a:folHlink>
        <a:srgbClr val="800080"/>
      </a:folHlink>
    </a:clrScheme>
    <a:fontScheme name="Calluna Sans">
      <a:majorFont>
        <a:latin typeface="Calluna Sans"/>
        <a:ea typeface=""/>
        <a:cs typeface=""/>
      </a:majorFont>
      <a:minorFont>
        <a:latin typeface="Calluna Sans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5616</TotalTime>
  <Words>1458</Words>
  <Application>Microsoft Office PowerPoint</Application>
  <PresentationFormat>Custom</PresentationFormat>
  <Paragraphs>658</Paragraphs>
  <Slides>77</Slides>
  <Notes>25</Notes>
  <HiddenSlides>0</HiddenSlides>
  <MMClips>4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77</vt:i4>
      </vt:variant>
    </vt:vector>
  </HeadingPairs>
  <TitlesOfParts>
    <vt:vector size="80" baseType="lpstr">
      <vt:lpstr>tpl</vt:lpstr>
      <vt:lpstr>Equation</vt:lpstr>
      <vt:lpstr>Microsoft Equation 3.0</vt:lpstr>
      <vt:lpstr>13. ROTATING SADDLE</vt:lpstr>
      <vt:lpstr>Task</vt:lpstr>
      <vt:lpstr>How can the rotation help the stability?</vt:lpstr>
      <vt:lpstr>Ball’s motion (laboratory ref. frame)</vt:lpstr>
      <vt:lpstr>Ball’s stability requirements</vt:lpstr>
      <vt:lpstr>Existing theory</vt:lpstr>
      <vt:lpstr>Solution</vt:lpstr>
      <vt:lpstr>Experimental verification</vt:lpstr>
      <vt:lpstr>Apparatus: Saddles</vt:lpstr>
      <vt:lpstr>Apparatus: Balls</vt:lpstr>
      <vt:lpstr>PowerPoint Presentation</vt:lpstr>
      <vt:lpstr>PowerPoint Presentation</vt:lpstr>
      <vt:lpstr>Stability vs. Frequency</vt:lpstr>
      <vt:lpstr>Second condition: Must roll back fast enough</vt:lpstr>
      <vt:lpstr>Literature: Effect of friction </vt:lpstr>
      <vt:lpstr>Parametres affecting the lifetime</vt:lpstr>
      <vt:lpstr>1. DRAG forces &amp; FRICTION</vt:lpstr>
      <vt:lpstr>Effect of friction</vt:lpstr>
      <vt:lpstr>1. Lifetime vs. Friction: Experiment</vt:lpstr>
      <vt:lpstr>Not so simple</vt:lpstr>
      <vt:lpstr>What if the ball does  NOT slip?</vt:lpstr>
      <vt:lpstr>Sufficient friction: no slipping</vt:lpstr>
      <vt:lpstr>Measurement:    Slipping vs. Rolling</vt:lpstr>
      <vt:lpstr>Parameters affecting lifetime</vt:lpstr>
      <vt:lpstr>2. Frequency</vt:lpstr>
      <vt:lpstr>JUMPING</vt:lpstr>
      <vt:lpstr>1. Ball free to move upwards</vt:lpstr>
      <vt:lpstr>Condition of jumping</vt:lpstr>
      <vt:lpstr>Estimation vs. reality</vt:lpstr>
      <vt:lpstr>Parameters affecting lifetime</vt:lpstr>
      <vt:lpstr>3. Moment of inertia</vt:lpstr>
      <vt:lpstr>Hollow VS. Solid Ball</vt:lpstr>
      <vt:lpstr>EXPERIMENT</vt:lpstr>
      <vt:lpstr>Parameters affecting lifetime</vt:lpstr>
      <vt:lpstr>4. INITIAL POSITION</vt:lpstr>
      <vt:lpstr>INITIAL POSITION</vt:lpstr>
      <vt:lpstr>Conclusions</vt:lpstr>
      <vt:lpstr>Conclusions</vt:lpstr>
      <vt:lpstr>Thank you for your attention</vt:lpstr>
      <vt:lpstr>Appendices</vt:lpstr>
      <vt:lpstr>Prediction: Stability vs. Frequency</vt:lpstr>
      <vt:lpstr>PowerPoint Presentation</vt:lpstr>
      <vt:lpstr>Apparatus: Rotation</vt:lpstr>
      <vt:lpstr>Small ping pong ball</vt:lpstr>
      <vt:lpstr>INITIAL POSITION</vt:lpstr>
      <vt:lpstr>Hollow balls' parameters</vt:lpstr>
      <vt:lpstr>Hollow balls' parameters</vt:lpstr>
      <vt:lpstr>Sufficient friction (no slipping)</vt:lpstr>
      <vt:lpstr>Saddle</vt:lpstr>
      <vt:lpstr>POINT MASS vs BALL</vt:lpstr>
      <vt:lpstr>PowerPoint Presentation</vt:lpstr>
      <vt:lpstr>FRICTION</vt:lpstr>
      <vt:lpstr>Friction</vt:lpstr>
      <vt:lpstr>Friction</vt:lpstr>
      <vt:lpstr>PowerPoint Presentation</vt:lpstr>
      <vt:lpstr>THEORY</vt:lpstr>
      <vt:lpstr>Theory</vt:lpstr>
      <vt:lpstr>PowerPoint Presentation</vt:lpstr>
      <vt:lpstr>PowerPoint Presentation</vt:lpstr>
      <vt:lpstr>PowerPoint Presentation</vt:lpstr>
      <vt:lpstr>Limited trapping lifetime</vt:lpstr>
      <vt:lpstr>BALL’S PATH</vt:lpstr>
      <vt:lpstr>BALL'S PATH</vt:lpstr>
      <vt:lpstr>BALL'S MOTION</vt:lpstr>
      <vt:lpstr>PowerPoint Presentation</vt:lpstr>
      <vt:lpstr>BALL'S MOTION</vt:lpstr>
      <vt:lpstr>BALL'S PATH</vt:lpstr>
      <vt:lpstr>ANGLE</vt:lpstr>
      <vt:lpstr>PowerPoint Presentation</vt:lpstr>
      <vt:lpstr>PowerPoint Presentation</vt:lpstr>
      <vt:lpstr>PowerPoint Presentation</vt:lpstr>
      <vt:lpstr>SOURCES</vt:lpstr>
      <vt:lpstr>Stara prezentacia</vt:lpstr>
      <vt:lpstr>Friction &amp; Initial conditions</vt:lpstr>
      <vt:lpstr>Conclusion</vt:lpstr>
      <vt:lpstr>Conclusions</vt:lpstr>
      <vt:lpstr>Conclusions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13. ROTATING SADDLE</dc:title>
  <dc:creator>Pampi</dc:creator>
  <cp:lastModifiedBy>Pampi</cp:lastModifiedBy>
  <cp:revision>308</cp:revision>
  <cp:lastPrinted>1601-01-01T00:00:00Z</cp:lastPrinted>
  <dcterms:created xsi:type="dcterms:W3CDTF">2014-04-20T18:06:04Z</dcterms:created>
  <dcterms:modified xsi:type="dcterms:W3CDTF">2014-07-05T10:37:31Z</dcterms:modified>
</cp:coreProperties>
</file>