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3.xml" ContentType="application/vnd.openxmlformats-officedocument.drawingml.chart+xml"/>
  <Override PartName="/ppt/notesSlides/notesSlide4.xml" ContentType="application/vnd.openxmlformats-officedocument.presentationml.notesSlide+xml"/>
  <Override PartName="/ppt/charts/chart4.xml" ContentType="application/vnd.openxmlformats-officedocument.drawingml.chart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6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notesSlides/notesSlide7.xml" ContentType="application/vnd.openxmlformats-officedocument.presentationml.notesSlide+xml"/>
  <Override PartName="/ppt/charts/chart16.xml" ContentType="application/vnd.openxmlformats-officedocument.drawingml.chart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47"/>
  </p:notesMasterIdLst>
  <p:handoutMasterIdLst>
    <p:handoutMasterId r:id="rId48"/>
  </p:handoutMasterIdLst>
  <p:sldIdLst>
    <p:sldId id="323" r:id="rId2"/>
    <p:sldId id="257" r:id="rId3"/>
    <p:sldId id="300" r:id="rId4"/>
    <p:sldId id="314" r:id="rId5"/>
    <p:sldId id="278" r:id="rId6"/>
    <p:sldId id="326" r:id="rId7"/>
    <p:sldId id="330" r:id="rId8"/>
    <p:sldId id="327" r:id="rId9"/>
    <p:sldId id="261" r:id="rId10"/>
    <p:sldId id="328" r:id="rId11"/>
    <p:sldId id="258" r:id="rId12"/>
    <p:sldId id="310" r:id="rId13"/>
    <p:sldId id="272" r:id="rId14"/>
    <p:sldId id="273" r:id="rId15"/>
    <p:sldId id="325" r:id="rId16"/>
    <p:sldId id="309" r:id="rId17"/>
    <p:sldId id="266" r:id="rId18"/>
    <p:sldId id="269" r:id="rId19"/>
    <p:sldId id="312" r:id="rId20"/>
    <p:sldId id="313" r:id="rId21"/>
    <p:sldId id="275" r:id="rId22"/>
    <p:sldId id="302" r:id="rId23"/>
    <p:sldId id="270" r:id="rId24"/>
    <p:sldId id="308" r:id="rId25"/>
    <p:sldId id="263" r:id="rId26"/>
    <p:sldId id="332" r:id="rId27"/>
    <p:sldId id="305" r:id="rId28"/>
    <p:sldId id="319" r:id="rId29"/>
    <p:sldId id="333" r:id="rId30"/>
    <p:sldId id="334" r:id="rId31"/>
    <p:sldId id="267" r:id="rId32"/>
    <p:sldId id="264" r:id="rId33"/>
    <p:sldId id="324" r:id="rId34"/>
    <p:sldId id="331" r:id="rId35"/>
    <p:sldId id="284" r:id="rId36"/>
    <p:sldId id="311" r:id="rId37"/>
    <p:sldId id="276" r:id="rId38"/>
    <p:sldId id="301" r:id="rId39"/>
    <p:sldId id="306" r:id="rId40"/>
    <p:sldId id="293" r:id="rId41"/>
    <p:sldId id="296" r:id="rId42"/>
    <p:sldId id="317" r:id="rId43"/>
    <p:sldId id="298" r:id="rId44"/>
    <p:sldId id="299" r:id="rId45"/>
    <p:sldId id="268" r:id="rId46"/>
  </p:sldIdLst>
  <p:sldSz cx="10080625" cy="7559675"/>
  <p:notesSz cx="7559675" cy="106918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Výchozí oddíl" id="{BF5BAEDF-CD9C-4284-A14E-0B069618A17B}">
          <p14:sldIdLst>
            <p14:sldId id="323"/>
            <p14:sldId id="257"/>
            <p14:sldId id="300"/>
            <p14:sldId id="314"/>
            <p14:sldId id="278"/>
            <p14:sldId id="326"/>
            <p14:sldId id="330"/>
            <p14:sldId id="327"/>
            <p14:sldId id="261"/>
            <p14:sldId id="328"/>
            <p14:sldId id="258"/>
            <p14:sldId id="310"/>
            <p14:sldId id="272"/>
            <p14:sldId id="273"/>
            <p14:sldId id="325"/>
            <p14:sldId id="309"/>
            <p14:sldId id="266"/>
            <p14:sldId id="269"/>
            <p14:sldId id="312"/>
            <p14:sldId id="313"/>
            <p14:sldId id="275"/>
            <p14:sldId id="302"/>
            <p14:sldId id="270"/>
            <p14:sldId id="308"/>
            <p14:sldId id="263"/>
            <p14:sldId id="332"/>
            <p14:sldId id="305"/>
            <p14:sldId id="319"/>
            <p14:sldId id="333"/>
            <p14:sldId id="334"/>
            <p14:sldId id="267"/>
            <p14:sldId id="264"/>
            <p14:sldId id="324"/>
            <p14:sldId id="331"/>
            <p14:sldId id="284"/>
            <p14:sldId id="311"/>
            <p14:sldId id="276"/>
            <p14:sldId id="301"/>
            <p14:sldId id="306"/>
            <p14:sldId id="293"/>
            <p14:sldId id="296"/>
            <p14:sldId id="317"/>
            <p14:sldId id="298"/>
            <p14:sldId id="299"/>
            <p14:sldId id="26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3175">
          <p15:clr>
            <a:srgbClr val="A4A3A4"/>
          </p15:clr>
        </p15:guide>
        <p15:guide id="3" orient="horz" pos="204">
          <p15:clr>
            <a:srgbClr val="A4A3A4"/>
          </p15:clr>
        </p15:guide>
        <p15:guide id="4" pos="6123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E161"/>
    <a:srgbClr val="91AE00"/>
    <a:srgbClr val="FF5757"/>
    <a:srgbClr val="BB73E3"/>
    <a:srgbClr val="D9D9D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79" autoAdjust="0"/>
    <p:restoredTop sz="91023" autoAdjust="0"/>
  </p:normalViewPr>
  <p:slideViewPr>
    <p:cSldViewPr showGuides="1">
      <p:cViewPr varScale="1">
        <p:scale>
          <a:sx n="61" d="100"/>
          <a:sy n="61" d="100"/>
        </p:scale>
        <p:origin x="1452" y="84"/>
      </p:cViewPr>
      <p:guideLst>
        <p:guide orient="horz" pos="2381"/>
        <p:guide pos="3175"/>
        <p:guide orient="horz" pos="204"/>
        <p:guide pos="6123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1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handoutMaster" Target="handoutMasters/handout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TMF%20lanahrubky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TMF%20lanahrubky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i&#353;o\Desktop\TMF%20lanahrubky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TMF%20lanahrubky.xlsx" TargetMode="External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Zo&#353;it1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sisalove%20lano.xls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Zo&#353;it1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guma%20s%20vlaknami.xls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lacne-lano.xls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lacne-lano.xls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sisalove%20lano.xls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lacne-lano.xls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Adam\Documents\lano\lano-allesinordnung\moment.xls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13032793553491E-2"/>
          <c:y val="3.3376749388443337E-2"/>
          <c:w val="0.96310078109069552"/>
          <c:h val="0.95104743423028315"/>
        </c:manualLayout>
      </c:layout>
      <c:scatterChart>
        <c:scatterStyle val="smoothMarker"/>
        <c:varyColors val="0"/>
        <c:ser>
          <c:idx val="0"/>
          <c:order val="0"/>
          <c:spPr>
            <a:ln w="825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Hárok1!$A$5:$A$246</c:f>
              <c:numCache>
                <c:formatCode>General</c:formatCode>
                <c:ptCount val="242"/>
                <c:pt idx="0">
                  <c:v>0</c:v>
                </c:pt>
                <c:pt idx="1">
                  <c:v>7.9577471545947673E-2</c:v>
                </c:pt>
                <c:pt idx="2">
                  <c:v>0.15915494309189535</c:v>
                </c:pt>
                <c:pt idx="3">
                  <c:v>0.238732414637843</c:v>
                </c:pt>
                <c:pt idx="4">
                  <c:v>0.31830988618379069</c:v>
                </c:pt>
                <c:pt idx="5">
                  <c:v>0.39788735772973838</c:v>
                </c:pt>
                <c:pt idx="6">
                  <c:v>0.47746482927568601</c:v>
                </c:pt>
                <c:pt idx="7">
                  <c:v>0.55704230082163375</c:v>
                </c:pt>
                <c:pt idx="8">
                  <c:v>0.63661977236758138</c:v>
                </c:pt>
                <c:pt idx="9">
                  <c:v>0.71619724391352901</c:v>
                </c:pt>
                <c:pt idx="10">
                  <c:v>0.79577471545947676</c:v>
                </c:pt>
                <c:pt idx="11">
                  <c:v>0.87535218700542439</c:v>
                </c:pt>
                <c:pt idx="12">
                  <c:v>0.95492965855137202</c:v>
                </c:pt>
                <c:pt idx="13">
                  <c:v>1.0345071300973196</c:v>
                </c:pt>
                <c:pt idx="14">
                  <c:v>1.1140846016432675</c:v>
                </c:pt>
                <c:pt idx="15">
                  <c:v>1.1936620731892151</c:v>
                </c:pt>
                <c:pt idx="16">
                  <c:v>1.2732395447351628</c:v>
                </c:pt>
                <c:pt idx="17">
                  <c:v>1.3528170162811104</c:v>
                </c:pt>
                <c:pt idx="18">
                  <c:v>1.432394487827058</c:v>
                </c:pt>
                <c:pt idx="19">
                  <c:v>1.5119719593730057</c:v>
                </c:pt>
                <c:pt idx="20">
                  <c:v>1.5915494309189535</c:v>
                </c:pt>
                <c:pt idx="21">
                  <c:v>1.6711269024649011</c:v>
                </c:pt>
                <c:pt idx="22">
                  <c:v>1.7507043740108488</c:v>
                </c:pt>
                <c:pt idx="23">
                  <c:v>1.8302818455567964</c:v>
                </c:pt>
                <c:pt idx="24">
                  <c:v>1.909859317102744</c:v>
                </c:pt>
                <c:pt idx="25">
                  <c:v>1.9894367886486917</c:v>
                </c:pt>
                <c:pt idx="26">
                  <c:v>2.0690142601946393</c:v>
                </c:pt>
                <c:pt idx="27">
                  <c:v>2.1485917317405869</c:v>
                </c:pt>
                <c:pt idx="28">
                  <c:v>2.228169203286535</c:v>
                </c:pt>
                <c:pt idx="29">
                  <c:v>2.3077466748324826</c:v>
                </c:pt>
                <c:pt idx="30">
                  <c:v>2.3873241463784303</c:v>
                </c:pt>
                <c:pt idx="31">
                  <c:v>2.4669016179243779</c:v>
                </c:pt>
                <c:pt idx="32">
                  <c:v>2.5464790894703255</c:v>
                </c:pt>
                <c:pt idx="33">
                  <c:v>2.6260565610162732</c:v>
                </c:pt>
                <c:pt idx="34">
                  <c:v>2.7056340325622208</c:v>
                </c:pt>
                <c:pt idx="35">
                  <c:v>2.7852115041081684</c:v>
                </c:pt>
                <c:pt idx="36">
                  <c:v>2.8647889756541161</c:v>
                </c:pt>
                <c:pt idx="37">
                  <c:v>2.9443664472000637</c:v>
                </c:pt>
                <c:pt idx="38">
                  <c:v>3.0239439187460113</c:v>
                </c:pt>
                <c:pt idx="39">
                  <c:v>3.1035213902919589</c:v>
                </c:pt>
                <c:pt idx="40">
                  <c:v>3.183098861837907</c:v>
                </c:pt>
                <c:pt idx="41">
                  <c:v>3.2626763333838547</c:v>
                </c:pt>
                <c:pt idx="42">
                  <c:v>3.3422538049298023</c:v>
                </c:pt>
                <c:pt idx="43">
                  <c:v>3.4218312764757499</c:v>
                </c:pt>
                <c:pt idx="44">
                  <c:v>3.5014087480216975</c:v>
                </c:pt>
                <c:pt idx="45">
                  <c:v>3.5809862195676452</c:v>
                </c:pt>
                <c:pt idx="46">
                  <c:v>3.6605636911135928</c:v>
                </c:pt>
                <c:pt idx="47">
                  <c:v>3.7401411626595404</c:v>
                </c:pt>
                <c:pt idx="48">
                  <c:v>3.8197186342054881</c:v>
                </c:pt>
                <c:pt idx="49">
                  <c:v>3.8992961057514357</c:v>
                </c:pt>
                <c:pt idx="50">
                  <c:v>3.9788735772973833</c:v>
                </c:pt>
                <c:pt idx="51">
                  <c:v>4.058451048843331</c:v>
                </c:pt>
                <c:pt idx="52">
                  <c:v>4.1380285203892786</c:v>
                </c:pt>
                <c:pt idx="53">
                  <c:v>4.2176059919352262</c:v>
                </c:pt>
                <c:pt idx="54">
                  <c:v>4.2971834634811739</c:v>
                </c:pt>
                <c:pt idx="55">
                  <c:v>4.3767609350271215</c:v>
                </c:pt>
                <c:pt idx="56">
                  <c:v>4.45633840657307</c:v>
                </c:pt>
                <c:pt idx="57">
                  <c:v>4.5359158781190176</c:v>
                </c:pt>
                <c:pt idx="58">
                  <c:v>4.6154933496649653</c:v>
                </c:pt>
                <c:pt idx="59">
                  <c:v>4.6950708212109129</c:v>
                </c:pt>
                <c:pt idx="60">
                  <c:v>4.7746482927568605</c:v>
                </c:pt>
                <c:pt idx="61">
                  <c:v>4.8542257643028082</c:v>
                </c:pt>
                <c:pt idx="62">
                  <c:v>4.9338032358487558</c:v>
                </c:pt>
                <c:pt idx="63">
                  <c:v>5.0133807073947034</c:v>
                </c:pt>
                <c:pt idx="64">
                  <c:v>5.0929581789406511</c:v>
                </c:pt>
                <c:pt idx="65">
                  <c:v>5.1725356504865987</c:v>
                </c:pt>
                <c:pt idx="66">
                  <c:v>5.2521131220325463</c:v>
                </c:pt>
                <c:pt idx="67">
                  <c:v>5.331690593578494</c:v>
                </c:pt>
                <c:pt idx="68">
                  <c:v>5.4112680651244416</c:v>
                </c:pt>
                <c:pt idx="69">
                  <c:v>5.4908455366703892</c:v>
                </c:pt>
                <c:pt idx="70">
                  <c:v>5.5704230082163368</c:v>
                </c:pt>
                <c:pt idx="71">
                  <c:v>5.6500004797622845</c:v>
                </c:pt>
                <c:pt idx="72">
                  <c:v>5.7295779513082321</c:v>
                </c:pt>
                <c:pt idx="73">
                  <c:v>5.8091554228541797</c:v>
                </c:pt>
                <c:pt idx="74">
                  <c:v>5.8887328944001274</c:v>
                </c:pt>
                <c:pt idx="75">
                  <c:v>5.968310365946075</c:v>
                </c:pt>
                <c:pt idx="76">
                  <c:v>6.0478878374920226</c:v>
                </c:pt>
                <c:pt idx="77">
                  <c:v>6.1274653090379703</c:v>
                </c:pt>
                <c:pt idx="78">
                  <c:v>6.2070427805839179</c:v>
                </c:pt>
                <c:pt idx="79">
                  <c:v>6.2866202521298664</c:v>
                </c:pt>
                <c:pt idx="80">
                  <c:v>6.366197723675814</c:v>
                </c:pt>
                <c:pt idx="81">
                  <c:v>6.4457751952217617</c:v>
                </c:pt>
                <c:pt idx="82">
                  <c:v>6.5253526667677093</c:v>
                </c:pt>
                <c:pt idx="83">
                  <c:v>6.6049301383136569</c:v>
                </c:pt>
                <c:pt idx="84">
                  <c:v>6.6845076098596046</c:v>
                </c:pt>
                <c:pt idx="85">
                  <c:v>6.7640850814055522</c:v>
                </c:pt>
                <c:pt idx="86">
                  <c:v>6.8436625529514998</c:v>
                </c:pt>
                <c:pt idx="87">
                  <c:v>6.9232400244974475</c:v>
                </c:pt>
                <c:pt idx="88">
                  <c:v>7.0028174960433951</c:v>
                </c:pt>
                <c:pt idx="89">
                  <c:v>7.0823949675893427</c:v>
                </c:pt>
                <c:pt idx="90">
                  <c:v>7.1619724391352904</c:v>
                </c:pt>
                <c:pt idx="91">
                  <c:v>7.241549910681238</c:v>
                </c:pt>
                <c:pt idx="92">
                  <c:v>7.3211273822271856</c:v>
                </c:pt>
                <c:pt idx="93">
                  <c:v>7.4007048537731333</c:v>
                </c:pt>
                <c:pt idx="94">
                  <c:v>7.4802823253190809</c:v>
                </c:pt>
                <c:pt idx="95">
                  <c:v>7.5598597968650285</c:v>
                </c:pt>
                <c:pt idx="96">
                  <c:v>7.6394372684109761</c:v>
                </c:pt>
                <c:pt idx="97">
                  <c:v>7.7190147399569238</c:v>
                </c:pt>
                <c:pt idx="98">
                  <c:v>7.7985922115028714</c:v>
                </c:pt>
                <c:pt idx="99">
                  <c:v>7.878169683048819</c:v>
                </c:pt>
                <c:pt idx="100">
                  <c:v>7.9577471545947667</c:v>
                </c:pt>
                <c:pt idx="101">
                  <c:v>8.0373246261407143</c:v>
                </c:pt>
                <c:pt idx="102">
                  <c:v>8.1169020976866619</c:v>
                </c:pt>
                <c:pt idx="103">
                  <c:v>8.1964795692326096</c:v>
                </c:pt>
                <c:pt idx="104">
                  <c:v>8.2760570407785572</c:v>
                </c:pt>
                <c:pt idx="105">
                  <c:v>8.3556345123245048</c:v>
                </c:pt>
                <c:pt idx="106">
                  <c:v>8.4352119838704525</c:v>
                </c:pt>
                <c:pt idx="107">
                  <c:v>8.5147894554164001</c:v>
                </c:pt>
                <c:pt idx="108">
                  <c:v>8.5943669269623477</c:v>
                </c:pt>
                <c:pt idx="109">
                  <c:v>8.6739443985082954</c:v>
                </c:pt>
                <c:pt idx="110">
                  <c:v>8.753521870054243</c:v>
                </c:pt>
                <c:pt idx="111">
                  <c:v>8.8330993416001906</c:v>
                </c:pt>
                <c:pt idx="112">
                  <c:v>8.91267681314614</c:v>
                </c:pt>
                <c:pt idx="113">
                  <c:v>8.9922542846920877</c:v>
                </c:pt>
                <c:pt idx="114">
                  <c:v>9.0718317562380353</c:v>
                </c:pt>
                <c:pt idx="115">
                  <c:v>9.1514092277839829</c:v>
                </c:pt>
                <c:pt idx="116">
                  <c:v>9.2309866993299305</c:v>
                </c:pt>
                <c:pt idx="117">
                  <c:v>9.3105641708758782</c:v>
                </c:pt>
                <c:pt idx="118">
                  <c:v>9.3901416424218258</c:v>
                </c:pt>
                <c:pt idx="119">
                  <c:v>9.4697191139677734</c:v>
                </c:pt>
                <c:pt idx="120">
                  <c:v>9.5492965855137211</c:v>
                </c:pt>
                <c:pt idx="121">
                  <c:v>9.6288740570596687</c:v>
                </c:pt>
                <c:pt idx="122">
                  <c:v>9.7084515286056163</c:v>
                </c:pt>
                <c:pt idx="123">
                  <c:v>9.788029000151564</c:v>
                </c:pt>
                <c:pt idx="124">
                  <c:v>9.8676064716975116</c:v>
                </c:pt>
                <c:pt idx="125">
                  <c:v>9.9471839432434592</c:v>
                </c:pt>
                <c:pt idx="126">
                  <c:v>10.026761414789407</c:v>
                </c:pt>
                <c:pt idx="127">
                  <c:v>10.106338886335354</c:v>
                </c:pt>
                <c:pt idx="128">
                  <c:v>10.185916357881302</c:v>
                </c:pt>
                <c:pt idx="129">
                  <c:v>10.26549382942725</c:v>
                </c:pt>
                <c:pt idx="130">
                  <c:v>10.345071300973197</c:v>
                </c:pt>
                <c:pt idx="131">
                  <c:v>10.424648772519145</c:v>
                </c:pt>
                <c:pt idx="132">
                  <c:v>10.504226244065093</c:v>
                </c:pt>
                <c:pt idx="133">
                  <c:v>10.58380371561104</c:v>
                </c:pt>
                <c:pt idx="134">
                  <c:v>10.663381187156988</c:v>
                </c:pt>
                <c:pt idx="135">
                  <c:v>10.742958658702936</c:v>
                </c:pt>
                <c:pt idx="136">
                  <c:v>10.822536130248883</c:v>
                </c:pt>
                <c:pt idx="137">
                  <c:v>10.902113601794831</c:v>
                </c:pt>
                <c:pt idx="138">
                  <c:v>10.981691073340778</c:v>
                </c:pt>
                <c:pt idx="139">
                  <c:v>11.061268544886726</c:v>
                </c:pt>
                <c:pt idx="140">
                  <c:v>11.140846016432674</c:v>
                </c:pt>
                <c:pt idx="141">
                  <c:v>11.220423487978621</c:v>
                </c:pt>
                <c:pt idx="142">
                  <c:v>11.300000959524569</c:v>
                </c:pt>
                <c:pt idx="143">
                  <c:v>11.379578431070517</c:v>
                </c:pt>
                <c:pt idx="144">
                  <c:v>11.459155902616464</c:v>
                </c:pt>
                <c:pt idx="145">
                  <c:v>11.538733374162412</c:v>
                </c:pt>
                <c:pt idx="146">
                  <c:v>11.618310845708359</c:v>
                </c:pt>
                <c:pt idx="147">
                  <c:v>11.697888317254307</c:v>
                </c:pt>
                <c:pt idx="148">
                  <c:v>11.777465788800255</c:v>
                </c:pt>
                <c:pt idx="149">
                  <c:v>11.857043260346202</c:v>
                </c:pt>
                <c:pt idx="150">
                  <c:v>11.93662073189215</c:v>
                </c:pt>
                <c:pt idx="151">
                  <c:v>12.016198203438098</c:v>
                </c:pt>
                <c:pt idx="152">
                  <c:v>12.095775674984045</c:v>
                </c:pt>
                <c:pt idx="153">
                  <c:v>12.175353146529993</c:v>
                </c:pt>
                <c:pt idx="154">
                  <c:v>12.254930618075941</c:v>
                </c:pt>
                <c:pt idx="155">
                  <c:v>12.334508089621888</c:v>
                </c:pt>
                <c:pt idx="156">
                  <c:v>12.414085561167836</c:v>
                </c:pt>
                <c:pt idx="157">
                  <c:v>12.493663032713785</c:v>
                </c:pt>
                <c:pt idx="158">
                  <c:v>12.573240504259733</c:v>
                </c:pt>
                <c:pt idx="159">
                  <c:v>12.65281797580568</c:v>
                </c:pt>
                <c:pt idx="160">
                  <c:v>12.732395447351628</c:v>
                </c:pt>
                <c:pt idx="161">
                  <c:v>12.811972918897576</c:v>
                </c:pt>
                <c:pt idx="162">
                  <c:v>12.891550390443523</c:v>
                </c:pt>
                <c:pt idx="163">
                  <c:v>12.971127861989471</c:v>
                </c:pt>
                <c:pt idx="164">
                  <c:v>13.050705333535419</c:v>
                </c:pt>
                <c:pt idx="165">
                  <c:v>13.130282805081366</c:v>
                </c:pt>
                <c:pt idx="166">
                  <c:v>13.209860276627314</c:v>
                </c:pt>
                <c:pt idx="167">
                  <c:v>13.289437748173262</c:v>
                </c:pt>
                <c:pt idx="168">
                  <c:v>13.369015219719209</c:v>
                </c:pt>
                <c:pt idx="169">
                  <c:v>13.448592691265157</c:v>
                </c:pt>
                <c:pt idx="170">
                  <c:v>13.528170162811104</c:v>
                </c:pt>
                <c:pt idx="171">
                  <c:v>13.607747634357052</c:v>
                </c:pt>
                <c:pt idx="172">
                  <c:v>13.687325105903</c:v>
                </c:pt>
                <c:pt idx="173">
                  <c:v>13.766902577448947</c:v>
                </c:pt>
                <c:pt idx="174">
                  <c:v>13.846480048994895</c:v>
                </c:pt>
                <c:pt idx="175">
                  <c:v>13.926057520540843</c:v>
                </c:pt>
                <c:pt idx="176">
                  <c:v>14.00563499208679</c:v>
                </c:pt>
                <c:pt idx="177">
                  <c:v>14.085212463632738</c:v>
                </c:pt>
                <c:pt idx="178">
                  <c:v>14.164789935178685</c:v>
                </c:pt>
                <c:pt idx="179">
                  <c:v>14.244367406724633</c:v>
                </c:pt>
                <c:pt idx="180">
                  <c:v>14.323944878270581</c:v>
                </c:pt>
                <c:pt idx="181">
                  <c:v>14.403522349816528</c:v>
                </c:pt>
                <c:pt idx="182">
                  <c:v>14.483099821362476</c:v>
                </c:pt>
                <c:pt idx="183">
                  <c:v>14.562677292908424</c:v>
                </c:pt>
                <c:pt idx="184">
                  <c:v>14.642254764454371</c:v>
                </c:pt>
                <c:pt idx="185">
                  <c:v>14.721832236000319</c:v>
                </c:pt>
                <c:pt idx="186">
                  <c:v>14.801409707546267</c:v>
                </c:pt>
                <c:pt idx="187">
                  <c:v>14.880987179092214</c:v>
                </c:pt>
                <c:pt idx="188">
                  <c:v>14.960564650638162</c:v>
                </c:pt>
                <c:pt idx="189">
                  <c:v>15.040142122184109</c:v>
                </c:pt>
                <c:pt idx="190">
                  <c:v>15.119719593730057</c:v>
                </c:pt>
                <c:pt idx="191">
                  <c:v>15.199297065276005</c:v>
                </c:pt>
                <c:pt idx="192">
                  <c:v>15.278874536821952</c:v>
                </c:pt>
                <c:pt idx="193">
                  <c:v>15.3584520083679</c:v>
                </c:pt>
                <c:pt idx="194">
                  <c:v>15.438029479913848</c:v>
                </c:pt>
                <c:pt idx="195">
                  <c:v>15.517606951459795</c:v>
                </c:pt>
                <c:pt idx="196">
                  <c:v>15.597184423005743</c:v>
                </c:pt>
                <c:pt idx="197">
                  <c:v>15.67676189455169</c:v>
                </c:pt>
                <c:pt idx="198">
                  <c:v>15.756339366097638</c:v>
                </c:pt>
                <c:pt idx="199">
                  <c:v>15.835916837643586</c:v>
                </c:pt>
                <c:pt idx="200">
                  <c:v>15.915494309189533</c:v>
                </c:pt>
                <c:pt idx="201">
                  <c:v>15.995071780735483</c:v>
                </c:pt>
                <c:pt idx="202">
                  <c:v>16.074649252281429</c:v>
                </c:pt>
                <c:pt idx="203">
                  <c:v>16.154226723827378</c:v>
                </c:pt>
                <c:pt idx="204">
                  <c:v>16.233804195373324</c:v>
                </c:pt>
                <c:pt idx="205">
                  <c:v>16.313381666919273</c:v>
                </c:pt>
                <c:pt idx="206">
                  <c:v>16.392959138465219</c:v>
                </c:pt>
                <c:pt idx="207">
                  <c:v>16.472536610011169</c:v>
                </c:pt>
                <c:pt idx="208">
                  <c:v>16.552114081557114</c:v>
                </c:pt>
                <c:pt idx="209">
                  <c:v>16.631691553103064</c:v>
                </c:pt>
                <c:pt idx="210">
                  <c:v>16.71126902464901</c:v>
                </c:pt>
                <c:pt idx="211">
                  <c:v>16.790846496194959</c:v>
                </c:pt>
                <c:pt idx="212">
                  <c:v>16.870423967740905</c:v>
                </c:pt>
                <c:pt idx="213">
                  <c:v>16.950001439286854</c:v>
                </c:pt>
                <c:pt idx="214">
                  <c:v>17.0295789108328</c:v>
                </c:pt>
                <c:pt idx="215">
                  <c:v>17.10915638237875</c:v>
                </c:pt>
                <c:pt idx="216">
                  <c:v>17.188733853924695</c:v>
                </c:pt>
                <c:pt idx="217">
                  <c:v>17.268311325470645</c:v>
                </c:pt>
                <c:pt idx="218">
                  <c:v>17.347888797016591</c:v>
                </c:pt>
                <c:pt idx="219">
                  <c:v>17.42746626856254</c:v>
                </c:pt>
                <c:pt idx="220">
                  <c:v>17.507043740108486</c:v>
                </c:pt>
                <c:pt idx="221">
                  <c:v>17.586621211654435</c:v>
                </c:pt>
                <c:pt idx="222">
                  <c:v>17.666198683200381</c:v>
                </c:pt>
                <c:pt idx="223">
                  <c:v>17.745776154746331</c:v>
                </c:pt>
                <c:pt idx="224">
                  <c:v>17.82535362629228</c:v>
                </c:pt>
                <c:pt idx="225">
                  <c:v>17.904931097838226</c:v>
                </c:pt>
                <c:pt idx="226">
                  <c:v>17.984508569384175</c:v>
                </c:pt>
                <c:pt idx="227">
                  <c:v>18.064086040930121</c:v>
                </c:pt>
                <c:pt idx="228">
                  <c:v>18.143663512476071</c:v>
                </c:pt>
                <c:pt idx="229">
                  <c:v>18.223240984022016</c:v>
                </c:pt>
                <c:pt idx="230">
                  <c:v>18.302818455567966</c:v>
                </c:pt>
                <c:pt idx="231">
                  <c:v>18.382395927113912</c:v>
                </c:pt>
                <c:pt idx="232">
                  <c:v>18.461973398659861</c:v>
                </c:pt>
                <c:pt idx="233">
                  <c:v>18.541550870205807</c:v>
                </c:pt>
                <c:pt idx="234">
                  <c:v>18.621128341751756</c:v>
                </c:pt>
                <c:pt idx="235">
                  <c:v>18.700705813297702</c:v>
                </c:pt>
                <c:pt idx="236">
                  <c:v>18.780283284843652</c:v>
                </c:pt>
                <c:pt idx="237">
                  <c:v>18.859860756389597</c:v>
                </c:pt>
                <c:pt idx="238">
                  <c:v>18.939438227935547</c:v>
                </c:pt>
                <c:pt idx="239">
                  <c:v>19.019015699481493</c:v>
                </c:pt>
                <c:pt idx="240">
                  <c:v>19.098593171027442</c:v>
                </c:pt>
                <c:pt idx="241">
                  <c:v>19.178170642573388</c:v>
                </c:pt>
              </c:numCache>
            </c:numRef>
          </c:xVal>
          <c:yVal>
            <c:numRef>
              <c:f>Hárok1!$C$5:$C$246</c:f>
              <c:numCache>
                <c:formatCode>General</c:formatCode>
                <c:ptCount val="242"/>
                <c:pt idx="0">
                  <c:v>0</c:v>
                </c:pt>
                <c:pt idx="1">
                  <c:v>0.3125</c:v>
                </c:pt>
                <c:pt idx="2">
                  <c:v>1.5</c:v>
                </c:pt>
                <c:pt idx="3">
                  <c:v>3.9375</c:v>
                </c:pt>
                <c:pt idx="4">
                  <c:v>8</c:v>
                </c:pt>
                <c:pt idx="5">
                  <c:v>14.0625</c:v>
                </c:pt>
                <c:pt idx="6">
                  <c:v>22.5</c:v>
                </c:pt>
                <c:pt idx="7">
                  <c:v>33.6875</c:v>
                </c:pt>
                <c:pt idx="8">
                  <c:v>48</c:v>
                </c:pt>
                <c:pt idx="9">
                  <c:v>65.8125</c:v>
                </c:pt>
                <c:pt idx="10">
                  <c:v>87.5</c:v>
                </c:pt>
                <c:pt idx="11">
                  <c:v>113.4375</c:v>
                </c:pt>
                <c:pt idx="12">
                  <c:v>144</c:v>
                </c:pt>
                <c:pt idx="13">
                  <c:v>179.5625</c:v>
                </c:pt>
                <c:pt idx="14">
                  <c:v>220.5</c:v>
                </c:pt>
                <c:pt idx="15">
                  <c:v>267.1875</c:v>
                </c:pt>
                <c:pt idx="16">
                  <c:v>320</c:v>
                </c:pt>
                <c:pt idx="17">
                  <c:v>379.3125</c:v>
                </c:pt>
                <c:pt idx="18">
                  <c:v>445.5</c:v>
                </c:pt>
                <c:pt idx="19">
                  <c:v>518.9375</c:v>
                </c:pt>
                <c:pt idx="20">
                  <c:v>600</c:v>
                </c:pt>
                <c:pt idx="21">
                  <c:v>689.0625</c:v>
                </c:pt>
                <c:pt idx="22">
                  <c:v>786.5</c:v>
                </c:pt>
                <c:pt idx="23">
                  <c:v>892.6875</c:v>
                </c:pt>
                <c:pt idx="24">
                  <c:v>1008</c:v>
                </c:pt>
                <c:pt idx="25">
                  <c:v>1132.8125</c:v>
                </c:pt>
                <c:pt idx="26">
                  <c:v>1267.5</c:v>
                </c:pt>
                <c:pt idx="27">
                  <c:v>1412.4375</c:v>
                </c:pt>
                <c:pt idx="28">
                  <c:v>1568</c:v>
                </c:pt>
                <c:pt idx="29">
                  <c:v>1734.5625</c:v>
                </c:pt>
                <c:pt idx="30">
                  <c:v>1912.5</c:v>
                </c:pt>
                <c:pt idx="31">
                  <c:v>2102.1875</c:v>
                </c:pt>
                <c:pt idx="32">
                  <c:v>2304</c:v>
                </c:pt>
                <c:pt idx="33">
                  <c:v>2518.3125</c:v>
                </c:pt>
                <c:pt idx="34">
                  <c:v>2745.5</c:v>
                </c:pt>
                <c:pt idx="35">
                  <c:v>2985.9375</c:v>
                </c:pt>
                <c:pt idx="36">
                  <c:v>3240</c:v>
                </c:pt>
                <c:pt idx="37">
                  <c:v>3508.0625</c:v>
                </c:pt>
                <c:pt idx="38">
                  <c:v>3790.5</c:v>
                </c:pt>
                <c:pt idx="39">
                  <c:v>4087.6875</c:v>
                </c:pt>
                <c:pt idx="40">
                  <c:v>4400</c:v>
                </c:pt>
                <c:pt idx="41">
                  <c:v>4727.8125</c:v>
                </c:pt>
                <c:pt idx="42">
                  <c:v>5071.5</c:v>
                </c:pt>
                <c:pt idx="43">
                  <c:v>5431.4375</c:v>
                </c:pt>
                <c:pt idx="44">
                  <c:v>5808</c:v>
                </c:pt>
                <c:pt idx="45">
                  <c:v>6201.5625</c:v>
                </c:pt>
                <c:pt idx="46">
                  <c:v>6612.5</c:v>
                </c:pt>
                <c:pt idx="47">
                  <c:v>7041.1875</c:v>
                </c:pt>
                <c:pt idx="48">
                  <c:v>7488</c:v>
                </c:pt>
                <c:pt idx="49">
                  <c:v>7953.3125</c:v>
                </c:pt>
                <c:pt idx="50">
                  <c:v>8437.5</c:v>
                </c:pt>
                <c:pt idx="51">
                  <c:v>8940.9375</c:v>
                </c:pt>
                <c:pt idx="52">
                  <c:v>9464</c:v>
                </c:pt>
                <c:pt idx="53">
                  <c:v>10007.0625</c:v>
                </c:pt>
                <c:pt idx="54">
                  <c:v>10570.5</c:v>
                </c:pt>
                <c:pt idx="55">
                  <c:v>11154.6875</c:v>
                </c:pt>
                <c:pt idx="56">
                  <c:v>11760</c:v>
                </c:pt>
                <c:pt idx="57">
                  <c:v>12386.8125</c:v>
                </c:pt>
                <c:pt idx="58">
                  <c:v>13035.5</c:v>
                </c:pt>
                <c:pt idx="59">
                  <c:v>13706.4375</c:v>
                </c:pt>
                <c:pt idx="60">
                  <c:v>14400</c:v>
                </c:pt>
                <c:pt idx="61">
                  <c:v>15116.5625</c:v>
                </c:pt>
                <c:pt idx="62">
                  <c:v>15856.5</c:v>
                </c:pt>
                <c:pt idx="63">
                  <c:v>16620.1875</c:v>
                </c:pt>
                <c:pt idx="64">
                  <c:v>17408</c:v>
                </c:pt>
                <c:pt idx="65">
                  <c:v>18220.3125</c:v>
                </c:pt>
                <c:pt idx="66">
                  <c:v>19057.5</c:v>
                </c:pt>
                <c:pt idx="67">
                  <c:v>19919.9375</c:v>
                </c:pt>
                <c:pt idx="68">
                  <c:v>20808</c:v>
                </c:pt>
                <c:pt idx="69">
                  <c:v>21722.0625</c:v>
                </c:pt>
                <c:pt idx="70">
                  <c:v>22662.5</c:v>
                </c:pt>
                <c:pt idx="71">
                  <c:v>23629.6875</c:v>
                </c:pt>
                <c:pt idx="72">
                  <c:v>24624</c:v>
                </c:pt>
                <c:pt idx="73">
                  <c:v>25645.8125</c:v>
                </c:pt>
                <c:pt idx="74">
                  <c:v>26695.5</c:v>
                </c:pt>
                <c:pt idx="75">
                  <c:v>27773.4375</c:v>
                </c:pt>
                <c:pt idx="76">
                  <c:v>28880</c:v>
                </c:pt>
                <c:pt idx="77">
                  <c:v>30015.5625</c:v>
                </c:pt>
                <c:pt idx="78">
                  <c:v>31180.5</c:v>
                </c:pt>
                <c:pt idx="79">
                  <c:v>32375.1875</c:v>
                </c:pt>
                <c:pt idx="80">
                  <c:v>33600</c:v>
                </c:pt>
                <c:pt idx="81">
                  <c:v>34855.3125</c:v>
                </c:pt>
                <c:pt idx="82">
                  <c:v>36141.5</c:v>
                </c:pt>
                <c:pt idx="83">
                  <c:v>37458.9375</c:v>
                </c:pt>
                <c:pt idx="84">
                  <c:v>38808</c:v>
                </c:pt>
                <c:pt idx="85">
                  <c:v>40189.0625</c:v>
                </c:pt>
                <c:pt idx="86">
                  <c:v>41602.5</c:v>
                </c:pt>
                <c:pt idx="87">
                  <c:v>43048.6875</c:v>
                </c:pt>
                <c:pt idx="88">
                  <c:v>44528</c:v>
                </c:pt>
                <c:pt idx="89">
                  <c:v>46040.8125</c:v>
                </c:pt>
                <c:pt idx="90">
                  <c:v>47587.5</c:v>
                </c:pt>
                <c:pt idx="91">
                  <c:v>49168.4375</c:v>
                </c:pt>
                <c:pt idx="92">
                  <c:v>50784</c:v>
                </c:pt>
                <c:pt idx="93">
                  <c:v>52434.5625</c:v>
                </c:pt>
                <c:pt idx="94">
                  <c:v>54120.5</c:v>
                </c:pt>
                <c:pt idx="95">
                  <c:v>55842.1875</c:v>
                </c:pt>
                <c:pt idx="96">
                  <c:v>57600</c:v>
                </c:pt>
                <c:pt idx="97">
                  <c:v>59394.3125</c:v>
                </c:pt>
                <c:pt idx="98">
                  <c:v>61225.5</c:v>
                </c:pt>
                <c:pt idx="99">
                  <c:v>63093.9375</c:v>
                </c:pt>
                <c:pt idx="100">
                  <c:v>65000</c:v>
                </c:pt>
                <c:pt idx="101">
                  <c:v>66944.0625</c:v>
                </c:pt>
                <c:pt idx="102">
                  <c:v>68926.5</c:v>
                </c:pt>
                <c:pt idx="103">
                  <c:v>70947.6875</c:v>
                </c:pt>
                <c:pt idx="104">
                  <c:v>73008</c:v>
                </c:pt>
                <c:pt idx="105">
                  <c:v>75107.8125</c:v>
                </c:pt>
                <c:pt idx="106">
                  <c:v>77247.5</c:v>
                </c:pt>
                <c:pt idx="107">
                  <c:v>79427.4375</c:v>
                </c:pt>
                <c:pt idx="108">
                  <c:v>81648</c:v>
                </c:pt>
                <c:pt idx="109">
                  <c:v>83909.5625</c:v>
                </c:pt>
                <c:pt idx="110">
                  <c:v>86212.5</c:v>
                </c:pt>
                <c:pt idx="111">
                  <c:v>88557.1875</c:v>
                </c:pt>
                <c:pt idx="112">
                  <c:v>90944</c:v>
                </c:pt>
                <c:pt idx="113">
                  <c:v>93373.3125</c:v>
                </c:pt>
                <c:pt idx="114">
                  <c:v>95845.5</c:v>
                </c:pt>
                <c:pt idx="115">
                  <c:v>98360.9375</c:v>
                </c:pt>
                <c:pt idx="116">
                  <c:v>100920</c:v>
                </c:pt>
                <c:pt idx="117">
                  <c:v>103523.0625</c:v>
                </c:pt>
                <c:pt idx="118">
                  <c:v>106170.5</c:v>
                </c:pt>
                <c:pt idx="119">
                  <c:v>108862.6875</c:v>
                </c:pt>
                <c:pt idx="120">
                  <c:v>111600</c:v>
                </c:pt>
                <c:pt idx="121">
                  <c:v>114382.8125</c:v>
                </c:pt>
                <c:pt idx="122">
                  <c:v>117211.5</c:v>
                </c:pt>
                <c:pt idx="123">
                  <c:v>120086.4375</c:v>
                </c:pt>
                <c:pt idx="124">
                  <c:v>123008</c:v>
                </c:pt>
                <c:pt idx="125">
                  <c:v>125976.5625</c:v>
                </c:pt>
                <c:pt idx="126">
                  <c:v>128992.5</c:v>
                </c:pt>
                <c:pt idx="127">
                  <c:v>132056.1875</c:v>
                </c:pt>
                <c:pt idx="128">
                  <c:v>135168</c:v>
                </c:pt>
                <c:pt idx="129">
                  <c:v>138328.3125</c:v>
                </c:pt>
                <c:pt idx="130">
                  <c:v>141537.5</c:v>
                </c:pt>
                <c:pt idx="131">
                  <c:v>144795.9375</c:v>
                </c:pt>
                <c:pt idx="132">
                  <c:v>148104</c:v>
                </c:pt>
                <c:pt idx="133">
                  <c:v>151462.0625</c:v>
                </c:pt>
                <c:pt idx="134">
                  <c:v>154870.5</c:v>
                </c:pt>
                <c:pt idx="135">
                  <c:v>158329.6875</c:v>
                </c:pt>
                <c:pt idx="136">
                  <c:v>161840</c:v>
                </c:pt>
                <c:pt idx="137">
                  <c:v>165401.8125</c:v>
                </c:pt>
                <c:pt idx="138">
                  <c:v>169015.5</c:v>
                </c:pt>
                <c:pt idx="139">
                  <c:v>172681.4375</c:v>
                </c:pt>
                <c:pt idx="140">
                  <c:v>176400</c:v>
                </c:pt>
                <c:pt idx="141">
                  <c:v>180171.5625</c:v>
                </c:pt>
                <c:pt idx="142">
                  <c:v>183996.5</c:v>
                </c:pt>
                <c:pt idx="143">
                  <c:v>187875.1875</c:v>
                </c:pt>
                <c:pt idx="144">
                  <c:v>191808</c:v>
                </c:pt>
                <c:pt idx="145">
                  <c:v>195795.3125</c:v>
                </c:pt>
                <c:pt idx="146">
                  <c:v>199837.5</c:v>
                </c:pt>
                <c:pt idx="147">
                  <c:v>203934.9375</c:v>
                </c:pt>
                <c:pt idx="148">
                  <c:v>208088</c:v>
                </c:pt>
                <c:pt idx="149">
                  <c:v>212297.0625</c:v>
                </c:pt>
                <c:pt idx="150">
                  <c:v>216562.5</c:v>
                </c:pt>
                <c:pt idx="151">
                  <c:v>220884.6875</c:v>
                </c:pt>
                <c:pt idx="152">
                  <c:v>225264</c:v>
                </c:pt>
                <c:pt idx="153">
                  <c:v>229700.8125</c:v>
                </c:pt>
                <c:pt idx="154">
                  <c:v>234195.5</c:v>
                </c:pt>
                <c:pt idx="155">
                  <c:v>238748.4375</c:v>
                </c:pt>
                <c:pt idx="156">
                  <c:v>243360</c:v>
                </c:pt>
                <c:pt idx="157">
                  <c:v>248030.5625</c:v>
                </c:pt>
                <c:pt idx="158">
                  <c:v>252760.5</c:v>
                </c:pt>
                <c:pt idx="159">
                  <c:v>257550.1875</c:v>
                </c:pt>
                <c:pt idx="160">
                  <c:v>262400</c:v>
                </c:pt>
                <c:pt idx="161">
                  <c:v>267310.3125</c:v>
                </c:pt>
                <c:pt idx="162">
                  <c:v>272281.5</c:v>
                </c:pt>
                <c:pt idx="163">
                  <c:v>277313.9375</c:v>
                </c:pt>
                <c:pt idx="164">
                  <c:v>282408</c:v>
                </c:pt>
                <c:pt idx="165">
                  <c:v>287564.0625</c:v>
                </c:pt>
                <c:pt idx="166">
                  <c:v>292782.5</c:v>
                </c:pt>
                <c:pt idx="167">
                  <c:v>298063.6875</c:v>
                </c:pt>
                <c:pt idx="168">
                  <c:v>303408</c:v>
                </c:pt>
                <c:pt idx="169">
                  <c:v>308815.8125</c:v>
                </c:pt>
                <c:pt idx="170">
                  <c:v>314287.5</c:v>
                </c:pt>
                <c:pt idx="171">
                  <c:v>319823.4375</c:v>
                </c:pt>
                <c:pt idx="172">
                  <c:v>325424</c:v>
                </c:pt>
                <c:pt idx="173">
                  <c:v>331089.5625</c:v>
                </c:pt>
                <c:pt idx="174">
                  <c:v>336820.5</c:v>
                </c:pt>
                <c:pt idx="175">
                  <c:v>342617.1875</c:v>
                </c:pt>
                <c:pt idx="176">
                  <c:v>348480</c:v>
                </c:pt>
                <c:pt idx="177">
                  <c:v>354409.3125</c:v>
                </c:pt>
                <c:pt idx="178">
                  <c:v>360405.5</c:v>
                </c:pt>
                <c:pt idx="179">
                  <c:v>366468.9375</c:v>
                </c:pt>
                <c:pt idx="180">
                  <c:v>372600</c:v>
                </c:pt>
                <c:pt idx="181">
                  <c:v>378799.0625</c:v>
                </c:pt>
                <c:pt idx="182">
                  <c:v>385066.5</c:v>
                </c:pt>
                <c:pt idx="183">
                  <c:v>391402.6875</c:v>
                </c:pt>
                <c:pt idx="184">
                  <c:v>397808</c:v>
                </c:pt>
                <c:pt idx="185">
                  <c:v>404282.8125</c:v>
                </c:pt>
                <c:pt idx="186">
                  <c:v>410827.5</c:v>
                </c:pt>
                <c:pt idx="187">
                  <c:v>417442.4375</c:v>
                </c:pt>
                <c:pt idx="188">
                  <c:v>424128</c:v>
                </c:pt>
                <c:pt idx="189">
                  <c:v>430884.5625</c:v>
                </c:pt>
                <c:pt idx="190">
                  <c:v>437712.5</c:v>
                </c:pt>
                <c:pt idx="191">
                  <c:v>444612.1875</c:v>
                </c:pt>
                <c:pt idx="192">
                  <c:v>451584</c:v>
                </c:pt>
                <c:pt idx="193">
                  <c:v>458628.3125</c:v>
                </c:pt>
                <c:pt idx="194">
                  <c:v>465745.5</c:v>
                </c:pt>
                <c:pt idx="195">
                  <c:v>472935.9375</c:v>
                </c:pt>
                <c:pt idx="196">
                  <c:v>480200</c:v>
                </c:pt>
                <c:pt idx="197">
                  <c:v>487538.0625</c:v>
                </c:pt>
                <c:pt idx="198">
                  <c:v>494950.5</c:v>
                </c:pt>
                <c:pt idx="199">
                  <c:v>502437.6875</c:v>
                </c:pt>
                <c:pt idx="200">
                  <c:v>510000</c:v>
                </c:pt>
                <c:pt idx="201">
                  <c:v>517637.8125</c:v>
                </c:pt>
                <c:pt idx="202">
                  <c:v>525351.5</c:v>
                </c:pt>
                <c:pt idx="203">
                  <c:v>533141.4375</c:v>
                </c:pt>
                <c:pt idx="204">
                  <c:v>541008</c:v>
                </c:pt>
                <c:pt idx="205">
                  <c:v>548951.5625</c:v>
                </c:pt>
                <c:pt idx="206">
                  <c:v>556972.5</c:v>
                </c:pt>
                <c:pt idx="207">
                  <c:v>565071.1875</c:v>
                </c:pt>
                <c:pt idx="208">
                  <c:v>573248</c:v>
                </c:pt>
                <c:pt idx="209">
                  <c:v>581503.3125</c:v>
                </c:pt>
                <c:pt idx="210">
                  <c:v>589837.5</c:v>
                </c:pt>
                <c:pt idx="211">
                  <c:v>598250.9375</c:v>
                </c:pt>
                <c:pt idx="212">
                  <c:v>606744</c:v>
                </c:pt>
                <c:pt idx="213">
                  <c:v>615317.0625</c:v>
                </c:pt>
                <c:pt idx="214">
                  <c:v>623970.5</c:v>
                </c:pt>
                <c:pt idx="215">
                  <c:v>632704.6875</c:v>
                </c:pt>
                <c:pt idx="216">
                  <c:v>641520</c:v>
                </c:pt>
                <c:pt idx="217">
                  <c:v>650416.8125</c:v>
                </c:pt>
                <c:pt idx="218">
                  <c:v>659395.5</c:v>
                </c:pt>
                <c:pt idx="219">
                  <c:v>668456.4375</c:v>
                </c:pt>
                <c:pt idx="220">
                  <c:v>677600</c:v>
                </c:pt>
                <c:pt idx="221">
                  <c:v>686826.5625</c:v>
                </c:pt>
                <c:pt idx="222">
                  <c:v>696136.5</c:v>
                </c:pt>
                <c:pt idx="223">
                  <c:v>705530.1875</c:v>
                </c:pt>
                <c:pt idx="224">
                  <c:v>715008</c:v>
                </c:pt>
                <c:pt idx="225">
                  <c:v>724570.3125</c:v>
                </c:pt>
                <c:pt idx="226">
                  <c:v>734217.5</c:v>
                </c:pt>
                <c:pt idx="227">
                  <c:v>743949.9375</c:v>
                </c:pt>
                <c:pt idx="228">
                  <c:v>753768</c:v>
                </c:pt>
                <c:pt idx="229">
                  <c:v>763672.0625</c:v>
                </c:pt>
                <c:pt idx="230">
                  <c:v>773662.5</c:v>
                </c:pt>
                <c:pt idx="231">
                  <c:v>783739.6875</c:v>
                </c:pt>
                <c:pt idx="232">
                  <c:v>793904</c:v>
                </c:pt>
                <c:pt idx="233">
                  <c:v>804155.8125</c:v>
                </c:pt>
                <c:pt idx="234">
                  <c:v>814495.5</c:v>
                </c:pt>
                <c:pt idx="235">
                  <c:v>824923.4375</c:v>
                </c:pt>
                <c:pt idx="236">
                  <c:v>835440</c:v>
                </c:pt>
                <c:pt idx="237">
                  <c:v>846045.5625</c:v>
                </c:pt>
                <c:pt idx="238">
                  <c:v>856740.5</c:v>
                </c:pt>
                <c:pt idx="239">
                  <c:v>867525.1875</c:v>
                </c:pt>
                <c:pt idx="240">
                  <c:v>878400</c:v>
                </c:pt>
                <c:pt idx="241">
                  <c:v>889365.3125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3166192"/>
        <c:axId val="-1173171088"/>
      </c:scatterChart>
      <c:valAx>
        <c:axId val="-1173166192"/>
        <c:scaling>
          <c:orientation val="minMax"/>
          <c:max val="20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73171088"/>
        <c:crosses val="autoZero"/>
        <c:crossBetween val="midCat"/>
      </c:valAx>
      <c:valAx>
        <c:axId val="-1173171088"/>
        <c:scaling>
          <c:orientation val="minMax"/>
          <c:max val="8000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73166192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>
                <a:latin typeface="+mn-lt"/>
              </a:defRPr>
            </a:pPr>
            <a:r>
              <a:rPr lang="en-US" sz="2000" dirty="0" smtClean="0">
                <a:latin typeface="+mn-lt"/>
              </a:rPr>
              <a:t>Sisal</a:t>
            </a:r>
            <a:endParaRPr lang="sk-SK" sz="2000" dirty="0">
              <a:latin typeface="+mn-lt"/>
            </a:endParaRPr>
          </a:p>
        </c:rich>
      </c:tx>
      <c:layout/>
      <c:overlay val="0"/>
    </c:title>
    <c:autoTitleDeleted val="0"/>
    <c:plotArea>
      <c:layout>
        <c:manualLayout>
          <c:layoutTarget val="inner"/>
          <c:xMode val="edge"/>
          <c:yMode val="edge"/>
          <c:x val="0.16296939228974561"/>
          <c:y val="0.12389108898025274"/>
          <c:w val="0.79355017772113989"/>
          <c:h val="0.71206981292943483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circle"/>
            <c:size val="11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</c:errBars>
          <c:xVal>
            <c:numRef>
              <c:f>sisal!$A$5:$A$26</c:f>
              <c:numCache>
                <c:formatCode>General</c:formatCode>
                <c:ptCount val="2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8.25</c:v>
                </c:pt>
                <c:pt idx="5">
                  <c:v>8.5</c:v>
                </c:pt>
                <c:pt idx="6">
                  <c:v>8.75</c:v>
                </c:pt>
                <c:pt idx="7">
                  <c:v>9</c:v>
                </c:pt>
                <c:pt idx="8">
                  <c:v>9.25</c:v>
                </c:pt>
                <c:pt idx="9">
                  <c:v>9.5</c:v>
                </c:pt>
                <c:pt idx="10">
                  <c:v>9.75</c:v>
                </c:pt>
                <c:pt idx="11">
                  <c:v>10</c:v>
                </c:pt>
                <c:pt idx="12">
                  <c:v>10.25</c:v>
                </c:pt>
                <c:pt idx="13">
                  <c:v>10.5</c:v>
                </c:pt>
                <c:pt idx="14">
                  <c:v>10.75</c:v>
                </c:pt>
                <c:pt idx="15">
                  <c:v>11</c:v>
                </c:pt>
                <c:pt idx="16">
                  <c:v>11.25</c:v>
                </c:pt>
                <c:pt idx="17">
                  <c:v>11.5</c:v>
                </c:pt>
                <c:pt idx="18">
                  <c:v>11.75</c:v>
                </c:pt>
                <c:pt idx="19">
                  <c:v>12</c:v>
                </c:pt>
                <c:pt idx="20">
                  <c:v>12.25</c:v>
                </c:pt>
                <c:pt idx="21">
                  <c:v>12.5</c:v>
                </c:pt>
              </c:numCache>
            </c:numRef>
          </c:xVal>
          <c:yVal>
            <c:numRef>
              <c:f>sisal!$C$5:$C$26</c:f>
              <c:numCache>
                <c:formatCode>General</c:formatCode>
                <c:ptCount val="22"/>
                <c:pt idx="0">
                  <c:v>47.5</c:v>
                </c:pt>
                <c:pt idx="1">
                  <c:v>46.2</c:v>
                </c:pt>
                <c:pt idx="2">
                  <c:v>44.2</c:v>
                </c:pt>
                <c:pt idx="3">
                  <c:v>42.4</c:v>
                </c:pt>
                <c:pt idx="4">
                  <c:v>42.3</c:v>
                </c:pt>
                <c:pt idx="5">
                  <c:v>42.3</c:v>
                </c:pt>
                <c:pt idx="6">
                  <c:v>42</c:v>
                </c:pt>
                <c:pt idx="7">
                  <c:v>41.7</c:v>
                </c:pt>
                <c:pt idx="8">
                  <c:v>41.5</c:v>
                </c:pt>
                <c:pt idx="9">
                  <c:v>41.2</c:v>
                </c:pt>
                <c:pt idx="10">
                  <c:v>40.9</c:v>
                </c:pt>
                <c:pt idx="11">
                  <c:v>39.200000000000003</c:v>
                </c:pt>
                <c:pt idx="12">
                  <c:v>39.1</c:v>
                </c:pt>
                <c:pt idx="13">
                  <c:v>38.9</c:v>
                </c:pt>
                <c:pt idx="14">
                  <c:v>38.5</c:v>
                </c:pt>
                <c:pt idx="15">
                  <c:v>38.1</c:v>
                </c:pt>
                <c:pt idx="16">
                  <c:v>35.9</c:v>
                </c:pt>
                <c:pt idx="17">
                  <c:v>35.9</c:v>
                </c:pt>
                <c:pt idx="18">
                  <c:v>35</c:v>
                </c:pt>
                <c:pt idx="19">
                  <c:v>34.700000000000003</c:v>
                </c:pt>
                <c:pt idx="20">
                  <c:v>34.5</c:v>
                </c:pt>
                <c:pt idx="21">
                  <c:v>32.799999999999997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23120"/>
        <c:axId val="-1172525840"/>
      </c:scatterChart>
      <c:valAx>
        <c:axId val="-117252312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 dirty="0" smtClean="0">
                    <a:latin typeface="+mn-lt"/>
                  </a:rPr>
                  <a:t>T</a:t>
                </a:r>
                <a:r>
                  <a:rPr lang="sk-SK" sz="2000" dirty="0" err="1" smtClean="0">
                    <a:latin typeface="+mn-lt"/>
                  </a:rPr>
                  <a:t>wist</a:t>
                </a:r>
                <a:endParaRPr lang="sk-SK" sz="2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842618677289825"/>
              <c:y val="0.9211583904335468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>
                <a:latin typeface="+mn-lt"/>
              </a:defRPr>
            </a:pPr>
            <a:endParaRPr lang="sk-SK"/>
          </a:p>
        </c:txPr>
        <c:crossAx val="-1172525840"/>
        <c:crossesAt val="0"/>
        <c:crossBetween val="midCat"/>
      </c:valAx>
      <c:valAx>
        <c:axId val="-1172525840"/>
        <c:scaling>
          <c:orientation val="minMax"/>
          <c:min val="3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</a:t>
                </a:r>
                <a:r>
                  <a:rPr lang="sk-SK" dirty="0" err="1" smtClean="0"/>
                  <a:t>ength</a:t>
                </a:r>
                <a:r>
                  <a:rPr lang="sk-SK" dirty="0" smtClean="0"/>
                  <a:t>[cm</a:t>
                </a:r>
                <a:r>
                  <a:rPr lang="sk-SK" dirty="0"/>
                  <a:t>]</a:t>
                </a:r>
              </a:p>
            </c:rich>
          </c:tx>
          <c:layout>
            <c:manualLayout>
              <c:xMode val="edge"/>
              <c:yMode val="edge"/>
              <c:x val="8.6682066125364082E-3"/>
              <c:y val="0.3820067873681394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>
                <a:latin typeface="+mn-lt"/>
              </a:defRPr>
            </a:pPr>
            <a:endParaRPr lang="sk-SK"/>
          </a:p>
        </c:txPr>
        <c:crossAx val="-1172523120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/>
            </a:pPr>
            <a:r>
              <a:rPr lang="en-US" sz="2400" b="0" dirty="0"/>
              <a:t>polypropylene</a:t>
            </a:r>
            <a:endParaRPr lang="sk-SK" sz="2400" b="0" dirty="0"/>
          </a:p>
        </c:rich>
      </c:tx>
      <c:layout>
        <c:manualLayout>
          <c:xMode val="edge"/>
          <c:yMode val="edge"/>
          <c:x val="0.57802199764399531"/>
          <c:y val="1.2868626188025829E-2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0672969185938372"/>
          <c:y val="0.12782497587554789"/>
          <c:w val="0.85700876681753368"/>
          <c:h val="0.72130431612715074"/>
        </c:manualLayout>
      </c:layout>
      <c:scatterChart>
        <c:scatterStyle val="lineMarker"/>
        <c:varyColors val="0"/>
        <c:ser>
          <c:idx val="0"/>
          <c:order val="0"/>
          <c:tx>
            <c:v>d = 8 mm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rgbClr val="0070C0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polypropylen!$A$2:$A$12</c:f>
              <c:numCache>
                <c:formatCode>General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xVal>
          <c:yVal>
            <c:numRef>
              <c:f>polypropylen!$E$2:$E$12</c:f>
              <c:numCache>
                <c:formatCode>General</c:formatCode>
                <c:ptCount val="11"/>
                <c:pt idx="0">
                  <c:v>5</c:v>
                </c:pt>
                <c:pt idx="1">
                  <c:v>6</c:v>
                </c:pt>
                <c:pt idx="2">
                  <c:v>6.5</c:v>
                </c:pt>
                <c:pt idx="3">
                  <c:v>7</c:v>
                </c:pt>
                <c:pt idx="4">
                  <c:v>7.5</c:v>
                </c:pt>
                <c:pt idx="5">
                  <c:v>7.5</c:v>
                </c:pt>
                <c:pt idx="6">
                  <c:v>8</c:v>
                </c:pt>
                <c:pt idx="7">
                  <c:v>8</c:v>
                </c:pt>
                <c:pt idx="8">
                  <c:v>8.5</c:v>
                </c:pt>
                <c:pt idx="9">
                  <c:v>9</c:v>
                </c:pt>
                <c:pt idx="10">
                  <c:v>9</c:v>
                </c:pt>
              </c:numCache>
            </c:numRef>
          </c:yVal>
          <c:smooth val="0"/>
        </c:ser>
        <c:ser>
          <c:idx val="1"/>
          <c:order val="1"/>
          <c:tx>
            <c:v>d = 14 mm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1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polypropylen!$A$2:$A$12</c:f>
              <c:numCache>
                <c:formatCode>General</c:formatCode>
                <c:ptCount val="11"/>
                <c:pt idx="0">
                  <c:v>0</c:v>
                </c:pt>
                <c:pt idx="1">
                  <c:v>0.5</c:v>
                </c:pt>
                <c:pt idx="2">
                  <c:v>1</c:v>
                </c:pt>
                <c:pt idx="3">
                  <c:v>1.5</c:v>
                </c:pt>
                <c:pt idx="4">
                  <c:v>2</c:v>
                </c:pt>
                <c:pt idx="5">
                  <c:v>2.5</c:v>
                </c:pt>
                <c:pt idx="6">
                  <c:v>3</c:v>
                </c:pt>
                <c:pt idx="7">
                  <c:v>3.5</c:v>
                </c:pt>
                <c:pt idx="8">
                  <c:v>4</c:v>
                </c:pt>
                <c:pt idx="9">
                  <c:v>4.5</c:v>
                </c:pt>
                <c:pt idx="10">
                  <c:v>5</c:v>
                </c:pt>
              </c:numCache>
            </c:numRef>
          </c:xVal>
          <c:yVal>
            <c:numRef>
              <c:f>polypropylen!$B$2:$B$12</c:f>
              <c:numCache>
                <c:formatCode>General</c:formatCode>
                <c:ptCount val="11"/>
                <c:pt idx="0">
                  <c:v>4</c:v>
                </c:pt>
                <c:pt idx="1">
                  <c:v>5</c:v>
                </c:pt>
                <c:pt idx="2">
                  <c:v>5</c:v>
                </c:pt>
                <c:pt idx="3">
                  <c:v>5</c:v>
                </c:pt>
                <c:pt idx="4">
                  <c:v>5</c:v>
                </c:pt>
                <c:pt idx="5">
                  <c:v>5.5</c:v>
                </c:pt>
                <c:pt idx="6">
                  <c:v>5.5</c:v>
                </c:pt>
                <c:pt idx="7">
                  <c:v>6</c:v>
                </c:pt>
                <c:pt idx="8">
                  <c:v>6</c:v>
                </c:pt>
                <c:pt idx="9">
                  <c:v>6</c:v>
                </c:pt>
                <c:pt idx="10">
                  <c:v>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23664"/>
        <c:axId val="-1172526384"/>
      </c:scatterChart>
      <c:valAx>
        <c:axId val="-1172523664"/>
        <c:scaling>
          <c:orientation val="minMax"/>
          <c:max val="5.5"/>
          <c:min val="0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Weight </a:t>
                </a:r>
                <a:r>
                  <a:rPr lang="en-US" dirty="0"/>
                  <a:t>[kg]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43789546779093558"/>
              <c:y val="0.9317962812034631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-1172526384"/>
        <c:crosses val="autoZero"/>
        <c:crossBetween val="midCat"/>
        <c:majorUnit val="0.5"/>
      </c:valAx>
      <c:valAx>
        <c:axId val="-1172526384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2800"/>
                </a:pPr>
                <a:r>
                  <a:rPr lang="en-US" sz="2800" dirty="0" smtClean="0"/>
                  <a:t>Twists for the 1</a:t>
                </a:r>
                <a:r>
                  <a:rPr lang="en-US" sz="2800" baseline="30000" dirty="0" smtClean="0"/>
                  <a:t>st</a:t>
                </a:r>
                <a:r>
                  <a:rPr lang="en-US" sz="2800" dirty="0" smtClean="0"/>
                  <a:t> coil</a:t>
                </a:r>
                <a:endParaRPr lang="sk-SK" sz="2800" dirty="0"/>
              </a:p>
            </c:rich>
          </c:tx>
          <c:layout>
            <c:manualLayout>
              <c:xMode val="edge"/>
              <c:yMode val="edge"/>
              <c:x val="9.6146816293632593E-3"/>
              <c:y val="0.22009657211547717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/>
            </a:pPr>
            <a:endParaRPr lang="sk-SK"/>
          </a:p>
        </c:txPr>
        <c:crossAx val="-1172523664"/>
        <c:crosses val="autoZero"/>
        <c:crossBetween val="midCat"/>
        <c:majorUnit val="1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7167864095728178"/>
          <c:y val="2.9879869179099869E-3"/>
          <c:w val="0.16910876061752123"/>
          <c:h val="0.14804054056336211"/>
        </c:manualLayout>
      </c:layout>
      <c:overlay val="0"/>
    </c:legend>
    <c:plotVisOnly val="1"/>
    <c:dispBlanksAs val="gap"/>
    <c:showDLblsOverMax val="0"/>
  </c:chart>
  <c:spPr>
    <a:solidFill>
      <a:schemeClr val="bg1"/>
    </a:solidFill>
    <a:ln w="9525" cap="flat" cmpd="sng" algn="ctr">
      <a:solidFill>
        <a:schemeClr val="tx1">
          <a:lumMod val="15000"/>
          <a:lumOff val="85000"/>
        </a:schemeClr>
      </a:solidFill>
      <a:round/>
    </a:ln>
    <a:effectLst/>
  </c:spPr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Polyamid</c:v>
          </c:tx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0"/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polyamid!$B$3:$E$3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xVal>
          <c:yVal>
            <c:numRef>
              <c:f>polyamid!$B$10:$E$10</c:f>
              <c:numCache>
                <c:formatCode>General</c:formatCode>
                <c:ptCount val="4"/>
                <c:pt idx="0">
                  <c:v>9</c:v>
                </c:pt>
                <c:pt idx="1">
                  <c:v>12.5</c:v>
                </c:pt>
                <c:pt idx="2">
                  <c:v>18</c:v>
                </c:pt>
                <c:pt idx="3">
                  <c:v>27</c:v>
                </c:pt>
              </c:numCache>
            </c:numRef>
          </c:yVal>
          <c:smooth val="0"/>
        </c:ser>
        <c:ser>
          <c:idx val="1"/>
          <c:order val="1"/>
          <c:tx>
            <c:v>Polypropylene</c:v>
          </c:tx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0"/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polyamid!$I$4:$L$4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</c:numCache>
            </c:numRef>
          </c:xVal>
          <c:yVal>
            <c:numRef>
              <c:f>polyamid!$I$10:$L$10</c:f>
              <c:numCache>
                <c:formatCode>General</c:formatCode>
                <c:ptCount val="4"/>
                <c:pt idx="0">
                  <c:v>5.5</c:v>
                </c:pt>
                <c:pt idx="1">
                  <c:v>5.5</c:v>
                </c:pt>
                <c:pt idx="2">
                  <c:v>8</c:v>
                </c:pt>
                <c:pt idx="3">
                  <c:v>7.5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07696"/>
        <c:axId val="-1169014224"/>
      </c:scatterChart>
      <c:valAx>
        <c:axId val="-116900769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169014224"/>
        <c:crosses val="autoZero"/>
        <c:crossBetween val="midCat"/>
      </c:valAx>
      <c:valAx>
        <c:axId val="-1169014224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Twists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169007696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/>
      <c:scatterChart>
        <c:scatterStyle val="lineMarker"/>
        <c:varyColors val="0"/>
        <c:ser>
          <c:idx val="0"/>
          <c:order val="0"/>
          <c:tx>
            <c:v>Polyamid</c:v>
          </c:tx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0"/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polyamid!$B$3:$E$3</c:f>
              <c:numCache>
                <c:formatCode>General</c:formatCode>
                <c:ptCount val="4"/>
                <c:pt idx="0">
                  <c:v>6</c:v>
                </c:pt>
                <c:pt idx="1">
                  <c:v>5</c:v>
                </c:pt>
                <c:pt idx="2">
                  <c:v>4</c:v>
                </c:pt>
                <c:pt idx="3">
                  <c:v>3</c:v>
                </c:pt>
              </c:numCache>
            </c:numRef>
          </c:xVal>
          <c:yVal>
            <c:numRef>
              <c:f>polyamid!$B$10:$E$10</c:f>
              <c:numCache>
                <c:formatCode>General</c:formatCode>
                <c:ptCount val="4"/>
                <c:pt idx="0">
                  <c:v>9</c:v>
                </c:pt>
                <c:pt idx="1">
                  <c:v>12.5</c:v>
                </c:pt>
                <c:pt idx="2">
                  <c:v>18</c:v>
                </c:pt>
                <c:pt idx="3">
                  <c:v>27</c:v>
                </c:pt>
              </c:numCache>
            </c:numRef>
          </c:yVal>
          <c:smooth val="0"/>
        </c:ser>
        <c:ser>
          <c:idx val="1"/>
          <c:order val="1"/>
          <c:tx>
            <c:v>Polypropylene</c:v>
          </c:tx>
          <c:spPr>
            <a:ln w="28575">
              <a:noFill/>
            </a:ln>
          </c:spPr>
          <c:errBars>
            <c:errDir val="y"/>
            <c:errBarType val="both"/>
            <c:errValType val="fixedVal"/>
            <c:noEndCap val="0"/>
            <c:val val="0"/>
          </c:errBars>
          <c:errBars>
            <c:errDir val="x"/>
            <c:errBarType val="both"/>
            <c:errValType val="fixedVal"/>
            <c:noEndCap val="0"/>
            <c:val val="0.5"/>
          </c:errBars>
          <c:xVal>
            <c:numRef>
              <c:f>polyamid!$I$4:$L$4</c:f>
              <c:numCache>
                <c:formatCode>General</c:formatCode>
                <c:ptCount val="4"/>
                <c:pt idx="0">
                  <c:v>14</c:v>
                </c:pt>
                <c:pt idx="1">
                  <c:v>12</c:v>
                </c:pt>
                <c:pt idx="2">
                  <c:v>10</c:v>
                </c:pt>
                <c:pt idx="3">
                  <c:v>8</c:v>
                </c:pt>
              </c:numCache>
            </c:numRef>
          </c:xVal>
          <c:yVal>
            <c:numRef>
              <c:f>polyamid!$I$10:$L$10</c:f>
              <c:numCache>
                <c:formatCode>General</c:formatCode>
                <c:ptCount val="4"/>
                <c:pt idx="0">
                  <c:v>5.5</c:v>
                </c:pt>
                <c:pt idx="1">
                  <c:v>5.5</c:v>
                </c:pt>
                <c:pt idx="2">
                  <c:v>8</c:v>
                </c:pt>
                <c:pt idx="3">
                  <c:v>7.5</c:v>
                </c:pt>
              </c:numCache>
            </c:numRef>
          </c:yVal>
          <c:smooth val="0"/>
        </c:ser>
        <c:ser>
          <c:idx val="2"/>
          <c:order val="2"/>
          <c:tx>
            <c:v>N = 70/d</c:v>
          </c:tx>
          <c:spPr>
            <a:ln w="28575">
              <a:solidFill>
                <a:schemeClr val="tx1"/>
              </a:solidFill>
            </a:ln>
          </c:spPr>
          <c:marker>
            <c:symbol val="none"/>
          </c:marker>
          <c:xVal>
            <c:numRef>
              <c:f>polyamid!$N$23:$N$155</c:f>
              <c:numCache>
                <c:formatCode>General</c:formatCode>
                <c:ptCount val="133"/>
                <c:pt idx="0">
                  <c:v>2</c:v>
                </c:pt>
                <c:pt idx="1">
                  <c:v>2.1</c:v>
                </c:pt>
                <c:pt idx="2">
                  <c:v>2.2000000000000002</c:v>
                </c:pt>
                <c:pt idx="3">
                  <c:v>2.2999999999999998</c:v>
                </c:pt>
                <c:pt idx="4">
                  <c:v>2.4</c:v>
                </c:pt>
                <c:pt idx="5">
                  <c:v>2.5</c:v>
                </c:pt>
                <c:pt idx="6">
                  <c:v>2.6</c:v>
                </c:pt>
                <c:pt idx="7">
                  <c:v>2.7</c:v>
                </c:pt>
                <c:pt idx="8">
                  <c:v>2.8</c:v>
                </c:pt>
                <c:pt idx="9">
                  <c:v>2.9</c:v>
                </c:pt>
                <c:pt idx="10">
                  <c:v>3</c:v>
                </c:pt>
                <c:pt idx="11">
                  <c:v>3.1</c:v>
                </c:pt>
                <c:pt idx="12">
                  <c:v>3.2</c:v>
                </c:pt>
                <c:pt idx="13">
                  <c:v>3.3</c:v>
                </c:pt>
                <c:pt idx="14">
                  <c:v>3.4</c:v>
                </c:pt>
                <c:pt idx="15">
                  <c:v>3.5</c:v>
                </c:pt>
                <c:pt idx="16">
                  <c:v>3.6</c:v>
                </c:pt>
                <c:pt idx="17">
                  <c:v>3.7</c:v>
                </c:pt>
                <c:pt idx="18">
                  <c:v>3.8</c:v>
                </c:pt>
                <c:pt idx="19">
                  <c:v>3.9</c:v>
                </c:pt>
                <c:pt idx="20">
                  <c:v>4</c:v>
                </c:pt>
                <c:pt idx="21">
                  <c:v>4.0999999999999996</c:v>
                </c:pt>
                <c:pt idx="22">
                  <c:v>4.2</c:v>
                </c:pt>
                <c:pt idx="23">
                  <c:v>4.3</c:v>
                </c:pt>
                <c:pt idx="24">
                  <c:v>4.4000000000000004</c:v>
                </c:pt>
                <c:pt idx="25">
                  <c:v>4.5</c:v>
                </c:pt>
                <c:pt idx="26">
                  <c:v>4.5999999999999996</c:v>
                </c:pt>
                <c:pt idx="27">
                  <c:v>4.7</c:v>
                </c:pt>
                <c:pt idx="28">
                  <c:v>4.8</c:v>
                </c:pt>
                <c:pt idx="29">
                  <c:v>4.9000000000000004</c:v>
                </c:pt>
                <c:pt idx="30">
                  <c:v>5</c:v>
                </c:pt>
                <c:pt idx="31">
                  <c:v>5.0999999999999996</c:v>
                </c:pt>
                <c:pt idx="32">
                  <c:v>5.2</c:v>
                </c:pt>
                <c:pt idx="33">
                  <c:v>5.3</c:v>
                </c:pt>
                <c:pt idx="34">
                  <c:v>5.4</c:v>
                </c:pt>
                <c:pt idx="35">
                  <c:v>5.5</c:v>
                </c:pt>
                <c:pt idx="36">
                  <c:v>5.6</c:v>
                </c:pt>
                <c:pt idx="37">
                  <c:v>5.7</c:v>
                </c:pt>
                <c:pt idx="38">
                  <c:v>5.8</c:v>
                </c:pt>
                <c:pt idx="39">
                  <c:v>5.9</c:v>
                </c:pt>
                <c:pt idx="40">
                  <c:v>6</c:v>
                </c:pt>
                <c:pt idx="41">
                  <c:v>6.1</c:v>
                </c:pt>
                <c:pt idx="42">
                  <c:v>6.2</c:v>
                </c:pt>
                <c:pt idx="43">
                  <c:v>6.3</c:v>
                </c:pt>
                <c:pt idx="44">
                  <c:v>6.4</c:v>
                </c:pt>
                <c:pt idx="45">
                  <c:v>6.5</c:v>
                </c:pt>
                <c:pt idx="46">
                  <c:v>6.6</c:v>
                </c:pt>
                <c:pt idx="47">
                  <c:v>6.7</c:v>
                </c:pt>
                <c:pt idx="48">
                  <c:v>6.8</c:v>
                </c:pt>
                <c:pt idx="49">
                  <c:v>6.9</c:v>
                </c:pt>
                <c:pt idx="50">
                  <c:v>7</c:v>
                </c:pt>
                <c:pt idx="51">
                  <c:v>7.1</c:v>
                </c:pt>
                <c:pt idx="52">
                  <c:v>7.2</c:v>
                </c:pt>
                <c:pt idx="53">
                  <c:v>7.3</c:v>
                </c:pt>
                <c:pt idx="54">
                  <c:v>7.4</c:v>
                </c:pt>
                <c:pt idx="55">
                  <c:v>7.5</c:v>
                </c:pt>
                <c:pt idx="56">
                  <c:v>7.6</c:v>
                </c:pt>
                <c:pt idx="57">
                  <c:v>7.7</c:v>
                </c:pt>
                <c:pt idx="58">
                  <c:v>7.8</c:v>
                </c:pt>
                <c:pt idx="59">
                  <c:v>7.9</c:v>
                </c:pt>
                <c:pt idx="60">
                  <c:v>8</c:v>
                </c:pt>
                <c:pt idx="61">
                  <c:v>8.1</c:v>
                </c:pt>
                <c:pt idx="62">
                  <c:v>8.1999999999999993</c:v>
                </c:pt>
                <c:pt idx="63">
                  <c:v>8.3000000000000007</c:v>
                </c:pt>
                <c:pt idx="64">
                  <c:v>8.4</c:v>
                </c:pt>
                <c:pt idx="65">
                  <c:v>8.5</c:v>
                </c:pt>
                <c:pt idx="66">
                  <c:v>8.6</c:v>
                </c:pt>
                <c:pt idx="67">
                  <c:v>8.6999999999999993</c:v>
                </c:pt>
                <c:pt idx="68">
                  <c:v>8.8000000000000007</c:v>
                </c:pt>
                <c:pt idx="69">
                  <c:v>8.8999999999999897</c:v>
                </c:pt>
                <c:pt idx="70">
                  <c:v>8.9999999999999893</c:v>
                </c:pt>
                <c:pt idx="71">
                  <c:v>9.0999999999999908</c:v>
                </c:pt>
                <c:pt idx="72">
                  <c:v>9.1999999999999904</c:v>
                </c:pt>
                <c:pt idx="73">
                  <c:v>9.2999999999999901</c:v>
                </c:pt>
                <c:pt idx="74">
                  <c:v>9.3999999999999897</c:v>
                </c:pt>
                <c:pt idx="75">
                  <c:v>9.4999999999999893</c:v>
                </c:pt>
                <c:pt idx="76">
                  <c:v>9.5999999999999908</c:v>
                </c:pt>
                <c:pt idx="77">
                  <c:v>9.6999999999999904</c:v>
                </c:pt>
                <c:pt idx="78">
                  <c:v>9.7999999999999901</c:v>
                </c:pt>
                <c:pt idx="79">
                  <c:v>9.8999999999999897</c:v>
                </c:pt>
                <c:pt idx="80">
                  <c:v>9.9999999999999893</c:v>
                </c:pt>
                <c:pt idx="81">
                  <c:v>10.1</c:v>
                </c:pt>
                <c:pt idx="82">
                  <c:v>10.199999999999999</c:v>
                </c:pt>
                <c:pt idx="83">
                  <c:v>10.3</c:v>
                </c:pt>
                <c:pt idx="84">
                  <c:v>10.4</c:v>
                </c:pt>
                <c:pt idx="85">
                  <c:v>10.5</c:v>
                </c:pt>
                <c:pt idx="86">
                  <c:v>10.6</c:v>
                </c:pt>
                <c:pt idx="87">
                  <c:v>10.7</c:v>
                </c:pt>
                <c:pt idx="88">
                  <c:v>10.8</c:v>
                </c:pt>
                <c:pt idx="89">
                  <c:v>10.9</c:v>
                </c:pt>
                <c:pt idx="90">
                  <c:v>11</c:v>
                </c:pt>
                <c:pt idx="91">
                  <c:v>11.1</c:v>
                </c:pt>
                <c:pt idx="92">
                  <c:v>11.2</c:v>
                </c:pt>
                <c:pt idx="93">
                  <c:v>11.3</c:v>
                </c:pt>
                <c:pt idx="94">
                  <c:v>11.4</c:v>
                </c:pt>
                <c:pt idx="95">
                  <c:v>11.5</c:v>
                </c:pt>
                <c:pt idx="96">
                  <c:v>11.6</c:v>
                </c:pt>
                <c:pt idx="97">
                  <c:v>11.7</c:v>
                </c:pt>
                <c:pt idx="98">
                  <c:v>11.8</c:v>
                </c:pt>
                <c:pt idx="99">
                  <c:v>11.9</c:v>
                </c:pt>
                <c:pt idx="100">
                  <c:v>12</c:v>
                </c:pt>
                <c:pt idx="101">
                  <c:v>12.1</c:v>
                </c:pt>
                <c:pt idx="102">
                  <c:v>12.2</c:v>
                </c:pt>
                <c:pt idx="103">
                  <c:v>12.3</c:v>
                </c:pt>
                <c:pt idx="104">
                  <c:v>12.4</c:v>
                </c:pt>
                <c:pt idx="105">
                  <c:v>12.5</c:v>
                </c:pt>
                <c:pt idx="106">
                  <c:v>12.6</c:v>
                </c:pt>
                <c:pt idx="107">
                  <c:v>12.7</c:v>
                </c:pt>
                <c:pt idx="108">
                  <c:v>12.8</c:v>
                </c:pt>
                <c:pt idx="109">
                  <c:v>12.9</c:v>
                </c:pt>
                <c:pt idx="110">
                  <c:v>13</c:v>
                </c:pt>
                <c:pt idx="111">
                  <c:v>13.1</c:v>
                </c:pt>
                <c:pt idx="112">
                  <c:v>13.2</c:v>
                </c:pt>
                <c:pt idx="113">
                  <c:v>13.3</c:v>
                </c:pt>
                <c:pt idx="114">
                  <c:v>13.4</c:v>
                </c:pt>
                <c:pt idx="115">
                  <c:v>13.5</c:v>
                </c:pt>
                <c:pt idx="116">
                  <c:v>13.6</c:v>
                </c:pt>
                <c:pt idx="117">
                  <c:v>13.7</c:v>
                </c:pt>
                <c:pt idx="118">
                  <c:v>13.8</c:v>
                </c:pt>
                <c:pt idx="119">
                  <c:v>13.9</c:v>
                </c:pt>
                <c:pt idx="120">
                  <c:v>14</c:v>
                </c:pt>
                <c:pt idx="121">
                  <c:v>14.1</c:v>
                </c:pt>
                <c:pt idx="122">
                  <c:v>14.2</c:v>
                </c:pt>
                <c:pt idx="123">
                  <c:v>14.3</c:v>
                </c:pt>
                <c:pt idx="124">
                  <c:v>14.4</c:v>
                </c:pt>
                <c:pt idx="125">
                  <c:v>14.5</c:v>
                </c:pt>
                <c:pt idx="126">
                  <c:v>14.6</c:v>
                </c:pt>
                <c:pt idx="127">
                  <c:v>14.7</c:v>
                </c:pt>
                <c:pt idx="128">
                  <c:v>14.8</c:v>
                </c:pt>
                <c:pt idx="129">
                  <c:v>14.9</c:v>
                </c:pt>
                <c:pt idx="130">
                  <c:v>15</c:v>
                </c:pt>
                <c:pt idx="131">
                  <c:v>15.1</c:v>
                </c:pt>
                <c:pt idx="132">
                  <c:v>15.2</c:v>
                </c:pt>
              </c:numCache>
            </c:numRef>
          </c:xVal>
          <c:yVal>
            <c:numRef>
              <c:f>polyamid!$O$23:$O$155</c:f>
              <c:numCache>
                <c:formatCode>General</c:formatCode>
                <c:ptCount val="133"/>
                <c:pt idx="0">
                  <c:v>35</c:v>
                </c:pt>
                <c:pt idx="1">
                  <c:v>33.333333333333329</c:v>
                </c:pt>
                <c:pt idx="2">
                  <c:v>31.818181818181817</c:v>
                </c:pt>
                <c:pt idx="3">
                  <c:v>30.434782608695656</c:v>
                </c:pt>
                <c:pt idx="4">
                  <c:v>29.166666666666668</c:v>
                </c:pt>
                <c:pt idx="5">
                  <c:v>28</c:v>
                </c:pt>
                <c:pt idx="6">
                  <c:v>26.923076923076923</c:v>
                </c:pt>
                <c:pt idx="7">
                  <c:v>25.925925925925924</c:v>
                </c:pt>
                <c:pt idx="8">
                  <c:v>25</c:v>
                </c:pt>
                <c:pt idx="9">
                  <c:v>24.137931034482758</c:v>
                </c:pt>
                <c:pt idx="10">
                  <c:v>23.333333333333332</c:v>
                </c:pt>
                <c:pt idx="11">
                  <c:v>22.58064516129032</c:v>
                </c:pt>
                <c:pt idx="12">
                  <c:v>21.875</c:v>
                </c:pt>
                <c:pt idx="13">
                  <c:v>21.212121212121215</c:v>
                </c:pt>
                <c:pt idx="14">
                  <c:v>20.588235294117649</c:v>
                </c:pt>
                <c:pt idx="15">
                  <c:v>20</c:v>
                </c:pt>
                <c:pt idx="16">
                  <c:v>19.444444444444443</c:v>
                </c:pt>
                <c:pt idx="17">
                  <c:v>18.918918918918919</c:v>
                </c:pt>
                <c:pt idx="18">
                  <c:v>18.421052631578949</c:v>
                </c:pt>
                <c:pt idx="19">
                  <c:v>17.948717948717949</c:v>
                </c:pt>
                <c:pt idx="20">
                  <c:v>17.5</c:v>
                </c:pt>
                <c:pt idx="21">
                  <c:v>17.073170731707318</c:v>
                </c:pt>
                <c:pt idx="22">
                  <c:v>16.666666666666664</c:v>
                </c:pt>
                <c:pt idx="23">
                  <c:v>16.279069767441861</c:v>
                </c:pt>
                <c:pt idx="24">
                  <c:v>15.909090909090908</c:v>
                </c:pt>
                <c:pt idx="25">
                  <c:v>15.555555555555555</c:v>
                </c:pt>
                <c:pt idx="26">
                  <c:v>15.217391304347828</c:v>
                </c:pt>
                <c:pt idx="27">
                  <c:v>14.893617021276595</c:v>
                </c:pt>
                <c:pt idx="28">
                  <c:v>14.583333333333334</c:v>
                </c:pt>
                <c:pt idx="29">
                  <c:v>14.285714285714285</c:v>
                </c:pt>
                <c:pt idx="30">
                  <c:v>14</c:v>
                </c:pt>
                <c:pt idx="31">
                  <c:v>13.725490196078432</c:v>
                </c:pt>
                <c:pt idx="32">
                  <c:v>13.461538461538462</c:v>
                </c:pt>
                <c:pt idx="33">
                  <c:v>13.20754716981132</c:v>
                </c:pt>
                <c:pt idx="34">
                  <c:v>12.962962962962962</c:v>
                </c:pt>
                <c:pt idx="35">
                  <c:v>12.727272727272727</c:v>
                </c:pt>
                <c:pt idx="36">
                  <c:v>12.5</c:v>
                </c:pt>
                <c:pt idx="37">
                  <c:v>12.280701754385964</c:v>
                </c:pt>
                <c:pt idx="38">
                  <c:v>12.068965517241379</c:v>
                </c:pt>
                <c:pt idx="39">
                  <c:v>11.864406779661016</c:v>
                </c:pt>
                <c:pt idx="40">
                  <c:v>11.666666666666666</c:v>
                </c:pt>
                <c:pt idx="41">
                  <c:v>11.475409836065575</c:v>
                </c:pt>
                <c:pt idx="42">
                  <c:v>11.29032258064516</c:v>
                </c:pt>
                <c:pt idx="43">
                  <c:v>11.111111111111111</c:v>
                </c:pt>
                <c:pt idx="44">
                  <c:v>10.9375</c:v>
                </c:pt>
                <c:pt idx="45">
                  <c:v>10.76923076923077</c:v>
                </c:pt>
                <c:pt idx="46">
                  <c:v>10.606060606060607</c:v>
                </c:pt>
                <c:pt idx="47">
                  <c:v>10.44776119402985</c:v>
                </c:pt>
                <c:pt idx="48">
                  <c:v>10.294117647058824</c:v>
                </c:pt>
                <c:pt idx="49">
                  <c:v>10.144927536231883</c:v>
                </c:pt>
                <c:pt idx="50">
                  <c:v>10</c:v>
                </c:pt>
                <c:pt idx="51">
                  <c:v>9.8591549295774659</c:v>
                </c:pt>
                <c:pt idx="52">
                  <c:v>9.7222222222222214</c:v>
                </c:pt>
                <c:pt idx="53">
                  <c:v>9.589041095890412</c:v>
                </c:pt>
                <c:pt idx="54">
                  <c:v>9.4594594594594597</c:v>
                </c:pt>
                <c:pt idx="55">
                  <c:v>9.3333333333333339</c:v>
                </c:pt>
                <c:pt idx="56">
                  <c:v>9.2105263157894743</c:v>
                </c:pt>
                <c:pt idx="57">
                  <c:v>9.0909090909090899</c:v>
                </c:pt>
                <c:pt idx="58">
                  <c:v>8.9743589743589745</c:v>
                </c:pt>
                <c:pt idx="59">
                  <c:v>8.8607594936708853</c:v>
                </c:pt>
                <c:pt idx="60">
                  <c:v>8.75</c:v>
                </c:pt>
                <c:pt idx="61">
                  <c:v>8.6419753086419764</c:v>
                </c:pt>
                <c:pt idx="62">
                  <c:v>8.536585365853659</c:v>
                </c:pt>
                <c:pt idx="63">
                  <c:v>8.4337349397590362</c:v>
                </c:pt>
                <c:pt idx="64">
                  <c:v>8.3333333333333321</c:v>
                </c:pt>
                <c:pt idx="65">
                  <c:v>8.235294117647058</c:v>
                </c:pt>
                <c:pt idx="66">
                  <c:v>8.1395348837209305</c:v>
                </c:pt>
                <c:pt idx="67">
                  <c:v>8.0459770114942533</c:v>
                </c:pt>
                <c:pt idx="68">
                  <c:v>7.9545454545454541</c:v>
                </c:pt>
                <c:pt idx="69">
                  <c:v>7.8651685393258521</c:v>
                </c:pt>
                <c:pt idx="70">
                  <c:v>7.7777777777777866</c:v>
                </c:pt>
                <c:pt idx="71">
                  <c:v>7.6923076923077005</c:v>
                </c:pt>
                <c:pt idx="72">
                  <c:v>7.6086956521739211</c:v>
                </c:pt>
                <c:pt idx="73">
                  <c:v>7.5268817204301159</c:v>
                </c:pt>
                <c:pt idx="74">
                  <c:v>7.4468085106383057</c:v>
                </c:pt>
                <c:pt idx="75">
                  <c:v>7.3684210526315876</c:v>
                </c:pt>
                <c:pt idx="76">
                  <c:v>7.2916666666666741</c:v>
                </c:pt>
                <c:pt idx="77">
                  <c:v>7.216494845360832</c:v>
                </c:pt>
                <c:pt idx="78">
                  <c:v>7.1428571428571503</c:v>
                </c:pt>
                <c:pt idx="79">
                  <c:v>7.070707070707078</c:v>
                </c:pt>
                <c:pt idx="80">
                  <c:v>7.0000000000000071</c:v>
                </c:pt>
                <c:pt idx="81">
                  <c:v>6.9306930693069306</c:v>
                </c:pt>
                <c:pt idx="82">
                  <c:v>6.8627450980392162</c:v>
                </c:pt>
                <c:pt idx="83">
                  <c:v>6.7961165048543686</c:v>
                </c:pt>
                <c:pt idx="84">
                  <c:v>6.7307692307692308</c:v>
                </c:pt>
                <c:pt idx="85">
                  <c:v>6.666666666666667</c:v>
                </c:pt>
                <c:pt idx="86">
                  <c:v>6.6037735849056602</c:v>
                </c:pt>
                <c:pt idx="87">
                  <c:v>6.5420560747663554</c:v>
                </c:pt>
                <c:pt idx="88">
                  <c:v>6.481481481481481</c:v>
                </c:pt>
                <c:pt idx="89">
                  <c:v>6.4220183486238529</c:v>
                </c:pt>
                <c:pt idx="90">
                  <c:v>6.3636363636363633</c:v>
                </c:pt>
                <c:pt idx="91">
                  <c:v>6.3063063063063067</c:v>
                </c:pt>
                <c:pt idx="92">
                  <c:v>6.25</c:v>
                </c:pt>
                <c:pt idx="93">
                  <c:v>6.1946902654867255</c:v>
                </c:pt>
                <c:pt idx="94">
                  <c:v>6.140350877192982</c:v>
                </c:pt>
                <c:pt idx="95">
                  <c:v>6.0869565217391308</c:v>
                </c:pt>
                <c:pt idx="96">
                  <c:v>6.0344827586206895</c:v>
                </c:pt>
                <c:pt idx="97">
                  <c:v>5.982905982905983</c:v>
                </c:pt>
                <c:pt idx="98">
                  <c:v>5.9322033898305078</c:v>
                </c:pt>
                <c:pt idx="99">
                  <c:v>5.8823529411764701</c:v>
                </c:pt>
                <c:pt idx="100">
                  <c:v>5.833333333333333</c:v>
                </c:pt>
                <c:pt idx="101">
                  <c:v>5.785123966942149</c:v>
                </c:pt>
                <c:pt idx="102">
                  <c:v>5.7377049180327875</c:v>
                </c:pt>
                <c:pt idx="103">
                  <c:v>5.6910569105691051</c:v>
                </c:pt>
                <c:pt idx="104">
                  <c:v>5.6451612903225801</c:v>
                </c:pt>
                <c:pt idx="105">
                  <c:v>5.6</c:v>
                </c:pt>
                <c:pt idx="106">
                  <c:v>5.5555555555555554</c:v>
                </c:pt>
                <c:pt idx="107">
                  <c:v>5.5118110236220472</c:v>
                </c:pt>
                <c:pt idx="108">
                  <c:v>5.46875</c:v>
                </c:pt>
                <c:pt idx="109">
                  <c:v>5.4263565891472867</c:v>
                </c:pt>
                <c:pt idx="110">
                  <c:v>5.384615384615385</c:v>
                </c:pt>
                <c:pt idx="111">
                  <c:v>5.3435114503816799</c:v>
                </c:pt>
                <c:pt idx="112">
                  <c:v>5.3030303030303036</c:v>
                </c:pt>
                <c:pt idx="113">
                  <c:v>5.2631578947368416</c:v>
                </c:pt>
                <c:pt idx="114">
                  <c:v>5.2238805970149249</c:v>
                </c:pt>
                <c:pt idx="115">
                  <c:v>5.1851851851851851</c:v>
                </c:pt>
                <c:pt idx="116">
                  <c:v>5.1470588235294121</c:v>
                </c:pt>
                <c:pt idx="117">
                  <c:v>5.1094890510948909</c:v>
                </c:pt>
                <c:pt idx="118">
                  <c:v>5.0724637681159415</c:v>
                </c:pt>
                <c:pt idx="119">
                  <c:v>5.0359712230215825</c:v>
                </c:pt>
                <c:pt idx="120">
                  <c:v>5</c:v>
                </c:pt>
                <c:pt idx="121">
                  <c:v>4.9645390070921991</c:v>
                </c:pt>
                <c:pt idx="122">
                  <c:v>4.9295774647887329</c:v>
                </c:pt>
                <c:pt idx="123">
                  <c:v>4.895104895104895</c:v>
                </c:pt>
                <c:pt idx="124">
                  <c:v>4.8611111111111107</c:v>
                </c:pt>
                <c:pt idx="125">
                  <c:v>4.8275862068965516</c:v>
                </c:pt>
                <c:pt idx="126">
                  <c:v>4.794520547945206</c:v>
                </c:pt>
                <c:pt idx="127">
                  <c:v>4.7619047619047619</c:v>
                </c:pt>
                <c:pt idx="128">
                  <c:v>4.7297297297297298</c:v>
                </c:pt>
                <c:pt idx="129">
                  <c:v>4.6979865771812079</c:v>
                </c:pt>
                <c:pt idx="130">
                  <c:v>4.666666666666667</c:v>
                </c:pt>
                <c:pt idx="131">
                  <c:v>4.6357615894039732</c:v>
                </c:pt>
                <c:pt idx="132">
                  <c:v>4.6052631578947372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13680"/>
        <c:axId val="-1169022928"/>
      </c:scatterChart>
      <c:valAx>
        <c:axId val="-116901368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169022928"/>
        <c:crosses val="autoZero"/>
        <c:crossBetween val="midCat"/>
      </c:valAx>
      <c:valAx>
        <c:axId val="-116902292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Twists</a:t>
                </a:r>
                <a:endParaRPr lang="sk-SK"/>
              </a:p>
            </c:rich>
          </c:tx>
          <c:layout/>
          <c:overlay val="0"/>
        </c:title>
        <c:numFmt formatCode="General" sourceLinked="1"/>
        <c:majorTickMark val="out"/>
        <c:minorTickMark val="none"/>
        <c:tickLblPos val="nextTo"/>
        <c:crossAx val="-1169013680"/>
        <c:crosses val="autoZero"/>
        <c:crossBetween val="midCat"/>
      </c:valAx>
    </c:plotArea>
    <c:legend>
      <c:legendPos val="r"/>
      <c:layout/>
      <c:overlay val="0"/>
    </c:legend>
    <c:plotVisOnly val="1"/>
    <c:dispBlanksAs val="gap"/>
    <c:showDLblsOverMax val="0"/>
  </c:chart>
  <c:txPr>
    <a:bodyPr/>
    <a:lstStyle/>
    <a:p>
      <a:pPr>
        <a:defRPr sz="2400"/>
      </a:pPr>
      <a:endParaRPr lang="sk-SK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4870109740219"/>
          <c:y val="6.9093771148993788E-2"/>
          <c:w val="0.8530988901977804"/>
          <c:h val="0.78576225800881561"/>
        </c:manualLayout>
      </c:layout>
      <c:scatterChart>
        <c:scatterStyle val="lineMarker"/>
        <c:varyColors val="0"/>
        <c:ser>
          <c:idx val="0"/>
          <c:order val="0"/>
          <c:tx>
            <c:v>polyamide</c:v>
          </c:tx>
          <c:spPr>
            <a:ln w="28575">
              <a:noFill/>
            </a:ln>
          </c:spPr>
          <c:marker>
            <c:symbol val="diamond"/>
            <c:size val="10"/>
          </c:marker>
          <c:errBars>
            <c:errDir val="y"/>
            <c:errBarType val="both"/>
            <c:errValType val="fixedVal"/>
            <c:noEndCap val="0"/>
            <c:val val="4.0000000000000008E-2"/>
          </c:errBars>
          <c:xVal>
            <c:numRef>
              <c:f>Sheet3!$A$1:$A$4</c:f>
              <c:numCache>
                <c:formatCode>General</c:formatCode>
                <c:ptCount val="4"/>
                <c:pt idx="0">
                  <c:v>3</c:v>
                </c:pt>
                <c:pt idx="1">
                  <c:v>4</c:v>
                </c:pt>
                <c:pt idx="2">
                  <c:v>5</c:v>
                </c:pt>
                <c:pt idx="3">
                  <c:v>6</c:v>
                </c:pt>
              </c:numCache>
            </c:numRef>
          </c:xVal>
          <c:yVal>
            <c:numRef>
              <c:f>Sheet3!$C$1:$C$4</c:f>
              <c:numCache>
                <c:formatCode>General</c:formatCode>
                <c:ptCount val="4"/>
                <c:pt idx="0">
                  <c:v>0.12</c:v>
                </c:pt>
                <c:pt idx="1">
                  <c:v>0.15</c:v>
                </c:pt>
                <c:pt idx="2">
                  <c:v>0.24</c:v>
                </c:pt>
                <c:pt idx="3">
                  <c:v>0.44</c:v>
                </c:pt>
              </c:numCache>
            </c:numRef>
          </c:yVal>
          <c:smooth val="0"/>
        </c:ser>
        <c:ser>
          <c:idx val="1"/>
          <c:order val="1"/>
          <c:tx>
            <c:v>polypropylene</c:v>
          </c:tx>
          <c:spPr>
            <a:ln w="28575">
              <a:noFill/>
            </a:ln>
          </c:spPr>
          <c:marker>
            <c:symbol val="square"/>
            <c:size val="10"/>
            <c:spPr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c:spPr>
          </c:marker>
          <c:errBars>
            <c:errDir val="y"/>
            <c:errBarType val="both"/>
            <c:errValType val="fixedVal"/>
            <c:noEndCap val="0"/>
            <c:val val="4.0000000000000008E-2"/>
          </c:errBars>
          <c:xVal>
            <c:numRef>
              <c:f>Sheet3!$A$5:$A$8</c:f>
              <c:numCache>
                <c:formatCode>General</c:formatCode>
                <c:ptCount val="4"/>
                <c:pt idx="0">
                  <c:v>8</c:v>
                </c:pt>
                <c:pt idx="1">
                  <c:v>10</c:v>
                </c:pt>
                <c:pt idx="2">
                  <c:v>12</c:v>
                </c:pt>
                <c:pt idx="3">
                  <c:v>14</c:v>
                </c:pt>
              </c:numCache>
            </c:numRef>
          </c:xVal>
          <c:yVal>
            <c:numRef>
              <c:f>Sheet3!$C$5:$C$8</c:f>
              <c:numCache>
                <c:formatCode>General</c:formatCode>
                <c:ptCount val="4"/>
                <c:pt idx="0">
                  <c:v>0.28999999999999998</c:v>
                </c:pt>
                <c:pt idx="1">
                  <c:v>0.36</c:v>
                </c:pt>
                <c:pt idx="2">
                  <c:v>0.56000000000000005</c:v>
                </c:pt>
                <c:pt idx="3">
                  <c:v>0.76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22384"/>
        <c:axId val="-1169015312"/>
      </c:scatterChart>
      <c:valAx>
        <c:axId val="-11690223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diameter [mm]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47973116746233491"/>
              <c:y val="0.9377055494503288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169015312"/>
        <c:crosses val="autoZero"/>
        <c:crossBetween val="midCat"/>
        <c:majorUnit val="1"/>
      </c:valAx>
      <c:valAx>
        <c:axId val="-1169015312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torque [N.m]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6.9309194618389263E-3"/>
              <c:y val="0.32638291193883406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crossAx val="-1169022384"/>
        <c:crosses val="autoZero"/>
        <c:crossBetween val="midCat"/>
      </c:valAx>
    </c:plotArea>
    <c:legend>
      <c:legendPos val="r"/>
      <c:layout>
        <c:manualLayout>
          <c:xMode val="edge"/>
          <c:yMode val="edge"/>
          <c:x val="0.75379750759501529"/>
          <c:y val="0.61475197534945913"/>
          <c:w val="0.21008333333333337"/>
          <c:h val="0.16073700787401574"/>
        </c:manualLayout>
      </c:layout>
      <c:overlay val="0"/>
      <c:spPr>
        <a:solidFill>
          <a:schemeClr val="bg1"/>
        </a:solidFill>
      </c:spPr>
    </c:legend>
    <c:plotVisOnly val="1"/>
    <c:dispBlanksAs val="gap"/>
    <c:showDLblsOverMax val="0"/>
  </c:chart>
  <c:txPr>
    <a:bodyPr/>
    <a:lstStyle/>
    <a:p>
      <a:pPr>
        <a:defRPr sz="2000"/>
      </a:pPr>
      <a:endParaRPr lang="sk-SK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8513032793553491E-2"/>
          <c:y val="3.3376749388443337E-2"/>
          <c:w val="0.96310078109069552"/>
          <c:h val="0.95104743423028315"/>
        </c:manualLayout>
      </c:layout>
      <c:scatterChart>
        <c:scatterStyle val="smoothMarker"/>
        <c:varyColors val="0"/>
        <c:ser>
          <c:idx val="0"/>
          <c:order val="0"/>
          <c:spPr>
            <a:ln w="825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Hárok1!$A$5:$A$246</c:f>
              <c:numCache>
                <c:formatCode>General</c:formatCode>
                <c:ptCount val="242"/>
                <c:pt idx="0">
                  <c:v>0</c:v>
                </c:pt>
                <c:pt idx="1">
                  <c:v>7.9577471545947673E-2</c:v>
                </c:pt>
                <c:pt idx="2">
                  <c:v>0.15915494309189535</c:v>
                </c:pt>
                <c:pt idx="3">
                  <c:v>0.238732414637843</c:v>
                </c:pt>
                <c:pt idx="4">
                  <c:v>0.31830988618379069</c:v>
                </c:pt>
                <c:pt idx="5">
                  <c:v>0.39788735772973838</c:v>
                </c:pt>
                <c:pt idx="6">
                  <c:v>0.47746482927568601</c:v>
                </c:pt>
                <c:pt idx="7">
                  <c:v>0.55704230082163375</c:v>
                </c:pt>
                <c:pt idx="8">
                  <c:v>0.63661977236758138</c:v>
                </c:pt>
                <c:pt idx="9">
                  <c:v>0.71619724391352901</c:v>
                </c:pt>
                <c:pt idx="10">
                  <c:v>0.79577471545947676</c:v>
                </c:pt>
                <c:pt idx="11">
                  <c:v>0.87535218700542439</c:v>
                </c:pt>
                <c:pt idx="12">
                  <c:v>0.95492965855137202</c:v>
                </c:pt>
                <c:pt idx="13">
                  <c:v>1.0345071300973196</c:v>
                </c:pt>
                <c:pt idx="14">
                  <c:v>1.1140846016432675</c:v>
                </c:pt>
                <c:pt idx="15">
                  <c:v>1.1936620731892151</c:v>
                </c:pt>
                <c:pt idx="16">
                  <c:v>1.2732395447351628</c:v>
                </c:pt>
                <c:pt idx="17">
                  <c:v>1.3528170162811104</c:v>
                </c:pt>
                <c:pt idx="18">
                  <c:v>1.432394487827058</c:v>
                </c:pt>
                <c:pt idx="19">
                  <c:v>1.5119719593730057</c:v>
                </c:pt>
                <c:pt idx="20">
                  <c:v>1.5915494309189535</c:v>
                </c:pt>
                <c:pt idx="21">
                  <c:v>1.6711269024649011</c:v>
                </c:pt>
                <c:pt idx="22">
                  <c:v>1.7507043740108488</c:v>
                </c:pt>
                <c:pt idx="23">
                  <c:v>1.8302818455567964</c:v>
                </c:pt>
                <c:pt idx="24">
                  <c:v>1.909859317102744</c:v>
                </c:pt>
                <c:pt idx="25">
                  <c:v>1.9894367886486917</c:v>
                </c:pt>
                <c:pt idx="26">
                  <c:v>2.0690142601946393</c:v>
                </c:pt>
                <c:pt idx="27">
                  <c:v>2.1485917317405869</c:v>
                </c:pt>
                <c:pt idx="28">
                  <c:v>2.228169203286535</c:v>
                </c:pt>
                <c:pt idx="29">
                  <c:v>2.3077466748324826</c:v>
                </c:pt>
                <c:pt idx="30">
                  <c:v>2.3873241463784303</c:v>
                </c:pt>
                <c:pt idx="31">
                  <c:v>2.4669016179243779</c:v>
                </c:pt>
                <c:pt idx="32">
                  <c:v>2.5464790894703255</c:v>
                </c:pt>
                <c:pt idx="33">
                  <c:v>2.6260565610162732</c:v>
                </c:pt>
                <c:pt idx="34">
                  <c:v>2.7056340325622208</c:v>
                </c:pt>
                <c:pt idx="35">
                  <c:v>2.7852115041081684</c:v>
                </c:pt>
                <c:pt idx="36">
                  <c:v>2.8647889756541161</c:v>
                </c:pt>
                <c:pt idx="37">
                  <c:v>2.9443664472000637</c:v>
                </c:pt>
                <c:pt idx="38">
                  <c:v>3.0239439187460113</c:v>
                </c:pt>
                <c:pt idx="39">
                  <c:v>3.1035213902919589</c:v>
                </c:pt>
                <c:pt idx="40">
                  <c:v>3.183098861837907</c:v>
                </c:pt>
                <c:pt idx="41">
                  <c:v>3.2626763333838547</c:v>
                </c:pt>
                <c:pt idx="42">
                  <c:v>3.3422538049298023</c:v>
                </c:pt>
                <c:pt idx="43">
                  <c:v>3.4218312764757499</c:v>
                </c:pt>
                <c:pt idx="44">
                  <c:v>3.5014087480216975</c:v>
                </c:pt>
                <c:pt idx="45">
                  <c:v>3.5809862195676452</c:v>
                </c:pt>
                <c:pt idx="46">
                  <c:v>3.6605636911135928</c:v>
                </c:pt>
                <c:pt idx="47">
                  <c:v>3.7401411626595404</c:v>
                </c:pt>
                <c:pt idx="48">
                  <c:v>3.8197186342054881</c:v>
                </c:pt>
                <c:pt idx="49">
                  <c:v>3.8992961057514357</c:v>
                </c:pt>
                <c:pt idx="50">
                  <c:v>3.9788735772973833</c:v>
                </c:pt>
                <c:pt idx="51">
                  <c:v>4.058451048843331</c:v>
                </c:pt>
                <c:pt idx="52">
                  <c:v>4.1380285203892786</c:v>
                </c:pt>
                <c:pt idx="53">
                  <c:v>4.2176059919352262</c:v>
                </c:pt>
                <c:pt idx="54">
                  <c:v>4.2971834634811739</c:v>
                </c:pt>
                <c:pt idx="55">
                  <c:v>4.3767609350271215</c:v>
                </c:pt>
                <c:pt idx="56">
                  <c:v>4.45633840657307</c:v>
                </c:pt>
                <c:pt idx="57">
                  <c:v>4.5359158781190176</c:v>
                </c:pt>
                <c:pt idx="58">
                  <c:v>4.6154933496649653</c:v>
                </c:pt>
                <c:pt idx="59">
                  <c:v>4.6950708212109129</c:v>
                </c:pt>
                <c:pt idx="60">
                  <c:v>4.7746482927568605</c:v>
                </c:pt>
                <c:pt idx="61">
                  <c:v>4.8542257643028082</c:v>
                </c:pt>
                <c:pt idx="62">
                  <c:v>4.9338032358487558</c:v>
                </c:pt>
                <c:pt idx="63">
                  <c:v>5.0133807073947034</c:v>
                </c:pt>
                <c:pt idx="64">
                  <c:v>5.0929581789406511</c:v>
                </c:pt>
                <c:pt idx="65">
                  <c:v>5.1725356504865987</c:v>
                </c:pt>
                <c:pt idx="66">
                  <c:v>5.2521131220325463</c:v>
                </c:pt>
                <c:pt idx="67">
                  <c:v>5.331690593578494</c:v>
                </c:pt>
                <c:pt idx="68">
                  <c:v>5.4112680651244416</c:v>
                </c:pt>
                <c:pt idx="69">
                  <c:v>5.4908455366703892</c:v>
                </c:pt>
                <c:pt idx="70">
                  <c:v>5.5704230082163368</c:v>
                </c:pt>
                <c:pt idx="71">
                  <c:v>5.6500004797622845</c:v>
                </c:pt>
                <c:pt idx="72">
                  <c:v>5.7295779513082321</c:v>
                </c:pt>
                <c:pt idx="73">
                  <c:v>5.8091554228541797</c:v>
                </c:pt>
                <c:pt idx="74">
                  <c:v>5.8887328944001274</c:v>
                </c:pt>
                <c:pt idx="75">
                  <c:v>5.968310365946075</c:v>
                </c:pt>
                <c:pt idx="76">
                  <c:v>6.0478878374920226</c:v>
                </c:pt>
                <c:pt idx="77">
                  <c:v>6.1274653090379703</c:v>
                </c:pt>
                <c:pt idx="78">
                  <c:v>6.2070427805839179</c:v>
                </c:pt>
                <c:pt idx="79">
                  <c:v>6.2866202521298664</c:v>
                </c:pt>
                <c:pt idx="80">
                  <c:v>6.366197723675814</c:v>
                </c:pt>
                <c:pt idx="81">
                  <c:v>6.4457751952217617</c:v>
                </c:pt>
                <c:pt idx="82">
                  <c:v>6.5253526667677093</c:v>
                </c:pt>
                <c:pt idx="83">
                  <c:v>6.6049301383136569</c:v>
                </c:pt>
                <c:pt idx="84">
                  <c:v>6.6845076098596046</c:v>
                </c:pt>
                <c:pt idx="85">
                  <c:v>6.7640850814055522</c:v>
                </c:pt>
                <c:pt idx="86">
                  <c:v>6.8436625529514998</c:v>
                </c:pt>
                <c:pt idx="87">
                  <c:v>6.9232400244974475</c:v>
                </c:pt>
                <c:pt idx="88">
                  <c:v>7.0028174960433951</c:v>
                </c:pt>
                <c:pt idx="89">
                  <c:v>7.0823949675893427</c:v>
                </c:pt>
                <c:pt idx="90">
                  <c:v>7.1619724391352904</c:v>
                </c:pt>
                <c:pt idx="91">
                  <c:v>7.241549910681238</c:v>
                </c:pt>
                <c:pt idx="92">
                  <c:v>7.3211273822271856</c:v>
                </c:pt>
                <c:pt idx="93">
                  <c:v>7.4007048537731333</c:v>
                </c:pt>
                <c:pt idx="94">
                  <c:v>7.4802823253190809</c:v>
                </c:pt>
                <c:pt idx="95">
                  <c:v>7.5598597968650285</c:v>
                </c:pt>
                <c:pt idx="96">
                  <c:v>7.6394372684109761</c:v>
                </c:pt>
                <c:pt idx="97">
                  <c:v>7.7190147399569238</c:v>
                </c:pt>
                <c:pt idx="98">
                  <c:v>7.7985922115028714</c:v>
                </c:pt>
                <c:pt idx="99">
                  <c:v>7.878169683048819</c:v>
                </c:pt>
                <c:pt idx="100">
                  <c:v>7.9577471545947667</c:v>
                </c:pt>
                <c:pt idx="101">
                  <c:v>8.0373246261407143</c:v>
                </c:pt>
                <c:pt idx="102">
                  <c:v>8.1169020976866619</c:v>
                </c:pt>
                <c:pt idx="103">
                  <c:v>8.1964795692326096</c:v>
                </c:pt>
                <c:pt idx="104">
                  <c:v>8.2760570407785572</c:v>
                </c:pt>
                <c:pt idx="105">
                  <c:v>8.3556345123245048</c:v>
                </c:pt>
                <c:pt idx="106">
                  <c:v>8.4352119838704525</c:v>
                </c:pt>
                <c:pt idx="107">
                  <c:v>8.5147894554164001</c:v>
                </c:pt>
                <c:pt idx="108">
                  <c:v>8.5943669269623477</c:v>
                </c:pt>
                <c:pt idx="109">
                  <c:v>8.6739443985082954</c:v>
                </c:pt>
                <c:pt idx="110">
                  <c:v>8.753521870054243</c:v>
                </c:pt>
                <c:pt idx="111">
                  <c:v>8.8330993416001906</c:v>
                </c:pt>
                <c:pt idx="112">
                  <c:v>8.91267681314614</c:v>
                </c:pt>
                <c:pt idx="113">
                  <c:v>8.9922542846920877</c:v>
                </c:pt>
                <c:pt idx="114">
                  <c:v>9.0718317562380353</c:v>
                </c:pt>
                <c:pt idx="115">
                  <c:v>9.1514092277839829</c:v>
                </c:pt>
                <c:pt idx="116">
                  <c:v>9.2309866993299305</c:v>
                </c:pt>
                <c:pt idx="117">
                  <c:v>9.3105641708758782</c:v>
                </c:pt>
                <c:pt idx="118">
                  <c:v>9.3901416424218258</c:v>
                </c:pt>
                <c:pt idx="119">
                  <c:v>9.4697191139677734</c:v>
                </c:pt>
                <c:pt idx="120">
                  <c:v>9.5492965855137211</c:v>
                </c:pt>
                <c:pt idx="121">
                  <c:v>9.6288740570596687</c:v>
                </c:pt>
                <c:pt idx="122">
                  <c:v>9.7084515286056163</c:v>
                </c:pt>
                <c:pt idx="123">
                  <c:v>9.788029000151564</c:v>
                </c:pt>
                <c:pt idx="124">
                  <c:v>9.8676064716975116</c:v>
                </c:pt>
                <c:pt idx="125">
                  <c:v>9.9471839432434592</c:v>
                </c:pt>
                <c:pt idx="126">
                  <c:v>10.026761414789407</c:v>
                </c:pt>
                <c:pt idx="127">
                  <c:v>10.106338886335354</c:v>
                </c:pt>
                <c:pt idx="128">
                  <c:v>10.185916357881302</c:v>
                </c:pt>
                <c:pt idx="129">
                  <c:v>10.26549382942725</c:v>
                </c:pt>
                <c:pt idx="130">
                  <c:v>10.345071300973197</c:v>
                </c:pt>
                <c:pt idx="131">
                  <c:v>10.424648772519145</c:v>
                </c:pt>
                <c:pt idx="132">
                  <c:v>10.504226244065093</c:v>
                </c:pt>
                <c:pt idx="133">
                  <c:v>10.58380371561104</c:v>
                </c:pt>
                <c:pt idx="134">
                  <c:v>10.663381187156988</c:v>
                </c:pt>
                <c:pt idx="135">
                  <c:v>10.742958658702936</c:v>
                </c:pt>
                <c:pt idx="136">
                  <c:v>10.822536130248883</c:v>
                </c:pt>
                <c:pt idx="137">
                  <c:v>10.902113601794831</c:v>
                </c:pt>
                <c:pt idx="138">
                  <c:v>10.981691073340778</c:v>
                </c:pt>
                <c:pt idx="139">
                  <c:v>11.061268544886726</c:v>
                </c:pt>
                <c:pt idx="140">
                  <c:v>11.140846016432674</c:v>
                </c:pt>
                <c:pt idx="141">
                  <c:v>11.220423487978621</c:v>
                </c:pt>
                <c:pt idx="142">
                  <c:v>11.300000959524569</c:v>
                </c:pt>
                <c:pt idx="143">
                  <c:v>11.379578431070517</c:v>
                </c:pt>
                <c:pt idx="144">
                  <c:v>11.459155902616464</c:v>
                </c:pt>
                <c:pt idx="145">
                  <c:v>11.538733374162412</c:v>
                </c:pt>
                <c:pt idx="146">
                  <c:v>11.618310845708359</c:v>
                </c:pt>
                <c:pt idx="147">
                  <c:v>11.697888317254307</c:v>
                </c:pt>
                <c:pt idx="148">
                  <c:v>11.777465788800255</c:v>
                </c:pt>
                <c:pt idx="149">
                  <c:v>11.857043260346202</c:v>
                </c:pt>
                <c:pt idx="150">
                  <c:v>11.93662073189215</c:v>
                </c:pt>
                <c:pt idx="151">
                  <c:v>12.016198203438098</c:v>
                </c:pt>
                <c:pt idx="152">
                  <c:v>12.095775674984045</c:v>
                </c:pt>
                <c:pt idx="153">
                  <c:v>12.175353146529993</c:v>
                </c:pt>
                <c:pt idx="154">
                  <c:v>12.254930618075941</c:v>
                </c:pt>
                <c:pt idx="155">
                  <c:v>12.334508089621888</c:v>
                </c:pt>
                <c:pt idx="156">
                  <c:v>12.414085561167836</c:v>
                </c:pt>
                <c:pt idx="157">
                  <c:v>12.493663032713785</c:v>
                </c:pt>
                <c:pt idx="158">
                  <c:v>12.573240504259733</c:v>
                </c:pt>
                <c:pt idx="159">
                  <c:v>12.65281797580568</c:v>
                </c:pt>
                <c:pt idx="160">
                  <c:v>12.732395447351628</c:v>
                </c:pt>
                <c:pt idx="161">
                  <c:v>12.811972918897576</c:v>
                </c:pt>
                <c:pt idx="162">
                  <c:v>12.891550390443523</c:v>
                </c:pt>
                <c:pt idx="163">
                  <c:v>12.971127861989471</c:v>
                </c:pt>
                <c:pt idx="164">
                  <c:v>13.050705333535419</c:v>
                </c:pt>
                <c:pt idx="165">
                  <c:v>13.130282805081366</c:v>
                </c:pt>
                <c:pt idx="166">
                  <c:v>13.209860276627314</c:v>
                </c:pt>
                <c:pt idx="167">
                  <c:v>13.289437748173262</c:v>
                </c:pt>
                <c:pt idx="168">
                  <c:v>13.369015219719209</c:v>
                </c:pt>
                <c:pt idx="169">
                  <c:v>13.448592691265157</c:v>
                </c:pt>
                <c:pt idx="170">
                  <c:v>13.528170162811104</c:v>
                </c:pt>
                <c:pt idx="171">
                  <c:v>13.607747634357052</c:v>
                </c:pt>
                <c:pt idx="172">
                  <c:v>13.687325105903</c:v>
                </c:pt>
                <c:pt idx="173">
                  <c:v>13.766902577448947</c:v>
                </c:pt>
                <c:pt idx="174">
                  <c:v>13.846480048994895</c:v>
                </c:pt>
                <c:pt idx="175">
                  <c:v>13.926057520540843</c:v>
                </c:pt>
                <c:pt idx="176">
                  <c:v>14.00563499208679</c:v>
                </c:pt>
                <c:pt idx="177">
                  <c:v>14.085212463632738</c:v>
                </c:pt>
                <c:pt idx="178">
                  <c:v>14.164789935178685</c:v>
                </c:pt>
                <c:pt idx="179">
                  <c:v>14.244367406724633</c:v>
                </c:pt>
                <c:pt idx="180">
                  <c:v>14.323944878270581</c:v>
                </c:pt>
                <c:pt idx="181">
                  <c:v>14.403522349816528</c:v>
                </c:pt>
                <c:pt idx="182">
                  <c:v>14.483099821362476</c:v>
                </c:pt>
                <c:pt idx="183">
                  <c:v>14.562677292908424</c:v>
                </c:pt>
                <c:pt idx="184">
                  <c:v>14.642254764454371</c:v>
                </c:pt>
                <c:pt idx="185">
                  <c:v>14.721832236000319</c:v>
                </c:pt>
                <c:pt idx="186">
                  <c:v>14.801409707546267</c:v>
                </c:pt>
                <c:pt idx="187">
                  <c:v>14.880987179092214</c:v>
                </c:pt>
                <c:pt idx="188">
                  <c:v>14.960564650638162</c:v>
                </c:pt>
                <c:pt idx="189">
                  <c:v>15.040142122184109</c:v>
                </c:pt>
                <c:pt idx="190">
                  <c:v>15.119719593730057</c:v>
                </c:pt>
                <c:pt idx="191">
                  <c:v>15.199297065276005</c:v>
                </c:pt>
                <c:pt idx="192">
                  <c:v>15.278874536821952</c:v>
                </c:pt>
                <c:pt idx="193">
                  <c:v>15.3584520083679</c:v>
                </c:pt>
                <c:pt idx="194">
                  <c:v>15.438029479913848</c:v>
                </c:pt>
                <c:pt idx="195">
                  <c:v>15.517606951459795</c:v>
                </c:pt>
                <c:pt idx="196">
                  <c:v>15.597184423005743</c:v>
                </c:pt>
                <c:pt idx="197">
                  <c:v>15.67676189455169</c:v>
                </c:pt>
                <c:pt idx="198">
                  <c:v>15.756339366097638</c:v>
                </c:pt>
                <c:pt idx="199">
                  <c:v>15.835916837643586</c:v>
                </c:pt>
                <c:pt idx="200">
                  <c:v>15.915494309189533</c:v>
                </c:pt>
                <c:pt idx="201">
                  <c:v>15.995071780735483</c:v>
                </c:pt>
                <c:pt idx="202">
                  <c:v>16.074649252281429</c:v>
                </c:pt>
                <c:pt idx="203">
                  <c:v>16.154226723827378</c:v>
                </c:pt>
                <c:pt idx="204">
                  <c:v>16.233804195373324</c:v>
                </c:pt>
                <c:pt idx="205">
                  <c:v>16.313381666919273</c:v>
                </c:pt>
                <c:pt idx="206">
                  <c:v>16.392959138465219</c:v>
                </c:pt>
                <c:pt idx="207">
                  <c:v>16.472536610011169</c:v>
                </c:pt>
                <c:pt idx="208">
                  <c:v>16.552114081557114</c:v>
                </c:pt>
                <c:pt idx="209">
                  <c:v>16.631691553103064</c:v>
                </c:pt>
                <c:pt idx="210">
                  <c:v>16.71126902464901</c:v>
                </c:pt>
                <c:pt idx="211">
                  <c:v>16.790846496194959</c:v>
                </c:pt>
                <c:pt idx="212">
                  <c:v>16.870423967740905</c:v>
                </c:pt>
                <c:pt idx="213">
                  <c:v>16.950001439286854</c:v>
                </c:pt>
                <c:pt idx="214">
                  <c:v>17.0295789108328</c:v>
                </c:pt>
                <c:pt idx="215">
                  <c:v>17.10915638237875</c:v>
                </c:pt>
                <c:pt idx="216">
                  <c:v>17.188733853924695</c:v>
                </c:pt>
                <c:pt idx="217">
                  <c:v>17.268311325470645</c:v>
                </c:pt>
                <c:pt idx="218">
                  <c:v>17.347888797016591</c:v>
                </c:pt>
                <c:pt idx="219">
                  <c:v>17.42746626856254</c:v>
                </c:pt>
                <c:pt idx="220">
                  <c:v>17.507043740108486</c:v>
                </c:pt>
                <c:pt idx="221">
                  <c:v>17.586621211654435</c:v>
                </c:pt>
                <c:pt idx="222">
                  <c:v>17.666198683200381</c:v>
                </c:pt>
                <c:pt idx="223">
                  <c:v>17.745776154746331</c:v>
                </c:pt>
                <c:pt idx="224">
                  <c:v>17.82535362629228</c:v>
                </c:pt>
                <c:pt idx="225">
                  <c:v>17.904931097838226</c:v>
                </c:pt>
                <c:pt idx="226">
                  <c:v>17.984508569384175</c:v>
                </c:pt>
                <c:pt idx="227">
                  <c:v>18.064086040930121</c:v>
                </c:pt>
                <c:pt idx="228">
                  <c:v>18.143663512476071</c:v>
                </c:pt>
                <c:pt idx="229">
                  <c:v>18.223240984022016</c:v>
                </c:pt>
                <c:pt idx="230">
                  <c:v>18.302818455567966</c:v>
                </c:pt>
                <c:pt idx="231">
                  <c:v>18.382395927113912</c:v>
                </c:pt>
                <c:pt idx="232">
                  <c:v>18.461973398659861</c:v>
                </c:pt>
                <c:pt idx="233">
                  <c:v>18.541550870205807</c:v>
                </c:pt>
                <c:pt idx="234">
                  <c:v>18.621128341751756</c:v>
                </c:pt>
                <c:pt idx="235">
                  <c:v>18.700705813297702</c:v>
                </c:pt>
                <c:pt idx="236">
                  <c:v>18.780283284843652</c:v>
                </c:pt>
                <c:pt idx="237">
                  <c:v>18.859860756389597</c:v>
                </c:pt>
                <c:pt idx="238">
                  <c:v>18.939438227935547</c:v>
                </c:pt>
                <c:pt idx="239">
                  <c:v>19.019015699481493</c:v>
                </c:pt>
                <c:pt idx="240">
                  <c:v>19.098593171027442</c:v>
                </c:pt>
                <c:pt idx="241">
                  <c:v>19.178170642573388</c:v>
                </c:pt>
              </c:numCache>
            </c:numRef>
          </c:xVal>
          <c:yVal>
            <c:numRef>
              <c:f>Hárok1!$C$5:$C$246</c:f>
              <c:numCache>
                <c:formatCode>General</c:formatCode>
                <c:ptCount val="242"/>
                <c:pt idx="0">
                  <c:v>0</c:v>
                </c:pt>
                <c:pt idx="1">
                  <c:v>0.3125</c:v>
                </c:pt>
                <c:pt idx="2">
                  <c:v>1.5</c:v>
                </c:pt>
                <c:pt idx="3">
                  <c:v>3.9375</c:v>
                </c:pt>
                <c:pt idx="4">
                  <c:v>8</c:v>
                </c:pt>
                <c:pt idx="5">
                  <c:v>14.0625</c:v>
                </c:pt>
                <c:pt idx="6">
                  <c:v>22.5</c:v>
                </c:pt>
                <c:pt idx="7">
                  <c:v>33.6875</c:v>
                </c:pt>
                <c:pt idx="8">
                  <c:v>48</c:v>
                </c:pt>
                <c:pt idx="9">
                  <c:v>65.8125</c:v>
                </c:pt>
                <c:pt idx="10">
                  <c:v>87.5</c:v>
                </c:pt>
                <c:pt idx="11">
                  <c:v>113.4375</c:v>
                </c:pt>
                <c:pt idx="12">
                  <c:v>144</c:v>
                </c:pt>
                <c:pt idx="13">
                  <c:v>179.5625</c:v>
                </c:pt>
                <c:pt idx="14">
                  <c:v>220.5</c:v>
                </c:pt>
                <c:pt idx="15">
                  <c:v>267.1875</c:v>
                </c:pt>
                <c:pt idx="16">
                  <c:v>320</c:v>
                </c:pt>
                <c:pt idx="17">
                  <c:v>379.3125</c:v>
                </c:pt>
                <c:pt idx="18">
                  <c:v>445.5</c:v>
                </c:pt>
                <c:pt idx="19">
                  <c:v>518.9375</c:v>
                </c:pt>
                <c:pt idx="20">
                  <c:v>600</c:v>
                </c:pt>
                <c:pt idx="21">
                  <c:v>689.0625</c:v>
                </c:pt>
                <c:pt idx="22">
                  <c:v>786.5</c:v>
                </c:pt>
                <c:pt idx="23">
                  <c:v>892.6875</c:v>
                </c:pt>
                <c:pt idx="24">
                  <c:v>1008</c:v>
                </c:pt>
                <c:pt idx="25">
                  <c:v>1132.8125</c:v>
                </c:pt>
                <c:pt idx="26">
                  <c:v>1267.5</c:v>
                </c:pt>
                <c:pt idx="27">
                  <c:v>1412.4375</c:v>
                </c:pt>
                <c:pt idx="28">
                  <c:v>1568</c:v>
                </c:pt>
                <c:pt idx="29">
                  <c:v>1734.5625</c:v>
                </c:pt>
                <c:pt idx="30">
                  <c:v>1912.5</c:v>
                </c:pt>
                <c:pt idx="31">
                  <c:v>2102.1875</c:v>
                </c:pt>
                <c:pt idx="32">
                  <c:v>2304</c:v>
                </c:pt>
                <c:pt idx="33">
                  <c:v>2518.3125</c:v>
                </c:pt>
                <c:pt idx="34">
                  <c:v>2745.5</c:v>
                </c:pt>
                <c:pt idx="35">
                  <c:v>2985.9375</c:v>
                </c:pt>
                <c:pt idx="36">
                  <c:v>3240</c:v>
                </c:pt>
                <c:pt idx="37">
                  <c:v>3508.0625</c:v>
                </c:pt>
                <c:pt idx="38">
                  <c:v>3790.5</c:v>
                </c:pt>
                <c:pt idx="39">
                  <c:v>4087.6875</c:v>
                </c:pt>
                <c:pt idx="40">
                  <c:v>4400</c:v>
                </c:pt>
                <c:pt idx="41">
                  <c:v>4727.8125</c:v>
                </c:pt>
                <c:pt idx="42">
                  <c:v>5071.5</c:v>
                </c:pt>
                <c:pt idx="43">
                  <c:v>5431.4375</c:v>
                </c:pt>
                <c:pt idx="44">
                  <c:v>5808</c:v>
                </c:pt>
                <c:pt idx="45">
                  <c:v>6201.5625</c:v>
                </c:pt>
                <c:pt idx="46">
                  <c:v>6612.5</c:v>
                </c:pt>
                <c:pt idx="47">
                  <c:v>7041.1875</c:v>
                </c:pt>
                <c:pt idx="48">
                  <c:v>7488</c:v>
                </c:pt>
                <c:pt idx="49">
                  <c:v>7953.3125</c:v>
                </c:pt>
                <c:pt idx="50">
                  <c:v>8437.5</c:v>
                </c:pt>
                <c:pt idx="51">
                  <c:v>8940.9375</c:v>
                </c:pt>
                <c:pt idx="52">
                  <c:v>9464</c:v>
                </c:pt>
                <c:pt idx="53">
                  <c:v>10007.0625</c:v>
                </c:pt>
                <c:pt idx="54">
                  <c:v>10570.5</c:v>
                </c:pt>
                <c:pt idx="55">
                  <c:v>11154.6875</c:v>
                </c:pt>
                <c:pt idx="56">
                  <c:v>11760</c:v>
                </c:pt>
                <c:pt idx="57">
                  <c:v>12386.8125</c:v>
                </c:pt>
                <c:pt idx="58">
                  <c:v>13035.5</c:v>
                </c:pt>
                <c:pt idx="59">
                  <c:v>13706.4375</c:v>
                </c:pt>
                <c:pt idx="60">
                  <c:v>14400</c:v>
                </c:pt>
                <c:pt idx="61">
                  <c:v>15116.5625</c:v>
                </c:pt>
                <c:pt idx="62">
                  <c:v>15856.5</c:v>
                </c:pt>
                <c:pt idx="63">
                  <c:v>16620.1875</c:v>
                </c:pt>
                <c:pt idx="64">
                  <c:v>17408</c:v>
                </c:pt>
                <c:pt idx="65">
                  <c:v>18220.3125</c:v>
                </c:pt>
                <c:pt idx="66">
                  <c:v>19057.5</c:v>
                </c:pt>
                <c:pt idx="67">
                  <c:v>19919.9375</c:v>
                </c:pt>
                <c:pt idx="68">
                  <c:v>20808</c:v>
                </c:pt>
                <c:pt idx="69">
                  <c:v>21722.0625</c:v>
                </c:pt>
                <c:pt idx="70">
                  <c:v>22662.5</c:v>
                </c:pt>
                <c:pt idx="71">
                  <c:v>23629.6875</c:v>
                </c:pt>
                <c:pt idx="72">
                  <c:v>24624</c:v>
                </c:pt>
                <c:pt idx="73">
                  <c:v>25645.8125</c:v>
                </c:pt>
                <c:pt idx="74">
                  <c:v>26695.5</c:v>
                </c:pt>
                <c:pt idx="75">
                  <c:v>27773.4375</c:v>
                </c:pt>
                <c:pt idx="76">
                  <c:v>28880</c:v>
                </c:pt>
                <c:pt idx="77">
                  <c:v>30015.5625</c:v>
                </c:pt>
                <c:pt idx="78">
                  <c:v>31180.5</c:v>
                </c:pt>
                <c:pt idx="79">
                  <c:v>32375.1875</c:v>
                </c:pt>
                <c:pt idx="80">
                  <c:v>33600</c:v>
                </c:pt>
                <c:pt idx="81">
                  <c:v>34855.3125</c:v>
                </c:pt>
                <c:pt idx="82">
                  <c:v>36141.5</c:v>
                </c:pt>
                <c:pt idx="83">
                  <c:v>37458.9375</c:v>
                </c:pt>
                <c:pt idx="84">
                  <c:v>38808</c:v>
                </c:pt>
                <c:pt idx="85">
                  <c:v>40189.0625</c:v>
                </c:pt>
                <c:pt idx="86">
                  <c:v>41602.5</c:v>
                </c:pt>
                <c:pt idx="87">
                  <c:v>43048.6875</c:v>
                </c:pt>
                <c:pt idx="88">
                  <c:v>44528</c:v>
                </c:pt>
                <c:pt idx="89">
                  <c:v>46040.8125</c:v>
                </c:pt>
                <c:pt idx="90">
                  <c:v>47587.5</c:v>
                </c:pt>
                <c:pt idx="91">
                  <c:v>49168.4375</c:v>
                </c:pt>
                <c:pt idx="92">
                  <c:v>50784</c:v>
                </c:pt>
                <c:pt idx="93">
                  <c:v>52434.5625</c:v>
                </c:pt>
                <c:pt idx="94">
                  <c:v>54120.5</c:v>
                </c:pt>
                <c:pt idx="95">
                  <c:v>55842.1875</c:v>
                </c:pt>
                <c:pt idx="96">
                  <c:v>57600</c:v>
                </c:pt>
                <c:pt idx="97">
                  <c:v>59394.3125</c:v>
                </c:pt>
                <c:pt idx="98">
                  <c:v>61225.5</c:v>
                </c:pt>
                <c:pt idx="99">
                  <c:v>63093.9375</c:v>
                </c:pt>
                <c:pt idx="100">
                  <c:v>65000</c:v>
                </c:pt>
                <c:pt idx="101">
                  <c:v>66944.0625</c:v>
                </c:pt>
                <c:pt idx="102">
                  <c:v>68926.5</c:v>
                </c:pt>
                <c:pt idx="103">
                  <c:v>70947.6875</c:v>
                </c:pt>
                <c:pt idx="104">
                  <c:v>73008</c:v>
                </c:pt>
                <c:pt idx="105">
                  <c:v>75107.8125</c:v>
                </c:pt>
                <c:pt idx="106">
                  <c:v>77247.5</c:v>
                </c:pt>
                <c:pt idx="107">
                  <c:v>79427.4375</c:v>
                </c:pt>
                <c:pt idx="108">
                  <c:v>81648</c:v>
                </c:pt>
                <c:pt idx="109">
                  <c:v>83909.5625</c:v>
                </c:pt>
                <c:pt idx="110">
                  <c:v>86212.5</c:v>
                </c:pt>
                <c:pt idx="111">
                  <c:v>88557.1875</c:v>
                </c:pt>
                <c:pt idx="112">
                  <c:v>90944</c:v>
                </c:pt>
                <c:pt idx="113">
                  <c:v>93373.3125</c:v>
                </c:pt>
                <c:pt idx="114">
                  <c:v>95845.5</c:v>
                </c:pt>
                <c:pt idx="115">
                  <c:v>98360.9375</c:v>
                </c:pt>
                <c:pt idx="116">
                  <c:v>100920</c:v>
                </c:pt>
                <c:pt idx="117">
                  <c:v>103523.0625</c:v>
                </c:pt>
                <c:pt idx="118">
                  <c:v>106170.5</c:v>
                </c:pt>
                <c:pt idx="119">
                  <c:v>108862.6875</c:v>
                </c:pt>
                <c:pt idx="120">
                  <c:v>111600</c:v>
                </c:pt>
                <c:pt idx="121">
                  <c:v>114382.8125</c:v>
                </c:pt>
                <c:pt idx="122">
                  <c:v>117211.5</c:v>
                </c:pt>
                <c:pt idx="123">
                  <c:v>120086.4375</c:v>
                </c:pt>
                <c:pt idx="124">
                  <c:v>123008</c:v>
                </c:pt>
                <c:pt idx="125">
                  <c:v>125976.5625</c:v>
                </c:pt>
                <c:pt idx="126">
                  <c:v>128992.5</c:v>
                </c:pt>
                <c:pt idx="127">
                  <c:v>132056.1875</c:v>
                </c:pt>
                <c:pt idx="128">
                  <c:v>135168</c:v>
                </c:pt>
                <c:pt idx="129">
                  <c:v>138328.3125</c:v>
                </c:pt>
                <c:pt idx="130">
                  <c:v>141537.5</c:v>
                </c:pt>
                <c:pt idx="131">
                  <c:v>144795.9375</c:v>
                </c:pt>
                <c:pt idx="132">
                  <c:v>148104</c:v>
                </c:pt>
                <c:pt idx="133">
                  <c:v>151462.0625</c:v>
                </c:pt>
                <c:pt idx="134">
                  <c:v>154870.5</c:v>
                </c:pt>
                <c:pt idx="135">
                  <c:v>158329.6875</c:v>
                </c:pt>
                <c:pt idx="136">
                  <c:v>161840</c:v>
                </c:pt>
                <c:pt idx="137">
                  <c:v>165401.8125</c:v>
                </c:pt>
                <c:pt idx="138">
                  <c:v>169015.5</c:v>
                </c:pt>
                <c:pt idx="139">
                  <c:v>172681.4375</c:v>
                </c:pt>
                <c:pt idx="140">
                  <c:v>176400</c:v>
                </c:pt>
                <c:pt idx="141">
                  <c:v>180171.5625</c:v>
                </c:pt>
                <c:pt idx="142">
                  <c:v>183996.5</c:v>
                </c:pt>
                <c:pt idx="143">
                  <c:v>187875.1875</c:v>
                </c:pt>
                <c:pt idx="144">
                  <c:v>191808</c:v>
                </c:pt>
                <c:pt idx="145">
                  <c:v>195795.3125</c:v>
                </c:pt>
                <c:pt idx="146">
                  <c:v>199837.5</c:v>
                </c:pt>
                <c:pt idx="147">
                  <c:v>203934.9375</c:v>
                </c:pt>
                <c:pt idx="148">
                  <c:v>208088</c:v>
                </c:pt>
                <c:pt idx="149">
                  <c:v>212297.0625</c:v>
                </c:pt>
                <c:pt idx="150">
                  <c:v>216562.5</c:v>
                </c:pt>
                <c:pt idx="151">
                  <c:v>220884.6875</c:v>
                </c:pt>
                <c:pt idx="152">
                  <c:v>225264</c:v>
                </c:pt>
                <c:pt idx="153">
                  <c:v>229700.8125</c:v>
                </c:pt>
                <c:pt idx="154">
                  <c:v>234195.5</c:v>
                </c:pt>
                <c:pt idx="155">
                  <c:v>238748.4375</c:v>
                </c:pt>
                <c:pt idx="156">
                  <c:v>243360</c:v>
                </c:pt>
                <c:pt idx="157">
                  <c:v>248030.5625</c:v>
                </c:pt>
                <c:pt idx="158">
                  <c:v>252760.5</c:v>
                </c:pt>
                <c:pt idx="159">
                  <c:v>257550.1875</c:v>
                </c:pt>
                <c:pt idx="160">
                  <c:v>262400</c:v>
                </c:pt>
                <c:pt idx="161">
                  <c:v>267310.3125</c:v>
                </c:pt>
                <c:pt idx="162">
                  <c:v>272281.5</c:v>
                </c:pt>
                <c:pt idx="163">
                  <c:v>277313.9375</c:v>
                </c:pt>
                <c:pt idx="164">
                  <c:v>282408</c:v>
                </c:pt>
                <c:pt idx="165">
                  <c:v>287564.0625</c:v>
                </c:pt>
                <c:pt idx="166">
                  <c:v>292782.5</c:v>
                </c:pt>
                <c:pt idx="167">
                  <c:v>298063.6875</c:v>
                </c:pt>
                <c:pt idx="168">
                  <c:v>303408</c:v>
                </c:pt>
                <c:pt idx="169">
                  <c:v>308815.8125</c:v>
                </c:pt>
                <c:pt idx="170">
                  <c:v>314287.5</c:v>
                </c:pt>
                <c:pt idx="171">
                  <c:v>319823.4375</c:v>
                </c:pt>
                <c:pt idx="172">
                  <c:v>325424</c:v>
                </c:pt>
                <c:pt idx="173">
                  <c:v>331089.5625</c:v>
                </c:pt>
                <c:pt idx="174">
                  <c:v>336820.5</c:v>
                </c:pt>
                <c:pt idx="175">
                  <c:v>342617.1875</c:v>
                </c:pt>
                <c:pt idx="176">
                  <c:v>348480</c:v>
                </c:pt>
                <c:pt idx="177">
                  <c:v>354409.3125</c:v>
                </c:pt>
                <c:pt idx="178">
                  <c:v>360405.5</c:v>
                </c:pt>
                <c:pt idx="179">
                  <c:v>366468.9375</c:v>
                </c:pt>
                <c:pt idx="180">
                  <c:v>372600</c:v>
                </c:pt>
                <c:pt idx="181">
                  <c:v>378799.0625</c:v>
                </c:pt>
                <c:pt idx="182">
                  <c:v>385066.5</c:v>
                </c:pt>
                <c:pt idx="183">
                  <c:v>391402.6875</c:v>
                </c:pt>
                <c:pt idx="184">
                  <c:v>397808</c:v>
                </c:pt>
                <c:pt idx="185">
                  <c:v>404282.8125</c:v>
                </c:pt>
                <c:pt idx="186">
                  <c:v>410827.5</c:v>
                </c:pt>
                <c:pt idx="187">
                  <c:v>417442.4375</c:v>
                </c:pt>
                <c:pt idx="188">
                  <c:v>424128</c:v>
                </c:pt>
                <c:pt idx="189">
                  <c:v>430884.5625</c:v>
                </c:pt>
                <c:pt idx="190">
                  <c:v>437712.5</c:v>
                </c:pt>
                <c:pt idx="191">
                  <c:v>444612.1875</c:v>
                </c:pt>
                <c:pt idx="192">
                  <c:v>451584</c:v>
                </c:pt>
                <c:pt idx="193">
                  <c:v>458628.3125</c:v>
                </c:pt>
                <c:pt idx="194">
                  <c:v>465745.5</c:v>
                </c:pt>
                <c:pt idx="195">
                  <c:v>472935.9375</c:v>
                </c:pt>
                <c:pt idx="196">
                  <c:v>480200</c:v>
                </c:pt>
                <c:pt idx="197">
                  <c:v>487538.0625</c:v>
                </c:pt>
                <c:pt idx="198">
                  <c:v>494950.5</c:v>
                </c:pt>
                <c:pt idx="199">
                  <c:v>502437.6875</c:v>
                </c:pt>
                <c:pt idx="200">
                  <c:v>510000</c:v>
                </c:pt>
                <c:pt idx="201">
                  <c:v>517637.8125</c:v>
                </c:pt>
                <c:pt idx="202">
                  <c:v>525351.5</c:v>
                </c:pt>
                <c:pt idx="203">
                  <c:v>533141.4375</c:v>
                </c:pt>
                <c:pt idx="204">
                  <c:v>541008</c:v>
                </c:pt>
                <c:pt idx="205">
                  <c:v>548951.5625</c:v>
                </c:pt>
                <c:pt idx="206">
                  <c:v>556972.5</c:v>
                </c:pt>
                <c:pt idx="207">
                  <c:v>565071.1875</c:v>
                </c:pt>
                <c:pt idx="208">
                  <c:v>573248</c:v>
                </c:pt>
                <c:pt idx="209">
                  <c:v>581503.3125</c:v>
                </c:pt>
                <c:pt idx="210">
                  <c:v>589837.5</c:v>
                </c:pt>
                <c:pt idx="211">
                  <c:v>598250.9375</c:v>
                </c:pt>
                <c:pt idx="212">
                  <c:v>606744</c:v>
                </c:pt>
                <c:pt idx="213">
                  <c:v>615317.0625</c:v>
                </c:pt>
                <c:pt idx="214">
                  <c:v>623970.5</c:v>
                </c:pt>
                <c:pt idx="215">
                  <c:v>632704.6875</c:v>
                </c:pt>
                <c:pt idx="216">
                  <c:v>641520</c:v>
                </c:pt>
                <c:pt idx="217">
                  <c:v>650416.8125</c:v>
                </c:pt>
                <c:pt idx="218">
                  <c:v>659395.5</c:v>
                </c:pt>
                <c:pt idx="219">
                  <c:v>668456.4375</c:v>
                </c:pt>
                <c:pt idx="220">
                  <c:v>677600</c:v>
                </c:pt>
                <c:pt idx="221">
                  <c:v>686826.5625</c:v>
                </c:pt>
                <c:pt idx="222">
                  <c:v>696136.5</c:v>
                </c:pt>
                <c:pt idx="223">
                  <c:v>705530.1875</c:v>
                </c:pt>
                <c:pt idx="224">
                  <c:v>715008</c:v>
                </c:pt>
                <c:pt idx="225">
                  <c:v>724570.3125</c:v>
                </c:pt>
                <c:pt idx="226">
                  <c:v>734217.5</c:v>
                </c:pt>
                <c:pt idx="227">
                  <c:v>743949.9375</c:v>
                </c:pt>
                <c:pt idx="228">
                  <c:v>753768</c:v>
                </c:pt>
                <c:pt idx="229">
                  <c:v>763672.0625</c:v>
                </c:pt>
                <c:pt idx="230">
                  <c:v>773662.5</c:v>
                </c:pt>
                <c:pt idx="231">
                  <c:v>783739.6875</c:v>
                </c:pt>
                <c:pt idx="232">
                  <c:v>793904</c:v>
                </c:pt>
                <c:pt idx="233">
                  <c:v>804155.8125</c:v>
                </c:pt>
                <c:pt idx="234">
                  <c:v>814495.5</c:v>
                </c:pt>
                <c:pt idx="235">
                  <c:v>824923.4375</c:v>
                </c:pt>
                <c:pt idx="236">
                  <c:v>835440</c:v>
                </c:pt>
                <c:pt idx="237">
                  <c:v>846045.5625</c:v>
                </c:pt>
                <c:pt idx="238">
                  <c:v>856740.5</c:v>
                </c:pt>
                <c:pt idx="239">
                  <c:v>867525.1875</c:v>
                </c:pt>
                <c:pt idx="240">
                  <c:v>878400</c:v>
                </c:pt>
                <c:pt idx="241">
                  <c:v>889365.3125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18576"/>
        <c:axId val="-1169011504"/>
      </c:scatterChart>
      <c:valAx>
        <c:axId val="-1169018576"/>
        <c:scaling>
          <c:orientation val="minMax"/>
          <c:max val="20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69011504"/>
        <c:crosses val="autoZero"/>
        <c:crossBetween val="midCat"/>
      </c:valAx>
      <c:valAx>
        <c:axId val="-1169011504"/>
        <c:scaling>
          <c:orientation val="minMax"/>
          <c:max val="8000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6901857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23921181030561"/>
          <c:y val="7.761448566628891E-2"/>
          <c:w val="0.84735515611246537"/>
          <c:h val="0.79417102489903169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Sheet1!$D$2</c:f>
              <c:strCache>
                <c:ptCount val="1"/>
                <c:pt idx="0">
                  <c:v>počet coilov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2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1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Sheet1!$C$3:$C$17</c:f>
              <c:numCache>
                <c:formatCode>General</c:formatCode>
                <c:ptCount val="1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</c:numCache>
            </c:numRef>
          </c:xVal>
          <c:yVal>
            <c:numRef>
              <c:f>Sheet1!$D$3:$D$17</c:f>
              <c:numCache>
                <c:formatCode>General</c:formatCode>
                <c:ptCount val="15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1</c:v>
                </c:pt>
                <c:pt idx="7">
                  <c:v>1</c:v>
                </c:pt>
                <c:pt idx="8">
                  <c:v>2</c:v>
                </c:pt>
                <c:pt idx="9">
                  <c:v>3</c:v>
                </c:pt>
                <c:pt idx="10">
                  <c:v>4</c:v>
                </c:pt>
                <c:pt idx="11">
                  <c:v>5</c:v>
                </c:pt>
                <c:pt idx="12">
                  <c:v>6</c:v>
                </c:pt>
                <c:pt idx="13">
                  <c:v>8</c:v>
                </c:pt>
                <c:pt idx="14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10416"/>
        <c:axId val="-1169017488"/>
      </c:scatterChart>
      <c:valAx>
        <c:axId val="-116901041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twist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44316574769239114"/>
              <c:y val="0.9373425784463508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017488"/>
        <c:crossesAt val="0"/>
        <c:crossBetween val="midCat"/>
      </c:valAx>
      <c:valAx>
        <c:axId val="-1169017488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coils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2.0672512835120418E-2"/>
              <c:y val="0.3641910134367532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010416"/>
        <c:crossesAt val="0"/>
        <c:crossBetween val="midCat"/>
        <c:majorUnit val="1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2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0659306194509566"/>
          <c:y val="0.13096082179151272"/>
          <c:w val="0.74474036692719414"/>
          <c:h val="0.70340393693762848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square"/>
            <c:size val="7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4.0000000000000008E-2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sisal!$M$5:$M$23</c:f>
              <c:numCache>
                <c:formatCode>General</c:formatCode>
                <c:ptCount val="19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7.25</c:v>
                </c:pt>
                <c:pt idx="5">
                  <c:v>7.5</c:v>
                </c:pt>
                <c:pt idx="6">
                  <c:v>7.75</c:v>
                </c:pt>
                <c:pt idx="7">
                  <c:v>8</c:v>
                </c:pt>
                <c:pt idx="8">
                  <c:v>8.25</c:v>
                </c:pt>
                <c:pt idx="9">
                  <c:v>8.5</c:v>
                </c:pt>
                <c:pt idx="10">
                  <c:v>8.75</c:v>
                </c:pt>
                <c:pt idx="11">
                  <c:v>9</c:v>
                </c:pt>
                <c:pt idx="12">
                  <c:v>9.25</c:v>
                </c:pt>
                <c:pt idx="13">
                  <c:v>9.5</c:v>
                </c:pt>
                <c:pt idx="14">
                  <c:v>9.75</c:v>
                </c:pt>
                <c:pt idx="15">
                  <c:v>10</c:v>
                </c:pt>
                <c:pt idx="16">
                  <c:v>10.25</c:v>
                </c:pt>
                <c:pt idx="17">
                  <c:v>10.5</c:v>
                </c:pt>
                <c:pt idx="18">
                  <c:v>10.75</c:v>
                </c:pt>
              </c:numCache>
            </c:numRef>
          </c:xVal>
          <c:yVal>
            <c:numRef>
              <c:f>sisal!$R$5:$R$23</c:f>
              <c:numCache>
                <c:formatCode>General</c:formatCode>
                <c:ptCount val="19"/>
                <c:pt idx="0">
                  <c:v>0</c:v>
                </c:pt>
                <c:pt idx="1">
                  <c:v>2.2000000000000002E-2</c:v>
                </c:pt>
                <c:pt idx="2">
                  <c:v>0.1</c:v>
                </c:pt>
                <c:pt idx="3">
                  <c:v>0.13999999999999999</c:v>
                </c:pt>
                <c:pt idx="4">
                  <c:v>0.19400000000000001</c:v>
                </c:pt>
                <c:pt idx="5">
                  <c:v>0.2</c:v>
                </c:pt>
                <c:pt idx="6">
                  <c:v>0.27999999999999997</c:v>
                </c:pt>
                <c:pt idx="7">
                  <c:v>0.26</c:v>
                </c:pt>
                <c:pt idx="8">
                  <c:v>0.18000000000000002</c:v>
                </c:pt>
                <c:pt idx="9">
                  <c:v>0.24</c:v>
                </c:pt>
                <c:pt idx="10">
                  <c:v>0.26</c:v>
                </c:pt>
                <c:pt idx="11">
                  <c:v>0.34000000000000008</c:v>
                </c:pt>
                <c:pt idx="12">
                  <c:v>0.30000000000000004</c:v>
                </c:pt>
                <c:pt idx="13">
                  <c:v>0.32000000000000006</c:v>
                </c:pt>
                <c:pt idx="14">
                  <c:v>0.22000000000000003</c:v>
                </c:pt>
                <c:pt idx="15">
                  <c:v>0.30000000000000004</c:v>
                </c:pt>
                <c:pt idx="16">
                  <c:v>0.27999999999999997</c:v>
                </c:pt>
                <c:pt idx="17">
                  <c:v>0.36000000000000004</c:v>
                </c:pt>
                <c:pt idx="18">
                  <c:v>0.18000000000000002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008784"/>
        <c:axId val="-1169021296"/>
      </c:scatterChart>
      <c:valAx>
        <c:axId val="-116900878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twist</a:t>
                </a:r>
                <a:endParaRPr lang="sk-SK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021296"/>
        <c:crossesAt val="0"/>
        <c:crossBetween val="midCat"/>
      </c:valAx>
      <c:valAx>
        <c:axId val="-116902129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torque [N.m]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2.8397216817120659E-2"/>
              <c:y val="0.31259976161794584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008784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2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8342506706430131"/>
          <c:y val="7.9513226383404786E-2"/>
          <c:w val="0.74701627816883387"/>
          <c:h val="0.70874678641944266"/>
        </c:manualLayout>
      </c:layout>
      <c:scatterChart>
        <c:scatterStyle val="lineMarker"/>
        <c:varyColors val="0"/>
        <c:ser>
          <c:idx val="0"/>
          <c:order val="0"/>
          <c:tx>
            <c:strRef>
              <c:f>'moment-sisal-najlepsie'!$G$4</c:f>
              <c:strCache>
                <c:ptCount val="1"/>
                <c:pt idx="0">
                  <c:v>moment sily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04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'moment-sisal-najlepsie'!$A$5:$A$26</c:f>
              <c:numCache>
                <c:formatCode>General</c:formatCode>
                <c:ptCount val="2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8.25</c:v>
                </c:pt>
                <c:pt idx="5">
                  <c:v>8.5</c:v>
                </c:pt>
                <c:pt idx="6">
                  <c:v>8.75</c:v>
                </c:pt>
                <c:pt idx="7">
                  <c:v>9</c:v>
                </c:pt>
                <c:pt idx="8">
                  <c:v>9.25</c:v>
                </c:pt>
                <c:pt idx="9">
                  <c:v>9.5</c:v>
                </c:pt>
                <c:pt idx="10">
                  <c:v>9.75</c:v>
                </c:pt>
                <c:pt idx="11">
                  <c:v>10</c:v>
                </c:pt>
                <c:pt idx="12">
                  <c:v>10.25</c:v>
                </c:pt>
                <c:pt idx="13">
                  <c:v>10.5</c:v>
                </c:pt>
                <c:pt idx="14">
                  <c:v>10.75</c:v>
                </c:pt>
                <c:pt idx="15">
                  <c:v>11</c:v>
                </c:pt>
                <c:pt idx="16">
                  <c:v>11.25</c:v>
                </c:pt>
                <c:pt idx="17">
                  <c:v>11.5</c:v>
                </c:pt>
                <c:pt idx="18">
                  <c:v>11.75</c:v>
                </c:pt>
                <c:pt idx="19">
                  <c:v>12</c:v>
                </c:pt>
                <c:pt idx="20">
                  <c:v>12.25</c:v>
                </c:pt>
                <c:pt idx="21">
                  <c:v>12.5</c:v>
                </c:pt>
              </c:numCache>
            </c:numRef>
          </c:xVal>
          <c:yVal>
            <c:numRef>
              <c:f>'moment-sisal-najlepsie'!$G$5:$G$26</c:f>
              <c:numCache>
                <c:formatCode>General</c:formatCode>
                <c:ptCount val="22"/>
                <c:pt idx="0">
                  <c:v>0</c:v>
                </c:pt>
                <c:pt idx="1">
                  <c:v>0.03</c:v>
                </c:pt>
                <c:pt idx="2">
                  <c:v>9.8000000000000004E-2</c:v>
                </c:pt>
                <c:pt idx="3">
                  <c:v>0.2</c:v>
                </c:pt>
                <c:pt idx="4">
                  <c:v>0.24</c:v>
                </c:pt>
                <c:pt idx="5">
                  <c:v>0.27999999999999997</c:v>
                </c:pt>
                <c:pt idx="6">
                  <c:v>0.30000000000000004</c:v>
                </c:pt>
                <c:pt idx="7">
                  <c:v>0.34000000000000008</c:v>
                </c:pt>
                <c:pt idx="8">
                  <c:v>0.38</c:v>
                </c:pt>
                <c:pt idx="9">
                  <c:v>0.38</c:v>
                </c:pt>
                <c:pt idx="10">
                  <c:v>0.42000000000000004</c:v>
                </c:pt>
                <c:pt idx="11">
                  <c:v>0.30000000000000004</c:v>
                </c:pt>
                <c:pt idx="12">
                  <c:v>0.34000000000000008</c:v>
                </c:pt>
                <c:pt idx="13">
                  <c:v>0.4</c:v>
                </c:pt>
                <c:pt idx="14">
                  <c:v>0.44000000000000006</c:v>
                </c:pt>
                <c:pt idx="15">
                  <c:v>0.5</c:v>
                </c:pt>
                <c:pt idx="16">
                  <c:v>0.32000000000000006</c:v>
                </c:pt>
                <c:pt idx="17">
                  <c:v>0.34000000000000008</c:v>
                </c:pt>
                <c:pt idx="18">
                  <c:v>0.38</c:v>
                </c:pt>
                <c:pt idx="19">
                  <c:v>0.45999999999999996</c:v>
                </c:pt>
                <c:pt idx="20">
                  <c:v>0.55999999999999994</c:v>
                </c:pt>
                <c:pt idx="21">
                  <c:v>0.32000000000000006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436576"/>
        <c:axId val="-1169437120"/>
      </c:scatterChart>
      <c:valAx>
        <c:axId val="-1169436576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</a:t>
                </a:r>
                <a:r>
                  <a:rPr lang="sk-SK"/>
                  <a:t>twist</a:t>
                </a:r>
                <a:r>
                  <a:rPr lang="en-US"/>
                  <a:t>s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41871697037475603"/>
              <c:y val="0.8626176038919651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437120"/>
        <c:crossesAt val="0"/>
        <c:crossBetween val="midCat"/>
      </c:valAx>
      <c:valAx>
        <c:axId val="-1169437120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/>
                  <a:t>torque [Nm]</a:t>
                </a:r>
              </a:p>
            </c:rich>
          </c:tx>
          <c:layout>
            <c:manualLayout>
              <c:xMode val="edge"/>
              <c:yMode val="edge"/>
              <c:x val="2.5470729264887543E-2"/>
              <c:y val="0.26363737362515277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436576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9484985248603473"/>
          <c:y val="8.6879437184344252E-2"/>
          <c:w val="0.76593055726208736"/>
          <c:h val="0.71596732307521382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'Material cislo 1'!$G$1</c:f>
              <c:strCache>
                <c:ptCount val="1"/>
                <c:pt idx="0">
                  <c:v>moment sily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04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'Material cislo 1'!$B$14:$B$56</c:f>
              <c:numCache>
                <c:formatCode>General</c:formatCode>
                <c:ptCount val="43"/>
                <c:pt idx="0">
                  <c:v>3</c:v>
                </c:pt>
                <c:pt idx="1">
                  <c:v>3.25</c:v>
                </c:pt>
                <c:pt idx="2">
                  <c:v>3.5</c:v>
                </c:pt>
                <c:pt idx="3">
                  <c:v>3.75</c:v>
                </c:pt>
                <c:pt idx="4">
                  <c:v>4</c:v>
                </c:pt>
                <c:pt idx="5">
                  <c:v>4.25</c:v>
                </c:pt>
                <c:pt idx="6">
                  <c:v>4.5</c:v>
                </c:pt>
                <c:pt idx="7">
                  <c:v>4.75</c:v>
                </c:pt>
                <c:pt idx="8">
                  <c:v>5</c:v>
                </c:pt>
                <c:pt idx="9">
                  <c:v>5.25</c:v>
                </c:pt>
                <c:pt idx="10">
                  <c:v>5.5</c:v>
                </c:pt>
                <c:pt idx="11">
                  <c:v>5.75</c:v>
                </c:pt>
                <c:pt idx="12">
                  <c:v>6</c:v>
                </c:pt>
                <c:pt idx="13">
                  <c:v>6.25</c:v>
                </c:pt>
                <c:pt idx="14">
                  <c:v>6.5</c:v>
                </c:pt>
                <c:pt idx="15">
                  <c:v>6.75</c:v>
                </c:pt>
                <c:pt idx="16">
                  <c:v>7</c:v>
                </c:pt>
                <c:pt idx="17">
                  <c:v>7.25</c:v>
                </c:pt>
                <c:pt idx="18">
                  <c:v>7.5</c:v>
                </c:pt>
                <c:pt idx="19">
                  <c:v>7.75</c:v>
                </c:pt>
                <c:pt idx="20">
                  <c:v>8</c:v>
                </c:pt>
                <c:pt idx="21">
                  <c:v>8.25</c:v>
                </c:pt>
                <c:pt idx="22">
                  <c:v>8.5</c:v>
                </c:pt>
                <c:pt idx="23">
                  <c:v>8.75</c:v>
                </c:pt>
                <c:pt idx="24">
                  <c:v>9</c:v>
                </c:pt>
                <c:pt idx="25">
                  <c:v>9.25</c:v>
                </c:pt>
                <c:pt idx="26">
                  <c:v>9.5</c:v>
                </c:pt>
                <c:pt idx="27">
                  <c:v>9.75</c:v>
                </c:pt>
                <c:pt idx="28">
                  <c:v>10</c:v>
                </c:pt>
                <c:pt idx="29">
                  <c:v>10.25</c:v>
                </c:pt>
                <c:pt idx="30">
                  <c:v>10.5</c:v>
                </c:pt>
                <c:pt idx="31">
                  <c:v>10.75</c:v>
                </c:pt>
                <c:pt idx="32">
                  <c:v>11</c:v>
                </c:pt>
                <c:pt idx="33">
                  <c:v>11.25</c:v>
                </c:pt>
                <c:pt idx="34">
                  <c:v>11.5</c:v>
                </c:pt>
                <c:pt idx="35">
                  <c:v>11.75</c:v>
                </c:pt>
                <c:pt idx="36">
                  <c:v>12</c:v>
                </c:pt>
                <c:pt idx="37">
                  <c:v>12.25</c:v>
                </c:pt>
                <c:pt idx="38">
                  <c:v>12.5</c:v>
                </c:pt>
                <c:pt idx="39">
                  <c:v>12.75</c:v>
                </c:pt>
                <c:pt idx="40">
                  <c:v>13</c:v>
                </c:pt>
                <c:pt idx="41">
                  <c:v>13.25</c:v>
                </c:pt>
                <c:pt idx="42">
                  <c:v>13.5</c:v>
                </c:pt>
              </c:numCache>
            </c:numRef>
          </c:xVal>
          <c:yVal>
            <c:numRef>
              <c:f>'Material cislo 1'!$G$14:$G$56</c:f>
              <c:numCache>
                <c:formatCode>General</c:formatCode>
                <c:ptCount val="43"/>
                <c:pt idx="0">
                  <c:v>2E-3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1.7999999999999999E-2</c:v>
                </c:pt>
                <c:pt idx="4">
                  <c:v>2.0000000000000004E-2</c:v>
                </c:pt>
                <c:pt idx="5">
                  <c:v>2.4E-2</c:v>
                </c:pt>
                <c:pt idx="6">
                  <c:v>2.8000000000000004E-2</c:v>
                </c:pt>
                <c:pt idx="7">
                  <c:v>2.6000000000000002E-2</c:v>
                </c:pt>
                <c:pt idx="8">
                  <c:v>2.6000000000000002E-2</c:v>
                </c:pt>
                <c:pt idx="9">
                  <c:v>0.03</c:v>
                </c:pt>
                <c:pt idx="10">
                  <c:v>3.4000000000000002E-2</c:v>
                </c:pt>
                <c:pt idx="11">
                  <c:v>3.8000000000000006E-2</c:v>
                </c:pt>
                <c:pt idx="12">
                  <c:v>4.4000000000000004E-2</c:v>
                </c:pt>
                <c:pt idx="13">
                  <c:v>4.8000000000000001E-2</c:v>
                </c:pt>
                <c:pt idx="14">
                  <c:v>4.8000000000000001E-2</c:v>
                </c:pt>
                <c:pt idx="15">
                  <c:v>0.05</c:v>
                </c:pt>
                <c:pt idx="16">
                  <c:v>5.6000000000000008E-2</c:v>
                </c:pt>
                <c:pt idx="17">
                  <c:v>6.4000000000000001E-2</c:v>
                </c:pt>
                <c:pt idx="18">
                  <c:v>6.8000000000000005E-2</c:v>
                </c:pt>
                <c:pt idx="19">
                  <c:v>7.1999999999999995E-2</c:v>
                </c:pt>
                <c:pt idx="20">
                  <c:v>8.8000000000000009E-2</c:v>
                </c:pt>
                <c:pt idx="21">
                  <c:v>9.4E-2</c:v>
                </c:pt>
                <c:pt idx="22">
                  <c:v>0.11599999999999999</c:v>
                </c:pt>
                <c:pt idx="23">
                  <c:v>0.11000000000000001</c:v>
                </c:pt>
                <c:pt idx="24">
                  <c:v>0.13400000000000001</c:v>
                </c:pt>
                <c:pt idx="25">
                  <c:v>0.13</c:v>
                </c:pt>
                <c:pt idx="26">
                  <c:v>0.13999999999999999</c:v>
                </c:pt>
                <c:pt idx="27">
                  <c:v>0.16000000000000003</c:v>
                </c:pt>
                <c:pt idx="28">
                  <c:v>0.18000000000000002</c:v>
                </c:pt>
                <c:pt idx="29">
                  <c:v>0.22000000000000003</c:v>
                </c:pt>
                <c:pt idx="30">
                  <c:v>0.2</c:v>
                </c:pt>
                <c:pt idx="31">
                  <c:v>0.21000000000000002</c:v>
                </c:pt>
                <c:pt idx="32">
                  <c:v>0.12000000000000002</c:v>
                </c:pt>
                <c:pt idx="33">
                  <c:v>0.17</c:v>
                </c:pt>
                <c:pt idx="34">
                  <c:v>0.13999999999999999</c:v>
                </c:pt>
                <c:pt idx="35">
                  <c:v>0.13999999999999999</c:v>
                </c:pt>
                <c:pt idx="36">
                  <c:v>0.18000000000000002</c:v>
                </c:pt>
                <c:pt idx="37">
                  <c:v>0.24</c:v>
                </c:pt>
                <c:pt idx="38">
                  <c:v>0.13999999999999999</c:v>
                </c:pt>
                <c:pt idx="39">
                  <c:v>0.16000000000000003</c:v>
                </c:pt>
                <c:pt idx="40">
                  <c:v>0.18000000000000002</c:v>
                </c:pt>
                <c:pt idx="41">
                  <c:v>0.16000000000000003</c:v>
                </c:pt>
                <c:pt idx="42">
                  <c:v>0.16000000000000003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443104"/>
        <c:axId val="-1169442016"/>
      </c:scatterChart>
      <c:valAx>
        <c:axId val="-1169443104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Number of </a:t>
                </a:r>
                <a:r>
                  <a:rPr lang="sk-SK"/>
                  <a:t>twist</a:t>
                </a:r>
                <a:r>
                  <a:rPr lang="en-US"/>
                  <a:t>s</a:t>
                </a:r>
                <a:endParaRPr lang="sk-SK"/>
              </a:p>
            </c:rich>
          </c:tx>
          <c:layout>
            <c:manualLayout>
              <c:xMode val="edge"/>
              <c:yMode val="edge"/>
              <c:x val="0.35820585460529225"/>
              <c:y val="0.89522419135969022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442016"/>
        <c:crossesAt val="0"/>
        <c:crossBetween val="midCat"/>
      </c:valAx>
      <c:valAx>
        <c:axId val="-116944201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sk-SK"/>
                  <a:t>torque [Nm]</a:t>
                </a:r>
              </a:p>
            </c:rich>
          </c:tx>
          <c:layout>
            <c:manualLayout>
              <c:xMode val="edge"/>
              <c:yMode val="edge"/>
              <c:x val="5.1982893122489247E-3"/>
              <c:y val="0.322161920834265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/>
            </a:pPr>
            <a:endParaRPr lang="sk-SK"/>
          </a:p>
        </c:txPr>
        <c:crossAx val="-1169443104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4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3.6899218909304518E-2"/>
          <c:y val="4.0052099266132006E-2"/>
          <c:w val="0.96310078109069552"/>
          <c:h val="0.95104743423028315"/>
        </c:manualLayout>
      </c:layout>
      <c:scatterChart>
        <c:scatterStyle val="smoothMarker"/>
        <c:varyColors val="0"/>
        <c:ser>
          <c:idx val="0"/>
          <c:order val="0"/>
          <c:spPr>
            <a:ln w="82550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xVal>
            <c:numRef>
              <c:f>Hárok1!$A$5:$A$246</c:f>
              <c:numCache>
                <c:formatCode>General</c:formatCode>
                <c:ptCount val="242"/>
                <c:pt idx="0">
                  <c:v>0</c:v>
                </c:pt>
                <c:pt idx="1">
                  <c:v>7.9577471545947673E-2</c:v>
                </c:pt>
                <c:pt idx="2">
                  <c:v>0.15915494309189535</c:v>
                </c:pt>
                <c:pt idx="3">
                  <c:v>0.238732414637843</c:v>
                </c:pt>
                <c:pt idx="4">
                  <c:v>0.31830988618379069</c:v>
                </c:pt>
                <c:pt idx="5">
                  <c:v>0.39788735772973838</c:v>
                </c:pt>
                <c:pt idx="6">
                  <c:v>0.47746482927568601</c:v>
                </c:pt>
                <c:pt idx="7">
                  <c:v>0.55704230082163375</c:v>
                </c:pt>
                <c:pt idx="8">
                  <c:v>0.63661977236758138</c:v>
                </c:pt>
                <c:pt idx="9">
                  <c:v>0.71619724391352901</c:v>
                </c:pt>
                <c:pt idx="10">
                  <c:v>0.79577471545947676</c:v>
                </c:pt>
                <c:pt idx="11">
                  <c:v>0.87535218700542439</c:v>
                </c:pt>
                <c:pt idx="12">
                  <c:v>0.95492965855137202</c:v>
                </c:pt>
                <c:pt idx="13">
                  <c:v>1.0345071300973196</c:v>
                </c:pt>
                <c:pt idx="14">
                  <c:v>1.1140846016432675</c:v>
                </c:pt>
                <c:pt idx="15">
                  <c:v>1.1936620731892151</c:v>
                </c:pt>
                <c:pt idx="16">
                  <c:v>1.2732395447351628</c:v>
                </c:pt>
                <c:pt idx="17">
                  <c:v>1.3528170162811104</c:v>
                </c:pt>
                <c:pt idx="18">
                  <c:v>1.432394487827058</c:v>
                </c:pt>
                <c:pt idx="19">
                  <c:v>1.5119719593730057</c:v>
                </c:pt>
                <c:pt idx="20">
                  <c:v>1.5915494309189535</c:v>
                </c:pt>
                <c:pt idx="21">
                  <c:v>1.6711269024649011</c:v>
                </c:pt>
                <c:pt idx="22">
                  <c:v>1.7507043740108488</c:v>
                </c:pt>
                <c:pt idx="23">
                  <c:v>1.8302818455567964</c:v>
                </c:pt>
                <c:pt idx="24">
                  <c:v>1.909859317102744</c:v>
                </c:pt>
                <c:pt idx="25">
                  <c:v>1.9894367886486917</c:v>
                </c:pt>
                <c:pt idx="26">
                  <c:v>2.0690142601946393</c:v>
                </c:pt>
                <c:pt idx="27">
                  <c:v>2.1485917317405869</c:v>
                </c:pt>
                <c:pt idx="28">
                  <c:v>2.228169203286535</c:v>
                </c:pt>
                <c:pt idx="29">
                  <c:v>2.3077466748324826</c:v>
                </c:pt>
                <c:pt idx="30">
                  <c:v>2.3873241463784303</c:v>
                </c:pt>
                <c:pt idx="31">
                  <c:v>2.4669016179243779</c:v>
                </c:pt>
                <c:pt idx="32">
                  <c:v>2.5464790894703255</c:v>
                </c:pt>
                <c:pt idx="33">
                  <c:v>2.6260565610162732</c:v>
                </c:pt>
                <c:pt idx="34">
                  <c:v>2.7056340325622208</c:v>
                </c:pt>
                <c:pt idx="35">
                  <c:v>2.7852115041081684</c:v>
                </c:pt>
                <c:pt idx="36">
                  <c:v>2.8647889756541161</c:v>
                </c:pt>
                <c:pt idx="37">
                  <c:v>2.9443664472000637</c:v>
                </c:pt>
                <c:pt idx="38">
                  <c:v>3.0239439187460113</c:v>
                </c:pt>
                <c:pt idx="39">
                  <c:v>3.1035213902919589</c:v>
                </c:pt>
                <c:pt idx="40">
                  <c:v>3.183098861837907</c:v>
                </c:pt>
                <c:pt idx="41">
                  <c:v>3.2626763333838547</c:v>
                </c:pt>
                <c:pt idx="42">
                  <c:v>3.3422538049298023</c:v>
                </c:pt>
                <c:pt idx="43">
                  <c:v>3.4218312764757499</c:v>
                </c:pt>
                <c:pt idx="44">
                  <c:v>3.5014087480216975</c:v>
                </c:pt>
                <c:pt idx="45">
                  <c:v>3.5809862195676452</c:v>
                </c:pt>
                <c:pt idx="46">
                  <c:v>3.6605636911135928</c:v>
                </c:pt>
                <c:pt idx="47">
                  <c:v>3.7401411626595404</c:v>
                </c:pt>
                <c:pt idx="48">
                  <c:v>3.8197186342054881</c:v>
                </c:pt>
                <c:pt idx="49">
                  <c:v>3.8992961057514357</c:v>
                </c:pt>
                <c:pt idx="50">
                  <c:v>3.9788735772973833</c:v>
                </c:pt>
                <c:pt idx="51">
                  <c:v>4.058451048843331</c:v>
                </c:pt>
                <c:pt idx="52">
                  <c:v>4.1380285203892786</c:v>
                </c:pt>
                <c:pt idx="53">
                  <c:v>4.2176059919352262</c:v>
                </c:pt>
                <c:pt idx="54">
                  <c:v>4.2971834634811739</c:v>
                </c:pt>
                <c:pt idx="55">
                  <c:v>4.3767609350271215</c:v>
                </c:pt>
                <c:pt idx="56">
                  <c:v>4.45633840657307</c:v>
                </c:pt>
                <c:pt idx="57">
                  <c:v>4.5359158781190176</c:v>
                </c:pt>
                <c:pt idx="58">
                  <c:v>4.6154933496649653</c:v>
                </c:pt>
                <c:pt idx="59">
                  <c:v>4.6950708212109129</c:v>
                </c:pt>
                <c:pt idx="60">
                  <c:v>4.7746482927568605</c:v>
                </c:pt>
                <c:pt idx="61">
                  <c:v>4.8542257643028082</c:v>
                </c:pt>
                <c:pt idx="62">
                  <c:v>4.9338032358487558</c:v>
                </c:pt>
                <c:pt idx="63">
                  <c:v>5.0133807073947034</c:v>
                </c:pt>
                <c:pt idx="64">
                  <c:v>5.0929581789406511</c:v>
                </c:pt>
                <c:pt idx="65">
                  <c:v>5.1725356504865987</c:v>
                </c:pt>
                <c:pt idx="66">
                  <c:v>5.2521131220325463</c:v>
                </c:pt>
                <c:pt idx="67">
                  <c:v>5.331690593578494</c:v>
                </c:pt>
                <c:pt idx="68">
                  <c:v>5.4112680651244416</c:v>
                </c:pt>
                <c:pt idx="69">
                  <c:v>5.4908455366703892</c:v>
                </c:pt>
                <c:pt idx="70">
                  <c:v>5.5704230082163368</c:v>
                </c:pt>
                <c:pt idx="71">
                  <c:v>5.6500004797622845</c:v>
                </c:pt>
                <c:pt idx="72">
                  <c:v>5.7295779513082321</c:v>
                </c:pt>
                <c:pt idx="73">
                  <c:v>5.8091554228541797</c:v>
                </c:pt>
                <c:pt idx="74">
                  <c:v>5.8887328944001274</c:v>
                </c:pt>
                <c:pt idx="75">
                  <c:v>5.968310365946075</c:v>
                </c:pt>
                <c:pt idx="76">
                  <c:v>6.0478878374920226</c:v>
                </c:pt>
                <c:pt idx="77">
                  <c:v>6.1274653090379703</c:v>
                </c:pt>
                <c:pt idx="78">
                  <c:v>6.2070427805839179</c:v>
                </c:pt>
                <c:pt idx="79">
                  <c:v>6.2866202521298664</c:v>
                </c:pt>
                <c:pt idx="80">
                  <c:v>6.366197723675814</c:v>
                </c:pt>
                <c:pt idx="81">
                  <c:v>6.4457751952217617</c:v>
                </c:pt>
                <c:pt idx="82">
                  <c:v>6.5253526667677093</c:v>
                </c:pt>
                <c:pt idx="83">
                  <c:v>6.6049301383136569</c:v>
                </c:pt>
                <c:pt idx="84">
                  <c:v>6.6845076098596046</c:v>
                </c:pt>
                <c:pt idx="85">
                  <c:v>6.7640850814055522</c:v>
                </c:pt>
                <c:pt idx="86">
                  <c:v>6.8436625529514998</c:v>
                </c:pt>
                <c:pt idx="87">
                  <c:v>6.9232400244974475</c:v>
                </c:pt>
                <c:pt idx="88">
                  <c:v>7.0028174960433951</c:v>
                </c:pt>
                <c:pt idx="89">
                  <c:v>7.0823949675893427</c:v>
                </c:pt>
                <c:pt idx="90">
                  <c:v>7.1619724391352904</c:v>
                </c:pt>
                <c:pt idx="91">
                  <c:v>7.241549910681238</c:v>
                </c:pt>
                <c:pt idx="92">
                  <c:v>7.3211273822271856</c:v>
                </c:pt>
                <c:pt idx="93">
                  <c:v>7.4007048537731333</c:v>
                </c:pt>
                <c:pt idx="94">
                  <c:v>7.4802823253190809</c:v>
                </c:pt>
                <c:pt idx="95">
                  <c:v>7.5598597968650285</c:v>
                </c:pt>
                <c:pt idx="96">
                  <c:v>7.6394372684109761</c:v>
                </c:pt>
                <c:pt idx="97">
                  <c:v>7.7190147399569238</c:v>
                </c:pt>
                <c:pt idx="98">
                  <c:v>7.7985922115028714</c:v>
                </c:pt>
                <c:pt idx="99">
                  <c:v>7.878169683048819</c:v>
                </c:pt>
                <c:pt idx="100">
                  <c:v>7.9577471545947667</c:v>
                </c:pt>
                <c:pt idx="101">
                  <c:v>8.0373246261407143</c:v>
                </c:pt>
                <c:pt idx="102">
                  <c:v>8.1169020976866619</c:v>
                </c:pt>
                <c:pt idx="103">
                  <c:v>8.1964795692326096</c:v>
                </c:pt>
                <c:pt idx="104">
                  <c:v>8.2760570407785572</c:v>
                </c:pt>
                <c:pt idx="105">
                  <c:v>8.3556345123245048</c:v>
                </c:pt>
                <c:pt idx="106">
                  <c:v>8.4352119838704525</c:v>
                </c:pt>
                <c:pt idx="107">
                  <c:v>8.5147894554164001</c:v>
                </c:pt>
                <c:pt idx="108">
                  <c:v>8.5943669269623477</c:v>
                </c:pt>
                <c:pt idx="109">
                  <c:v>8.6739443985082954</c:v>
                </c:pt>
                <c:pt idx="110">
                  <c:v>8.753521870054243</c:v>
                </c:pt>
                <c:pt idx="111">
                  <c:v>8.8330993416001906</c:v>
                </c:pt>
                <c:pt idx="112">
                  <c:v>8.91267681314614</c:v>
                </c:pt>
                <c:pt idx="113">
                  <c:v>8.9922542846920877</c:v>
                </c:pt>
                <c:pt idx="114">
                  <c:v>9.0718317562380353</c:v>
                </c:pt>
                <c:pt idx="115">
                  <c:v>9.1514092277839829</c:v>
                </c:pt>
                <c:pt idx="116">
                  <c:v>9.2309866993299305</c:v>
                </c:pt>
                <c:pt idx="117">
                  <c:v>9.3105641708758782</c:v>
                </c:pt>
                <c:pt idx="118">
                  <c:v>9.3901416424218258</c:v>
                </c:pt>
                <c:pt idx="119">
                  <c:v>9.4697191139677734</c:v>
                </c:pt>
                <c:pt idx="120">
                  <c:v>9.5492965855137211</c:v>
                </c:pt>
                <c:pt idx="121">
                  <c:v>9.6288740570596687</c:v>
                </c:pt>
                <c:pt idx="122">
                  <c:v>9.7084515286056163</c:v>
                </c:pt>
                <c:pt idx="123">
                  <c:v>9.788029000151564</c:v>
                </c:pt>
                <c:pt idx="124">
                  <c:v>9.8676064716975116</c:v>
                </c:pt>
                <c:pt idx="125">
                  <c:v>9.9471839432434592</c:v>
                </c:pt>
                <c:pt idx="126">
                  <c:v>10.026761414789407</c:v>
                </c:pt>
                <c:pt idx="127">
                  <c:v>10.106338886335354</c:v>
                </c:pt>
                <c:pt idx="128">
                  <c:v>10.185916357881302</c:v>
                </c:pt>
                <c:pt idx="129">
                  <c:v>10.26549382942725</c:v>
                </c:pt>
                <c:pt idx="130">
                  <c:v>10.345071300973197</c:v>
                </c:pt>
                <c:pt idx="131">
                  <c:v>10.424648772519145</c:v>
                </c:pt>
                <c:pt idx="132">
                  <c:v>10.504226244065093</c:v>
                </c:pt>
                <c:pt idx="133">
                  <c:v>10.58380371561104</c:v>
                </c:pt>
                <c:pt idx="134">
                  <c:v>10.663381187156988</c:v>
                </c:pt>
                <c:pt idx="135">
                  <c:v>10.742958658702936</c:v>
                </c:pt>
                <c:pt idx="136">
                  <c:v>10.822536130248883</c:v>
                </c:pt>
                <c:pt idx="137">
                  <c:v>10.902113601794831</c:v>
                </c:pt>
                <c:pt idx="138">
                  <c:v>10.981691073340778</c:v>
                </c:pt>
                <c:pt idx="139">
                  <c:v>11.061268544886726</c:v>
                </c:pt>
                <c:pt idx="140">
                  <c:v>11.140846016432674</c:v>
                </c:pt>
                <c:pt idx="141">
                  <c:v>11.220423487978621</c:v>
                </c:pt>
                <c:pt idx="142">
                  <c:v>11.300000959524569</c:v>
                </c:pt>
                <c:pt idx="143">
                  <c:v>11.379578431070517</c:v>
                </c:pt>
                <c:pt idx="144">
                  <c:v>11.459155902616464</c:v>
                </c:pt>
                <c:pt idx="145">
                  <c:v>11.538733374162412</c:v>
                </c:pt>
                <c:pt idx="146">
                  <c:v>11.618310845708359</c:v>
                </c:pt>
                <c:pt idx="147">
                  <c:v>11.697888317254307</c:v>
                </c:pt>
                <c:pt idx="148">
                  <c:v>11.777465788800255</c:v>
                </c:pt>
                <c:pt idx="149">
                  <c:v>11.857043260346202</c:v>
                </c:pt>
                <c:pt idx="150">
                  <c:v>11.93662073189215</c:v>
                </c:pt>
                <c:pt idx="151">
                  <c:v>12.016198203438098</c:v>
                </c:pt>
                <c:pt idx="152">
                  <c:v>12.095775674984045</c:v>
                </c:pt>
                <c:pt idx="153">
                  <c:v>12.175353146529993</c:v>
                </c:pt>
                <c:pt idx="154">
                  <c:v>12.254930618075941</c:v>
                </c:pt>
                <c:pt idx="155">
                  <c:v>12.334508089621888</c:v>
                </c:pt>
                <c:pt idx="156">
                  <c:v>12.414085561167836</c:v>
                </c:pt>
                <c:pt idx="157">
                  <c:v>12.493663032713785</c:v>
                </c:pt>
                <c:pt idx="158">
                  <c:v>12.573240504259733</c:v>
                </c:pt>
                <c:pt idx="159">
                  <c:v>12.65281797580568</c:v>
                </c:pt>
                <c:pt idx="160">
                  <c:v>12.732395447351628</c:v>
                </c:pt>
                <c:pt idx="161">
                  <c:v>12.811972918897576</c:v>
                </c:pt>
                <c:pt idx="162">
                  <c:v>12.891550390443523</c:v>
                </c:pt>
                <c:pt idx="163">
                  <c:v>12.971127861989471</c:v>
                </c:pt>
                <c:pt idx="164">
                  <c:v>13.050705333535419</c:v>
                </c:pt>
                <c:pt idx="165">
                  <c:v>13.130282805081366</c:v>
                </c:pt>
                <c:pt idx="166">
                  <c:v>13.209860276627314</c:v>
                </c:pt>
                <c:pt idx="167">
                  <c:v>13.289437748173262</c:v>
                </c:pt>
                <c:pt idx="168">
                  <c:v>13.369015219719209</c:v>
                </c:pt>
                <c:pt idx="169">
                  <c:v>13.448592691265157</c:v>
                </c:pt>
                <c:pt idx="170">
                  <c:v>13.528170162811104</c:v>
                </c:pt>
                <c:pt idx="171">
                  <c:v>13.607747634357052</c:v>
                </c:pt>
                <c:pt idx="172">
                  <c:v>13.687325105903</c:v>
                </c:pt>
                <c:pt idx="173">
                  <c:v>13.766902577448947</c:v>
                </c:pt>
                <c:pt idx="174">
                  <c:v>13.846480048994895</c:v>
                </c:pt>
                <c:pt idx="175">
                  <c:v>13.926057520540843</c:v>
                </c:pt>
                <c:pt idx="176">
                  <c:v>14.00563499208679</c:v>
                </c:pt>
                <c:pt idx="177">
                  <c:v>14.085212463632738</c:v>
                </c:pt>
                <c:pt idx="178">
                  <c:v>14.164789935178685</c:v>
                </c:pt>
                <c:pt idx="179">
                  <c:v>14.244367406724633</c:v>
                </c:pt>
                <c:pt idx="180">
                  <c:v>14.323944878270581</c:v>
                </c:pt>
                <c:pt idx="181">
                  <c:v>14.403522349816528</c:v>
                </c:pt>
                <c:pt idx="182">
                  <c:v>14.483099821362476</c:v>
                </c:pt>
                <c:pt idx="183">
                  <c:v>14.562677292908424</c:v>
                </c:pt>
                <c:pt idx="184">
                  <c:v>14.642254764454371</c:v>
                </c:pt>
                <c:pt idx="185">
                  <c:v>14.721832236000319</c:v>
                </c:pt>
                <c:pt idx="186">
                  <c:v>14.801409707546267</c:v>
                </c:pt>
                <c:pt idx="187">
                  <c:v>14.880987179092214</c:v>
                </c:pt>
                <c:pt idx="188">
                  <c:v>14.960564650638162</c:v>
                </c:pt>
                <c:pt idx="189">
                  <c:v>15.040142122184109</c:v>
                </c:pt>
                <c:pt idx="190">
                  <c:v>15.119719593730057</c:v>
                </c:pt>
                <c:pt idx="191">
                  <c:v>15.199297065276005</c:v>
                </c:pt>
                <c:pt idx="192">
                  <c:v>15.278874536821952</c:v>
                </c:pt>
                <c:pt idx="193">
                  <c:v>15.3584520083679</c:v>
                </c:pt>
                <c:pt idx="194">
                  <c:v>15.438029479913848</c:v>
                </c:pt>
                <c:pt idx="195">
                  <c:v>15.517606951459795</c:v>
                </c:pt>
                <c:pt idx="196">
                  <c:v>15.597184423005743</c:v>
                </c:pt>
                <c:pt idx="197">
                  <c:v>15.67676189455169</c:v>
                </c:pt>
                <c:pt idx="198">
                  <c:v>15.756339366097638</c:v>
                </c:pt>
                <c:pt idx="199">
                  <c:v>15.835916837643586</c:v>
                </c:pt>
                <c:pt idx="200">
                  <c:v>15.915494309189533</c:v>
                </c:pt>
                <c:pt idx="201">
                  <c:v>15.995071780735483</c:v>
                </c:pt>
                <c:pt idx="202">
                  <c:v>16.074649252281429</c:v>
                </c:pt>
                <c:pt idx="203">
                  <c:v>16.154226723827378</c:v>
                </c:pt>
                <c:pt idx="204">
                  <c:v>16.233804195373324</c:v>
                </c:pt>
                <c:pt idx="205">
                  <c:v>16.313381666919273</c:v>
                </c:pt>
                <c:pt idx="206">
                  <c:v>16.392959138465219</c:v>
                </c:pt>
                <c:pt idx="207">
                  <c:v>16.472536610011169</c:v>
                </c:pt>
                <c:pt idx="208">
                  <c:v>16.552114081557114</c:v>
                </c:pt>
                <c:pt idx="209">
                  <c:v>16.631691553103064</c:v>
                </c:pt>
                <c:pt idx="210">
                  <c:v>16.71126902464901</c:v>
                </c:pt>
                <c:pt idx="211">
                  <c:v>16.790846496194959</c:v>
                </c:pt>
                <c:pt idx="212">
                  <c:v>16.870423967740905</c:v>
                </c:pt>
                <c:pt idx="213">
                  <c:v>16.950001439286854</c:v>
                </c:pt>
                <c:pt idx="214">
                  <c:v>17.0295789108328</c:v>
                </c:pt>
                <c:pt idx="215">
                  <c:v>17.10915638237875</c:v>
                </c:pt>
                <c:pt idx="216">
                  <c:v>17.188733853924695</c:v>
                </c:pt>
                <c:pt idx="217">
                  <c:v>17.268311325470645</c:v>
                </c:pt>
                <c:pt idx="218">
                  <c:v>17.347888797016591</c:v>
                </c:pt>
                <c:pt idx="219">
                  <c:v>17.42746626856254</c:v>
                </c:pt>
                <c:pt idx="220">
                  <c:v>17.507043740108486</c:v>
                </c:pt>
                <c:pt idx="221">
                  <c:v>17.586621211654435</c:v>
                </c:pt>
                <c:pt idx="222">
                  <c:v>17.666198683200381</c:v>
                </c:pt>
                <c:pt idx="223">
                  <c:v>17.745776154746331</c:v>
                </c:pt>
                <c:pt idx="224">
                  <c:v>17.82535362629228</c:v>
                </c:pt>
                <c:pt idx="225">
                  <c:v>17.904931097838226</c:v>
                </c:pt>
                <c:pt idx="226">
                  <c:v>17.984508569384175</c:v>
                </c:pt>
                <c:pt idx="227">
                  <c:v>18.064086040930121</c:v>
                </c:pt>
                <c:pt idx="228">
                  <c:v>18.143663512476071</c:v>
                </c:pt>
                <c:pt idx="229">
                  <c:v>18.223240984022016</c:v>
                </c:pt>
                <c:pt idx="230">
                  <c:v>18.302818455567966</c:v>
                </c:pt>
                <c:pt idx="231">
                  <c:v>18.382395927113912</c:v>
                </c:pt>
                <c:pt idx="232">
                  <c:v>18.461973398659861</c:v>
                </c:pt>
                <c:pt idx="233">
                  <c:v>18.541550870205807</c:v>
                </c:pt>
                <c:pt idx="234">
                  <c:v>18.621128341751756</c:v>
                </c:pt>
                <c:pt idx="235">
                  <c:v>18.700705813297702</c:v>
                </c:pt>
                <c:pt idx="236">
                  <c:v>18.780283284843652</c:v>
                </c:pt>
                <c:pt idx="237">
                  <c:v>18.859860756389597</c:v>
                </c:pt>
                <c:pt idx="238">
                  <c:v>18.939438227935547</c:v>
                </c:pt>
                <c:pt idx="239">
                  <c:v>19.019015699481493</c:v>
                </c:pt>
                <c:pt idx="240">
                  <c:v>19.098593171027442</c:v>
                </c:pt>
                <c:pt idx="241">
                  <c:v>19.178170642573388</c:v>
                </c:pt>
              </c:numCache>
            </c:numRef>
          </c:xVal>
          <c:yVal>
            <c:numRef>
              <c:f>Hárok1!$C$5:$C$246</c:f>
              <c:numCache>
                <c:formatCode>General</c:formatCode>
                <c:ptCount val="242"/>
                <c:pt idx="0">
                  <c:v>0</c:v>
                </c:pt>
                <c:pt idx="1">
                  <c:v>0.3125</c:v>
                </c:pt>
                <c:pt idx="2">
                  <c:v>1.5</c:v>
                </c:pt>
                <c:pt idx="3">
                  <c:v>3.9375</c:v>
                </c:pt>
                <c:pt idx="4">
                  <c:v>8</c:v>
                </c:pt>
                <c:pt idx="5">
                  <c:v>14.0625</c:v>
                </c:pt>
                <c:pt idx="6">
                  <c:v>22.5</c:v>
                </c:pt>
                <c:pt idx="7">
                  <c:v>33.6875</c:v>
                </c:pt>
                <c:pt idx="8">
                  <c:v>48</c:v>
                </c:pt>
                <c:pt idx="9">
                  <c:v>65.8125</c:v>
                </c:pt>
                <c:pt idx="10">
                  <c:v>87.5</c:v>
                </c:pt>
                <c:pt idx="11">
                  <c:v>113.4375</c:v>
                </c:pt>
                <c:pt idx="12">
                  <c:v>144</c:v>
                </c:pt>
                <c:pt idx="13">
                  <c:v>179.5625</c:v>
                </c:pt>
                <c:pt idx="14">
                  <c:v>220.5</c:v>
                </c:pt>
                <c:pt idx="15">
                  <c:v>267.1875</c:v>
                </c:pt>
                <c:pt idx="16">
                  <c:v>320</c:v>
                </c:pt>
                <c:pt idx="17">
                  <c:v>379.3125</c:v>
                </c:pt>
                <c:pt idx="18">
                  <c:v>445.5</c:v>
                </c:pt>
                <c:pt idx="19">
                  <c:v>518.9375</c:v>
                </c:pt>
                <c:pt idx="20">
                  <c:v>600</c:v>
                </c:pt>
                <c:pt idx="21">
                  <c:v>689.0625</c:v>
                </c:pt>
                <c:pt idx="22">
                  <c:v>786.5</c:v>
                </c:pt>
                <c:pt idx="23">
                  <c:v>892.6875</c:v>
                </c:pt>
                <c:pt idx="24">
                  <c:v>1008</c:v>
                </c:pt>
                <c:pt idx="25">
                  <c:v>1132.8125</c:v>
                </c:pt>
                <c:pt idx="26">
                  <c:v>1267.5</c:v>
                </c:pt>
                <c:pt idx="27">
                  <c:v>1412.4375</c:v>
                </c:pt>
                <c:pt idx="28">
                  <c:v>1568</c:v>
                </c:pt>
                <c:pt idx="29">
                  <c:v>1734.5625</c:v>
                </c:pt>
                <c:pt idx="30">
                  <c:v>1912.5</c:v>
                </c:pt>
                <c:pt idx="31">
                  <c:v>2102.1875</c:v>
                </c:pt>
                <c:pt idx="32">
                  <c:v>2304</c:v>
                </c:pt>
                <c:pt idx="33">
                  <c:v>2518.3125</c:v>
                </c:pt>
                <c:pt idx="34">
                  <c:v>2745.5</c:v>
                </c:pt>
                <c:pt idx="35">
                  <c:v>2985.9375</c:v>
                </c:pt>
                <c:pt idx="36">
                  <c:v>3240</c:v>
                </c:pt>
                <c:pt idx="37">
                  <c:v>3508.0625</c:v>
                </c:pt>
                <c:pt idx="38">
                  <c:v>3790.5</c:v>
                </c:pt>
                <c:pt idx="39">
                  <c:v>4087.6875</c:v>
                </c:pt>
                <c:pt idx="40">
                  <c:v>4400</c:v>
                </c:pt>
                <c:pt idx="41">
                  <c:v>4727.8125</c:v>
                </c:pt>
                <c:pt idx="42">
                  <c:v>5071.5</c:v>
                </c:pt>
                <c:pt idx="43">
                  <c:v>5431.4375</c:v>
                </c:pt>
                <c:pt idx="44">
                  <c:v>5808</c:v>
                </c:pt>
                <c:pt idx="45">
                  <c:v>6201.5625</c:v>
                </c:pt>
                <c:pt idx="46">
                  <c:v>6612.5</c:v>
                </c:pt>
                <c:pt idx="47">
                  <c:v>7041.1875</c:v>
                </c:pt>
                <c:pt idx="48">
                  <c:v>7488</c:v>
                </c:pt>
                <c:pt idx="49">
                  <c:v>7953.3125</c:v>
                </c:pt>
                <c:pt idx="50">
                  <c:v>8437.5</c:v>
                </c:pt>
                <c:pt idx="51">
                  <c:v>8940.9375</c:v>
                </c:pt>
                <c:pt idx="52">
                  <c:v>9464</c:v>
                </c:pt>
                <c:pt idx="53">
                  <c:v>10007.0625</c:v>
                </c:pt>
                <c:pt idx="54">
                  <c:v>10570.5</c:v>
                </c:pt>
                <c:pt idx="55">
                  <c:v>11154.6875</c:v>
                </c:pt>
                <c:pt idx="56">
                  <c:v>11760</c:v>
                </c:pt>
                <c:pt idx="57">
                  <c:v>12386.8125</c:v>
                </c:pt>
                <c:pt idx="58">
                  <c:v>13035.5</c:v>
                </c:pt>
                <c:pt idx="59">
                  <c:v>13706.4375</c:v>
                </c:pt>
                <c:pt idx="60">
                  <c:v>14400</c:v>
                </c:pt>
                <c:pt idx="61">
                  <c:v>15116.5625</c:v>
                </c:pt>
                <c:pt idx="62">
                  <c:v>15856.5</c:v>
                </c:pt>
                <c:pt idx="63">
                  <c:v>16620.1875</c:v>
                </c:pt>
                <c:pt idx="64">
                  <c:v>17408</c:v>
                </c:pt>
                <c:pt idx="65">
                  <c:v>18220.3125</c:v>
                </c:pt>
                <c:pt idx="66">
                  <c:v>19057.5</c:v>
                </c:pt>
                <c:pt idx="67">
                  <c:v>19919.9375</c:v>
                </c:pt>
                <c:pt idx="68">
                  <c:v>20808</c:v>
                </c:pt>
                <c:pt idx="69">
                  <c:v>21722.0625</c:v>
                </c:pt>
                <c:pt idx="70">
                  <c:v>22662.5</c:v>
                </c:pt>
                <c:pt idx="71">
                  <c:v>23629.6875</c:v>
                </c:pt>
                <c:pt idx="72">
                  <c:v>24624</c:v>
                </c:pt>
                <c:pt idx="73">
                  <c:v>25645.8125</c:v>
                </c:pt>
                <c:pt idx="74">
                  <c:v>26695.5</c:v>
                </c:pt>
                <c:pt idx="75">
                  <c:v>27773.4375</c:v>
                </c:pt>
                <c:pt idx="76">
                  <c:v>28880</c:v>
                </c:pt>
                <c:pt idx="77">
                  <c:v>30015.5625</c:v>
                </c:pt>
                <c:pt idx="78">
                  <c:v>31180.5</c:v>
                </c:pt>
                <c:pt idx="79">
                  <c:v>32375.1875</c:v>
                </c:pt>
                <c:pt idx="80">
                  <c:v>33600</c:v>
                </c:pt>
                <c:pt idx="81">
                  <c:v>34855.3125</c:v>
                </c:pt>
                <c:pt idx="82">
                  <c:v>36141.5</c:v>
                </c:pt>
                <c:pt idx="83">
                  <c:v>37458.9375</c:v>
                </c:pt>
                <c:pt idx="84">
                  <c:v>38808</c:v>
                </c:pt>
                <c:pt idx="85">
                  <c:v>40189.0625</c:v>
                </c:pt>
                <c:pt idx="86">
                  <c:v>41602.5</c:v>
                </c:pt>
                <c:pt idx="87">
                  <c:v>43048.6875</c:v>
                </c:pt>
                <c:pt idx="88">
                  <c:v>44528</c:v>
                </c:pt>
                <c:pt idx="89">
                  <c:v>46040.8125</c:v>
                </c:pt>
                <c:pt idx="90">
                  <c:v>47587.5</c:v>
                </c:pt>
                <c:pt idx="91">
                  <c:v>49168.4375</c:v>
                </c:pt>
                <c:pt idx="92">
                  <c:v>50784</c:v>
                </c:pt>
                <c:pt idx="93">
                  <c:v>52434.5625</c:v>
                </c:pt>
                <c:pt idx="94">
                  <c:v>54120.5</c:v>
                </c:pt>
                <c:pt idx="95">
                  <c:v>55842.1875</c:v>
                </c:pt>
                <c:pt idx="96">
                  <c:v>57600</c:v>
                </c:pt>
                <c:pt idx="97">
                  <c:v>59394.3125</c:v>
                </c:pt>
                <c:pt idx="98">
                  <c:v>61225.5</c:v>
                </c:pt>
                <c:pt idx="99">
                  <c:v>63093.9375</c:v>
                </c:pt>
                <c:pt idx="100">
                  <c:v>65000</c:v>
                </c:pt>
                <c:pt idx="101">
                  <c:v>66944.0625</c:v>
                </c:pt>
                <c:pt idx="102">
                  <c:v>68926.5</c:v>
                </c:pt>
                <c:pt idx="103">
                  <c:v>70947.6875</c:v>
                </c:pt>
                <c:pt idx="104">
                  <c:v>73008</c:v>
                </c:pt>
                <c:pt idx="105">
                  <c:v>75107.8125</c:v>
                </c:pt>
                <c:pt idx="106">
                  <c:v>77247.5</c:v>
                </c:pt>
                <c:pt idx="107">
                  <c:v>79427.4375</c:v>
                </c:pt>
                <c:pt idx="108">
                  <c:v>81648</c:v>
                </c:pt>
                <c:pt idx="109">
                  <c:v>83909.5625</c:v>
                </c:pt>
                <c:pt idx="110">
                  <c:v>86212.5</c:v>
                </c:pt>
                <c:pt idx="111">
                  <c:v>88557.1875</c:v>
                </c:pt>
                <c:pt idx="112">
                  <c:v>90944</c:v>
                </c:pt>
                <c:pt idx="113">
                  <c:v>93373.3125</c:v>
                </c:pt>
                <c:pt idx="114">
                  <c:v>95845.5</c:v>
                </c:pt>
                <c:pt idx="115">
                  <c:v>98360.9375</c:v>
                </c:pt>
                <c:pt idx="116">
                  <c:v>100920</c:v>
                </c:pt>
                <c:pt idx="117">
                  <c:v>103523.0625</c:v>
                </c:pt>
                <c:pt idx="118">
                  <c:v>106170.5</c:v>
                </c:pt>
                <c:pt idx="119">
                  <c:v>108862.6875</c:v>
                </c:pt>
                <c:pt idx="120">
                  <c:v>111600</c:v>
                </c:pt>
                <c:pt idx="121">
                  <c:v>114382.8125</c:v>
                </c:pt>
                <c:pt idx="122">
                  <c:v>117211.5</c:v>
                </c:pt>
                <c:pt idx="123">
                  <c:v>120086.4375</c:v>
                </c:pt>
                <c:pt idx="124">
                  <c:v>123008</c:v>
                </c:pt>
                <c:pt idx="125">
                  <c:v>125976.5625</c:v>
                </c:pt>
                <c:pt idx="126">
                  <c:v>128992.5</c:v>
                </c:pt>
                <c:pt idx="127">
                  <c:v>132056.1875</c:v>
                </c:pt>
                <c:pt idx="128">
                  <c:v>135168</c:v>
                </c:pt>
                <c:pt idx="129">
                  <c:v>138328.3125</c:v>
                </c:pt>
                <c:pt idx="130">
                  <c:v>141537.5</c:v>
                </c:pt>
                <c:pt idx="131">
                  <c:v>144795.9375</c:v>
                </c:pt>
                <c:pt idx="132">
                  <c:v>148104</c:v>
                </c:pt>
                <c:pt idx="133">
                  <c:v>151462.0625</c:v>
                </c:pt>
                <c:pt idx="134">
                  <c:v>154870.5</c:v>
                </c:pt>
                <c:pt idx="135">
                  <c:v>158329.6875</c:v>
                </c:pt>
                <c:pt idx="136">
                  <c:v>161840</c:v>
                </c:pt>
                <c:pt idx="137">
                  <c:v>165401.8125</c:v>
                </c:pt>
                <c:pt idx="138">
                  <c:v>169015.5</c:v>
                </c:pt>
                <c:pt idx="139">
                  <c:v>172681.4375</c:v>
                </c:pt>
                <c:pt idx="140">
                  <c:v>176400</c:v>
                </c:pt>
                <c:pt idx="141">
                  <c:v>180171.5625</c:v>
                </c:pt>
                <c:pt idx="142">
                  <c:v>183996.5</c:v>
                </c:pt>
                <c:pt idx="143">
                  <c:v>187875.1875</c:v>
                </c:pt>
                <c:pt idx="144">
                  <c:v>191808</c:v>
                </c:pt>
                <c:pt idx="145">
                  <c:v>195795.3125</c:v>
                </c:pt>
                <c:pt idx="146">
                  <c:v>199837.5</c:v>
                </c:pt>
                <c:pt idx="147">
                  <c:v>203934.9375</c:v>
                </c:pt>
                <c:pt idx="148">
                  <c:v>208088</c:v>
                </c:pt>
                <c:pt idx="149">
                  <c:v>212297.0625</c:v>
                </c:pt>
                <c:pt idx="150">
                  <c:v>216562.5</c:v>
                </c:pt>
                <c:pt idx="151">
                  <c:v>220884.6875</c:v>
                </c:pt>
                <c:pt idx="152">
                  <c:v>225264</c:v>
                </c:pt>
                <c:pt idx="153">
                  <c:v>229700.8125</c:v>
                </c:pt>
                <c:pt idx="154">
                  <c:v>234195.5</c:v>
                </c:pt>
                <c:pt idx="155">
                  <c:v>238748.4375</c:v>
                </c:pt>
                <c:pt idx="156">
                  <c:v>243360</c:v>
                </c:pt>
                <c:pt idx="157">
                  <c:v>248030.5625</c:v>
                </c:pt>
                <c:pt idx="158">
                  <c:v>252760.5</c:v>
                </c:pt>
                <c:pt idx="159">
                  <c:v>257550.1875</c:v>
                </c:pt>
                <c:pt idx="160">
                  <c:v>262400</c:v>
                </c:pt>
                <c:pt idx="161">
                  <c:v>267310.3125</c:v>
                </c:pt>
                <c:pt idx="162">
                  <c:v>272281.5</c:v>
                </c:pt>
                <c:pt idx="163">
                  <c:v>277313.9375</c:v>
                </c:pt>
                <c:pt idx="164">
                  <c:v>282408</c:v>
                </c:pt>
                <c:pt idx="165">
                  <c:v>287564.0625</c:v>
                </c:pt>
                <c:pt idx="166">
                  <c:v>292782.5</c:v>
                </c:pt>
                <c:pt idx="167">
                  <c:v>298063.6875</c:v>
                </c:pt>
                <c:pt idx="168">
                  <c:v>303408</c:v>
                </c:pt>
                <c:pt idx="169">
                  <c:v>308815.8125</c:v>
                </c:pt>
                <c:pt idx="170">
                  <c:v>314287.5</c:v>
                </c:pt>
                <c:pt idx="171">
                  <c:v>319823.4375</c:v>
                </c:pt>
                <c:pt idx="172">
                  <c:v>325424</c:v>
                </c:pt>
                <c:pt idx="173">
                  <c:v>331089.5625</c:v>
                </c:pt>
                <c:pt idx="174">
                  <c:v>336820.5</c:v>
                </c:pt>
                <c:pt idx="175">
                  <c:v>342617.1875</c:v>
                </c:pt>
                <c:pt idx="176">
                  <c:v>348480</c:v>
                </c:pt>
                <c:pt idx="177">
                  <c:v>354409.3125</c:v>
                </c:pt>
                <c:pt idx="178">
                  <c:v>360405.5</c:v>
                </c:pt>
                <c:pt idx="179">
                  <c:v>366468.9375</c:v>
                </c:pt>
                <c:pt idx="180">
                  <c:v>372600</c:v>
                </c:pt>
                <c:pt idx="181">
                  <c:v>378799.0625</c:v>
                </c:pt>
                <c:pt idx="182">
                  <c:v>385066.5</c:v>
                </c:pt>
                <c:pt idx="183">
                  <c:v>391402.6875</c:v>
                </c:pt>
                <c:pt idx="184">
                  <c:v>397808</c:v>
                </c:pt>
                <c:pt idx="185">
                  <c:v>404282.8125</c:v>
                </c:pt>
                <c:pt idx="186">
                  <c:v>410827.5</c:v>
                </c:pt>
                <c:pt idx="187">
                  <c:v>417442.4375</c:v>
                </c:pt>
                <c:pt idx="188">
                  <c:v>424128</c:v>
                </c:pt>
                <c:pt idx="189">
                  <c:v>430884.5625</c:v>
                </c:pt>
                <c:pt idx="190">
                  <c:v>437712.5</c:v>
                </c:pt>
                <c:pt idx="191">
                  <c:v>444612.1875</c:v>
                </c:pt>
                <c:pt idx="192">
                  <c:v>451584</c:v>
                </c:pt>
                <c:pt idx="193">
                  <c:v>458628.3125</c:v>
                </c:pt>
                <c:pt idx="194">
                  <c:v>465745.5</c:v>
                </c:pt>
                <c:pt idx="195">
                  <c:v>472935.9375</c:v>
                </c:pt>
                <c:pt idx="196">
                  <c:v>480200</c:v>
                </c:pt>
                <c:pt idx="197">
                  <c:v>487538.0625</c:v>
                </c:pt>
                <c:pt idx="198">
                  <c:v>494950.5</c:v>
                </c:pt>
                <c:pt idx="199">
                  <c:v>502437.6875</c:v>
                </c:pt>
                <c:pt idx="200">
                  <c:v>510000</c:v>
                </c:pt>
                <c:pt idx="201">
                  <c:v>517637.8125</c:v>
                </c:pt>
                <c:pt idx="202">
                  <c:v>525351.5</c:v>
                </c:pt>
                <c:pt idx="203">
                  <c:v>533141.4375</c:v>
                </c:pt>
                <c:pt idx="204">
                  <c:v>541008</c:v>
                </c:pt>
                <c:pt idx="205">
                  <c:v>548951.5625</c:v>
                </c:pt>
                <c:pt idx="206">
                  <c:v>556972.5</c:v>
                </c:pt>
                <c:pt idx="207">
                  <c:v>565071.1875</c:v>
                </c:pt>
                <c:pt idx="208">
                  <c:v>573248</c:v>
                </c:pt>
                <c:pt idx="209">
                  <c:v>581503.3125</c:v>
                </c:pt>
                <c:pt idx="210">
                  <c:v>589837.5</c:v>
                </c:pt>
                <c:pt idx="211">
                  <c:v>598250.9375</c:v>
                </c:pt>
                <c:pt idx="212">
                  <c:v>606744</c:v>
                </c:pt>
                <c:pt idx="213">
                  <c:v>615317.0625</c:v>
                </c:pt>
                <c:pt idx="214">
                  <c:v>623970.5</c:v>
                </c:pt>
                <c:pt idx="215">
                  <c:v>632704.6875</c:v>
                </c:pt>
                <c:pt idx="216">
                  <c:v>641520</c:v>
                </c:pt>
                <c:pt idx="217">
                  <c:v>650416.8125</c:v>
                </c:pt>
                <c:pt idx="218">
                  <c:v>659395.5</c:v>
                </c:pt>
                <c:pt idx="219">
                  <c:v>668456.4375</c:v>
                </c:pt>
                <c:pt idx="220">
                  <c:v>677600</c:v>
                </c:pt>
                <c:pt idx="221">
                  <c:v>686826.5625</c:v>
                </c:pt>
                <c:pt idx="222">
                  <c:v>696136.5</c:v>
                </c:pt>
                <c:pt idx="223">
                  <c:v>705530.1875</c:v>
                </c:pt>
                <c:pt idx="224">
                  <c:v>715008</c:v>
                </c:pt>
                <c:pt idx="225">
                  <c:v>724570.3125</c:v>
                </c:pt>
                <c:pt idx="226">
                  <c:v>734217.5</c:v>
                </c:pt>
                <c:pt idx="227">
                  <c:v>743949.9375</c:v>
                </c:pt>
                <c:pt idx="228">
                  <c:v>753768</c:v>
                </c:pt>
                <c:pt idx="229">
                  <c:v>763672.0625</c:v>
                </c:pt>
                <c:pt idx="230">
                  <c:v>773662.5</c:v>
                </c:pt>
                <c:pt idx="231">
                  <c:v>783739.6875</c:v>
                </c:pt>
                <c:pt idx="232">
                  <c:v>793904</c:v>
                </c:pt>
                <c:pt idx="233">
                  <c:v>804155.8125</c:v>
                </c:pt>
                <c:pt idx="234">
                  <c:v>814495.5</c:v>
                </c:pt>
                <c:pt idx="235">
                  <c:v>824923.4375</c:v>
                </c:pt>
                <c:pt idx="236">
                  <c:v>835440</c:v>
                </c:pt>
                <c:pt idx="237">
                  <c:v>846045.5625</c:v>
                </c:pt>
                <c:pt idx="238">
                  <c:v>856740.5</c:v>
                </c:pt>
                <c:pt idx="239">
                  <c:v>867525.1875</c:v>
                </c:pt>
                <c:pt idx="240">
                  <c:v>878400</c:v>
                </c:pt>
                <c:pt idx="241">
                  <c:v>889365.3125</c:v>
                </c:pt>
              </c:numCache>
            </c:numRef>
          </c:yVal>
          <c:smooth val="1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3172176"/>
        <c:axId val="-1173159664"/>
      </c:scatterChart>
      <c:valAx>
        <c:axId val="-1173172176"/>
        <c:scaling>
          <c:orientation val="minMax"/>
          <c:max val="20"/>
          <c:min val="0"/>
        </c:scaling>
        <c:delete val="0"/>
        <c:axPos val="b"/>
        <c:numFmt formatCode="General" sourceLinked="1"/>
        <c:majorTickMark val="none"/>
        <c:minorTickMark val="none"/>
        <c:tickLblPos val="none"/>
        <c:spPr>
          <a:noFill/>
          <a:ln w="3175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0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73159664"/>
        <c:crosses val="autoZero"/>
        <c:crossBetween val="midCat"/>
      </c:valAx>
      <c:valAx>
        <c:axId val="-1173159664"/>
        <c:scaling>
          <c:orientation val="minMax"/>
          <c:max val="800000"/>
        </c:scaling>
        <c:delete val="0"/>
        <c:axPos val="l"/>
        <c:numFmt formatCode="General" sourceLinked="1"/>
        <c:majorTickMark val="none"/>
        <c:minorTickMark val="none"/>
        <c:tickLblPos val="none"/>
        <c:spPr>
          <a:noFill/>
          <a:ln w="508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SK"/>
          </a:p>
        </c:txPr>
        <c:crossAx val="-1173172176"/>
        <c:crosses val="autoZero"/>
        <c:crossBetween val="midCat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SK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11968880127318532"/>
          <c:y val="5.4903004808637579E-2"/>
          <c:w val="0.82522278772564617"/>
          <c:h val="0.770277911039619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'Material cislo 1'!$I$1</c:f>
              <c:strCache>
                <c:ptCount val="1"/>
                <c:pt idx="0">
                  <c:v>praca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'Material cislo 1'!$B$26:$B$56</c:f>
              <c:numCache>
                <c:formatCode>General</c:formatCode>
                <c:ptCount val="31"/>
                <c:pt idx="0">
                  <c:v>6</c:v>
                </c:pt>
                <c:pt idx="1">
                  <c:v>6.25</c:v>
                </c:pt>
                <c:pt idx="2">
                  <c:v>6.5</c:v>
                </c:pt>
                <c:pt idx="3">
                  <c:v>6.75</c:v>
                </c:pt>
                <c:pt idx="4">
                  <c:v>7</c:v>
                </c:pt>
                <c:pt idx="5">
                  <c:v>7.25</c:v>
                </c:pt>
                <c:pt idx="6">
                  <c:v>7.5</c:v>
                </c:pt>
                <c:pt idx="7">
                  <c:v>7.75</c:v>
                </c:pt>
                <c:pt idx="8">
                  <c:v>8</c:v>
                </c:pt>
                <c:pt idx="9">
                  <c:v>8.25</c:v>
                </c:pt>
                <c:pt idx="10">
                  <c:v>8.5</c:v>
                </c:pt>
                <c:pt idx="11">
                  <c:v>8.75</c:v>
                </c:pt>
                <c:pt idx="12">
                  <c:v>9</c:v>
                </c:pt>
                <c:pt idx="13">
                  <c:v>9.25</c:v>
                </c:pt>
                <c:pt idx="14">
                  <c:v>9.5</c:v>
                </c:pt>
                <c:pt idx="15">
                  <c:v>9.75</c:v>
                </c:pt>
                <c:pt idx="16">
                  <c:v>10</c:v>
                </c:pt>
                <c:pt idx="17">
                  <c:v>10.25</c:v>
                </c:pt>
                <c:pt idx="18">
                  <c:v>10.5</c:v>
                </c:pt>
                <c:pt idx="19">
                  <c:v>10.75</c:v>
                </c:pt>
                <c:pt idx="20">
                  <c:v>11</c:v>
                </c:pt>
                <c:pt idx="21">
                  <c:v>11.25</c:v>
                </c:pt>
                <c:pt idx="22">
                  <c:v>11.5</c:v>
                </c:pt>
                <c:pt idx="23">
                  <c:v>11.75</c:v>
                </c:pt>
                <c:pt idx="24">
                  <c:v>12</c:v>
                </c:pt>
                <c:pt idx="25">
                  <c:v>12.25</c:v>
                </c:pt>
                <c:pt idx="26">
                  <c:v>12.5</c:v>
                </c:pt>
                <c:pt idx="27">
                  <c:v>12.75</c:v>
                </c:pt>
                <c:pt idx="28">
                  <c:v>13</c:v>
                </c:pt>
                <c:pt idx="29">
                  <c:v>13.25</c:v>
                </c:pt>
                <c:pt idx="30">
                  <c:v>13.5</c:v>
                </c:pt>
              </c:numCache>
            </c:numRef>
          </c:xVal>
          <c:yVal>
            <c:numRef>
              <c:f>'Material cislo 1'!$I$26:$I$56</c:f>
              <c:numCache>
                <c:formatCode>General</c:formatCode>
                <c:ptCount val="31"/>
                <c:pt idx="0">
                  <c:v>0.47100000000000003</c:v>
                </c:pt>
                <c:pt idx="1">
                  <c:v>0.54636000000000007</c:v>
                </c:pt>
                <c:pt idx="2">
                  <c:v>0.62172000000000005</c:v>
                </c:pt>
                <c:pt idx="3">
                  <c:v>0.70022000000000006</c:v>
                </c:pt>
                <c:pt idx="4">
                  <c:v>0.78814000000000006</c:v>
                </c:pt>
                <c:pt idx="5">
                  <c:v>0.88862000000000008</c:v>
                </c:pt>
                <c:pt idx="6">
                  <c:v>0.99538000000000004</c:v>
                </c:pt>
                <c:pt idx="7">
                  <c:v>1.10842</c:v>
                </c:pt>
                <c:pt idx="8">
                  <c:v>1.24658</c:v>
                </c:pt>
                <c:pt idx="9">
                  <c:v>1.3941600000000001</c:v>
                </c:pt>
                <c:pt idx="10">
                  <c:v>1.5762800000000001</c:v>
                </c:pt>
                <c:pt idx="11">
                  <c:v>1.7489800000000002</c:v>
                </c:pt>
                <c:pt idx="12">
                  <c:v>1.9593600000000002</c:v>
                </c:pt>
                <c:pt idx="13">
                  <c:v>2.1634600000000002</c:v>
                </c:pt>
                <c:pt idx="14">
                  <c:v>2.3832599999999999</c:v>
                </c:pt>
                <c:pt idx="15">
                  <c:v>2.6344599999999998</c:v>
                </c:pt>
                <c:pt idx="16">
                  <c:v>2.9170599999999998</c:v>
                </c:pt>
                <c:pt idx="17">
                  <c:v>3.2624599999999999</c:v>
                </c:pt>
                <c:pt idx="18">
                  <c:v>3.57646</c:v>
                </c:pt>
                <c:pt idx="19">
                  <c:v>3.9061599999999999</c:v>
                </c:pt>
                <c:pt idx="20">
                  <c:v>4.0945599999999995</c:v>
                </c:pt>
                <c:pt idx="21">
                  <c:v>4.3614599999999992</c:v>
                </c:pt>
                <c:pt idx="22">
                  <c:v>4.5812599999999994</c:v>
                </c:pt>
                <c:pt idx="23">
                  <c:v>4.8010599999999997</c:v>
                </c:pt>
                <c:pt idx="24">
                  <c:v>5.0836600000000001</c:v>
                </c:pt>
                <c:pt idx="25">
                  <c:v>5.4604600000000003</c:v>
                </c:pt>
                <c:pt idx="26">
                  <c:v>5.6802600000000005</c:v>
                </c:pt>
                <c:pt idx="27">
                  <c:v>5.9314600000000004</c:v>
                </c:pt>
                <c:pt idx="28">
                  <c:v>6.2140600000000008</c:v>
                </c:pt>
                <c:pt idx="29">
                  <c:v>6.4652600000000007</c:v>
                </c:pt>
                <c:pt idx="30">
                  <c:v>6.7164600000000005</c:v>
                </c:pt>
              </c:numCache>
            </c:numRef>
          </c:yVal>
          <c:smooth val="0"/>
        </c:ser>
        <c:ser>
          <c:idx val="1"/>
          <c:order val="1"/>
          <c:tx>
            <c:strRef>
              <c:f>'Material cislo 1'!$H$1</c:f>
              <c:strCache>
                <c:ptCount val="1"/>
                <c:pt idx="0">
                  <c:v>energia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FF420E"/>
              </a:solidFill>
              <a:ln>
                <a:solidFill>
                  <a:srgbClr val="FF420E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01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'Material cislo 1'!$B$26:$B$56</c:f>
              <c:numCache>
                <c:formatCode>General</c:formatCode>
                <c:ptCount val="31"/>
                <c:pt idx="0">
                  <c:v>6</c:v>
                </c:pt>
                <c:pt idx="1">
                  <c:v>6.25</c:v>
                </c:pt>
                <c:pt idx="2">
                  <c:v>6.5</c:v>
                </c:pt>
                <c:pt idx="3">
                  <c:v>6.75</c:v>
                </c:pt>
                <c:pt idx="4">
                  <c:v>7</c:v>
                </c:pt>
                <c:pt idx="5">
                  <c:v>7.25</c:v>
                </c:pt>
                <c:pt idx="6">
                  <c:v>7.5</c:v>
                </c:pt>
                <c:pt idx="7">
                  <c:v>7.75</c:v>
                </c:pt>
                <c:pt idx="8">
                  <c:v>8</c:v>
                </c:pt>
                <c:pt idx="9">
                  <c:v>8.25</c:v>
                </c:pt>
                <c:pt idx="10">
                  <c:v>8.5</c:v>
                </c:pt>
                <c:pt idx="11">
                  <c:v>8.75</c:v>
                </c:pt>
                <c:pt idx="12">
                  <c:v>9</c:v>
                </c:pt>
                <c:pt idx="13">
                  <c:v>9.25</c:v>
                </c:pt>
                <c:pt idx="14">
                  <c:v>9.5</c:v>
                </c:pt>
                <c:pt idx="15">
                  <c:v>9.75</c:v>
                </c:pt>
                <c:pt idx="16">
                  <c:v>10</c:v>
                </c:pt>
                <c:pt idx="17">
                  <c:v>10.25</c:v>
                </c:pt>
                <c:pt idx="18">
                  <c:v>10.5</c:v>
                </c:pt>
                <c:pt idx="19">
                  <c:v>10.75</c:v>
                </c:pt>
                <c:pt idx="20">
                  <c:v>11</c:v>
                </c:pt>
                <c:pt idx="21">
                  <c:v>11.25</c:v>
                </c:pt>
                <c:pt idx="22">
                  <c:v>11.5</c:v>
                </c:pt>
                <c:pt idx="23">
                  <c:v>11.75</c:v>
                </c:pt>
                <c:pt idx="24">
                  <c:v>12</c:v>
                </c:pt>
                <c:pt idx="25">
                  <c:v>12.25</c:v>
                </c:pt>
                <c:pt idx="26">
                  <c:v>12.5</c:v>
                </c:pt>
                <c:pt idx="27">
                  <c:v>12.75</c:v>
                </c:pt>
                <c:pt idx="28">
                  <c:v>13</c:v>
                </c:pt>
                <c:pt idx="29">
                  <c:v>13.25</c:v>
                </c:pt>
                <c:pt idx="30">
                  <c:v>13.5</c:v>
                </c:pt>
              </c:numCache>
            </c:numRef>
          </c:xVal>
          <c:yVal>
            <c:numRef>
              <c:f>'Material cislo 1'!$H$26:$H$56</c:f>
              <c:numCache>
                <c:formatCode>General</c:formatCode>
                <c:ptCount val="31"/>
                <c:pt idx="0">
                  <c:v>0.43703549999999991</c:v>
                </c:pt>
                <c:pt idx="1">
                  <c:v>0.48073904999999961</c:v>
                </c:pt>
                <c:pt idx="2">
                  <c:v>0.48073904999999961</c:v>
                </c:pt>
                <c:pt idx="3">
                  <c:v>0.5244426000000002</c:v>
                </c:pt>
                <c:pt idx="4">
                  <c:v>0.55357829999999963</c:v>
                </c:pt>
                <c:pt idx="5">
                  <c:v>0.59728185000000023</c:v>
                </c:pt>
                <c:pt idx="6">
                  <c:v>0.59728185000000023</c:v>
                </c:pt>
                <c:pt idx="7">
                  <c:v>0.65555324999999998</c:v>
                </c:pt>
                <c:pt idx="8">
                  <c:v>0.69925679999999957</c:v>
                </c:pt>
                <c:pt idx="9">
                  <c:v>0.74296035000000016</c:v>
                </c:pt>
                <c:pt idx="10">
                  <c:v>0.74296035000000016</c:v>
                </c:pt>
                <c:pt idx="11">
                  <c:v>0.81579960000000018</c:v>
                </c:pt>
                <c:pt idx="12">
                  <c:v>0.8449352999999995</c:v>
                </c:pt>
                <c:pt idx="13">
                  <c:v>0.9323423999999999</c:v>
                </c:pt>
                <c:pt idx="14">
                  <c:v>0.99061379999999943</c:v>
                </c:pt>
                <c:pt idx="15">
                  <c:v>1.03431735</c:v>
                </c:pt>
                <c:pt idx="16">
                  <c:v>1.0780208999999998</c:v>
                </c:pt>
                <c:pt idx="17">
                  <c:v>1.1362922999999996</c:v>
                </c:pt>
                <c:pt idx="18">
                  <c:v>1.2236993999999999</c:v>
                </c:pt>
                <c:pt idx="19">
                  <c:v>1.3693778999999997</c:v>
                </c:pt>
                <c:pt idx="20">
                  <c:v>1.5296242499999999</c:v>
                </c:pt>
                <c:pt idx="21">
                  <c:v>1.5733277999999995</c:v>
                </c:pt>
                <c:pt idx="22">
                  <c:v>1.5587599500000002</c:v>
                </c:pt>
                <c:pt idx="23">
                  <c:v>1.8209812499999998</c:v>
                </c:pt>
                <c:pt idx="24">
                  <c:v>1.9229561999999996</c:v>
                </c:pt>
                <c:pt idx="25">
                  <c:v>1.9957954499999997</c:v>
                </c:pt>
                <c:pt idx="26">
                  <c:v>2.1560418000000001</c:v>
                </c:pt>
                <c:pt idx="27">
                  <c:v>2.2434488999999997</c:v>
                </c:pt>
                <c:pt idx="28">
                  <c:v>2.3599916999999997</c:v>
                </c:pt>
                <c:pt idx="29">
                  <c:v>2.5202380500000001</c:v>
                </c:pt>
                <c:pt idx="30">
                  <c:v>2.5348058999999994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441472"/>
        <c:axId val="-1169448000"/>
      </c:scatterChart>
      <c:valAx>
        <c:axId val="-1169441472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en-US" sz="2400" dirty="0" smtClean="0"/>
                  <a:t>twist</a:t>
                </a:r>
                <a:endParaRPr lang="sk-SK" sz="2400" dirty="0"/>
              </a:p>
            </c:rich>
          </c:tx>
          <c:layout>
            <c:manualLayout>
              <c:xMode val="edge"/>
              <c:yMode val="edge"/>
              <c:x val="0.406305403443111"/>
              <c:y val="0.9181509209736550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48000"/>
        <c:crossesAt val="0"/>
        <c:crossBetween val="midCat"/>
        <c:majorUnit val="1"/>
      </c:valAx>
      <c:valAx>
        <c:axId val="-1169448000"/>
        <c:scaling>
          <c:orientation val="minMax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0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 sz="2400" dirty="0" smtClean="0"/>
                  <a:t>energ</a:t>
                </a:r>
                <a:r>
                  <a:rPr lang="en-US" sz="2400" dirty="0" smtClean="0"/>
                  <a:t>y</a:t>
                </a:r>
                <a:r>
                  <a:rPr lang="sk-SK" sz="2400" dirty="0" smtClean="0"/>
                  <a:t> </a:t>
                </a:r>
                <a:r>
                  <a:rPr lang="sk-SK" sz="2400" dirty="0"/>
                  <a:t>[J]</a:t>
                </a:r>
              </a:p>
            </c:rich>
          </c:tx>
          <c:layout>
            <c:manualLayout>
              <c:xMode val="edge"/>
              <c:yMode val="edge"/>
              <c:x val="4.0736781111690878E-2"/>
              <c:y val="0.34754316386833539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41472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sisal</a:t>
            </a:r>
            <a:endParaRPr lang="sk-SK"/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7.13065277131434E-2"/>
          <c:y val="7.9757259212964754E-2"/>
          <c:w val="0.87217775486603089"/>
          <c:h val="0.78223465766561584"/>
        </c:manualLayout>
      </c:layout>
      <c:scatterChart>
        <c:scatterStyle val="lineMarker"/>
        <c:varyColors val="0"/>
        <c:ser>
          <c:idx val="0"/>
          <c:order val="0"/>
          <c:spPr>
            <a:ln w="19050">
              <a:noFill/>
            </a:ln>
          </c:spPr>
          <c:marker>
            <c:symbol val="square"/>
            <c:size val="2"/>
            <c:spPr>
              <a:solidFill>
                <a:srgbClr val="004586"/>
              </a:solidFill>
              <a:ln w="25400"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</c:errBars>
          <c:xVal>
            <c:numRef>
              <c:f>sisal!$M$5:$M$23</c:f>
              <c:numCache>
                <c:formatCode>General</c:formatCode>
                <c:ptCount val="19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7.25</c:v>
                </c:pt>
                <c:pt idx="5">
                  <c:v>7.5</c:v>
                </c:pt>
                <c:pt idx="6">
                  <c:v>7.75</c:v>
                </c:pt>
                <c:pt idx="7">
                  <c:v>8</c:v>
                </c:pt>
                <c:pt idx="8">
                  <c:v>8.25</c:v>
                </c:pt>
                <c:pt idx="9">
                  <c:v>8.5</c:v>
                </c:pt>
                <c:pt idx="10">
                  <c:v>8.75</c:v>
                </c:pt>
                <c:pt idx="11">
                  <c:v>9</c:v>
                </c:pt>
                <c:pt idx="12">
                  <c:v>9.25</c:v>
                </c:pt>
                <c:pt idx="13">
                  <c:v>9.5</c:v>
                </c:pt>
                <c:pt idx="14">
                  <c:v>9.75</c:v>
                </c:pt>
                <c:pt idx="15">
                  <c:v>10</c:v>
                </c:pt>
                <c:pt idx="16">
                  <c:v>10.25</c:v>
                </c:pt>
                <c:pt idx="17">
                  <c:v>10.5</c:v>
                </c:pt>
                <c:pt idx="18">
                  <c:v>10.75</c:v>
                </c:pt>
              </c:numCache>
            </c:numRef>
          </c:xVal>
          <c:yVal>
            <c:numRef>
              <c:f>sisal!$S$5:$S$23</c:f>
              <c:numCache>
                <c:formatCode>General</c:formatCode>
                <c:ptCount val="19"/>
                <c:pt idx="0">
                  <c:v>0</c:v>
                </c:pt>
                <c:pt idx="1">
                  <c:v>0.41448000000000002</c:v>
                </c:pt>
                <c:pt idx="2">
                  <c:v>2.2984800000000001</c:v>
                </c:pt>
                <c:pt idx="3">
                  <c:v>3.1776800000000001</c:v>
                </c:pt>
                <c:pt idx="4">
                  <c:v>3.4822600000000001</c:v>
                </c:pt>
                <c:pt idx="5">
                  <c:v>3.7962600000000002</c:v>
                </c:pt>
                <c:pt idx="6">
                  <c:v>4.2358600000000006</c:v>
                </c:pt>
                <c:pt idx="7">
                  <c:v>4.6440600000000005</c:v>
                </c:pt>
                <c:pt idx="8">
                  <c:v>4.9266600000000009</c:v>
                </c:pt>
                <c:pt idx="9">
                  <c:v>5.3034600000000012</c:v>
                </c:pt>
                <c:pt idx="10">
                  <c:v>5.7116600000000011</c:v>
                </c:pt>
                <c:pt idx="11">
                  <c:v>6.2454600000000013</c:v>
                </c:pt>
                <c:pt idx="12">
                  <c:v>6.7164600000000014</c:v>
                </c:pt>
                <c:pt idx="13">
                  <c:v>7.2188600000000012</c:v>
                </c:pt>
                <c:pt idx="14">
                  <c:v>7.5642600000000009</c:v>
                </c:pt>
                <c:pt idx="15">
                  <c:v>8.035260000000001</c:v>
                </c:pt>
                <c:pt idx="16">
                  <c:v>8.4748600000000014</c:v>
                </c:pt>
                <c:pt idx="17">
                  <c:v>9.0400600000000022</c:v>
                </c:pt>
                <c:pt idx="18">
                  <c:v>9.3226600000000026</c:v>
                </c:pt>
              </c:numCache>
            </c:numRef>
          </c:yVal>
          <c:smooth val="0"/>
        </c:ser>
        <c:ser>
          <c:idx val="1"/>
          <c:order val="1"/>
          <c:spPr>
            <a:ln w="19050">
              <a:noFill/>
            </a:ln>
          </c:spPr>
          <c:marker>
            <c:symbol val="diamond"/>
            <c:size val="2"/>
            <c:spPr>
              <a:solidFill>
                <a:srgbClr val="FF420E"/>
              </a:solidFill>
              <a:ln w="25400">
                <a:solidFill>
                  <a:srgbClr val="FF420E"/>
                </a:solidFill>
                <a:prstDash val="solid"/>
              </a:ln>
            </c:spPr>
          </c:marker>
          <c:xVal>
            <c:numRef>
              <c:f>sisal!$M$5:$M$23</c:f>
              <c:numCache>
                <c:formatCode>General</c:formatCode>
                <c:ptCount val="19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7</c:v>
                </c:pt>
                <c:pt idx="4">
                  <c:v>7.25</c:v>
                </c:pt>
                <c:pt idx="5">
                  <c:v>7.5</c:v>
                </c:pt>
                <c:pt idx="6">
                  <c:v>7.75</c:v>
                </c:pt>
                <c:pt idx="7">
                  <c:v>8</c:v>
                </c:pt>
                <c:pt idx="8">
                  <c:v>8.25</c:v>
                </c:pt>
                <c:pt idx="9">
                  <c:v>8.5</c:v>
                </c:pt>
                <c:pt idx="10">
                  <c:v>8.75</c:v>
                </c:pt>
                <c:pt idx="11">
                  <c:v>9</c:v>
                </c:pt>
                <c:pt idx="12">
                  <c:v>9.25</c:v>
                </c:pt>
                <c:pt idx="13">
                  <c:v>9.5</c:v>
                </c:pt>
                <c:pt idx="14">
                  <c:v>9.75</c:v>
                </c:pt>
                <c:pt idx="15">
                  <c:v>10</c:v>
                </c:pt>
                <c:pt idx="16">
                  <c:v>10.25</c:v>
                </c:pt>
                <c:pt idx="17">
                  <c:v>10.5</c:v>
                </c:pt>
                <c:pt idx="18">
                  <c:v>10.75</c:v>
                </c:pt>
              </c:numCache>
            </c:numRef>
          </c:xVal>
          <c:yVal>
            <c:numRef>
              <c:f>sisal!$T$5:$T$23</c:f>
              <c:numCache>
                <c:formatCode>General</c:formatCode>
                <c:ptCount val="19"/>
                <c:pt idx="0">
                  <c:v>0</c:v>
                </c:pt>
                <c:pt idx="1">
                  <c:v>0.14901390000000062</c:v>
                </c:pt>
                <c:pt idx="2">
                  <c:v>0.48961710000000019</c:v>
                </c:pt>
                <c:pt idx="3">
                  <c:v>0.45768555000000044</c:v>
                </c:pt>
                <c:pt idx="4">
                  <c:v>0.48961710000000019</c:v>
                </c:pt>
                <c:pt idx="5">
                  <c:v>0.51090480000000038</c:v>
                </c:pt>
                <c:pt idx="6">
                  <c:v>0.54283635000000008</c:v>
                </c:pt>
                <c:pt idx="7">
                  <c:v>0.57476790000000066</c:v>
                </c:pt>
                <c:pt idx="8">
                  <c:v>0.76635720000000029</c:v>
                </c:pt>
                <c:pt idx="9">
                  <c:v>0.75571335000000006</c:v>
                </c:pt>
                <c:pt idx="10">
                  <c:v>0.81957645000000023</c:v>
                </c:pt>
                <c:pt idx="11">
                  <c:v>0.81957645000000023</c:v>
                </c:pt>
                <c:pt idx="12">
                  <c:v>0.86215185000000005</c:v>
                </c:pt>
                <c:pt idx="13">
                  <c:v>0.8727957000000004</c:v>
                </c:pt>
                <c:pt idx="14">
                  <c:v>1.1176042500000001</c:v>
                </c:pt>
                <c:pt idx="15">
                  <c:v>1.1388919500000003</c:v>
                </c:pt>
                <c:pt idx="16">
                  <c:v>1.2453304500000002</c:v>
                </c:pt>
                <c:pt idx="17">
                  <c:v>1.2559743000000005</c:v>
                </c:pt>
                <c:pt idx="18">
                  <c:v>1.5007828500000002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434400"/>
        <c:axId val="-1169440928"/>
      </c:scatterChart>
      <c:valAx>
        <c:axId val="-1169434400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twist</a:t>
                </a:r>
                <a:endParaRPr lang="sk-SK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40928"/>
        <c:crossesAt val="0"/>
        <c:crossBetween val="midCat"/>
      </c:valAx>
      <c:valAx>
        <c:axId val="-1169440928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energy</a:t>
                </a:r>
                <a:r>
                  <a:rPr lang="en-US" baseline="0"/>
                  <a:t> [J]</a:t>
                </a:r>
                <a:endParaRPr lang="sk-SK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34400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/>
              <a:t>rubber</a:t>
            </a:r>
          </a:p>
        </c:rich>
      </c:tx>
      <c:layout>
        <c:manualLayout>
          <c:xMode val="edge"/>
          <c:yMode val="edge"/>
          <c:x val="0.48890932407309767"/>
          <c:y val="1.7957351290684626E-2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7.3023067118413248E-2"/>
          <c:y val="8.2783742941223273E-2"/>
          <c:w val="0.90399451431538025"/>
          <c:h val="0.78318460192475936"/>
        </c:manualLayout>
      </c:layout>
      <c:scatterChart>
        <c:scatterStyle val="lineMarker"/>
        <c:varyColors val="0"/>
        <c:ser>
          <c:idx val="0"/>
          <c:order val="0"/>
          <c:tx>
            <c:strRef>
              <c:f>'1 kg'!$A$2</c:f>
              <c:strCache>
                <c:ptCount val="1"/>
                <c:pt idx="0">
                  <c:v>gumené lano</c:v>
                </c:pt>
              </c:strCache>
            </c:strRef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rgbClr val="004586"/>
              </a:solidFill>
              <a:ln w="50800"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'1 kg'!$C$3:$C$30</c:f>
              <c:numCache>
                <c:formatCode>General</c:formatCode>
                <c:ptCount val="28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13</c:v>
                </c:pt>
                <c:pt idx="6">
                  <c:v>14</c:v>
                </c:pt>
                <c:pt idx="7">
                  <c:v>15</c:v>
                </c:pt>
                <c:pt idx="8">
                  <c:v>16</c:v>
                </c:pt>
                <c:pt idx="9">
                  <c:v>17</c:v>
                </c:pt>
                <c:pt idx="10">
                  <c:v>18</c:v>
                </c:pt>
                <c:pt idx="11">
                  <c:v>19</c:v>
                </c:pt>
                <c:pt idx="12">
                  <c:v>20</c:v>
                </c:pt>
                <c:pt idx="13">
                  <c:v>21</c:v>
                </c:pt>
                <c:pt idx="14">
                  <c:v>22</c:v>
                </c:pt>
                <c:pt idx="15">
                  <c:v>23</c:v>
                </c:pt>
                <c:pt idx="16">
                  <c:v>24</c:v>
                </c:pt>
                <c:pt idx="17">
                  <c:v>25</c:v>
                </c:pt>
                <c:pt idx="18">
                  <c:v>26</c:v>
                </c:pt>
                <c:pt idx="19">
                  <c:v>27</c:v>
                </c:pt>
                <c:pt idx="20">
                  <c:v>28</c:v>
                </c:pt>
                <c:pt idx="21">
                  <c:v>29</c:v>
                </c:pt>
                <c:pt idx="22">
                  <c:v>30</c:v>
                </c:pt>
                <c:pt idx="23">
                  <c:v>31</c:v>
                </c:pt>
                <c:pt idx="24">
                  <c:v>32</c:v>
                </c:pt>
                <c:pt idx="25">
                  <c:v>33</c:v>
                </c:pt>
                <c:pt idx="26">
                  <c:v>34</c:v>
                </c:pt>
                <c:pt idx="27">
                  <c:v>35</c:v>
                </c:pt>
              </c:numCache>
            </c:numRef>
          </c:xVal>
          <c:yVal>
            <c:numRef>
              <c:f>'1 kg'!$E$3:$E$30</c:f>
              <c:numCache>
                <c:formatCode>General</c:formatCode>
                <c:ptCount val="28"/>
                <c:pt idx="0">
                  <c:v>37.9</c:v>
                </c:pt>
                <c:pt idx="1">
                  <c:v>38.9</c:v>
                </c:pt>
                <c:pt idx="2">
                  <c:v>41</c:v>
                </c:pt>
                <c:pt idx="3">
                  <c:v>44.3</c:v>
                </c:pt>
                <c:pt idx="4">
                  <c:v>48.2</c:v>
                </c:pt>
                <c:pt idx="5">
                  <c:v>47.5</c:v>
                </c:pt>
                <c:pt idx="6">
                  <c:v>46.2</c:v>
                </c:pt>
                <c:pt idx="7">
                  <c:v>44.7</c:v>
                </c:pt>
                <c:pt idx="8">
                  <c:v>43.6</c:v>
                </c:pt>
                <c:pt idx="9">
                  <c:v>42.8</c:v>
                </c:pt>
                <c:pt idx="10">
                  <c:v>41.5</c:v>
                </c:pt>
                <c:pt idx="11">
                  <c:v>40.200000000000003</c:v>
                </c:pt>
                <c:pt idx="12">
                  <c:v>37.799999999999997</c:v>
                </c:pt>
                <c:pt idx="13">
                  <c:v>36.299999999999997</c:v>
                </c:pt>
                <c:pt idx="14">
                  <c:v>35.799999999999997</c:v>
                </c:pt>
                <c:pt idx="15">
                  <c:v>35</c:v>
                </c:pt>
                <c:pt idx="16">
                  <c:v>33.700000000000003</c:v>
                </c:pt>
                <c:pt idx="17">
                  <c:v>31.9</c:v>
                </c:pt>
                <c:pt idx="18">
                  <c:v>31.4</c:v>
                </c:pt>
                <c:pt idx="19">
                  <c:v>30</c:v>
                </c:pt>
                <c:pt idx="20">
                  <c:v>28.9</c:v>
                </c:pt>
                <c:pt idx="21">
                  <c:v>27</c:v>
                </c:pt>
                <c:pt idx="22">
                  <c:v>25.6</c:v>
                </c:pt>
                <c:pt idx="23">
                  <c:v>24</c:v>
                </c:pt>
                <c:pt idx="24">
                  <c:v>23.1</c:v>
                </c:pt>
                <c:pt idx="25">
                  <c:v>21.3</c:v>
                </c:pt>
                <c:pt idx="26">
                  <c:v>20</c:v>
                </c:pt>
                <c:pt idx="27">
                  <c:v>19.5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69439840"/>
        <c:axId val="-1169436032"/>
      </c:scatterChart>
      <c:valAx>
        <c:axId val="-1169439840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/>
                  <a:t>twist</a:t>
                </a:r>
              </a:p>
            </c:rich>
          </c:tx>
          <c:layout>
            <c:manualLayout>
              <c:xMode val="edge"/>
              <c:yMode val="edge"/>
              <c:x val="0.48473061017160041"/>
              <c:y val="0.9300378282835609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36032"/>
        <c:crossesAt val="0"/>
        <c:crossBetween val="midCat"/>
        <c:majorUnit val="1"/>
      </c:valAx>
      <c:valAx>
        <c:axId val="-1169436032"/>
        <c:scaling>
          <c:orientation val="minMax"/>
          <c:min val="16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Arial"/>
                    <a:ea typeface="Arial"/>
                    <a:cs typeface="Arial"/>
                  </a:defRPr>
                </a:pPr>
                <a:r>
                  <a:rPr lang="sk-SK"/>
                  <a:t>length[cm]</a:t>
                </a:r>
              </a:p>
            </c:rich>
          </c:tx>
          <c:layout>
            <c:manualLayout>
              <c:xMode val="edge"/>
              <c:yMode val="edge"/>
              <c:x val="7.0239827403030461E-3"/>
              <c:y val="0.4024068977636761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000" b="0" i="0" u="none" strike="noStrike" baseline="0">
                <a:solidFill>
                  <a:srgbClr val="000000"/>
                </a:solidFill>
                <a:latin typeface="Arial"/>
                <a:ea typeface="Arial"/>
                <a:cs typeface="Arial"/>
              </a:defRPr>
            </a:pPr>
            <a:endParaRPr lang="sk-SK"/>
          </a:p>
        </c:txPr>
        <c:crossAx val="-1169439840"/>
        <c:crossesAt val="0"/>
        <c:crossBetween val="midCat"/>
        <c:majorUnit val="2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k-SK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22642550636731"/>
          <c:y val="9.6749842016912613E-2"/>
          <c:w val="0.85900657123163582"/>
          <c:h val="0.73465413009540959"/>
        </c:manualLayout>
      </c:layout>
      <c:scatterChart>
        <c:scatterStyle val="lineMarker"/>
        <c:varyColors val="0"/>
        <c:ser>
          <c:idx val="0"/>
          <c:order val="0"/>
          <c:tx>
            <c:v>polypropylene</c:v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chemeClr val="accent1"/>
              </a:solidFill>
              <a:ln w="101600">
                <a:solidFill>
                  <a:schemeClr val="accent1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5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'1kg'!$S$7:$S$19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</c:numCache>
            </c:numRef>
          </c:xVal>
          <c:yVal>
            <c:numRef>
              <c:f>'1kg'!$U$7:$U$19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3171632"/>
        <c:axId val="-1173167824"/>
      </c:scatterChart>
      <c:valAx>
        <c:axId val="-1173171632"/>
        <c:scaling>
          <c:orientation val="minMax"/>
          <c:max val="2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</a:defRPr>
                </a:pPr>
                <a:r>
                  <a:rPr lang="en-US" sz="2400" b="1" dirty="0" smtClean="0">
                    <a:latin typeface="+mj-lt"/>
                  </a:rPr>
                  <a:t>Number</a:t>
                </a:r>
                <a:r>
                  <a:rPr lang="en-US" sz="2400" b="1" baseline="0" dirty="0" smtClean="0">
                    <a:latin typeface="+mj-lt"/>
                  </a:rPr>
                  <a:t> of t</a:t>
                </a:r>
                <a:r>
                  <a:rPr lang="en-US" sz="2400" b="1" dirty="0" smtClean="0">
                    <a:latin typeface="+mj-lt"/>
                  </a:rPr>
                  <a:t>wists</a:t>
                </a:r>
                <a:endParaRPr lang="sk-SK" sz="2400" b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35515002391229389"/>
              <c:y val="0.9294457948213389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sk-SK"/>
          </a:p>
        </c:txPr>
        <c:crossAx val="-1173167824"/>
        <c:crossesAt val="0"/>
        <c:crossBetween val="midCat"/>
        <c:majorUnit val="1"/>
      </c:valAx>
      <c:valAx>
        <c:axId val="-1173167824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 algn="ctr">
                  <a:defRPr sz="2800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2800" b="1" dirty="0" smtClean="0">
                    <a:latin typeface="+mn-lt"/>
                  </a:rPr>
                  <a:t>Coils</a:t>
                </a:r>
                <a:endParaRPr lang="en-US" sz="28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6418880140882147E-2"/>
              <c:y val="0.386927384350536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sk-SK"/>
          </a:p>
        </c:txPr>
        <c:crossAx val="-1173171632"/>
        <c:crossesAt val="0"/>
        <c:crossBetween val="midCat"/>
        <c:majorUnit val="1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k-SK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22642550636731"/>
          <c:y val="9.6749842016912613E-2"/>
          <c:w val="0.85900657123163582"/>
          <c:h val="0.73465413009540959"/>
        </c:manualLayout>
      </c:layout>
      <c:scatterChart>
        <c:scatterStyle val="lineMarker"/>
        <c:varyColors val="0"/>
        <c:ser>
          <c:idx val="0"/>
          <c:order val="0"/>
          <c:tx>
            <c:v>polypropylene</c:v>
          </c:tx>
          <c:spPr>
            <a:ln w="19050">
              <a:noFill/>
            </a:ln>
          </c:spPr>
          <c:marker>
            <c:symbol val="diamond"/>
            <c:size val="5"/>
            <c:spPr>
              <a:solidFill>
                <a:schemeClr val="accent1"/>
              </a:solidFill>
              <a:ln w="101600">
                <a:solidFill>
                  <a:schemeClr val="accent1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5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'1kg'!$S$7:$S$19</c:f>
              <c:numCache>
                <c:formatCode>General</c:formatCode>
                <c:ptCount val="13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  <c:pt idx="12">
                  <c:v>19</c:v>
                </c:pt>
              </c:numCache>
            </c:numRef>
          </c:xVal>
          <c:yVal>
            <c:numRef>
              <c:f>'1kg'!$U$7:$U$19</c:f>
              <c:numCache>
                <c:formatCode>General</c:formatCode>
                <c:ptCount val="13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</c:v>
                </c:pt>
                <c:pt idx="5">
                  <c:v>2</c:v>
                </c:pt>
                <c:pt idx="6">
                  <c:v>3</c:v>
                </c:pt>
                <c:pt idx="7">
                  <c:v>4</c:v>
                </c:pt>
                <c:pt idx="8">
                  <c:v>5</c:v>
                </c:pt>
                <c:pt idx="9">
                  <c:v>6</c:v>
                </c:pt>
                <c:pt idx="10">
                  <c:v>7</c:v>
                </c:pt>
                <c:pt idx="11">
                  <c:v>8</c:v>
                </c:pt>
                <c:pt idx="12">
                  <c:v>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3164016"/>
        <c:axId val="-1172522576"/>
      </c:scatterChart>
      <c:valAx>
        <c:axId val="-1173164016"/>
        <c:scaling>
          <c:orientation val="minMax"/>
          <c:max val="20"/>
          <c:min val="0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900" b="1" i="0" u="none" strike="noStrike" baseline="0">
                    <a:solidFill>
                      <a:srgbClr val="000000"/>
                    </a:solidFill>
                    <a:latin typeface="+mj-lt"/>
                    <a:ea typeface="Arial"/>
                    <a:cs typeface="Arial"/>
                  </a:defRPr>
                </a:pPr>
                <a:r>
                  <a:rPr lang="en-US" sz="2400" b="1" dirty="0" smtClean="0">
                    <a:latin typeface="+mj-lt"/>
                  </a:rPr>
                  <a:t>Number</a:t>
                </a:r>
                <a:r>
                  <a:rPr lang="en-US" sz="2400" b="1" baseline="0" dirty="0" smtClean="0">
                    <a:latin typeface="+mj-lt"/>
                  </a:rPr>
                  <a:t> of t</a:t>
                </a:r>
                <a:r>
                  <a:rPr lang="en-US" sz="2400" b="1" dirty="0" smtClean="0">
                    <a:latin typeface="+mj-lt"/>
                  </a:rPr>
                  <a:t>wists</a:t>
                </a:r>
                <a:endParaRPr lang="sk-SK" sz="2400" b="1" dirty="0">
                  <a:latin typeface="+mj-lt"/>
                </a:endParaRPr>
              </a:p>
            </c:rich>
          </c:tx>
          <c:layout>
            <c:manualLayout>
              <c:xMode val="edge"/>
              <c:yMode val="edge"/>
              <c:x val="0.35515002391229389"/>
              <c:y val="0.9294457948213389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sk-SK"/>
          </a:p>
        </c:txPr>
        <c:crossAx val="-1172522576"/>
        <c:crossesAt val="0"/>
        <c:crossBetween val="midCat"/>
        <c:majorUnit val="1"/>
      </c:valAx>
      <c:valAx>
        <c:axId val="-1172522576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 rot="-5400000" vert="horz"/>
              <a:lstStyle/>
              <a:p>
                <a:pPr algn="ctr">
                  <a:defRPr sz="2800" b="1" i="0" u="none" strike="noStrike" baseline="0">
                    <a:solidFill>
                      <a:srgbClr val="000000"/>
                    </a:solidFill>
                    <a:latin typeface="+mn-lt"/>
                    <a:ea typeface="Arial"/>
                    <a:cs typeface="Arial"/>
                  </a:defRPr>
                </a:pPr>
                <a:r>
                  <a:rPr lang="en-US" sz="2800" b="1" dirty="0" smtClean="0">
                    <a:latin typeface="+mn-lt"/>
                  </a:rPr>
                  <a:t>Coils</a:t>
                </a:r>
                <a:endParaRPr lang="en-US" sz="28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1.6418880140882147E-2"/>
              <c:y val="0.3869273843505366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400" b="0" i="0" u="none" strike="noStrike" baseline="0">
                <a:solidFill>
                  <a:srgbClr val="000000"/>
                </a:solidFill>
                <a:latin typeface="+mn-lt"/>
                <a:ea typeface="Arial"/>
                <a:cs typeface="Arial"/>
              </a:defRPr>
            </a:pPr>
            <a:endParaRPr lang="sk-SK"/>
          </a:p>
        </c:txPr>
        <c:crossAx val="-1173164016"/>
        <c:crossesAt val="0"/>
        <c:crossBetween val="midCat"/>
        <c:majorUnit val="1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gap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100" b="0" i="0" u="none" strike="noStrike" baseline="0">
          <a:solidFill>
            <a:srgbClr val="000000"/>
          </a:solidFill>
          <a:latin typeface="Calibri"/>
          <a:ea typeface="Calibri"/>
          <a:cs typeface="Calibri"/>
        </a:defRPr>
      </a:pPr>
      <a:endParaRPr lang="sk-SK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1431989583979169"/>
          <c:y val="7.9513226383404786E-2"/>
          <c:w val="0.82160372000743997"/>
          <c:h val="0.76512068790011301"/>
        </c:manualLayout>
      </c:layout>
      <c:scatterChart>
        <c:scatterStyle val="lineMarker"/>
        <c:varyColors val="0"/>
        <c:ser>
          <c:idx val="0"/>
          <c:order val="0"/>
          <c:tx>
            <c:strRef>
              <c:f>'moment-sisal-najlepsie'!$G$4</c:f>
              <c:strCache>
                <c:ptCount val="1"/>
                <c:pt idx="0">
                  <c:v>moment sily</c:v>
                </c:pt>
              </c:strCache>
            </c:strRef>
          </c:tx>
          <c:spPr>
            <a:ln w="19050">
              <a:noFill/>
            </a:ln>
          </c:spPr>
          <c:marker>
            <c:symbol val="square"/>
            <c:size val="5"/>
            <c:spPr>
              <a:solidFill>
                <a:schemeClr val="accent1"/>
              </a:solidFill>
              <a:ln w="95250">
                <a:solidFill>
                  <a:schemeClr val="accent1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04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'moment-sisal-najlepsie'!$A$5:$A$26</c:f>
              <c:numCache>
                <c:formatCode>General</c:formatCode>
                <c:ptCount val="2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8</c:v>
                </c:pt>
                <c:pt idx="4">
                  <c:v>8.25</c:v>
                </c:pt>
                <c:pt idx="5">
                  <c:v>8.5</c:v>
                </c:pt>
                <c:pt idx="6">
                  <c:v>8.75</c:v>
                </c:pt>
                <c:pt idx="7">
                  <c:v>9</c:v>
                </c:pt>
                <c:pt idx="8">
                  <c:v>9.25</c:v>
                </c:pt>
                <c:pt idx="9">
                  <c:v>9.5</c:v>
                </c:pt>
                <c:pt idx="10">
                  <c:v>9.75</c:v>
                </c:pt>
                <c:pt idx="11">
                  <c:v>10</c:v>
                </c:pt>
                <c:pt idx="12">
                  <c:v>10.25</c:v>
                </c:pt>
                <c:pt idx="13">
                  <c:v>10.5</c:v>
                </c:pt>
                <c:pt idx="14">
                  <c:v>10.75</c:v>
                </c:pt>
                <c:pt idx="15">
                  <c:v>11</c:v>
                </c:pt>
                <c:pt idx="16">
                  <c:v>11.25</c:v>
                </c:pt>
                <c:pt idx="17">
                  <c:v>11.5</c:v>
                </c:pt>
                <c:pt idx="18">
                  <c:v>11.75</c:v>
                </c:pt>
                <c:pt idx="19">
                  <c:v>12</c:v>
                </c:pt>
                <c:pt idx="20">
                  <c:v>12.25</c:v>
                </c:pt>
                <c:pt idx="21">
                  <c:v>12.5</c:v>
                </c:pt>
              </c:numCache>
            </c:numRef>
          </c:xVal>
          <c:yVal>
            <c:numRef>
              <c:f>'moment-sisal-najlepsie'!$G$5:$G$26</c:f>
              <c:numCache>
                <c:formatCode>General</c:formatCode>
                <c:ptCount val="22"/>
                <c:pt idx="0">
                  <c:v>0</c:v>
                </c:pt>
                <c:pt idx="1">
                  <c:v>0.03</c:v>
                </c:pt>
                <c:pt idx="2">
                  <c:v>9.8000000000000004E-2</c:v>
                </c:pt>
                <c:pt idx="3">
                  <c:v>0.2</c:v>
                </c:pt>
                <c:pt idx="4">
                  <c:v>0.24</c:v>
                </c:pt>
                <c:pt idx="5">
                  <c:v>0.27999999999999997</c:v>
                </c:pt>
                <c:pt idx="6">
                  <c:v>0.30000000000000004</c:v>
                </c:pt>
                <c:pt idx="7">
                  <c:v>0.34000000000000008</c:v>
                </c:pt>
                <c:pt idx="8">
                  <c:v>0.38</c:v>
                </c:pt>
                <c:pt idx="9">
                  <c:v>0.38</c:v>
                </c:pt>
                <c:pt idx="10">
                  <c:v>0.42000000000000004</c:v>
                </c:pt>
                <c:pt idx="11">
                  <c:v>0.30000000000000004</c:v>
                </c:pt>
                <c:pt idx="12">
                  <c:v>0.34000000000000008</c:v>
                </c:pt>
                <c:pt idx="13">
                  <c:v>0.4</c:v>
                </c:pt>
                <c:pt idx="14">
                  <c:v>0.44000000000000006</c:v>
                </c:pt>
                <c:pt idx="15">
                  <c:v>0.5</c:v>
                </c:pt>
                <c:pt idx="16">
                  <c:v>0.32000000000000006</c:v>
                </c:pt>
                <c:pt idx="17">
                  <c:v>0.34000000000000008</c:v>
                </c:pt>
                <c:pt idx="18">
                  <c:v>0.38</c:v>
                </c:pt>
                <c:pt idx="19">
                  <c:v>0.45999999999999996</c:v>
                </c:pt>
                <c:pt idx="20">
                  <c:v>0.55999999999999994</c:v>
                </c:pt>
                <c:pt idx="21">
                  <c:v>0.32000000000000006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24208"/>
        <c:axId val="-1172521488"/>
      </c:scatterChart>
      <c:valAx>
        <c:axId val="-117252420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 b="1" dirty="0" smtClean="0">
                    <a:latin typeface="+mn-lt"/>
                  </a:rPr>
                  <a:t>Number of</a:t>
                </a:r>
                <a:r>
                  <a:rPr lang="en-US" sz="2000" b="1" baseline="0" dirty="0" smtClean="0">
                    <a:latin typeface="+mn-lt"/>
                  </a:rPr>
                  <a:t> </a:t>
                </a:r>
                <a:r>
                  <a:rPr lang="sk-SK" sz="2000" b="1" dirty="0" smtClean="0">
                    <a:latin typeface="+mn-lt"/>
                  </a:rPr>
                  <a:t>twist</a:t>
                </a:r>
                <a:r>
                  <a:rPr lang="en-US" sz="2000" b="1" dirty="0" smtClean="0">
                    <a:latin typeface="+mn-lt"/>
                  </a:rPr>
                  <a:t>s</a:t>
                </a:r>
                <a:endParaRPr lang="sk-SK" sz="2000" b="1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0591937503875009"/>
              <c:y val="0.9232751812168907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>
                <a:latin typeface="+mn-lt"/>
              </a:defRPr>
            </a:pPr>
            <a:endParaRPr lang="sk-SK"/>
          </a:p>
        </c:txPr>
        <c:crossAx val="-1172521488"/>
        <c:crossesAt val="0"/>
        <c:crossBetween val="midCat"/>
      </c:valAx>
      <c:valAx>
        <c:axId val="-1172521488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>
                    <a:latin typeface="+mn-lt"/>
                  </a:defRPr>
                </a:pPr>
                <a:r>
                  <a:rPr lang="en-US" b="1" dirty="0" err="1" smtClean="0">
                    <a:latin typeface="+mn-lt"/>
                  </a:rPr>
                  <a:t>Torqu</a:t>
                </a:r>
                <a:r>
                  <a:rPr lang="sk-SK" b="1" dirty="0" smtClean="0">
                    <a:latin typeface="+mn-lt"/>
                  </a:rPr>
                  <a:t>e </a:t>
                </a:r>
                <a:r>
                  <a:rPr lang="sk-SK" b="1" dirty="0">
                    <a:latin typeface="+mn-lt"/>
                  </a:rPr>
                  <a:t>[Nm]</a:t>
                </a:r>
              </a:p>
            </c:rich>
          </c:tx>
          <c:layout>
            <c:manualLayout>
              <c:xMode val="edge"/>
              <c:yMode val="edge"/>
              <c:x val="1.5325736251472504E-2"/>
              <c:y val="0.29687931108364624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 b="0">
                <a:latin typeface="+mn-lt"/>
              </a:defRPr>
            </a:pPr>
            <a:endParaRPr lang="sk-SK"/>
          </a:p>
        </c:txPr>
        <c:crossAx val="-1172524208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20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739880785157745"/>
          <c:y val="8.6879437184344252E-2"/>
          <c:w val="0.85708880720082403"/>
          <c:h val="0.76635863037445318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'Material cislo 1'!$G$1</c:f>
              <c:strCache>
                <c:ptCount val="1"/>
                <c:pt idx="0">
                  <c:v>moment sily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10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04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'Material cislo 1'!$B$14:$B$56</c:f>
              <c:numCache>
                <c:formatCode>General</c:formatCode>
                <c:ptCount val="43"/>
                <c:pt idx="0">
                  <c:v>3</c:v>
                </c:pt>
                <c:pt idx="1">
                  <c:v>3.25</c:v>
                </c:pt>
                <c:pt idx="2">
                  <c:v>3.5</c:v>
                </c:pt>
                <c:pt idx="3">
                  <c:v>3.75</c:v>
                </c:pt>
                <c:pt idx="4">
                  <c:v>4</c:v>
                </c:pt>
                <c:pt idx="5">
                  <c:v>4.25</c:v>
                </c:pt>
                <c:pt idx="6">
                  <c:v>4.5</c:v>
                </c:pt>
                <c:pt idx="7">
                  <c:v>4.75</c:v>
                </c:pt>
                <c:pt idx="8">
                  <c:v>5</c:v>
                </c:pt>
                <c:pt idx="9">
                  <c:v>5.25</c:v>
                </c:pt>
                <c:pt idx="10">
                  <c:v>5.5</c:v>
                </c:pt>
                <c:pt idx="11">
                  <c:v>5.75</c:v>
                </c:pt>
                <c:pt idx="12">
                  <c:v>6</c:v>
                </c:pt>
                <c:pt idx="13">
                  <c:v>6.25</c:v>
                </c:pt>
                <c:pt idx="14">
                  <c:v>6.5</c:v>
                </c:pt>
                <c:pt idx="15">
                  <c:v>6.75</c:v>
                </c:pt>
                <c:pt idx="16">
                  <c:v>7</c:v>
                </c:pt>
                <c:pt idx="17">
                  <c:v>7.25</c:v>
                </c:pt>
                <c:pt idx="18">
                  <c:v>7.5</c:v>
                </c:pt>
                <c:pt idx="19">
                  <c:v>7.75</c:v>
                </c:pt>
                <c:pt idx="20">
                  <c:v>8</c:v>
                </c:pt>
                <c:pt idx="21">
                  <c:v>8.25</c:v>
                </c:pt>
                <c:pt idx="22">
                  <c:v>8.5</c:v>
                </c:pt>
                <c:pt idx="23">
                  <c:v>8.75</c:v>
                </c:pt>
                <c:pt idx="24">
                  <c:v>9</c:v>
                </c:pt>
                <c:pt idx="25">
                  <c:v>9.25</c:v>
                </c:pt>
                <c:pt idx="26">
                  <c:v>9.5</c:v>
                </c:pt>
                <c:pt idx="27">
                  <c:v>9.75</c:v>
                </c:pt>
                <c:pt idx="28">
                  <c:v>10</c:v>
                </c:pt>
                <c:pt idx="29">
                  <c:v>10.25</c:v>
                </c:pt>
                <c:pt idx="30">
                  <c:v>10.5</c:v>
                </c:pt>
                <c:pt idx="31">
                  <c:v>10.75</c:v>
                </c:pt>
                <c:pt idx="32">
                  <c:v>11</c:v>
                </c:pt>
                <c:pt idx="33">
                  <c:v>11.25</c:v>
                </c:pt>
                <c:pt idx="34">
                  <c:v>11.5</c:v>
                </c:pt>
                <c:pt idx="35">
                  <c:v>11.75</c:v>
                </c:pt>
                <c:pt idx="36">
                  <c:v>12</c:v>
                </c:pt>
                <c:pt idx="37">
                  <c:v>12.25</c:v>
                </c:pt>
                <c:pt idx="38">
                  <c:v>12.5</c:v>
                </c:pt>
                <c:pt idx="39">
                  <c:v>12.75</c:v>
                </c:pt>
                <c:pt idx="40">
                  <c:v>13</c:v>
                </c:pt>
                <c:pt idx="41">
                  <c:v>13.25</c:v>
                </c:pt>
                <c:pt idx="42">
                  <c:v>13.5</c:v>
                </c:pt>
              </c:numCache>
            </c:numRef>
          </c:xVal>
          <c:yVal>
            <c:numRef>
              <c:f>'Material cislo 1'!$G$14:$G$56</c:f>
              <c:numCache>
                <c:formatCode>General</c:formatCode>
                <c:ptCount val="43"/>
                <c:pt idx="0">
                  <c:v>2E-3</c:v>
                </c:pt>
                <c:pt idx="1">
                  <c:v>2E-3</c:v>
                </c:pt>
                <c:pt idx="2">
                  <c:v>8.0000000000000002E-3</c:v>
                </c:pt>
                <c:pt idx="3">
                  <c:v>1.7999999999999999E-2</c:v>
                </c:pt>
                <c:pt idx="4">
                  <c:v>2.0000000000000004E-2</c:v>
                </c:pt>
                <c:pt idx="5">
                  <c:v>2.4E-2</c:v>
                </c:pt>
                <c:pt idx="6">
                  <c:v>2.8000000000000004E-2</c:v>
                </c:pt>
                <c:pt idx="7">
                  <c:v>2.6000000000000002E-2</c:v>
                </c:pt>
                <c:pt idx="8">
                  <c:v>2.6000000000000002E-2</c:v>
                </c:pt>
                <c:pt idx="9">
                  <c:v>0.03</c:v>
                </c:pt>
                <c:pt idx="10">
                  <c:v>3.4000000000000002E-2</c:v>
                </c:pt>
                <c:pt idx="11">
                  <c:v>3.8000000000000006E-2</c:v>
                </c:pt>
                <c:pt idx="12">
                  <c:v>4.4000000000000004E-2</c:v>
                </c:pt>
                <c:pt idx="13">
                  <c:v>4.8000000000000001E-2</c:v>
                </c:pt>
                <c:pt idx="14">
                  <c:v>4.8000000000000001E-2</c:v>
                </c:pt>
                <c:pt idx="15">
                  <c:v>0.05</c:v>
                </c:pt>
                <c:pt idx="16">
                  <c:v>5.6000000000000008E-2</c:v>
                </c:pt>
                <c:pt idx="17">
                  <c:v>6.4000000000000001E-2</c:v>
                </c:pt>
                <c:pt idx="18">
                  <c:v>6.8000000000000005E-2</c:v>
                </c:pt>
                <c:pt idx="19">
                  <c:v>7.1999999999999995E-2</c:v>
                </c:pt>
                <c:pt idx="20">
                  <c:v>8.8000000000000009E-2</c:v>
                </c:pt>
                <c:pt idx="21">
                  <c:v>9.4E-2</c:v>
                </c:pt>
                <c:pt idx="22">
                  <c:v>0.11599999999999999</c:v>
                </c:pt>
                <c:pt idx="23">
                  <c:v>0.11000000000000001</c:v>
                </c:pt>
                <c:pt idx="24">
                  <c:v>0.13400000000000001</c:v>
                </c:pt>
                <c:pt idx="25">
                  <c:v>0.13</c:v>
                </c:pt>
                <c:pt idx="26">
                  <c:v>0.13999999999999999</c:v>
                </c:pt>
                <c:pt idx="27">
                  <c:v>0.16000000000000003</c:v>
                </c:pt>
                <c:pt idx="28">
                  <c:v>0.18000000000000002</c:v>
                </c:pt>
                <c:pt idx="29">
                  <c:v>0.22000000000000003</c:v>
                </c:pt>
                <c:pt idx="30">
                  <c:v>0.2</c:v>
                </c:pt>
                <c:pt idx="31">
                  <c:v>0.21000000000000002</c:v>
                </c:pt>
                <c:pt idx="32">
                  <c:v>0.12000000000000002</c:v>
                </c:pt>
                <c:pt idx="33">
                  <c:v>0.17</c:v>
                </c:pt>
                <c:pt idx="34">
                  <c:v>0.13999999999999999</c:v>
                </c:pt>
                <c:pt idx="35">
                  <c:v>0.13999999999999999</c:v>
                </c:pt>
                <c:pt idx="36">
                  <c:v>0.18000000000000002</c:v>
                </c:pt>
                <c:pt idx="37">
                  <c:v>0.24</c:v>
                </c:pt>
                <c:pt idx="38">
                  <c:v>0.13999999999999999</c:v>
                </c:pt>
                <c:pt idx="39">
                  <c:v>0.16000000000000003</c:v>
                </c:pt>
                <c:pt idx="40">
                  <c:v>0.18000000000000002</c:v>
                </c:pt>
                <c:pt idx="41">
                  <c:v>0.16000000000000003</c:v>
                </c:pt>
                <c:pt idx="42">
                  <c:v>0.16000000000000003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26928"/>
        <c:axId val="-1172520400"/>
      </c:scatterChart>
      <c:valAx>
        <c:axId val="-117252692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b="1"/>
                </a:pPr>
                <a:r>
                  <a:rPr lang="en-US" b="1" dirty="0" smtClean="0"/>
                  <a:t>T</a:t>
                </a:r>
                <a:r>
                  <a:rPr lang="sk-SK" b="1" dirty="0" err="1" smtClean="0"/>
                  <a:t>wist</a:t>
                </a:r>
                <a:endParaRPr lang="sk-SK" b="1" dirty="0"/>
              </a:p>
            </c:rich>
          </c:tx>
          <c:layout>
            <c:manualLayout>
              <c:xMode val="edge"/>
              <c:yMode val="edge"/>
              <c:x val="0.47096161904263067"/>
              <c:y val="0.93081571748108083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>
                <a:latin typeface="+mn-lt"/>
              </a:defRPr>
            </a:pPr>
            <a:endParaRPr lang="sk-SK"/>
          </a:p>
        </c:txPr>
        <c:crossAx val="-1172520400"/>
        <c:crossesAt val="0"/>
        <c:crossBetween val="midCat"/>
      </c:valAx>
      <c:valAx>
        <c:axId val="-1172520400"/>
        <c:scaling>
          <c:orientation val="minMax"/>
          <c:min val="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 b="1">
                    <a:latin typeface="+mn-lt"/>
                  </a:defRPr>
                </a:pPr>
                <a:r>
                  <a:rPr lang="en-US" b="1" dirty="0" smtClean="0">
                    <a:latin typeface="+mn-lt"/>
                  </a:rPr>
                  <a:t>T</a:t>
                </a:r>
                <a:r>
                  <a:rPr lang="sk-SK" b="1" dirty="0" err="1" smtClean="0">
                    <a:latin typeface="+mn-lt"/>
                  </a:rPr>
                  <a:t>orque</a:t>
                </a:r>
                <a:r>
                  <a:rPr lang="sk-SK" b="1" dirty="0" smtClean="0">
                    <a:latin typeface="+mn-lt"/>
                  </a:rPr>
                  <a:t> </a:t>
                </a:r>
                <a:r>
                  <a:rPr lang="sk-SK" b="1" dirty="0">
                    <a:latin typeface="+mn-lt"/>
                  </a:rPr>
                  <a:t>[Nm]</a:t>
                </a:r>
              </a:p>
            </c:rich>
          </c:tx>
          <c:layout>
            <c:manualLayout>
              <c:xMode val="edge"/>
              <c:yMode val="edge"/>
              <c:x val="6.4581319569106043E-3"/>
              <c:y val="0.35047071340450831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>
                <a:latin typeface="+mn-lt"/>
              </a:defRPr>
            </a:pPr>
            <a:endParaRPr lang="sk-SK"/>
          </a:p>
        </c:txPr>
        <c:crossAx val="-1172526928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>
                <a:latin typeface="+mn-lt"/>
              </a:rPr>
              <a:t>Sisal</a:t>
            </a:r>
            <a:endParaRPr lang="sk-SK" dirty="0">
              <a:latin typeface="+mn-lt"/>
            </a:endParaRPr>
          </a:p>
        </c:rich>
      </c:tx>
      <c:layout>
        <c:manualLayout>
          <c:xMode val="edge"/>
          <c:yMode val="edge"/>
          <c:x val="0.47462117735710524"/>
          <c:y val="2.268012838756118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6665663691688579"/>
          <c:y val="8.131649755810999E-2"/>
          <c:w val="0.78575162173338764"/>
          <c:h val="0.78311519194964097"/>
        </c:manualLayout>
      </c:layout>
      <c:scatterChart>
        <c:scatterStyle val="lineMarker"/>
        <c:varyColors val="0"/>
        <c:ser>
          <c:idx val="0"/>
          <c:order val="0"/>
          <c:tx>
            <c:strRef>
              <c:f>Sheet1!$E$2</c:f>
              <c:strCache>
                <c:ptCount val="1"/>
                <c:pt idx="0">
                  <c:v>dlzka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12"/>
            <c:spPr>
              <a:solidFill>
                <a:schemeClr val="accent1"/>
              </a:solidFill>
              <a:ln w="0"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  <c:spPr>
              <a:ln w="3175">
                <a:solidFill>
                  <a:srgbClr val="000000"/>
                </a:solidFill>
                <a:prstDash val="solid"/>
              </a:ln>
            </c:spPr>
          </c:errBars>
          <c:xVal>
            <c:numRef>
              <c:f>Sheet1!$C$3:$C$17</c:f>
              <c:numCache>
                <c:formatCode>General</c:formatCode>
                <c:ptCount val="15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12</c:v>
                </c:pt>
                <c:pt idx="5">
                  <c:v>15</c:v>
                </c:pt>
                <c:pt idx="6">
                  <c:v>17</c:v>
                </c:pt>
                <c:pt idx="7">
                  <c:v>18</c:v>
                </c:pt>
                <c:pt idx="8">
                  <c:v>19</c:v>
                </c:pt>
                <c:pt idx="9">
                  <c:v>20</c:v>
                </c:pt>
                <c:pt idx="10">
                  <c:v>21</c:v>
                </c:pt>
                <c:pt idx="11">
                  <c:v>22</c:v>
                </c:pt>
                <c:pt idx="12">
                  <c:v>23</c:v>
                </c:pt>
                <c:pt idx="13">
                  <c:v>24</c:v>
                </c:pt>
                <c:pt idx="14">
                  <c:v>25</c:v>
                </c:pt>
              </c:numCache>
            </c:numRef>
          </c:xVal>
          <c:yVal>
            <c:numRef>
              <c:f>Sheet1!$E$3:$E$17</c:f>
              <c:numCache>
                <c:formatCode>General</c:formatCode>
                <c:ptCount val="15"/>
                <c:pt idx="0">
                  <c:v>46.8</c:v>
                </c:pt>
                <c:pt idx="1">
                  <c:v>46.2</c:v>
                </c:pt>
                <c:pt idx="2">
                  <c:v>44.9</c:v>
                </c:pt>
                <c:pt idx="3">
                  <c:v>43.2</c:v>
                </c:pt>
                <c:pt idx="4">
                  <c:v>41.1</c:v>
                </c:pt>
                <c:pt idx="5">
                  <c:v>38.799999999999997</c:v>
                </c:pt>
                <c:pt idx="6">
                  <c:v>35.299999999999997</c:v>
                </c:pt>
                <c:pt idx="7">
                  <c:v>34.200000000000003</c:v>
                </c:pt>
                <c:pt idx="8">
                  <c:v>29</c:v>
                </c:pt>
                <c:pt idx="9">
                  <c:v>24.5</c:v>
                </c:pt>
                <c:pt idx="10">
                  <c:v>20.9</c:v>
                </c:pt>
                <c:pt idx="11">
                  <c:v>18.600000000000001</c:v>
                </c:pt>
                <c:pt idx="12">
                  <c:v>15.9</c:v>
                </c:pt>
                <c:pt idx="13">
                  <c:v>10.8</c:v>
                </c:pt>
                <c:pt idx="14">
                  <c:v>6.9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14960"/>
        <c:axId val="-1172516592"/>
      </c:scatterChart>
      <c:valAx>
        <c:axId val="-1172514960"/>
        <c:scaling>
          <c:orientation val="minMax"/>
          <c:max val="26"/>
          <c:min val="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Twist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48758954319085318"/>
              <c:y val="0.9445906314823466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1800">
                <a:latin typeface="+mn-lt"/>
              </a:defRPr>
            </a:pPr>
            <a:endParaRPr lang="sk-SK"/>
          </a:p>
        </c:txPr>
        <c:crossAx val="-1172516592"/>
        <c:crosses val="autoZero"/>
        <c:crossBetween val="midCat"/>
      </c:valAx>
      <c:valAx>
        <c:axId val="-1172516592"/>
        <c:scaling>
          <c:orientation val="minMax"/>
          <c:max val="5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Length</a:t>
                </a:r>
                <a:r>
                  <a:rPr lang="sk-SK" dirty="0" smtClean="0"/>
                  <a:t> </a:t>
                </a:r>
                <a:r>
                  <a:rPr lang="sk-SK" dirty="0"/>
                  <a:t>[cm]</a:t>
                </a:r>
              </a:p>
            </c:rich>
          </c:tx>
          <c:layout>
            <c:manualLayout>
              <c:xMode val="edge"/>
              <c:yMode val="edge"/>
              <c:x val="4.1802923668706696E-3"/>
              <c:y val="0.39049066846453895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 sz="2000">
                <a:latin typeface="+mn-lt"/>
              </a:defRPr>
            </a:pPr>
            <a:endParaRPr lang="sk-SK"/>
          </a:p>
        </c:txPr>
        <c:crossAx val="-1172514960"/>
        <c:crosses val="autoZero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6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vert="horz"/>
          <a:lstStyle/>
          <a:p>
            <a:pPr>
              <a:defRPr>
                <a:latin typeface="+mn-lt"/>
              </a:defRPr>
            </a:pPr>
            <a:r>
              <a:rPr lang="en-US" dirty="0" smtClean="0">
                <a:latin typeface="+mn-lt"/>
              </a:rPr>
              <a:t>Polypropylene</a:t>
            </a:r>
            <a:endParaRPr lang="sk-SK" dirty="0">
              <a:latin typeface="+mn-lt"/>
            </a:endParaRPr>
          </a:p>
        </c:rich>
      </c:tx>
      <c:layout>
        <c:manualLayout>
          <c:xMode val="edge"/>
          <c:yMode val="edge"/>
          <c:x val="0.41432079442153491"/>
          <c:y val="2.438308169425152E-3"/>
        </c:manualLayout>
      </c:layout>
      <c:overlay val="0"/>
      <c:spPr>
        <a:noFill/>
        <a:ln>
          <a:noFill/>
        </a:ln>
        <a:effectLst/>
      </c:spPr>
    </c:title>
    <c:autoTitleDeleted val="0"/>
    <c:plotArea>
      <c:layout>
        <c:manualLayout>
          <c:layoutTarget val="inner"/>
          <c:xMode val="edge"/>
          <c:yMode val="edge"/>
          <c:x val="0.17763325442472203"/>
          <c:y val="9.3617788714166886E-2"/>
          <c:w val="0.76837060839393911"/>
          <c:h val="0.77491877779345841"/>
        </c:manualLayout>
      </c:layout>
      <c:scatterChart>
        <c:scatterStyle val="lineMarker"/>
        <c:varyColors val="0"/>
        <c:ser>
          <c:idx val="0"/>
          <c:order val="0"/>
          <c:spPr>
            <a:ln w="25400" cap="rnd">
              <a:noFill/>
              <a:round/>
            </a:ln>
            <a:effectLst/>
          </c:spPr>
          <c:marker>
            <c:symbol val="circle"/>
            <c:size val="9"/>
            <c:spPr>
              <a:solidFill>
                <a:srgbClr val="0070C0"/>
              </a:solidFill>
              <a:ln w="85725">
                <a:solidFill>
                  <a:schemeClr val="accent1"/>
                </a:solidFill>
              </a:ln>
              <a:effectLst/>
            </c:spPr>
          </c:marker>
          <c:errBars>
            <c:errDir val="y"/>
            <c:errBarType val="both"/>
            <c:errValType val="fixedVal"/>
            <c:noEndCap val="0"/>
            <c:val val="0.2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xVal>
            <c:numRef>
              <c:f>'1kg'!$D$28:$D$39</c:f>
              <c:numCache>
                <c:formatCode>General</c:formatCode>
                <c:ptCount val="12"/>
                <c:pt idx="0">
                  <c:v>0</c:v>
                </c:pt>
                <c:pt idx="1">
                  <c:v>3</c:v>
                </c:pt>
                <c:pt idx="2">
                  <c:v>6</c:v>
                </c:pt>
                <c:pt idx="3">
                  <c:v>9</c:v>
                </c:pt>
                <c:pt idx="4">
                  <c:v>11</c:v>
                </c:pt>
                <c:pt idx="5">
                  <c:v>12</c:v>
                </c:pt>
                <c:pt idx="6">
                  <c:v>13</c:v>
                </c:pt>
                <c:pt idx="7">
                  <c:v>14</c:v>
                </c:pt>
                <c:pt idx="8">
                  <c:v>15</c:v>
                </c:pt>
                <c:pt idx="9">
                  <c:v>16</c:v>
                </c:pt>
                <c:pt idx="10">
                  <c:v>17</c:v>
                </c:pt>
                <c:pt idx="11">
                  <c:v>18</c:v>
                </c:pt>
              </c:numCache>
            </c:numRef>
          </c:xVal>
          <c:yVal>
            <c:numRef>
              <c:f>'1kg'!$E$28:$E$39</c:f>
              <c:numCache>
                <c:formatCode>General</c:formatCode>
                <c:ptCount val="12"/>
                <c:pt idx="0">
                  <c:v>40.799999999999997</c:v>
                </c:pt>
                <c:pt idx="1">
                  <c:v>39.799999999999997</c:v>
                </c:pt>
                <c:pt idx="2">
                  <c:v>38</c:v>
                </c:pt>
                <c:pt idx="3">
                  <c:v>35.299999999999997</c:v>
                </c:pt>
                <c:pt idx="4">
                  <c:v>30.5</c:v>
                </c:pt>
                <c:pt idx="5">
                  <c:v>27.7</c:v>
                </c:pt>
                <c:pt idx="6">
                  <c:v>24.2</c:v>
                </c:pt>
                <c:pt idx="7">
                  <c:v>21.8</c:v>
                </c:pt>
                <c:pt idx="8">
                  <c:v>18.3</c:v>
                </c:pt>
                <c:pt idx="9">
                  <c:v>14.8</c:v>
                </c:pt>
                <c:pt idx="10">
                  <c:v>10.9</c:v>
                </c:pt>
                <c:pt idx="11">
                  <c:v>8.6999999999999993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19856"/>
        <c:axId val="-1172518768"/>
      </c:scatterChart>
      <c:valAx>
        <c:axId val="-1172519856"/>
        <c:scaling>
          <c:orientation val="minMax"/>
        </c:scaling>
        <c:delete val="0"/>
        <c:axPos val="b"/>
        <c:title>
          <c:tx>
            <c:rich>
              <a:bodyPr rot="0" vert="horz"/>
              <a:lstStyle/>
              <a:p>
                <a:pPr>
                  <a:defRPr/>
                </a:pPr>
                <a:r>
                  <a:rPr lang="en-US" dirty="0" smtClean="0"/>
                  <a:t>Twist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0.50158703771476376"/>
              <c:y val="0.94689987600176484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1800" b="0">
                <a:latin typeface="+mn-lt"/>
              </a:defRPr>
            </a:pPr>
            <a:endParaRPr lang="sk-SK"/>
          </a:p>
        </c:txPr>
        <c:crossAx val="-1172518768"/>
        <c:crosses val="autoZero"/>
        <c:crossBetween val="midCat"/>
      </c:valAx>
      <c:valAx>
        <c:axId val="-117251876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 dirty="0" smtClean="0"/>
                  <a:t>Length </a:t>
                </a:r>
                <a:r>
                  <a:rPr lang="en-US" dirty="0"/>
                  <a:t>[cm]</a:t>
                </a:r>
                <a:endParaRPr lang="sk-SK" dirty="0"/>
              </a:p>
            </c:rich>
          </c:tx>
          <c:layout>
            <c:manualLayout>
              <c:xMode val="edge"/>
              <c:yMode val="edge"/>
              <c:x val="2.3398748178306984E-2"/>
              <c:y val="0.35683714462587768"/>
            </c:manualLayout>
          </c:layout>
          <c:overlay val="0"/>
          <c:spPr>
            <a:noFill/>
            <a:ln>
              <a:noFill/>
            </a:ln>
            <a:effectLst/>
          </c:sp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vert="horz"/>
          <a:lstStyle/>
          <a:p>
            <a:pPr>
              <a:defRPr sz="2000">
                <a:latin typeface="+mn-lt"/>
              </a:defRPr>
            </a:pPr>
            <a:endParaRPr lang="sk-SK"/>
          </a:p>
        </c:txPr>
        <c:crossAx val="-1172519856"/>
        <c:crosses val="autoZero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600" b="0">
          <a:latin typeface="Arial" panose="020B0604020202020204" pitchFamily="34" charset="0"/>
          <a:cs typeface="Arial" panose="020B0604020202020204" pitchFamily="34" charset="0"/>
        </a:defRPr>
      </a:pPr>
      <a:endParaRPr lang="sk-SK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 smtClean="0">
                <a:latin typeface="+mn-lt"/>
              </a:rPr>
              <a:t>Polypropylene</a:t>
            </a:r>
            <a:endParaRPr lang="sk-SK" sz="2000" dirty="0">
              <a:latin typeface="+mn-lt"/>
            </a:endParaRPr>
          </a:p>
        </c:rich>
      </c:tx>
      <c:layout>
        <c:manualLayout>
          <c:xMode val="edge"/>
          <c:yMode val="edge"/>
          <c:x val="0.37832923084874598"/>
          <c:y val="1.33613870759274E-2"/>
        </c:manualLayout>
      </c:layout>
      <c:overlay val="1"/>
    </c:title>
    <c:autoTitleDeleted val="0"/>
    <c:plotArea>
      <c:layout>
        <c:manualLayout>
          <c:layoutTarget val="inner"/>
          <c:xMode val="edge"/>
          <c:yMode val="edge"/>
          <c:x val="0.17322297003732612"/>
          <c:y val="0.11554231494407223"/>
          <c:w val="0.7790212424713755"/>
          <c:h val="0.71319108665864828"/>
        </c:manualLayout>
      </c:layout>
      <c:scatterChart>
        <c:scatterStyle val="lineMarker"/>
        <c:varyColors val="0"/>
        <c:ser>
          <c:idx val="0"/>
          <c:order val="0"/>
          <c:tx>
            <c:strRef>
              <c:f>'Material cislo 1'!$C$1</c:f>
              <c:strCache>
                <c:ptCount val="1"/>
                <c:pt idx="0">
                  <c:v>dĺžka</c:v>
                </c:pt>
              </c:strCache>
            </c:strRef>
          </c:tx>
          <c:spPr>
            <a:ln w="19050">
              <a:noFill/>
            </a:ln>
          </c:spPr>
          <c:marker>
            <c:symbol val="circle"/>
            <c:size val="10"/>
            <c:spPr>
              <a:solidFill>
                <a:srgbClr val="004586"/>
              </a:solidFill>
              <a:ln>
                <a:solidFill>
                  <a:srgbClr val="004586"/>
                </a:solidFill>
                <a:prstDash val="solid"/>
              </a:ln>
            </c:spPr>
          </c:marker>
          <c:errBars>
            <c:errDir val="y"/>
            <c:errBarType val="both"/>
            <c:errValType val="fixedVal"/>
            <c:noEndCap val="0"/>
            <c:val val="0.2"/>
          </c:errBars>
          <c:xVal>
            <c:numRef>
              <c:f>'Material cislo 1'!$B$2:$B$56</c:f>
              <c:numCache>
                <c:formatCode>General</c:formatCode>
                <c:ptCount val="55"/>
                <c:pt idx="0">
                  <c:v>0</c:v>
                </c:pt>
                <c:pt idx="1">
                  <c:v>0.25</c:v>
                </c:pt>
                <c:pt idx="2">
                  <c:v>0.5</c:v>
                </c:pt>
                <c:pt idx="3">
                  <c:v>0.75</c:v>
                </c:pt>
                <c:pt idx="4">
                  <c:v>1</c:v>
                </c:pt>
                <c:pt idx="5">
                  <c:v>1.25</c:v>
                </c:pt>
                <c:pt idx="6">
                  <c:v>1.5</c:v>
                </c:pt>
                <c:pt idx="7">
                  <c:v>1.75</c:v>
                </c:pt>
                <c:pt idx="8">
                  <c:v>2</c:v>
                </c:pt>
                <c:pt idx="9">
                  <c:v>2.25</c:v>
                </c:pt>
                <c:pt idx="10">
                  <c:v>2.5</c:v>
                </c:pt>
                <c:pt idx="11">
                  <c:v>2.75</c:v>
                </c:pt>
                <c:pt idx="12">
                  <c:v>3</c:v>
                </c:pt>
                <c:pt idx="13">
                  <c:v>3.25</c:v>
                </c:pt>
                <c:pt idx="14">
                  <c:v>3.5</c:v>
                </c:pt>
                <c:pt idx="15">
                  <c:v>3.75</c:v>
                </c:pt>
                <c:pt idx="16">
                  <c:v>4</c:v>
                </c:pt>
                <c:pt idx="17">
                  <c:v>4.25</c:v>
                </c:pt>
                <c:pt idx="18">
                  <c:v>4.5</c:v>
                </c:pt>
                <c:pt idx="19">
                  <c:v>4.75</c:v>
                </c:pt>
                <c:pt idx="20">
                  <c:v>5</c:v>
                </c:pt>
                <c:pt idx="21">
                  <c:v>5.25</c:v>
                </c:pt>
                <c:pt idx="22">
                  <c:v>5.5</c:v>
                </c:pt>
                <c:pt idx="23">
                  <c:v>5.75</c:v>
                </c:pt>
                <c:pt idx="24">
                  <c:v>6</c:v>
                </c:pt>
                <c:pt idx="25">
                  <c:v>6.25</c:v>
                </c:pt>
                <c:pt idx="26">
                  <c:v>6.5</c:v>
                </c:pt>
                <c:pt idx="27">
                  <c:v>6.75</c:v>
                </c:pt>
                <c:pt idx="28">
                  <c:v>7</c:v>
                </c:pt>
                <c:pt idx="29">
                  <c:v>7.25</c:v>
                </c:pt>
                <c:pt idx="30">
                  <c:v>7.5</c:v>
                </c:pt>
                <c:pt idx="31">
                  <c:v>7.75</c:v>
                </c:pt>
                <c:pt idx="32">
                  <c:v>8</c:v>
                </c:pt>
                <c:pt idx="33">
                  <c:v>8.25</c:v>
                </c:pt>
                <c:pt idx="34">
                  <c:v>8.5</c:v>
                </c:pt>
                <c:pt idx="35">
                  <c:v>8.75</c:v>
                </c:pt>
                <c:pt idx="36">
                  <c:v>9</c:v>
                </c:pt>
                <c:pt idx="37">
                  <c:v>9.25</c:v>
                </c:pt>
                <c:pt idx="38">
                  <c:v>9.5</c:v>
                </c:pt>
                <c:pt idx="39">
                  <c:v>9.75</c:v>
                </c:pt>
                <c:pt idx="40">
                  <c:v>10</c:v>
                </c:pt>
                <c:pt idx="41">
                  <c:v>10.25</c:v>
                </c:pt>
                <c:pt idx="42">
                  <c:v>10.5</c:v>
                </c:pt>
                <c:pt idx="43">
                  <c:v>10.75</c:v>
                </c:pt>
                <c:pt idx="44">
                  <c:v>11</c:v>
                </c:pt>
                <c:pt idx="45">
                  <c:v>11.25</c:v>
                </c:pt>
                <c:pt idx="46">
                  <c:v>11.5</c:v>
                </c:pt>
                <c:pt idx="47">
                  <c:v>11.75</c:v>
                </c:pt>
                <c:pt idx="48">
                  <c:v>12</c:v>
                </c:pt>
                <c:pt idx="49">
                  <c:v>12.25</c:v>
                </c:pt>
                <c:pt idx="50">
                  <c:v>12.5</c:v>
                </c:pt>
                <c:pt idx="51">
                  <c:v>12.75</c:v>
                </c:pt>
                <c:pt idx="52">
                  <c:v>13</c:v>
                </c:pt>
                <c:pt idx="53">
                  <c:v>13.25</c:v>
                </c:pt>
                <c:pt idx="54">
                  <c:v>13.5</c:v>
                </c:pt>
              </c:numCache>
            </c:numRef>
          </c:xVal>
          <c:yVal>
            <c:numRef>
              <c:f>'Material cislo 1'!$C$2:$C$56</c:f>
              <c:numCache>
                <c:formatCode>General</c:formatCode>
                <c:ptCount val="55"/>
                <c:pt idx="0">
                  <c:v>44</c:v>
                </c:pt>
                <c:pt idx="1">
                  <c:v>44</c:v>
                </c:pt>
                <c:pt idx="2">
                  <c:v>43.9</c:v>
                </c:pt>
                <c:pt idx="3">
                  <c:v>43.8</c:v>
                </c:pt>
                <c:pt idx="4">
                  <c:v>43.7</c:v>
                </c:pt>
                <c:pt idx="5">
                  <c:v>43.6</c:v>
                </c:pt>
                <c:pt idx="6">
                  <c:v>43.5</c:v>
                </c:pt>
                <c:pt idx="7">
                  <c:v>43.5</c:v>
                </c:pt>
                <c:pt idx="8">
                  <c:v>43.4</c:v>
                </c:pt>
                <c:pt idx="9">
                  <c:v>43.4</c:v>
                </c:pt>
                <c:pt idx="10">
                  <c:v>43.1</c:v>
                </c:pt>
                <c:pt idx="11">
                  <c:v>43</c:v>
                </c:pt>
                <c:pt idx="12">
                  <c:v>42.9</c:v>
                </c:pt>
                <c:pt idx="13">
                  <c:v>42.8</c:v>
                </c:pt>
                <c:pt idx="14">
                  <c:v>42.7</c:v>
                </c:pt>
                <c:pt idx="15">
                  <c:v>42.5</c:v>
                </c:pt>
                <c:pt idx="16">
                  <c:v>42.3</c:v>
                </c:pt>
                <c:pt idx="17">
                  <c:v>42.2</c:v>
                </c:pt>
                <c:pt idx="18">
                  <c:v>42</c:v>
                </c:pt>
                <c:pt idx="19">
                  <c:v>41.8</c:v>
                </c:pt>
                <c:pt idx="20">
                  <c:v>41.7</c:v>
                </c:pt>
                <c:pt idx="21">
                  <c:v>41.6</c:v>
                </c:pt>
                <c:pt idx="22">
                  <c:v>41.5</c:v>
                </c:pt>
                <c:pt idx="23">
                  <c:v>41.2</c:v>
                </c:pt>
                <c:pt idx="24">
                  <c:v>41</c:v>
                </c:pt>
                <c:pt idx="25">
                  <c:v>40.700000000000003</c:v>
                </c:pt>
                <c:pt idx="26">
                  <c:v>40.700000000000003</c:v>
                </c:pt>
                <c:pt idx="27">
                  <c:v>40.4</c:v>
                </c:pt>
                <c:pt idx="28">
                  <c:v>40.200000000000003</c:v>
                </c:pt>
                <c:pt idx="29">
                  <c:v>39.9</c:v>
                </c:pt>
                <c:pt idx="30">
                  <c:v>39.9</c:v>
                </c:pt>
                <c:pt idx="31">
                  <c:v>39.5</c:v>
                </c:pt>
                <c:pt idx="32">
                  <c:v>39.200000000000003</c:v>
                </c:pt>
                <c:pt idx="33">
                  <c:v>38.9</c:v>
                </c:pt>
                <c:pt idx="34">
                  <c:v>38.9</c:v>
                </c:pt>
                <c:pt idx="35">
                  <c:v>38.4</c:v>
                </c:pt>
                <c:pt idx="36">
                  <c:v>38.200000000000003</c:v>
                </c:pt>
                <c:pt idx="37">
                  <c:v>37.6</c:v>
                </c:pt>
                <c:pt idx="38">
                  <c:v>37.200000000000003</c:v>
                </c:pt>
                <c:pt idx="39">
                  <c:v>36.9</c:v>
                </c:pt>
                <c:pt idx="40">
                  <c:v>36.6</c:v>
                </c:pt>
                <c:pt idx="41">
                  <c:v>36.200000000000003</c:v>
                </c:pt>
                <c:pt idx="42">
                  <c:v>35.6</c:v>
                </c:pt>
                <c:pt idx="43">
                  <c:v>34.6</c:v>
                </c:pt>
                <c:pt idx="44">
                  <c:v>33.5</c:v>
                </c:pt>
                <c:pt idx="45">
                  <c:v>33.200000000000003</c:v>
                </c:pt>
                <c:pt idx="46">
                  <c:v>33.299999999999997</c:v>
                </c:pt>
                <c:pt idx="47">
                  <c:v>31.5</c:v>
                </c:pt>
                <c:pt idx="48">
                  <c:v>30.8</c:v>
                </c:pt>
                <c:pt idx="49">
                  <c:v>30.3</c:v>
                </c:pt>
                <c:pt idx="50">
                  <c:v>29.2</c:v>
                </c:pt>
                <c:pt idx="51">
                  <c:v>28.6</c:v>
                </c:pt>
                <c:pt idx="52">
                  <c:v>27.8</c:v>
                </c:pt>
                <c:pt idx="53">
                  <c:v>26.7</c:v>
                </c:pt>
                <c:pt idx="54">
                  <c:v>26.6</c:v>
                </c:pt>
              </c:numCache>
            </c:numRef>
          </c:y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-1172513872"/>
        <c:axId val="-1172513328"/>
      </c:scatterChart>
      <c:valAx>
        <c:axId val="-1172513872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2000">
                    <a:latin typeface="+mn-lt"/>
                  </a:defRPr>
                </a:pPr>
                <a:r>
                  <a:rPr lang="en-US" sz="2000" dirty="0" smtClean="0">
                    <a:latin typeface="+mn-lt"/>
                  </a:rPr>
                  <a:t>Twist</a:t>
                </a:r>
                <a:endParaRPr lang="sk-SK" sz="2000" dirty="0">
                  <a:latin typeface="+mn-lt"/>
                </a:endParaRPr>
              </a:p>
            </c:rich>
          </c:tx>
          <c:layout>
            <c:manualLayout>
              <c:xMode val="edge"/>
              <c:yMode val="edge"/>
              <c:x val="0.47827177183725089"/>
              <c:y val="0.93292998743488598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>
                <a:latin typeface="+mn-lt"/>
              </a:defRPr>
            </a:pPr>
            <a:endParaRPr lang="sk-SK"/>
          </a:p>
        </c:txPr>
        <c:crossAx val="-1172513328"/>
        <c:crossesAt val="0"/>
        <c:crossBetween val="midCat"/>
      </c:valAx>
      <c:valAx>
        <c:axId val="-1172513328"/>
        <c:scaling>
          <c:orientation val="minMax"/>
          <c:min val="20"/>
        </c:scaling>
        <c:delete val="0"/>
        <c:axPos val="l"/>
        <c:majorGridlines>
          <c:spPr>
            <a:ln w="3175">
              <a:solidFill>
                <a:srgbClr val="B3B3B3"/>
              </a:solidFill>
              <a:prstDash val="solid"/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en-US" dirty="0" smtClean="0"/>
                  <a:t>Length</a:t>
                </a:r>
                <a:r>
                  <a:rPr lang="sk-SK" dirty="0" smtClean="0"/>
                  <a:t> </a:t>
                </a:r>
                <a:r>
                  <a:rPr lang="sk-SK" dirty="0"/>
                  <a:t>[cm]</a:t>
                </a:r>
              </a:p>
            </c:rich>
          </c:tx>
          <c:layout>
            <c:manualLayout>
              <c:xMode val="edge"/>
              <c:yMode val="edge"/>
              <c:x val="3.9457662095060035E-3"/>
              <c:y val="0.35465409146458476"/>
            </c:manualLayout>
          </c:layout>
          <c:overlay val="0"/>
          <c:spPr>
            <a:noFill/>
            <a:ln w="25400">
              <a:noFill/>
            </a:ln>
          </c:spPr>
        </c:title>
        <c:numFmt formatCode="General" sourceLinked="1"/>
        <c:majorTickMark val="out"/>
        <c:minorTickMark val="none"/>
        <c:tickLblPos val="nextTo"/>
        <c:spPr>
          <a:ln w="3175">
            <a:solidFill>
              <a:srgbClr val="B3B3B3"/>
            </a:solidFill>
            <a:prstDash val="solid"/>
          </a:ln>
        </c:spPr>
        <c:txPr>
          <a:bodyPr rot="0" vert="horz"/>
          <a:lstStyle/>
          <a:p>
            <a:pPr>
              <a:defRPr>
                <a:latin typeface="+mn-lt"/>
              </a:defRPr>
            </a:pPr>
            <a:endParaRPr lang="sk-SK"/>
          </a:p>
        </c:txPr>
        <c:crossAx val="-1172513872"/>
        <c:crossesAt val="0"/>
        <c:crossBetween val="midCat"/>
      </c:valAx>
      <c:spPr>
        <a:noFill/>
        <a:ln w="3175">
          <a:solidFill>
            <a:srgbClr val="B3B3B3"/>
          </a:solidFill>
          <a:prstDash val="solid"/>
        </a:ln>
      </c:spPr>
    </c:plotArea>
    <c:plotVisOnly val="1"/>
    <c:dispBlanksAs val="span"/>
    <c:showDLblsOverMax val="0"/>
  </c:chart>
  <c:spPr>
    <a:solidFill>
      <a:srgbClr val="FFFFFF"/>
    </a:solidFill>
    <a:ln w="6350">
      <a:noFill/>
    </a:ln>
  </c:spPr>
  <c:txPr>
    <a:bodyPr/>
    <a:lstStyle/>
    <a:p>
      <a:pPr>
        <a:defRPr sz="1800" b="0" i="0" u="none" strike="noStrike" baseline="0">
          <a:solidFill>
            <a:srgbClr val="000000"/>
          </a:solidFill>
          <a:latin typeface="Arial"/>
          <a:ea typeface="Arial"/>
          <a:cs typeface="Arial"/>
        </a:defRPr>
      </a:pPr>
      <a:endParaRPr lang="sk-SK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5F7482-9B05-4E97-94F9-B1D697672E3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F7D6A405-4A1F-467F-93DA-0F0708FEB67D}">
      <dgm:prSet custT="1"/>
      <dgm:spPr>
        <a:gradFill flip="none" rotWithShape="0">
          <a:gsLst>
            <a:gs pos="71000">
              <a:schemeClr val="accent1">
                <a:lumMod val="40000"/>
                <a:lumOff val="60000"/>
              </a:schemeClr>
            </a:gs>
            <a:gs pos="45000">
              <a:schemeClr val="accent1"/>
            </a:gs>
            <a:gs pos="92000">
              <a:srgbClr val="E1F4FF">
                <a:lumMod val="46000"/>
                <a:lumOff val="54000"/>
              </a:srgbClr>
            </a:gs>
            <a:gs pos="99000">
              <a:schemeClr val="bg1"/>
            </a:gs>
          </a:gsLst>
          <a:lin ang="0" scaled="0"/>
          <a:tileRect/>
        </a:gradFill>
      </dgm:spPr>
      <dgm:t>
        <a:bodyPr/>
        <a:lstStyle/>
        <a:p>
          <a:pPr algn="l"/>
          <a:r>
            <a:rPr lang="en-US" sz="3200" dirty="0" smtClean="0"/>
            <a:t>Torque &amp; Length during                        creation</a:t>
          </a:r>
          <a:endParaRPr lang="en-US" sz="3200" b="1" dirty="0" smtClean="0"/>
        </a:p>
      </dgm:t>
    </dgm:pt>
    <dgm:pt modelId="{ADD40B08-1C7D-4E56-A73A-5CAEE6FE0666}" type="parTrans" cxnId="{5BE800CD-8AA6-403B-9825-E5739C1828CD}">
      <dgm:prSet/>
      <dgm:spPr/>
      <dgm:t>
        <a:bodyPr/>
        <a:lstStyle/>
        <a:p>
          <a:endParaRPr lang="sk-SK"/>
        </a:p>
      </dgm:t>
    </dgm:pt>
    <dgm:pt modelId="{2F4C3E18-B1F4-423F-AA29-0B86AE21AFEE}" type="sibTrans" cxnId="{5BE800CD-8AA6-403B-9825-E5739C1828CD}">
      <dgm:prSet/>
      <dgm:spPr/>
      <dgm:t>
        <a:bodyPr/>
        <a:lstStyle/>
        <a:p>
          <a:endParaRPr lang="sk-SK"/>
        </a:p>
      </dgm:t>
    </dgm:pt>
    <dgm:pt modelId="{ED04EC83-D566-4A24-A4B5-90CEF4622F67}">
      <dgm:prSet custT="1"/>
      <dgm:spPr>
        <a:gradFill flip="none" rotWithShape="0">
          <a:gsLst>
            <a:gs pos="71000">
              <a:schemeClr val="accent1">
                <a:lumMod val="40000"/>
                <a:lumOff val="60000"/>
              </a:schemeClr>
            </a:gs>
            <a:gs pos="45000">
              <a:schemeClr val="accent1"/>
            </a:gs>
            <a:gs pos="92000">
              <a:srgbClr val="E1F4FF">
                <a:lumMod val="46000"/>
                <a:lumOff val="54000"/>
              </a:srgbClr>
            </a:gs>
            <a:gs pos="99000">
              <a:schemeClr val="bg1"/>
            </a:gs>
          </a:gsLst>
          <a:lin ang="0" scaled="0"/>
          <a:tileRect/>
        </a:gradFill>
      </dgm:spPr>
      <dgm:t>
        <a:bodyPr/>
        <a:lstStyle/>
        <a:p>
          <a:pPr algn="l"/>
          <a:r>
            <a:rPr lang="en-US" sz="3200" dirty="0" smtClean="0"/>
            <a:t>Thickness and tension of rope </a:t>
          </a:r>
          <a:endParaRPr lang="en-US" sz="3200" b="1" dirty="0" smtClean="0"/>
        </a:p>
      </dgm:t>
    </dgm:pt>
    <dgm:pt modelId="{97F18704-C007-441D-BA42-FAE0F3FFC844}" type="parTrans" cxnId="{8C646EB2-ED4F-481C-8AA4-81517E28BFB4}">
      <dgm:prSet/>
      <dgm:spPr/>
      <dgm:t>
        <a:bodyPr/>
        <a:lstStyle/>
        <a:p>
          <a:endParaRPr lang="en-US"/>
        </a:p>
      </dgm:t>
    </dgm:pt>
    <dgm:pt modelId="{D7D0DAEC-B0A2-46C7-82AB-41556BB4E8D2}" type="sibTrans" cxnId="{8C646EB2-ED4F-481C-8AA4-81517E28BFB4}">
      <dgm:prSet/>
      <dgm:spPr/>
      <dgm:t>
        <a:bodyPr/>
        <a:lstStyle/>
        <a:p>
          <a:endParaRPr lang="en-US"/>
        </a:p>
      </dgm:t>
    </dgm:pt>
    <dgm:pt modelId="{1CDB0EF8-A022-4001-96EC-82F231BF01C1}" type="pres">
      <dgm:prSet presAssocID="{465F7482-9B05-4E97-94F9-B1D697672E3B}" presName="linearFlow" presStyleCnt="0">
        <dgm:presLayoutVars>
          <dgm:dir/>
          <dgm:resizeHandles val="exact"/>
        </dgm:presLayoutVars>
      </dgm:prSet>
      <dgm:spPr/>
    </dgm:pt>
    <dgm:pt modelId="{38E90880-707D-4FCB-BEC8-785C692CDBC5}" type="pres">
      <dgm:prSet presAssocID="{F7D6A405-4A1F-467F-93DA-0F0708FEB67D}" presName="composite" presStyleCnt="0"/>
      <dgm:spPr/>
    </dgm:pt>
    <dgm:pt modelId="{2697DD08-6EFB-4ACC-9A2B-4A9BE2C332A1}" type="pres">
      <dgm:prSet presAssocID="{F7D6A405-4A1F-467F-93DA-0F0708FEB67D}" presName="imgShp" presStyleLbl="fgImgPlace1" presStyleIdx="0" presStyleCnt="2"/>
      <dgm:spPr>
        <a:ln w="19050">
          <a:solidFill>
            <a:schemeClr val="bg1"/>
          </a:solidFill>
        </a:ln>
      </dgm:spPr>
    </dgm:pt>
    <dgm:pt modelId="{C6925548-7935-41CF-9EBD-C95EDE96EEF2}" type="pres">
      <dgm:prSet presAssocID="{F7D6A405-4A1F-467F-93DA-0F0708FEB67D}" presName="txShp" presStyleLbl="node1" presStyleIdx="0" presStyleCnt="2" custScaleX="106434" custLinFactNeighborX="3612">
        <dgm:presLayoutVars>
          <dgm:bulletEnabled val="1"/>
        </dgm:presLayoutVars>
      </dgm:prSet>
      <dgm:spPr/>
      <dgm:t>
        <a:bodyPr/>
        <a:lstStyle/>
        <a:p>
          <a:endParaRPr lang="sk-SK"/>
        </a:p>
      </dgm:t>
    </dgm:pt>
    <dgm:pt modelId="{67C3FF00-30CE-4B07-A023-176390EB397C}" type="pres">
      <dgm:prSet presAssocID="{2F4C3E18-B1F4-423F-AA29-0B86AE21AFEE}" presName="spacing" presStyleCnt="0"/>
      <dgm:spPr/>
    </dgm:pt>
    <dgm:pt modelId="{DF50EE74-D895-47B7-B28C-2B2076D7374F}" type="pres">
      <dgm:prSet presAssocID="{ED04EC83-D566-4A24-A4B5-90CEF4622F67}" presName="composite" presStyleCnt="0"/>
      <dgm:spPr/>
    </dgm:pt>
    <dgm:pt modelId="{B39EEC5C-490C-4501-85FA-4B935BD41D21}" type="pres">
      <dgm:prSet presAssocID="{ED04EC83-D566-4A24-A4B5-90CEF4622F67}" presName="imgShp" presStyleLbl="fgImgPlace1" presStyleIdx="1" presStyleCnt="2"/>
      <dgm:spPr/>
    </dgm:pt>
    <dgm:pt modelId="{CAD6BDC4-DCAB-4F38-BD06-8A325E029BA8}" type="pres">
      <dgm:prSet presAssocID="{ED04EC83-D566-4A24-A4B5-90CEF4622F67}" presName="txShp" presStyleLbl="node1" presStyleIdx="1" presStyleCnt="2" custScaleX="106434" custLinFactNeighborX="2948" custLinFactNeighborY="-508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CD776FF-D7D2-4E07-8C52-889661B0C191}" type="presOf" srcId="{ED04EC83-D566-4A24-A4B5-90CEF4622F67}" destId="{CAD6BDC4-DCAB-4F38-BD06-8A325E029BA8}" srcOrd="0" destOrd="0" presId="urn:microsoft.com/office/officeart/2005/8/layout/vList3#1"/>
    <dgm:cxn modelId="{2B724EE4-1DC5-48E1-92E0-778356736466}" type="presOf" srcId="{F7D6A405-4A1F-467F-93DA-0F0708FEB67D}" destId="{C6925548-7935-41CF-9EBD-C95EDE96EEF2}" srcOrd="0" destOrd="0" presId="urn:microsoft.com/office/officeart/2005/8/layout/vList3#1"/>
    <dgm:cxn modelId="{117676A6-8702-40E8-9E24-BD501FECBD46}" type="presOf" srcId="{465F7482-9B05-4E97-94F9-B1D697672E3B}" destId="{1CDB0EF8-A022-4001-96EC-82F231BF01C1}" srcOrd="0" destOrd="0" presId="urn:microsoft.com/office/officeart/2005/8/layout/vList3#1"/>
    <dgm:cxn modelId="{5BE800CD-8AA6-403B-9825-E5739C1828CD}" srcId="{465F7482-9B05-4E97-94F9-B1D697672E3B}" destId="{F7D6A405-4A1F-467F-93DA-0F0708FEB67D}" srcOrd="0" destOrd="0" parTransId="{ADD40B08-1C7D-4E56-A73A-5CAEE6FE0666}" sibTransId="{2F4C3E18-B1F4-423F-AA29-0B86AE21AFEE}"/>
    <dgm:cxn modelId="{8C646EB2-ED4F-481C-8AA4-81517E28BFB4}" srcId="{465F7482-9B05-4E97-94F9-B1D697672E3B}" destId="{ED04EC83-D566-4A24-A4B5-90CEF4622F67}" srcOrd="1" destOrd="0" parTransId="{97F18704-C007-441D-BA42-FAE0F3FFC844}" sibTransId="{D7D0DAEC-B0A2-46C7-82AB-41556BB4E8D2}"/>
    <dgm:cxn modelId="{3FAC4116-0E48-4350-A9A4-E0A38D357BE9}" type="presParOf" srcId="{1CDB0EF8-A022-4001-96EC-82F231BF01C1}" destId="{38E90880-707D-4FCB-BEC8-785C692CDBC5}" srcOrd="0" destOrd="0" presId="urn:microsoft.com/office/officeart/2005/8/layout/vList3#1"/>
    <dgm:cxn modelId="{E480B178-7C25-43BB-9D98-3A0836C20170}" type="presParOf" srcId="{38E90880-707D-4FCB-BEC8-785C692CDBC5}" destId="{2697DD08-6EFB-4ACC-9A2B-4A9BE2C332A1}" srcOrd="0" destOrd="0" presId="urn:microsoft.com/office/officeart/2005/8/layout/vList3#1"/>
    <dgm:cxn modelId="{E33ED0AE-6B52-4ECA-9E18-8C5A6341C748}" type="presParOf" srcId="{38E90880-707D-4FCB-BEC8-785C692CDBC5}" destId="{C6925548-7935-41CF-9EBD-C95EDE96EEF2}" srcOrd="1" destOrd="0" presId="urn:microsoft.com/office/officeart/2005/8/layout/vList3#1"/>
    <dgm:cxn modelId="{0EC6E539-BCB5-4668-818C-03B8F916CCBA}" type="presParOf" srcId="{1CDB0EF8-A022-4001-96EC-82F231BF01C1}" destId="{67C3FF00-30CE-4B07-A023-176390EB397C}" srcOrd="1" destOrd="0" presId="urn:microsoft.com/office/officeart/2005/8/layout/vList3#1"/>
    <dgm:cxn modelId="{F2F5D213-01B5-4A73-859E-F49C3C15E247}" type="presParOf" srcId="{1CDB0EF8-A022-4001-96EC-82F231BF01C1}" destId="{DF50EE74-D895-47B7-B28C-2B2076D7374F}" srcOrd="2" destOrd="0" presId="urn:microsoft.com/office/officeart/2005/8/layout/vList3#1"/>
    <dgm:cxn modelId="{1C3A4A25-9BAE-4DC4-8139-2F4E1D67B683}" type="presParOf" srcId="{DF50EE74-D895-47B7-B28C-2B2076D7374F}" destId="{B39EEC5C-490C-4501-85FA-4B935BD41D21}" srcOrd="0" destOrd="0" presId="urn:microsoft.com/office/officeart/2005/8/layout/vList3#1"/>
    <dgm:cxn modelId="{62E8995C-8338-42AA-8E06-55EC81611EF0}" type="presParOf" srcId="{DF50EE74-D895-47B7-B28C-2B2076D7374F}" destId="{CAD6BDC4-DCAB-4F38-BD06-8A325E029BA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925548-7935-41CF-9EBD-C95EDE96EEF2}">
      <dsp:nvSpPr>
        <dsp:cNvPr id="0" name=""/>
        <dsp:cNvSpPr/>
      </dsp:nvSpPr>
      <dsp:spPr>
        <a:xfrm rot="10800000">
          <a:off x="2393483" y="2098"/>
          <a:ext cx="8354356" cy="2046594"/>
        </a:xfrm>
        <a:prstGeom prst="homePlate">
          <a:avLst/>
        </a:prstGeom>
        <a:gradFill flip="none" rotWithShape="0">
          <a:gsLst>
            <a:gs pos="71000">
              <a:schemeClr val="accent1">
                <a:lumMod val="40000"/>
                <a:lumOff val="60000"/>
              </a:schemeClr>
            </a:gs>
            <a:gs pos="45000">
              <a:schemeClr val="accent1"/>
            </a:gs>
            <a:gs pos="92000">
              <a:srgbClr val="E1F4FF">
                <a:lumMod val="46000"/>
                <a:lumOff val="54000"/>
              </a:srgbClr>
            </a:gs>
            <a:gs pos="99000">
              <a:schemeClr val="bg1"/>
            </a:gs>
          </a:gsLst>
          <a:lin ang="0" scaled="0"/>
          <a:tileRect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9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Torque &amp; Length during                        creation</a:t>
          </a:r>
          <a:endParaRPr lang="en-US" sz="3200" b="1" kern="1200" dirty="0" smtClean="0"/>
        </a:p>
      </dsp:txBody>
      <dsp:txXfrm rot="10800000">
        <a:off x="2905131" y="2098"/>
        <a:ext cx="7842708" cy="2046594"/>
      </dsp:txXfrm>
    </dsp:sp>
    <dsp:sp modelId="{2697DD08-6EFB-4ACC-9A2B-4A9BE2C332A1}">
      <dsp:nvSpPr>
        <dsp:cNvPr id="0" name=""/>
        <dsp:cNvSpPr/>
      </dsp:nvSpPr>
      <dsp:spPr>
        <a:xfrm>
          <a:off x="1339182" y="2098"/>
          <a:ext cx="2046594" cy="2046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bg1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AD6BDC4-DCAB-4F38-BD06-8A325E029BA8}">
      <dsp:nvSpPr>
        <dsp:cNvPr id="0" name=""/>
        <dsp:cNvSpPr/>
      </dsp:nvSpPr>
      <dsp:spPr>
        <a:xfrm rot="10800000">
          <a:off x="2341364" y="2553641"/>
          <a:ext cx="8354356" cy="2046594"/>
        </a:xfrm>
        <a:prstGeom prst="homePlate">
          <a:avLst/>
        </a:prstGeom>
        <a:gradFill flip="none" rotWithShape="0">
          <a:gsLst>
            <a:gs pos="71000">
              <a:schemeClr val="accent1">
                <a:lumMod val="40000"/>
                <a:lumOff val="60000"/>
              </a:schemeClr>
            </a:gs>
            <a:gs pos="45000">
              <a:schemeClr val="accent1"/>
            </a:gs>
            <a:gs pos="92000">
              <a:srgbClr val="E1F4FF">
                <a:lumMod val="46000"/>
                <a:lumOff val="54000"/>
              </a:srgbClr>
            </a:gs>
            <a:gs pos="99000">
              <a:schemeClr val="bg1"/>
            </a:gs>
          </a:gsLst>
          <a:lin ang="0" scaled="0"/>
          <a:tileRect/>
        </a:gra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02491" tIns="121920" rIns="227584" bIns="121920" numCol="1" spcCol="1270" anchor="ctr" anchorCtr="0">
          <a:noAutofit/>
        </a:bodyPr>
        <a:lstStyle/>
        <a:p>
          <a:pPr lvl="0" algn="l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200" kern="1200" dirty="0" smtClean="0"/>
            <a:t>Thickness and tension of rope </a:t>
          </a:r>
          <a:endParaRPr lang="en-US" sz="3200" b="1" kern="1200" dirty="0" smtClean="0"/>
        </a:p>
      </dsp:txBody>
      <dsp:txXfrm rot="10800000">
        <a:off x="2853012" y="2553641"/>
        <a:ext cx="7842708" cy="2046594"/>
      </dsp:txXfrm>
    </dsp:sp>
    <dsp:sp modelId="{B39EEC5C-490C-4501-85FA-4B935BD41D21}">
      <dsp:nvSpPr>
        <dsp:cNvPr id="0" name=""/>
        <dsp:cNvSpPr/>
      </dsp:nvSpPr>
      <dsp:spPr>
        <a:xfrm>
          <a:off x="1339182" y="2657669"/>
          <a:ext cx="2046594" cy="2046594"/>
        </a:xfrm>
        <a:prstGeom prst="ellipse">
          <a:avLst/>
        </a:prstGeom>
        <a:solidFill>
          <a:schemeClr val="accent1">
            <a:tint val="50000"/>
            <a:hueOff val="0"/>
            <a:satOff val="0"/>
            <a:lumOff val="0"/>
            <a:alphaOff val="0"/>
          </a:schemeClr>
        </a:solidFill>
        <a:ln w="1079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wmf"/><Relationship Id="rId1" Type="http://schemas.openxmlformats.org/officeDocument/2006/relationships/image" Target="../media/image10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/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D73C1DDB-B3F3-4307-894D-0235141718D3}" type="slidenum">
              <a:t>‹#›</a:t>
            </a:fld>
            <a:endParaRPr lang="en-GB" sz="1400" b="0" i="0" u="none" strike="noStrike" kern="1200">
              <a:ln>
                <a:noFill/>
              </a:ln>
              <a:latin typeface="Arial" pitchFamily="18"/>
              <a:ea typeface="Microsoft YaHei" pitchFamily="2"/>
              <a:cs typeface="Mangal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75597038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1106999" y="812520"/>
            <a:ext cx="5345279" cy="4008959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en-GB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endParaRPr lang="en-GB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en-GB" sz="1400" kern="1200">
                <a:latin typeface="Times New Roman" pitchFamily="18"/>
                <a:ea typeface="Segoe UI" pitchFamily="2"/>
                <a:cs typeface="Tahoma" pitchFamily="2"/>
              </a:defRPr>
            </a:lvl1pPr>
          </a:lstStyle>
          <a:p>
            <a:pPr lvl="0"/>
            <a:fld id="{3250B2DC-3AD4-4F49-B233-A50D3C48BCBF}" type="slidenum"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37851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216000" marR="0" indent="-216000" rtl="0" hangingPunct="0">
      <a:tabLst/>
      <a:defRPr lang="en-GB" sz="2000" b="0" i="0" u="none" strike="noStrike" kern="1200">
        <a:ln>
          <a:noFill/>
        </a:ln>
        <a:latin typeface="Arial" pitchFamily="18"/>
        <a:ea typeface="Microsoft YaHei" pitchFamily="2"/>
        <a:cs typeface="Mang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1106488" y="812800"/>
            <a:ext cx="5345112" cy="4008438"/>
          </a:xfrm>
          <a:solidFill>
            <a:srgbClr val="729FCF"/>
          </a:solidFill>
          <a:ln w="25400">
            <a:solidFill>
              <a:srgbClr val="3465AF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r>
              <a:rPr lang="en-GB" dirty="0" err="1" smtClean="0"/>
              <a:t>Fotka</a:t>
            </a:r>
            <a:r>
              <a:rPr lang="en-GB" dirty="0" smtClean="0"/>
              <a:t> </a:t>
            </a:r>
            <a:r>
              <a:rPr lang="en-GB" dirty="0" err="1" smtClean="0"/>
              <a:t>aparatury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518408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 smtClean="0"/>
              <a:t>Fotky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stocene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bez</a:t>
            </a:r>
            <a:r>
              <a:rPr lang="en-US" baseline="0" dirty="0" smtClean="0"/>
              <a:t> </a:t>
            </a:r>
            <a:r>
              <a:rPr lang="en-US" baseline="0" dirty="0" err="1" smtClean="0"/>
              <a:t>coilov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coily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potencialna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energia</a:t>
            </a:r>
            <a:r>
              <a:rPr lang="en-US" baseline="0" dirty="0" smtClean="0"/>
              <a:t> – </a:t>
            </a:r>
            <a:r>
              <a:rPr lang="en-US" baseline="0" dirty="0" err="1" smtClean="0"/>
              <a:t>zdvihnute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zavazie</a:t>
            </a: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516214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2077603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0 err</a:t>
            </a:r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7454345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523649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obrazu snímky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Zástupný symbol poznámok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20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41983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812800"/>
            <a:ext cx="5345112" cy="400843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lvl="0"/>
            <a:fld id="{3250B2DC-3AD4-4F49-B233-A50D3C48BCBF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752364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Úvodná snímk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756047" y="3040954"/>
            <a:ext cx="8568531" cy="860963"/>
          </a:xfrm>
        </p:spPr>
        <p:txBody>
          <a:bodyPr/>
          <a:lstStyle>
            <a:lvl1pPr algn="ctr"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Survive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56047" y="4871790"/>
            <a:ext cx="8568531" cy="1427939"/>
          </a:xfrm>
        </p:spPr>
        <p:txBody>
          <a:bodyPr>
            <a:normAutofit/>
          </a:bodyPr>
          <a:lstStyle>
            <a:lvl1pPr marL="0" indent="0" algn="ctr">
              <a:buNone/>
              <a:defRPr sz="3086" i="0" baseline="0">
                <a:solidFill>
                  <a:schemeClr val="bg1"/>
                </a:solidFill>
              </a:defRPr>
            </a:lvl1pPr>
            <a:lvl2pPr marL="5039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007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5119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01588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51985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02382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52780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03177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err="1" smtClean="0"/>
              <a:t>Maskot</a:t>
            </a:r>
            <a:r>
              <a:rPr lang="en-US" dirty="0" smtClean="0"/>
              <a:t> </a:t>
            </a:r>
            <a:r>
              <a:rPr lang="en-US" dirty="0" err="1" smtClean="0"/>
              <a:t>Krochnyak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0" hasCustomPrompt="1"/>
          </p:nvPr>
        </p:nvSpPr>
        <p:spPr>
          <a:xfrm>
            <a:off x="4452276" y="2015913"/>
            <a:ext cx="1092068" cy="923960"/>
          </a:xfrm>
        </p:spPr>
        <p:txBody>
          <a:bodyPr>
            <a:normAutofit/>
          </a:bodyPr>
          <a:lstStyle>
            <a:lvl1pPr marL="0" indent="0" algn="ctr">
              <a:buNone/>
              <a:defRPr sz="3968">
                <a:solidFill>
                  <a:schemeClr val="accent1"/>
                </a:solidFill>
                <a:latin typeface="Adobe Gothic Std B" pitchFamily="34" charset="-128"/>
                <a:ea typeface="Adobe Gothic Std B" pitchFamily="34" charset="-128"/>
              </a:defRPr>
            </a:lvl1pPr>
          </a:lstStyle>
          <a:p>
            <a:pPr lvl="0"/>
            <a:r>
              <a:rPr lang="en-US" dirty="0" smtClean="0"/>
              <a:t>18</a:t>
            </a:r>
            <a:endParaRPr lang="en-US" dirty="0"/>
          </a:p>
        </p:txBody>
      </p:sp>
      <p:cxnSp>
        <p:nvCxnSpPr>
          <p:cNvPr id="6" name="Straight Connector 5"/>
          <p:cNvCxnSpPr/>
          <p:nvPr/>
        </p:nvCxnSpPr>
        <p:spPr>
          <a:xfrm>
            <a:off x="0" y="4199819"/>
            <a:ext cx="10080625" cy="0"/>
          </a:xfrm>
          <a:prstGeom prst="line">
            <a:avLst/>
          </a:prstGeom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525161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z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866302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Z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68010" y="587975"/>
            <a:ext cx="1512094" cy="6383726"/>
          </a:xfrm>
        </p:spPr>
        <p:txBody>
          <a:bodyPr vert="vert270"/>
          <a:lstStyle>
            <a:lvl1pPr algn="ctr">
              <a:defRPr/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32120" y="419982"/>
            <a:ext cx="7896490" cy="6719711"/>
          </a:xfrm>
        </p:spPr>
        <p:txBody>
          <a:bodyPr vert="vert270"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3823582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499963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Hlavička sekci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092741"/>
            <a:ext cx="10080625" cy="1501435"/>
          </a:xfrm>
          <a:noFill/>
          <a:ln>
            <a:noFill/>
          </a:ln>
        </p:spPr>
        <p:txBody>
          <a:bodyPr anchor="ctr">
            <a:normAutofit/>
          </a:bodyPr>
          <a:lstStyle>
            <a:lvl1pPr algn="ctr">
              <a:defRPr sz="4409" b="0" cap="all">
                <a:solidFill>
                  <a:schemeClr val="bg1"/>
                </a:solidFill>
              </a:defRPr>
            </a:lvl1pPr>
          </a:lstStyle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300" y="4814044"/>
            <a:ext cx="8568531" cy="1653678"/>
          </a:xfrm>
        </p:spPr>
        <p:txBody>
          <a:bodyPr anchor="t"/>
          <a:lstStyle>
            <a:lvl1pPr marL="0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1pPr>
            <a:lvl2pPr marL="503972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54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</p:spTree>
    <p:extLst>
      <p:ext uri="{BB962C8B-B14F-4D97-AF65-F5344CB8AC3E}">
        <p14:creationId xmlns:p14="http://schemas.microsoft.com/office/powerpoint/2010/main" val="192679263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04031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24318" y="1763925"/>
            <a:ext cx="4452276" cy="4989036"/>
          </a:xfrm>
        </p:spPr>
        <p:txBody>
          <a:bodyPr/>
          <a:lstStyle>
            <a:lvl1pPr>
              <a:defRPr sz="3086"/>
            </a:lvl1pPr>
            <a:lvl2pPr>
              <a:defRPr sz="2646"/>
            </a:lvl2pPr>
            <a:lvl3pPr>
              <a:defRPr sz="2205"/>
            </a:lvl3pPr>
            <a:lvl4pPr>
              <a:defRPr sz="1984"/>
            </a:lvl4pPr>
            <a:lvl5pPr>
              <a:defRPr sz="1984"/>
            </a:lvl5pPr>
            <a:lvl6pPr>
              <a:defRPr sz="1984"/>
            </a:lvl6pPr>
            <a:lvl7pPr>
              <a:defRPr sz="1984"/>
            </a:lvl7pPr>
            <a:lvl8pPr>
              <a:defRPr sz="1984"/>
            </a:lvl8pPr>
            <a:lvl9pPr>
              <a:defRPr sz="1984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37326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692178"/>
            <a:ext cx="4454027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4031" y="2397397"/>
            <a:ext cx="4454027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20818" y="1692178"/>
            <a:ext cx="4455776" cy="705219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20818" y="2397397"/>
            <a:ext cx="4455776" cy="4355563"/>
          </a:xfrm>
        </p:spPr>
        <p:txBody>
          <a:bodyPr/>
          <a:lstStyle>
            <a:lvl1pPr>
              <a:defRPr sz="2646"/>
            </a:lvl1pPr>
            <a:lvl2pPr>
              <a:defRPr sz="2205"/>
            </a:lvl2pPr>
            <a:lvl3pPr>
              <a:defRPr sz="1984"/>
            </a:lvl3pPr>
            <a:lvl4pPr>
              <a:defRPr sz="1764"/>
            </a:lvl4pPr>
            <a:lvl5pPr>
              <a:defRPr sz="1764"/>
            </a:lvl5pPr>
            <a:lvl6pPr>
              <a:defRPr sz="1764"/>
            </a:lvl6pPr>
            <a:lvl7pPr>
              <a:defRPr sz="1764"/>
            </a:lvl7pPr>
            <a:lvl8pPr>
              <a:defRPr sz="1764"/>
            </a:lvl8pPr>
            <a:lvl9pPr>
              <a:defRPr sz="1764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0373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Len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254144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939101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2" y="300987"/>
            <a:ext cx="3316456" cy="1280945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41245" y="300988"/>
            <a:ext cx="5635349" cy="6451973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04032" y="1581933"/>
            <a:ext cx="3316456" cy="5171028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710055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ok s p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75873" y="5291772"/>
            <a:ext cx="6048375" cy="624724"/>
          </a:xfrm>
        </p:spPr>
        <p:txBody>
          <a:bodyPr anchor="b"/>
          <a:lstStyle>
            <a:lvl1pPr algn="l">
              <a:defRPr sz="2205" b="1"/>
            </a:lvl1pPr>
          </a:lstStyle>
          <a:p>
            <a:r>
              <a:rPr lang="sk-SK" smtClean="0"/>
              <a:t>Upravte štýly predlohy textu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75873" y="675471"/>
            <a:ext cx="6048375" cy="4535805"/>
          </a:xfrm>
        </p:spPr>
        <p:txBody>
          <a:bodyPr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sk-SK" smtClean="0"/>
              <a:t>Ak chcete pridať obrázok, kliknite na ikonu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75873" y="5916496"/>
            <a:ext cx="6048375" cy="887211"/>
          </a:xfrm>
        </p:spPr>
        <p:txBody>
          <a:bodyPr/>
          <a:lstStyle>
            <a:lvl1pPr marL="0" indent="0">
              <a:buNone/>
              <a:defRPr sz="1543"/>
            </a:lvl1pPr>
            <a:lvl2pPr marL="503972" indent="0">
              <a:buNone/>
              <a:defRPr sz="1323"/>
            </a:lvl2pPr>
            <a:lvl3pPr marL="1007943" indent="0">
              <a:buNone/>
              <a:defRPr sz="1102"/>
            </a:lvl3pPr>
            <a:lvl4pPr marL="1511915" indent="0">
              <a:buNone/>
              <a:defRPr sz="992"/>
            </a:lvl4pPr>
            <a:lvl5pPr marL="2015886" indent="0">
              <a:buNone/>
              <a:defRPr sz="992"/>
            </a:lvl5pPr>
            <a:lvl6pPr marL="2519858" indent="0">
              <a:buNone/>
              <a:defRPr sz="992"/>
            </a:lvl6pPr>
            <a:lvl7pPr marL="3023829" indent="0">
              <a:buNone/>
              <a:defRPr sz="992"/>
            </a:lvl7pPr>
            <a:lvl8pPr marL="3527801" indent="0">
              <a:buNone/>
              <a:defRPr sz="992"/>
            </a:lvl8pPr>
            <a:lvl9pPr marL="4031772" indent="0">
              <a:buNone/>
              <a:defRPr sz="992"/>
            </a:lvl9pPr>
          </a:lstStyle>
          <a:p>
            <a:pPr lvl="0"/>
            <a:r>
              <a:rPr lang="sk-SK" smtClean="0"/>
              <a:t>Upravte štýl predlohy textu.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54204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9072563" cy="125994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k-SK" smtClean="0"/>
              <a:t>Upravte štýly predlohy textu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4031" y="1763925"/>
            <a:ext cx="9072563" cy="49890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k-SK" smtClean="0"/>
              <a:t>Upravte štýl predlohy textu.</a:t>
            </a:r>
          </a:p>
          <a:p>
            <a:pPr lvl="1"/>
            <a:r>
              <a:rPr lang="sk-SK" smtClean="0"/>
              <a:t>Druhá úroveň</a:t>
            </a:r>
          </a:p>
          <a:p>
            <a:pPr lvl="2"/>
            <a:r>
              <a:rPr lang="sk-SK" smtClean="0"/>
              <a:t>Tretia úroveň</a:t>
            </a:r>
          </a:p>
          <a:p>
            <a:pPr lvl="3"/>
            <a:r>
              <a:rPr lang="sk-SK" smtClean="0"/>
              <a:t>Štvrtá úroveň</a:t>
            </a:r>
          </a:p>
          <a:p>
            <a:pPr lvl="4"/>
            <a:r>
              <a:rPr lang="sk-SK" smtClean="0"/>
              <a:t>Piata úroveň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04031" y="7391682"/>
            <a:ext cx="2352146" cy="167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3">
                <a:solidFill>
                  <a:schemeClr val="bg1"/>
                </a:solidFill>
              </a:defRPr>
            </a:lvl1pPr>
          </a:lstStyle>
          <a:p>
            <a:fld id="{417F9790-0C7B-456A-B65F-72D280A95BA5}" type="datetime1">
              <a:rPr lang="en-US" smtClean="0"/>
              <a:t>7/4/2014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44214" y="7391682"/>
            <a:ext cx="3192198" cy="16799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bg1"/>
                </a:solidFill>
              </a:defRPr>
            </a:lvl1pPr>
          </a:lstStyle>
          <a:p>
            <a:pPr lvl="0"/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24448" y="7105525"/>
            <a:ext cx="2352146" cy="33598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3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pPr lvl="0"/>
            <a:fld id="{AC7D0420-7B36-4A5C-8EA2-97AFCF7A52E6}" type="slidenum">
              <a:rPr lang="sk-SK" smtClean="0"/>
              <a:t>‹#›</a:t>
            </a:fld>
            <a:endParaRPr lang="sk-SK"/>
          </a:p>
        </p:txBody>
      </p:sp>
      <p:sp>
        <p:nvSpPr>
          <p:cNvPr id="7" name="TextBox 6"/>
          <p:cNvSpPr txBox="1"/>
          <p:nvPr/>
        </p:nvSpPr>
        <p:spPr>
          <a:xfrm>
            <a:off x="9235273" y="209991"/>
            <a:ext cx="309700" cy="2280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sk-SK" sz="88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</a:t>
            </a:r>
            <a:r>
              <a:rPr lang="en-US" sz="882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4</a:t>
            </a:r>
            <a:endParaRPr lang="en-US" sz="882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0498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1007943" rtl="0" eaLnBrk="1" latinLnBrk="0" hangingPunct="1">
        <a:spcBef>
          <a:spcPct val="0"/>
        </a:spcBef>
        <a:buNone/>
        <a:defRPr sz="485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77979" indent="-377979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3527" kern="1200">
          <a:solidFill>
            <a:schemeClr val="tx1"/>
          </a:solidFill>
          <a:latin typeface="+mn-lt"/>
          <a:ea typeface="+mn-ea"/>
          <a:cs typeface="+mn-cs"/>
        </a:defRPr>
      </a:lvl1pPr>
      <a:lvl2pPr marL="818954" indent="-314982" algn="l" defTabSz="1007943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–"/>
        <a:defRPr sz="3086" kern="1200">
          <a:solidFill>
            <a:schemeClr val="tx1"/>
          </a:solidFill>
          <a:latin typeface="+mn-lt"/>
          <a:ea typeface="+mn-ea"/>
          <a:cs typeface="+mn-cs"/>
        </a:defRPr>
      </a:lvl2pPr>
      <a:lvl3pPr marL="1259929" indent="-251986" algn="l" defTabSz="1007943" rtl="0" eaLnBrk="1" latinLnBrk="0" hangingPunct="1">
        <a:spcBef>
          <a:spcPct val="20000"/>
        </a:spcBef>
        <a:buClr>
          <a:schemeClr val="accent1"/>
        </a:buClr>
        <a:buFont typeface="Wingdings" pitchFamily="2" charset="2"/>
        <a:buChar char="§"/>
        <a:defRPr sz="2646" kern="1200">
          <a:solidFill>
            <a:schemeClr val="tx1"/>
          </a:solidFill>
          <a:latin typeface="+mn-lt"/>
          <a:ea typeface="+mn-ea"/>
          <a:cs typeface="+mn-cs"/>
        </a:defRPr>
      </a:lvl3pPr>
      <a:lvl4pPr marL="1763900" indent="-251986" algn="l" defTabSz="100794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–"/>
        <a:defRPr sz="2205" kern="1200">
          <a:solidFill>
            <a:schemeClr val="tx1"/>
          </a:solidFill>
          <a:latin typeface="+mn-lt"/>
          <a:ea typeface="+mn-ea"/>
          <a:cs typeface="+mn-cs"/>
        </a:defRPr>
      </a:lvl4pPr>
      <a:lvl5pPr marL="2267872" indent="-251986" algn="l" defTabSz="1007943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»"/>
        <a:defRPr sz="2205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spcBef>
          <a:spcPct val="20000"/>
        </a:spcBef>
        <a:buFont typeface="Arial" pitchFamily="34" charset="0"/>
        <a:buChar char="•"/>
        <a:defRPr sz="220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6.png"/><Relationship Id="rId4" Type="http://schemas.openxmlformats.org/officeDocument/2006/relationships/chart" Target="../charts/char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15.JP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20.gif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4" Type="http://schemas.openxmlformats.org/officeDocument/2006/relationships/image" Target="../media/image24.wmf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0.png"/><Relationship Id="rId3" Type="http://schemas.openxmlformats.org/officeDocument/2006/relationships/chart" Target="../charts/chart15.xml"/><Relationship Id="rId7" Type="http://schemas.openxmlformats.org/officeDocument/2006/relationships/image" Target="../media/image150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140.png"/><Relationship Id="rId11" Type="http://schemas.openxmlformats.org/officeDocument/2006/relationships/image" Target="../media/image190.png"/><Relationship Id="rId5" Type="http://schemas.openxmlformats.org/officeDocument/2006/relationships/image" Target="../media/image13.wmf"/><Relationship Id="rId10" Type="http://schemas.openxmlformats.org/officeDocument/2006/relationships/image" Target="../media/image180.png"/><Relationship Id="rId4" Type="http://schemas.openxmlformats.org/officeDocument/2006/relationships/oleObject" Target="../embeddings/oleObject6.bin"/><Relationship Id="rId9" Type="http://schemas.openxmlformats.org/officeDocument/2006/relationships/image" Target="../media/image1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1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9.JP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1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3.bin"/><Relationship Id="rId5" Type="http://schemas.openxmlformats.org/officeDocument/2006/relationships/image" Target="../media/image10.wmf"/><Relationship Id="rId4" Type="http://schemas.openxmlformats.org/officeDocument/2006/relationships/oleObject" Target="../embeddings/oleObject2.bin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15.JPG"/><Relationship Id="rId3" Type="http://schemas.openxmlformats.org/officeDocument/2006/relationships/chart" Target="../charts/chart1.xml"/><Relationship Id="rId7" Type="http://schemas.openxmlformats.org/officeDocument/2006/relationships/image" Target="../media/image15.png"/><Relationship Id="rId12" Type="http://schemas.openxmlformats.org/officeDocument/2006/relationships/image" Target="../media/image14.JP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4.png"/><Relationship Id="rId11" Type="http://schemas.openxmlformats.org/officeDocument/2006/relationships/image" Target="../media/image19.png"/><Relationship Id="rId5" Type="http://schemas.openxmlformats.org/officeDocument/2006/relationships/image" Target="../media/image13.wmf"/><Relationship Id="rId10" Type="http://schemas.openxmlformats.org/officeDocument/2006/relationships/image" Target="../media/image18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6.png"/><Relationship Id="rId4" Type="http://schemas.openxmlformats.org/officeDocument/2006/relationships/chart" Target="../charts/char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Twisted Rope</a:t>
            </a:r>
            <a:endParaRPr lang="en-US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Matej Badin</a:t>
            </a:r>
            <a:endParaRPr lang="en-US" dirty="0"/>
          </a:p>
        </p:txBody>
      </p:sp>
      <p:sp>
        <p:nvSpPr>
          <p:cNvPr id="4" name="Zástupný symbol textu 3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327083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the torsional instability</a:t>
            </a:r>
            <a:endParaRPr lang="sk-S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 t="42852" r="31809" b="24956"/>
          <a:stretch/>
        </p:blipFill>
        <p:spPr>
          <a:xfrm>
            <a:off x="824472" y="1532701"/>
            <a:ext cx="1656184" cy="3422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10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/>
          </p:nvPr>
        </p:nvGraphicFramePr>
        <p:xfrm>
          <a:off x="0" y="1393204"/>
          <a:ext cx="10055497" cy="590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lokTextu 12"/>
              <p:cNvSpPr txBox="1"/>
              <p:nvPr/>
            </p:nvSpPr>
            <p:spPr>
              <a:xfrm>
                <a:off x="6049653" y="6842902"/>
                <a:ext cx="117479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BlokText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653" y="6842902"/>
                <a:ext cx="117479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0" name="Skupina 9"/>
          <p:cNvGrpSpPr/>
          <p:nvPr/>
        </p:nvGrpSpPr>
        <p:grpSpPr>
          <a:xfrm>
            <a:off x="3569377" y="3863346"/>
            <a:ext cx="3168352" cy="1994962"/>
            <a:chOff x="3569377" y="3863346"/>
            <a:chExt cx="3168352" cy="1994962"/>
          </a:xfrm>
        </p:grpSpPr>
        <p:sp>
          <p:nvSpPr>
            <p:cNvPr id="7" name="Šípka doprava 6"/>
            <p:cNvSpPr/>
            <p:nvPr/>
          </p:nvSpPr>
          <p:spPr>
            <a:xfrm rot="4864226">
              <a:off x="4775052" y="5066220"/>
              <a:ext cx="936104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BlokTextu 7"/>
            <p:cNvSpPr txBox="1"/>
            <p:nvPr/>
          </p:nvSpPr>
          <p:spPr>
            <a:xfrm>
              <a:off x="3569377" y="3863346"/>
              <a:ext cx="3168352" cy="461665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3B3B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Twisting instability</a:t>
              </a:r>
              <a:endParaRPr lang="en-US" sz="2400" b="1" dirty="0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5" name="BlokTextu 14"/>
                <p:cNvSpPr txBox="1"/>
                <p:nvPr/>
              </p:nvSpPr>
              <p:spPr>
                <a:xfrm>
                  <a:off x="3808009" y="4326284"/>
                  <a:ext cx="2672463" cy="461665"/>
                </a:xfrm>
                <a:prstGeom prst="rect">
                  <a:avLst/>
                </a:prstGeom>
                <a:solidFill>
                  <a:schemeClr val="bg1"/>
                </a:solidFill>
                <a:ln w="22225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 wrap="none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r>
                          <a:rPr lang="en-US" sz="2400" b="1" i="1" dirty="0">
                            <a:latin typeface="Cambria Math"/>
                            <a:ea typeface="Cambria Math" panose="02040503050406030204" pitchFamily="18" charset="0"/>
                          </a:rPr>
                          <m:t>𝟐</m:t>
                        </m:r>
                        <m:r>
                          <a:rPr lang="en-US" sz="2400" b="1" i="1" dirty="0">
                            <a:latin typeface="Cambria Math"/>
                            <a:ea typeface="Cambria Math" panose="02040503050406030204" pitchFamily="18" charset="0"/>
                          </a:rPr>
                          <m:t>𝝅𝝉</m:t>
                        </m:r>
                        <m:r>
                          <a:rPr lang="en-US" sz="2400" b="1" i="1" dirty="0">
                            <a:latin typeface="Cambria Math"/>
                            <a:ea typeface="Cambria Math"/>
                          </a:rPr>
                          <m:t>≥</m:t>
                        </m:r>
                        <m:r>
                          <a:rPr lang="en-US" sz="2400" b="1" i="1" dirty="0">
                            <a:latin typeface="Cambria Math"/>
                            <a:ea typeface="Cambria Math" panose="02040503050406030204" pitchFamily="18" charset="0"/>
                          </a:rPr>
                          <m:t>𝑭</m:t>
                        </m:r>
                        <m:r>
                          <a:rPr lang="en-US" sz="24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∆</m:t>
                        </m:r>
                        <m:r>
                          <a:rPr lang="en-US" sz="2400" b="1" i="1" dirty="0">
                            <a:latin typeface="Cambria Math"/>
                            <a:ea typeface="Cambria Math" panose="02040503050406030204" pitchFamily="18" charset="0"/>
                          </a:rPr>
                          <m:t>𝒔</m:t>
                        </m:r>
                        <m:r>
                          <a:rPr lang="en-US" sz="2400" b="1" i="1" dirty="0">
                            <a:latin typeface="Cambria Math"/>
                            <a:ea typeface="Cambria Math" panose="02040503050406030204" pitchFamily="18" charset="0"/>
                          </a:rPr>
                          <m:t>+∆</m:t>
                        </m:r>
                        <m:sSub>
                          <m:sSubPr>
                            <m:ctrlPr>
                              <a:rPr lang="en-US" sz="2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1" i="1" dirty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𝑬</m:t>
                            </m:r>
                          </m:e>
                          <m:sub>
                            <m:r>
                              <a:rPr lang="en-US" sz="2400" b="1" i="1" dirty="0">
                                <a:latin typeface="Cambria Math"/>
                                <a:ea typeface="Cambria Math" panose="02040503050406030204" pitchFamily="18" charset="0"/>
                              </a:rPr>
                              <m:t>𝑩</m:t>
                            </m:r>
                          </m:sub>
                        </m:sSub>
                      </m:oMath>
                    </m:oMathPara>
                  </a14:m>
                  <a:endParaRPr lang="en-US" sz="2400" b="1" dirty="0"/>
                </a:p>
              </p:txBody>
            </p:sp>
          </mc:Choice>
          <mc:Fallback xmlns="">
            <p:sp>
              <p:nvSpPr>
                <p:cNvPr id="15" name="BlokTextu 14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3808009" y="4326284"/>
                  <a:ext cx="2672463" cy="461665"/>
                </a:xfrm>
                <a:prstGeom prst="rect">
                  <a:avLst/>
                </a:prstGeom>
                <a:blipFill rotWithShape="1">
                  <a:blip r:embed="rId6"/>
                  <a:stretch>
                    <a:fillRect/>
                  </a:stretch>
                </a:blipFill>
                <a:ln w="22225">
                  <a:solidFill>
                    <a:schemeClr val="accent1">
                      <a:shade val="50000"/>
                    </a:schemeClr>
                  </a:solidFill>
                </a:ln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9" name="Skupina 8"/>
          <p:cNvGrpSpPr/>
          <p:nvPr/>
        </p:nvGrpSpPr>
        <p:grpSpPr>
          <a:xfrm>
            <a:off x="5169282" y="2526964"/>
            <a:ext cx="2803456" cy="1128969"/>
            <a:chOff x="5169282" y="2526964"/>
            <a:chExt cx="2803456" cy="1128969"/>
          </a:xfrm>
        </p:grpSpPr>
        <p:sp>
          <p:nvSpPr>
            <p:cNvPr id="20" name="Šípka doprava 19"/>
            <p:cNvSpPr/>
            <p:nvPr/>
          </p:nvSpPr>
          <p:spPr>
            <a:xfrm rot="2709355">
              <a:off x="7463074" y="3146269"/>
              <a:ext cx="371256" cy="64807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BlokTextu 18"/>
            <p:cNvSpPr txBox="1"/>
            <p:nvPr/>
          </p:nvSpPr>
          <p:spPr>
            <a:xfrm>
              <a:off x="5169282" y="2526964"/>
              <a:ext cx="2374104" cy="830997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B3B3B3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 b="1" dirty="0" smtClean="0"/>
                <a:t>Coils are preferable state</a:t>
              </a:r>
              <a:endParaRPr lang="en-US" sz="2400" b="1" dirty="0"/>
            </a:p>
          </p:txBody>
        </p:sp>
      </p:grpSp>
      <p:cxnSp>
        <p:nvCxnSpPr>
          <p:cNvPr id="12" name="Rovná spojnica 11"/>
          <p:cNvCxnSpPr/>
          <p:nvPr/>
        </p:nvCxnSpPr>
        <p:spPr>
          <a:xfrm flipV="1">
            <a:off x="5635864" y="2057063"/>
            <a:ext cx="3940730" cy="4027030"/>
          </a:xfrm>
          <a:prstGeom prst="line">
            <a:avLst/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BlokTextu 22"/>
          <p:cNvSpPr txBox="1"/>
          <p:nvPr/>
        </p:nvSpPr>
        <p:spPr>
          <a:xfrm>
            <a:off x="7363006" y="4415914"/>
            <a:ext cx="2232248" cy="461665"/>
          </a:xfrm>
          <a:prstGeom prst="rect">
            <a:avLst/>
          </a:prstGeom>
          <a:solidFill>
            <a:schemeClr val="bg1"/>
          </a:solidFill>
          <a:ln>
            <a:solidFill>
              <a:srgbClr val="B3B3B3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1 Coil per twist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5523387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</a:t>
            </a:r>
            <a:r>
              <a:rPr lang="sk-SK" dirty="0" smtClean="0"/>
              <a:t>ormations</a:t>
            </a:r>
            <a:r>
              <a:rPr lang="en-US" dirty="0" smtClean="0"/>
              <a:t>: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7495" y="1465262"/>
            <a:ext cx="3409504" cy="1044976"/>
          </a:xfrm>
        </p:spPr>
        <p:txBody>
          <a:bodyPr>
            <a:normAutofit/>
          </a:bodyPr>
          <a:lstStyle/>
          <a:p>
            <a:pPr marL="503972" lvl="1" indent="0">
              <a:buNone/>
            </a:pPr>
            <a:r>
              <a:rPr lang="en-US" sz="4800" b="1" dirty="0" smtClean="0"/>
              <a:t>Spirals</a:t>
            </a:r>
            <a:endParaRPr lang="sk-SK" sz="48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11</a:t>
            </a:fld>
            <a:endParaRPr lang="sk-SK"/>
          </a:p>
        </p:txBody>
      </p:sp>
      <p:grpSp>
        <p:nvGrpSpPr>
          <p:cNvPr id="7" name="Group 6"/>
          <p:cNvGrpSpPr/>
          <p:nvPr/>
        </p:nvGrpSpPr>
        <p:grpSpPr>
          <a:xfrm>
            <a:off x="6167312" y="1475581"/>
            <a:ext cx="3585614" cy="5744815"/>
            <a:chOff x="6167312" y="1475581"/>
            <a:chExt cx="3585614" cy="5744815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787" t="30060" r="46315" b="38440"/>
            <a:stretch/>
          </p:blipFill>
          <p:spPr>
            <a:xfrm>
              <a:off x="6192440" y="2520557"/>
              <a:ext cx="3560486" cy="4699839"/>
            </a:xfrm>
            <a:prstGeom prst="rect">
              <a:avLst/>
            </a:prstGeom>
          </p:spPr>
        </p:pic>
        <p:sp>
          <p:nvSpPr>
            <p:cNvPr id="8" name="Content Placeholder 2"/>
            <p:cNvSpPr txBox="1">
              <a:spLocks/>
            </p:cNvSpPr>
            <p:nvPr/>
          </p:nvSpPr>
          <p:spPr>
            <a:xfrm>
              <a:off x="6167312" y="1475581"/>
              <a:ext cx="3409504" cy="1044976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377979" indent="-377979" algn="l" defTabSz="1007943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•"/>
                <a:defRPr sz="3527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818954" indent="-314982" algn="l" defTabSz="1007943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Arial" pitchFamily="34" charset="0"/>
                <a:buChar char="–"/>
                <a:defRPr sz="308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59929" indent="-251986" algn="l" defTabSz="1007943" rtl="0" eaLnBrk="1" latinLnBrk="0" hangingPunct="1">
                <a:spcBef>
                  <a:spcPct val="20000"/>
                </a:spcBef>
                <a:buClr>
                  <a:schemeClr val="accent1"/>
                </a:buClr>
                <a:buFont typeface="Wingdings" pitchFamily="2" charset="2"/>
                <a:buChar char="§"/>
                <a:defRPr sz="2646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763900" indent="-251986" algn="l" defTabSz="1007943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–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267872" indent="-251986" algn="l" defTabSz="1007943" rtl="0" eaLnBrk="1" latinLnBrk="0" hangingPunct="1">
                <a:spcBef>
                  <a:spcPct val="20000"/>
                </a:spcBef>
                <a:buClr>
                  <a:schemeClr val="tx2"/>
                </a:buClr>
                <a:buFont typeface="Arial" pitchFamily="34" charset="0"/>
                <a:buChar char="»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771844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275815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779787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283758" indent="-251986" algn="l" defTabSz="1007943" rtl="0" eaLnBrk="1" latinLnBrk="0" hangingPunct="1">
                <a:spcBef>
                  <a:spcPct val="20000"/>
                </a:spcBef>
                <a:buFont typeface="Arial" pitchFamily="34" charset="0"/>
                <a:buChar char="•"/>
                <a:defRPr sz="2205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503972" lvl="1" indent="0">
                <a:buFont typeface="Arial" pitchFamily="34" charset="0"/>
                <a:buNone/>
              </a:pPr>
              <a:r>
                <a:rPr lang="en-US" sz="4800" b="1" dirty="0" smtClean="0"/>
                <a:t>Coils</a:t>
              </a:r>
              <a:endParaRPr lang="sk-SK" sz="4800" b="1" dirty="0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926" t="29400" r="27477" b="55618"/>
          <a:stretch/>
        </p:blipFill>
        <p:spPr>
          <a:xfrm>
            <a:off x="417495" y="2510238"/>
            <a:ext cx="5456945" cy="46998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09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Spirals vs. coils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12</a:t>
            </a:fld>
            <a:endParaRPr lang="sk-SK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/>
              <p:cNvSpPr txBox="1"/>
              <p:nvPr/>
            </p:nvSpPr>
            <p:spPr>
              <a:xfrm>
                <a:off x="503808" y="4427909"/>
                <a:ext cx="4674233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800" dirty="0" smtClean="0"/>
                  <a:t>Smaller curvature (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/>
                        <a:ea typeface="Cambria Math" panose="02040503050406030204" pitchFamily="18" charset="0"/>
                      </a:rPr>
                      <m:t>∆</m:t>
                    </m:r>
                    <m:sSub>
                      <m:sSubPr>
                        <m:ctrlPr>
                          <a:rPr lang="en-US" sz="28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dirty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𝑬</m:t>
                        </m:r>
                      </m:e>
                      <m:sub>
                        <m:r>
                          <a:rPr lang="en-US" sz="2800" b="1" i="1" dirty="0">
                            <a:latin typeface="Cambria Math"/>
                            <a:ea typeface="Cambria Math" panose="02040503050406030204" pitchFamily="18" charset="0"/>
                          </a:rPr>
                          <m:t>𝑩</m:t>
                        </m:r>
                      </m:sub>
                    </m:sSub>
                    <m:r>
                      <a:rPr lang="en-US" sz="2800" b="1" i="0" dirty="0" smtClean="0">
                        <a:latin typeface="Cambria Math"/>
                        <a:ea typeface="Cambria Math" panose="02040503050406030204" pitchFamily="18" charset="0"/>
                      </a:rPr>
                      <m:t>)</m:t>
                    </m:r>
                  </m:oMath>
                </a14:m>
                <a:endParaRPr lang="en-US" sz="2800" dirty="0" smtClean="0"/>
              </a:p>
              <a:p>
                <a:r>
                  <a:rPr lang="en-US" sz="2800" dirty="0" smtClean="0"/>
                  <a:t>Greater impact on length (</a:t>
                </a:r>
                <a14:m>
                  <m:oMath xmlns:m="http://schemas.openxmlformats.org/officeDocument/2006/math">
                    <m:r>
                      <a:rPr lang="en-US" sz="2800" b="1" i="1" dirty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∆</m:t>
                    </m:r>
                    <m:r>
                      <a:rPr lang="en-US" sz="2800" b="1" i="1" dirty="0">
                        <a:latin typeface="Cambria Math"/>
                        <a:ea typeface="Cambria Math" panose="02040503050406030204" pitchFamily="18" charset="0"/>
                      </a:rPr>
                      <m:t>𝒔</m:t>
                    </m:r>
                  </m:oMath>
                </a14:m>
                <a:r>
                  <a:rPr lang="en-US" sz="2800" dirty="0" smtClean="0"/>
                  <a:t>)</a:t>
                </a:r>
              </a:p>
              <a:p>
                <a:endParaRPr lang="en-US" sz="2800" dirty="0" smtClean="0"/>
              </a:p>
              <a:p>
                <a:endParaRPr lang="en-US" sz="2800" dirty="0" smtClean="0"/>
              </a:p>
              <a:p>
                <a:endParaRPr lang="en-US" sz="2800" dirty="0"/>
              </a:p>
              <a:p>
                <a:r>
                  <a:rPr lang="en-US" sz="2800" dirty="0" smtClean="0"/>
                  <a:t>Prevail under </a:t>
                </a:r>
                <a:r>
                  <a:rPr lang="en-US" sz="2800" b="1" dirty="0" smtClean="0"/>
                  <a:t>low tension</a:t>
                </a:r>
                <a:endParaRPr lang="en-US" sz="2800" b="1" dirty="0"/>
              </a:p>
            </p:txBody>
          </p:sp>
        </mc:Choice>
        <mc:Fallback xmlns="">
          <p:sp>
            <p:nvSpPr>
              <p:cNvPr id="8" name="TextBox 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3808" y="4427909"/>
                <a:ext cx="4674233" cy="2677656"/>
              </a:xfrm>
              <a:prstGeom prst="rect">
                <a:avLst/>
              </a:prstGeom>
              <a:blipFill rotWithShape="1">
                <a:blip r:embed="rId2"/>
                <a:stretch>
                  <a:fillRect l="-2742" t="-2273" r="-392" b="-5227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5" name="Group 14"/>
          <p:cNvGrpSpPr/>
          <p:nvPr/>
        </p:nvGrpSpPr>
        <p:grpSpPr>
          <a:xfrm>
            <a:off x="454214" y="1287311"/>
            <a:ext cx="4773865" cy="2903828"/>
            <a:chOff x="366079" y="3245116"/>
            <a:chExt cx="4773865" cy="2903828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9" t="38252" r="23461" b="47432"/>
            <a:stretch/>
          </p:blipFill>
          <p:spPr>
            <a:xfrm>
              <a:off x="366079" y="3245116"/>
              <a:ext cx="4773865" cy="2903828"/>
            </a:xfrm>
            <a:prstGeom prst="rect">
              <a:avLst/>
            </a:prstGeom>
          </p:spPr>
        </p:pic>
        <p:sp>
          <p:nvSpPr>
            <p:cNvPr id="12" name="Freeform 11"/>
            <p:cNvSpPr/>
            <p:nvPr/>
          </p:nvSpPr>
          <p:spPr>
            <a:xfrm>
              <a:off x="1164801" y="3245116"/>
              <a:ext cx="3477374" cy="2747354"/>
            </a:xfrm>
            <a:custGeom>
              <a:avLst/>
              <a:gdLst>
                <a:gd name="connsiteX0" fmla="*/ 406400 w 3022944"/>
                <a:gd name="connsiteY0" fmla="*/ 0 h 2569028"/>
                <a:gd name="connsiteX1" fmla="*/ 914400 w 3022944"/>
                <a:gd name="connsiteY1" fmla="*/ 1393371 h 2569028"/>
                <a:gd name="connsiteX2" fmla="*/ 1901372 w 3022944"/>
                <a:gd name="connsiteY2" fmla="*/ 1277257 h 2569028"/>
                <a:gd name="connsiteX3" fmla="*/ 2728686 w 3022944"/>
                <a:gd name="connsiteY3" fmla="*/ 2162628 h 2569028"/>
                <a:gd name="connsiteX4" fmla="*/ 2989943 w 3022944"/>
                <a:gd name="connsiteY4" fmla="*/ 1741714 h 2569028"/>
                <a:gd name="connsiteX5" fmla="*/ 2061029 w 3022944"/>
                <a:gd name="connsiteY5" fmla="*/ 1814286 h 2569028"/>
                <a:gd name="connsiteX6" fmla="*/ 1204686 w 3022944"/>
                <a:gd name="connsiteY6" fmla="*/ 899886 h 2569028"/>
                <a:gd name="connsiteX7" fmla="*/ 377372 w 3022944"/>
                <a:gd name="connsiteY7" fmla="*/ 1219200 h 2569028"/>
                <a:gd name="connsiteX8" fmla="*/ 0 w 3022944"/>
                <a:gd name="connsiteY8" fmla="*/ 2569028 h 2569028"/>
                <a:gd name="connsiteX0" fmla="*/ 406400 w 3020861"/>
                <a:gd name="connsiteY0" fmla="*/ 0 h 2569028"/>
                <a:gd name="connsiteX1" fmla="*/ 914400 w 3020861"/>
                <a:gd name="connsiteY1" fmla="*/ 1393371 h 2569028"/>
                <a:gd name="connsiteX2" fmla="*/ 2032001 w 3020861"/>
                <a:gd name="connsiteY2" fmla="*/ 1291771 h 2569028"/>
                <a:gd name="connsiteX3" fmla="*/ 2728686 w 3020861"/>
                <a:gd name="connsiteY3" fmla="*/ 2162628 h 2569028"/>
                <a:gd name="connsiteX4" fmla="*/ 2989943 w 3020861"/>
                <a:gd name="connsiteY4" fmla="*/ 1741714 h 2569028"/>
                <a:gd name="connsiteX5" fmla="*/ 2061029 w 3020861"/>
                <a:gd name="connsiteY5" fmla="*/ 1814286 h 2569028"/>
                <a:gd name="connsiteX6" fmla="*/ 1204686 w 3020861"/>
                <a:gd name="connsiteY6" fmla="*/ 899886 h 2569028"/>
                <a:gd name="connsiteX7" fmla="*/ 377372 w 3020861"/>
                <a:gd name="connsiteY7" fmla="*/ 1219200 h 2569028"/>
                <a:gd name="connsiteX8" fmla="*/ 0 w 3020861"/>
                <a:gd name="connsiteY8" fmla="*/ 2569028 h 2569028"/>
                <a:gd name="connsiteX0" fmla="*/ 406400 w 3071456"/>
                <a:gd name="connsiteY0" fmla="*/ 0 h 2569028"/>
                <a:gd name="connsiteX1" fmla="*/ 914400 w 3071456"/>
                <a:gd name="connsiteY1" fmla="*/ 1393371 h 2569028"/>
                <a:gd name="connsiteX2" fmla="*/ 2032001 w 3071456"/>
                <a:gd name="connsiteY2" fmla="*/ 1291771 h 2569028"/>
                <a:gd name="connsiteX3" fmla="*/ 2728686 w 3071456"/>
                <a:gd name="connsiteY3" fmla="*/ 2162628 h 2569028"/>
                <a:gd name="connsiteX4" fmla="*/ 2989943 w 3071456"/>
                <a:gd name="connsiteY4" fmla="*/ 1741714 h 2569028"/>
                <a:gd name="connsiteX5" fmla="*/ 2061029 w 3071456"/>
                <a:gd name="connsiteY5" fmla="*/ 1814286 h 2569028"/>
                <a:gd name="connsiteX6" fmla="*/ 1204686 w 3071456"/>
                <a:gd name="connsiteY6" fmla="*/ 899886 h 2569028"/>
                <a:gd name="connsiteX7" fmla="*/ 377372 w 3071456"/>
                <a:gd name="connsiteY7" fmla="*/ 1219200 h 2569028"/>
                <a:gd name="connsiteX8" fmla="*/ 0 w 3071456"/>
                <a:gd name="connsiteY8" fmla="*/ 2569028 h 2569028"/>
                <a:gd name="connsiteX0" fmla="*/ 406400 w 3138082"/>
                <a:gd name="connsiteY0" fmla="*/ 0 h 2569028"/>
                <a:gd name="connsiteX1" fmla="*/ 914400 w 3138082"/>
                <a:gd name="connsiteY1" fmla="*/ 1393371 h 2569028"/>
                <a:gd name="connsiteX2" fmla="*/ 2032001 w 3138082"/>
                <a:gd name="connsiteY2" fmla="*/ 1291771 h 2569028"/>
                <a:gd name="connsiteX3" fmla="*/ 2859314 w 3138082"/>
                <a:gd name="connsiteY3" fmla="*/ 2206171 h 2569028"/>
                <a:gd name="connsiteX4" fmla="*/ 2989943 w 3138082"/>
                <a:gd name="connsiteY4" fmla="*/ 1741714 h 2569028"/>
                <a:gd name="connsiteX5" fmla="*/ 2061029 w 3138082"/>
                <a:gd name="connsiteY5" fmla="*/ 1814286 h 2569028"/>
                <a:gd name="connsiteX6" fmla="*/ 1204686 w 3138082"/>
                <a:gd name="connsiteY6" fmla="*/ 899886 h 2569028"/>
                <a:gd name="connsiteX7" fmla="*/ 377372 w 3138082"/>
                <a:gd name="connsiteY7" fmla="*/ 1219200 h 2569028"/>
                <a:gd name="connsiteX8" fmla="*/ 0 w 3138082"/>
                <a:gd name="connsiteY8" fmla="*/ 2569028 h 2569028"/>
                <a:gd name="connsiteX0" fmla="*/ 406400 w 3193667"/>
                <a:gd name="connsiteY0" fmla="*/ 0 h 2569028"/>
                <a:gd name="connsiteX1" fmla="*/ 914400 w 3193667"/>
                <a:gd name="connsiteY1" fmla="*/ 1393371 h 2569028"/>
                <a:gd name="connsiteX2" fmla="*/ 2032001 w 3193667"/>
                <a:gd name="connsiteY2" fmla="*/ 1291771 h 2569028"/>
                <a:gd name="connsiteX3" fmla="*/ 2859314 w 3193667"/>
                <a:gd name="connsiteY3" fmla="*/ 2206171 h 2569028"/>
                <a:gd name="connsiteX4" fmla="*/ 2989943 w 3193667"/>
                <a:gd name="connsiteY4" fmla="*/ 1741714 h 2569028"/>
                <a:gd name="connsiteX5" fmla="*/ 2061029 w 3193667"/>
                <a:gd name="connsiteY5" fmla="*/ 1814286 h 2569028"/>
                <a:gd name="connsiteX6" fmla="*/ 1204686 w 3193667"/>
                <a:gd name="connsiteY6" fmla="*/ 899886 h 2569028"/>
                <a:gd name="connsiteX7" fmla="*/ 377372 w 3193667"/>
                <a:gd name="connsiteY7" fmla="*/ 1219200 h 2569028"/>
                <a:gd name="connsiteX8" fmla="*/ 0 w 3193667"/>
                <a:gd name="connsiteY8" fmla="*/ 2569028 h 2569028"/>
                <a:gd name="connsiteX0" fmla="*/ 406400 w 3176422"/>
                <a:gd name="connsiteY0" fmla="*/ 0 h 2569028"/>
                <a:gd name="connsiteX1" fmla="*/ 914400 w 3176422"/>
                <a:gd name="connsiteY1" fmla="*/ 1393371 h 2569028"/>
                <a:gd name="connsiteX2" fmla="*/ 2032001 w 3176422"/>
                <a:gd name="connsiteY2" fmla="*/ 1291771 h 2569028"/>
                <a:gd name="connsiteX3" fmla="*/ 2859314 w 3176422"/>
                <a:gd name="connsiteY3" fmla="*/ 2206171 h 2569028"/>
                <a:gd name="connsiteX4" fmla="*/ 2989943 w 3176422"/>
                <a:gd name="connsiteY4" fmla="*/ 1741714 h 2569028"/>
                <a:gd name="connsiteX5" fmla="*/ 2061029 w 3176422"/>
                <a:gd name="connsiteY5" fmla="*/ 1814286 h 2569028"/>
                <a:gd name="connsiteX6" fmla="*/ 1204686 w 3176422"/>
                <a:gd name="connsiteY6" fmla="*/ 899886 h 2569028"/>
                <a:gd name="connsiteX7" fmla="*/ 377372 w 3176422"/>
                <a:gd name="connsiteY7" fmla="*/ 1219200 h 2569028"/>
                <a:gd name="connsiteX8" fmla="*/ 0 w 3176422"/>
                <a:gd name="connsiteY8" fmla="*/ 2569028 h 2569028"/>
                <a:gd name="connsiteX0" fmla="*/ 406400 w 3176422"/>
                <a:gd name="connsiteY0" fmla="*/ 0 h 2569028"/>
                <a:gd name="connsiteX1" fmla="*/ 977462 w 3176422"/>
                <a:gd name="connsiteY1" fmla="*/ 1346074 h 2569028"/>
                <a:gd name="connsiteX2" fmla="*/ 2032001 w 3176422"/>
                <a:gd name="connsiteY2" fmla="*/ 1291771 h 2569028"/>
                <a:gd name="connsiteX3" fmla="*/ 2859314 w 3176422"/>
                <a:gd name="connsiteY3" fmla="*/ 2206171 h 2569028"/>
                <a:gd name="connsiteX4" fmla="*/ 2989943 w 3176422"/>
                <a:gd name="connsiteY4" fmla="*/ 1741714 h 2569028"/>
                <a:gd name="connsiteX5" fmla="*/ 2061029 w 3176422"/>
                <a:gd name="connsiteY5" fmla="*/ 1814286 h 2569028"/>
                <a:gd name="connsiteX6" fmla="*/ 1204686 w 3176422"/>
                <a:gd name="connsiteY6" fmla="*/ 899886 h 2569028"/>
                <a:gd name="connsiteX7" fmla="*/ 377372 w 3176422"/>
                <a:gd name="connsiteY7" fmla="*/ 1219200 h 2569028"/>
                <a:gd name="connsiteX8" fmla="*/ 0 w 3176422"/>
                <a:gd name="connsiteY8" fmla="*/ 2569028 h 2569028"/>
                <a:gd name="connsiteX0" fmla="*/ 453697 w 3176422"/>
                <a:gd name="connsiteY0" fmla="*/ 0 h 2600560"/>
                <a:gd name="connsiteX1" fmla="*/ 977462 w 3176422"/>
                <a:gd name="connsiteY1" fmla="*/ 1377606 h 2600560"/>
                <a:gd name="connsiteX2" fmla="*/ 2032001 w 3176422"/>
                <a:gd name="connsiteY2" fmla="*/ 1323303 h 2600560"/>
                <a:gd name="connsiteX3" fmla="*/ 2859314 w 3176422"/>
                <a:gd name="connsiteY3" fmla="*/ 2237703 h 2600560"/>
                <a:gd name="connsiteX4" fmla="*/ 2989943 w 3176422"/>
                <a:gd name="connsiteY4" fmla="*/ 1773246 h 2600560"/>
                <a:gd name="connsiteX5" fmla="*/ 2061029 w 3176422"/>
                <a:gd name="connsiteY5" fmla="*/ 1845818 h 2600560"/>
                <a:gd name="connsiteX6" fmla="*/ 1204686 w 3176422"/>
                <a:gd name="connsiteY6" fmla="*/ 931418 h 2600560"/>
                <a:gd name="connsiteX7" fmla="*/ 377372 w 3176422"/>
                <a:gd name="connsiteY7" fmla="*/ 1250732 h 2600560"/>
                <a:gd name="connsiteX8" fmla="*/ 0 w 3176422"/>
                <a:gd name="connsiteY8" fmla="*/ 2600560 h 260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6422" h="2600560">
                  <a:moveTo>
                    <a:pt x="453697" y="0"/>
                  </a:moveTo>
                  <a:cubicBezTo>
                    <a:pt x="583116" y="590247"/>
                    <a:pt x="714411" y="1157056"/>
                    <a:pt x="977462" y="1377606"/>
                  </a:cubicBezTo>
                  <a:cubicBezTo>
                    <a:pt x="1240513" y="1598156"/>
                    <a:pt x="1718359" y="1179954"/>
                    <a:pt x="2032001" y="1323303"/>
                  </a:cubicBezTo>
                  <a:cubicBezTo>
                    <a:pt x="2345643" y="1466652"/>
                    <a:pt x="2423885" y="2235283"/>
                    <a:pt x="2859314" y="2237703"/>
                  </a:cubicBezTo>
                  <a:cubicBezTo>
                    <a:pt x="3294743" y="2240123"/>
                    <a:pt x="3224590" y="1896618"/>
                    <a:pt x="2989943" y="1773246"/>
                  </a:cubicBezTo>
                  <a:cubicBezTo>
                    <a:pt x="2755296" y="1649874"/>
                    <a:pt x="2358572" y="1986123"/>
                    <a:pt x="2061029" y="1845818"/>
                  </a:cubicBezTo>
                  <a:cubicBezTo>
                    <a:pt x="1763486" y="1705513"/>
                    <a:pt x="1485295" y="1030599"/>
                    <a:pt x="1204686" y="931418"/>
                  </a:cubicBezTo>
                  <a:cubicBezTo>
                    <a:pt x="924077" y="832237"/>
                    <a:pt x="578153" y="972542"/>
                    <a:pt x="377372" y="1250732"/>
                  </a:cubicBezTo>
                  <a:cubicBezTo>
                    <a:pt x="176591" y="1528922"/>
                    <a:pt x="0" y="2600560"/>
                    <a:pt x="0" y="260056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6233852" y="276326"/>
            <a:ext cx="1941552" cy="3914813"/>
            <a:chOff x="6046641" y="2675702"/>
            <a:chExt cx="1941552" cy="3914813"/>
          </a:xfrm>
        </p:grpSpPr>
        <p:pic>
          <p:nvPicPr>
            <p:cNvPr id="11" name="Content Placeholder 6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32" t="17525" r="38533" b="26913"/>
            <a:stretch/>
          </p:blipFill>
          <p:spPr>
            <a:xfrm>
              <a:off x="6046641" y="2675702"/>
              <a:ext cx="1941552" cy="3914813"/>
            </a:xfrm>
            <a:prstGeom prst="rect">
              <a:avLst/>
            </a:prstGeom>
          </p:spPr>
        </p:pic>
        <p:sp>
          <p:nvSpPr>
            <p:cNvPr id="13" name="Freeform 12"/>
            <p:cNvSpPr/>
            <p:nvPr/>
          </p:nvSpPr>
          <p:spPr>
            <a:xfrm>
              <a:off x="6660240" y="2675702"/>
              <a:ext cx="937317" cy="3638793"/>
            </a:xfrm>
            <a:custGeom>
              <a:avLst/>
              <a:gdLst>
                <a:gd name="connsiteX0" fmla="*/ 351313 w 714353"/>
                <a:gd name="connsiteY0" fmla="*/ 0 h 3439886"/>
                <a:gd name="connsiteX1" fmla="*/ 2970 w 714353"/>
                <a:gd name="connsiteY1" fmla="*/ 812800 h 3439886"/>
                <a:gd name="connsiteX2" fmla="*/ 525484 w 714353"/>
                <a:gd name="connsiteY2" fmla="*/ 1117600 h 3439886"/>
                <a:gd name="connsiteX3" fmla="*/ 75541 w 714353"/>
                <a:gd name="connsiteY3" fmla="*/ 1436914 h 3439886"/>
                <a:gd name="connsiteX4" fmla="*/ 612570 w 714353"/>
                <a:gd name="connsiteY4" fmla="*/ 1683657 h 3439886"/>
                <a:gd name="connsiteX5" fmla="*/ 119084 w 714353"/>
                <a:gd name="connsiteY5" fmla="*/ 1959429 h 3439886"/>
                <a:gd name="connsiteX6" fmla="*/ 714170 w 714353"/>
                <a:gd name="connsiteY6" fmla="*/ 2148114 h 3439886"/>
                <a:gd name="connsiteX7" fmla="*/ 46513 w 714353"/>
                <a:gd name="connsiteY7" fmla="*/ 2670629 h 3439886"/>
                <a:gd name="connsiteX8" fmla="*/ 496455 w 714353"/>
                <a:gd name="connsiteY8" fmla="*/ 2844800 h 3439886"/>
                <a:gd name="connsiteX9" fmla="*/ 496455 w 714353"/>
                <a:gd name="connsiteY9" fmla="*/ 3439886 h 34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53" h="3439886">
                  <a:moveTo>
                    <a:pt x="351313" y="0"/>
                  </a:moveTo>
                  <a:cubicBezTo>
                    <a:pt x="162627" y="313266"/>
                    <a:pt x="-26059" y="626533"/>
                    <a:pt x="2970" y="812800"/>
                  </a:cubicBezTo>
                  <a:cubicBezTo>
                    <a:pt x="31998" y="999067"/>
                    <a:pt x="513389" y="1013581"/>
                    <a:pt x="525484" y="1117600"/>
                  </a:cubicBezTo>
                  <a:cubicBezTo>
                    <a:pt x="537579" y="1221619"/>
                    <a:pt x="61027" y="1342571"/>
                    <a:pt x="75541" y="1436914"/>
                  </a:cubicBezTo>
                  <a:cubicBezTo>
                    <a:pt x="90055" y="1531257"/>
                    <a:pt x="605313" y="1596571"/>
                    <a:pt x="612570" y="1683657"/>
                  </a:cubicBezTo>
                  <a:cubicBezTo>
                    <a:pt x="619827" y="1770743"/>
                    <a:pt x="102151" y="1882019"/>
                    <a:pt x="119084" y="1959429"/>
                  </a:cubicBezTo>
                  <a:cubicBezTo>
                    <a:pt x="136017" y="2036839"/>
                    <a:pt x="726265" y="2029581"/>
                    <a:pt x="714170" y="2148114"/>
                  </a:cubicBezTo>
                  <a:cubicBezTo>
                    <a:pt x="702075" y="2266647"/>
                    <a:pt x="82799" y="2554515"/>
                    <a:pt x="46513" y="2670629"/>
                  </a:cubicBezTo>
                  <a:cubicBezTo>
                    <a:pt x="10227" y="2786743"/>
                    <a:pt x="421465" y="2716590"/>
                    <a:pt x="496455" y="2844800"/>
                  </a:cubicBezTo>
                  <a:cubicBezTo>
                    <a:pt x="571445" y="2973010"/>
                    <a:pt x="533950" y="3206448"/>
                    <a:pt x="496455" y="343988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5278976" y="4427909"/>
            <a:ext cx="473881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Greater curvature</a:t>
            </a:r>
          </a:p>
          <a:p>
            <a:r>
              <a:rPr lang="en-US" sz="2800" dirty="0" smtClean="0"/>
              <a:t>Smaller impact on length</a:t>
            </a:r>
          </a:p>
          <a:p>
            <a:endParaRPr lang="en-US" sz="2800" dirty="0" smtClean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Prevail under </a:t>
            </a:r>
            <a:r>
              <a:rPr lang="en-US" sz="2800" b="1" dirty="0" smtClean="0"/>
              <a:t>high tension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BlokTextu 50"/>
              <p:cNvSpPr txBox="1"/>
              <p:nvPr/>
            </p:nvSpPr>
            <p:spPr>
              <a:xfrm>
                <a:off x="3537938" y="5652045"/>
                <a:ext cx="30865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2800" b="1" i="1" dirty="0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7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37938" y="5652045"/>
                <a:ext cx="3086550" cy="523220"/>
              </a:xfrm>
              <a:prstGeom prst="rect">
                <a:avLst/>
              </a:prstGeom>
              <a:blipFill rotWithShape="1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093872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45" y="5929717"/>
            <a:ext cx="9072563" cy="1259946"/>
          </a:xfrm>
        </p:spPr>
        <p:txBody>
          <a:bodyPr/>
          <a:lstStyle/>
          <a:p>
            <a:pPr algn="ctr"/>
            <a:r>
              <a:rPr lang="en-US" b="1" dirty="0" smtClean="0"/>
              <a:t>Spirals</a:t>
            </a:r>
            <a:endParaRPr lang="sk-SK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13</a:t>
            </a:fld>
            <a:endParaRPr lang="sk-SK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70" t="29074" r="22284" b="55618"/>
          <a:stretch/>
        </p:blipFill>
        <p:spPr>
          <a:xfrm>
            <a:off x="359792" y="1187549"/>
            <a:ext cx="9433048" cy="4802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6083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207" y="2843733"/>
            <a:ext cx="3888432" cy="1259946"/>
          </a:xfrm>
        </p:spPr>
        <p:txBody>
          <a:bodyPr/>
          <a:lstStyle/>
          <a:p>
            <a:pPr algn="ctr"/>
            <a:r>
              <a:rPr lang="en-US" b="1" dirty="0" smtClean="0"/>
              <a:t>Coils</a:t>
            </a:r>
            <a:endParaRPr lang="sk-SK" b="1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14</a:t>
            </a:fld>
            <a:endParaRPr lang="sk-S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44168" y="1049060"/>
            <a:ext cx="6912769" cy="5472610"/>
          </a:xfrm>
          <a:prstGeom prst="rect">
            <a:avLst/>
          </a:prstGeom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4247" y="294871"/>
            <a:ext cx="5393670" cy="694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89519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5909" y="207940"/>
            <a:ext cx="9071610" cy="1259946"/>
          </a:xfrm>
        </p:spPr>
        <p:txBody>
          <a:bodyPr>
            <a:normAutofit/>
          </a:bodyPr>
          <a:lstStyle/>
          <a:p>
            <a:r>
              <a:rPr lang="en-US" sz="4409" dirty="0" smtClean="0"/>
              <a:t>Points of investigation</a:t>
            </a:r>
            <a:endParaRPr lang="sk-SK" sz="4409" i="1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25D5C2-10AA-47CD-98AE-8626380D8E23}" type="slidenum">
              <a:rPr lang="en-US" smtClean="0"/>
              <a:pPr/>
              <a:t>15</a:t>
            </a:fld>
            <a:endParaRPr lang="en-US" dirty="0"/>
          </a:p>
        </p:txBody>
      </p:sp>
      <p:grpSp>
        <p:nvGrpSpPr>
          <p:cNvPr id="3" name="Skupina 2"/>
          <p:cNvGrpSpPr/>
          <p:nvPr/>
        </p:nvGrpSpPr>
        <p:grpSpPr>
          <a:xfrm>
            <a:off x="-1080368" y="1640307"/>
            <a:ext cx="11803505" cy="4706362"/>
            <a:chOff x="-824704" y="1320842"/>
            <a:chExt cx="10707926" cy="3220262"/>
          </a:xfrm>
        </p:grpSpPr>
        <p:graphicFrame>
          <p:nvGraphicFramePr>
            <p:cNvPr id="7" name="Diagram 6"/>
            <p:cNvGraphicFramePr/>
            <p:nvPr>
              <p:extLst>
                <p:ext uri="{D42A27DB-BD31-4B8C-83A1-F6EECF244321}">
                  <p14:modId xmlns:p14="http://schemas.microsoft.com/office/powerpoint/2010/main" val="2809136146"/>
                </p:ext>
              </p:extLst>
            </p:nvPr>
          </p:nvGraphicFramePr>
          <p:xfrm>
            <a:off x="-824704" y="1320842"/>
            <a:ext cx="10707926" cy="3220262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9" name="TextBox 8"/>
            <p:cNvSpPr txBox="1"/>
            <p:nvPr/>
          </p:nvSpPr>
          <p:spPr>
            <a:xfrm>
              <a:off x="1069702" y="1503753"/>
              <a:ext cx="538351" cy="1314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18" dirty="0">
                  <a:solidFill>
                    <a:schemeClr val="bg1"/>
                  </a:solidFill>
                </a:rPr>
                <a:t>1</a:t>
              </a:r>
              <a:endParaRPr lang="sk-SK" sz="8818" dirty="0">
                <a:solidFill>
                  <a:schemeClr val="bg1"/>
                </a:solidFill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39926" y="2351132"/>
              <a:ext cx="622695" cy="13147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8818" dirty="0">
                  <a:solidFill>
                    <a:schemeClr val="bg1"/>
                  </a:solidFill>
                </a:rPr>
                <a:t>2</a:t>
              </a:r>
              <a:endParaRPr lang="sk-SK" sz="8818" dirty="0">
                <a:solidFill>
                  <a:schemeClr val="bg1"/>
                </a:solidFill>
              </a:endParaRPr>
            </a:p>
          </p:txBody>
        </p:sp>
      </p:grpSp>
      <p:sp>
        <p:nvSpPr>
          <p:cNvPr id="8" name="TextBox 9"/>
          <p:cNvSpPr txBox="1"/>
          <p:nvPr/>
        </p:nvSpPr>
        <p:spPr>
          <a:xfrm>
            <a:off x="984620" y="4499917"/>
            <a:ext cx="639920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8000" dirty="0" smtClean="0">
                <a:solidFill>
                  <a:schemeClr val="bg1"/>
                </a:solidFill>
              </a:rPr>
              <a:t>2</a:t>
            </a:r>
            <a:endParaRPr lang="sk-SK" sz="8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119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84" y="467469"/>
            <a:ext cx="9792841" cy="1259946"/>
          </a:xfrm>
        </p:spPr>
        <p:txBody>
          <a:bodyPr>
            <a:normAutofit fontScale="90000"/>
          </a:bodyPr>
          <a:lstStyle/>
          <a:p>
            <a:r>
              <a:rPr lang="en-US" dirty="0"/>
              <a:t>1</a:t>
            </a:r>
            <a:r>
              <a:rPr lang="en-US" dirty="0" smtClean="0"/>
              <a:t>. </a:t>
            </a:r>
            <a:r>
              <a:rPr lang="en-US" b="1" dirty="0" smtClean="0"/>
              <a:t>Torque and length</a:t>
            </a:r>
            <a:r>
              <a:rPr lang="en-US" b="1" dirty="0"/>
              <a:t> </a:t>
            </a:r>
            <a:r>
              <a:rPr lang="en-US" dirty="0" smtClean="0"/>
              <a:t>during the twisting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266" y="1689092"/>
            <a:ext cx="9072563" cy="4989036"/>
          </a:xfrm>
        </p:spPr>
        <p:txBody>
          <a:bodyPr>
            <a:normAutofit/>
          </a:bodyPr>
          <a:lstStyle/>
          <a:p>
            <a:r>
              <a:rPr lang="en-US" sz="3200" dirty="0" smtClean="0"/>
              <a:t>Depending on number of twists</a:t>
            </a:r>
          </a:p>
          <a:p>
            <a:r>
              <a:rPr lang="en-US" sz="3200" dirty="0" smtClean="0"/>
              <a:t>2 materials:</a:t>
            </a:r>
          </a:p>
          <a:p>
            <a:pPr marL="0" indent="0">
              <a:buNone/>
            </a:pPr>
            <a:r>
              <a:rPr lang="en-US" sz="3200" dirty="0" smtClean="0"/>
              <a:t>Sisal				Polypropylene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16</a:t>
            </a:fld>
            <a:endParaRPr lang="sk-SK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06" r="35571" b="68386"/>
          <a:stretch/>
        </p:blipFill>
        <p:spPr>
          <a:xfrm>
            <a:off x="1871761" y="3082535"/>
            <a:ext cx="2052156" cy="379967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1" t="69186" r="51943" b="5974"/>
          <a:stretch/>
        </p:blipFill>
        <p:spPr>
          <a:xfrm>
            <a:off x="7416576" y="2930142"/>
            <a:ext cx="175905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045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7784" y="352991"/>
            <a:ext cx="9072563" cy="1259946"/>
          </a:xfrm>
        </p:spPr>
        <p:txBody>
          <a:bodyPr/>
          <a:lstStyle/>
          <a:p>
            <a:r>
              <a:rPr lang="en-US" dirty="0" smtClean="0"/>
              <a:t>Torque characteristics – Sisal rope</a:t>
            </a:r>
            <a:endParaRPr lang="sk-SK" dirty="0"/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3972" y="1763713"/>
            <a:ext cx="6652682" cy="4989512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17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29740411"/>
              </p:ext>
            </p:extLst>
          </p:nvPr>
        </p:nvGraphicFramePr>
        <p:xfrm>
          <a:off x="0" y="1306412"/>
          <a:ext cx="10080625" cy="590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7" name="Group 6"/>
          <p:cNvGrpSpPr/>
          <p:nvPr/>
        </p:nvGrpSpPr>
        <p:grpSpPr>
          <a:xfrm>
            <a:off x="6534625" y="2411685"/>
            <a:ext cx="791964" cy="3384376"/>
            <a:chOff x="6696497" y="1008112"/>
            <a:chExt cx="791964" cy="3384376"/>
          </a:xfrm>
        </p:grpSpPr>
        <p:cxnSp>
          <p:nvCxnSpPr>
            <p:cNvPr id="15" name="Straight Connector 14"/>
            <p:cNvCxnSpPr/>
            <p:nvPr/>
          </p:nvCxnSpPr>
          <p:spPr>
            <a:xfrm>
              <a:off x="7146400" y="1008112"/>
              <a:ext cx="0" cy="2808312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6" name="TextBox 3"/>
            <p:cNvSpPr txBox="1"/>
            <p:nvPr/>
          </p:nvSpPr>
          <p:spPr>
            <a:xfrm>
              <a:off x="6696497" y="3744416"/>
              <a:ext cx="791964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Coil</a:t>
              </a:r>
              <a:endParaRPr lang="sk-SK" sz="2400" b="1" dirty="0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7326589" y="2411685"/>
            <a:ext cx="1213098" cy="3384376"/>
            <a:chOff x="7560593" y="1008112"/>
            <a:chExt cx="1213098" cy="3384376"/>
          </a:xfrm>
        </p:grpSpPr>
        <p:cxnSp>
          <p:nvCxnSpPr>
            <p:cNvPr id="13" name="Straight Connector 12"/>
            <p:cNvCxnSpPr/>
            <p:nvPr/>
          </p:nvCxnSpPr>
          <p:spPr>
            <a:xfrm>
              <a:off x="7992641" y="1008112"/>
              <a:ext cx="0" cy="273630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TextBox 1"/>
            <p:cNvSpPr txBox="1"/>
            <p:nvPr/>
          </p:nvSpPr>
          <p:spPr>
            <a:xfrm>
              <a:off x="7560593" y="3744416"/>
              <a:ext cx="1213098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Coil</a:t>
              </a:r>
              <a:endParaRPr lang="sk-SK" sz="2400" b="1" dirty="0"/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8100697" y="2411685"/>
            <a:ext cx="1213098" cy="3378727"/>
            <a:chOff x="8100698" y="1008112"/>
            <a:chExt cx="1213098" cy="3378727"/>
          </a:xfrm>
        </p:grpSpPr>
        <p:cxnSp>
          <p:nvCxnSpPr>
            <p:cNvPr id="11" name="Straight Connector 10"/>
            <p:cNvCxnSpPr/>
            <p:nvPr/>
          </p:nvCxnSpPr>
          <p:spPr>
            <a:xfrm>
              <a:off x="8410676" y="1008112"/>
              <a:ext cx="0" cy="2736304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TextBox 1"/>
            <p:cNvSpPr txBox="1"/>
            <p:nvPr/>
          </p:nvSpPr>
          <p:spPr>
            <a:xfrm>
              <a:off x="8100698" y="3738767"/>
              <a:ext cx="1213098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400" b="1" dirty="0" smtClean="0"/>
                <a:t>Coil</a:t>
              </a:r>
              <a:endParaRPr lang="sk-SK" sz="24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77066" y="3314058"/>
            <a:ext cx="4688169" cy="648072"/>
            <a:chOff x="4340428" y="3572550"/>
            <a:chExt cx="4688169" cy="648072"/>
          </a:xfrm>
        </p:grpSpPr>
        <p:cxnSp>
          <p:nvCxnSpPr>
            <p:cNvPr id="18" name="Straight Connector 17"/>
            <p:cNvCxnSpPr/>
            <p:nvPr/>
          </p:nvCxnSpPr>
          <p:spPr>
            <a:xfrm flipH="1">
              <a:off x="7200553" y="3816424"/>
              <a:ext cx="1828044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TextBox 3"/>
            <p:cNvSpPr txBox="1"/>
            <p:nvPr/>
          </p:nvSpPr>
          <p:spPr>
            <a:xfrm>
              <a:off x="4340428" y="3572550"/>
              <a:ext cx="2810934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The weakest spot</a:t>
              </a:r>
              <a:endParaRPr lang="sk-SK" sz="2800" b="1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3846642" y="2684448"/>
            <a:ext cx="4254055" cy="648072"/>
            <a:chOff x="4674690" y="3430458"/>
            <a:chExt cx="4254055" cy="648072"/>
          </a:xfrm>
        </p:grpSpPr>
        <p:cxnSp>
          <p:nvCxnSpPr>
            <p:cNvPr id="21" name="Straight Connector 20"/>
            <p:cNvCxnSpPr/>
            <p:nvPr/>
          </p:nvCxnSpPr>
          <p:spPr>
            <a:xfrm flipH="1">
              <a:off x="7200553" y="3816424"/>
              <a:ext cx="1728192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TextBox 3"/>
            <p:cNvSpPr txBox="1"/>
            <p:nvPr/>
          </p:nvSpPr>
          <p:spPr>
            <a:xfrm>
              <a:off x="4674690" y="3430458"/>
              <a:ext cx="2921862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 smtClean="0"/>
                <a:t>2. weakest spot</a:t>
              </a:r>
              <a:endParaRPr lang="sk-SK" sz="2800" b="1" dirty="0"/>
            </a:p>
          </p:txBody>
        </p:sp>
      </p:grpSp>
      <p:grpSp>
        <p:nvGrpSpPr>
          <p:cNvPr id="23" name="Group 22"/>
          <p:cNvGrpSpPr/>
          <p:nvPr/>
        </p:nvGrpSpPr>
        <p:grpSpPr>
          <a:xfrm>
            <a:off x="4620751" y="2248468"/>
            <a:ext cx="4176483" cy="648072"/>
            <a:chOff x="4670678" y="3267083"/>
            <a:chExt cx="4176483" cy="648072"/>
          </a:xfrm>
        </p:grpSpPr>
        <p:cxnSp>
          <p:nvCxnSpPr>
            <p:cNvPr id="24" name="Straight Connector 23"/>
            <p:cNvCxnSpPr/>
            <p:nvPr/>
          </p:nvCxnSpPr>
          <p:spPr>
            <a:xfrm flipH="1">
              <a:off x="7118969" y="3790340"/>
              <a:ext cx="1728192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TextBox 3"/>
            <p:cNvSpPr txBox="1"/>
            <p:nvPr/>
          </p:nvSpPr>
          <p:spPr>
            <a:xfrm>
              <a:off x="4670678" y="3267083"/>
              <a:ext cx="2921862" cy="648072"/>
            </a:xfrm>
            <a:prstGeom prst="rect">
              <a:avLst/>
            </a:prstGeom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sz="2800" b="1" dirty="0"/>
                <a:t>3</a:t>
              </a:r>
              <a:r>
                <a:rPr lang="en-US" sz="2800" b="1" dirty="0" smtClean="0"/>
                <a:t>. weakest spot</a:t>
              </a:r>
              <a:endParaRPr lang="sk-SK" sz="2800" b="1" dirty="0"/>
            </a:p>
          </p:txBody>
        </p:sp>
      </p:grpSp>
      <p:cxnSp>
        <p:nvCxnSpPr>
          <p:cNvPr id="6" name="Rovná spojovacia šípka 5"/>
          <p:cNvCxnSpPr/>
          <p:nvPr/>
        </p:nvCxnSpPr>
        <p:spPr>
          <a:xfrm>
            <a:off x="5432021" y="3962130"/>
            <a:ext cx="483795" cy="429775"/>
          </a:xfrm>
          <a:prstGeom prst="straightConnector1">
            <a:avLst/>
          </a:prstGeom>
          <a:ln w="889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Rovná spojovacia šípka 29"/>
          <p:cNvCxnSpPr/>
          <p:nvPr/>
        </p:nvCxnSpPr>
        <p:spPr>
          <a:xfrm>
            <a:off x="6505044" y="2972901"/>
            <a:ext cx="771730" cy="602002"/>
          </a:xfrm>
          <a:prstGeom prst="straightConnector1">
            <a:avLst/>
          </a:prstGeom>
          <a:ln w="889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Rovná spojovacia šípka 31"/>
          <p:cNvCxnSpPr/>
          <p:nvPr/>
        </p:nvCxnSpPr>
        <p:spPr>
          <a:xfrm>
            <a:off x="6827144" y="2631436"/>
            <a:ext cx="1152276" cy="936559"/>
          </a:xfrm>
          <a:prstGeom prst="straightConnector1">
            <a:avLst/>
          </a:prstGeom>
          <a:ln w="889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BlokTextu 37"/>
          <p:cNvSpPr txBox="1"/>
          <p:nvPr/>
        </p:nvSpPr>
        <p:spPr>
          <a:xfrm rot="18678104">
            <a:off x="4882413" y="2700148"/>
            <a:ext cx="149303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Twisting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" name="BlokTextu 50"/>
              <p:cNvSpPr txBox="1"/>
              <p:nvPr/>
            </p:nvSpPr>
            <p:spPr>
              <a:xfrm>
                <a:off x="6257900" y="1475581"/>
                <a:ext cx="30865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2800" b="1" i="1" dirty="0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28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00" y="1475581"/>
                <a:ext cx="3086550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439289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  <p:bldP spid="38" grpId="1"/>
      <p:bldP spid="2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776" y="393912"/>
            <a:ext cx="9072563" cy="1259946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Torque characteristics - Polypropylene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18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04138127"/>
              </p:ext>
            </p:extLst>
          </p:nvPr>
        </p:nvGraphicFramePr>
        <p:xfrm>
          <a:off x="1" y="1475581"/>
          <a:ext cx="10080624" cy="58321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11" name="Group 10"/>
          <p:cNvGrpSpPr/>
          <p:nvPr/>
        </p:nvGrpSpPr>
        <p:grpSpPr>
          <a:xfrm>
            <a:off x="2015976" y="2835043"/>
            <a:ext cx="5043182" cy="941898"/>
            <a:chOff x="3985415" y="3345475"/>
            <a:chExt cx="5043182" cy="941898"/>
          </a:xfrm>
        </p:grpSpPr>
        <p:cxnSp>
          <p:nvCxnSpPr>
            <p:cNvPr id="12" name="Straight Connector 11"/>
            <p:cNvCxnSpPr/>
            <p:nvPr/>
          </p:nvCxnSpPr>
          <p:spPr>
            <a:xfrm flipH="1">
              <a:off x="7200553" y="3779320"/>
              <a:ext cx="1828044" cy="0"/>
            </a:xfrm>
            <a:prstGeom prst="line">
              <a:avLst/>
            </a:prstGeom>
            <a:ln w="38100">
              <a:solidFill>
                <a:schemeClr val="accent4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TextBox 3"/>
            <p:cNvSpPr txBox="1"/>
            <p:nvPr/>
          </p:nvSpPr>
          <p:spPr>
            <a:xfrm>
              <a:off x="3985415" y="3345475"/>
              <a:ext cx="3024336" cy="941898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/>
            <a:lstStyle>
              <a:lvl1pPr marL="0" indent="0">
                <a:defRPr sz="1100"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2800" b="1" dirty="0" smtClean="0"/>
                <a:t>First coil:</a:t>
              </a:r>
            </a:p>
            <a:p>
              <a:pPr algn="ctr"/>
              <a:r>
                <a:rPr lang="en-US" sz="2800" b="1" dirty="0" smtClean="0"/>
                <a:t>The weakest spot</a:t>
              </a:r>
              <a:endParaRPr lang="sk-SK" sz="2800" b="1" dirty="0"/>
            </a:p>
          </p:txBody>
        </p:sp>
      </p:grpSp>
      <p:sp>
        <p:nvSpPr>
          <p:cNvPr id="16" name="TextBox 3"/>
          <p:cNvSpPr txBox="1"/>
          <p:nvPr/>
        </p:nvSpPr>
        <p:spPr>
          <a:xfrm>
            <a:off x="7144445" y="4504445"/>
            <a:ext cx="3059036" cy="100944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2800" b="1" dirty="0" smtClean="0"/>
              <a:t>Continuous </a:t>
            </a:r>
            <a:br>
              <a:rPr lang="en-US" sz="2800" b="1" dirty="0" smtClean="0"/>
            </a:br>
            <a:r>
              <a:rPr lang="en-US" sz="2800" b="1" dirty="0" smtClean="0"/>
              <a:t>creation of coils</a:t>
            </a:r>
            <a:endParaRPr lang="sk-SK" sz="2800" b="1" dirty="0"/>
          </a:p>
        </p:txBody>
      </p:sp>
      <p:sp>
        <p:nvSpPr>
          <p:cNvPr id="3" name="TextBox 2"/>
          <p:cNvSpPr txBox="1"/>
          <p:nvPr/>
        </p:nvSpPr>
        <p:spPr>
          <a:xfrm>
            <a:off x="5760392" y="5513892"/>
            <a:ext cx="4081567" cy="954107"/>
          </a:xfrm>
          <a:prstGeom prst="rect">
            <a:avLst/>
          </a:prstGeom>
          <a:solidFill>
            <a:srgbClr val="FFFFFF">
              <a:alpha val="74118"/>
            </a:srgb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sz="2800" dirty="0" smtClean="0"/>
              <a:t>– Existing helix is enlarged</a:t>
            </a:r>
            <a:r>
              <a:rPr lang="en-US" sz="2800" dirty="0"/>
              <a:t/>
            </a:r>
            <a:br>
              <a:rPr lang="en-US" sz="2800" dirty="0"/>
            </a:br>
            <a:r>
              <a:rPr lang="en-US" sz="2800" dirty="0" smtClean="0"/>
              <a:t>continuously</a:t>
            </a:r>
            <a:endParaRPr lang="sk-SK" sz="28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4" name="BlokTextu 50"/>
              <p:cNvSpPr txBox="1"/>
              <p:nvPr/>
            </p:nvSpPr>
            <p:spPr>
              <a:xfrm>
                <a:off x="6257900" y="1511050"/>
                <a:ext cx="3086550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2800" b="1" i="1" dirty="0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14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257900" y="1511050"/>
                <a:ext cx="3086550" cy="523220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67904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3" grpId="0" animBg="1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 of rope during coil creation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1 twist </a:t>
            </a:r>
            <a:r>
              <a:rPr lang="en-US" sz="3200" dirty="0" smtClean="0">
                <a:sym typeface="Wingdings" panose="05000000000000000000" pitchFamily="2" charset="2"/>
              </a:rPr>
              <a:t> 1 coil</a:t>
            </a:r>
          </a:p>
          <a:p>
            <a:r>
              <a:rPr lang="en-US" sz="3200" dirty="0" smtClean="0">
                <a:sym typeface="Wingdings" panose="05000000000000000000" pitchFamily="2" charset="2"/>
              </a:rPr>
              <a:t>Each coil takes the same length of rope</a:t>
            </a:r>
          </a:p>
          <a:p>
            <a:pPr marL="0" indent="0">
              <a:buNone/>
            </a:pPr>
            <a:r>
              <a:rPr lang="en-US" sz="3600" b="1" dirty="0" smtClean="0">
                <a:sym typeface="Wingdings" panose="05000000000000000000" pitchFamily="2" charset="2"/>
              </a:rPr>
              <a:t>	=&gt; Approx. linear decrease in length</a:t>
            </a:r>
            <a:br>
              <a:rPr lang="en-US" sz="3600" b="1" dirty="0" smtClean="0">
                <a:sym typeface="Wingdings" panose="05000000000000000000" pitchFamily="2" charset="2"/>
              </a:rPr>
            </a:br>
            <a:r>
              <a:rPr lang="en-US" sz="3600" b="1" dirty="0" smtClean="0">
                <a:sym typeface="Wingdings" panose="05000000000000000000" pitchFamily="2" charset="2"/>
              </a:rPr>
              <a:t>		with number of twists</a:t>
            </a:r>
          </a:p>
          <a:p>
            <a:endParaRPr lang="en-US" sz="3200" dirty="0" smtClean="0">
              <a:sym typeface="Wingdings" panose="05000000000000000000" pitchFamily="2" charset="2"/>
            </a:endParaRPr>
          </a:p>
          <a:p>
            <a:r>
              <a:rPr lang="en-US" sz="3200" b="1" dirty="0" smtClean="0">
                <a:sym typeface="Wingdings" panose="05000000000000000000" pitchFamily="2" charset="2"/>
              </a:rPr>
              <a:t>Sudden jumps</a:t>
            </a:r>
            <a:r>
              <a:rPr lang="en-US" sz="3200" dirty="0" smtClean="0">
                <a:sym typeface="Wingdings" panose="05000000000000000000" pitchFamily="2" charset="2"/>
              </a:rPr>
              <a:t> for sisal rope,</a:t>
            </a:r>
            <a:br>
              <a:rPr lang="en-US" sz="3200" dirty="0" smtClean="0">
                <a:sym typeface="Wingdings" panose="05000000000000000000" pitchFamily="2" charset="2"/>
              </a:rPr>
            </a:br>
            <a:r>
              <a:rPr lang="en-US" sz="3200" b="1" dirty="0" smtClean="0">
                <a:sym typeface="Wingdings" panose="05000000000000000000" pitchFamily="2" charset="2"/>
              </a:rPr>
              <a:t>continuous</a:t>
            </a:r>
            <a:r>
              <a:rPr lang="en-US" sz="3200" dirty="0" smtClean="0">
                <a:sym typeface="Wingdings" panose="05000000000000000000" pitchFamily="2" charset="2"/>
              </a:rPr>
              <a:t> line for polypropylene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594752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 noGrp="1"/>
          </p:cNvSpPr>
          <p:nvPr>
            <p:ph type="title"/>
          </p:nvPr>
        </p:nvSpPr>
        <p:spPr/>
        <p:txBody>
          <a:bodyPr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lvl="0">
              <a:buNone/>
            </a:pPr>
            <a:r>
              <a:rPr lang="en-GB" dirty="0" smtClean="0"/>
              <a:t>Problem</a:t>
            </a:r>
            <a:endParaRPr lang="en-GB" dirty="0"/>
          </a:p>
        </p:txBody>
      </p:sp>
      <p:sp>
        <p:nvSpPr>
          <p:cNvPr id="3" name="Subtitle 2"/>
          <p:cNvSpPr txBox="1">
            <a:spLocks noGrp="1"/>
          </p:cNvSpPr>
          <p:nvPr>
            <p:ph idx="1"/>
          </p:nvPr>
        </p:nvSpPr>
        <p:spPr>
          <a:xfrm>
            <a:off x="504030" y="932710"/>
            <a:ext cx="9072563" cy="3672408"/>
          </a:xfrm>
        </p:spPr>
        <p:txBody>
          <a:bodyPr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3530" dirty="0" smtClean="0"/>
              <a:t>Hold </a:t>
            </a:r>
            <a:r>
              <a:rPr lang="en-US" sz="3530" dirty="0"/>
              <a:t>a rope and </a:t>
            </a:r>
            <a:r>
              <a:rPr lang="en-US" sz="3530" b="1" dirty="0"/>
              <a:t>twist one end </a:t>
            </a:r>
            <a:r>
              <a:rPr lang="en-US" sz="3530" dirty="0"/>
              <a:t>of </a:t>
            </a:r>
            <a:r>
              <a:rPr lang="en-US" sz="3530" dirty="0" smtClean="0"/>
              <a:t>it.</a:t>
            </a:r>
          </a:p>
          <a:p>
            <a:pPr marL="0" indent="0" algn="ctr">
              <a:buNone/>
            </a:pPr>
            <a:r>
              <a:rPr lang="en-US" sz="3530" dirty="0" smtClean="0"/>
              <a:t>At </a:t>
            </a:r>
            <a:r>
              <a:rPr lang="en-US" sz="3530" dirty="0"/>
              <a:t>some point the rope will form a </a:t>
            </a:r>
            <a:r>
              <a:rPr lang="en-US" sz="3530" b="1" dirty="0"/>
              <a:t>helix or a </a:t>
            </a:r>
            <a:r>
              <a:rPr lang="en-US" sz="3530" b="1" dirty="0" smtClean="0"/>
              <a:t>loop.</a:t>
            </a:r>
          </a:p>
          <a:p>
            <a:pPr marL="0" indent="0" algn="ctr">
              <a:buNone/>
            </a:pPr>
            <a:r>
              <a:rPr lang="en-US" sz="3530" b="1" dirty="0" smtClean="0"/>
              <a:t>Investigate </a:t>
            </a:r>
            <a:r>
              <a:rPr lang="en-US" sz="3530" b="1" dirty="0"/>
              <a:t>and explain</a:t>
            </a:r>
            <a:r>
              <a:rPr lang="en-US" sz="3530" dirty="0"/>
              <a:t> the </a:t>
            </a:r>
            <a:r>
              <a:rPr lang="en-US" sz="3530" dirty="0" smtClean="0"/>
              <a:t>phenomenon</a:t>
            </a:r>
            <a:r>
              <a:rPr lang="sk-SK" sz="3530" dirty="0" smtClean="0"/>
              <a:t>.</a:t>
            </a:r>
            <a:endParaRPr lang="en-GB" sz="353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</a:t>
            </a:fld>
            <a:endParaRPr lang="sk-SK"/>
          </a:p>
        </p:txBody>
      </p:sp>
      <p:pic>
        <p:nvPicPr>
          <p:cNvPr id="5" name="Obrázok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71828" y="4184232"/>
            <a:ext cx="4428753" cy="289987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1800" y="323850"/>
            <a:ext cx="9072563" cy="1259946"/>
          </a:xfrm>
        </p:spPr>
        <p:txBody>
          <a:bodyPr/>
          <a:lstStyle/>
          <a:p>
            <a:r>
              <a:rPr lang="en-US" dirty="0" smtClean="0"/>
              <a:t>Coils effect on length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20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55084237"/>
              </p:ext>
            </p:extLst>
          </p:nvPr>
        </p:nvGraphicFramePr>
        <p:xfrm>
          <a:off x="-146" y="1618306"/>
          <a:ext cx="4968552" cy="541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38389711"/>
              </p:ext>
            </p:extLst>
          </p:nvPr>
        </p:nvGraphicFramePr>
        <p:xfrm>
          <a:off x="4776176" y="1729328"/>
          <a:ext cx="4896544" cy="535330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8" name="Straight Connector 7"/>
          <p:cNvCxnSpPr/>
          <p:nvPr/>
        </p:nvCxnSpPr>
        <p:spPr>
          <a:xfrm>
            <a:off x="3240112" y="2895753"/>
            <a:ext cx="1512168" cy="3096344"/>
          </a:xfrm>
          <a:prstGeom prst="line">
            <a:avLst/>
          </a:prstGeom>
          <a:ln w="508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/>
          <p:cNvCxnSpPr/>
          <p:nvPr/>
        </p:nvCxnSpPr>
        <p:spPr>
          <a:xfrm>
            <a:off x="7244430" y="2905946"/>
            <a:ext cx="2043920" cy="3176448"/>
          </a:xfrm>
          <a:prstGeom prst="line">
            <a:avLst/>
          </a:prstGeom>
          <a:ln w="444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6"/>
          <p:cNvSpPr/>
          <p:nvPr/>
        </p:nvSpPr>
        <p:spPr>
          <a:xfrm>
            <a:off x="2808064" y="2411685"/>
            <a:ext cx="1656184" cy="2032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10" name="Rectangle 9"/>
          <p:cNvSpPr/>
          <p:nvPr/>
        </p:nvSpPr>
        <p:spPr>
          <a:xfrm>
            <a:off x="6840512" y="2564085"/>
            <a:ext cx="1656184" cy="2032240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102897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5" grpId="0">
        <p:bldAsOne/>
      </p:bldGraphic>
      <p:bldGraphic spid="6" grpId="0">
        <p:bldAsOne/>
      </p:bldGraphic>
      <p:bldP spid="7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Coils effect on length</a:t>
            </a:r>
            <a:endParaRPr lang="sk-SK" dirty="0"/>
          </a:p>
        </p:txBody>
      </p:sp>
      <p:graphicFrame>
        <p:nvGraphicFramePr>
          <p:cNvPr id="7" name="Content Placeholder 6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2156284"/>
              </p:ext>
            </p:extLst>
          </p:nvPr>
        </p:nvGraphicFramePr>
        <p:xfrm>
          <a:off x="5107398" y="1907629"/>
          <a:ext cx="4953096" cy="51125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21</a:t>
            </a:fld>
            <a:endParaRPr lang="sk-SK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51178419"/>
              </p:ext>
            </p:extLst>
          </p:nvPr>
        </p:nvGraphicFramePr>
        <p:xfrm>
          <a:off x="143768" y="1907629"/>
          <a:ext cx="5040560" cy="50790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10" name="Straight Connector 9"/>
          <p:cNvCxnSpPr/>
          <p:nvPr/>
        </p:nvCxnSpPr>
        <p:spPr>
          <a:xfrm>
            <a:off x="3600152" y="3635821"/>
            <a:ext cx="0" cy="201622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/>
          <p:nvPr/>
        </p:nvCxnSpPr>
        <p:spPr>
          <a:xfrm>
            <a:off x="3960192" y="3779837"/>
            <a:ext cx="0" cy="201622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/>
          <p:nvPr/>
        </p:nvCxnSpPr>
        <p:spPr>
          <a:xfrm>
            <a:off x="4320232" y="4067869"/>
            <a:ext cx="0" cy="2016224"/>
          </a:xfrm>
          <a:prstGeom prst="line">
            <a:avLst/>
          </a:prstGeom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Rectangle 7"/>
          <p:cNvSpPr/>
          <p:nvPr/>
        </p:nvSpPr>
        <p:spPr>
          <a:xfrm>
            <a:off x="2189926" y="2518917"/>
            <a:ext cx="2820452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 smtClean="0"/>
              <a:t>Sudden mode</a:t>
            </a:r>
            <a:endParaRPr lang="sk-SK" sz="3600" dirty="0"/>
          </a:p>
        </p:txBody>
      </p:sp>
      <p:sp>
        <p:nvSpPr>
          <p:cNvPr id="17" name="Rectangle 16"/>
          <p:cNvSpPr/>
          <p:nvPr/>
        </p:nvSpPr>
        <p:spPr>
          <a:xfrm>
            <a:off x="6444471" y="5472895"/>
            <a:ext cx="3617785" cy="646331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3600" dirty="0" smtClean="0"/>
              <a:t>continuous </a:t>
            </a:r>
            <a:r>
              <a:rPr lang="en-US" sz="3600" dirty="0"/>
              <a:t>mode</a:t>
            </a:r>
            <a:endParaRPr lang="sk-SK" sz="3600" dirty="0"/>
          </a:p>
        </p:txBody>
      </p:sp>
    </p:spTree>
    <p:extLst>
      <p:ext uri="{BB962C8B-B14F-4D97-AF65-F5344CB8AC3E}">
        <p14:creationId xmlns:p14="http://schemas.microsoft.com/office/powerpoint/2010/main" val="861802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7" grpId="0">
        <p:bldAsOne/>
      </p:bldGraphic>
      <p:bldGraphic spid="6" grpId="0">
        <p:bldAsOne/>
      </p:bldGraphic>
      <p:bldP spid="8" grpId="0" animBg="1"/>
      <p:bldP spid="1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 part 1: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2195661"/>
            <a:ext cx="9072563" cy="4557300"/>
          </a:xfrm>
        </p:spPr>
        <p:txBody>
          <a:bodyPr/>
          <a:lstStyle/>
          <a:p>
            <a:r>
              <a:rPr lang="en-US" dirty="0" smtClean="0"/>
              <a:t>Coils form </a:t>
            </a:r>
            <a:r>
              <a:rPr lang="en-US" b="1" dirty="0" smtClean="0"/>
              <a:t>1 per twist</a:t>
            </a:r>
          </a:p>
          <a:p>
            <a:r>
              <a:rPr lang="en-US" dirty="0" smtClean="0"/>
              <a:t>…after the </a:t>
            </a:r>
            <a:r>
              <a:rPr lang="en-US" b="1" dirty="0" smtClean="0"/>
              <a:t>critical torque</a:t>
            </a:r>
            <a:r>
              <a:rPr lang="en-US" dirty="0" smtClean="0"/>
              <a:t> is reached</a:t>
            </a:r>
          </a:p>
          <a:p>
            <a:r>
              <a:rPr lang="en-US" dirty="0"/>
              <a:t>And result in </a:t>
            </a:r>
            <a:r>
              <a:rPr lang="en-US" b="1" dirty="0"/>
              <a:t>linear decrease in </a:t>
            </a:r>
            <a:r>
              <a:rPr lang="en-US" b="1" dirty="0" smtClean="0"/>
              <a:t>length</a:t>
            </a:r>
          </a:p>
          <a:p>
            <a:r>
              <a:rPr lang="en-US" b="1" dirty="0"/>
              <a:t>Discrete or continuous</a:t>
            </a:r>
            <a:r>
              <a:rPr lang="en-US" dirty="0"/>
              <a:t> coil creation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67638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91680" y="2666028"/>
            <a:ext cx="6768752" cy="1259946"/>
          </a:xfrm>
        </p:spPr>
        <p:txBody>
          <a:bodyPr>
            <a:normAutofit fontScale="90000"/>
          </a:bodyPr>
          <a:lstStyle/>
          <a:p>
            <a:r>
              <a:rPr lang="en-US" b="1" dirty="0"/>
              <a:t>2</a:t>
            </a:r>
            <a:r>
              <a:rPr lang="en-US" b="1" dirty="0" smtClean="0"/>
              <a:t>. Influence of</a:t>
            </a:r>
            <a:br>
              <a:rPr lang="en-US" b="1" dirty="0" smtClean="0"/>
            </a:br>
            <a:r>
              <a:rPr lang="en-US" b="1" dirty="0" smtClean="0"/>
              <a:t>    tension and diameter</a:t>
            </a:r>
            <a:endParaRPr lang="sk-SK" sz="3900" dirty="0">
              <a:solidFill>
                <a:schemeClr val="tx1"/>
              </a:solidFill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23</a:t>
            </a:fld>
            <a:endParaRPr lang="sk-SK"/>
          </a:p>
        </p:txBody>
      </p:sp>
      <p:grpSp>
        <p:nvGrpSpPr>
          <p:cNvPr id="18" name="Group 17"/>
          <p:cNvGrpSpPr/>
          <p:nvPr/>
        </p:nvGrpSpPr>
        <p:grpSpPr>
          <a:xfrm>
            <a:off x="6457722" y="611485"/>
            <a:ext cx="2652124" cy="6696347"/>
            <a:chOff x="6457722" y="323850"/>
            <a:chExt cx="2652124" cy="6696347"/>
          </a:xfrm>
        </p:grpSpPr>
        <p:pic>
          <p:nvPicPr>
            <p:cNvPr id="11" name="Picture 10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693" t="25091" r="50000" b="41558"/>
            <a:stretch/>
          </p:blipFill>
          <p:spPr>
            <a:xfrm>
              <a:off x="6457722" y="323850"/>
              <a:ext cx="2652124" cy="6335974"/>
            </a:xfrm>
            <a:prstGeom prst="rect">
              <a:avLst/>
            </a:prstGeom>
          </p:spPr>
        </p:pic>
        <p:cxnSp>
          <p:nvCxnSpPr>
            <p:cNvPr id="6" name="Straight Arrow Connector 5"/>
            <p:cNvCxnSpPr/>
            <p:nvPr/>
          </p:nvCxnSpPr>
          <p:spPr>
            <a:xfrm>
              <a:off x="7663141" y="2411685"/>
              <a:ext cx="689539" cy="0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8007910" y="4859958"/>
              <a:ext cx="0" cy="2160239"/>
            </a:xfrm>
            <a:prstGeom prst="straightConnector1">
              <a:avLst/>
            </a:prstGeom>
            <a:ln w="76200">
              <a:solidFill>
                <a:schemeClr val="accent4"/>
              </a:solidFill>
              <a:headEnd type="none" w="med" len="med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3897365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84" y="1043533"/>
            <a:ext cx="9072563" cy="2318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Changed: </a:t>
            </a:r>
            <a:br>
              <a:rPr lang="en-US" sz="2400" dirty="0" smtClean="0"/>
            </a:br>
            <a:r>
              <a:rPr lang="en-US" sz="2400" dirty="0" smtClean="0"/>
              <a:t>	</a:t>
            </a:r>
            <a:r>
              <a:rPr lang="en-US" sz="3200" b="1" dirty="0" smtClean="0"/>
              <a:t>tension </a:t>
            </a:r>
            <a:r>
              <a:rPr lang="en-US" sz="3200" dirty="0" smtClean="0"/>
              <a:t>(different weights)</a:t>
            </a:r>
          </a:p>
          <a:p>
            <a:pPr marL="0" indent="0">
              <a:buNone/>
            </a:pPr>
            <a:r>
              <a:rPr lang="en-US" sz="2400" dirty="0" smtClean="0"/>
              <a:t>Measured: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b="1" dirty="0" smtClean="0"/>
              <a:t>number of twists for the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coil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24</a:t>
            </a:fld>
            <a:endParaRPr lang="sk-SK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32835"/>
          <a:stretch/>
        </p:blipFill>
        <p:spPr>
          <a:xfrm rot="5400000">
            <a:off x="5242198" y="2570071"/>
            <a:ext cx="6652682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92905" y="5219997"/>
            <a:ext cx="5242589" cy="1446550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ym typeface="Wingdings" panose="05000000000000000000" pitchFamily="2" charset="2"/>
              </a:rPr>
              <a:t>Greater tension</a:t>
            </a:r>
            <a:br>
              <a:rPr lang="en-US" sz="2800" b="1" dirty="0" smtClean="0">
                <a:sym typeface="Wingdings" panose="05000000000000000000" pitchFamily="2" charset="2"/>
              </a:rPr>
            </a:br>
            <a:r>
              <a:rPr lang="en-US" sz="2800" dirty="0" smtClean="0">
                <a:sym typeface="Wingdings" panose="05000000000000000000" pitchFamily="2" charset="2"/>
              </a:rPr>
              <a:t>	 coils need greater torque</a:t>
            </a:r>
            <a:br>
              <a:rPr lang="en-US" sz="2800" dirty="0" smtClean="0">
                <a:sym typeface="Wingdings" panose="05000000000000000000" pitchFamily="2" charset="2"/>
              </a:rPr>
            </a:br>
            <a:r>
              <a:rPr lang="en-US" sz="2800" dirty="0" smtClean="0">
                <a:sym typeface="Wingdings" panose="05000000000000000000" pitchFamily="2" charset="2"/>
              </a:rPr>
              <a:t>		 </a:t>
            </a:r>
            <a:r>
              <a:rPr lang="en-US" sz="3200" b="1" dirty="0" smtClean="0">
                <a:sym typeface="Wingdings" panose="05000000000000000000" pitchFamily="2" charset="2"/>
              </a:rPr>
              <a:t>will form later</a:t>
            </a:r>
            <a:endParaRPr lang="sk-SK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50"/>
              <p:cNvSpPr txBox="1"/>
              <p:nvPr/>
            </p:nvSpPr>
            <p:spPr>
              <a:xfrm>
                <a:off x="1799952" y="4211885"/>
                <a:ext cx="35071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3200" b="1" i="1" dirty="0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3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32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52" y="4211885"/>
                <a:ext cx="3507114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60280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0" name="Chart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61821"/>
              </p:ext>
            </p:extLst>
          </p:nvPr>
        </p:nvGraphicFramePr>
        <p:xfrm>
          <a:off x="-9423" y="1352140"/>
          <a:ext cx="10080625" cy="59213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Number of twists for the 1</a:t>
            </a:r>
            <a:r>
              <a:rPr lang="en-US" baseline="30000" dirty="0" smtClean="0"/>
              <a:t>st</a:t>
            </a:r>
            <a:r>
              <a:rPr lang="en-US" dirty="0" smtClean="0"/>
              <a:t> coil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25</a:t>
            </a:fld>
            <a:endParaRPr lang="sk-SK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01" t="69186" r="51943" b="5974"/>
          <a:stretch/>
        </p:blipFill>
        <p:spPr>
          <a:xfrm>
            <a:off x="10512920" y="2758451"/>
            <a:ext cx="648072" cy="1512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9262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84" y="1043533"/>
            <a:ext cx="6984775" cy="554461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Changed: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b="1" dirty="0" smtClean="0"/>
              <a:t>diameter</a:t>
            </a:r>
            <a:r>
              <a:rPr lang="en-US" sz="3200" dirty="0" smtClean="0"/>
              <a:t> (different ropes)</a:t>
            </a:r>
          </a:p>
          <a:p>
            <a:pPr marL="0" indent="0">
              <a:buNone/>
            </a:pPr>
            <a:r>
              <a:rPr lang="en-US" sz="2400" dirty="0" smtClean="0"/>
              <a:t>Measured: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b="1" dirty="0" smtClean="0"/>
              <a:t>number of twists for the 1</a:t>
            </a:r>
            <a:r>
              <a:rPr lang="en-US" sz="3200" b="1" baseline="30000" dirty="0" smtClean="0"/>
              <a:t>st</a:t>
            </a:r>
            <a:r>
              <a:rPr lang="en-US" sz="3200" b="1" dirty="0" smtClean="0"/>
              <a:t> coil</a:t>
            </a:r>
          </a:p>
          <a:p>
            <a:pPr marL="0" indent="0">
              <a:buNone/>
            </a:pPr>
            <a:endParaRPr lang="en-US" sz="3200" b="1" dirty="0"/>
          </a:p>
          <a:p>
            <a:pPr marL="0" indent="0">
              <a:buNone/>
            </a:pPr>
            <a:r>
              <a:rPr lang="en-US" sz="2400" dirty="0" smtClean="0"/>
              <a:t>Prediction:</a:t>
            </a:r>
            <a:br>
              <a:rPr lang="en-US" sz="2400" dirty="0" smtClean="0"/>
            </a:br>
            <a:r>
              <a:rPr lang="en-US" sz="3200" b="1" dirty="0"/>
              <a:t>	</a:t>
            </a:r>
            <a:r>
              <a:rPr lang="en-US" sz="3200" b="1" dirty="0" smtClean="0"/>
              <a:t>Scaling…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26</a:t>
            </a:fld>
            <a:endParaRPr lang="sk-SK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32835"/>
          <a:stretch/>
        </p:blipFill>
        <p:spPr>
          <a:xfrm rot="5400000">
            <a:off x="5242198" y="2570071"/>
            <a:ext cx="665268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93626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Scaling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27</a:t>
            </a:fld>
            <a:endParaRPr lang="sk-SK"/>
          </a:p>
        </p:txBody>
      </p:sp>
      <p:grpSp>
        <p:nvGrpSpPr>
          <p:cNvPr id="13" name="Group 12"/>
          <p:cNvGrpSpPr/>
          <p:nvPr/>
        </p:nvGrpSpPr>
        <p:grpSpPr>
          <a:xfrm>
            <a:off x="359791" y="1451346"/>
            <a:ext cx="2899644" cy="1800200"/>
            <a:chOff x="359791" y="1451346"/>
            <a:chExt cx="2899644" cy="1800200"/>
          </a:xfrm>
        </p:grpSpPr>
        <p:sp>
          <p:nvSpPr>
            <p:cNvPr id="6" name="Rectangle 5"/>
            <p:cNvSpPr/>
            <p:nvPr/>
          </p:nvSpPr>
          <p:spPr>
            <a:xfrm>
              <a:off x="2971403" y="1451346"/>
              <a:ext cx="288032" cy="1800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359791" y="1874393"/>
              <a:ext cx="2611612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Piece of rope:</a:t>
              </a:r>
            </a:p>
            <a:p>
              <a:r>
                <a:rPr lang="en-US" sz="2800" dirty="0" smtClean="0"/>
                <a:t>N twists needed</a:t>
              </a:r>
              <a:endParaRPr lang="sk-SK" sz="2800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239769" y="1451346"/>
            <a:ext cx="3224478" cy="3599594"/>
            <a:chOff x="1239769" y="1451346"/>
            <a:chExt cx="3224478" cy="3599594"/>
          </a:xfrm>
        </p:grpSpPr>
        <p:sp>
          <p:nvSpPr>
            <p:cNvPr id="7" name="Rectangle 6"/>
            <p:cNvSpPr/>
            <p:nvPr/>
          </p:nvSpPr>
          <p:spPr>
            <a:xfrm>
              <a:off x="4176215" y="1451346"/>
              <a:ext cx="288032" cy="359959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9769" y="4079213"/>
              <a:ext cx="2770310" cy="9541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Twice as long:</a:t>
              </a:r>
            </a:p>
            <a:p>
              <a:r>
                <a:rPr lang="en-US" sz="2800" dirty="0" smtClean="0"/>
                <a:t>2N twists needed</a:t>
              </a:r>
              <a:endParaRPr lang="sk-SK" sz="28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5544367" y="1450943"/>
            <a:ext cx="4165590" cy="1808445"/>
            <a:chOff x="5544367" y="1450943"/>
            <a:chExt cx="4165590" cy="1808445"/>
          </a:xfrm>
        </p:grpSpPr>
        <p:sp>
          <p:nvSpPr>
            <p:cNvPr id="8" name="Rectangle 7"/>
            <p:cNvSpPr/>
            <p:nvPr/>
          </p:nvSpPr>
          <p:spPr>
            <a:xfrm>
              <a:off x="5544367" y="1450943"/>
              <a:ext cx="144016" cy="18002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966110" y="1874393"/>
              <a:ext cx="3743847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smtClean="0"/>
                <a:t>Half as thick:</a:t>
              </a:r>
            </a:p>
            <a:p>
              <a:r>
                <a:rPr lang="en-US" sz="2800" b="1" dirty="0" smtClean="0"/>
                <a:t>Similar to twice as long</a:t>
              </a:r>
            </a:p>
            <a:p>
              <a:r>
                <a:rPr lang="en-US" sz="2800" b="1" dirty="0" smtClean="0"/>
                <a:t>2N twists needed</a:t>
              </a:r>
              <a:endParaRPr lang="sk-SK" sz="2800" b="1" dirty="0"/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307512" y="6094413"/>
            <a:ext cx="7582363" cy="1077912"/>
            <a:chOff x="307512" y="6094413"/>
            <a:chExt cx="7582363" cy="1077912"/>
          </a:xfrm>
        </p:grpSpPr>
        <p:sp>
          <p:nvSpPr>
            <p:cNvPr id="12" name="TextBox 11"/>
            <p:cNvSpPr txBox="1"/>
            <p:nvPr/>
          </p:nvSpPr>
          <p:spPr>
            <a:xfrm>
              <a:off x="307512" y="6372125"/>
              <a:ext cx="404040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Dependence on diameter:</a:t>
              </a:r>
            </a:p>
          </p:txBody>
        </p:sp>
        <p:graphicFrame>
          <p:nvGraphicFramePr>
            <p:cNvPr id="16" name="Object 15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383287614"/>
                </p:ext>
              </p:extLst>
            </p:nvPr>
          </p:nvGraphicFramePr>
          <p:xfrm>
            <a:off x="4729163" y="6094413"/>
            <a:ext cx="3160712" cy="107791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201" name="Equation" r:id="rId3" imgW="1155600" imgH="393480" progId="Equation.3">
                    <p:embed/>
                  </p:oleObj>
                </mc:Choice>
                <mc:Fallback>
                  <p:oleObj name="Equation" r:id="rId3" imgW="1155600" imgH="393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4"/>
                        <a:stretch>
                          <a:fillRect/>
                        </a:stretch>
                      </p:blipFill>
                      <p:spPr>
                        <a:xfrm>
                          <a:off x="4729163" y="6094413"/>
                          <a:ext cx="3160712" cy="1077912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val="2009935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Twists vs. Diameter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28</a:t>
            </a:fld>
            <a:endParaRPr lang="sk-SK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17601524"/>
              </p:ext>
            </p:extLst>
          </p:nvPr>
        </p:nvGraphicFramePr>
        <p:xfrm>
          <a:off x="-6417" y="1547589"/>
          <a:ext cx="10087041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5634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Twists vs. Diameter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29</a:t>
            </a:fld>
            <a:endParaRPr lang="sk-SK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9510948"/>
              </p:ext>
            </p:extLst>
          </p:nvPr>
        </p:nvGraphicFramePr>
        <p:xfrm>
          <a:off x="-6417" y="1547589"/>
          <a:ext cx="10087041" cy="56886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15304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Apparatus</a:t>
            </a:r>
            <a:endParaRPr lang="sk-SK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32835"/>
          <a:stretch/>
        </p:blipFill>
        <p:spPr>
          <a:xfrm rot="5400000">
            <a:off x="4666299" y="2785698"/>
            <a:ext cx="6652682" cy="216024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</a:t>
            </a:fld>
            <a:endParaRPr lang="sk-SK"/>
          </a:p>
        </p:txBody>
      </p:sp>
      <p:grpSp>
        <p:nvGrpSpPr>
          <p:cNvPr id="12" name="Group 11"/>
          <p:cNvGrpSpPr/>
          <p:nvPr/>
        </p:nvGrpSpPr>
        <p:grpSpPr>
          <a:xfrm>
            <a:off x="417760" y="1377036"/>
            <a:ext cx="6793116" cy="827087"/>
            <a:chOff x="417760" y="1377036"/>
            <a:chExt cx="6793116" cy="827087"/>
          </a:xfrm>
        </p:grpSpPr>
        <p:sp>
          <p:nvSpPr>
            <p:cNvPr id="3" name="Right Arrow 2"/>
            <p:cNvSpPr/>
            <p:nvPr/>
          </p:nvSpPr>
          <p:spPr>
            <a:xfrm rot="20440579">
              <a:off x="6191188" y="1377036"/>
              <a:ext cx="1019688" cy="601249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17760" y="1557792"/>
              <a:ext cx="56496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/>
                <a:t>Rope suspension </a:t>
              </a:r>
              <a:r>
                <a:rPr lang="en-US" sz="3600" dirty="0" smtClean="0"/>
                <a:t>–holder</a:t>
              </a:r>
              <a:endParaRPr lang="sk-SK" sz="3600" dirty="0"/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431800" y="5862282"/>
            <a:ext cx="6668116" cy="1200329"/>
            <a:chOff x="431800" y="5862282"/>
            <a:chExt cx="6668116" cy="1200329"/>
          </a:xfrm>
        </p:grpSpPr>
        <p:sp>
          <p:nvSpPr>
            <p:cNvPr id="9" name="Right Arrow 8"/>
            <p:cNvSpPr/>
            <p:nvPr/>
          </p:nvSpPr>
          <p:spPr>
            <a:xfrm>
              <a:off x="5740525" y="5926980"/>
              <a:ext cx="1359391" cy="7805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31800" y="5862282"/>
              <a:ext cx="5040560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 smtClean="0"/>
                <a:t>Weight</a:t>
              </a:r>
              <a:r>
                <a:rPr lang="en-US" sz="3600" dirty="0" smtClean="0"/>
                <a:t/>
              </a:r>
              <a:br>
                <a:rPr lang="en-US" sz="3600" dirty="0" smtClean="0"/>
              </a:br>
              <a:r>
                <a:rPr lang="en-US" sz="3600" dirty="0" smtClean="0"/>
                <a:t> (</a:t>
              </a:r>
              <a:r>
                <a:rPr lang="en-US" sz="3600" i="1" dirty="0"/>
                <a:t>C</a:t>
              </a:r>
              <a:r>
                <a:rPr lang="en-US" sz="3600" i="1" dirty="0" smtClean="0"/>
                <a:t>hangeable tension)</a:t>
              </a:r>
              <a:endParaRPr lang="sk-SK" sz="3600" i="1" dirty="0"/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-350590" y="3976483"/>
            <a:ext cx="7186363" cy="1200329"/>
            <a:chOff x="-177305" y="4020513"/>
            <a:chExt cx="7186363" cy="1200329"/>
          </a:xfrm>
        </p:grpSpPr>
        <p:sp>
          <p:nvSpPr>
            <p:cNvPr id="11" name="Right Arrow 10"/>
            <p:cNvSpPr/>
            <p:nvPr/>
          </p:nvSpPr>
          <p:spPr>
            <a:xfrm>
              <a:off x="5649667" y="4198789"/>
              <a:ext cx="1359391" cy="780578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-177305" y="4020513"/>
              <a:ext cx="564966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3600" b="1" dirty="0" smtClean="0"/>
                <a:t>Handle</a:t>
              </a:r>
              <a:endParaRPr lang="en-US" sz="3600" dirty="0"/>
            </a:p>
            <a:p>
              <a:pPr algn="r"/>
              <a:r>
                <a:rPr lang="en-US" sz="3600" i="1" dirty="0" smtClean="0"/>
                <a:t>(“Twist one end of it”)</a:t>
              </a:r>
              <a:endParaRPr lang="en-US" sz="3600" b="1" i="1" dirty="0" smtClean="0"/>
            </a:p>
          </p:txBody>
        </p:sp>
      </p:grpSp>
    </p:spTree>
    <p:extLst>
      <p:ext uri="{BB962C8B-B14F-4D97-AF65-F5344CB8AC3E}">
        <p14:creationId xmlns:p14="http://schemas.microsoft.com/office/powerpoint/2010/main" val="15058355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87784" y="1043533"/>
            <a:ext cx="9072563" cy="2318626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400" dirty="0" smtClean="0"/>
              <a:t>Changed:</a:t>
            </a:r>
            <a:r>
              <a:rPr lang="en-US" sz="3200" dirty="0" smtClean="0"/>
              <a:t> </a:t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b="1" dirty="0" smtClean="0"/>
              <a:t>Diameter</a:t>
            </a:r>
            <a:r>
              <a:rPr lang="en-US" sz="3200" dirty="0" smtClean="0"/>
              <a:t> (different ropes)</a:t>
            </a:r>
          </a:p>
          <a:p>
            <a:pPr marL="0" indent="0">
              <a:buNone/>
            </a:pPr>
            <a:r>
              <a:rPr lang="en-US" sz="2400" dirty="0" smtClean="0"/>
              <a:t>Measured:</a:t>
            </a:r>
            <a:r>
              <a:rPr lang="en-US" sz="3200" dirty="0" smtClean="0"/>
              <a:t/>
            </a:r>
            <a:br>
              <a:rPr lang="en-US" sz="3200" dirty="0" smtClean="0"/>
            </a:br>
            <a:r>
              <a:rPr lang="en-US" sz="3200" dirty="0" smtClean="0"/>
              <a:t>	</a:t>
            </a:r>
            <a:r>
              <a:rPr lang="en-US" sz="3200" b="1" dirty="0" smtClean="0"/>
              <a:t>Critical torque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30</a:t>
            </a:fld>
            <a:endParaRPr lang="sk-SK"/>
          </a:p>
        </p:txBody>
      </p:sp>
      <p:pic>
        <p:nvPicPr>
          <p:cNvPr id="5" name="Content Placeholder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869" b="32835"/>
          <a:stretch/>
        </p:blipFill>
        <p:spPr>
          <a:xfrm rot="5400000">
            <a:off x="5242198" y="2570071"/>
            <a:ext cx="6652682" cy="21602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8836" y="5352765"/>
            <a:ext cx="7013202" cy="1384995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sz="2800" dirty="0" smtClean="0">
                <a:sym typeface="Wingdings" panose="05000000000000000000" pitchFamily="2" charset="2"/>
              </a:rPr>
              <a:t>Grows with diameter	Grows with diameter</a:t>
            </a:r>
          </a:p>
          <a:p>
            <a:endParaRPr lang="en-US" sz="2800" dirty="0" smtClean="0">
              <a:sym typeface="Wingdings" panose="05000000000000000000" pitchFamily="2" charset="2"/>
            </a:endParaRPr>
          </a:p>
          <a:p>
            <a:r>
              <a:rPr lang="en-US" sz="2800" dirty="0" smtClean="0">
                <a:sym typeface="Wingdings" panose="05000000000000000000" pitchFamily="2" charset="2"/>
              </a:rPr>
              <a:t>	 </a:t>
            </a:r>
            <a:r>
              <a:rPr lang="en-US" sz="2800" b="1" dirty="0" smtClean="0">
                <a:sym typeface="Wingdings" panose="05000000000000000000" pitchFamily="2" charset="2"/>
              </a:rPr>
              <a:t>Greater torque needed</a:t>
            </a:r>
            <a:endParaRPr lang="sk-SK" sz="32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BlokTextu 50"/>
              <p:cNvSpPr txBox="1"/>
              <p:nvPr/>
            </p:nvSpPr>
            <p:spPr>
              <a:xfrm>
                <a:off x="1799952" y="4091114"/>
                <a:ext cx="3507114" cy="58477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2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200" b="1" i="1" dirty="0" smtClean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3200" b="1" i="1" dirty="0" smtClean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2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32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3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2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32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3200" b="1" dirty="0"/>
              </a:p>
            </p:txBody>
          </p:sp>
        </mc:Choice>
        <mc:Fallback xmlns="">
          <p:sp>
            <p:nvSpPr>
              <p:cNvPr id="7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9952" y="4091114"/>
                <a:ext cx="3507114" cy="584775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8" name="Straight Arrow Connector 7"/>
          <p:cNvCxnSpPr>
            <a:stCxn id="7" idx="2"/>
          </p:cNvCxnSpPr>
          <p:nvPr/>
        </p:nvCxnSpPr>
        <p:spPr>
          <a:xfrm flipH="1">
            <a:off x="3168104" y="4675889"/>
            <a:ext cx="385405" cy="532861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>
            <a:off x="4896297" y="4693903"/>
            <a:ext cx="432047" cy="51484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9409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94347797"/>
              </p:ext>
            </p:extLst>
          </p:nvPr>
        </p:nvGraphicFramePr>
        <p:xfrm>
          <a:off x="-1" y="1403573"/>
          <a:ext cx="10080625" cy="59766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Max torque dep. </a:t>
            </a:r>
            <a:r>
              <a:rPr lang="en-US" dirty="0"/>
              <a:t>o</a:t>
            </a:r>
            <a:r>
              <a:rPr lang="en-US" dirty="0" smtClean="0"/>
              <a:t>n diameter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5901956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403573"/>
            <a:ext cx="9072563" cy="5349388"/>
          </a:xfrm>
        </p:spPr>
        <p:txBody>
          <a:bodyPr>
            <a:normAutofit/>
          </a:bodyPr>
          <a:lstStyle/>
          <a:p>
            <a:r>
              <a:rPr lang="en-US" dirty="0" smtClean="0"/>
              <a:t>Reason to form:</a:t>
            </a:r>
          </a:p>
          <a:p>
            <a:pPr lvl="1"/>
            <a:r>
              <a:rPr lang="en-US" b="1" dirty="0" smtClean="0"/>
              <a:t>Energetically favorable </a:t>
            </a:r>
            <a:r>
              <a:rPr lang="en-US" sz="3600" b="1" dirty="0" smtClean="0"/>
              <a:t>for large twists</a:t>
            </a:r>
            <a:endParaRPr lang="en-US" sz="3600" b="1" dirty="0"/>
          </a:p>
          <a:p>
            <a:r>
              <a:rPr lang="en-US" dirty="0" smtClean="0"/>
              <a:t>Spirals vs. coil occurrence:</a:t>
            </a:r>
          </a:p>
          <a:p>
            <a:pPr lvl="1"/>
            <a:r>
              <a:rPr lang="en-US" b="1" dirty="0" smtClean="0"/>
              <a:t>small vs. large tension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32</a:t>
            </a:fld>
            <a:endParaRPr lang="sk-SK"/>
          </a:p>
        </p:txBody>
      </p:sp>
      <p:grpSp>
        <p:nvGrpSpPr>
          <p:cNvPr id="5" name="Group 4"/>
          <p:cNvGrpSpPr/>
          <p:nvPr/>
        </p:nvGrpSpPr>
        <p:grpSpPr>
          <a:xfrm>
            <a:off x="1079872" y="4419884"/>
            <a:ext cx="4638629" cy="2821567"/>
            <a:chOff x="366079" y="3245116"/>
            <a:chExt cx="4773865" cy="2903828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849" t="38252" r="23461" b="47432"/>
            <a:stretch/>
          </p:blipFill>
          <p:spPr>
            <a:xfrm>
              <a:off x="366079" y="3245116"/>
              <a:ext cx="4773865" cy="2903828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1164801" y="3245116"/>
              <a:ext cx="3477374" cy="2747354"/>
            </a:xfrm>
            <a:custGeom>
              <a:avLst/>
              <a:gdLst>
                <a:gd name="connsiteX0" fmla="*/ 406400 w 3022944"/>
                <a:gd name="connsiteY0" fmla="*/ 0 h 2569028"/>
                <a:gd name="connsiteX1" fmla="*/ 914400 w 3022944"/>
                <a:gd name="connsiteY1" fmla="*/ 1393371 h 2569028"/>
                <a:gd name="connsiteX2" fmla="*/ 1901372 w 3022944"/>
                <a:gd name="connsiteY2" fmla="*/ 1277257 h 2569028"/>
                <a:gd name="connsiteX3" fmla="*/ 2728686 w 3022944"/>
                <a:gd name="connsiteY3" fmla="*/ 2162628 h 2569028"/>
                <a:gd name="connsiteX4" fmla="*/ 2989943 w 3022944"/>
                <a:gd name="connsiteY4" fmla="*/ 1741714 h 2569028"/>
                <a:gd name="connsiteX5" fmla="*/ 2061029 w 3022944"/>
                <a:gd name="connsiteY5" fmla="*/ 1814286 h 2569028"/>
                <a:gd name="connsiteX6" fmla="*/ 1204686 w 3022944"/>
                <a:gd name="connsiteY6" fmla="*/ 899886 h 2569028"/>
                <a:gd name="connsiteX7" fmla="*/ 377372 w 3022944"/>
                <a:gd name="connsiteY7" fmla="*/ 1219200 h 2569028"/>
                <a:gd name="connsiteX8" fmla="*/ 0 w 3022944"/>
                <a:gd name="connsiteY8" fmla="*/ 2569028 h 2569028"/>
                <a:gd name="connsiteX0" fmla="*/ 406400 w 3020861"/>
                <a:gd name="connsiteY0" fmla="*/ 0 h 2569028"/>
                <a:gd name="connsiteX1" fmla="*/ 914400 w 3020861"/>
                <a:gd name="connsiteY1" fmla="*/ 1393371 h 2569028"/>
                <a:gd name="connsiteX2" fmla="*/ 2032001 w 3020861"/>
                <a:gd name="connsiteY2" fmla="*/ 1291771 h 2569028"/>
                <a:gd name="connsiteX3" fmla="*/ 2728686 w 3020861"/>
                <a:gd name="connsiteY3" fmla="*/ 2162628 h 2569028"/>
                <a:gd name="connsiteX4" fmla="*/ 2989943 w 3020861"/>
                <a:gd name="connsiteY4" fmla="*/ 1741714 h 2569028"/>
                <a:gd name="connsiteX5" fmla="*/ 2061029 w 3020861"/>
                <a:gd name="connsiteY5" fmla="*/ 1814286 h 2569028"/>
                <a:gd name="connsiteX6" fmla="*/ 1204686 w 3020861"/>
                <a:gd name="connsiteY6" fmla="*/ 899886 h 2569028"/>
                <a:gd name="connsiteX7" fmla="*/ 377372 w 3020861"/>
                <a:gd name="connsiteY7" fmla="*/ 1219200 h 2569028"/>
                <a:gd name="connsiteX8" fmla="*/ 0 w 3020861"/>
                <a:gd name="connsiteY8" fmla="*/ 2569028 h 2569028"/>
                <a:gd name="connsiteX0" fmla="*/ 406400 w 3071456"/>
                <a:gd name="connsiteY0" fmla="*/ 0 h 2569028"/>
                <a:gd name="connsiteX1" fmla="*/ 914400 w 3071456"/>
                <a:gd name="connsiteY1" fmla="*/ 1393371 h 2569028"/>
                <a:gd name="connsiteX2" fmla="*/ 2032001 w 3071456"/>
                <a:gd name="connsiteY2" fmla="*/ 1291771 h 2569028"/>
                <a:gd name="connsiteX3" fmla="*/ 2728686 w 3071456"/>
                <a:gd name="connsiteY3" fmla="*/ 2162628 h 2569028"/>
                <a:gd name="connsiteX4" fmla="*/ 2989943 w 3071456"/>
                <a:gd name="connsiteY4" fmla="*/ 1741714 h 2569028"/>
                <a:gd name="connsiteX5" fmla="*/ 2061029 w 3071456"/>
                <a:gd name="connsiteY5" fmla="*/ 1814286 h 2569028"/>
                <a:gd name="connsiteX6" fmla="*/ 1204686 w 3071456"/>
                <a:gd name="connsiteY6" fmla="*/ 899886 h 2569028"/>
                <a:gd name="connsiteX7" fmla="*/ 377372 w 3071456"/>
                <a:gd name="connsiteY7" fmla="*/ 1219200 h 2569028"/>
                <a:gd name="connsiteX8" fmla="*/ 0 w 3071456"/>
                <a:gd name="connsiteY8" fmla="*/ 2569028 h 2569028"/>
                <a:gd name="connsiteX0" fmla="*/ 406400 w 3138082"/>
                <a:gd name="connsiteY0" fmla="*/ 0 h 2569028"/>
                <a:gd name="connsiteX1" fmla="*/ 914400 w 3138082"/>
                <a:gd name="connsiteY1" fmla="*/ 1393371 h 2569028"/>
                <a:gd name="connsiteX2" fmla="*/ 2032001 w 3138082"/>
                <a:gd name="connsiteY2" fmla="*/ 1291771 h 2569028"/>
                <a:gd name="connsiteX3" fmla="*/ 2859314 w 3138082"/>
                <a:gd name="connsiteY3" fmla="*/ 2206171 h 2569028"/>
                <a:gd name="connsiteX4" fmla="*/ 2989943 w 3138082"/>
                <a:gd name="connsiteY4" fmla="*/ 1741714 h 2569028"/>
                <a:gd name="connsiteX5" fmla="*/ 2061029 w 3138082"/>
                <a:gd name="connsiteY5" fmla="*/ 1814286 h 2569028"/>
                <a:gd name="connsiteX6" fmla="*/ 1204686 w 3138082"/>
                <a:gd name="connsiteY6" fmla="*/ 899886 h 2569028"/>
                <a:gd name="connsiteX7" fmla="*/ 377372 w 3138082"/>
                <a:gd name="connsiteY7" fmla="*/ 1219200 h 2569028"/>
                <a:gd name="connsiteX8" fmla="*/ 0 w 3138082"/>
                <a:gd name="connsiteY8" fmla="*/ 2569028 h 2569028"/>
                <a:gd name="connsiteX0" fmla="*/ 406400 w 3193667"/>
                <a:gd name="connsiteY0" fmla="*/ 0 h 2569028"/>
                <a:gd name="connsiteX1" fmla="*/ 914400 w 3193667"/>
                <a:gd name="connsiteY1" fmla="*/ 1393371 h 2569028"/>
                <a:gd name="connsiteX2" fmla="*/ 2032001 w 3193667"/>
                <a:gd name="connsiteY2" fmla="*/ 1291771 h 2569028"/>
                <a:gd name="connsiteX3" fmla="*/ 2859314 w 3193667"/>
                <a:gd name="connsiteY3" fmla="*/ 2206171 h 2569028"/>
                <a:gd name="connsiteX4" fmla="*/ 2989943 w 3193667"/>
                <a:gd name="connsiteY4" fmla="*/ 1741714 h 2569028"/>
                <a:gd name="connsiteX5" fmla="*/ 2061029 w 3193667"/>
                <a:gd name="connsiteY5" fmla="*/ 1814286 h 2569028"/>
                <a:gd name="connsiteX6" fmla="*/ 1204686 w 3193667"/>
                <a:gd name="connsiteY6" fmla="*/ 899886 h 2569028"/>
                <a:gd name="connsiteX7" fmla="*/ 377372 w 3193667"/>
                <a:gd name="connsiteY7" fmla="*/ 1219200 h 2569028"/>
                <a:gd name="connsiteX8" fmla="*/ 0 w 3193667"/>
                <a:gd name="connsiteY8" fmla="*/ 2569028 h 2569028"/>
                <a:gd name="connsiteX0" fmla="*/ 406400 w 3176422"/>
                <a:gd name="connsiteY0" fmla="*/ 0 h 2569028"/>
                <a:gd name="connsiteX1" fmla="*/ 914400 w 3176422"/>
                <a:gd name="connsiteY1" fmla="*/ 1393371 h 2569028"/>
                <a:gd name="connsiteX2" fmla="*/ 2032001 w 3176422"/>
                <a:gd name="connsiteY2" fmla="*/ 1291771 h 2569028"/>
                <a:gd name="connsiteX3" fmla="*/ 2859314 w 3176422"/>
                <a:gd name="connsiteY3" fmla="*/ 2206171 h 2569028"/>
                <a:gd name="connsiteX4" fmla="*/ 2989943 w 3176422"/>
                <a:gd name="connsiteY4" fmla="*/ 1741714 h 2569028"/>
                <a:gd name="connsiteX5" fmla="*/ 2061029 w 3176422"/>
                <a:gd name="connsiteY5" fmla="*/ 1814286 h 2569028"/>
                <a:gd name="connsiteX6" fmla="*/ 1204686 w 3176422"/>
                <a:gd name="connsiteY6" fmla="*/ 899886 h 2569028"/>
                <a:gd name="connsiteX7" fmla="*/ 377372 w 3176422"/>
                <a:gd name="connsiteY7" fmla="*/ 1219200 h 2569028"/>
                <a:gd name="connsiteX8" fmla="*/ 0 w 3176422"/>
                <a:gd name="connsiteY8" fmla="*/ 2569028 h 2569028"/>
                <a:gd name="connsiteX0" fmla="*/ 406400 w 3176422"/>
                <a:gd name="connsiteY0" fmla="*/ 0 h 2569028"/>
                <a:gd name="connsiteX1" fmla="*/ 977462 w 3176422"/>
                <a:gd name="connsiteY1" fmla="*/ 1346074 h 2569028"/>
                <a:gd name="connsiteX2" fmla="*/ 2032001 w 3176422"/>
                <a:gd name="connsiteY2" fmla="*/ 1291771 h 2569028"/>
                <a:gd name="connsiteX3" fmla="*/ 2859314 w 3176422"/>
                <a:gd name="connsiteY3" fmla="*/ 2206171 h 2569028"/>
                <a:gd name="connsiteX4" fmla="*/ 2989943 w 3176422"/>
                <a:gd name="connsiteY4" fmla="*/ 1741714 h 2569028"/>
                <a:gd name="connsiteX5" fmla="*/ 2061029 w 3176422"/>
                <a:gd name="connsiteY5" fmla="*/ 1814286 h 2569028"/>
                <a:gd name="connsiteX6" fmla="*/ 1204686 w 3176422"/>
                <a:gd name="connsiteY6" fmla="*/ 899886 h 2569028"/>
                <a:gd name="connsiteX7" fmla="*/ 377372 w 3176422"/>
                <a:gd name="connsiteY7" fmla="*/ 1219200 h 2569028"/>
                <a:gd name="connsiteX8" fmla="*/ 0 w 3176422"/>
                <a:gd name="connsiteY8" fmla="*/ 2569028 h 2569028"/>
                <a:gd name="connsiteX0" fmla="*/ 453697 w 3176422"/>
                <a:gd name="connsiteY0" fmla="*/ 0 h 2600560"/>
                <a:gd name="connsiteX1" fmla="*/ 977462 w 3176422"/>
                <a:gd name="connsiteY1" fmla="*/ 1377606 h 2600560"/>
                <a:gd name="connsiteX2" fmla="*/ 2032001 w 3176422"/>
                <a:gd name="connsiteY2" fmla="*/ 1323303 h 2600560"/>
                <a:gd name="connsiteX3" fmla="*/ 2859314 w 3176422"/>
                <a:gd name="connsiteY3" fmla="*/ 2237703 h 2600560"/>
                <a:gd name="connsiteX4" fmla="*/ 2989943 w 3176422"/>
                <a:gd name="connsiteY4" fmla="*/ 1773246 h 2600560"/>
                <a:gd name="connsiteX5" fmla="*/ 2061029 w 3176422"/>
                <a:gd name="connsiteY5" fmla="*/ 1845818 h 2600560"/>
                <a:gd name="connsiteX6" fmla="*/ 1204686 w 3176422"/>
                <a:gd name="connsiteY6" fmla="*/ 931418 h 2600560"/>
                <a:gd name="connsiteX7" fmla="*/ 377372 w 3176422"/>
                <a:gd name="connsiteY7" fmla="*/ 1250732 h 2600560"/>
                <a:gd name="connsiteX8" fmla="*/ 0 w 3176422"/>
                <a:gd name="connsiteY8" fmla="*/ 2600560 h 26005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176422" h="2600560">
                  <a:moveTo>
                    <a:pt x="453697" y="0"/>
                  </a:moveTo>
                  <a:cubicBezTo>
                    <a:pt x="583116" y="590247"/>
                    <a:pt x="714411" y="1157056"/>
                    <a:pt x="977462" y="1377606"/>
                  </a:cubicBezTo>
                  <a:cubicBezTo>
                    <a:pt x="1240513" y="1598156"/>
                    <a:pt x="1718359" y="1179954"/>
                    <a:pt x="2032001" y="1323303"/>
                  </a:cubicBezTo>
                  <a:cubicBezTo>
                    <a:pt x="2345643" y="1466652"/>
                    <a:pt x="2423885" y="2235283"/>
                    <a:pt x="2859314" y="2237703"/>
                  </a:cubicBezTo>
                  <a:cubicBezTo>
                    <a:pt x="3294743" y="2240123"/>
                    <a:pt x="3224590" y="1896618"/>
                    <a:pt x="2989943" y="1773246"/>
                  </a:cubicBezTo>
                  <a:cubicBezTo>
                    <a:pt x="2755296" y="1649874"/>
                    <a:pt x="2358572" y="1986123"/>
                    <a:pt x="2061029" y="1845818"/>
                  </a:cubicBezTo>
                  <a:cubicBezTo>
                    <a:pt x="1763486" y="1705513"/>
                    <a:pt x="1485295" y="1030599"/>
                    <a:pt x="1204686" y="931418"/>
                  </a:cubicBezTo>
                  <a:cubicBezTo>
                    <a:pt x="924077" y="832237"/>
                    <a:pt x="578153" y="972542"/>
                    <a:pt x="377372" y="1250732"/>
                  </a:cubicBezTo>
                  <a:cubicBezTo>
                    <a:pt x="176591" y="1528922"/>
                    <a:pt x="0" y="2600560"/>
                    <a:pt x="0" y="2600560"/>
                  </a:cubicBezTo>
                </a:path>
              </a:pathLst>
            </a:custGeom>
            <a:noFill/>
            <a:ln w="5715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6661791" y="3146111"/>
            <a:ext cx="2038200" cy="4109686"/>
            <a:chOff x="6046641" y="2675702"/>
            <a:chExt cx="1941552" cy="3914813"/>
          </a:xfrm>
        </p:grpSpPr>
        <p:pic>
          <p:nvPicPr>
            <p:cNvPr id="9" name="Content Placeholder 6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832" t="17525" r="38533" b="26913"/>
            <a:stretch/>
          </p:blipFill>
          <p:spPr>
            <a:xfrm>
              <a:off x="6046641" y="2675702"/>
              <a:ext cx="1941552" cy="3914813"/>
            </a:xfrm>
            <a:prstGeom prst="rect">
              <a:avLst/>
            </a:prstGeom>
          </p:spPr>
        </p:pic>
        <p:sp>
          <p:nvSpPr>
            <p:cNvPr id="10" name="Freeform 9"/>
            <p:cNvSpPr/>
            <p:nvPr/>
          </p:nvSpPr>
          <p:spPr>
            <a:xfrm>
              <a:off x="6660240" y="2675702"/>
              <a:ext cx="937317" cy="3638793"/>
            </a:xfrm>
            <a:custGeom>
              <a:avLst/>
              <a:gdLst>
                <a:gd name="connsiteX0" fmla="*/ 351313 w 714353"/>
                <a:gd name="connsiteY0" fmla="*/ 0 h 3439886"/>
                <a:gd name="connsiteX1" fmla="*/ 2970 w 714353"/>
                <a:gd name="connsiteY1" fmla="*/ 812800 h 3439886"/>
                <a:gd name="connsiteX2" fmla="*/ 525484 w 714353"/>
                <a:gd name="connsiteY2" fmla="*/ 1117600 h 3439886"/>
                <a:gd name="connsiteX3" fmla="*/ 75541 w 714353"/>
                <a:gd name="connsiteY3" fmla="*/ 1436914 h 3439886"/>
                <a:gd name="connsiteX4" fmla="*/ 612570 w 714353"/>
                <a:gd name="connsiteY4" fmla="*/ 1683657 h 3439886"/>
                <a:gd name="connsiteX5" fmla="*/ 119084 w 714353"/>
                <a:gd name="connsiteY5" fmla="*/ 1959429 h 3439886"/>
                <a:gd name="connsiteX6" fmla="*/ 714170 w 714353"/>
                <a:gd name="connsiteY6" fmla="*/ 2148114 h 3439886"/>
                <a:gd name="connsiteX7" fmla="*/ 46513 w 714353"/>
                <a:gd name="connsiteY7" fmla="*/ 2670629 h 3439886"/>
                <a:gd name="connsiteX8" fmla="*/ 496455 w 714353"/>
                <a:gd name="connsiteY8" fmla="*/ 2844800 h 3439886"/>
                <a:gd name="connsiteX9" fmla="*/ 496455 w 714353"/>
                <a:gd name="connsiteY9" fmla="*/ 3439886 h 34398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53" h="3439886">
                  <a:moveTo>
                    <a:pt x="351313" y="0"/>
                  </a:moveTo>
                  <a:cubicBezTo>
                    <a:pt x="162627" y="313266"/>
                    <a:pt x="-26059" y="626533"/>
                    <a:pt x="2970" y="812800"/>
                  </a:cubicBezTo>
                  <a:cubicBezTo>
                    <a:pt x="31998" y="999067"/>
                    <a:pt x="513389" y="1013581"/>
                    <a:pt x="525484" y="1117600"/>
                  </a:cubicBezTo>
                  <a:cubicBezTo>
                    <a:pt x="537579" y="1221619"/>
                    <a:pt x="61027" y="1342571"/>
                    <a:pt x="75541" y="1436914"/>
                  </a:cubicBezTo>
                  <a:cubicBezTo>
                    <a:pt x="90055" y="1531257"/>
                    <a:pt x="605313" y="1596571"/>
                    <a:pt x="612570" y="1683657"/>
                  </a:cubicBezTo>
                  <a:cubicBezTo>
                    <a:pt x="619827" y="1770743"/>
                    <a:pt x="102151" y="1882019"/>
                    <a:pt x="119084" y="1959429"/>
                  </a:cubicBezTo>
                  <a:cubicBezTo>
                    <a:pt x="136017" y="2036839"/>
                    <a:pt x="726265" y="2029581"/>
                    <a:pt x="714170" y="2148114"/>
                  </a:cubicBezTo>
                  <a:cubicBezTo>
                    <a:pt x="702075" y="2266647"/>
                    <a:pt x="82799" y="2554515"/>
                    <a:pt x="46513" y="2670629"/>
                  </a:cubicBezTo>
                  <a:cubicBezTo>
                    <a:pt x="10227" y="2786743"/>
                    <a:pt x="421465" y="2716590"/>
                    <a:pt x="496455" y="2844800"/>
                  </a:cubicBezTo>
                  <a:cubicBezTo>
                    <a:pt x="571445" y="2973010"/>
                    <a:pt x="533950" y="3206448"/>
                    <a:pt x="496455" y="3439886"/>
                  </a:cubicBezTo>
                </a:path>
              </a:pathLst>
            </a:custGeom>
            <a:noFill/>
            <a:ln w="635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</p:grpSp>
    </p:spTree>
    <p:extLst>
      <p:ext uri="{BB962C8B-B14F-4D97-AF65-F5344CB8AC3E}">
        <p14:creationId xmlns:p14="http://schemas.microsoft.com/office/powerpoint/2010/main" val="164937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Appendix</a:t>
            </a:r>
            <a:endParaRPr lang="en-US" dirty="0"/>
          </a:p>
        </p:txBody>
      </p:sp>
      <p:sp>
        <p:nvSpPr>
          <p:cNvPr id="3" name="Zástupný symbol text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3129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2" name="Rovná spojovacia šípka 71"/>
          <p:cNvCxnSpPr/>
          <p:nvPr/>
        </p:nvCxnSpPr>
        <p:spPr>
          <a:xfrm flipV="1">
            <a:off x="4368955" y="3652991"/>
            <a:ext cx="10810" cy="231040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9" name="Graf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23970871"/>
              </p:ext>
            </p:extLst>
          </p:nvPr>
        </p:nvGraphicFramePr>
        <p:xfrm>
          <a:off x="315122" y="1514495"/>
          <a:ext cx="7571976" cy="57075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8" name="Rovná spojnica 37"/>
          <p:cNvCxnSpPr/>
          <p:nvPr/>
        </p:nvCxnSpPr>
        <p:spPr>
          <a:xfrm flipV="1">
            <a:off x="4392240" y="2915418"/>
            <a:ext cx="0" cy="4190107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Rovná spojnica 52"/>
          <p:cNvCxnSpPr/>
          <p:nvPr/>
        </p:nvCxnSpPr>
        <p:spPr>
          <a:xfrm flipV="1">
            <a:off x="5700303" y="2915417"/>
            <a:ext cx="0" cy="4190107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784" y="222043"/>
            <a:ext cx="9072563" cy="125994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Our Qualitative Hypothesis</a:t>
            </a:r>
            <a:endParaRPr lang="en-US" sz="4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34</a:t>
            </a:fld>
            <a:endParaRPr lang="sk-SK"/>
          </a:p>
        </p:txBody>
      </p:sp>
      <p:sp>
        <p:nvSpPr>
          <p:cNvPr id="5" name="Vývojový diagram: pamäť s priamym prístupom 4"/>
          <p:cNvSpPr/>
          <p:nvPr/>
        </p:nvSpPr>
        <p:spPr>
          <a:xfrm rot="7831903">
            <a:off x="7633797" y="1683155"/>
            <a:ext cx="2277509" cy="862852"/>
          </a:xfrm>
          <a:prstGeom prst="flowChartMagneticDrum">
            <a:avLst/>
          </a:prstGeom>
          <a:solidFill>
            <a:schemeClr val="bg1">
              <a:lumMod val="65000"/>
            </a:schemeClr>
          </a:solidFill>
          <a:ln w="349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Voľný tvar 7"/>
          <p:cNvSpPr/>
          <p:nvPr/>
        </p:nvSpPr>
        <p:spPr>
          <a:xfrm>
            <a:off x="8774451" y="1436946"/>
            <a:ext cx="196780" cy="1355270"/>
          </a:xfrm>
          <a:custGeom>
            <a:avLst/>
            <a:gdLst>
              <a:gd name="connsiteX0" fmla="*/ 81643 w 181686"/>
              <a:gd name="connsiteY0" fmla="*/ 1257300 h 1257300"/>
              <a:gd name="connsiteX1" fmla="*/ 179615 w 181686"/>
              <a:gd name="connsiteY1" fmla="*/ 669471 h 1257300"/>
              <a:gd name="connsiteX2" fmla="*/ 0 w 181686"/>
              <a:gd name="connsiteY2" fmla="*/ 0 h 1257300"/>
              <a:gd name="connsiteX0" fmla="*/ 0 w 212405"/>
              <a:gd name="connsiteY0" fmla="*/ 1387928 h 1387928"/>
              <a:gd name="connsiteX1" fmla="*/ 212272 w 212405"/>
              <a:gd name="connsiteY1" fmla="*/ 669471 h 1387928"/>
              <a:gd name="connsiteX2" fmla="*/ 32657 w 212405"/>
              <a:gd name="connsiteY2" fmla="*/ 0 h 1387928"/>
              <a:gd name="connsiteX0" fmla="*/ 0 w 212405"/>
              <a:gd name="connsiteY0" fmla="*/ 1387928 h 1387928"/>
              <a:gd name="connsiteX1" fmla="*/ 212272 w 212405"/>
              <a:gd name="connsiteY1" fmla="*/ 669471 h 1387928"/>
              <a:gd name="connsiteX2" fmla="*/ 32657 w 212405"/>
              <a:gd name="connsiteY2" fmla="*/ 0 h 1387928"/>
              <a:gd name="connsiteX0" fmla="*/ 81643 w 295291"/>
              <a:gd name="connsiteY0" fmla="*/ 1273628 h 1273628"/>
              <a:gd name="connsiteX1" fmla="*/ 293915 w 295291"/>
              <a:gd name="connsiteY1" fmla="*/ 555171 h 1273628"/>
              <a:gd name="connsiteX2" fmla="*/ 0 w 295291"/>
              <a:gd name="connsiteY2" fmla="*/ 0 h 1273628"/>
              <a:gd name="connsiteX0" fmla="*/ 81643 w 295291"/>
              <a:gd name="connsiteY0" fmla="*/ 1273628 h 1273628"/>
              <a:gd name="connsiteX1" fmla="*/ 293915 w 295291"/>
              <a:gd name="connsiteY1" fmla="*/ 555171 h 1273628"/>
              <a:gd name="connsiteX2" fmla="*/ 0 w 295291"/>
              <a:gd name="connsiteY2" fmla="*/ 0 h 1273628"/>
              <a:gd name="connsiteX0" fmla="*/ 0 w 212272"/>
              <a:gd name="connsiteY0" fmla="*/ 1355271 h 1355271"/>
              <a:gd name="connsiteX1" fmla="*/ 212272 w 212272"/>
              <a:gd name="connsiteY1" fmla="*/ 636814 h 1355271"/>
              <a:gd name="connsiteX2" fmla="*/ 0 w 212272"/>
              <a:gd name="connsiteY2" fmla="*/ 0 h 1355271"/>
              <a:gd name="connsiteX0" fmla="*/ 0 w 212272"/>
              <a:gd name="connsiteY0" fmla="*/ 1355271 h 1355271"/>
              <a:gd name="connsiteX1" fmla="*/ 212272 w 212272"/>
              <a:gd name="connsiteY1" fmla="*/ 636814 h 1355271"/>
              <a:gd name="connsiteX2" fmla="*/ 0 w 212272"/>
              <a:gd name="connsiteY2" fmla="*/ 0 h 1355271"/>
              <a:gd name="connsiteX0" fmla="*/ 0 w 223190"/>
              <a:gd name="connsiteY0" fmla="*/ 1355271 h 1355271"/>
              <a:gd name="connsiteX1" fmla="*/ 212272 w 223190"/>
              <a:gd name="connsiteY1" fmla="*/ 636814 h 1355271"/>
              <a:gd name="connsiteX2" fmla="*/ 0 w 223190"/>
              <a:gd name="connsiteY2" fmla="*/ 0 h 1355271"/>
              <a:gd name="connsiteX0" fmla="*/ 0 w 228800"/>
              <a:gd name="connsiteY0" fmla="*/ 1355271 h 1355271"/>
              <a:gd name="connsiteX1" fmla="*/ 212272 w 228800"/>
              <a:gd name="connsiteY1" fmla="*/ 636814 h 1355271"/>
              <a:gd name="connsiteX2" fmla="*/ 0 w 228800"/>
              <a:gd name="connsiteY2" fmla="*/ 0 h 1355271"/>
              <a:gd name="connsiteX0" fmla="*/ 0 w 241023"/>
              <a:gd name="connsiteY0" fmla="*/ 1355271 h 1355271"/>
              <a:gd name="connsiteX1" fmla="*/ 212272 w 241023"/>
              <a:gd name="connsiteY1" fmla="*/ 636814 h 1355271"/>
              <a:gd name="connsiteX2" fmla="*/ 0 w 241023"/>
              <a:gd name="connsiteY2" fmla="*/ 0 h 1355271"/>
              <a:gd name="connsiteX0" fmla="*/ 0 w 226571"/>
              <a:gd name="connsiteY0" fmla="*/ 1355271 h 1355271"/>
              <a:gd name="connsiteX1" fmla="*/ 195943 w 226571"/>
              <a:gd name="connsiteY1" fmla="*/ 522514 h 1355271"/>
              <a:gd name="connsiteX2" fmla="*/ 0 w 226571"/>
              <a:gd name="connsiteY2" fmla="*/ 0 h 1355271"/>
              <a:gd name="connsiteX0" fmla="*/ 0 w 196640"/>
              <a:gd name="connsiteY0" fmla="*/ 1420585 h 1420585"/>
              <a:gd name="connsiteX1" fmla="*/ 195943 w 196640"/>
              <a:gd name="connsiteY1" fmla="*/ 587828 h 1420585"/>
              <a:gd name="connsiteX2" fmla="*/ 65315 w 196640"/>
              <a:gd name="connsiteY2" fmla="*/ 0 h 1420585"/>
              <a:gd name="connsiteX0" fmla="*/ 0 w 197323"/>
              <a:gd name="connsiteY0" fmla="*/ 1420585 h 1420585"/>
              <a:gd name="connsiteX1" fmla="*/ 195943 w 197323"/>
              <a:gd name="connsiteY1" fmla="*/ 587828 h 1420585"/>
              <a:gd name="connsiteX2" fmla="*/ 65315 w 197323"/>
              <a:gd name="connsiteY2" fmla="*/ 0 h 1420585"/>
              <a:gd name="connsiteX0" fmla="*/ 0 w 203469"/>
              <a:gd name="connsiteY0" fmla="*/ 1355270 h 1355270"/>
              <a:gd name="connsiteX1" fmla="*/ 195943 w 203469"/>
              <a:gd name="connsiteY1" fmla="*/ 522513 h 1355270"/>
              <a:gd name="connsiteX2" fmla="*/ 114301 w 203469"/>
              <a:gd name="connsiteY2" fmla="*/ 0 h 1355270"/>
              <a:gd name="connsiteX0" fmla="*/ 0 w 196608"/>
              <a:gd name="connsiteY0" fmla="*/ 1355270 h 1355270"/>
              <a:gd name="connsiteX1" fmla="*/ 195943 w 196608"/>
              <a:gd name="connsiteY1" fmla="*/ 522513 h 1355270"/>
              <a:gd name="connsiteX2" fmla="*/ 48986 w 196608"/>
              <a:gd name="connsiteY2" fmla="*/ 0 h 1355270"/>
              <a:gd name="connsiteX0" fmla="*/ 0 w 196780"/>
              <a:gd name="connsiteY0" fmla="*/ 1355270 h 1355270"/>
              <a:gd name="connsiteX1" fmla="*/ 195943 w 196780"/>
              <a:gd name="connsiteY1" fmla="*/ 522513 h 1355270"/>
              <a:gd name="connsiteX2" fmla="*/ 48986 w 196780"/>
              <a:gd name="connsiteY2" fmla="*/ 0 h 135527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196780" h="1355270">
                <a:moveTo>
                  <a:pt x="0" y="1355270"/>
                </a:moveTo>
                <a:cubicBezTo>
                  <a:pt x="137432" y="1182458"/>
                  <a:pt x="187779" y="748391"/>
                  <a:pt x="195943" y="522513"/>
                </a:cubicBezTo>
                <a:cubicBezTo>
                  <a:pt x="204107" y="296635"/>
                  <a:pt x="152400" y="141514"/>
                  <a:pt x="48986" y="0"/>
                </a:cubicBezTo>
              </a:path>
            </a:pathLst>
          </a:custGeom>
          <a:noFill/>
          <a:ln w="444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6" name="Rovná spojnica 15"/>
          <p:cNvCxnSpPr/>
          <p:nvPr/>
        </p:nvCxnSpPr>
        <p:spPr>
          <a:xfrm flipH="1" flipV="1">
            <a:off x="7488584" y="1666921"/>
            <a:ext cx="720080" cy="112529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Rovná spojnica 16"/>
          <p:cNvCxnSpPr/>
          <p:nvPr/>
        </p:nvCxnSpPr>
        <p:spPr>
          <a:xfrm flipH="1" flipV="1">
            <a:off x="8208664" y="1436946"/>
            <a:ext cx="11136" cy="1357857"/>
          </a:xfrm>
          <a:prstGeom prst="line">
            <a:avLst/>
          </a:prstGeom>
          <a:ln w="5715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Oblúk 20"/>
          <p:cNvSpPr/>
          <p:nvPr/>
        </p:nvSpPr>
        <p:spPr>
          <a:xfrm rot="19172220">
            <a:off x="7267972" y="1459716"/>
            <a:ext cx="1584176" cy="1455483"/>
          </a:xfrm>
          <a:prstGeom prst="arc">
            <a:avLst>
              <a:gd name="adj1" fmla="val 16200000"/>
              <a:gd name="adj2" fmla="val 19269956"/>
            </a:avLst>
          </a:prstGeom>
          <a:ln w="698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Rovná spojovacia šípka 23"/>
          <p:cNvCxnSpPr/>
          <p:nvPr/>
        </p:nvCxnSpPr>
        <p:spPr>
          <a:xfrm flipH="1">
            <a:off x="7454889" y="1560288"/>
            <a:ext cx="208746" cy="145477"/>
          </a:xfrm>
          <a:prstGeom prst="straightConnector1">
            <a:avLst/>
          </a:prstGeom>
          <a:ln w="6032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27" name="Objekt 2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7327095"/>
              </p:ext>
            </p:extLst>
          </p:nvPr>
        </p:nvGraphicFramePr>
        <p:xfrm>
          <a:off x="7708841" y="1560288"/>
          <a:ext cx="415764" cy="49135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4" name="Rovnica" r:id="rId4" imgW="139680" imgH="164880" progId="Equation.3">
                  <p:embed/>
                </p:oleObj>
              </mc:Choice>
              <mc:Fallback>
                <p:oleObj name="Rovnica" r:id="rId4" imgW="139680" imgH="1648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7708841" y="1560288"/>
                        <a:ext cx="415764" cy="49135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" name="BlokTextu 27"/>
          <p:cNvSpPr txBox="1"/>
          <p:nvPr/>
        </p:nvSpPr>
        <p:spPr>
          <a:xfrm>
            <a:off x="7091962" y="1052830"/>
            <a:ext cx="19361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Twist angle</a:t>
            </a:r>
            <a:endParaRPr lang="en-US" sz="2400" dirty="0"/>
          </a:p>
        </p:txBody>
      </p:sp>
      <p:sp>
        <p:nvSpPr>
          <p:cNvPr id="30" name="BlokTextu 29"/>
          <p:cNvSpPr txBox="1"/>
          <p:nvPr/>
        </p:nvSpPr>
        <p:spPr>
          <a:xfrm>
            <a:off x="498349" y="1514494"/>
            <a:ext cx="1058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</a:t>
            </a:r>
            <a:endParaRPr lang="en-US" sz="2400" dirty="0"/>
          </a:p>
        </p:txBody>
      </p:sp>
      <p:sp>
        <p:nvSpPr>
          <p:cNvPr id="31" name="BlokTextu 30"/>
          <p:cNvSpPr txBox="1"/>
          <p:nvPr/>
        </p:nvSpPr>
        <p:spPr>
          <a:xfrm>
            <a:off x="4157946" y="1514495"/>
            <a:ext cx="246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in twisting</a:t>
            </a:r>
            <a:endParaRPr lang="en-US" sz="2400" dirty="0"/>
          </a:p>
        </p:txBody>
      </p:sp>
      <p:cxnSp>
        <p:nvCxnSpPr>
          <p:cNvPr id="33" name="Zaoblená spojnica 32"/>
          <p:cNvCxnSpPr/>
          <p:nvPr/>
        </p:nvCxnSpPr>
        <p:spPr>
          <a:xfrm>
            <a:off x="5343628" y="2008666"/>
            <a:ext cx="1184868" cy="475027"/>
          </a:xfrm>
          <a:prstGeom prst="curvedConnector3">
            <a:avLst/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ovná spojovacia šípka 42"/>
          <p:cNvCxnSpPr/>
          <p:nvPr/>
        </p:nvCxnSpPr>
        <p:spPr>
          <a:xfrm>
            <a:off x="4392240" y="6012085"/>
            <a:ext cx="1296144" cy="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Rovná spojovacia šípka 45"/>
          <p:cNvCxnSpPr/>
          <p:nvPr/>
        </p:nvCxnSpPr>
        <p:spPr>
          <a:xfrm flipV="1">
            <a:off x="5678677" y="4571925"/>
            <a:ext cx="0" cy="144016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lokTextu 49"/>
          <p:cNvSpPr txBox="1"/>
          <p:nvPr/>
        </p:nvSpPr>
        <p:spPr>
          <a:xfrm>
            <a:off x="4854646" y="6035585"/>
            <a:ext cx="33855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BlokTextu 50"/>
              <p:cNvSpPr txBox="1"/>
              <p:nvPr/>
            </p:nvSpPr>
            <p:spPr>
              <a:xfrm>
                <a:off x="5688384" y="5045470"/>
                <a:ext cx="720069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1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88384" y="5045470"/>
                <a:ext cx="720069" cy="523220"/>
              </a:xfrm>
              <a:prstGeom prst="rect">
                <a:avLst/>
              </a:prstGeom>
              <a:blipFill rotWithShape="0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2" name="BlokTextu 51"/>
              <p:cNvSpPr txBox="1"/>
              <p:nvPr/>
            </p:nvSpPr>
            <p:spPr>
              <a:xfrm>
                <a:off x="7740927" y="6470387"/>
                <a:ext cx="613036" cy="73827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en-US" sz="280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𝜑</m:t>
                          </m:r>
                        </m:num>
                        <m:den>
                          <m:r>
                            <a:rPr lang="en-US" sz="2800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  <m:r>
                            <a:rPr lang="en-US" sz="2800" b="0" i="1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𝜋</m:t>
                          </m:r>
                        </m:den>
                      </m:f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52" name="BlokTextu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40927" y="6470387"/>
                <a:ext cx="613036" cy="738279"/>
              </a:xfrm>
              <a:prstGeom prst="rect">
                <a:avLst/>
              </a:prstGeom>
              <a:blipFill rotWithShape="0"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4" name="Rovná spojovacia šípka 53"/>
          <p:cNvCxnSpPr/>
          <p:nvPr/>
        </p:nvCxnSpPr>
        <p:spPr>
          <a:xfrm flipH="1" flipV="1">
            <a:off x="4380874" y="5045470"/>
            <a:ext cx="555" cy="917927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Zaoblená spojnica 58"/>
          <p:cNvCxnSpPr/>
          <p:nvPr/>
        </p:nvCxnSpPr>
        <p:spPr>
          <a:xfrm rot="16200000" flipH="1">
            <a:off x="2480130" y="4635883"/>
            <a:ext cx="571033" cy="248142"/>
          </a:xfrm>
          <a:prstGeom prst="curvedConnector3">
            <a:avLst>
              <a:gd name="adj1" fmla="val 29984"/>
            </a:avLst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1" name="BlokTextu 60"/>
              <p:cNvSpPr txBox="1"/>
              <p:nvPr/>
            </p:nvSpPr>
            <p:spPr>
              <a:xfrm>
                <a:off x="1289511" y="5378068"/>
                <a:ext cx="2955690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𝒅𝒔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𝒎𝒈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1" name="BlokTextu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11" y="5378068"/>
                <a:ext cx="2955690" cy="523220"/>
              </a:xfrm>
              <a:prstGeom prst="rect">
                <a:avLst/>
              </a:prstGeom>
              <a:blipFill rotWithShape="0"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4" name="BlokTextu 63"/>
          <p:cNvSpPr txBox="1"/>
          <p:nvPr/>
        </p:nvSpPr>
        <p:spPr>
          <a:xfrm>
            <a:off x="1324691" y="2898614"/>
            <a:ext cx="23731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Rapid increase of potential energy caused by loop formation</a:t>
            </a:r>
            <a:endParaRPr lang="en-US" sz="2400" dirty="0"/>
          </a:p>
        </p:txBody>
      </p:sp>
      <p:sp>
        <p:nvSpPr>
          <p:cNvPr id="65" name="BlokTextu 64"/>
          <p:cNvSpPr txBox="1"/>
          <p:nvPr/>
        </p:nvSpPr>
        <p:spPr>
          <a:xfrm>
            <a:off x="5839014" y="6637285"/>
            <a:ext cx="193629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Number of twist</a:t>
            </a:r>
            <a:endParaRPr lang="en-US" sz="2000" dirty="0"/>
          </a:p>
        </p:txBody>
      </p:sp>
      <p:sp>
        <p:nvSpPr>
          <p:cNvPr id="66" name="BlokTextu 65"/>
          <p:cNvSpPr txBox="1"/>
          <p:nvPr/>
        </p:nvSpPr>
        <p:spPr>
          <a:xfrm>
            <a:off x="6625416" y="5082592"/>
            <a:ext cx="314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option - Twist</a:t>
            </a:r>
            <a:endParaRPr lang="en-US" sz="2800" b="1" dirty="0"/>
          </a:p>
        </p:txBody>
      </p:sp>
      <p:sp>
        <p:nvSpPr>
          <p:cNvPr id="67" name="BlokTextu 66"/>
          <p:cNvSpPr txBox="1"/>
          <p:nvPr/>
        </p:nvSpPr>
        <p:spPr>
          <a:xfrm>
            <a:off x="1191623" y="5909113"/>
            <a:ext cx="29072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option - Loop</a:t>
            </a:r>
            <a:endParaRPr lang="en-US" sz="2800" b="1" dirty="0"/>
          </a:p>
        </p:txBody>
      </p:sp>
      <p:cxnSp>
        <p:nvCxnSpPr>
          <p:cNvPr id="74" name="Rovná spojnica 73"/>
          <p:cNvCxnSpPr/>
          <p:nvPr/>
        </p:nvCxnSpPr>
        <p:spPr>
          <a:xfrm flipH="1">
            <a:off x="477457" y="4631740"/>
            <a:ext cx="5210927" cy="527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Rovná spojnica 77"/>
          <p:cNvCxnSpPr/>
          <p:nvPr/>
        </p:nvCxnSpPr>
        <p:spPr>
          <a:xfrm flipH="1">
            <a:off x="498349" y="5157919"/>
            <a:ext cx="5210927" cy="527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Rovná spojnica 78"/>
          <p:cNvCxnSpPr/>
          <p:nvPr/>
        </p:nvCxnSpPr>
        <p:spPr>
          <a:xfrm flipH="1">
            <a:off x="467750" y="3726022"/>
            <a:ext cx="5210927" cy="527"/>
          </a:xfrm>
          <a:prstGeom prst="line">
            <a:avLst/>
          </a:prstGeom>
          <a:ln w="25400">
            <a:solidFill>
              <a:schemeClr val="bg1">
                <a:lumMod val="65000"/>
              </a:schemeClr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0" name="BlokTextu 79"/>
              <p:cNvSpPr txBox="1"/>
              <p:nvPr/>
            </p:nvSpPr>
            <p:spPr>
              <a:xfrm>
                <a:off x="681074" y="3955844"/>
                <a:ext cx="19153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&lt;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𝒎𝒈</m:t>
                      </m:r>
                      <m:r>
                        <a:rPr lang="en-US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0" name="BlokTextu 79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1074" y="3955844"/>
                <a:ext cx="1915333" cy="461665"/>
              </a:xfrm>
              <a:prstGeom prst="rect">
                <a:avLst/>
              </a:prstGeom>
              <a:blipFill rotWithShape="0">
                <a:blip r:embed="rId9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81" name="BlokTextu 80"/>
              <p:cNvSpPr txBox="1"/>
              <p:nvPr/>
            </p:nvSpPr>
            <p:spPr>
              <a:xfrm>
                <a:off x="670750" y="4664260"/>
                <a:ext cx="1915333" cy="461665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&gt;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𝒎𝒈</m:t>
                      </m:r>
                      <m:r>
                        <a:rPr lang="en-US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81" name="BlokTextu 8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750" y="4664260"/>
                <a:ext cx="1915333" cy="461665"/>
              </a:xfrm>
              <a:prstGeom prst="rect">
                <a:avLst/>
              </a:prstGeom>
              <a:blipFill rotWithShape="0">
                <a:blip r:embed="rId10"/>
                <a:stretch>
                  <a:fillRect b="-10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3" name="BlokTextu 82"/>
          <p:cNvSpPr txBox="1"/>
          <p:nvPr/>
        </p:nvSpPr>
        <p:spPr>
          <a:xfrm>
            <a:off x="3316310" y="3948377"/>
            <a:ext cx="237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Rope is twisted</a:t>
            </a:r>
            <a:endParaRPr lang="en-US" sz="2400" b="1" dirty="0"/>
          </a:p>
        </p:txBody>
      </p:sp>
      <p:sp>
        <p:nvSpPr>
          <p:cNvPr id="84" name="BlokTextu 83"/>
          <p:cNvSpPr txBox="1"/>
          <p:nvPr/>
        </p:nvSpPr>
        <p:spPr>
          <a:xfrm>
            <a:off x="3286704" y="4655766"/>
            <a:ext cx="23731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/>
              <a:t>Coil occurs</a:t>
            </a:r>
            <a:endParaRPr lang="en-US" sz="2400" b="1" dirty="0"/>
          </a:p>
        </p:txBody>
      </p:sp>
      <p:cxnSp>
        <p:nvCxnSpPr>
          <p:cNvPr id="85" name="Rovná spojovacia šípka 84"/>
          <p:cNvCxnSpPr/>
          <p:nvPr/>
        </p:nvCxnSpPr>
        <p:spPr>
          <a:xfrm flipV="1">
            <a:off x="4367133" y="4631740"/>
            <a:ext cx="1822" cy="135515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8" name="BlokTextu 87"/>
          <p:cNvSpPr txBox="1"/>
          <p:nvPr/>
        </p:nvSpPr>
        <p:spPr>
          <a:xfrm>
            <a:off x="658996" y="3514312"/>
            <a:ext cx="46560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Twisting instability condition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1" name="BlokTextu 90"/>
              <p:cNvSpPr txBox="1"/>
              <p:nvPr/>
            </p:nvSpPr>
            <p:spPr>
              <a:xfrm>
                <a:off x="1289511" y="4417431"/>
                <a:ext cx="1915333" cy="461665"/>
              </a:xfrm>
              <a:prstGeom prst="rect">
                <a:avLst/>
              </a:prstGeom>
              <a:solidFill>
                <a:schemeClr val="bg1"/>
              </a:solidFill>
              <a:ln w="22225">
                <a:solidFill>
                  <a:schemeClr val="accent1">
                    <a:shade val="50000"/>
                  </a:schemeClr>
                </a:solidFill>
              </a:ln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𝒎𝒈</m:t>
                      </m:r>
                      <m:r>
                        <a:rPr lang="en-US" sz="24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4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400" b="1" dirty="0"/>
              </a:p>
            </p:txBody>
          </p:sp>
        </mc:Choice>
        <mc:Fallback xmlns="">
          <p:sp>
            <p:nvSpPr>
              <p:cNvPr id="91" name="BlokTextu 9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89511" y="4417431"/>
                <a:ext cx="1915333" cy="461665"/>
              </a:xfrm>
              <a:prstGeom prst="rect">
                <a:avLst/>
              </a:prstGeom>
              <a:blipFill rotWithShape="0">
                <a:blip r:embed="rId11"/>
                <a:stretch>
                  <a:fillRect b="-8861"/>
                </a:stretch>
              </a:blipFill>
              <a:ln w="22225">
                <a:solidFill>
                  <a:schemeClr val="accent1">
                    <a:shade val="50000"/>
                  </a:schemeClr>
                </a:solidFill>
              </a:ln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4751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/>
      <p:bldP spid="51" grpId="0"/>
      <p:bldP spid="61" grpId="0"/>
      <p:bldP spid="64" grpId="0"/>
      <p:bldP spid="64" grpId="1"/>
      <p:bldP spid="66" grpId="0"/>
      <p:bldP spid="67" grpId="0"/>
      <p:bldP spid="80" grpId="0"/>
      <p:bldP spid="80" grpId="1"/>
      <p:bldP spid="81" grpId="0"/>
      <p:bldP spid="81" grpId="1"/>
      <p:bldP spid="83" grpId="0"/>
      <p:bldP spid="83" grpId="1"/>
      <p:bldP spid="84" grpId="0"/>
      <p:bldP spid="84" grpId="1"/>
      <p:bldP spid="88" grpId="0"/>
      <p:bldP spid="9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28352" r="43124" b="31238"/>
          <a:stretch/>
        </p:blipFill>
        <p:spPr>
          <a:xfrm rot="5400000">
            <a:off x="4424467" y="2180866"/>
            <a:ext cx="6300117" cy="3357051"/>
          </a:xfrm>
          <a:ln>
            <a:solidFill>
              <a:schemeClr val="bg1"/>
            </a:solidFill>
          </a:ln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35</a:t>
            </a:fld>
            <a:endParaRPr lang="sk-S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2" t="17520" r="13318" b="22124"/>
          <a:stretch/>
        </p:blipFill>
        <p:spPr>
          <a:xfrm>
            <a:off x="6250" y="1619596"/>
            <a:ext cx="10050835" cy="5664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3561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36</a:t>
            </a:fld>
            <a:endParaRPr lang="sk-SK"/>
          </a:p>
        </p:txBody>
      </p:sp>
      <p:sp>
        <p:nvSpPr>
          <p:cNvPr id="5" name="Rectangle 4"/>
          <p:cNvSpPr/>
          <p:nvPr/>
        </p:nvSpPr>
        <p:spPr>
          <a:xfrm>
            <a:off x="3978194" y="2519698"/>
            <a:ext cx="576064" cy="2520280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Pie 5"/>
          <p:cNvSpPr/>
          <p:nvPr/>
        </p:nvSpPr>
        <p:spPr>
          <a:xfrm>
            <a:off x="3726166" y="3419798"/>
            <a:ext cx="504056" cy="360040"/>
          </a:xfrm>
          <a:prstGeom prst="pie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763948" y="3527810"/>
            <a:ext cx="2088232" cy="144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Pie 7"/>
          <p:cNvSpPr/>
          <p:nvPr/>
        </p:nvSpPr>
        <p:spPr>
          <a:xfrm flipH="1">
            <a:off x="4302230" y="3419798"/>
            <a:ext cx="504056" cy="360040"/>
          </a:xfrm>
          <a:prstGeom prst="pie">
            <a:avLst/>
          </a:prstGeom>
          <a:effectLst/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 flipH="1">
            <a:off x="4680272" y="3527810"/>
            <a:ext cx="2088232" cy="144015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03908" y="1810890"/>
            <a:ext cx="5364596" cy="493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22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83" t="4371" r="3570" b="53791"/>
          <a:stretch/>
        </p:blipFill>
        <p:spPr>
          <a:xfrm>
            <a:off x="395796" y="2339677"/>
            <a:ext cx="9289032" cy="3096344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0041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k-SK" dirty="0" smtClean="0"/>
              <a:t>Formations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38</a:t>
            </a:fld>
            <a:endParaRPr lang="sk-SK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060" t="22424" r="40588" b="44168"/>
          <a:stretch/>
        </p:blipFill>
        <p:spPr>
          <a:xfrm>
            <a:off x="1727944" y="1437959"/>
            <a:ext cx="6840760" cy="58396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6806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584" r="38533"/>
          <a:stretch/>
        </p:blipFill>
        <p:spPr>
          <a:xfrm>
            <a:off x="719832" y="1187549"/>
            <a:ext cx="3096121" cy="6120137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39</a:t>
            </a:fld>
            <a:endParaRPr lang="sk-SK"/>
          </a:p>
        </p:txBody>
      </p:sp>
      <p:pic>
        <p:nvPicPr>
          <p:cNvPr id="5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36" t="25977" r="39386"/>
          <a:stretch/>
        </p:blipFill>
        <p:spPr>
          <a:xfrm>
            <a:off x="4104208" y="1547589"/>
            <a:ext cx="2724134" cy="5821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35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4031" y="302737"/>
            <a:ext cx="3816201" cy="232497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We twist</a:t>
            </a:r>
            <a:br>
              <a:rPr lang="en-US" dirty="0" smtClean="0"/>
            </a:br>
            <a:r>
              <a:rPr lang="en-US" dirty="0" smtClean="0"/>
              <a:t>one end.</a:t>
            </a:r>
            <a:br>
              <a:rPr lang="en-US" dirty="0" smtClean="0"/>
            </a:br>
            <a:r>
              <a:rPr lang="en-US" dirty="0" smtClean="0"/>
              <a:t>What happens?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9792" y="3563813"/>
            <a:ext cx="4032225" cy="3189148"/>
          </a:xfrm>
        </p:spPr>
        <p:txBody>
          <a:bodyPr/>
          <a:lstStyle/>
          <a:p>
            <a:r>
              <a:rPr lang="en-US" dirty="0" smtClean="0"/>
              <a:t>Loops/helices are formed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sz="3600" b="1" dirty="0" smtClean="0"/>
              <a:t>Why does it occur?</a:t>
            </a:r>
            <a:endParaRPr lang="sk-SK" sz="36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</a:t>
            </a:fld>
            <a:endParaRPr lang="sk-SK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256" y="323850"/>
            <a:ext cx="5393670" cy="69468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F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377807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Sisal number of coils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40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04667945"/>
              </p:ext>
            </p:extLst>
          </p:nvPr>
        </p:nvGraphicFramePr>
        <p:xfrm>
          <a:off x="0" y="1562683"/>
          <a:ext cx="9856612" cy="55295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1140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Sisal torque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41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54560916"/>
              </p:ext>
            </p:extLst>
          </p:nvPr>
        </p:nvGraphicFramePr>
        <p:xfrm>
          <a:off x="11433" y="1331565"/>
          <a:ext cx="10069191" cy="597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012166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Sudden vs. continuous</a:t>
            </a:r>
            <a:endParaRPr lang="sk-SK" dirty="0"/>
          </a:p>
        </p:txBody>
      </p:sp>
      <p:sp>
        <p:nvSpPr>
          <p:cNvPr id="5" name="Content Placeholder 4"/>
          <p:cNvSpPr txBox="1">
            <a:spLocks noGrp="1"/>
          </p:cNvSpPr>
          <p:nvPr>
            <p:ph idx="1"/>
          </p:nvPr>
        </p:nvSpPr>
        <p:spPr>
          <a:xfrm>
            <a:off x="143768" y="5364013"/>
            <a:ext cx="9576495" cy="17666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en-US" sz="3200" b="1" dirty="0" smtClean="0"/>
              <a:t>Hypothesis:</a:t>
            </a:r>
          </a:p>
          <a:p>
            <a:pPr marL="0" indent="0">
              <a:buNone/>
            </a:pPr>
            <a:r>
              <a:rPr lang="en-US" sz="3200" b="1" dirty="0" smtClean="0"/>
              <a:t>Sisal – higher internal friction, delays coil creation</a:t>
            </a:r>
          </a:p>
          <a:p>
            <a:pPr marL="0" indent="0">
              <a:buNone/>
            </a:pPr>
            <a:r>
              <a:rPr lang="en-US" sz="3200" b="1" dirty="0" smtClean="0"/>
              <a:t>Also visible on length!</a:t>
            </a:r>
            <a:endParaRPr lang="en-US" sz="32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42</a:t>
            </a:fld>
            <a:endParaRPr lang="sk-SK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2063198"/>
              </p:ext>
            </p:extLst>
          </p:nvPr>
        </p:nvGraphicFramePr>
        <p:xfrm>
          <a:off x="-19541" y="1331565"/>
          <a:ext cx="5472360" cy="4104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892245817"/>
              </p:ext>
            </p:extLst>
          </p:nvPr>
        </p:nvGraphicFramePr>
        <p:xfrm>
          <a:off x="4896296" y="1331565"/>
          <a:ext cx="5184329" cy="40324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8192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Work and potential energy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43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52478488"/>
              </p:ext>
            </p:extLst>
          </p:nvPr>
        </p:nvGraphicFramePr>
        <p:xfrm>
          <a:off x="165918" y="1440658"/>
          <a:ext cx="9712844" cy="597612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2510150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44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687051298"/>
              </p:ext>
            </p:extLst>
          </p:nvPr>
        </p:nvGraphicFramePr>
        <p:xfrm>
          <a:off x="215776" y="467469"/>
          <a:ext cx="9640836" cy="66247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74358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Length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Effect of coil creation on length.</a:t>
            </a:r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45</a:t>
            </a:fld>
            <a:endParaRPr lang="sk-SK"/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8205667"/>
              </p:ext>
            </p:extLst>
          </p:nvPr>
        </p:nvGraphicFramePr>
        <p:xfrm>
          <a:off x="504031" y="2411685"/>
          <a:ext cx="8640960" cy="48960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417" t="86621" r="35572" b="492"/>
          <a:stretch/>
        </p:blipFill>
        <p:spPr>
          <a:xfrm>
            <a:off x="7776616" y="3059757"/>
            <a:ext cx="924103" cy="1584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4455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do the do the formations appear?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5899" y="1331565"/>
            <a:ext cx="6051515" cy="561662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 smtClean="0"/>
              <a:t>Energetically favorable state.</a:t>
            </a:r>
          </a:p>
          <a:p>
            <a:pPr marL="0" indent="0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ym typeface="Wingdings" panose="05000000000000000000" pitchFamily="2" charset="2"/>
              </a:rPr>
              <a:t>Potential energy rises</a:t>
            </a:r>
            <a:br>
              <a:rPr lang="en-US" dirty="0" smtClean="0">
                <a:sym typeface="Wingdings" panose="05000000000000000000" pitchFamily="2" charset="2"/>
              </a:rPr>
            </a:br>
            <a:r>
              <a:rPr lang="en-US" dirty="0" smtClean="0">
                <a:sym typeface="Wingdings" panose="05000000000000000000" pitchFamily="2" charset="2"/>
              </a:rPr>
              <a:t>upon deformation:</a:t>
            </a:r>
          </a:p>
          <a:p>
            <a:pPr lvl="1"/>
            <a:r>
              <a:rPr lang="en-US" sz="3600" b="1" dirty="0" smtClean="0"/>
              <a:t>Torsional deformation</a:t>
            </a:r>
          </a:p>
          <a:p>
            <a:pPr lvl="1"/>
            <a:r>
              <a:rPr lang="en-US" sz="3600" b="1" dirty="0" smtClean="0"/>
              <a:t>Bending (loops)</a:t>
            </a:r>
          </a:p>
          <a:p>
            <a:pPr lvl="1"/>
            <a:r>
              <a:rPr lang="en-US" sz="3600" b="1" dirty="0" smtClean="0"/>
              <a:t>Potential of tension force</a:t>
            </a:r>
            <a:br>
              <a:rPr lang="en-US" sz="3600" b="1" dirty="0" smtClean="0"/>
            </a:br>
            <a:r>
              <a:rPr lang="en-US" sz="3200" dirty="0" smtClean="0"/>
              <a:t>(Modeled by gravity force of weight)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5</a:t>
            </a:fld>
            <a:endParaRPr lang="sk-SK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822" t="34537" r="28428" b="46271"/>
          <a:stretch/>
        </p:blipFill>
        <p:spPr>
          <a:xfrm>
            <a:off x="6862552" y="2067871"/>
            <a:ext cx="2724150" cy="448128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66" t="18995" r="28104" b="52863"/>
          <a:stretch/>
        </p:blipFill>
        <p:spPr>
          <a:xfrm>
            <a:off x="6862552" y="2051994"/>
            <a:ext cx="2714042" cy="4481283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6573318" y="2483342"/>
            <a:ext cx="3654406" cy="4049935"/>
            <a:chOff x="4266226" y="1962150"/>
            <a:chExt cx="2950405" cy="4481983"/>
          </a:xfrm>
        </p:grpSpPr>
        <p:grpSp>
          <p:nvGrpSpPr>
            <p:cNvPr id="9" name="Group 8"/>
            <p:cNvGrpSpPr/>
            <p:nvPr/>
          </p:nvGrpSpPr>
          <p:grpSpPr>
            <a:xfrm>
              <a:off x="4266226" y="1962150"/>
              <a:ext cx="1863388" cy="4481983"/>
              <a:chOff x="4266226" y="1962150"/>
              <a:chExt cx="1863388" cy="5490677"/>
            </a:xfrm>
          </p:grpSpPr>
          <p:sp>
            <p:nvSpPr>
              <p:cNvPr id="11" name="Freeform 10"/>
              <p:cNvSpPr/>
              <p:nvPr/>
            </p:nvSpPr>
            <p:spPr>
              <a:xfrm>
                <a:off x="5670144" y="1962150"/>
                <a:ext cx="426615" cy="3977927"/>
              </a:xfrm>
              <a:custGeom>
                <a:avLst/>
                <a:gdLst>
                  <a:gd name="connsiteX0" fmla="*/ 214450 w 584187"/>
                  <a:gd name="connsiteY0" fmla="*/ 0 h 4978686"/>
                  <a:gd name="connsiteX1" fmla="*/ 176350 w 584187"/>
                  <a:gd name="connsiteY1" fmla="*/ 2876550 h 4978686"/>
                  <a:gd name="connsiteX2" fmla="*/ 576400 w 584187"/>
                  <a:gd name="connsiteY2" fmla="*/ 3162300 h 4978686"/>
                  <a:gd name="connsiteX3" fmla="*/ 424000 w 584187"/>
                  <a:gd name="connsiteY3" fmla="*/ 2838450 h 4978686"/>
                  <a:gd name="connsiteX4" fmla="*/ 214450 w 584187"/>
                  <a:gd name="connsiteY4" fmla="*/ 3257550 h 4978686"/>
                  <a:gd name="connsiteX5" fmla="*/ 138250 w 584187"/>
                  <a:gd name="connsiteY5" fmla="*/ 4972050 h 4978686"/>
                  <a:gd name="connsiteX0" fmla="*/ 82703 w 452440"/>
                  <a:gd name="connsiteY0" fmla="*/ 0 h 4972050"/>
                  <a:gd name="connsiteX1" fmla="*/ 44603 w 452440"/>
                  <a:gd name="connsiteY1" fmla="*/ 2876550 h 4972050"/>
                  <a:gd name="connsiteX2" fmla="*/ 444653 w 452440"/>
                  <a:gd name="connsiteY2" fmla="*/ 3162300 h 4972050"/>
                  <a:gd name="connsiteX3" fmla="*/ 292253 w 452440"/>
                  <a:gd name="connsiteY3" fmla="*/ 2838450 h 4972050"/>
                  <a:gd name="connsiteX4" fmla="*/ 82703 w 452440"/>
                  <a:gd name="connsiteY4" fmla="*/ 3257550 h 4972050"/>
                  <a:gd name="connsiteX5" fmla="*/ 6503 w 452440"/>
                  <a:gd name="connsiteY5" fmla="*/ 4972050 h 4972050"/>
                  <a:gd name="connsiteX0" fmla="*/ 82956 w 454721"/>
                  <a:gd name="connsiteY0" fmla="*/ 0 h 4972050"/>
                  <a:gd name="connsiteX1" fmla="*/ 44856 w 454721"/>
                  <a:gd name="connsiteY1" fmla="*/ 2876550 h 4972050"/>
                  <a:gd name="connsiteX2" fmla="*/ 444906 w 454721"/>
                  <a:gd name="connsiteY2" fmla="*/ 3162300 h 4972050"/>
                  <a:gd name="connsiteX3" fmla="*/ 311556 w 454721"/>
                  <a:gd name="connsiteY3" fmla="*/ 2895600 h 4972050"/>
                  <a:gd name="connsiteX4" fmla="*/ 82956 w 454721"/>
                  <a:gd name="connsiteY4" fmla="*/ 3257550 h 4972050"/>
                  <a:gd name="connsiteX5" fmla="*/ 6756 w 454721"/>
                  <a:gd name="connsiteY5" fmla="*/ 4972050 h 4972050"/>
                  <a:gd name="connsiteX0" fmla="*/ 82956 w 476016"/>
                  <a:gd name="connsiteY0" fmla="*/ 0 h 4972050"/>
                  <a:gd name="connsiteX1" fmla="*/ 44856 w 476016"/>
                  <a:gd name="connsiteY1" fmla="*/ 2876550 h 4972050"/>
                  <a:gd name="connsiteX2" fmla="*/ 444906 w 476016"/>
                  <a:gd name="connsiteY2" fmla="*/ 3162300 h 4972050"/>
                  <a:gd name="connsiteX3" fmla="*/ 311556 w 476016"/>
                  <a:gd name="connsiteY3" fmla="*/ 2895600 h 4972050"/>
                  <a:gd name="connsiteX4" fmla="*/ 82956 w 476016"/>
                  <a:gd name="connsiteY4" fmla="*/ 3257550 h 4972050"/>
                  <a:gd name="connsiteX5" fmla="*/ 6756 w 476016"/>
                  <a:gd name="connsiteY5" fmla="*/ 4972050 h 4972050"/>
                  <a:gd name="connsiteX0" fmla="*/ 82956 w 476016"/>
                  <a:gd name="connsiteY0" fmla="*/ 0 h 4972050"/>
                  <a:gd name="connsiteX1" fmla="*/ 44856 w 476016"/>
                  <a:gd name="connsiteY1" fmla="*/ 2876550 h 4972050"/>
                  <a:gd name="connsiteX2" fmla="*/ 444906 w 476016"/>
                  <a:gd name="connsiteY2" fmla="*/ 3162300 h 4972050"/>
                  <a:gd name="connsiteX3" fmla="*/ 311556 w 476016"/>
                  <a:gd name="connsiteY3" fmla="*/ 2895600 h 4972050"/>
                  <a:gd name="connsiteX4" fmla="*/ 82956 w 476016"/>
                  <a:gd name="connsiteY4" fmla="*/ 3257550 h 4972050"/>
                  <a:gd name="connsiteX5" fmla="*/ 6756 w 476016"/>
                  <a:gd name="connsiteY5" fmla="*/ 4972050 h 4972050"/>
                  <a:gd name="connsiteX0" fmla="*/ 82956 w 454721"/>
                  <a:gd name="connsiteY0" fmla="*/ 0 h 4972050"/>
                  <a:gd name="connsiteX1" fmla="*/ 44856 w 454721"/>
                  <a:gd name="connsiteY1" fmla="*/ 2876550 h 4972050"/>
                  <a:gd name="connsiteX2" fmla="*/ 444906 w 454721"/>
                  <a:gd name="connsiteY2" fmla="*/ 3162300 h 4972050"/>
                  <a:gd name="connsiteX3" fmla="*/ 311556 w 454721"/>
                  <a:gd name="connsiteY3" fmla="*/ 2895600 h 4972050"/>
                  <a:gd name="connsiteX4" fmla="*/ 82956 w 454721"/>
                  <a:gd name="connsiteY4" fmla="*/ 3257550 h 4972050"/>
                  <a:gd name="connsiteX5" fmla="*/ 6756 w 454721"/>
                  <a:gd name="connsiteY5" fmla="*/ 4972050 h 4972050"/>
                  <a:gd name="connsiteX0" fmla="*/ 82956 w 454721"/>
                  <a:gd name="connsiteY0" fmla="*/ 0 h 4972050"/>
                  <a:gd name="connsiteX1" fmla="*/ 44856 w 454721"/>
                  <a:gd name="connsiteY1" fmla="*/ 2876550 h 4972050"/>
                  <a:gd name="connsiteX2" fmla="*/ 444906 w 454721"/>
                  <a:gd name="connsiteY2" fmla="*/ 3162300 h 4972050"/>
                  <a:gd name="connsiteX3" fmla="*/ 311556 w 454721"/>
                  <a:gd name="connsiteY3" fmla="*/ 2895600 h 4972050"/>
                  <a:gd name="connsiteX4" fmla="*/ 82956 w 454721"/>
                  <a:gd name="connsiteY4" fmla="*/ 3257550 h 4972050"/>
                  <a:gd name="connsiteX5" fmla="*/ 6756 w 454721"/>
                  <a:gd name="connsiteY5" fmla="*/ 4972050 h 4972050"/>
                  <a:gd name="connsiteX0" fmla="*/ 82956 w 461365"/>
                  <a:gd name="connsiteY0" fmla="*/ 0 h 4972050"/>
                  <a:gd name="connsiteX1" fmla="*/ 44856 w 461365"/>
                  <a:gd name="connsiteY1" fmla="*/ 2876550 h 4972050"/>
                  <a:gd name="connsiteX2" fmla="*/ 444906 w 461365"/>
                  <a:gd name="connsiteY2" fmla="*/ 3162300 h 4972050"/>
                  <a:gd name="connsiteX3" fmla="*/ 311556 w 461365"/>
                  <a:gd name="connsiteY3" fmla="*/ 2895600 h 4972050"/>
                  <a:gd name="connsiteX4" fmla="*/ 82956 w 461365"/>
                  <a:gd name="connsiteY4" fmla="*/ 3257550 h 4972050"/>
                  <a:gd name="connsiteX5" fmla="*/ 6756 w 461365"/>
                  <a:gd name="connsiteY5" fmla="*/ 4972050 h 4972050"/>
                  <a:gd name="connsiteX0" fmla="*/ 82956 w 426615"/>
                  <a:gd name="connsiteY0" fmla="*/ 0 h 4972050"/>
                  <a:gd name="connsiteX1" fmla="*/ 44856 w 426615"/>
                  <a:gd name="connsiteY1" fmla="*/ 2876550 h 4972050"/>
                  <a:gd name="connsiteX2" fmla="*/ 406806 w 426615"/>
                  <a:gd name="connsiteY2" fmla="*/ 3162300 h 4972050"/>
                  <a:gd name="connsiteX3" fmla="*/ 311556 w 426615"/>
                  <a:gd name="connsiteY3" fmla="*/ 2895600 h 4972050"/>
                  <a:gd name="connsiteX4" fmla="*/ 82956 w 426615"/>
                  <a:gd name="connsiteY4" fmla="*/ 3257550 h 4972050"/>
                  <a:gd name="connsiteX5" fmla="*/ 6756 w 426615"/>
                  <a:gd name="connsiteY5" fmla="*/ 4972050 h 49720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426615" h="4972050">
                    <a:moveTo>
                      <a:pt x="82956" y="0"/>
                    </a:moveTo>
                    <a:cubicBezTo>
                      <a:pt x="33743" y="1270000"/>
                      <a:pt x="-9119" y="2349500"/>
                      <a:pt x="44856" y="2876550"/>
                    </a:cubicBezTo>
                    <a:cubicBezTo>
                      <a:pt x="98831" y="3403600"/>
                      <a:pt x="343306" y="3273425"/>
                      <a:pt x="406806" y="3162300"/>
                    </a:cubicBezTo>
                    <a:cubicBezTo>
                      <a:pt x="470306" y="3051175"/>
                      <a:pt x="365531" y="2879725"/>
                      <a:pt x="311556" y="2895600"/>
                    </a:cubicBezTo>
                    <a:cubicBezTo>
                      <a:pt x="257581" y="2911475"/>
                      <a:pt x="133756" y="2911475"/>
                      <a:pt x="82956" y="3257550"/>
                    </a:cubicBezTo>
                    <a:cubicBezTo>
                      <a:pt x="32156" y="3603625"/>
                      <a:pt x="-18644" y="3946525"/>
                      <a:pt x="6756" y="4972050"/>
                    </a:cubicBezTo>
                  </a:path>
                </a:pathLst>
              </a:custGeom>
              <a:noFill/>
              <a:ln w="171450"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12" name="Straight Connector 11"/>
              <p:cNvCxnSpPr/>
              <p:nvPr/>
            </p:nvCxnSpPr>
            <p:spPr>
              <a:xfrm flipH="1">
                <a:off x="4608264" y="1962150"/>
                <a:ext cx="72008" cy="4842023"/>
              </a:xfrm>
              <a:prstGeom prst="line">
                <a:avLst/>
              </a:prstGeom>
              <a:ln w="171450">
                <a:solidFill>
                  <a:srgbClr val="0070C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3" name="Rectangle 12"/>
              <p:cNvSpPr/>
              <p:nvPr/>
            </p:nvSpPr>
            <p:spPr>
              <a:xfrm>
                <a:off x="4266226" y="6804173"/>
                <a:ext cx="684076" cy="648654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sp>
            <p:nvSpPr>
              <p:cNvPr id="14" name="Rectangle 13"/>
              <p:cNvSpPr/>
              <p:nvPr/>
            </p:nvSpPr>
            <p:spPr>
              <a:xfrm>
                <a:off x="5328106" y="5940076"/>
                <a:ext cx="684076" cy="657790"/>
              </a:xfrm>
              <a:prstGeom prst="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sk-SK"/>
              </a:p>
            </p:txBody>
          </p:sp>
          <p:cxnSp>
            <p:nvCxnSpPr>
              <p:cNvPr id="15" name="Straight Arrow Connector 14"/>
              <p:cNvCxnSpPr/>
              <p:nvPr/>
            </p:nvCxnSpPr>
            <p:spPr>
              <a:xfrm>
                <a:off x="6129614" y="6273538"/>
                <a:ext cx="0" cy="926679"/>
              </a:xfrm>
              <a:prstGeom prst="straightConnector1">
                <a:avLst/>
              </a:prstGeom>
              <a:ln w="57150">
                <a:solidFill>
                  <a:schemeClr val="accent4"/>
                </a:solidFill>
                <a:headEnd type="triangle" w="med" len="med"/>
                <a:tailEnd type="triangl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aphicFrame>
          <p:nvGraphicFramePr>
            <p:cNvPr id="10" name="Object 9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3686261897"/>
                </p:ext>
              </p:extLst>
            </p:nvPr>
          </p:nvGraphicFramePr>
          <p:xfrm>
            <a:off x="6129614" y="5342741"/>
            <a:ext cx="1087017" cy="895190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1198" name="Equation" r:id="rId6" imgW="215640" imgH="177480" progId="Equation.3">
                    <p:embed/>
                  </p:oleObj>
                </mc:Choice>
                <mc:Fallback>
                  <p:oleObj name="Equation" r:id="rId6" imgW="215640" imgH="1774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7"/>
                        <a:stretch>
                          <a:fillRect/>
                        </a:stretch>
                      </p:blipFill>
                      <p:spPr>
                        <a:xfrm>
                          <a:off x="6129614" y="5342741"/>
                          <a:ext cx="1087017" cy="895190"/>
                        </a:xfrm>
                        <a:prstGeom prst="rect">
                          <a:avLst/>
                        </a:prstGeom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6" name="Rectangle 15"/>
          <p:cNvSpPr/>
          <p:nvPr/>
        </p:nvSpPr>
        <p:spPr>
          <a:xfrm>
            <a:off x="-1" y="0"/>
            <a:ext cx="10080625" cy="7559675"/>
          </a:xfrm>
          <a:prstGeom prst="rect">
            <a:avLst/>
          </a:prstGeom>
          <a:solidFill>
            <a:srgbClr val="FFFFFF">
              <a:alpha val="81961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i="1" dirty="0">
                <a:solidFill>
                  <a:schemeClr val="tx1"/>
                </a:solidFill>
              </a:rPr>
              <a:t>How to achieve the minimal energy?</a:t>
            </a:r>
            <a:endParaRPr lang="sk-SK" sz="4000" b="1" i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8227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1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Obrázok 11"/>
          <p:cNvPicPr>
            <a:picLocks noChangeAspect="1"/>
          </p:cNvPicPr>
          <p:nvPr/>
        </p:nvPicPr>
        <p:blipFill rotWithShape="1">
          <a:blip r:embed="rId3"/>
          <a:srcRect l="22568"/>
          <a:stretch/>
        </p:blipFill>
        <p:spPr>
          <a:xfrm>
            <a:off x="6423291" y="1416371"/>
            <a:ext cx="3271790" cy="3485927"/>
          </a:xfrm>
          <a:prstGeom prst="rect">
            <a:avLst/>
          </a:prstGeom>
        </p:spPr>
      </p:pic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/>
              <a:t>Existing theoretical model</a:t>
            </a:r>
            <a:endParaRPr lang="en-US" sz="4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6</a:t>
            </a:fld>
            <a:endParaRPr lang="sk-SK"/>
          </a:p>
        </p:txBody>
      </p:sp>
      <p:sp>
        <p:nvSpPr>
          <p:cNvPr id="5" name="BlokTextu 4"/>
          <p:cNvSpPr txBox="1"/>
          <p:nvPr/>
        </p:nvSpPr>
        <p:spPr>
          <a:xfrm>
            <a:off x="480528" y="1542226"/>
            <a:ext cx="793178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Euler-Kirchhoff’s equations </a:t>
            </a:r>
            <a:r>
              <a:rPr lang="en-US" sz="2400" i="1" dirty="0" smtClean="0"/>
              <a:t>(Force and torque equilibrium)</a:t>
            </a:r>
            <a:endParaRPr lang="en-US" sz="2400" i="1" dirty="0"/>
          </a:p>
        </p:txBody>
      </p:sp>
      <p:sp>
        <p:nvSpPr>
          <p:cNvPr id="8" name="BlokTextu 7"/>
          <p:cNvSpPr txBox="1"/>
          <p:nvPr/>
        </p:nvSpPr>
        <p:spPr>
          <a:xfrm>
            <a:off x="409045" y="3840807"/>
            <a:ext cx="9262533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u="sng" dirty="0" smtClean="0"/>
              <a:t>Limitation</a:t>
            </a:r>
            <a:r>
              <a:rPr lang="sk-SK" sz="2800" b="1" u="sng" dirty="0" smtClean="0"/>
              <a:t>s </a:t>
            </a:r>
            <a:r>
              <a:rPr lang="en-US" sz="2800" b="1" u="sng" dirty="0" smtClean="0"/>
              <a:t>&amp; Drawbacks</a:t>
            </a:r>
            <a:r>
              <a:rPr lang="en-US" sz="2800" b="1" dirty="0" smtClean="0"/>
              <a:t>: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Works only for ideal rods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Several solutions with different energy </a:t>
            </a:r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endParaRPr lang="en-US" sz="2800" dirty="0" smtClean="0"/>
          </a:p>
          <a:p>
            <a:pPr marL="342900" indent="-342900">
              <a:buClr>
                <a:schemeClr val="accent1"/>
              </a:buClr>
              <a:buFont typeface="Arial" panose="020B0604020202020204" pitchFamily="34" charset="0"/>
              <a:buChar char="•"/>
            </a:pPr>
            <a:r>
              <a:rPr lang="en-US" sz="2800" dirty="0" smtClean="0"/>
              <a:t>No general analytical solutions is known</a:t>
            </a:r>
          </a:p>
          <a:p>
            <a:pPr lvl="1">
              <a:buClr>
                <a:schemeClr val="accent1"/>
              </a:buClr>
            </a:pPr>
            <a:r>
              <a:rPr lang="en-US" sz="2800" dirty="0"/>
              <a:t>	</a:t>
            </a:r>
            <a:r>
              <a:rPr lang="en-US" sz="2800" dirty="0" smtClean="0"/>
              <a:t> → Solutions only for simple cases</a:t>
            </a:r>
          </a:p>
          <a:p>
            <a:pPr lvl="1">
              <a:buClr>
                <a:schemeClr val="accent1"/>
              </a:buClr>
            </a:pPr>
            <a:r>
              <a:rPr lang="en-US" sz="2800" dirty="0"/>
              <a:t>	 → </a:t>
            </a:r>
            <a:r>
              <a:rPr lang="en-US" sz="2800" dirty="0" smtClean="0"/>
              <a:t>Numerical modeling</a:t>
            </a:r>
            <a:endParaRPr lang="en-US" sz="2800" dirty="0"/>
          </a:p>
        </p:txBody>
      </p:sp>
      <p:graphicFrame>
        <p:nvGraphicFramePr>
          <p:cNvPr id="13" name="Objek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15533416"/>
              </p:ext>
            </p:extLst>
          </p:nvPr>
        </p:nvGraphicFramePr>
        <p:xfrm>
          <a:off x="1151880" y="2195661"/>
          <a:ext cx="4082782" cy="1073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4" name="Rovnica" r:id="rId4" imgW="1739880" imgH="457200" progId="Equation.3">
                  <p:embed/>
                </p:oleObj>
              </mc:Choice>
              <mc:Fallback>
                <p:oleObj name="Rovnica" r:id="rId4" imgW="1739880" imgH="457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151880" y="2195661"/>
                        <a:ext cx="4082782" cy="10732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k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9721845"/>
              </p:ext>
            </p:extLst>
          </p:nvPr>
        </p:nvGraphicFramePr>
        <p:xfrm>
          <a:off x="2453082" y="3308763"/>
          <a:ext cx="1120114" cy="435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05" name="Rovnica" r:id="rId6" imgW="457200" imgH="177480" progId="Equation.3">
                  <p:embed/>
                </p:oleObj>
              </mc:Choice>
              <mc:Fallback>
                <p:oleObj name="Rovnica" r:id="rId6" imgW="457200" imgH="17748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53082" y="3308763"/>
                        <a:ext cx="1120114" cy="435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Rectangle 5"/>
          <p:cNvSpPr/>
          <p:nvPr/>
        </p:nvSpPr>
        <p:spPr>
          <a:xfrm>
            <a:off x="-2" y="0"/>
            <a:ext cx="10080625" cy="7559675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solidFill>
                  <a:schemeClr val="tx1"/>
                </a:solidFill>
              </a:rPr>
              <a:t>Our approach:</a:t>
            </a:r>
            <a:br>
              <a:rPr lang="en-US" sz="4400" b="1" dirty="0">
                <a:solidFill>
                  <a:schemeClr val="tx1"/>
                </a:solidFill>
              </a:rPr>
            </a:br>
            <a:r>
              <a:rPr lang="en-US" sz="4400" b="1" dirty="0">
                <a:solidFill>
                  <a:schemeClr val="tx1"/>
                </a:solidFill>
              </a:rPr>
              <a:t>simple qualitative model</a:t>
            </a:r>
            <a:endParaRPr lang="sk-SK" sz="4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157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Energy of the rope</a:t>
            </a:r>
            <a:endParaRPr lang="sk-SK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4031" y="1403573"/>
            <a:ext cx="9072563" cy="5349388"/>
          </a:xfrm>
        </p:spPr>
        <p:txBody>
          <a:bodyPr/>
          <a:lstStyle/>
          <a:p>
            <a:r>
              <a:rPr lang="en-US" dirty="0" smtClean="0"/>
              <a:t>Twist angle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Number of loops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7</a:t>
            </a:fld>
            <a:endParaRPr lang="sk-SK"/>
          </a:p>
        </p:txBody>
      </p:sp>
      <p:graphicFrame>
        <p:nvGraphicFramePr>
          <p:cNvPr id="5" name="Graf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91888070"/>
              </p:ext>
            </p:extLst>
          </p:nvPr>
        </p:nvGraphicFramePr>
        <p:xfrm>
          <a:off x="4100437" y="1936015"/>
          <a:ext cx="2484515" cy="190944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pSp>
        <p:nvGrpSpPr>
          <p:cNvPr id="14" name="Group 13"/>
          <p:cNvGrpSpPr/>
          <p:nvPr/>
        </p:nvGrpSpPr>
        <p:grpSpPr>
          <a:xfrm>
            <a:off x="666064" y="2029029"/>
            <a:ext cx="1846424" cy="2236574"/>
            <a:chOff x="4357546" y="2304039"/>
            <a:chExt cx="2314558" cy="3030166"/>
          </a:xfrm>
        </p:grpSpPr>
        <p:sp>
          <p:nvSpPr>
            <p:cNvPr id="6" name="Vývojový diagram: pamäť s priamym prístupom 4"/>
            <p:cNvSpPr/>
            <p:nvPr/>
          </p:nvSpPr>
          <p:spPr>
            <a:xfrm rot="7831903">
              <a:off x="5034052" y="3011368"/>
              <a:ext cx="2277509" cy="862852"/>
            </a:xfrm>
            <a:prstGeom prst="flowChartMagneticDrum">
              <a:avLst/>
            </a:prstGeom>
            <a:solidFill>
              <a:schemeClr val="bg1">
                <a:lumMod val="65000"/>
              </a:schemeClr>
            </a:solidFill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Voľný tvar 7"/>
            <p:cNvSpPr/>
            <p:nvPr/>
          </p:nvSpPr>
          <p:spPr>
            <a:xfrm>
              <a:off x="6174706" y="2765159"/>
              <a:ext cx="196780" cy="1355270"/>
            </a:xfrm>
            <a:custGeom>
              <a:avLst/>
              <a:gdLst>
                <a:gd name="connsiteX0" fmla="*/ 81643 w 181686"/>
                <a:gd name="connsiteY0" fmla="*/ 1257300 h 1257300"/>
                <a:gd name="connsiteX1" fmla="*/ 179615 w 181686"/>
                <a:gd name="connsiteY1" fmla="*/ 669471 h 1257300"/>
                <a:gd name="connsiteX2" fmla="*/ 0 w 181686"/>
                <a:gd name="connsiteY2" fmla="*/ 0 h 1257300"/>
                <a:gd name="connsiteX0" fmla="*/ 0 w 212405"/>
                <a:gd name="connsiteY0" fmla="*/ 1387928 h 1387928"/>
                <a:gd name="connsiteX1" fmla="*/ 212272 w 212405"/>
                <a:gd name="connsiteY1" fmla="*/ 669471 h 1387928"/>
                <a:gd name="connsiteX2" fmla="*/ 32657 w 212405"/>
                <a:gd name="connsiteY2" fmla="*/ 0 h 1387928"/>
                <a:gd name="connsiteX0" fmla="*/ 0 w 212405"/>
                <a:gd name="connsiteY0" fmla="*/ 1387928 h 1387928"/>
                <a:gd name="connsiteX1" fmla="*/ 212272 w 212405"/>
                <a:gd name="connsiteY1" fmla="*/ 669471 h 1387928"/>
                <a:gd name="connsiteX2" fmla="*/ 32657 w 212405"/>
                <a:gd name="connsiteY2" fmla="*/ 0 h 1387928"/>
                <a:gd name="connsiteX0" fmla="*/ 81643 w 295291"/>
                <a:gd name="connsiteY0" fmla="*/ 1273628 h 1273628"/>
                <a:gd name="connsiteX1" fmla="*/ 293915 w 295291"/>
                <a:gd name="connsiteY1" fmla="*/ 555171 h 1273628"/>
                <a:gd name="connsiteX2" fmla="*/ 0 w 295291"/>
                <a:gd name="connsiteY2" fmla="*/ 0 h 1273628"/>
                <a:gd name="connsiteX0" fmla="*/ 81643 w 295291"/>
                <a:gd name="connsiteY0" fmla="*/ 1273628 h 1273628"/>
                <a:gd name="connsiteX1" fmla="*/ 293915 w 295291"/>
                <a:gd name="connsiteY1" fmla="*/ 555171 h 1273628"/>
                <a:gd name="connsiteX2" fmla="*/ 0 w 295291"/>
                <a:gd name="connsiteY2" fmla="*/ 0 h 1273628"/>
                <a:gd name="connsiteX0" fmla="*/ 0 w 212272"/>
                <a:gd name="connsiteY0" fmla="*/ 1355271 h 1355271"/>
                <a:gd name="connsiteX1" fmla="*/ 212272 w 212272"/>
                <a:gd name="connsiteY1" fmla="*/ 636814 h 1355271"/>
                <a:gd name="connsiteX2" fmla="*/ 0 w 212272"/>
                <a:gd name="connsiteY2" fmla="*/ 0 h 1355271"/>
                <a:gd name="connsiteX0" fmla="*/ 0 w 212272"/>
                <a:gd name="connsiteY0" fmla="*/ 1355271 h 1355271"/>
                <a:gd name="connsiteX1" fmla="*/ 212272 w 212272"/>
                <a:gd name="connsiteY1" fmla="*/ 636814 h 1355271"/>
                <a:gd name="connsiteX2" fmla="*/ 0 w 212272"/>
                <a:gd name="connsiteY2" fmla="*/ 0 h 1355271"/>
                <a:gd name="connsiteX0" fmla="*/ 0 w 223190"/>
                <a:gd name="connsiteY0" fmla="*/ 1355271 h 1355271"/>
                <a:gd name="connsiteX1" fmla="*/ 212272 w 223190"/>
                <a:gd name="connsiteY1" fmla="*/ 636814 h 1355271"/>
                <a:gd name="connsiteX2" fmla="*/ 0 w 223190"/>
                <a:gd name="connsiteY2" fmla="*/ 0 h 1355271"/>
                <a:gd name="connsiteX0" fmla="*/ 0 w 228800"/>
                <a:gd name="connsiteY0" fmla="*/ 1355271 h 1355271"/>
                <a:gd name="connsiteX1" fmla="*/ 212272 w 228800"/>
                <a:gd name="connsiteY1" fmla="*/ 636814 h 1355271"/>
                <a:gd name="connsiteX2" fmla="*/ 0 w 228800"/>
                <a:gd name="connsiteY2" fmla="*/ 0 h 1355271"/>
                <a:gd name="connsiteX0" fmla="*/ 0 w 241023"/>
                <a:gd name="connsiteY0" fmla="*/ 1355271 h 1355271"/>
                <a:gd name="connsiteX1" fmla="*/ 212272 w 241023"/>
                <a:gd name="connsiteY1" fmla="*/ 636814 h 1355271"/>
                <a:gd name="connsiteX2" fmla="*/ 0 w 241023"/>
                <a:gd name="connsiteY2" fmla="*/ 0 h 1355271"/>
                <a:gd name="connsiteX0" fmla="*/ 0 w 226571"/>
                <a:gd name="connsiteY0" fmla="*/ 1355271 h 1355271"/>
                <a:gd name="connsiteX1" fmla="*/ 195943 w 226571"/>
                <a:gd name="connsiteY1" fmla="*/ 522514 h 1355271"/>
                <a:gd name="connsiteX2" fmla="*/ 0 w 226571"/>
                <a:gd name="connsiteY2" fmla="*/ 0 h 1355271"/>
                <a:gd name="connsiteX0" fmla="*/ 0 w 196640"/>
                <a:gd name="connsiteY0" fmla="*/ 1420585 h 1420585"/>
                <a:gd name="connsiteX1" fmla="*/ 195943 w 196640"/>
                <a:gd name="connsiteY1" fmla="*/ 587828 h 1420585"/>
                <a:gd name="connsiteX2" fmla="*/ 65315 w 196640"/>
                <a:gd name="connsiteY2" fmla="*/ 0 h 1420585"/>
                <a:gd name="connsiteX0" fmla="*/ 0 w 197323"/>
                <a:gd name="connsiteY0" fmla="*/ 1420585 h 1420585"/>
                <a:gd name="connsiteX1" fmla="*/ 195943 w 197323"/>
                <a:gd name="connsiteY1" fmla="*/ 587828 h 1420585"/>
                <a:gd name="connsiteX2" fmla="*/ 65315 w 197323"/>
                <a:gd name="connsiteY2" fmla="*/ 0 h 1420585"/>
                <a:gd name="connsiteX0" fmla="*/ 0 w 203469"/>
                <a:gd name="connsiteY0" fmla="*/ 1355270 h 1355270"/>
                <a:gd name="connsiteX1" fmla="*/ 195943 w 203469"/>
                <a:gd name="connsiteY1" fmla="*/ 522513 h 1355270"/>
                <a:gd name="connsiteX2" fmla="*/ 114301 w 203469"/>
                <a:gd name="connsiteY2" fmla="*/ 0 h 1355270"/>
                <a:gd name="connsiteX0" fmla="*/ 0 w 196608"/>
                <a:gd name="connsiteY0" fmla="*/ 1355270 h 1355270"/>
                <a:gd name="connsiteX1" fmla="*/ 195943 w 196608"/>
                <a:gd name="connsiteY1" fmla="*/ 522513 h 1355270"/>
                <a:gd name="connsiteX2" fmla="*/ 48986 w 196608"/>
                <a:gd name="connsiteY2" fmla="*/ 0 h 1355270"/>
                <a:gd name="connsiteX0" fmla="*/ 0 w 196780"/>
                <a:gd name="connsiteY0" fmla="*/ 1355270 h 1355270"/>
                <a:gd name="connsiteX1" fmla="*/ 195943 w 196780"/>
                <a:gd name="connsiteY1" fmla="*/ 522513 h 1355270"/>
                <a:gd name="connsiteX2" fmla="*/ 48986 w 196780"/>
                <a:gd name="connsiteY2" fmla="*/ 0 h 13552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96780" h="1355270">
                  <a:moveTo>
                    <a:pt x="0" y="1355270"/>
                  </a:moveTo>
                  <a:cubicBezTo>
                    <a:pt x="137432" y="1182458"/>
                    <a:pt x="187779" y="748391"/>
                    <a:pt x="195943" y="522513"/>
                  </a:cubicBezTo>
                  <a:cubicBezTo>
                    <a:pt x="204107" y="296635"/>
                    <a:pt x="152400" y="141514"/>
                    <a:pt x="48986" y="0"/>
                  </a:cubicBezTo>
                </a:path>
              </a:pathLst>
            </a:custGeom>
            <a:noFill/>
            <a:ln w="285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8" name="Rovná spojnica 15"/>
            <p:cNvCxnSpPr/>
            <p:nvPr/>
          </p:nvCxnSpPr>
          <p:spPr>
            <a:xfrm flipV="1">
              <a:off x="5608920" y="2888502"/>
              <a:ext cx="565785" cy="1231930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Rovná spojnica 16"/>
            <p:cNvCxnSpPr/>
            <p:nvPr/>
          </p:nvCxnSpPr>
          <p:spPr>
            <a:xfrm flipH="1" flipV="1">
              <a:off x="5608919" y="2765159"/>
              <a:ext cx="11136" cy="1357857"/>
            </a:xfrm>
            <a:prstGeom prst="line">
              <a:avLst/>
            </a:prstGeom>
            <a:ln w="28575">
              <a:solidFill>
                <a:schemeClr val="tx1"/>
              </a:soli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blúk 20"/>
            <p:cNvSpPr/>
            <p:nvPr/>
          </p:nvSpPr>
          <p:spPr>
            <a:xfrm rot="19172220">
              <a:off x="4357546" y="2832777"/>
              <a:ext cx="2314558" cy="2501428"/>
            </a:xfrm>
            <a:prstGeom prst="arc">
              <a:avLst>
                <a:gd name="adj1" fmla="val 18891421"/>
                <a:gd name="adj2" fmla="val 20593358"/>
              </a:avLst>
            </a:prstGeom>
            <a:ln w="38100">
              <a:solidFill>
                <a:srgbClr val="FF0000"/>
              </a:solidFill>
              <a:headEnd type="non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aphicFrame>
          <p:nvGraphicFramePr>
            <p:cNvPr id="12" name="Objekt 26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208611431"/>
                </p:ext>
              </p:extLst>
            </p:nvPr>
          </p:nvGraphicFramePr>
          <p:xfrm>
            <a:off x="5109096" y="2888501"/>
            <a:ext cx="415764" cy="491357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5145" name="Rovnica" r:id="rId4" imgW="139680" imgH="164880" progId="Equation.3">
                    <p:embed/>
                  </p:oleObj>
                </mc:Choice>
                <mc:Fallback>
                  <p:oleObj name="Rovnica" r:id="rId4" imgW="139680" imgH="164880" progId="Equation.3">
                    <p:embed/>
                    <p:pic>
                      <p:nvPicPr>
                        <p:cNvPr id="0" name=""/>
                        <p:cNvPicPr/>
                        <p:nvPr/>
                      </p:nvPicPr>
                      <p:blipFill>
                        <a:blip r:embed="rId5"/>
                        <a:stretch>
                          <a:fillRect/>
                        </a:stretch>
                      </p:blipFill>
                      <p:spPr>
                        <a:xfrm>
                          <a:off x="5109096" y="2888501"/>
                          <a:ext cx="415764" cy="491357"/>
                        </a:xfrm>
                        <a:prstGeom prst="rect">
                          <a:avLst/>
                        </a:prstGeom>
                        <a:ln w="38100">
                          <a:noFill/>
                        </a:ln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5" name="BlokTextu 29"/>
          <p:cNvSpPr txBox="1"/>
          <p:nvPr/>
        </p:nvSpPr>
        <p:spPr>
          <a:xfrm>
            <a:off x="4264985" y="1753795"/>
            <a:ext cx="1058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</a:t>
            </a:r>
            <a:endParaRPr lang="en-US" sz="24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BlokTextu 51"/>
              <p:cNvSpPr txBox="1"/>
              <p:nvPr/>
            </p:nvSpPr>
            <p:spPr>
              <a:xfrm>
                <a:off x="5974386" y="3316755"/>
                <a:ext cx="613036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 smtClean="0">
                          <a:latin typeface="Cambria Math"/>
                        </a:rPr>
                        <m:t>𝜑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6" name="BlokTextu 51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4386" y="3316755"/>
                <a:ext cx="613036" cy="430887"/>
              </a:xfrm>
              <a:prstGeom prst="rect">
                <a:avLst/>
              </a:prstGeom>
              <a:blipFill rotWithShape="1"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9" name="TextBox 18"/>
              <p:cNvSpPr txBox="1"/>
              <p:nvPr/>
            </p:nvSpPr>
            <p:spPr>
              <a:xfrm>
                <a:off x="6887403" y="2181855"/>
                <a:ext cx="3020364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sz="2800" b="1" i="1" smtClean="0">
                            <a:latin typeface="Cambria Math"/>
                          </a:rPr>
                          <m:t>𝑬</m:t>
                        </m:r>
                      </m:e>
                      <m:sub>
                        <m:r>
                          <a:rPr lang="en-US" sz="2800" b="1" i="1" smtClean="0">
                            <a:latin typeface="Cambria Math"/>
                          </a:rPr>
                          <m:t>𝑻</m:t>
                        </m:r>
                      </m:sub>
                    </m:sSub>
                    <m:d>
                      <m:dPr>
                        <m:ctrlPr>
                          <a:rPr lang="en-US" sz="2800" b="1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800" b="1" i="1">
                            <a:latin typeface="Cambria Math"/>
                          </a:rPr>
                          <m:t>𝝋</m:t>
                        </m:r>
                      </m:e>
                    </m:d>
                  </m:oMath>
                </a14:m>
                <a:r>
                  <a:rPr lang="en-US" sz="2800" b="1" i="1" dirty="0" smtClean="0"/>
                  <a:t>: Rises faster than linearly</a:t>
                </a:r>
                <a:endParaRPr lang="sk-SK" sz="2800" b="1" i="1" dirty="0"/>
              </a:p>
            </p:txBody>
          </p:sp>
        </mc:Choice>
        <mc:Fallback xmlns="">
          <p:sp>
            <p:nvSpPr>
              <p:cNvPr id="19" name="TextBox 18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87403" y="2181855"/>
                <a:ext cx="3020364" cy="954107"/>
              </a:xfrm>
              <a:prstGeom prst="rect">
                <a:avLst/>
              </a:prstGeom>
              <a:blipFill rotWithShape="1">
                <a:blip r:embed="rId7"/>
                <a:stretch>
                  <a:fillRect t="-6410" r="-6263" b="-17308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21" name="Group 20"/>
          <p:cNvGrpSpPr/>
          <p:nvPr/>
        </p:nvGrpSpPr>
        <p:grpSpPr>
          <a:xfrm>
            <a:off x="3203189" y="4773927"/>
            <a:ext cx="1290339" cy="2264193"/>
            <a:chOff x="4266226" y="1962147"/>
            <a:chExt cx="1863389" cy="5490680"/>
          </a:xfrm>
        </p:grpSpPr>
        <p:sp>
          <p:nvSpPr>
            <p:cNvPr id="23" name="Freeform 22"/>
            <p:cNvSpPr/>
            <p:nvPr/>
          </p:nvSpPr>
          <p:spPr>
            <a:xfrm>
              <a:off x="5670144" y="1962147"/>
              <a:ext cx="426616" cy="3977927"/>
            </a:xfrm>
            <a:custGeom>
              <a:avLst/>
              <a:gdLst>
                <a:gd name="connsiteX0" fmla="*/ 214450 w 584187"/>
                <a:gd name="connsiteY0" fmla="*/ 0 h 4978686"/>
                <a:gd name="connsiteX1" fmla="*/ 176350 w 584187"/>
                <a:gd name="connsiteY1" fmla="*/ 2876550 h 4978686"/>
                <a:gd name="connsiteX2" fmla="*/ 576400 w 584187"/>
                <a:gd name="connsiteY2" fmla="*/ 3162300 h 4978686"/>
                <a:gd name="connsiteX3" fmla="*/ 424000 w 584187"/>
                <a:gd name="connsiteY3" fmla="*/ 2838450 h 4978686"/>
                <a:gd name="connsiteX4" fmla="*/ 214450 w 584187"/>
                <a:gd name="connsiteY4" fmla="*/ 3257550 h 4978686"/>
                <a:gd name="connsiteX5" fmla="*/ 138250 w 584187"/>
                <a:gd name="connsiteY5" fmla="*/ 4972050 h 4978686"/>
                <a:gd name="connsiteX0" fmla="*/ 82703 w 452440"/>
                <a:gd name="connsiteY0" fmla="*/ 0 h 4972050"/>
                <a:gd name="connsiteX1" fmla="*/ 44603 w 452440"/>
                <a:gd name="connsiteY1" fmla="*/ 2876550 h 4972050"/>
                <a:gd name="connsiteX2" fmla="*/ 444653 w 452440"/>
                <a:gd name="connsiteY2" fmla="*/ 3162300 h 4972050"/>
                <a:gd name="connsiteX3" fmla="*/ 292253 w 452440"/>
                <a:gd name="connsiteY3" fmla="*/ 2838450 h 4972050"/>
                <a:gd name="connsiteX4" fmla="*/ 82703 w 452440"/>
                <a:gd name="connsiteY4" fmla="*/ 3257550 h 4972050"/>
                <a:gd name="connsiteX5" fmla="*/ 6503 w 452440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76016"/>
                <a:gd name="connsiteY0" fmla="*/ 0 h 4972050"/>
                <a:gd name="connsiteX1" fmla="*/ 44856 w 476016"/>
                <a:gd name="connsiteY1" fmla="*/ 2876550 h 4972050"/>
                <a:gd name="connsiteX2" fmla="*/ 444906 w 476016"/>
                <a:gd name="connsiteY2" fmla="*/ 3162300 h 4972050"/>
                <a:gd name="connsiteX3" fmla="*/ 311556 w 476016"/>
                <a:gd name="connsiteY3" fmla="*/ 2895600 h 4972050"/>
                <a:gd name="connsiteX4" fmla="*/ 82956 w 476016"/>
                <a:gd name="connsiteY4" fmla="*/ 3257550 h 4972050"/>
                <a:gd name="connsiteX5" fmla="*/ 6756 w 476016"/>
                <a:gd name="connsiteY5" fmla="*/ 4972050 h 4972050"/>
                <a:gd name="connsiteX0" fmla="*/ 82956 w 476016"/>
                <a:gd name="connsiteY0" fmla="*/ 0 h 4972050"/>
                <a:gd name="connsiteX1" fmla="*/ 44856 w 476016"/>
                <a:gd name="connsiteY1" fmla="*/ 2876550 h 4972050"/>
                <a:gd name="connsiteX2" fmla="*/ 444906 w 476016"/>
                <a:gd name="connsiteY2" fmla="*/ 3162300 h 4972050"/>
                <a:gd name="connsiteX3" fmla="*/ 311556 w 476016"/>
                <a:gd name="connsiteY3" fmla="*/ 2895600 h 4972050"/>
                <a:gd name="connsiteX4" fmla="*/ 82956 w 476016"/>
                <a:gd name="connsiteY4" fmla="*/ 3257550 h 4972050"/>
                <a:gd name="connsiteX5" fmla="*/ 6756 w 476016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61365"/>
                <a:gd name="connsiteY0" fmla="*/ 0 h 4972050"/>
                <a:gd name="connsiteX1" fmla="*/ 44856 w 461365"/>
                <a:gd name="connsiteY1" fmla="*/ 2876550 h 4972050"/>
                <a:gd name="connsiteX2" fmla="*/ 444906 w 461365"/>
                <a:gd name="connsiteY2" fmla="*/ 3162300 h 4972050"/>
                <a:gd name="connsiteX3" fmla="*/ 311556 w 461365"/>
                <a:gd name="connsiteY3" fmla="*/ 2895600 h 4972050"/>
                <a:gd name="connsiteX4" fmla="*/ 82956 w 461365"/>
                <a:gd name="connsiteY4" fmla="*/ 3257550 h 4972050"/>
                <a:gd name="connsiteX5" fmla="*/ 6756 w 461365"/>
                <a:gd name="connsiteY5" fmla="*/ 4972050 h 4972050"/>
                <a:gd name="connsiteX0" fmla="*/ 82956 w 426615"/>
                <a:gd name="connsiteY0" fmla="*/ 0 h 4972050"/>
                <a:gd name="connsiteX1" fmla="*/ 44856 w 426615"/>
                <a:gd name="connsiteY1" fmla="*/ 2876550 h 4972050"/>
                <a:gd name="connsiteX2" fmla="*/ 406806 w 426615"/>
                <a:gd name="connsiteY2" fmla="*/ 3162300 h 4972050"/>
                <a:gd name="connsiteX3" fmla="*/ 311556 w 426615"/>
                <a:gd name="connsiteY3" fmla="*/ 2895600 h 4972050"/>
                <a:gd name="connsiteX4" fmla="*/ 82956 w 426615"/>
                <a:gd name="connsiteY4" fmla="*/ 3257550 h 4972050"/>
                <a:gd name="connsiteX5" fmla="*/ 6756 w 426615"/>
                <a:gd name="connsiteY5" fmla="*/ 4972050 h 497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15" h="4972050">
                  <a:moveTo>
                    <a:pt x="82956" y="0"/>
                  </a:moveTo>
                  <a:cubicBezTo>
                    <a:pt x="33743" y="1270000"/>
                    <a:pt x="-9119" y="2349500"/>
                    <a:pt x="44856" y="2876550"/>
                  </a:cubicBezTo>
                  <a:cubicBezTo>
                    <a:pt x="98831" y="3403600"/>
                    <a:pt x="343306" y="3273425"/>
                    <a:pt x="406806" y="3162300"/>
                  </a:cubicBezTo>
                  <a:cubicBezTo>
                    <a:pt x="470306" y="3051175"/>
                    <a:pt x="365531" y="2879725"/>
                    <a:pt x="311556" y="2895600"/>
                  </a:cubicBezTo>
                  <a:cubicBezTo>
                    <a:pt x="257581" y="2911475"/>
                    <a:pt x="133756" y="2911475"/>
                    <a:pt x="82956" y="3257550"/>
                  </a:cubicBezTo>
                  <a:cubicBezTo>
                    <a:pt x="32156" y="3603625"/>
                    <a:pt x="-18644" y="3946525"/>
                    <a:pt x="6756" y="4972050"/>
                  </a:cubicBezTo>
                </a:path>
              </a:pathLst>
            </a:cu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4" name="Straight Connector 23"/>
            <p:cNvCxnSpPr/>
            <p:nvPr/>
          </p:nvCxnSpPr>
          <p:spPr>
            <a:xfrm flipH="1">
              <a:off x="4608263" y="1962147"/>
              <a:ext cx="72008" cy="4842022"/>
            </a:xfrm>
            <a:prstGeom prst="line">
              <a:avLst/>
            </a:prstGeom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Rectangle 24"/>
            <p:cNvSpPr/>
            <p:nvPr/>
          </p:nvSpPr>
          <p:spPr>
            <a:xfrm>
              <a:off x="4266226" y="6804173"/>
              <a:ext cx="684076" cy="648654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26" name="Rectangle 25"/>
            <p:cNvSpPr/>
            <p:nvPr/>
          </p:nvSpPr>
          <p:spPr>
            <a:xfrm>
              <a:off x="5328106" y="5940076"/>
              <a:ext cx="684076" cy="65779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ln w="762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cxnSp>
          <p:nvCxnSpPr>
            <p:cNvPr id="27" name="Straight Arrow Connector 26"/>
            <p:cNvCxnSpPr/>
            <p:nvPr/>
          </p:nvCxnSpPr>
          <p:spPr>
            <a:xfrm flipH="1">
              <a:off x="6129614" y="6268971"/>
              <a:ext cx="1" cy="859529"/>
            </a:xfrm>
            <a:prstGeom prst="straightConnector1">
              <a:avLst/>
            </a:prstGeom>
            <a:ln w="57150">
              <a:solidFill>
                <a:schemeClr val="accent4"/>
              </a:solidFill>
              <a:headEnd type="triangle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5" name="Group 44"/>
          <p:cNvGrpSpPr/>
          <p:nvPr/>
        </p:nvGrpSpPr>
        <p:grpSpPr>
          <a:xfrm>
            <a:off x="1324866" y="4761674"/>
            <a:ext cx="1208514" cy="1640379"/>
            <a:chOff x="1324866" y="4761674"/>
            <a:chExt cx="1208514" cy="1640379"/>
          </a:xfrm>
        </p:grpSpPr>
        <p:sp>
          <p:nvSpPr>
            <p:cNvPr id="30" name="Freeform 29"/>
            <p:cNvSpPr/>
            <p:nvPr/>
          </p:nvSpPr>
          <p:spPr>
            <a:xfrm>
              <a:off x="1324866" y="4761674"/>
              <a:ext cx="295418" cy="1640379"/>
            </a:xfrm>
            <a:custGeom>
              <a:avLst/>
              <a:gdLst>
                <a:gd name="connsiteX0" fmla="*/ 214450 w 584187"/>
                <a:gd name="connsiteY0" fmla="*/ 0 h 4978686"/>
                <a:gd name="connsiteX1" fmla="*/ 176350 w 584187"/>
                <a:gd name="connsiteY1" fmla="*/ 2876550 h 4978686"/>
                <a:gd name="connsiteX2" fmla="*/ 576400 w 584187"/>
                <a:gd name="connsiteY2" fmla="*/ 3162300 h 4978686"/>
                <a:gd name="connsiteX3" fmla="*/ 424000 w 584187"/>
                <a:gd name="connsiteY3" fmla="*/ 2838450 h 4978686"/>
                <a:gd name="connsiteX4" fmla="*/ 214450 w 584187"/>
                <a:gd name="connsiteY4" fmla="*/ 3257550 h 4978686"/>
                <a:gd name="connsiteX5" fmla="*/ 138250 w 584187"/>
                <a:gd name="connsiteY5" fmla="*/ 4972050 h 4978686"/>
                <a:gd name="connsiteX0" fmla="*/ 82703 w 452440"/>
                <a:gd name="connsiteY0" fmla="*/ 0 h 4972050"/>
                <a:gd name="connsiteX1" fmla="*/ 44603 w 452440"/>
                <a:gd name="connsiteY1" fmla="*/ 2876550 h 4972050"/>
                <a:gd name="connsiteX2" fmla="*/ 444653 w 452440"/>
                <a:gd name="connsiteY2" fmla="*/ 3162300 h 4972050"/>
                <a:gd name="connsiteX3" fmla="*/ 292253 w 452440"/>
                <a:gd name="connsiteY3" fmla="*/ 2838450 h 4972050"/>
                <a:gd name="connsiteX4" fmla="*/ 82703 w 452440"/>
                <a:gd name="connsiteY4" fmla="*/ 3257550 h 4972050"/>
                <a:gd name="connsiteX5" fmla="*/ 6503 w 452440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76016"/>
                <a:gd name="connsiteY0" fmla="*/ 0 h 4972050"/>
                <a:gd name="connsiteX1" fmla="*/ 44856 w 476016"/>
                <a:gd name="connsiteY1" fmla="*/ 2876550 h 4972050"/>
                <a:gd name="connsiteX2" fmla="*/ 444906 w 476016"/>
                <a:gd name="connsiteY2" fmla="*/ 3162300 h 4972050"/>
                <a:gd name="connsiteX3" fmla="*/ 311556 w 476016"/>
                <a:gd name="connsiteY3" fmla="*/ 2895600 h 4972050"/>
                <a:gd name="connsiteX4" fmla="*/ 82956 w 476016"/>
                <a:gd name="connsiteY4" fmla="*/ 3257550 h 4972050"/>
                <a:gd name="connsiteX5" fmla="*/ 6756 w 476016"/>
                <a:gd name="connsiteY5" fmla="*/ 4972050 h 4972050"/>
                <a:gd name="connsiteX0" fmla="*/ 82956 w 476016"/>
                <a:gd name="connsiteY0" fmla="*/ 0 h 4972050"/>
                <a:gd name="connsiteX1" fmla="*/ 44856 w 476016"/>
                <a:gd name="connsiteY1" fmla="*/ 2876550 h 4972050"/>
                <a:gd name="connsiteX2" fmla="*/ 444906 w 476016"/>
                <a:gd name="connsiteY2" fmla="*/ 3162300 h 4972050"/>
                <a:gd name="connsiteX3" fmla="*/ 311556 w 476016"/>
                <a:gd name="connsiteY3" fmla="*/ 2895600 h 4972050"/>
                <a:gd name="connsiteX4" fmla="*/ 82956 w 476016"/>
                <a:gd name="connsiteY4" fmla="*/ 3257550 h 4972050"/>
                <a:gd name="connsiteX5" fmla="*/ 6756 w 476016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54721"/>
                <a:gd name="connsiteY0" fmla="*/ 0 h 4972050"/>
                <a:gd name="connsiteX1" fmla="*/ 44856 w 454721"/>
                <a:gd name="connsiteY1" fmla="*/ 2876550 h 4972050"/>
                <a:gd name="connsiteX2" fmla="*/ 444906 w 454721"/>
                <a:gd name="connsiteY2" fmla="*/ 3162300 h 4972050"/>
                <a:gd name="connsiteX3" fmla="*/ 311556 w 454721"/>
                <a:gd name="connsiteY3" fmla="*/ 2895600 h 4972050"/>
                <a:gd name="connsiteX4" fmla="*/ 82956 w 454721"/>
                <a:gd name="connsiteY4" fmla="*/ 3257550 h 4972050"/>
                <a:gd name="connsiteX5" fmla="*/ 6756 w 454721"/>
                <a:gd name="connsiteY5" fmla="*/ 4972050 h 4972050"/>
                <a:gd name="connsiteX0" fmla="*/ 82956 w 461365"/>
                <a:gd name="connsiteY0" fmla="*/ 0 h 4972050"/>
                <a:gd name="connsiteX1" fmla="*/ 44856 w 461365"/>
                <a:gd name="connsiteY1" fmla="*/ 2876550 h 4972050"/>
                <a:gd name="connsiteX2" fmla="*/ 444906 w 461365"/>
                <a:gd name="connsiteY2" fmla="*/ 3162300 h 4972050"/>
                <a:gd name="connsiteX3" fmla="*/ 311556 w 461365"/>
                <a:gd name="connsiteY3" fmla="*/ 2895600 h 4972050"/>
                <a:gd name="connsiteX4" fmla="*/ 82956 w 461365"/>
                <a:gd name="connsiteY4" fmla="*/ 3257550 h 4972050"/>
                <a:gd name="connsiteX5" fmla="*/ 6756 w 461365"/>
                <a:gd name="connsiteY5" fmla="*/ 4972050 h 4972050"/>
                <a:gd name="connsiteX0" fmla="*/ 82956 w 426615"/>
                <a:gd name="connsiteY0" fmla="*/ 0 h 4972050"/>
                <a:gd name="connsiteX1" fmla="*/ 44856 w 426615"/>
                <a:gd name="connsiteY1" fmla="*/ 2876550 h 4972050"/>
                <a:gd name="connsiteX2" fmla="*/ 406806 w 426615"/>
                <a:gd name="connsiteY2" fmla="*/ 3162300 h 4972050"/>
                <a:gd name="connsiteX3" fmla="*/ 311556 w 426615"/>
                <a:gd name="connsiteY3" fmla="*/ 2895600 h 4972050"/>
                <a:gd name="connsiteX4" fmla="*/ 82956 w 426615"/>
                <a:gd name="connsiteY4" fmla="*/ 3257550 h 4972050"/>
                <a:gd name="connsiteX5" fmla="*/ 6756 w 426615"/>
                <a:gd name="connsiteY5" fmla="*/ 4972050 h 4972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426615" h="4972050">
                  <a:moveTo>
                    <a:pt x="82956" y="0"/>
                  </a:moveTo>
                  <a:cubicBezTo>
                    <a:pt x="33743" y="1270000"/>
                    <a:pt x="-9119" y="2349500"/>
                    <a:pt x="44856" y="2876550"/>
                  </a:cubicBezTo>
                  <a:cubicBezTo>
                    <a:pt x="98831" y="3403600"/>
                    <a:pt x="343306" y="3273425"/>
                    <a:pt x="406806" y="3162300"/>
                  </a:cubicBezTo>
                  <a:cubicBezTo>
                    <a:pt x="470306" y="3051175"/>
                    <a:pt x="365531" y="2879725"/>
                    <a:pt x="311556" y="2895600"/>
                  </a:cubicBezTo>
                  <a:cubicBezTo>
                    <a:pt x="257581" y="2911475"/>
                    <a:pt x="133756" y="2911475"/>
                    <a:pt x="82956" y="3257550"/>
                  </a:cubicBezTo>
                  <a:cubicBezTo>
                    <a:pt x="32156" y="3603625"/>
                    <a:pt x="-18644" y="3946525"/>
                    <a:pt x="6756" y="4972050"/>
                  </a:cubicBezTo>
                </a:path>
              </a:pathLst>
            </a:custGeom>
            <a:noFill/>
            <a:ln w="76200">
              <a:solidFill>
                <a:schemeClr val="bg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p:sp>
          <p:nvSpPr>
            <p:cNvPr id="31" name="Right Brace 30"/>
            <p:cNvSpPr/>
            <p:nvPr/>
          </p:nvSpPr>
          <p:spPr>
            <a:xfrm>
              <a:off x="1811970" y="5125941"/>
              <a:ext cx="216748" cy="720080"/>
            </a:xfrm>
            <a:prstGeom prst="rightBrac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sk-SK"/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32" name="BlokTextu 51"/>
                <p:cNvSpPr txBox="1"/>
                <p:nvPr/>
              </p:nvSpPr>
              <p:spPr>
                <a:xfrm>
                  <a:off x="1920344" y="5432637"/>
                  <a:ext cx="613036" cy="430887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sSub>
                          <m:sSubPr>
                            <m:ctrlP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800" i="1" smtClean="0">
                                <a:latin typeface="Cambria Math"/>
                              </a:rPr>
                              <m:t>𝑁</m:t>
                            </m:r>
                          </m:e>
                          <m:sub>
                            <m:r>
                              <a:rPr lang="en-US" sz="2800" b="0" i="1" smtClean="0">
                                <a:latin typeface="Cambria Math"/>
                              </a:rPr>
                              <m:t>𝐿</m:t>
                            </m:r>
                          </m:sub>
                        </m:sSub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32" name="BlokTextu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920344" y="5432637"/>
                  <a:ext cx="613036" cy="430887"/>
                </a:xfrm>
                <a:prstGeom prst="rect">
                  <a:avLst/>
                </a:prstGeom>
                <a:blipFill rotWithShape="1">
                  <a:blip r:embed="rId8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34" name="TextBox 33"/>
              <p:cNvSpPr txBox="1"/>
              <p:nvPr/>
            </p:nvSpPr>
            <p:spPr>
              <a:xfrm>
                <a:off x="7200552" y="4427909"/>
                <a:ext cx="2707215" cy="181588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sz="2800" i="1" dirty="0" smtClean="0"/>
                  <a:t>Loops are similar:</a:t>
                </a:r>
              </a:p>
              <a:p>
                <a:pPr algn="ctr"/>
                <a:r>
                  <a:rPr lang="en-US" sz="2800" b="1" i="1" dirty="0" smtClean="0">
                    <a:sym typeface="Wingdings" panose="05000000000000000000" pitchFamily="2" charset="2"/>
                  </a:rPr>
                  <a:t>Constant</a:t>
                </a:r>
                <a:br>
                  <a:rPr lang="en-US" sz="2800" b="1" i="1" dirty="0" smtClean="0">
                    <a:sym typeface="Wingdings" panose="05000000000000000000" pitchFamily="2" charset="2"/>
                  </a:rPr>
                </a:br>
                <a:r>
                  <a:rPr lang="en-US" sz="2800" b="1" i="1" dirty="0" smtClean="0">
                    <a:sym typeface="Wingdings" panose="05000000000000000000" pitchFamily="2" charset="2"/>
                  </a:rPr>
                  <a:t>energy increment</a:t>
                </a:r>
                <a:br>
                  <a:rPr lang="en-US" sz="2800" b="1" i="1" dirty="0" smtClean="0">
                    <a:sym typeface="Wingdings" panose="05000000000000000000" pitchFamily="2" charset="2"/>
                  </a:rPr>
                </a:br>
                <a14:m>
                  <m:oMath xmlns:m="http://schemas.openxmlformats.org/officeDocument/2006/math">
                    <m:sSub>
                      <m:sSubPr>
                        <m:ctrlPr>
                          <a:rPr lang="en-US" sz="2800" b="1" i="1" smtClean="0">
                            <a:latin typeface="Cambria Math" panose="02040503050406030204" pitchFamily="18" charset="0"/>
                            <a:sym typeface="Wingdings" panose="05000000000000000000" pitchFamily="2" charset="2"/>
                          </a:rPr>
                        </m:ctrlPr>
                      </m:sSubPr>
                      <m:e>
                        <m:r>
                          <a:rPr lang="en-US" sz="2800" b="1" i="0" smtClean="0">
                            <a:latin typeface="Cambria Math"/>
                            <a:sym typeface="Wingdings" panose="05000000000000000000" pitchFamily="2" charset="2"/>
                          </a:rPr>
                          <m:t>𝚫</m:t>
                        </m:r>
                        <m:r>
                          <a:rPr lang="en-US" sz="2800" b="1" i="1" smtClean="0">
                            <a:latin typeface="Cambria Math"/>
                            <a:sym typeface="Wingdings" panose="05000000000000000000" pitchFamily="2" charset="2"/>
                          </a:rPr>
                          <m:t>𝑬</m:t>
                        </m:r>
                      </m:e>
                      <m:sub>
                        <m:r>
                          <a:rPr lang="en-US" sz="2800" b="1" i="1" smtClean="0">
                            <a:latin typeface="Cambria Math"/>
                            <a:sym typeface="Wingdings" panose="05000000000000000000" pitchFamily="2" charset="2"/>
                          </a:rPr>
                          <m:t>𝑳</m:t>
                        </m:r>
                      </m:sub>
                    </m:sSub>
                  </m:oMath>
                </a14:m>
                <a:r>
                  <a:rPr lang="en-US" sz="2800" b="1" i="1" dirty="0" smtClean="0"/>
                  <a:t> per loop</a:t>
                </a:r>
                <a:endParaRPr lang="sk-SK" sz="2800" b="1" i="1" dirty="0"/>
              </a:p>
            </p:txBody>
          </p:sp>
        </mc:Choice>
        <mc:Fallback xmlns="">
          <p:sp>
            <p:nvSpPr>
              <p:cNvPr id="34" name="TextBox 33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200552" y="4427909"/>
                <a:ext cx="2707215" cy="1815882"/>
              </a:xfrm>
              <a:prstGeom prst="rect">
                <a:avLst/>
              </a:prstGeom>
              <a:blipFill rotWithShape="1">
                <a:blip r:embed="rId9"/>
                <a:stretch>
                  <a:fillRect l="-3829" t="-3356" r="-4054" b="-8389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BlokTextu 60"/>
              <p:cNvSpPr txBox="1"/>
              <p:nvPr/>
            </p:nvSpPr>
            <p:spPr>
              <a:xfrm>
                <a:off x="4614198" y="6381157"/>
                <a:ext cx="2608155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𝑭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𝒔</m:t>
                          </m:r>
                        </m:sub>
                      </m:sSub>
                      <m:r>
                        <a:rPr lang="en-US" sz="2800" b="1" i="0" dirty="0" smtClean="0">
                          <a:latin typeface="Cambria Math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=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𝒎𝒈</m:t>
                      </m:r>
                      <m:r>
                        <a:rPr lang="en-US" sz="2800" b="1" i="0" dirty="0" smtClean="0">
                          <a:latin typeface="Cambria Math"/>
                          <a:ea typeface="Cambria Math" panose="02040503050406030204" pitchFamily="18" charset="0"/>
                        </a:rPr>
                        <m:t>𝚫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𝒉</m:t>
                      </m:r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8" name="BlokTextu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14198" y="6381157"/>
                <a:ext cx="2608155" cy="523220"/>
              </a:xfrm>
              <a:prstGeom prst="rect">
                <a:avLst/>
              </a:prstGeom>
              <a:blipFill rotWithShape="1">
                <a:blip r:embed="rId10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BlokTextu 60"/>
              <p:cNvSpPr txBox="1"/>
              <p:nvPr/>
            </p:nvSpPr>
            <p:spPr>
              <a:xfrm>
                <a:off x="4704695" y="5510670"/>
                <a:ext cx="1653536" cy="56400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𝑩𝒆𝒏𝒅𝒊𝒏𝒈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39" name="BlokTextu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704695" y="5510670"/>
                <a:ext cx="1653536" cy="564001"/>
              </a:xfrm>
              <a:prstGeom prst="rect">
                <a:avLst/>
              </a:prstGeom>
              <a:blipFill rotWithShape="1">
                <a:blip r:embed="rId11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42" name="Straight Arrow Connector 41"/>
          <p:cNvCxnSpPr/>
          <p:nvPr/>
        </p:nvCxnSpPr>
        <p:spPr>
          <a:xfrm>
            <a:off x="6358231" y="5868069"/>
            <a:ext cx="1058345" cy="70853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 flipV="1">
            <a:off x="6887403" y="6121148"/>
            <a:ext cx="529173" cy="322985"/>
          </a:xfrm>
          <a:prstGeom prst="straightConnector1">
            <a:avLst/>
          </a:prstGeom>
          <a:ln w="28575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Rectangle 45"/>
          <p:cNvSpPr/>
          <p:nvPr/>
        </p:nvSpPr>
        <p:spPr>
          <a:xfrm>
            <a:off x="0" y="0"/>
            <a:ext cx="10080625" cy="7559675"/>
          </a:xfrm>
          <a:prstGeom prst="rect">
            <a:avLst/>
          </a:prstGeom>
          <a:solidFill>
            <a:srgbClr val="FFFFFF">
              <a:alpha val="78039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918" t="36832" r="24177" b="46280"/>
          <a:stretch/>
        </p:blipFill>
        <p:spPr>
          <a:xfrm>
            <a:off x="4121874" y="1909004"/>
            <a:ext cx="4230806" cy="3425588"/>
          </a:xfrm>
          <a:prstGeom prst="rect">
            <a:avLst/>
          </a:prstGeom>
        </p:spPr>
      </p:pic>
      <p:pic>
        <p:nvPicPr>
          <p:cNvPr id="48" name="Content Placeholder 6"/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832" t="20380" r="38533" b="31001"/>
          <a:stretch/>
        </p:blipFill>
        <p:spPr>
          <a:xfrm>
            <a:off x="2028150" y="1907629"/>
            <a:ext cx="1941552" cy="3425588"/>
          </a:xfrm>
          <a:prstGeom prst="rect">
            <a:avLst/>
          </a:prstGeom>
        </p:spPr>
      </p:pic>
      <p:cxnSp>
        <p:nvCxnSpPr>
          <p:cNvPr id="49" name="Straight Connector 48"/>
          <p:cNvCxnSpPr/>
          <p:nvPr/>
        </p:nvCxnSpPr>
        <p:spPr>
          <a:xfrm flipH="1">
            <a:off x="5092616" y="2424453"/>
            <a:ext cx="792088" cy="21602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H="1">
            <a:off x="6037104" y="2712485"/>
            <a:ext cx="792088" cy="21602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>
            <a:off x="6981592" y="2981909"/>
            <a:ext cx="792088" cy="216024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H="1">
            <a:off x="2148441" y="2472310"/>
            <a:ext cx="16983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/>
          <p:cNvCxnSpPr/>
          <p:nvPr/>
        </p:nvCxnSpPr>
        <p:spPr>
          <a:xfrm flipH="1">
            <a:off x="2149773" y="3132401"/>
            <a:ext cx="16983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Straight Connector 53"/>
          <p:cNvCxnSpPr/>
          <p:nvPr/>
        </p:nvCxnSpPr>
        <p:spPr>
          <a:xfrm flipH="1">
            <a:off x="2100158" y="3840462"/>
            <a:ext cx="16983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Straight Connector 54"/>
          <p:cNvCxnSpPr/>
          <p:nvPr/>
        </p:nvCxnSpPr>
        <p:spPr>
          <a:xfrm flipH="1">
            <a:off x="2149773" y="4488534"/>
            <a:ext cx="1698306" cy="0"/>
          </a:xfrm>
          <a:prstGeom prst="line">
            <a:avLst/>
          </a:prstGeom>
          <a:ln w="571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36646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7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5" grpId="0">
        <p:bldAsOne/>
      </p:bldGraphic>
      <p:bldP spid="15" grpId="0"/>
      <p:bldP spid="16" grpId="0"/>
      <p:bldP spid="19" grpId="0"/>
      <p:bldP spid="34" grpId="0"/>
      <p:bldP spid="38" grpId="0"/>
      <p:bldP spid="39" grpId="0"/>
      <p:bldP spid="46" grpId="0" animBg="1"/>
      <p:bldP spid="46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Oval 187"/>
          <p:cNvSpPr/>
          <p:nvPr/>
        </p:nvSpPr>
        <p:spPr>
          <a:xfrm>
            <a:off x="5078231" y="4687667"/>
            <a:ext cx="4786617" cy="1858464"/>
          </a:xfrm>
          <a:prstGeom prst="ellipse">
            <a:avLst/>
          </a:prstGeom>
          <a:solidFill>
            <a:srgbClr val="FFE16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graphicFrame>
        <p:nvGraphicFramePr>
          <p:cNvPr id="29" name="Graf 2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06428621"/>
              </p:ext>
            </p:extLst>
          </p:nvPr>
        </p:nvGraphicFramePr>
        <p:xfrm>
          <a:off x="215776" y="1402250"/>
          <a:ext cx="9505055" cy="51637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287784" y="222043"/>
            <a:ext cx="9072563" cy="1259946"/>
          </a:xfrm>
        </p:spPr>
        <p:txBody>
          <a:bodyPr>
            <a:normAutofit/>
          </a:bodyPr>
          <a:lstStyle/>
          <a:p>
            <a:r>
              <a:rPr lang="en-US" sz="4800" dirty="0" smtClean="0"/>
              <a:t>Twist or loop?</a:t>
            </a:r>
            <a:endParaRPr lang="en-US" sz="4800" dirty="0"/>
          </a:p>
        </p:txBody>
      </p:sp>
      <p:sp>
        <p:nvSpPr>
          <p:cNvPr id="4" name="Zástupný symbol čísla snímky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8</a:t>
            </a:fld>
            <a:endParaRPr lang="sk-SK"/>
          </a:p>
        </p:txBody>
      </p:sp>
      <p:sp>
        <p:nvSpPr>
          <p:cNvPr id="30" name="BlokTextu 29"/>
          <p:cNvSpPr txBox="1"/>
          <p:nvPr/>
        </p:nvSpPr>
        <p:spPr>
          <a:xfrm>
            <a:off x="647824" y="1445414"/>
            <a:ext cx="10584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</a:t>
            </a:r>
            <a:endParaRPr lang="en-US" sz="2400" dirty="0"/>
          </a:p>
        </p:txBody>
      </p:sp>
      <p:sp>
        <p:nvSpPr>
          <p:cNvPr id="31" name="BlokTextu 30"/>
          <p:cNvSpPr txBox="1"/>
          <p:nvPr/>
        </p:nvSpPr>
        <p:spPr>
          <a:xfrm>
            <a:off x="6340844" y="731284"/>
            <a:ext cx="246747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Energy in twisting</a:t>
            </a:r>
            <a:endParaRPr lang="en-US" sz="2400" dirty="0"/>
          </a:p>
        </p:txBody>
      </p:sp>
      <p:cxnSp>
        <p:nvCxnSpPr>
          <p:cNvPr id="33" name="Zaoblená spojnica 32"/>
          <p:cNvCxnSpPr/>
          <p:nvPr/>
        </p:nvCxnSpPr>
        <p:spPr>
          <a:xfrm>
            <a:off x="7574579" y="1212191"/>
            <a:ext cx="1184868" cy="475027"/>
          </a:xfrm>
          <a:prstGeom prst="curvedConnector3">
            <a:avLst/>
          </a:prstGeom>
          <a:ln w="60325">
            <a:solidFill>
              <a:srgbClr val="00B0F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Rovná spojovacia šípka 42"/>
          <p:cNvCxnSpPr/>
          <p:nvPr/>
        </p:nvCxnSpPr>
        <p:spPr>
          <a:xfrm flipV="1">
            <a:off x="4514161" y="6009961"/>
            <a:ext cx="1092306" cy="2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BlokTextu 49"/>
          <p:cNvSpPr txBox="1"/>
          <p:nvPr/>
        </p:nvSpPr>
        <p:spPr>
          <a:xfrm>
            <a:off x="4460417" y="6022911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 turn</a:t>
            </a:r>
            <a:endParaRPr lang="en-US" sz="2800" b="1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1" name="BlokTextu 50"/>
              <p:cNvSpPr txBox="1"/>
              <p:nvPr/>
            </p:nvSpPr>
            <p:spPr>
              <a:xfrm>
                <a:off x="5603158" y="5340822"/>
                <a:ext cx="2350451" cy="98366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 smtClean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𝑬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≈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𝝅</m:t>
                      </m:r>
                      <m:f>
                        <m:f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800" b="1" i="1" dirty="0" smtClean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dirty="0" smtClean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𝝋</m:t>
                          </m:r>
                        </m:den>
                      </m:f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51" name="BlokTextu 5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603158" y="5340822"/>
                <a:ext cx="2350451" cy="983667"/>
              </a:xfrm>
              <a:prstGeom prst="rect">
                <a:avLst/>
              </a:prstGeom>
              <a:blipFill rotWithShape="1"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61" name="BlokTextu 60"/>
              <p:cNvSpPr txBox="1"/>
              <p:nvPr/>
            </p:nvSpPr>
            <p:spPr>
              <a:xfrm>
                <a:off x="3331122" y="5482503"/>
                <a:ext cx="1183039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b="1" i="1" dirty="0" smtClean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0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𝚫</m:t>
                          </m:r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 smtClean="0">
                              <a:latin typeface="Cambria Math"/>
                              <a:ea typeface="Cambria Math" panose="02040503050406030204" pitchFamily="18" charset="0"/>
                            </a:rPr>
                            <m:t>𝑳</m:t>
                          </m:r>
                        </m:sub>
                      </m:sSub>
                    </m:oMath>
                  </m:oMathPara>
                </a14:m>
                <a:endParaRPr lang="en-US" sz="2800" b="1" dirty="0"/>
              </a:p>
            </p:txBody>
          </p:sp>
        </mc:Choice>
        <mc:Fallback xmlns="">
          <p:sp>
            <p:nvSpPr>
              <p:cNvPr id="61" name="BlokTextu 6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331122" y="5482503"/>
                <a:ext cx="1183039" cy="523220"/>
              </a:xfrm>
              <a:prstGeom prst="rect">
                <a:avLst/>
              </a:prstGeom>
              <a:blipFill rotWithShape="1"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grpSp>
        <p:nvGrpSpPr>
          <p:cNvPr id="12" name="Group 11"/>
          <p:cNvGrpSpPr/>
          <p:nvPr/>
        </p:nvGrpSpPr>
        <p:grpSpPr>
          <a:xfrm>
            <a:off x="5052804" y="6575526"/>
            <a:ext cx="2549336" cy="738279"/>
            <a:chOff x="7531289" y="6196879"/>
            <a:chExt cx="2549336" cy="738279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52" name="BlokTextu 51"/>
                <p:cNvSpPr txBox="1"/>
                <p:nvPr/>
              </p:nvSpPr>
              <p:spPr>
                <a:xfrm>
                  <a:off x="9467589" y="6196879"/>
                  <a:ext cx="613036" cy="738279"/>
                </a:xfrm>
                <a:prstGeom prst="rect">
                  <a:avLst/>
                </a:prstGeom>
                <a:noFill/>
              </p:spPr>
              <p:txBody>
                <a:bodyPr wrap="square" lIns="0" tIns="0" rIns="0" bIns="0" rtlCol="0">
                  <a:spAutoFit/>
                </a:bodyPr>
                <a:lstStyle/>
                <a:p>
                  <a:pPr/>
                  <a14:m>
                    <m:oMathPara xmlns:m="http://schemas.openxmlformats.org/officeDocument/2006/math">
                      <m:oMathParaPr>
                        <m:jc m:val="centerGroup"/>
                      </m:oMathParaPr>
                      <m:oMath xmlns:m="http://schemas.openxmlformats.org/officeDocument/2006/math">
                        <m:f>
                          <m:fPr>
                            <m:ctrlPr>
                              <a:rPr lang="en-US" sz="2800" i="1" smtClean="0">
                                <a:latin typeface="Cambria Math" panose="02040503050406030204" pitchFamily="18" charset="0"/>
                              </a:rPr>
                            </m:ctrlPr>
                          </m:fPr>
                          <m:num>
                            <m:r>
                              <a:rPr lang="en-US" sz="280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𝜑</m:t>
                            </m:r>
                          </m:num>
                          <m:den>
                            <m:r>
                              <a:rPr lang="en-US" sz="28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  <m:r>
                              <a:rPr lang="en-US" sz="2800" b="0" i="1" smtClean="0">
                                <a:latin typeface="Cambria Math" panose="02040503050406030204" pitchFamily="18" charset="0"/>
                                <a:ea typeface="Cambria Math" panose="02040503050406030204" pitchFamily="18" charset="0"/>
                              </a:rPr>
                              <m:t>𝜋</m:t>
                            </m:r>
                          </m:den>
                        </m:f>
                      </m:oMath>
                    </m:oMathPara>
                  </a14:m>
                  <a:endParaRPr lang="en-US" sz="2800" dirty="0"/>
                </a:p>
              </p:txBody>
            </p:sp>
          </mc:Choice>
          <mc:Fallback xmlns="">
            <p:sp>
              <p:nvSpPr>
                <p:cNvPr id="52" name="BlokTextu 51"/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9467589" y="6196879"/>
                  <a:ext cx="613036" cy="738279"/>
                </a:xfrm>
                <a:prstGeom prst="rect">
                  <a:avLst/>
                </a:prstGeom>
                <a:blipFill rotWithShape="1">
                  <a:blip r:embed="rId5"/>
                  <a:stretch>
                    <a:fillRect/>
                  </a:stretch>
                </a:blipFill>
              </p:spPr>
              <p:txBody>
                <a:bodyPr/>
                <a:lstStyle/>
                <a:p>
                  <a:r>
                    <a:rPr lang="sk-SK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65" name="BlokTextu 64"/>
            <p:cNvSpPr txBox="1"/>
            <p:nvPr/>
          </p:nvSpPr>
          <p:spPr>
            <a:xfrm>
              <a:off x="7531289" y="6346448"/>
              <a:ext cx="203728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 smtClean="0"/>
                <a:t>Number of twists</a:t>
              </a:r>
              <a:endParaRPr lang="en-US" sz="2000" dirty="0"/>
            </a:p>
          </p:txBody>
        </p:sp>
      </p:grpSp>
      <p:cxnSp>
        <p:nvCxnSpPr>
          <p:cNvPr id="74" name="Rovná spojnica 73"/>
          <p:cNvCxnSpPr/>
          <p:nvPr/>
        </p:nvCxnSpPr>
        <p:spPr>
          <a:xfrm flipH="1">
            <a:off x="4176216" y="5507568"/>
            <a:ext cx="1686724" cy="39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ovná spojovacia šípka 42"/>
          <p:cNvCxnSpPr/>
          <p:nvPr/>
        </p:nvCxnSpPr>
        <p:spPr>
          <a:xfrm flipV="1">
            <a:off x="5544368" y="5493892"/>
            <a:ext cx="0" cy="518720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Rovná spojnica 73"/>
          <p:cNvCxnSpPr/>
          <p:nvPr/>
        </p:nvCxnSpPr>
        <p:spPr>
          <a:xfrm flipH="1">
            <a:off x="4176216" y="4931965"/>
            <a:ext cx="1686724" cy="47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5" name="BlokTextu 65"/>
          <p:cNvSpPr txBox="1"/>
          <p:nvPr/>
        </p:nvSpPr>
        <p:spPr>
          <a:xfrm>
            <a:off x="6340844" y="4932986"/>
            <a:ext cx="314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1</a:t>
            </a:r>
            <a:r>
              <a:rPr lang="en-US" sz="2800" b="1" baseline="30000" dirty="0" smtClean="0"/>
              <a:t>st</a:t>
            </a:r>
            <a:r>
              <a:rPr lang="en-US" sz="2800" b="1" dirty="0" smtClean="0"/>
              <a:t> option - Twist</a:t>
            </a:r>
            <a:endParaRPr lang="en-US" sz="2800" b="1" dirty="0"/>
          </a:p>
        </p:txBody>
      </p:sp>
      <p:sp>
        <p:nvSpPr>
          <p:cNvPr id="76" name="BlokTextu 65"/>
          <p:cNvSpPr txBox="1"/>
          <p:nvPr/>
        </p:nvSpPr>
        <p:spPr>
          <a:xfrm>
            <a:off x="776125" y="4984809"/>
            <a:ext cx="31465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/>
              <a:t>2</a:t>
            </a:r>
            <a:r>
              <a:rPr lang="en-US" sz="2800" b="1" baseline="30000" dirty="0" smtClean="0"/>
              <a:t>nd</a:t>
            </a:r>
            <a:r>
              <a:rPr lang="en-US" sz="2800" b="1" dirty="0" smtClean="0"/>
              <a:t> option - Loop</a:t>
            </a:r>
            <a:endParaRPr lang="en-US" sz="2800" b="1" dirty="0"/>
          </a:p>
        </p:txBody>
      </p:sp>
      <p:cxnSp>
        <p:nvCxnSpPr>
          <p:cNvPr id="116" name="Rovná spojovacia šípka 71"/>
          <p:cNvCxnSpPr/>
          <p:nvPr/>
        </p:nvCxnSpPr>
        <p:spPr>
          <a:xfrm flipV="1">
            <a:off x="6655146" y="3635821"/>
            <a:ext cx="5405" cy="105184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Rovná spojovacia šípka 42"/>
          <p:cNvCxnSpPr/>
          <p:nvPr/>
        </p:nvCxnSpPr>
        <p:spPr>
          <a:xfrm flipV="1">
            <a:off x="6643861" y="4713817"/>
            <a:ext cx="1092306" cy="2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BlokTextu 49"/>
          <p:cNvSpPr txBox="1"/>
          <p:nvPr/>
        </p:nvSpPr>
        <p:spPr>
          <a:xfrm>
            <a:off x="6665956" y="4726767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 turn</a:t>
            </a:r>
            <a:endParaRPr lang="en-US" sz="2800" b="1" dirty="0"/>
          </a:p>
        </p:txBody>
      </p:sp>
      <p:cxnSp>
        <p:nvCxnSpPr>
          <p:cNvPr id="122" name="Rovná spojovacia šípka 42"/>
          <p:cNvCxnSpPr/>
          <p:nvPr/>
        </p:nvCxnSpPr>
        <p:spPr>
          <a:xfrm flipV="1">
            <a:off x="7674068" y="3635821"/>
            <a:ext cx="0" cy="108064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3" name="Rovná spojnica 73"/>
          <p:cNvCxnSpPr/>
          <p:nvPr/>
        </p:nvCxnSpPr>
        <p:spPr>
          <a:xfrm flipH="1">
            <a:off x="6408464" y="3635821"/>
            <a:ext cx="1393986" cy="43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0" name="Rovná spojovacia šípka 71"/>
          <p:cNvCxnSpPr/>
          <p:nvPr/>
        </p:nvCxnSpPr>
        <p:spPr>
          <a:xfrm flipV="1">
            <a:off x="4522099" y="4932986"/>
            <a:ext cx="5405" cy="105184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Rovná spojovacia šípka 71"/>
          <p:cNvCxnSpPr/>
          <p:nvPr/>
        </p:nvCxnSpPr>
        <p:spPr>
          <a:xfrm flipV="1">
            <a:off x="7879282" y="2267668"/>
            <a:ext cx="5405" cy="1051846"/>
          </a:xfrm>
          <a:prstGeom prst="straightConnector1">
            <a:avLst/>
          </a:prstGeom>
          <a:ln w="76200">
            <a:solidFill>
              <a:srgbClr val="92D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4" name="Rovná spojovacia šípka 42"/>
          <p:cNvCxnSpPr/>
          <p:nvPr/>
        </p:nvCxnSpPr>
        <p:spPr>
          <a:xfrm flipV="1">
            <a:off x="7867997" y="3345664"/>
            <a:ext cx="1092306" cy="212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5" name="BlokTextu 49"/>
          <p:cNvSpPr txBox="1"/>
          <p:nvPr/>
        </p:nvSpPr>
        <p:spPr>
          <a:xfrm>
            <a:off x="7848624" y="3328625"/>
            <a:ext cx="108395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1 turn</a:t>
            </a:r>
            <a:endParaRPr lang="en-US" sz="2800" b="1" dirty="0"/>
          </a:p>
        </p:txBody>
      </p:sp>
      <p:cxnSp>
        <p:nvCxnSpPr>
          <p:cNvPr id="166" name="Rovná spojnica 73"/>
          <p:cNvCxnSpPr/>
          <p:nvPr/>
        </p:nvCxnSpPr>
        <p:spPr>
          <a:xfrm flipH="1">
            <a:off x="7530052" y="1907234"/>
            <a:ext cx="1686724" cy="39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7" name="Rovná spojovacia šípka 42"/>
          <p:cNvCxnSpPr/>
          <p:nvPr/>
        </p:nvCxnSpPr>
        <p:spPr>
          <a:xfrm flipV="1">
            <a:off x="8898204" y="1863913"/>
            <a:ext cx="0" cy="148440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8" name="Rovná spojnica 73"/>
          <p:cNvCxnSpPr/>
          <p:nvPr/>
        </p:nvCxnSpPr>
        <p:spPr>
          <a:xfrm flipH="1">
            <a:off x="7530052" y="2267668"/>
            <a:ext cx="1686724" cy="479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85" name="BlokTextu 87"/>
              <p:cNvSpPr txBox="1"/>
              <p:nvPr/>
            </p:nvSpPr>
            <p:spPr>
              <a:xfrm>
                <a:off x="229094" y="1434983"/>
                <a:ext cx="5891338" cy="2953437"/>
              </a:xfrm>
              <a:prstGeom prst="rect">
                <a:avLst/>
              </a:prstGeom>
              <a:solidFill>
                <a:srgbClr val="FFFFFF"/>
              </a:solidFill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2800" b="1" dirty="0" smtClean="0"/>
                  <a:t>Twisting instability condition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𝝅</m:t>
                      </m:r>
                      <m:f>
                        <m:fPr>
                          <m:ctrlP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𝒅</m:t>
                          </m:r>
                          <m:sSub>
                            <m:sSubPr>
                              <m:ctrlPr>
                                <a:rPr lang="en-US" sz="2800" b="1" i="1" dirty="0">
                                  <a:latin typeface="Cambria Math" panose="02040503050406030204" pitchFamily="18" charset="0"/>
                                  <a:ea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8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𝑬</m:t>
                              </m:r>
                            </m:e>
                            <m:sub>
                              <m:r>
                                <a:rPr lang="en-US" sz="2800" b="1" i="1" dirty="0">
                                  <a:latin typeface="Cambria Math"/>
                                  <a:ea typeface="Cambria Math" panose="02040503050406030204" pitchFamily="18" charset="0"/>
                                </a:rPr>
                                <m:t>𝑻</m:t>
                              </m:r>
                            </m:sub>
                          </m:sSub>
                        </m:num>
                        <m:den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𝒅</m:t>
                          </m:r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𝝋</m:t>
                          </m:r>
                        </m:den>
                      </m:f>
                      <m:r>
                        <a:rPr lang="en-US" sz="2800" b="1" i="1" dirty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28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28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28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28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2800" b="1" dirty="0" smtClean="0">
                  <a:ea typeface="Cambria Math" panose="02040503050406030204" pitchFamily="18" charset="0"/>
                </a:endParaRPr>
              </a:p>
              <a:p>
                <a:pPr algn="ctr"/>
                <a:endParaRPr lang="en-US" sz="2800" b="1" dirty="0" smtClean="0">
                  <a:ea typeface="Cambria Math" panose="02040503050406030204" pitchFamily="18" charset="0"/>
                </a:endParaRPr>
              </a:p>
              <a:p>
                <a:pPr algn="ctr"/>
                <a:r>
                  <a:rPr lang="en-US" sz="3600" b="1" dirty="0" smtClean="0">
                    <a:ea typeface="Cambria Math" panose="02040503050406030204" pitchFamily="18" charset="0"/>
                  </a:rPr>
                  <a:t>Critical torque</a:t>
                </a:r>
              </a:p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3600" b="1" i="1" dirty="0">
                          <a:latin typeface="Cambria Math"/>
                          <a:ea typeface="Cambria Math" panose="02040503050406030204" pitchFamily="18" charset="0"/>
                        </a:rPr>
                        <m:t>𝟐</m:t>
                      </m:r>
                      <m:r>
                        <a:rPr lang="en-US" sz="3600" b="1" i="1" dirty="0">
                          <a:latin typeface="Cambria Math"/>
                          <a:ea typeface="Cambria Math" panose="02040503050406030204" pitchFamily="18" charset="0"/>
                        </a:rPr>
                        <m:t>𝝅𝝉</m:t>
                      </m:r>
                      <m:r>
                        <a:rPr lang="en-US" sz="3600" b="1" i="1" dirty="0">
                          <a:latin typeface="Cambria Math"/>
                          <a:ea typeface="Cambria Math"/>
                        </a:rPr>
                        <m:t>≥</m:t>
                      </m:r>
                      <m:r>
                        <a:rPr lang="en-US" sz="3600" b="1" i="1" dirty="0">
                          <a:latin typeface="Cambria Math"/>
                          <a:ea typeface="Cambria Math" panose="02040503050406030204" pitchFamily="18" charset="0"/>
                        </a:rPr>
                        <m:t>𝑭</m:t>
                      </m:r>
                      <m:r>
                        <a:rPr lang="en-US" sz="3600" b="1" i="1" dirty="0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∆</m:t>
                      </m:r>
                      <m:r>
                        <a:rPr lang="en-US" sz="3600" b="1" i="1" dirty="0">
                          <a:latin typeface="Cambria Math"/>
                          <a:ea typeface="Cambria Math" panose="02040503050406030204" pitchFamily="18" charset="0"/>
                        </a:rPr>
                        <m:t>𝒔</m:t>
                      </m:r>
                      <m:r>
                        <a:rPr lang="en-US" sz="3600" b="1" i="1" dirty="0">
                          <a:latin typeface="Cambria Math"/>
                          <a:ea typeface="Cambria Math" panose="02040503050406030204" pitchFamily="18" charset="0"/>
                        </a:rPr>
                        <m:t>+∆</m:t>
                      </m:r>
                      <m:sSub>
                        <m:sSubPr>
                          <m:ctrlPr>
                            <a:rPr lang="en-US" sz="3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sz="3600" b="1" i="1" dirty="0">
                              <a:latin typeface="Cambria Math" panose="02040503050406030204" pitchFamily="18" charset="0"/>
                              <a:ea typeface="Cambria Math" panose="02040503050406030204" pitchFamily="18" charset="0"/>
                            </a:rPr>
                            <m:t>𝑬</m:t>
                          </m:r>
                        </m:e>
                        <m:sub>
                          <m:r>
                            <a:rPr lang="en-US" sz="3600" b="1" i="1" dirty="0">
                              <a:latin typeface="Cambria Math"/>
                              <a:ea typeface="Cambria Math" panose="02040503050406030204" pitchFamily="18" charset="0"/>
                            </a:rPr>
                            <m:t>𝑩</m:t>
                          </m:r>
                        </m:sub>
                      </m:sSub>
                    </m:oMath>
                  </m:oMathPara>
                </a14:m>
                <a:endParaRPr lang="en-US" sz="3600" b="1" dirty="0"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185" name="BlokTextu 8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29094" y="1434983"/>
                <a:ext cx="5891338" cy="2953437"/>
              </a:xfrm>
              <a:prstGeom prst="rect">
                <a:avLst/>
              </a:prstGeom>
              <a:blipFill rotWithShape="1">
                <a:blip r:embed="rId6"/>
                <a:stretch>
                  <a:fillRect t="-2062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1" name="Rectangle 190"/>
          <p:cNvSpPr/>
          <p:nvPr/>
        </p:nvSpPr>
        <p:spPr>
          <a:xfrm>
            <a:off x="5400352" y="6012085"/>
            <a:ext cx="14221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 twist</a:t>
            </a:r>
            <a:endParaRPr lang="en-US" sz="2800" b="1" dirty="0"/>
          </a:p>
        </p:txBody>
      </p:sp>
      <p:sp>
        <p:nvSpPr>
          <p:cNvPr id="192" name="Rectangle 191"/>
          <p:cNvSpPr/>
          <p:nvPr/>
        </p:nvSpPr>
        <p:spPr>
          <a:xfrm>
            <a:off x="8730696" y="3328625"/>
            <a:ext cx="130837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ym typeface="Wingdings" panose="05000000000000000000" pitchFamily="2" charset="2"/>
              </a:rPr>
              <a:t> </a:t>
            </a:r>
            <a:r>
              <a:rPr lang="en-US" sz="2800" b="1" dirty="0" smtClean="0">
                <a:sym typeface="Wingdings" panose="05000000000000000000" pitchFamily="2" charset="2"/>
              </a:rPr>
              <a:t>loop</a:t>
            </a:r>
            <a:endParaRPr lang="en-US" sz="2800" b="1" dirty="0"/>
          </a:p>
        </p:txBody>
      </p:sp>
      <p:sp>
        <p:nvSpPr>
          <p:cNvPr id="193" name="Rectangle 192"/>
          <p:cNvSpPr/>
          <p:nvPr/>
        </p:nvSpPr>
        <p:spPr>
          <a:xfrm>
            <a:off x="3716463" y="2479205"/>
            <a:ext cx="3655809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 smtClean="0">
                <a:sym typeface="Wingdings" panose="05000000000000000000" pitchFamily="2" charset="2"/>
              </a:rPr>
              <a:t>Critical point:</a:t>
            </a:r>
          </a:p>
          <a:p>
            <a:r>
              <a:rPr lang="en-US" sz="2800" b="1" dirty="0" smtClean="0">
                <a:sym typeface="Wingdings" panose="05000000000000000000" pitchFamily="2" charset="2"/>
              </a:rPr>
              <a:t>Twisting will stop here</a:t>
            </a:r>
          </a:p>
        </p:txBody>
      </p:sp>
    </p:spTree>
    <p:extLst>
      <p:ext uri="{BB962C8B-B14F-4D97-AF65-F5344CB8AC3E}">
        <p14:creationId xmlns:p14="http://schemas.microsoft.com/office/powerpoint/2010/main" val="1014937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3" dur="50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8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1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1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2" fill="hold">
                      <p:stCondLst>
                        <p:cond delay="indefinite"/>
                      </p:stCondLst>
                      <p:childTnLst>
                        <p:par>
                          <p:cTn id="123" fill="hold">
                            <p:stCondLst>
                              <p:cond delay="0"/>
                            </p:stCondLst>
                            <p:childTnLst>
                              <p:par>
                                <p:cTn id="1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6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5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3" dur="5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6" dur="500"/>
                                        <p:tgtEl>
                                          <p:spTgt spid="1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9" dur="500"/>
                                        <p:tgtEl>
                                          <p:spTgt spid="18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18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8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8" grpId="0" animBg="1"/>
      <p:bldP spid="188" grpId="1" animBg="1"/>
      <p:bldP spid="50" grpId="0"/>
      <p:bldP spid="51" grpId="0"/>
      <p:bldP spid="51" grpId="1"/>
      <p:bldP spid="61" grpId="0"/>
      <p:bldP spid="61" grpId="1"/>
      <p:bldP spid="75" grpId="0"/>
      <p:bldP spid="75" grpId="1"/>
      <p:bldP spid="76" grpId="0"/>
      <p:bldP spid="76" grpId="1"/>
      <p:bldP spid="120" grpId="0"/>
      <p:bldP spid="165" grpId="0"/>
      <p:bldP spid="185" grpId="0" animBg="1"/>
      <p:bldP spid="191" grpId="0"/>
      <p:bldP spid="192" grpId="0"/>
      <p:bldP spid="193" grpId="0"/>
      <p:bldP spid="193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Reaching the torsional instability</a:t>
            </a:r>
            <a:endParaRPr lang="sk-SK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 t="42852" r="31809" b="24956"/>
          <a:stretch/>
        </p:blipFill>
        <p:spPr>
          <a:xfrm>
            <a:off x="824472" y="1532701"/>
            <a:ext cx="1656184" cy="342250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AC7D0420-7B36-4A5C-8EA2-97AFCF7A52E6}" type="slidenum">
              <a:rPr lang="sk-SK" smtClean="0"/>
              <a:t>9</a:t>
            </a:fld>
            <a:endParaRPr lang="sk-SK"/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43991838"/>
              </p:ext>
            </p:extLst>
          </p:nvPr>
        </p:nvGraphicFramePr>
        <p:xfrm>
          <a:off x="0" y="1393204"/>
          <a:ext cx="10055497" cy="5904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3" name="BlokTextu 12"/>
              <p:cNvSpPr txBox="1"/>
              <p:nvPr/>
            </p:nvSpPr>
            <p:spPr>
              <a:xfrm>
                <a:off x="6049653" y="6842902"/>
                <a:ext cx="1174795" cy="430887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𝜑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/2</m:t>
                      </m:r>
                      <m:r>
                        <a:rPr lang="en-US" sz="2800" i="1">
                          <a:latin typeface="Cambria Math" panose="02040503050406030204" pitchFamily="18" charset="0"/>
                          <a:ea typeface="Cambria Math" panose="02040503050406030204" pitchFamily="18" charset="0"/>
                        </a:rPr>
                        <m:t>𝜋</m:t>
                      </m:r>
                    </m:oMath>
                  </m:oMathPara>
                </a14:m>
                <a:endParaRPr lang="en-US" sz="2800" dirty="0"/>
              </a:p>
            </p:txBody>
          </p:sp>
        </mc:Choice>
        <mc:Fallback xmlns="">
          <p:sp>
            <p:nvSpPr>
              <p:cNvPr id="13" name="BlokTextu 1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49653" y="6842902"/>
                <a:ext cx="1174795" cy="430887"/>
              </a:xfrm>
              <a:prstGeom prst="rect">
                <a:avLst/>
              </a:prstGeom>
              <a:blipFill rotWithShape="0"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Šípka nadol 2"/>
          <p:cNvSpPr/>
          <p:nvPr/>
        </p:nvSpPr>
        <p:spPr>
          <a:xfrm>
            <a:off x="2067135" y="5218926"/>
            <a:ext cx="827041" cy="60200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Šípka nadol 13"/>
          <p:cNvSpPr/>
          <p:nvPr/>
        </p:nvSpPr>
        <p:spPr>
          <a:xfrm>
            <a:off x="4743677" y="5144634"/>
            <a:ext cx="792088" cy="67629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Content Placeholder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225" t="42852" r="31809" b="24956"/>
          <a:stretch/>
        </p:blipFill>
        <p:spPr>
          <a:xfrm>
            <a:off x="1739753" y="1968679"/>
            <a:ext cx="1481803" cy="3062142"/>
          </a:xfrm>
          <a:prstGeom prst="rect">
            <a:avLst/>
          </a:prstGeom>
        </p:spPr>
      </p:pic>
      <p:pic>
        <p:nvPicPr>
          <p:cNvPr id="17" name="Picture 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889" t="22424" r="29420" b="53713"/>
          <a:stretch/>
        </p:blipFill>
        <p:spPr>
          <a:xfrm>
            <a:off x="4341849" y="1968679"/>
            <a:ext cx="1803935" cy="3062142"/>
          </a:xfrm>
          <a:prstGeom prst="rect">
            <a:avLst/>
          </a:prstGeom>
        </p:spPr>
      </p:pic>
      <p:pic>
        <p:nvPicPr>
          <p:cNvPr id="1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49" t="14788" r="48556" b="47031"/>
          <a:stretch/>
        </p:blipFill>
        <p:spPr>
          <a:xfrm>
            <a:off x="7414193" y="2338520"/>
            <a:ext cx="1504830" cy="32415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619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4" grpId="0" animBg="1"/>
    </p:bldLst>
  </p:timing>
</p:sld>
</file>

<file path=ppt/theme/theme1.xml><?xml version="1.0" encoding="utf-8"?>
<a:theme xmlns:a="http://schemas.openxmlformats.org/drawingml/2006/main" name="template">
  <a:themeElements>
    <a:clrScheme name="bavyberko">
      <a:dk1>
        <a:sysClr val="windowText" lastClr="000000"/>
      </a:dk1>
      <a:lt1>
        <a:sysClr val="window" lastClr="FFFFFF"/>
      </a:lt1>
      <a:dk2>
        <a:srgbClr val="595959"/>
      </a:dk2>
      <a:lt2>
        <a:srgbClr val="FFFFFF"/>
      </a:lt2>
      <a:accent1>
        <a:srgbClr val="0091ED"/>
      </a:accent1>
      <a:accent2>
        <a:srgbClr val="7F7F7F"/>
      </a:accent2>
      <a:accent3>
        <a:srgbClr val="00B050"/>
      </a:accent3>
      <a:accent4>
        <a:srgbClr val="FF0000"/>
      </a:accent4>
      <a:accent5>
        <a:srgbClr val="FFC000"/>
      </a:accent5>
      <a:accent6>
        <a:srgbClr val="7030A0"/>
      </a:accent6>
      <a:hlink>
        <a:srgbClr val="0000FF"/>
      </a:hlink>
      <a:folHlink>
        <a:srgbClr val="800080"/>
      </a:folHlink>
    </a:clrScheme>
    <a:fontScheme name="Calluna Sans">
      <a:majorFont>
        <a:latin typeface="Calluna Sans"/>
        <a:ea typeface=""/>
        <a:cs typeface=""/>
      </a:majorFont>
      <a:minorFont>
        <a:latin typeface="Calluna Sans"/>
        <a:ea typeface=""/>
        <a:cs typeface=""/>
      </a:minorFont>
    </a:fontScheme>
    <a:fmtScheme name="Svet módy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8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9050" h="3175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emplate" id="{FA2ADD05-389F-4949-8CF9-7AEC45E1DFFE}" vid="{EF59E3C0-F95B-4F00-AFDB-FF3CE574C16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TemplateIYPT</Template>
  <TotalTime>3370</TotalTime>
  <Words>764</Words>
  <Application>Microsoft Office PowerPoint</Application>
  <PresentationFormat>Vlastná</PresentationFormat>
  <Paragraphs>296</Paragraphs>
  <Slides>45</Slides>
  <Notes>7</Notes>
  <HiddenSlides>0</HiddenSlides>
  <MMClips>0</MMClips>
  <ScaleCrop>false</ScaleCrop>
  <HeadingPairs>
    <vt:vector size="8" baseType="variant">
      <vt:variant>
        <vt:lpstr>Použité písma</vt:lpstr>
      </vt:variant>
      <vt:variant>
        <vt:i4>12</vt:i4>
      </vt:variant>
      <vt:variant>
        <vt:lpstr>Motív</vt:lpstr>
      </vt:variant>
      <vt:variant>
        <vt:i4>1</vt:i4>
      </vt:variant>
      <vt:variant>
        <vt:lpstr>Vložené servery OLE</vt:lpstr>
      </vt:variant>
      <vt:variant>
        <vt:i4>2</vt:i4>
      </vt:variant>
      <vt:variant>
        <vt:lpstr>Nadpisy snímok</vt:lpstr>
      </vt:variant>
      <vt:variant>
        <vt:i4>45</vt:i4>
      </vt:variant>
    </vt:vector>
  </HeadingPairs>
  <TitlesOfParts>
    <vt:vector size="60" baseType="lpstr">
      <vt:lpstr>Adobe Gothic Std B</vt:lpstr>
      <vt:lpstr>Microsoft YaHei</vt:lpstr>
      <vt:lpstr>Arial</vt:lpstr>
      <vt:lpstr>Calibri</vt:lpstr>
      <vt:lpstr>Calluna Sans</vt:lpstr>
      <vt:lpstr>Cambria Math</vt:lpstr>
      <vt:lpstr>Mangal</vt:lpstr>
      <vt:lpstr>Segoe UI</vt:lpstr>
      <vt:lpstr>StarSymbol</vt:lpstr>
      <vt:lpstr>Tahoma</vt:lpstr>
      <vt:lpstr>Times New Roman</vt:lpstr>
      <vt:lpstr>Wingdings</vt:lpstr>
      <vt:lpstr>template</vt:lpstr>
      <vt:lpstr>Rovnica</vt:lpstr>
      <vt:lpstr>Equation</vt:lpstr>
      <vt:lpstr>Twisted Rope</vt:lpstr>
      <vt:lpstr>Problem</vt:lpstr>
      <vt:lpstr>Apparatus</vt:lpstr>
      <vt:lpstr>We twist one end. What happens?</vt:lpstr>
      <vt:lpstr>Why do the do the formations appear?</vt:lpstr>
      <vt:lpstr>Existing theoretical model</vt:lpstr>
      <vt:lpstr>Energy of the rope</vt:lpstr>
      <vt:lpstr>Twist or loop?</vt:lpstr>
      <vt:lpstr>Reaching the torsional instability</vt:lpstr>
      <vt:lpstr>Reaching the torsional instability</vt:lpstr>
      <vt:lpstr>Formations:</vt:lpstr>
      <vt:lpstr>Spirals vs. coils</vt:lpstr>
      <vt:lpstr>Spirals</vt:lpstr>
      <vt:lpstr>Coils</vt:lpstr>
      <vt:lpstr>Points of investigation</vt:lpstr>
      <vt:lpstr>1. Torque and length during the twisting</vt:lpstr>
      <vt:lpstr>Torque characteristics – Sisal rope</vt:lpstr>
      <vt:lpstr>Torque characteristics - Polypropylene</vt:lpstr>
      <vt:lpstr>Length of rope during coil creation</vt:lpstr>
      <vt:lpstr>Coils effect on length</vt:lpstr>
      <vt:lpstr>Coils effect on length</vt:lpstr>
      <vt:lpstr>Conclusion part 1:</vt:lpstr>
      <vt:lpstr>2. Influence of     tension and diameter</vt:lpstr>
      <vt:lpstr>Prezentácia programu PowerPoint</vt:lpstr>
      <vt:lpstr>Number of twists for the 1st coil</vt:lpstr>
      <vt:lpstr>Prezentácia programu PowerPoint</vt:lpstr>
      <vt:lpstr>Scaling</vt:lpstr>
      <vt:lpstr>Twists vs. Diameter</vt:lpstr>
      <vt:lpstr>Twists vs. Diameter</vt:lpstr>
      <vt:lpstr>Prezentácia programu PowerPoint</vt:lpstr>
      <vt:lpstr>Max torque dep. on diameter</vt:lpstr>
      <vt:lpstr>Conclusion</vt:lpstr>
      <vt:lpstr>Appendix</vt:lpstr>
      <vt:lpstr>Our Qualitative Hypothesis</vt:lpstr>
      <vt:lpstr>Prezentácia programu PowerPoint</vt:lpstr>
      <vt:lpstr>Prezentácia programu PowerPoint</vt:lpstr>
      <vt:lpstr>Prezentácia programu PowerPoint</vt:lpstr>
      <vt:lpstr>Formations</vt:lpstr>
      <vt:lpstr>Prezentácia programu PowerPoint</vt:lpstr>
      <vt:lpstr>Sisal number of coils</vt:lpstr>
      <vt:lpstr>Sisal torque</vt:lpstr>
      <vt:lpstr>Sudden vs. continuous</vt:lpstr>
      <vt:lpstr>Work and potential energy</vt:lpstr>
      <vt:lpstr>Prezentácia programu PowerPoint</vt:lpstr>
      <vt:lpstr>Length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 Studený balón</dc:title>
  <dc:creator>Nikola Illášová</dc:creator>
  <cp:lastModifiedBy>Matej Badin</cp:lastModifiedBy>
  <cp:revision>381</cp:revision>
  <dcterms:created xsi:type="dcterms:W3CDTF">2014-02-10T11:28:42Z</dcterms:created>
  <dcterms:modified xsi:type="dcterms:W3CDTF">2014-07-03T23:03:54Z</dcterms:modified>
</cp:coreProperties>
</file>