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5"/>
  </p:notesMasterIdLst>
  <p:handoutMasterIdLst>
    <p:handoutMasterId r:id="rId46"/>
  </p:handoutMasterIdLst>
  <p:sldIdLst>
    <p:sldId id="257" r:id="rId2"/>
    <p:sldId id="261" r:id="rId3"/>
    <p:sldId id="262" r:id="rId4"/>
    <p:sldId id="264" r:id="rId5"/>
    <p:sldId id="265" r:id="rId6"/>
    <p:sldId id="266" r:id="rId7"/>
    <p:sldId id="270" r:id="rId8"/>
    <p:sldId id="268" r:id="rId9"/>
    <p:sldId id="283" r:id="rId10"/>
    <p:sldId id="280" r:id="rId11"/>
    <p:sldId id="269" r:id="rId12"/>
    <p:sldId id="294" r:id="rId13"/>
    <p:sldId id="295" r:id="rId14"/>
    <p:sldId id="302" r:id="rId15"/>
    <p:sldId id="267" r:id="rId16"/>
    <p:sldId id="271" r:id="rId17"/>
    <p:sldId id="305" r:id="rId18"/>
    <p:sldId id="298" r:id="rId19"/>
    <p:sldId id="297" r:id="rId20"/>
    <p:sldId id="287" r:id="rId21"/>
    <p:sldId id="286" r:id="rId22"/>
    <p:sldId id="273" r:id="rId23"/>
    <p:sldId id="299" r:id="rId24"/>
    <p:sldId id="275" r:id="rId25"/>
    <p:sldId id="276" r:id="rId26"/>
    <p:sldId id="277" r:id="rId27"/>
    <p:sldId id="301" r:id="rId28"/>
    <p:sldId id="291" r:id="rId29"/>
    <p:sldId id="292" r:id="rId30"/>
    <p:sldId id="278" r:id="rId31"/>
    <p:sldId id="296" r:id="rId32"/>
    <p:sldId id="307" r:id="rId33"/>
    <p:sldId id="279" r:id="rId34"/>
    <p:sldId id="306" r:id="rId35"/>
    <p:sldId id="282" r:id="rId36"/>
    <p:sldId id="260" r:id="rId37"/>
    <p:sldId id="303" r:id="rId38"/>
    <p:sldId id="285" r:id="rId39"/>
    <p:sldId id="288" r:id="rId40"/>
    <p:sldId id="289" r:id="rId41"/>
    <p:sldId id="290" r:id="rId42"/>
    <p:sldId id="284" r:id="rId43"/>
    <p:sldId id="30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86355" autoAdjust="0"/>
  </p:normalViewPr>
  <p:slideViewPr>
    <p:cSldViewPr>
      <p:cViewPr varScale="1">
        <p:scale>
          <a:sx n="74" d="100"/>
          <a:sy n="74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0" i="0" u="none" strike="noStrike" cap="all" baseline="0" dirty="0" smtClean="0">
                <a:effectLst/>
              </a:rPr>
              <a:t>𝜷=</a:t>
            </a:r>
            <a:r>
              <a:rPr lang="en-US" sz="2000" b="1" dirty="0" smtClean="0"/>
              <a:t>45</a:t>
            </a:r>
            <a:r>
              <a:rPr lang="en-US" sz="2000" b="0" i="0" u="none" strike="noStrike" baseline="0" dirty="0" smtClean="0">
                <a:effectLst/>
              </a:rPr>
              <a:t>°±</a:t>
            </a:r>
            <a:r>
              <a:rPr lang="en-US" sz="2000" b="1" i="0" u="none" strike="noStrike" baseline="0" dirty="0" smtClean="0">
                <a:effectLst/>
              </a:rPr>
              <a:t>1</a:t>
            </a:r>
            <a:r>
              <a:rPr lang="en-US" sz="2000" b="0" i="0" u="none" strike="noStrike" baseline="0" dirty="0" smtClean="0">
                <a:effectLst/>
              </a:rPr>
              <a:t>°</a:t>
            </a:r>
            <a:endParaRPr lang="en-US" sz="2000" b="0" dirty="0"/>
          </a:p>
        </c:rich>
      </c:tx>
      <c:layout>
        <c:manualLayout>
          <c:xMode val="edge"/>
          <c:yMode val="edge"/>
          <c:x val="0.46243880735144333"/>
          <c:y val="2.1534317280187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1864066385786"/>
          <c:y val="0.15180211210322797"/>
          <c:w val="0.86262406028959748"/>
          <c:h val="0.7191742627980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2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2.1</c:v>
                </c:pt>
                <c:pt idx="1">
                  <c:v>5.0999999999999996</c:v>
                </c:pt>
                <c:pt idx="2">
                  <c:v>7.2</c:v>
                </c:pt>
                <c:pt idx="3">
                  <c:v>10.199999999999999</c:v>
                </c:pt>
                <c:pt idx="4">
                  <c:v>15.1</c:v>
                </c:pt>
                <c:pt idx="5">
                  <c:v>20.2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51024"/>
        <c:axId val="195087776"/>
      </c:scatterChart>
      <c:valAx>
        <c:axId val="17535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Height [cm]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577354063492805"/>
              <c:y val="0.91030264932182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87776"/>
        <c:crosses val="autoZero"/>
        <c:crossBetween val="midCat"/>
      </c:valAx>
      <c:valAx>
        <c:axId val="1950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Radius</a:t>
                </a:r>
                <a:r>
                  <a:rPr lang="pt-BR" baseline="0" dirty="0" smtClean="0"/>
                  <a:t> [cm]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51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B4AA3-B66E-4F5B-92EA-24AD688A81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856FA6-0B21-4CB2-9459-222BDC3AEFC2}">
      <dgm:prSet phldrT="[Texto]"/>
      <dgm:spPr/>
      <dgm:t>
        <a:bodyPr/>
        <a:lstStyle/>
        <a:p>
          <a:r>
            <a:rPr lang="pt-BR" dirty="0" err="1" smtClean="0"/>
            <a:t>Theoretical</a:t>
          </a:r>
          <a:r>
            <a:rPr lang="pt-BR" dirty="0" smtClean="0"/>
            <a:t> </a:t>
          </a:r>
          <a:r>
            <a:rPr lang="pt-BR" dirty="0" err="1" smtClean="0"/>
            <a:t>Introduction</a:t>
          </a:r>
          <a:endParaRPr lang="pt-BR" dirty="0"/>
        </a:p>
      </dgm:t>
    </dgm:pt>
    <dgm:pt modelId="{38C66EB6-7508-4EDB-88F1-6EF6BAEBFBBC}" type="parTrans" cxnId="{D545A957-570A-4E0D-BA10-E83B6DD34FE2}">
      <dgm:prSet/>
      <dgm:spPr/>
      <dgm:t>
        <a:bodyPr/>
        <a:lstStyle/>
        <a:p>
          <a:endParaRPr lang="pt-BR"/>
        </a:p>
      </dgm:t>
    </dgm:pt>
    <dgm:pt modelId="{3FE216B5-DF70-4F44-8D18-29B9CDC4E555}" type="sibTrans" cxnId="{D545A957-570A-4E0D-BA10-E83B6DD34FE2}">
      <dgm:prSet/>
      <dgm:spPr/>
      <dgm:t>
        <a:bodyPr/>
        <a:lstStyle/>
        <a:p>
          <a:endParaRPr lang="pt-BR"/>
        </a:p>
      </dgm:t>
    </dgm:pt>
    <dgm:pt modelId="{D715D911-E088-4C94-B5A3-2DBA82F2764C}">
      <dgm:prSet phldrT="[Texto]"/>
      <dgm:spPr/>
      <dgm:t>
        <a:bodyPr/>
        <a:lstStyle/>
        <a:p>
          <a:r>
            <a:rPr lang="pt-BR" dirty="0" err="1" smtClean="0"/>
            <a:t>Experiments</a:t>
          </a:r>
          <a:endParaRPr lang="pt-BR" dirty="0"/>
        </a:p>
      </dgm:t>
    </dgm:pt>
    <dgm:pt modelId="{CC76373F-335E-4FFF-9CF1-553A6D340BEC}" type="parTrans" cxnId="{9270A865-FA05-404B-BD28-1B0007306694}">
      <dgm:prSet/>
      <dgm:spPr/>
      <dgm:t>
        <a:bodyPr/>
        <a:lstStyle/>
        <a:p>
          <a:endParaRPr lang="pt-BR"/>
        </a:p>
      </dgm:t>
    </dgm:pt>
    <dgm:pt modelId="{ED089098-F36E-4EBA-B799-B17706F4D443}" type="sibTrans" cxnId="{9270A865-FA05-404B-BD28-1B0007306694}">
      <dgm:prSet/>
      <dgm:spPr/>
      <dgm:t>
        <a:bodyPr/>
        <a:lstStyle/>
        <a:p>
          <a:endParaRPr lang="pt-BR"/>
        </a:p>
      </dgm:t>
    </dgm:pt>
    <dgm:pt modelId="{A31C7883-7732-4417-9AB4-E9172B4745B2}">
      <dgm:prSet phldrT="[Texto]"/>
      <dgm:spPr/>
      <dgm:t>
        <a:bodyPr/>
        <a:lstStyle/>
        <a:p>
          <a:r>
            <a:rPr lang="pt-BR" dirty="0" err="1" smtClean="0"/>
            <a:t>Conclusion</a:t>
          </a:r>
          <a:endParaRPr lang="pt-BR" dirty="0"/>
        </a:p>
      </dgm:t>
    </dgm:pt>
    <dgm:pt modelId="{F89A2681-8718-45E1-99A6-DAE7CE66A60B}" type="parTrans" cxnId="{F067CB98-9789-4948-98C1-7F6617226A89}">
      <dgm:prSet/>
      <dgm:spPr/>
      <dgm:t>
        <a:bodyPr/>
        <a:lstStyle/>
        <a:p>
          <a:endParaRPr lang="pt-BR"/>
        </a:p>
      </dgm:t>
    </dgm:pt>
    <dgm:pt modelId="{B2B00BEB-FFB6-4180-B48F-130017E3E3E1}" type="sibTrans" cxnId="{F067CB98-9789-4948-98C1-7F6617226A89}">
      <dgm:prSet/>
      <dgm:spPr/>
      <dgm:t>
        <a:bodyPr/>
        <a:lstStyle/>
        <a:p>
          <a:endParaRPr lang="pt-BR"/>
        </a:p>
      </dgm:t>
    </dgm:pt>
    <dgm:pt modelId="{7C6763CE-F6E0-4013-962F-46D52053F5D3}">
      <dgm:prSet/>
      <dgm:spPr/>
      <dgm:t>
        <a:bodyPr/>
        <a:lstStyle/>
        <a:p>
          <a:r>
            <a:rPr lang="pt-BR" dirty="0" smtClean="0"/>
            <a:t>Procedures</a:t>
          </a:r>
          <a:endParaRPr lang="pt-BR" dirty="0"/>
        </a:p>
      </dgm:t>
    </dgm:pt>
    <dgm:pt modelId="{9548BC22-7B81-4144-9FC7-907EA767C917}" type="parTrans" cxnId="{DF472319-260D-4322-A5F8-002627A202AF}">
      <dgm:prSet/>
      <dgm:spPr/>
      <dgm:t>
        <a:bodyPr/>
        <a:lstStyle/>
        <a:p>
          <a:endParaRPr lang="pt-BR"/>
        </a:p>
      </dgm:t>
    </dgm:pt>
    <dgm:pt modelId="{60B10DEC-71A8-47FC-B338-C2CACC8122BC}" type="sibTrans" cxnId="{DF472319-260D-4322-A5F8-002627A202AF}">
      <dgm:prSet/>
      <dgm:spPr/>
      <dgm:t>
        <a:bodyPr/>
        <a:lstStyle/>
        <a:p>
          <a:endParaRPr lang="pt-BR"/>
        </a:p>
      </dgm:t>
    </dgm:pt>
    <dgm:pt modelId="{46BF3B15-3382-4812-BC64-8032D2BEDE41}">
      <dgm:prSet/>
      <dgm:spPr/>
      <dgm:t>
        <a:bodyPr/>
        <a:lstStyle/>
        <a:p>
          <a:r>
            <a:rPr lang="pt-BR" dirty="0" err="1" smtClean="0"/>
            <a:t>Relevant</a:t>
          </a:r>
          <a:r>
            <a:rPr lang="pt-BR" dirty="0" smtClean="0"/>
            <a:t> </a:t>
          </a:r>
          <a:r>
            <a:rPr lang="pt-BR" dirty="0" err="1" smtClean="0"/>
            <a:t>parameters</a:t>
          </a:r>
          <a:endParaRPr lang="en-US" dirty="0"/>
        </a:p>
      </dgm:t>
    </dgm:pt>
    <dgm:pt modelId="{4F5EBD52-C417-4F19-BD45-C67B2D8E0F19}" type="parTrans" cxnId="{DA1A5D27-EEF9-4889-B760-A9406B7C9E16}">
      <dgm:prSet/>
      <dgm:spPr/>
      <dgm:t>
        <a:bodyPr/>
        <a:lstStyle/>
        <a:p>
          <a:endParaRPr lang="en-US"/>
        </a:p>
      </dgm:t>
    </dgm:pt>
    <dgm:pt modelId="{AC6F8269-4B05-422B-B7C4-2BB2581239D1}" type="sibTrans" cxnId="{DA1A5D27-EEF9-4889-B760-A9406B7C9E16}">
      <dgm:prSet/>
      <dgm:spPr/>
      <dgm:t>
        <a:bodyPr/>
        <a:lstStyle/>
        <a:p>
          <a:endParaRPr lang="en-US"/>
        </a:p>
      </dgm:t>
    </dgm:pt>
    <dgm:pt modelId="{B8614EA4-564D-4CAF-8FF3-1391495BE796}">
      <dgm:prSet/>
      <dgm:spPr/>
      <dgm:t>
        <a:bodyPr/>
        <a:lstStyle/>
        <a:p>
          <a:r>
            <a:rPr lang="pt-BR" dirty="0" smtClean="0"/>
            <a:t>Refraction</a:t>
          </a:r>
          <a:endParaRPr lang="pt-BR" dirty="0"/>
        </a:p>
      </dgm:t>
    </dgm:pt>
    <dgm:pt modelId="{3997B2AB-9B4D-46E1-A277-233288922A0E}" type="parTrans" cxnId="{4820123B-452E-441B-AA63-A90260514049}">
      <dgm:prSet/>
      <dgm:spPr/>
      <dgm:t>
        <a:bodyPr/>
        <a:lstStyle/>
        <a:p>
          <a:endParaRPr lang="en-US"/>
        </a:p>
      </dgm:t>
    </dgm:pt>
    <dgm:pt modelId="{C842E210-5F95-443A-A51A-6EDF8220A922}" type="sibTrans" cxnId="{4820123B-452E-441B-AA63-A90260514049}">
      <dgm:prSet/>
      <dgm:spPr/>
      <dgm:t>
        <a:bodyPr/>
        <a:lstStyle/>
        <a:p>
          <a:endParaRPr lang="en-US"/>
        </a:p>
      </dgm:t>
    </dgm:pt>
    <dgm:pt modelId="{6407916D-B282-4323-81CA-37FC1D100251}">
      <dgm:prSet/>
      <dgm:spPr/>
      <dgm:t>
        <a:bodyPr/>
        <a:lstStyle/>
        <a:p>
          <a:r>
            <a:rPr lang="pt-BR" dirty="0" smtClean="0"/>
            <a:t>Reflection</a:t>
          </a:r>
          <a:endParaRPr lang="pt-BR" dirty="0"/>
        </a:p>
      </dgm:t>
    </dgm:pt>
    <dgm:pt modelId="{FD4D95FD-AE31-4EF6-8969-DAA6E6602815}" type="parTrans" cxnId="{EFDF17D9-930D-42E1-A46C-F200B6CADA2B}">
      <dgm:prSet/>
      <dgm:spPr/>
      <dgm:t>
        <a:bodyPr/>
        <a:lstStyle/>
        <a:p>
          <a:endParaRPr lang="en-US"/>
        </a:p>
      </dgm:t>
    </dgm:pt>
    <dgm:pt modelId="{6041625A-28ED-4E74-A581-6638C16D6D35}" type="sibTrans" cxnId="{EFDF17D9-930D-42E1-A46C-F200B6CADA2B}">
      <dgm:prSet/>
      <dgm:spPr/>
      <dgm:t>
        <a:bodyPr/>
        <a:lstStyle/>
        <a:p>
          <a:endParaRPr lang="en-US"/>
        </a:p>
      </dgm:t>
    </dgm:pt>
    <dgm:pt modelId="{91F9C0E1-1274-4704-A6E8-2C9B3A4BF830}">
      <dgm:prSet/>
      <dgm:spPr/>
      <dgm:t>
        <a:bodyPr/>
        <a:lstStyle/>
        <a:p>
          <a:r>
            <a:rPr lang="pt-BR" dirty="0" smtClean="0"/>
            <a:t>Interference</a:t>
          </a:r>
          <a:endParaRPr lang="pt-BR" dirty="0"/>
        </a:p>
      </dgm:t>
    </dgm:pt>
    <dgm:pt modelId="{23627F81-668E-41F5-92AE-C24D943FC178}" type="parTrans" cxnId="{159494A5-F57B-49A3-B34A-1CE8987461DC}">
      <dgm:prSet/>
      <dgm:spPr/>
      <dgm:t>
        <a:bodyPr/>
        <a:lstStyle/>
        <a:p>
          <a:endParaRPr lang="en-US"/>
        </a:p>
      </dgm:t>
    </dgm:pt>
    <dgm:pt modelId="{A8A40E8B-A4E7-4140-9D39-EAE665C614D1}" type="sibTrans" cxnId="{159494A5-F57B-49A3-B34A-1CE8987461DC}">
      <dgm:prSet/>
      <dgm:spPr/>
      <dgm:t>
        <a:bodyPr/>
        <a:lstStyle/>
        <a:p>
          <a:endParaRPr lang="en-US"/>
        </a:p>
      </dgm:t>
    </dgm:pt>
    <dgm:pt modelId="{11873269-0302-49F3-953B-D7B116727011}">
      <dgm:prSet/>
      <dgm:spPr/>
      <dgm:t>
        <a:bodyPr/>
        <a:lstStyle/>
        <a:p>
          <a:r>
            <a:rPr lang="pt-BR" dirty="0" smtClean="0"/>
            <a:t>Snell’s Law</a:t>
          </a:r>
          <a:endParaRPr lang="pt-BR" dirty="0"/>
        </a:p>
      </dgm:t>
    </dgm:pt>
    <dgm:pt modelId="{0904B7C6-7C3F-43A7-93FD-91AC47E84446}" type="parTrans" cxnId="{4E9FD84C-5150-43E1-B02B-89472C427DB3}">
      <dgm:prSet/>
      <dgm:spPr/>
      <dgm:t>
        <a:bodyPr/>
        <a:lstStyle/>
        <a:p>
          <a:endParaRPr lang="en-US"/>
        </a:p>
      </dgm:t>
    </dgm:pt>
    <dgm:pt modelId="{0845F3EB-CCC0-48C5-B84C-7BBDD3665197}" type="sibTrans" cxnId="{4E9FD84C-5150-43E1-B02B-89472C427DB3}">
      <dgm:prSet/>
      <dgm:spPr/>
      <dgm:t>
        <a:bodyPr/>
        <a:lstStyle/>
        <a:p>
          <a:endParaRPr lang="en-US"/>
        </a:p>
      </dgm:t>
    </dgm:pt>
    <dgm:pt modelId="{BD772671-6B0D-44B9-B293-65AD9957F9DD}">
      <dgm:prSet/>
      <dgm:spPr/>
      <dgm:t>
        <a:bodyPr/>
        <a:lstStyle/>
        <a:p>
          <a:r>
            <a:rPr lang="pt-BR" dirty="0" smtClean="0"/>
            <a:t>Data Analysis</a:t>
          </a:r>
          <a:endParaRPr lang="pt-BR" dirty="0"/>
        </a:p>
      </dgm:t>
    </dgm:pt>
    <dgm:pt modelId="{A3937A94-0C62-4A15-BFE4-F6B84B033891}" type="parTrans" cxnId="{E73EDBCE-C5E5-448B-9C23-64164639CF53}">
      <dgm:prSet/>
      <dgm:spPr/>
      <dgm:t>
        <a:bodyPr/>
        <a:lstStyle/>
        <a:p>
          <a:endParaRPr lang="en-US"/>
        </a:p>
      </dgm:t>
    </dgm:pt>
    <dgm:pt modelId="{527F89DD-89F9-416E-B02B-B892D8BA176D}" type="sibTrans" cxnId="{E73EDBCE-C5E5-448B-9C23-64164639CF53}">
      <dgm:prSet/>
      <dgm:spPr/>
      <dgm:t>
        <a:bodyPr/>
        <a:lstStyle/>
        <a:p>
          <a:endParaRPr lang="en-US"/>
        </a:p>
      </dgm:t>
    </dgm:pt>
    <dgm:pt modelId="{BC8E0C85-93CA-4B44-9F6C-7D206AEDC908}">
      <dgm:prSet/>
      <dgm:spPr/>
      <dgm:t>
        <a:bodyPr/>
        <a:lstStyle/>
        <a:p>
          <a:r>
            <a:rPr lang="pt-BR" dirty="0" smtClean="0"/>
            <a:t>Materials</a:t>
          </a:r>
          <a:endParaRPr lang="pt-BR" dirty="0"/>
        </a:p>
      </dgm:t>
    </dgm:pt>
    <dgm:pt modelId="{7E8ED4EE-3029-46BE-9C73-4DFBFCC5FD7A}" type="parTrans" cxnId="{E492C6E2-B863-4DAA-8BC2-4E7DBB7A19BC}">
      <dgm:prSet/>
      <dgm:spPr/>
      <dgm:t>
        <a:bodyPr/>
        <a:lstStyle/>
        <a:p>
          <a:endParaRPr lang="en-US"/>
        </a:p>
      </dgm:t>
    </dgm:pt>
    <dgm:pt modelId="{D06C01DE-B083-453C-980B-3A1A0BF9E6BE}" type="sibTrans" cxnId="{E492C6E2-B863-4DAA-8BC2-4E7DBB7A19BC}">
      <dgm:prSet/>
      <dgm:spPr/>
      <dgm:t>
        <a:bodyPr/>
        <a:lstStyle/>
        <a:p>
          <a:endParaRPr lang="en-US"/>
        </a:p>
      </dgm:t>
    </dgm:pt>
    <dgm:pt modelId="{C7C20525-BC17-4E6A-BCA0-8F5549BE7282}" type="pres">
      <dgm:prSet presAssocID="{B47B4AA3-B66E-4F5B-92EA-24AD688A81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6C3A33-297F-4299-B204-32ED652768DD}" type="pres">
      <dgm:prSet presAssocID="{95856FA6-0B21-4CB2-9459-222BDC3AEFC2}" presName="parentLin" presStyleCnt="0"/>
      <dgm:spPr/>
    </dgm:pt>
    <dgm:pt modelId="{E432EBD8-3727-4053-950C-C1870933EA46}" type="pres">
      <dgm:prSet presAssocID="{95856FA6-0B21-4CB2-9459-222BDC3AEFC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B0DA8D5-32C5-4735-A975-6893FAB9EEC4}" type="pres">
      <dgm:prSet presAssocID="{95856FA6-0B21-4CB2-9459-222BDC3AEF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328E8-91B5-44FD-A3E5-8DACFF999DB8}" type="pres">
      <dgm:prSet presAssocID="{95856FA6-0B21-4CB2-9459-222BDC3AEFC2}" presName="negativeSpace" presStyleCnt="0"/>
      <dgm:spPr/>
    </dgm:pt>
    <dgm:pt modelId="{4D2F23F2-4B2D-4A1C-B1CA-E34708A7A70B}" type="pres">
      <dgm:prSet presAssocID="{95856FA6-0B21-4CB2-9459-222BDC3AEFC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574B18-B673-4A56-8FBB-53F34E222AB1}" type="pres">
      <dgm:prSet presAssocID="{3FE216B5-DF70-4F44-8D18-29B9CDC4E555}" presName="spaceBetweenRectangles" presStyleCnt="0"/>
      <dgm:spPr/>
    </dgm:pt>
    <dgm:pt modelId="{B21464CF-3648-4792-AD4C-D6230A7EFF6B}" type="pres">
      <dgm:prSet presAssocID="{D715D911-E088-4C94-B5A3-2DBA82F2764C}" presName="parentLin" presStyleCnt="0"/>
      <dgm:spPr/>
    </dgm:pt>
    <dgm:pt modelId="{8722B3BF-ABA3-43CE-8CBF-8CAC1E84664B}" type="pres">
      <dgm:prSet presAssocID="{D715D911-E088-4C94-B5A3-2DBA82F2764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4AC70D6-6E1F-4561-9C17-9F715259102A}" type="pres">
      <dgm:prSet presAssocID="{D715D911-E088-4C94-B5A3-2DBA82F276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95536-D8BA-43EC-924A-5DA6233EF119}" type="pres">
      <dgm:prSet presAssocID="{D715D911-E088-4C94-B5A3-2DBA82F2764C}" presName="negativeSpace" presStyleCnt="0"/>
      <dgm:spPr/>
    </dgm:pt>
    <dgm:pt modelId="{0524AC41-A7DB-419C-B36E-769FE087EF1A}" type="pres">
      <dgm:prSet presAssocID="{D715D911-E088-4C94-B5A3-2DBA82F2764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D4A1F-D000-42EE-AB2E-833B817FEC22}" type="pres">
      <dgm:prSet presAssocID="{ED089098-F36E-4EBA-B799-B17706F4D443}" presName="spaceBetweenRectangles" presStyleCnt="0"/>
      <dgm:spPr/>
    </dgm:pt>
    <dgm:pt modelId="{4A88137D-6CFF-4F20-B117-50066589B9E1}" type="pres">
      <dgm:prSet presAssocID="{A31C7883-7732-4417-9AB4-E9172B4745B2}" presName="parentLin" presStyleCnt="0"/>
      <dgm:spPr/>
    </dgm:pt>
    <dgm:pt modelId="{86BAF23F-5EBE-4493-A433-C55C73932F9B}" type="pres">
      <dgm:prSet presAssocID="{A31C7883-7732-4417-9AB4-E9172B4745B2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49D323C7-9475-4DA9-8735-A14D7AFF9D88}" type="pres">
      <dgm:prSet presAssocID="{A31C7883-7732-4417-9AB4-E9172B4745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30F15D-211D-41EA-9E7A-574ECF5CE9EF}" type="pres">
      <dgm:prSet presAssocID="{A31C7883-7732-4417-9AB4-E9172B4745B2}" presName="negativeSpace" presStyleCnt="0"/>
      <dgm:spPr/>
    </dgm:pt>
    <dgm:pt modelId="{789EA899-E94D-4D74-A6A4-E6DDBDA43AF7}" type="pres">
      <dgm:prSet presAssocID="{A31C7883-7732-4417-9AB4-E9172B4745B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323A0-AFE7-4DA3-89D8-5998B5FEDC60}" type="presOf" srcId="{6407916D-B282-4323-81CA-37FC1D100251}" destId="{4D2F23F2-4B2D-4A1C-B1CA-E34708A7A70B}" srcOrd="0" destOrd="0" presId="urn:microsoft.com/office/officeart/2005/8/layout/list1"/>
    <dgm:cxn modelId="{DA1A5D27-EEF9-4889-B760-A9406B7C9E16}" srcId="{A31C7883-7732-4417-9AB4-E9172B4745B2}" destId="{46BF3B15-3382-4812-BC64-8032D2BEDE41}" srcOrd="0" destOrd="0" parTransId="{4F5EBD52-C417-4F19-BD45-C67B2D8E0F19}" sibTransId="{AC6F8269-4B05-422B-B7C4-2BB2581239D1}"/>
    <dgm:cxn modelId="{4D8E52FC-BBFE-40F5-A97B-27A490312C9D}" type="presOf" srcId="{B47B4AA3-B66E-4F5B-92EA-24AD688A81AB}" destId="{C7C20525-BC17-4E6A-BCA0-8F5549BE7282}" srcOrd="0" destOrd="0" presId="urn:microsoft.com/office/officeart/2005/8/layout/list1"/>
    <dgm:cxn modelId="{90066727-838E-4A36-9A8B-3C096C4E83DC}" type="presOf" srcId="{A31C7883-7732-4417-9AB4-E9172B4745B2}" destId="{49D323C7-9475-4DA9-8735-A14D7AFF9D88}" srcOrd="1" destOrd="0" presId="urn:microsoft.com/office/officeart/2005/8/layout/list1"/>
    <dgm:cxn modelId="{BCE267EE-9C56-4EF3-AAFA-3D1415E8F30E}" type="presOf" srcId="{BD772671-6B0D-44B9-B293-65AD9957F9DD}" destId="{0524AC41-A7DB-419C-B36E-769FE087EF1A}" srcOrd="0" destOrd="2" presId="urn:microsoft.com/office/officeart/2005/8/layout/list1"/>
    <dgm:cxn modelId="{6629491F-FE7C-45AA-B2B1-0D9A4D2CED5E}" type="presOf" srcId="{A31C7883-7732-4417-9AB4-E9172B4745B2}" destId="{86BAF23F-5EBE-4493-A433-C55C73932F9B}" srcOrd="0" destOrd="0" presId="urn:microsoft.com/office/officeart/2005/8/layout/list1"/>
    <dgm:cxn modelId="{E492C6E2-B863-4DAA-8BC2-4E7DBB7A19BC}" srcId="{D715D911-E088-4C94-B5A3-2DBA82F2764C}" destId="{BC8E0C85-93CA-4B44-9F6C-7D206AEDC908}" srcOrd="0" destOrd="0" parTransId="{7E8ED4EE-3029-46BE-9C73-4DFBFCC5FD7A}" sibTransId="{D06C01DE-B083-453C-980B-3A1A0BF9E6BE}"/>
    <dgm:cxn modelId="{159494A5-F57B-49A3-B34A-1CE8987461DC}" srcId="{95856FA6-0B21-4CB2-9459-222BDC3AEFC2}" destId="{91F9C0E1-1274-4704-A6E8-2C9B3A4BF830}" srcOrd="3" destOrd="0" parTransId="{23627F81-668E-41F5-92AE-C24D943FC178}" sibTransId="{A8A40E8B-A4E7-4140-9D39-EAE665C614D1}"/>
    <dgm:cxn modelId="{D545A957-570A-4E0D-BA10-E83B6DD34FE2}" srcId="{B47B4AA3-B66E-4F5B-92EA-24AD688A81AB}" destId="{95856FA6-0B21-4CB2-9459-222BDC3AEFC2}" srcOrd="0" destOrd="0" parTransId="{38C66EB6-7508-4EDB-88F1-6EF6BAEBFBBC}" sibTransId="{3FE216B5-DF70-4F44-8D18-29B9CDC4E555}"/>
    <dgm:cxn modelId="{B8F2895A-47D0-4EFA-B480-6CEC2CF334D7}" type="presOf" srcId="{D715D911-E088-4C94-B5A3-2DBA82F2764C}" destId="{14AC70D6-6E1F-4561-9C17-9F715259102A}" srcOrd="1" destOrd="0" presId="urn:microsoft.com/office/officeart/2005/8/layout/list1"/>
    <dgm:cxn modelId="{F76B110E-E477-43C9-9398-A0144155B025}" type="presOf" srcId="{BC8E0C85-93CA-4B44-9F6C-7D206AEDC908}" destId="{0524AC41-A7DB-419C-B36E-769FE087EF1A}" srcOrd="0" destOrd="0" presId="urn:microsoft.com/office/officeart/2005/8/layout/list1"/>
    <dgm:cxn modelId="{24BC1136-FF3D-47CB-A531-33A9A5C25CCF}" type="presOf" srcId="{46BF3B15-3382-4812-BC64-8032D2BEDE41}" destId="{789EA899-E94D-4D74-A6A4-E6DDBDA43AF7}" srcOrd="0" destOrd="0" presId="urn:microsoft.com/office/officeart/2005/8/layout/list1"/>
    <dgm:cxn modelId="{B613301F-2BB2-4B06-B007-861597C238AA}" type="presOf" srcId="{7C6763CE-F6E0-4013-962F-46D52053F5D3}" destId="{0524AC41-A7DB-419C-B36E-769FE087EF1A}" srcOrd="0" destOrd="1" presId="urn:microsoft.com/office/officeart/2005/8/layout/list1"/>
    <dgm:cxn modelId="{4820123B-452E-441B-AA63-A90260514049}" srcId="{95856FA6-0B21-4CB2-9459-222BDC3AEFC2}" destId="{B8614EA4-564D-4CAF-8FF3-1391495BE796}" srcOrd="1" destOrd="0" parTransId="{3997B2AB-9B4D-46E1-A277-233288922A0E}" sibTransId="{C842E210-5F95-443A-A51A-6EDF8220A922}"/>
    <dgm:cxn modelId="{CE146971-9551-4740-BBFA-5778BA9EE2EB}" type="presOf" srcId="{95856FA6-0B21-4CB2-9459-222BDC3AEFC2}" destId="{8B0DA8D5-32C5-4735-A975-6893FAB9EEC4}" srcOrd="1" destOrd="0" presId="urn:microsoft.com/office/officeart/2005/8/layout/list1"/>
    <dgm:cxn modelId="{2183744A-1C10-4BB9-B1C3-B1A19D9B4398}" type="presOf" srcId="{D715D911-E088-4C94-B5A3-2DBA82F2764C}" destId="{8722B3BF-ABA3-43CE-8CBF-8CAC1E84664B}" srcOrd="0" destOrd="0" presId="urn:microsoft.com/office/officeart/2005/8/layout/list1"/>
    <dgm:cxn modelId="{9270A865-FA05-404B-BD28-1B0007306694}" srcId="{B47B4AA3-B66E-4F5B-92EA-24AD688A81AB}" destId="{D715D911-E088-4C94-B5A3-2DBA82F2764C}" srcOrd="1" destOrd="0" parTransId="{CC76373F-335E-4FFF-9CF1-553A6D340BEC}" sibTransId="{ED089098-F36E-4EBA-B799-B17706F4D443}"/>
    <dgm:cxn modelId="{E73EDBCE-C5E5-448B-9C23-64164639CF53}" srcId="{D715D911-E088-4C94-B5A3-2DBA82F2764C}" destId="{BD772671-6B0D-44B9-B293-65AD9957F9DD}" srcOrd="2" destOrd="0" parTransId="{A3937A94-0C62-4A15-BFE4-F6B84B033891}" sibTransId="{527F89DD-89F9-416E-B02B-B892D8BA176D}"/>
    <dgm:cxn modelId="{4E9FD84C-5150-43E1-B02B-89472C427DB3}" srcId="{95856FA6-0B21-4CB2-9459-222BDC3AEFC2}" destId="{11873269-0302-49F3-953B-D7B116727011}" srcOrd="2" destOrd="0" parTransId="{0904B7C6-7C3F-43A7-93FD-91AC47E84446}" sibTransId="{0845F3EB-CCC0-48C5-B84C-7BBDD3665197}"/>
    <dgm:cxn modelId="{DF472319-260D-4322-A5F8-002627A202AF}" srcId="{D715D911-E088-4C94-B5A3-2DBA82F2764C}" destId="{7C6763CE-F6E0-4013-962F-46D52053F5D3}" srcOrd="1" destOrd="0" parTransId="{9548BC22-7B81-4144-9FC7-907EA767C917}" sibTransId="{60B10DEC-71A8-47FC-B338-C2CACC8122BC}"/>
    <dgm:cxn modelId="{E69DB1C1-C5DA-4057-85E1-61D176265DB9}" type="presOf" srcId="{11873269-0302-49F3-953B-D7B116727011}" destId="{4D2F23F2-4B2D-4A1C-B1CA-E34708A7A70B}" srcOrd="0" destOrd="2" presId="urn:microsoft.com/office/officeart/2005/8/layout/list1"/>
    <dgm:cxn modelId="{9A50AD40-4EA9-41DE-AAEE-4E1F032E23A6}" type="presOf" srcId="{91F9C0E1-1274-4704-A6E8-2C9B3A4BF830}" destId="{4D2F23F2-4B2D-4A1C-B1CA-E34708A7A70B}" srcOrd="0" destOrd="3" presId="urn:microsoft.com/office/officeart/2005/8/layout/list1"/>
    <dgm:cxn modelId="{CA7F7EED-3448-47A5-BFFF-C78F5147EE1A}" type="presOf" srcId="{95856FA6-0B21-4CB2-9459-222BDC3AEFC2}" destId="{E432EBD8-3727-4053-950C-C1870933EA46}" srcOrd="0" destOrd="0" presId="urn:microsoft.com/office/officeart/2005/8/layout/list1"/>
    <dgm:cxn modelId="{F067CB98-9789-4948-98C1-7F6617226A89}" srcId="{B47B4AA3-B66E-4F5B-92EA-24AD688A81AB}" destId="{A31C7883-7732-4417-9AB4-E9172B4745B2}" srcOrd="2" destOrd="0" parTransId="{F89A2681-8718-45E1-99A6-DAE7CE66A60B}" sibTransId="{B2B00BEB-FFB6-4180-B48F-130017E3E3E1}"/>
    <dgm:cxn modelId="{D30D131C-EDEF-44D4-AFCF-C20A69AFEB01}" type="presOf" srcId="{B8614EA4-564D-4CAF-8FF3-1391495BE796}" destId="{4D2F23F2-4B2D-4A1C-B1CA-E34708A7A70B}" srcOrd="0" destOrd="1" presId="urn:microsoft.com/office/officeart/2005/8/layout/list1"/>
    <dgm:cxn modelId="{EFDF17D9-930D-42E1-A46C-F200B6CADA2B}" srcId="{95856FA6-0B21-4CB2-9459-222BDC3AEFC2}" destId="{6407916D-B282-4323-81CA-37FC1D100251}" srcOrd="0" destOrd="0" parTransId="{FD4D95FD-AE31-4EF6-8969-DAA6E6602815}" sibTransId="{6041625A-28ED-4E74-A581-6638C16D6D35}"/>
    <dgm:cxn modelId="{170E6D0B-8EC7-4D80-B978-66B0C330CFFF}" type="presParOf" srcId="{C7C20525-BC17-4E6A-BCA0-8F5549BE7282}" destId="{3F6C3A33-297F-4299-B204-32ED652768DD}" srcOrd="0" destOrd="0" presId="urn:microsoft.com/office/officeart/2005/8/layout/list1"/>
    <dgm:cxn modelId="{3F647ECB-6568-496D-BDC3-FA4CE5C20A30}" type="presParOf" srcId="{3F6C3A33-297F-4299-B204-32ED652768DD}" destId="{E432EBD8-3727-4053-950C-C1870933EA46}" srcOrd="0" destOrd="0" presId="urn:microsoft.com/office/officeart/2005/8/layout/list1"/>
    <dgm:cxn modelId="{BDF861A1-F89E-4AAE-BC62-02BA99BCD666}" type="presParOf" srcId="{3F6C3A33-297F-4299-B204-32ED652768DD}" destId="{8B0DA8D5-32C5-4735-A975-6893FAB9EEC4}" srcOrd="1" destOrd="0" presId="urn:microsoft.com/office/officeart/2005/8/layout/list1"/>
    <dgm:cxn modelId="{2196EFE2-3CE2-410C-B926-EA552898C923}" type="presParOf" srcId="{C7C20525-BC17-4E6A-BCA0-8F5549BE7282}" destId="{302328E8-91B5-44FD-A3E5-8DACFF999DB8}" srcOrd="1" destOrd="0" presId="urn:microsoft.com/office/officeart/2005/8/layout/list1"/>
    <dgm:cxn modelId="{C58ED303-9738-43F8-A52B-7E275FB70479}" type="presParOf" srcId="{C7C20525-BC17-4E6A-BCA0-8F5549BE7282}" destId="{4D2F23F2-4B2D-4A1C-B1CA-E34708A7A70B}" srcOrd="2" destOrd="0" presId="urn:microsoft.com/office/officeart/2005/8/layout/list1"/>
    <dgm:cxn modelId="{BD11A6C4-25DF-441B-A81A-50A00D77550D}" type="presParOf" srcId="{C7C20525-BC17-4E6A-BCA0-8F5549BE7282}" destId="{48574B18-B673-4A56-8FBB-53F34E222AB1}" srcOrd="3" destOrd="0" presId="urn:microsoft.com/office/officeart/2005/8/layout/list1"/>
    <dgm:cxn modelId="{2D3ED889-334A-4A0B-AF04-495532899D70}" type="presParOf" srcId="{C7C20525-BC17-4E6A-BCA0-8F5549BE7282}" destId="{B21464CF-3648-4792-AD4C-D6230A7EFF6B}" srcOrd="4" destOrd="0" presId="urn:microsoft.com/office/officeart/2005/8/layout/list1"/>
    <dgm:cxn modelId="{49E316AF-1AB0-4966-A784-EC2C14735579}" type="presParOf" srcId="{B21464CF-3648-4792-AD4C-D6230A7EFF6B}" destId="{8722B3BF-ABA3-43CE-8CBF-8CAC1E84664B}" srcOrd="0" destOrd="0" presId="urn:microsoft.com/office/officeart/2005/8/layout/list1"/>
    <dgm:cxn modelId="{4DB6167D-CB8A-4A93-B0BC-B75F5EFC3EBC}" type="presParOf" srcId="{B21464CF-3648-4792-AD4C-D6230A7EFF6B}" destId="{14AC70D6-6E1F-4561-9C17-9F715259102A}" srcOrd="1" destOrd="0" presId="urn:microsoft.com/office/officeart/2005/8/layout/list1"/>
    <dgm:cxn modelId="{45D35FC8-E21E-46D4-BFD9-C49A80B61480}" type="presParOf" srcId="{C7C20525-BC17-4E6A-BCA0-8F5549BE7282}" destId="{E2B95536-D8BA-43EC-924A-5DA6233EF119}" srcOrd="5" destOrd="0" presId="urn:microsoft.com/office/officeart/2005/8/layout/list1"/>
    <dgm:cxn modelId="{6FCAB0C9-C197-41A9-9801-CFF3D3AE15E3}" type="presParOf" srcId="{C7C20525-BC17-4E6A-BCA0-8F5549BE7282}" destId="{0524AC41-A7DB-419C-B36E-769FE087EF1A}" srcOrd="6" destOrd="0" presId="urn:microsoft.com/office/officeart/2005/8/layout/list1"/>
    <dgm:cxn modelId="{8F64C29D-6854-4745-AD5E-133EC76EE86B}" type="presParOf" srcId="{C7C20525-BC17-4E6A-BCA0-8F5549BE7282}" destId="{94AD4A1F-D000-42EE-AB2E-833B817FEC22}" srcOrd="7" destOrd="0" presId="urn:microsoft.com/office/officeart/2005/8/layout/list1"/>
    <dgm:cxn modelId="{7AA0A479-1C48-44E0-8C12-98A82710408F}" type="presParOf" srcId="{C7C20525-BC17-4E6A-BCA0-8F5549BE7282}" destId="{4A88137D-6CFF-4F20-B117-50066589B9E1}" srcOrd="8" destOrd="0" presId="urn:microsoft.com/office/officeart/2005/8/layout/list1"/>
    <dgm:cxn modelId="{55A12AA4-8F7A-4C1F-8B4F-082987CD2559}" type="presParOf" srcId="{4A88137D-6CFF-4F20-B117-50066589B9E1}" destId="{86BAF23F-5EBE-4493-A433-C55C73932F9B}" srcOrd="0" destOrd="0" presId="urn:microsoft.com/office/officeart/2005/8/layout/list1"/>
    <dgm:cxn modelId="{19681568-A2DF-44A9-88C8-F0BCD197DADC}" type="presParOf" srcId="{4A88137D-6CFF-4F20-B117-50066589B9E1}" destId="{49D323C7-9475-4DA9-8735-A14D7AFF9D88}" srcOrd="1" destOrd="0" presId="urn:microsoft.com/office/officeart/2005/8/layout/list1"/>
    <dgm:cxn modelId="{996E905B-E80B-48AE-8556-1E7E99029099}" type="presParOf" srcId="{C7C20525-BC17-4E6A-BCA0-8F5549BE7282}" destId="{0430F15D-211D-41EA-9E7A-574ECF5CE9EF}" srcOrd="9" destOrd="0" presId="urn:microsoft.com/office/officeart/2005/8/layout/list1"/>
    <dgm:cxn modelId="{FFF9E60B-BE49-4CB4-884A-8F6600D29F78}" type="presParOf" srcId="{C7C20525-BC17-4E6A-BCA0-8F5549BE7282}" destId="{789EA899-E94D-4D74-A6A4-E6DDBDA43A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23F2-4B2D-4A1C-B1CA-E34708A7A70B}">
      <dsp:nvSpPr>
        <dsp:cNvPr id="0" name=""/>
        <dsp:cNvSpPr/>
      </dsp:nvSpPr>
      <dsp:spPr>
        <a:xfrm>
          <a:off x="0" y="368628"/>
          <a:ext cx="7128792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74904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Reflection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Refraction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Snell’s Law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Interference</a:t>
          </a:r>
          <a:endParaRPr lang="pt-BR" sz="1800" kern="1200" dirty="0"/>
        </a:p>
      </dsp:txBody>
      <dsp:txXfrm>
        <a:off x="0" y="368628"/>
        <a:ext cx="7128792" cy="1587600"/>
      </dsp:txXfrm>
    </dsp:sp>
    <dsp:sp modelId="{8B0DA8D5-32C5-4735-A975-6893FAB9EEC4}">
      <dsp:nvSpPr>
        <dsp:cNvPr id="0" name=""/>
        <dsp:cNvSpPr/>
      </dsp:nvSpPr>
      <dsp:spPr>
        <a:xfrm>
          <a:off x="356439" y="102948"/>
          <a:ext cx="499015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Theoretical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Introduction</a:t>
          </a:r>
          <a:endParaRPr lang="pt-BR" sz="1800" kern="1200" dirty="0"/>
        </a:p>
      </dsp:txBody>
      <dsp:txXfrm>
        <a:off x="382378" y="128887"/>
        <a:ext cx="4938276" cy="479482"/>
      </dsp:txXfrm>
    </dsp:sp>
    <dsp:sp modelId="{0524AC41-A7DB-419C-B36E-769FE087EF1A}">
      <dsp:nvSpPr>
        <dsp:cNvPr id="0" name=""/>
        <dsp:cNvSpPr/>
      </dsp:nvSpPr>
      <dsp:spPr>
        <a:xfrm>
          <a:off x="0" y="2319108"/>
          <a:ext cx="712879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74904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Materials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Procedures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Data Analysis</a:t>
          </a:r>
          <a:endParaRPr lang="pt-BR" sz="1800" kern="1200" dirty="0"/>
        </a:p>
      </dsp:txBody>
      <dsp:txXfrm>
        <a:off x="0" y="2319108"/>
        <a:ext cx="7128792" cy="1304100"/>
      </dsp:txXfrm>
    </dsp:sp>
    <dsp:sp modelId="{14AC70D6-6E1F-4561-9C17-9F715259102A}">
      <dsp:nvSpPr>
        <dsp:cNvPr id="0" name=""/>
        <dsp:cNvSpPr/>
      </dsp:nvSpPr>
      <dsp:spPr>
        <a:xfrm>
          <a:off x="356439" y="2053428"/>
          <a:ext cx="499015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Experiments</a:t>
          </a:r>
          <a:endParaRPr lang="pt-BR" sz="1800" kern="1200" dirty="0"/>
        </a:p>
      </dsp:txBody>
      <dsp:txXfrm>
        <a:off x="382378" y="2079367"/>
        <a:ext cx="4938276" cy="479482"/>
      </dsp:txXfrm>
    </dsp:sp>
    <dsp:sp modelId="{789EA899-E94D-4D74-A6A4-E6DDBDA43AF7}">
      <dsp:nvSpPr>
        <dsp:cNvPr id="0" name=""/>
        <dsp:cNvSpPr/>
      </dsp:nvSpPr>
      <dsp:spPr>
        <a:xfrm>
          <a:off x="0" y="3986088"/>
          <a:ext cx="7128792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273" tIns="374904" rIns="5532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 smtClean="0"/>
            <a:t>Relevant</a:t>
          </a:r>
          <a:r>
            <a:rPr lang="pt-BR" sz="1800" kern="1200" dirty="0" smtClean="0"/>
            <a:t> </a:t>
          </a:r>
          <a:r>
            <a:rPr lang="pt-BR" sz="1800" kern="1200" dirty="0" err="1" smtClean="0"/>
            <a:t>parameters</a:t>
          </a:r>
          <a:endParaRPr lang="en-US" sz="1800" kern="1200" dirty="0"/>
        </a:p>
      </dsp:txBody>
      <dsp:txXfrm>
        <a:off x="0" y="3986088"/>
        <a:ext cx="7128792" cy="751275"/>
      </dsp:txXfrm>
    </dsp:sp>
    <dsp:sp modelId="{49D323C7-9475-4DA9-8735-A14D7AFF9D88}">
      <dsp:nvSpPr>
        <dsp:cNvPr id="0" name=""/>
        <dsp:cNvSpPr/>
      </dsp:nvSpPr>
      <dsp:spPr>
        <a:xfrm>
          <a:off x="356439" y="3720408"/>
          <a:ext cx="499015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Conclusion</a:t>
          </a:r>
          <a:endParaRPr lang="pt-BR" sz="1800" kern="1200" dirty="0"/>
        </a:p>
      </dsp:txBody>
      <dsp:txXfrm>
        <a:off x="382378" y="3746347"/>
        <a:ext cx="493827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B0E6-CCAA-334E-A4B0-3328937FED29}" type="datetimeFigureOut">
              <a:rPr lang="en-US" smtClean="0"/>
              <a:t>13/7/2015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830F-88BF-5A44-BC77-2EA5FED9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2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8A88-C29E-43E9-A86E-532182954CBB}" type="datetimeFigureOut">
              <a:rPr lang="pt-BR" smtClean="0"/>
              <a:pPr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4AD1-8C28-44F1-9E5D-3EDB27F866D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4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contents of my presentation. I will start with a theoretical introduction, after that I will speak about our experiments and finally I will give the conclusion.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3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1520" y="83671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Brazil</a:t>
            </a:r>
            <a:endParaRPr lang="pt-BR" sz="48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41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árbara\AppData\Local\Microsoft\Windows\Temporary Internet Files\Content.IE5\M8WLSQSZ\MC900438293[1].wm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268760"/>
            <a:ext cx="3686175" cy="35242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96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96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  <a:solidFill>
            <a:schemeClr val="bg2"/>
          </a:solidFill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028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27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12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936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17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768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Brazil</a:t>
            </a:r>
            <a:endParaRPr lang="pt-BR" sz="48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01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árbara\AppData\Local\Microsoft\Windows\Temporary Internet Files\Content.IE5\M8WLSQSZ\MC90043829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3208" y="1236898"/>
            <a:ext cx="3686175" cy="35242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96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96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Bárbara\AppData\Local\Microsoft\Windows\Temporary Internet Files\Content.IE5\M8WLSQSZ\MC900438293[1].wm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268760"/>
            <a:ext cx="3686175" cy="3524250"/>
          </a:xfrm>
          <a:prstGeom prst="rect">
            <a:avLst/>
          </a:prstGeom>
          <a:noFill/>
        </p:spPr>
      </p:pic>
      <p:sp>
        <p:nvSpPr>
          <p:cNvPr id="6" name="CaixaDeTexto 3"/>
          <p:cNvSpPr txBox="1"/>
          <p:nvPr userDrawn="1"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96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96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0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12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3927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Team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Brazil</a:t>
            </a:r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</a:t>
            </a:r>
            <a:r>
              <a:rPr lang="pt-B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## </a:t>
            </a: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Title</a:t>
            </a:r>
            <a:endParaRPr lang="pt-B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309320"/>
            <a:ext cx="86409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80000" algn="r"/>
              </a:tabLst>
            </a:pP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Diego de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Moura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, Felipe de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Melo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,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Matheus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Camacho,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Thiago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Bergamaschi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,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Thiago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Kalife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	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Nakhon</a:t>
            </a:r>
            <a:r>
              <a:rPr lang="en-US" sz="105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1050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Ratchasima</a:t>
            </a:r>
            <a:r>
              <a:rPr lang="en-US" sz="1050" b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, 27 June – 4 July 2015</a:t>
            </a:r>
            <a:endParaRPr lang="en-US" sz="1050" baseline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  <a:p>
            <a:pPr>
              <a:tabLst>
                <a:tab pos="8280000" algn="r"/>
              </a:tabLst>
            </a:pPr>
            <a:r>
              <a:rPr lang="en-US" sz="1050" b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Reporter: </a:t>
            </a:r>
            <a:r>
              <a:rPr lang="en-US" sz="1050" b="1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Felipe de </a:t>
            </a:r>
            <a:r>
              <a:rPr lang="en-US" sz="1050" b="1" baseline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Melo</a:t>
            </a:r>
            <a:r>
              <a:rPr lang="en-US" sz="1050" b="1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	</a:t>
            </a:r>
            <a:fld id="{527E93F8-A3B3-4872-83EA-D7C4E4543407}" type="slidenum">
              <a:rPr lang="en-US" sz="1200" b="1" baseline="0" noProof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pPr>
                <a:tabLst>
                  <a:tab pos="8280000" algn="r"/>
                </a:tabLst>
              </a:pPr>
              <a:t>‹#›</a:t>
            </a:fld>
            <a:endParaRPr lang="en-US" sz="1200" b="1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Imagem 7" descr="grungy_brazil_flag___brasil_by_think0.jpg"/>
          <p:cNvPicPr>
            <a:picLocks noChangeAspect="1"/>
          </p:cNvPicPr>
          <p:nvPr/>
        </p:nvPicPr>
        <p:blipFill>
          <a:blip r:embed="rId12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1520" y="139279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noProof="0" dirty="0" smtClean="0">
                <a:solidFill>
                  <a:schemeClr val="bg1"/>
                </a:solidFill>
                <a:latin typeface="+mj-lt"/>
              </a:rPr>
              <a:t>Brazil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Problem 14 – Circle of Light</a:t>
            </a:r>
            <a:endParaRPr lang="en-US" sz="2000" b="0" i="0" noProof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7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98" r:id="rId10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2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flectivity" TargetMode="External"/><Relationship Id="rId2" Type="http://schemas.openxmlformats.org/officeDocument/2006/relationships/hyperlink" Target="http://www.starkeffects.com/snells-law-vector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resnel_equation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470.png"/><Relationship Id="rId7" Type="http://schemas.openxmlformats.org/officeDocument/2006/relationships/image" Target="../media/image6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7" Type="http://schemas.openxmlformats.org/officeDocument/2006/relationships/image" Target="../media/image8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3886200" cy="18722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Problem 14</a:t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dirty="0" smtClean="0"/>
              <a:t>Circle of Light</a:t>
            </a:r>
            <a:endParaRPr lang="en-US" sz="4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5157192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Reporter: Felipe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Felipe\AppData\Local\Microsoft\Windows\INetCache\Content.Word\IMG-20141113-WA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9943"/>
            <a:ext cx="4194750" cy="23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2770" y="2636912"/>
                <a:ext cx="8104032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acc>
                            <m:accPr>
                              <m:chr m:val="̂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" y="2636912"/>
                <a:ext cx="8104032" cy="10911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870" y="1016355"/>
            <a:ext cx="8686800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Vectorial form of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Snell’s law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2769" y="3063465"/>
            <a:ext cx="445915" cy="47786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33615" y="2847442"/>
            <a:ext cx="379276" cy="45461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49193" y="3307553"/>
            <a:ext cx="363698" cy="42055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21002" y="3059708"/>
            <a:ext cx="373907" cy="40196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5209" y="3055981"/>
            <a:ext cx="373905" cy="45835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46032" y="3548487"/>
            <a:ext cx="1" cy="498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87438" y="3722402"/>
            <a:ext cx="238519" cy="6053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83085" y="2783694"/>
            <a:ext cx="442322" cy="357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67770" y="3528996"/>
            <a:ext cx="318444" cy="575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16897" y="2470674"/>
            <a:ext cx="6356" cy="3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9180" y="4112033"/>
            <a:ext cx="1508258" cy="101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Refracted light ray unit vector 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1647975" y="4330243"/>
            <a:ext cx="1976124" cy="6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Wire refraction index</a:t>
            </a:r>
            <a:endParaRPr lang="en-US" sz="2000" dirty="0"/>
          </a:p>
        </p:txBody>
      </p:sp>
      <p:sp>
        <p:nvSpPr>
          <p:cNvPr id="44" name="Rounded Rectangle 43"/>
          <p:cNvSpPr/>
          <p:nvPr/>
        </p:nvSpPr>
        <p:spPr>
          <a:xfrm>
            <a:off x="762642" y="1834323"/>
            <a:ext cx="1805926" cy="6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Air refraction index</a:t>
            </a:r>
            <a:endParaRPr lang="en-US" sz="2000" dirty="0"/>
          </a:p>
        </p:txBody>
      </p:sp>
      <p:sp>
        <p:nvSpPr>
          <p:cNvPr id="45" name="Rounded Rectangle 44"/>
          <p:cNvSpPr/>
          <p:nvPr/>
        </p:nvSpPr>
        <p:spPr>
          <a:xfrm>
            <a:off x="2958259" y="2128551"/>
            <a:ext cx="1694268" cy="6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Normal unit vector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3684636" y="4138343"/>
            <a:ext cx="1895476" cy="6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Incident light ray unit vector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2272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6" grpId="0" animBg="1"/>
      <p:bldP spid="39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0528" y="1597639"/>
                <a:ext cx="9505056" cy="1052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sz="2400">
                                                      <a:latin typeface="Cambria Math" panose="02040503050406030204" pitchFamily="18" charset="0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func>
                                                <m:func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pt-B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pt-BR" sz="2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cos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pt-B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pt-B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func>
                                        </m:e>
                                      </m:d>
                                    </m:e>
                                  </m:rad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func>
                                    <m:func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func>
                                <m:func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sz="2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sz="2400">
                                                      <a:latin typeface="Cambria Math" panose="02040503050406030204" pitchFamily="18" charset="0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597639"/>
                <a:ext cx="9505056" cy="10529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3295434" y="2219946"/>
            <a:ext cx="484477" cy="45461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72630" y="2631350"/>
            <a:ext cx="582411" cy="383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3528" y="3045083"/>
            <a:ext cx="2736304" cy="655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Inclination in relation to horizontal axis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5662945" y="2219946"/>
            <a:ext cx="379276" cy="45461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5"/>
          </p:cNvCxnSpPr>
          <p:nvPr/>
        </p:nvCxnSpPr>
        <p:spPr>
          <a:xfrm>
            <a:off x="5986677" y="2607986"/>
            <a:ext cx="331000" cy="301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303651" y="2947992"/>
                <a:ext cx="1301933" cy="9863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51" y="2947992"/>
                <a:ext cx="1301933" cy="98630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7784" y="4231671"/>
                <a:ext cx="3816424" cy="1129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lim>
                          </m:limLow>
                        </m:fNam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231671"/>
                <a:ext cx="3816424" cy="1129092"/>
              </a:xfrm>
              <a:prstGeom prst="rect">
                <a:avLst/>
              </a:prstGeom>
              <a:blipFill rotWithShape="0">
                <a:blip r:embed="rId4"/>
                <a:stretch>
                  <a:fillRect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33672" y="4365104"/>
            <a:ext cx="2371875" cy="995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The last refracted ray, with biggest angular deviation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05547" y="4960319"/>
            <a:ext cx="255760" cy="125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3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1524" y="2130342"/>
                <a:ext cx="3451096" cy="107794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24" y="2130342"/>
                <a:ext cx="3451096" cy="10779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11965" y="2132856"/>
                <a:ext cx="3451096" cy="107794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965" y="2132856"/>
                <a:ext cx="3451096" cy="10779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 rot="16200000">
            <a:off x="4108925" y="2167770"/>
            <a:ext cx="720080" cy="10081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954308" y="3742724"/>
                <a:ext cx="3029313" cy="83371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dirty="0" smtClean="0">
                    <a:solidFill>
                      <a:schemeClr val="tx1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 wire immersed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n air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08" y="3742724"/>
                <a:ext cx="3029313" cy="833710"/>
              </a:xfrm>
              <a:prstGeom prst="roundRect">
                <a:avLst/>
              </a:prstGeom>
              <a:blipFill rotWithShape="0">
                <a:blip r:embed="rId4"/>
                <a:stretch>
                  <a:fillRect l="-998" t="-2837" r="-79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32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463 L -0.27309 -0.0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endCxn id="7" idx="0"/>
          </p:cNvCxnSpPr>
          <p:nvPr/>
        </p:nvCxnSpPr>
        <p:spPr>
          <a:xfrm>
            <a:off x="6759211" y="2876303"/>
            <a:ext cx="165235" cy="10192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5" idx="0"/>
          </p:cNvCxnSpPr>
          <p:nvPr/>
        </p:nvCxnSpPr>
        <p:spPr>
          <a:xfrm flipH="1">
            <a:off x="4148342" y="3081334"/>
            <a:ext cx="2082995" cy="84587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2882794" y="3927206"/>
                <a:ext cx="2531096" cy="7012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94" y="3927206"/>
                <a:ext cx="2531096" cy="70124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15420" y="1916832"/>
                <a:ext cx="3451096" cy="107794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420" y="1916832"/>
                <a:ext cx="3451096" cy="10779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39952" y="2488833"/>
            <a:ext cx="936104" cy="43714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928" y="1916832"/>
            <a:ext cx="1342588" cy="50457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76056" y="2798056"/>
            <a:ext cx="720080" cy="151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5796136" y="2439722"/>
                <a:ext cx="1656184" cy="7012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39722"/>
                <a:ext cx="1656184" cy="70124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36738" y="3895583"/>
                <a:ext cx="2375415" cy="112016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 this interval,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pt-B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pt-BR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decresent function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38" y="3895583"/>
                <a:ext cx="2375415" cy="1120169"/>
              </a:xfrm>
              <a:prstGeom prst="rect">
                <a:avLst/>
              </a:prstGeom>
              <a:blipFill rotWithShape="0">
                <a:blip r:embed="rId5"/>
                <a:stretch>
                  <a:fillRect b="-5851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673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11" grpId="0" animBg="1"/>
      <p:bldP spid="2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1680" y="2276872"/>
            <a:ext cx="5340095" cy="1066120"/>
            <a:chOff x="978648" y="2107203"/>
            <a:chExt cx="4990427" cy="865868"/>
          </a:xfrm>
        </p:grpSpPr>
        <p:grpSp>
          <p:nvGrpSpPr>
            <p:cNvPr id="13" name="Group 12"/>
            <p:cNvGrpSpPr/>
            <p:nvPr/>
          </p:nvGrpSpPr>
          <p:grpSpPr>
            <a:xfrm>
              <a:off x="978648" y="2107203"/>
              <a:ext cx="2179673" cy="865868"/>
              <a:chOff x="1763688" y="1581473"/>
              <a:chExt cx="2062064" cy="865868"/>
            </a:xfrm>
            <a:noFill/>
          </p:grpSpPr>
          <p:sp>
            <p:nvSpPr>
              <p:cNvPr id="18" name="Rectangle 17"/>
              <p:cNvSpPr/>
              <p:nvPr/>
            </p:nvSpPr>
            <p:spPr>
              <a:xfrm>
                <a:off x="1763688" y="1581473"/>
                <a:ext cx="2062064" cy="8658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pt-BR" sz="2400" dirty="0" smtClean="0"/>
                  <a:t>        </a:t>
                </a:r>
                <a:r>
                  <a:rPr lang="pt-BR" sz="2400" dirty="0" smtClean="0">
                    <a:solidFill>
                      <a:schemeClr val="tx1"/>
                    </a:solidFill>
                  </a:rPr>
                  <a:t>Refraction                         	index</a:t>
                </a:r>
                <a:endParaRPr lang="en-US" sz="2400" dirty="0"/>
              </a:p>
            </p:txBody>
          </p:sp>
          <p:sp>
            <p:nvSpPr>
              <p:cNvPr id="19" name="Up Arrow 18"/>
              <p:cNvSpPr/>
              <p:nvPr/>
            </p:nvSpPr>
            <p:spPr>
              <a:xfrm>
                <a:off x="1890356" y="1676462"/>
                <a:ext cx="517116" cy="616070"/>
              </a:xfrm>
              <a:prstGeom prst="up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53045" y="2107203"/>
              <a:ext cx="1916030" cy="865868"/>
              <a:chOff x="1761688" y="2527315"/>
              <a:chExt cx="1916030" cy="86586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761688" y="2527315"/>
                <a:ext cx="1916030" cy="86586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pt-BR" sz="2400" dirty="0" smtClean="0"/>
                  <a:t>        </a:t>
                </a:r>
                <a:r>
                  <a:rPr lang="pt-BR" sz="2400" dirty="0" smtClean="0">
                    <a:solidFill>
                      <a:schemeClr val="tx1"/>
                    </a:solidFill>
                  </a:rPr>
                  <a:t>Light intensity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Up Arrow 16"/>
              <p:cNvSpPr/>
              <p:nvPr/>
            </p:nvSpPr>
            <p:spPr>
              <a:xfrm rot="10800000">
                <a:off x="1888355" y="2622304"/>
                <a:ext cx="517116" cy="61607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>
              <a:off x="3317830" y="2297821"/>
              <a:ext cx="575706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0069" y="3537845"/>
            <a:ext cx="5353297" cy="1113179"/>
            <a:chOff x="985557" y="3799582"/>
            <a:chExt cx="5002765" cy="904088"/>
          </a:xfrm>
        </p:grpSpPr>
        <p:grpSp>
          <p:nvGrpSpPr>
            <p:cNvPr id="21" name="Group 20"/>
            <p:cNvGrpSpPr/>
            <p:nvPr/>
          </p:nvGrpSpPr>
          <p:grpSpPr>
            <a:xfrm>
              <a:off x="985557" y="3799582"/>
              <a:ext cx="2220062" cy="865868"/>
              <a:chOff x="1614616" y="4581341"/>
              <a:chExt cx="2220062" cy="86586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14616" y="4581341"/>
                <a:ext cx="2220062" cy="8658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pt-BR" sz="2400" dirty="0">
                    <a:solidFill>
                      <a:schemeClr val="tx1"/>
                    </a:solidFill>
                  </a:rPr>
                  <a:t>I</a:t>
                </a:r>
                <a:r>
                  <a:rPr lang="pt-BR" sz="2400" dirty="0" smtClean="0">
                    <a:solidFill>
                      <a:schemeClr val="tx1"/>
                    </a:solidFill>
                  </a:rPr>
                  <a:t>nclination  angle</a:t>
                </a:r>
                <a:r>
                  <a:rPr lang="pt-BR" sz="2400" dirty="0" smtClean="0"/>
                  <a:t>  </a:t>
                </a:r>
                <a:endParaRPr lang="en-US" sz="2400" dirty="0"/>
              </a:p>
            </p:txBody>
          </p:sp>
          <p:sp>
            <p:nvSpPr>
              <p:cNvPr id="28" name="Up Arrow 27"/>
              <p:cNvSpPr/>
              <p:nvPr/>
            </p:nvSpPr>
            <p:spPr>
              <a:xfrm>
                <a:off x="1812980" y="4714550"/>
                <a:ext cx="517116" cy="616070"/>
              </a:xfrm>
              <a:prstGeom prst="up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53044" y="3837802"/>
              <a:ext cx="1935278" cy="865868"/>
              <a:chOff x="1763688" y="4449029"/>
              <a:chExt cx="1935278" cy="865868"/>
            </a:xfrm>
            <a:solidFill>
              <a:schemeClr val="bg1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1763688" y="4449029"/>
                <a:ext cx="1935278" cy="86586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pt-BR" sz="2400" dirty="0" smtClean="0">
                    <a:solidFill>
                      <a:schemeClr val="tx1"/>
                    </a:solidFill>
                  </a:rPr>
                  <a:t>    Light intensity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Up Arrow 24"/>
              <p:cNvSpPr/>
              <p:nvPr/>
            </p:nvSpPr>
            <p:spPr>
              <a:xfrm rot="10800000">
                <a:off x="1890356" y="4544018"/>
                <a:ext cx="517116" cy="61607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3347647" y="4028420"/>
              <a:ext cx="575706" cy="484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10807" y="2086324"/>
            <a:ext cx="2353481" cy="266429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2" idx="2"/>
            <a:endCxn id="32" idx="3"/>
          </p:cNvCxnSpPr>
          <p:nvPr/>
        </p:nvCxnSpPr>
        <p:spPr>
          <a:xfrm rot="5400000">
            <a:off x="5303085" y="4803447"/>
            <a:ext cx="737290" cy="631636"/>
          </a:xfrm>
          <a:prstGeom prst="bentConnector2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816765" y="5127639"/>
            <a:ext cx="3539147" cy="720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Increase the area iluminated by refracted light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052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85" y="1700808"/>
            <a:ext cx="6725173" cy="4460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11760" y="184482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Form primaly the front part of the circle</a:t>
            </a:r>
            <a:endParaRPr lang="en-US" sz="2000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4355976" y="2384884"/>
            <a:ext cx="504056" cy="360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1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 and Reflection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3392996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Translucid wire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860032" y="3284984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Assume </a:t>
            </a:r>
            <a:r>
              <a:rPr lang="en-US" sz="2000" dirty="0"/>
              <a:t>absorption equals to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6771" y="1944583"/>
                <a:ext cx="2860063" cy="79208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71" y="1944583"/>
                <a:ext cx="2860063" cy="7920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141575" y="3573016"/>
            <a:ext cx="526976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5497" y="1927474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Energy conservation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2226780" y="2179502"/>
            <a:ext cx="526976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40197" y="4611108"/>
                <a:ext cx="2860063" cy="79208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97" y="4611108"/>
                <a:ext cx="2860063" cy="7920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99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72" y="1052736"/>
            <a:ext cx="8686800" cy="8011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 and Reflection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Fresnel’s Relation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048" y="5924997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http://www.ece.rice.edu/~daniel/262/pdf/lecture13.pdf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4" y="2021915"/>
            <a:ext cx="4118439" cy="3494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52" y="2007061"/>
            <a:ext cx="4154879" cy="33497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4048" y="5050040"/>
            <a:ext cx="288032" cy="29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82403" y="5058484"/>
            <a:ext cx="288032" cy="29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20350969">
            <a:off x="4099179" y="2553206"/>
            <a:ext cx="504056" cy="36004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0350969">
            <a:off x="8568444" y="2553207"/>
            <a:ext cx="504056" cy="36004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1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 and Reflection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808" y="1651999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From spherical geometry: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59832" y="2461124"/>
                <a:ext cx="3168352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61124"/>
                <a:ext cx="3168352" cy="8640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75856" y="2749156"/>
            <a:ext cx="864096" cy="3600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3707904" y="3109196"/>
            <a:ext cx="0" cy="57606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91880" y="3757268"/>
                <a:ext cx="2304256" cy="86409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57268"/>
                <a:ext cx="2304256" cy="8640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146117" y="2756337"/>
            <a:ext cx="864096" cy="3600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80112" y="3127619"/>
            <a:ext cx="0" cy="57606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1259632" y="5053412"/>
            <a:ext cx="576064" cy="5358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7704" y="4880169"/>
            <a:ext cx="4464496" cy="895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Higher values for beta will increase the reflected light intensity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223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 and Reflection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8414"/>
            <a:ext cx="3654735" cy="45811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92080" y="2924944"/>
            <a:ext cx="1208462" cy="537938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92080" y="3789040"/>
            <a:ext cx="1208462" cy="537938"/>
          </a:xfrm>
          <a:prstGeom prst="roundRect">
            <a:avLst/>
          </a:prstGeom>
          <a:solidFill>
            <a:srgbClr val="00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02471" y="2924944"/>
            <a:ext cx="2319930" cy="5379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Refraction</a:t>
            </a: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542" y="3789040"/>
            <a:ext cx="2319930" cy="5379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Reflection</a:t>
            </a: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3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2420888"/>
            <a:ext cx="3886200" cy="1872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4400" dirty="0"/>
              <a:t>Problem </a:t>
            </a:r>
            <a:r>
              <a:rPr lang="pt-BR" sz="4400" dirty="0" smtClean="0"/>
              <a:t>14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/>
              <a:t> </a:t>
            </a:r>
            <a:r>
              <a:rPr lang="pt-BR" sz="4400" dirty="0" smtClean="0"/>
              <a:t>Circle of Light</a:t>
            </a:r>
            <a:endParaRPr kumimoji="0" lang="en-US" sz="4400" b="0" i="0" u="none" strike="noStrike" kern="1200" cap="none" spc="0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7944" y="2420888"/>
            <a:ext cx="4896544" cy="187220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When a </a:t>
            </a:r>
            <a:r>
              <a:rPr lang="en-US" sz="2000" dirty="0" smtClean="0">
                <a:solidFill>
                  <a:srgbClr val="FF0000"/>
                </a:solidFill>
              </a:rPr>
              <a:t>laser</a:t>
            </a:r>
            <a:r>
              <a:rPr lang="en-US" sz="2000" dirty="0" smtClean="0"/>
              <a:t> </a:t>
            </a:r>
            <a:r>
              <a:rPr lang="en-US" sz="2000" dirty="0"/>
              <a:t>beam is aimed at a </a:t>
            </a:r>
            <a:r>
              <a:rPr lang="en-US" sz="2000" dirty="0">
                <a:solidFill>
                  <a:srgbClr val="FF0000"/>
                </a:solidFill>
              </a:rPr>
              <a:t>wire</a:t>
            </a:r>
            <a:r>
              <a:rPr lang="en-US" sz="2000" dirty="0"/>
              <a:t>, a </a:t>
            </a:r>
            <a:r>
              <a:rPr lang="en-US" sz="2000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of light can be observed on a screen </a:t>
            </a:r>
            <a:r>
              <a:rPr lang="en-US" sz="2000" dirty="0">
                <a:solidFill>
                  <a:srgbClr val="FF0000"/>
                </a:solidFill>
              </a:rPr>
              <a:t>perpendicular</a:t>
            </a:r>
            <a:r>
              <a:rPr lang="en-US" sz="2000" dirty="0"/>
              <a:t> to the wire. Explain this phenomenon and investigate how it depends on the </a:t>
            </a:r>
            <a:r>
              <a:rPr lang="en-US" sz="2000" dirty="0">
                <a:solidFill>
                  <a:srgbClr val="FF0000"/>
                </a:solidFill>
              </a:rPr>
              <a:t>relevant parameters</a:t>
            </a:r>
            <a:r>
              <a:rPr lang="en-US" sz="20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8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Circle formation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830317" y="2354474"/>
                <a:ext cx="2327216" cy="115212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317" y="2354474"/>
                <a:ext cx="2327216" cy="115212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8414"/>
            <a:ext cx="4704803" cy="443088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04470" y="2714514"/>
            <a:ext cx="288032" cy="432048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" idx="4"/>
          </p:cNvCxnSpPr>
          <p:nvPr/>
        </p:nvCxnSpPr>
        <p:spPr>
          <a:xfrm>
            <a:off x="6648486" y="3146562"/>
            <a:ext cx="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30317" y="3892830"/>
            <a:ext cx="2736304" cy="930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Disconsidering the wire dimensions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14" idx="1"/>
          </p:cNvCxnSpPr>
          <p:nvPr/>
        </p:nvCxnSpPr>
        <p:spPr>
          <a:xfrm flipH="1">
            <a:off x="3061038" y="2498490"/>
            <a:ext cx="3916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7639" y="2236129"/>
            <a:ext cx="530147" cy="118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78435" y="1907143"/>
            <a:ext cx="1232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Laser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452730" y="2210458"/>
            <a:ext cx="1232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Wire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167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4869961" y="2708920"/>
            <a:ext cx="68802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Circle formation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" y="1598414"/>
            <a:ext cx="4961896" cy="4365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347033" y="2153770"/>
                <a:ext cx="3725940" cy="72008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33" y="2153770"/>
                <a:ext cx="372594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288357" y="2358820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17866" y="2358820"/>
            <a:ext cx="413392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67989" y="2343730"/>
            <a:ext cx="424246" cy="3751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4"/>
            <a:endCxn id="26" idx="0"/>
          </p:cNvCxnSpPr>
          <p:nvPr/>
        </p:nvCxnSpPr>
        <p:spPr>
          <a:xfrm>
            <a:off x="5468377" y="2718860"/>
            <a:ext cx="27634" cy="1530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27" idx="0"/>
          </p:cNvCxnSpPr>
          <p:nvPr/>
        </p:nvCxnSpPr>
        <p:spPr>
          <a:xfrm flipH="1">
            <a:off x="6287694" y="2718860"/>
            <a:ext cx="36868" cy="5093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5"/>
            <a:endCxn id="31" idx="0"/>
          </p:cNvCxnSpPr>
          <p:nvPr/>
        </p:nvCxnSpPr>
        <p:spPr>
          <a:xfrm>
            <a:off x="7630106" y="2663923"/>
            <a:ext cx="501107" cy="5003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916840" y="4248994"/>
            <a:ext cx="1158342" cy="72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Wire diameter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17368" y="3228249"/>
            <a:ext cx="1340651" cy="72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Horizontal inclination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7204437" y="3164226"/>
            <a:ext cx="1853552" cy="932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Horizontal inclination after refraction</a:t>
            </a: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 rot="16200000">
            <a:off x="6210492" y="4285590"/>
            <a:ext cx="5256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49825" y="4180351"/>
            <a:ext cx="2272558" cy="865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Much smaller than other experiment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4916840" y="5293538"/>
                <a:ext cx="3925485" cy="73713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 smtClean="0"/>
                  <a:t> can be </a:t>
                </a:r>
                <a:r>
                  <a:rPr lang="en-US" sz="2400" dirty="0" err="1" smtClean="0"/>
                  <a:t>disconsidered</a:t>
                </a:r>
                <a:endParaRPr lang="en-US" sz="2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840" y="5293538"/>
                <a:ext cx="3925485" cy="73713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846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  <p:bldP spid="27" grpId="0" animBg="1"/>
      <p:bldP spid="31" grpId="0" animBg="1"/>
      <p:bldP spid="43" grpId="0" animBg="1"/>
      <p:bldP spid="52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09249" y="2861849"/>
                <a:ext cx="2322970" cy="1030046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0" tIns="0" rIns="0" bIns="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49" y="2861849"/>
                <a:ext cx="2322970" cy="1030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7" y="2810683"/>
            <a:ext cx="2916590" cy="217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Interference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Double slit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pattern of interference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6" name="Oval 5"/>
          <p:cNvSpPr/>
          <p:nvPr/>
        </p:nvSpPr>
        <p:spPr>
          <a:xfrm>
            <a:off x="5587669" y="3074610"/>
            <a:ext cx="379276" cy="454617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2"/>
            <a:endCxn id="23" idx="3"/>
          </p:cNvCxnSpPr>
          <p:nvPr/>
        </p:nvCxnSpPr>
        <p:spPr>
          <a:xfrm flipH="1">
            <a:off x="5008010" y="3301919"/>
            <a:ext cx="579659" cy="13716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097301" y="3096559"/>
            <a:ext cx="1962930" cy="4475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Wire diameter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99793" y="2883759"/>
            <a:ext cx="264660" cy="371324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5908778" y="2633246"/>
            <a:ext cx="529774" cy="30489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76579" y="3307193"/>
            <a:ext cx="379276" cy="454617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2" idx="1"/>
          </p:cNvCxnSpPr>
          <p:nvPr/>
        </p:nvCxnSpPr>
        <p:spPr>
          <a:xfrm flipV="1">
            <a:off x="6860150" y="3320338"/>
            <a:ext cx="237151" cy="20313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693425" y="2871034"/>
            <a:ext cx="229491" cy="396774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V="1">
            <a:off x="6727033" y="2498068"/>
            <a:ext cx="5152" cy="43107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61239" y="2955665"/>
            <a:ext cx="1846771" cy="9668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Distance between two dark shadows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99753" y="1977855"/>
            <a:ext cx="2225919" cy="4475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Light wave-length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49093" y="2114471"/>
            <a:ext cx="2350700" cy="4475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Distance to screen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05" y="3793586"/>
            <a:ext cx="4292127" cy="23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5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6" grpId="0" animBg="1"/>
      <p:bldP spid="18" grpId="0" animBg="1"/>
      <p:bldP spid="23" grpId="0" animBg="1"/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Prediction of the relevant parameters</a:t>
            </a:r>
            <a:endParaRPr kumimoji="0" lang="pt-BR" sz="2200" b="1" i="0" u="none" strike="noStrike" kern="1200" cap="all" normalizeH="0" noProof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6616" y="2319689"/>
            <a:ext cx="3846718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Incident angle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35324" y="2067661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69106" y="2067661"/>
            <a:ext cx="3851365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The measure of the radius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135324" y="2718159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69107" y="2743650"/>
            <a:ext cx="3851364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Light intensity distribution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0304" y="3817181"/>
            <a:ext cx="3843029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Wire dimensions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4135323" y="3901522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851901" y="3749991"/>
            <a:ext cx="4202701" cy="7304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Thinner wires will turn easier to see the interference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7797" y="5013176"/>
            <a:ext cx="3846718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Refraction Index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152896" y="5059162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851902" y="5084653"/>
            <a:ext cx="3968570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Light intensity distribution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6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9" b="36586"/>
          <a:stretch/>
        </p:blipFill>
        <p:spPr>
          <a:xfrm>
            <a:off x="5004048" y="2132856"/>
            <a:ext cx="3960440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materials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39552" y="2132856"/>
                <a:ext cx="4032448" cy="38164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dirty="0"/>
                  <a:t>Nylon wires (n=1.56) with different diameters (0.405mm, </a:t>
                </a:r>
                <a:r>
                  <a:rPr lang="pt-BR" sz="2400" dirty="0" smtClean="0"/>
                  <a:t>0.7mm, 0.8mm</a:t>
                </a:r>
                <a:r>
                  <a:rPr lang="pt-BR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smtClean="0"/>
                  <a:t>Copper </a:t>
                </a:r>
                <a:r>
                  <a:rPr lang="pt-BR" sz="2400" dirty="0"/>
                  <a:t>wire of 150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dirty="0"/>
                  <a:t>Micrometer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dirty="0"/>
                  <a:t>Laser of </a:t>
                </a:r>
                <a:r>
                  <a:rPr lang="pt-BR" sz="2400" dirty="0" smtClean="0"/>
                  <a:t>wave-length </a:t>
                </a:r>
                <a:r>
                  <a:rPr lang="pt-BR" sz="2400" dirty="0"/>
                  <a:t>532nm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400" dirty="0"/>
                  <a:t>Chalk powder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4032448" cy="381642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31125"/>
          <a:stretch/>
        </p:blipFill>
        <p:spPr>
          <a:xfrm>
            <a:off x="5004048" y="4221087"/>
            <a:ext cx="3960440" cy="16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3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7" descr="C:\Users\Luciano\Desktop\IMG-20141114-WA0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296" y="4769258"/>
            <a:ext cx="2984960" cy="14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5" descr="C:\Users\Luciano\Desktop\IMG-20141114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86" y="4769258"/>
            <a:ext cx="2984960" cy="14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6" descr="C:\Users\Luciano\Desktop\IMG-20141114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86" y="1844823"/>
            <a:ext cx="642557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Conic formation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Down Arrow 1"/>
          <p:cNvSpPr/>
          <p:nvPr/>
        </p:nvSpPr>
        <p:spPr>
          <a:xfrm rot="19445490">
            <a:off x="2623996" y="1361577"/>
            <a:ext cx="611560" cy="9664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71733" y="1804430"/>
            <a:ext cx="1537006" cy="7410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Conic formation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96571" y="2627501"/>
            <a:ext cx="1518422" cy="753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Height and radius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84809" y="3463273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Light intensty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70942" y="4286344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Intensity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5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 b="16037"/>
          <a:stretch/>
        </p:blipFill>
        <p:spPr>
          <a:xfrm>
            <a:off x="3779912" y="5066336"/>
            <a:ext cx="2120184" cy="1080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 b="16553"/>
          <a:stretch/>
        </p:blipFill>
        <p:spPr>
          <a:xfrm>
            <a:off x="1043608" y="5022492"/>
            <a:ext cx="1872208" cy="116781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134176"/>
              </p:ext>
            </p:extLst>
          </p:nvPr>
        </p:nvGraphicFramePr>
        <p:xfrm>
          <a:off x="251520" y="1916832"/>
          <a:ext cx="5884888" cy="32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672" y="1052736"/>
            <a:ext cx="8686800" cy="10801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Relation between height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and radius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71733" y="1804430"/>
            <a:ext cx="1537006" cy="7410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Conic formation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96571" y="2627501"/>
            <a:ext cx="1518422" cy="753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Height and radius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4809" y="3463273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Light intensty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70942" y="4286344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Intensity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0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672" y="1052736"/>
            <a:ext cx="8686800" cy="10801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Light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Intensity Distribution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7344816" cy="41044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74221" y="2096852"/>
            <a:ext cx="3783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42128" y="3990652"/>
            <a:ext cx="3783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29916" y="3990652"/>
            <a:ext cx="3783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47486" y="4656856"/>
            <a:ext cx="2010246" cy="631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Point of maximun reflection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1620516" y="4339697"/>
            <a:ext cx="1726970" cy="632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13" idx="3"/>
          </p:cNvCxnSpPr>
          <p:nvPr/>
        </p:nvCxnSpPr>
        <p:spPr>
          <a:xfrm flipV="1">
            <a:off x="5357732" y="4420891"/>
            <a:ext cx="1627598" cy="551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191293" y="2563890"/>
            <a:ext cx="2117011" cy="631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Point of maximun refraction +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  <a:endCxn id="3" idx="5"/>
          </p:cNvCxnSpPr>
          <p:nvPr/>
        </p:nvCxnSpPr>
        <p:spPr>
          <a:xfrm flipH="1" flipV="1">
            <a:off x="4297195" y="2527091"/>
            <a:ext cx="894098" cy="352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33672" y="1837946"/>
                <a:ext cx="2173044" cy="4458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°±0.5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2" y="1837946"/>
                <a:ext cx="2173044" cy="445803"/>
              </a:xfrm>
              <a:prstGeom prst="roundRect">
                <a:avLst/>
              </a:prstGeom>
              <a:blipFill rotWithShape="0"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7471733" y="1804430"/>
            <a:ext cx="1537006" cy="7410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Conic formation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96571" y="2627501"/>
            <a:ext cx="1518422" cy="753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Height and radius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84809" y="3463273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Light intensty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70942" y="4286344"/>
            <a:ext cx="1537006" cy="7410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Intensity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71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672" y="1052736"/>
            <a:ext cx="8686800" cy="8640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Different shapes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" y="1772816"/>
            <a:ext cx="4510336" cy="4104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5940152" y="2132856"/>
                <a:ext cx="2736302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It will form a circle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32856"/>
                <a:ext cx="2736302" cy="792088"/>
              </a:xfrm>
              <a:prstGeom prst="roundRect">
                <a:avLst/>
              </a:prstGeom>
              <a:blipFill rotWithShape="0">
                <a:blip r:embed="rId3"/>
                <a:stretch>
                  <a:fillRect t="-5970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940152" y="3104964"/>
                <a:ext cx="2736302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It will form an ellipse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104964"/>
                <a:ext cx="2736302" cy="792088"/>
              </a:xfrm>
              <a:prstGeom prst="roundRect">
                <a:avLst/>
              </a:prstGeom>
              <a:blipFill rotWithShape="0">
                <a:blip r:embed="rId4"/>
                <a:stretch>
                  <a:fillRect t="-5224" r="-3532" b="-18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940151" y="4077072"/>
                <a:ext cx="2736303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It will form a parabola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1" y="4077072"/>
                <a:ext cx="2736303" cy="792088"/>
              </a:xfrm>
              <a:prstGeom prst="roundRect">
                <a:avLst/>
              </a:prstGeom>
              <a:blipFill rotWithShape="0">
                <a:blip r:embed="rId5"/>
                <a:stretch>
                  <a:fillRect t="-5970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5958444" y="5049180"/>
                <a:ext cx="2718011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It will form a hyperbole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44" y="5049180"/>
                <a:ext cx="2718011" cy="792088"/>
              </a:xfrm>
              <a:prstGeom prst="roundRect">
                <a:avLst/>
              </a:prstGeom>
              <a:blipFill rotWithShape="0">
                <a:blip r:embed="rId6"/>
                <a:stretch>
                  <a:fillRect t="-5224" b="-18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/>
          <p:cNvCxnSpPr/>
          <p:nvPr/>
        </p:nvCxnSpPr>
        <p:spPr>
          <a:xfrm rot="5400000">
            <a:off x="3528417" y="3987062"/>
            <a:ext cx="684076" cy="504056"/>
          </a:xfrm>
          <a:prstGeom prst="bentConnector3">
            <a:avLst>
              <a:gd name="adj1" fmla="val 105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2627784" y="2564904"/>
            <a:ext cx="3916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94385" y="2302543"/>
            <a:ext cx="530147" cy="118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181" y="1973557"/>
            <a:ext cx="1232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Laser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122483" y="3618859"/>
            <a:ext cx="1232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Screen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3019476" y="2276872"/>
            <a:ext cx="1232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Wire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2439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672" y="1052736"/>
            <a:ext cx="8686800" cy="8640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Different shapes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4" name="Imagem 13" descr="CYMERA_20150423_224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0149" y="2496554"/>
            <a:ext cx="4670323" cy="213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15" descr="CYMERA_20150423_224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6763" y="2356647"/>
            <a:ext cx="4327115" cy="306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17" descr="CYMERA_20150423_224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7514" y="2291200"/>
            <a:ext cx="3867850" cy="34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18" descr="CYMERA_20150423_224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0423" y="2192146"/>
            <a:ext cx="3557412" cy="35574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04157" y="2294919"/>
                <a:ext cx="3400091" cy="85070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Circle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7" y="2294919"/>
                <a:ext cx="3400091" cy="85070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04158" y="3240890"/>
                <a:ext cx="3400091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Ellipse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8" y="3240890"/>
                <a:ext cx="3400091" cy="792088"/>
              </a:xfrm>
              <a:prstGeom prst="roundRect">
                <a:avLst/>
              </a:prstGeom>
              <a:blipFill rotWithShape="0">
                <a:blip r:embed="rId7"/>
                <a:stretch>
                  <a:fillRect r="-427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1573" y="4134612"/>
                <a:ext cx="3412677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Parabole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" y="4134612"/>
                <a:ext cx="3412677" cy="792088"/>
              </a:xfrm>
              <a:prstGeom prst="roundRect">
                <a:avLst/>
              </a:prstGeom>
              <a:blipFill rotWithShape="0"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1573" y="5028334"/>
                <a:ext cx="3416392" cy="79208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Hyperbole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3" y="5028334"/>
                <a:ext cx="3416392" cy="792088"/>
              </a:xfrm>
              <a:prstGeom prst="roundRect">
                <a:avLst/>
              </a:prstGeom>
              <a:blipFill rotWithShape="0">
                <a:blip r:embed="rId9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3639192" y="2496554"/>
            <a:ext cx="518631" cy="5003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00417 0.134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3496 L -0.00417 0.2608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59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26088 L -0.00417 0.3944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5085768"/>
              </p:ext>
            </p:extLst>
          </p:nvPr>
        </p:nvGraphicFramePr>
        <p:xfrm>
          <a:off x="827584" y="1268760"/>
          <a:ext cx="71287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749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5607" y="2068321"/>
                <a:ext cx="1512200" cy="931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07" y="2068321"/>
                <a:ext cx="1512200" cy="9317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5279" y="2068321"/>
                <a:ext cx="229570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=150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± 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79" y="2068321"/>
                <a:ext cx="229570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653" r="-34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5279" y="2486051"/>
                <a:ext cx="23220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=2,79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±0,05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79" y="2486051"/>
                <a:ext cx="232202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312" r="-131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280" y="2856934"/>
                <a:ext cx="26213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=1,00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±0,05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80" y="2856934"/>
                <a:ext cx="262139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63" r="-116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57658" y="2637919"/>
                <a:ext cx="4027969" cy="650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𝑒𝑥𝑝𝑒𝑟𝑖𝑚𝑒𝑛𝑡𝑎𝑙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150∗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2,79</m:t>
                          </m:r>
                        </m:den>
                      </m:f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58" y="2637919"/>
                <a:ext cx="4027969" cy="6501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32040" y="3581795"/>
                <a:ext cx="4211960" cy="767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𝑒𝑥𝑝𝑒𝑟𝑖𝑚𝑒𝑛𝑡𝑎𝑙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=537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±33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81795"/>
                <a:ext cx="4211960" cy="767198"/>
              </a:xfrm>
              <a:prstGeom prst="rect">
                <a:avLst/>
              </a:prstGeom>
              <a:blipFill rotWithShape="0">
                <a:blip r:embed="rId7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74786" y="4795956"/>
                <a:ext cx="352966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=532 </m:t>
                      </m:r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786" y="4795956"/>
                <a:ext cx="3529662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Interference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6351" r="13963" b="10099"/>
          <a:stretch/>
        </p:blipFill>
        <p:spPr>
          <a:xfrm>
            <a:off x="67117" y="3415603"/>
            <a:ext cx="5199204" cy="255545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3448976" y="4423604"/>
            <a:ext cx="2131136" cy="1212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580112" y="5301207"/>
            <a:ext cx="3024336" cy="669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Copper wire, only reflects the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50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Interference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2" r="35663" b="26434"/>
          <a:stretch/>
        </p:blipFill>
        <p:spPr>
          <a:xfrm rot="16200000">
            <a:off x="4908084" y="511055"/>
            <a:ext cx="1933035" cy="618474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182265" y="3786750"/>
            <a:ext cx="563977" cy="35800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82265" y="3232240"/>
            <a:ext cx="527993" cy="31718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30545" y="2636912"/>
            <a:ext cx="2051720" cy="2251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Interference</a:t>
            </a:r>
          </a:p>
          <a:p>
            <a:pPr algn="ctr"/>
            <a:r>
              <a:rPr lang="pt-BR" sz="2400" dirty="0" smtClean="0"/>
              <a:t>+</a:t>
            </a:r>
          </a:p>
          <a:p>
            <a:pPr algn="ctr"/>
            <a:r>
              <a:rPr lang="pt-BR" sz="2400" dirty="0" smtClean="0"/>
              <a:t>Reflection</a:t>
            </a:r>
          </a:p>
          <a:p>
            <a:pPr algn="ctr"/>
            <a:r>
              <a:rPr lang="pt-BR" sz="2400" dirty="0" smtClean="0"/>
              <a:t>+</a:t>
            </a:r>
          </a:p>
          <a:p>
            <a:pPr algn="ctr"/>
            <a:r>
              <a:rPr lang="pt-BR" sz="2400" dirty="0" smtClean="0"/>
              <a:t>Refraction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214273" y="4692827"/>
            <a:ext cx="5616624" cy="39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0.2 mm nylon wire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7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Theoretical introduction</a:t>
            </a:r>
            <a:endParaRPr kumimoji="0" lang="pt-BR" sz="2200" b="1" i="0" u="none" strike="noStrike" kern="1200" cap="all" normalizeH="0" noProof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4950"/>
            <a:ext cx="3419872" cy="1855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48" y="1893189"/>
            <a:ext cx="2450928" cy="235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6" y="1951155"/>
            <a:ext cx="4503956" cy="2297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45" y="4162467"/>
            <a:ext cx="1613827" cy="202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0" y="4018531"/>
            <a:ext cx="2665995" cy="210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0"/>
          <a:stretch/>
        </p:blipFill>
        <p:spPr>
          <a:xfrm>
            <a:off x="302993" y="1778717"/>
            <a:ext cx="2184216" cy="2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experiments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9" name="Imagem 13" descr="CYMERA_20150423_224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84405"/>
            <a:ext cx="3374179" cy="154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7" r="32904" b="26434"/>
          <a:stretch/>
        </p:blipFill>
        <p:spPr>
          <a:xfrm rot="16200000">
            <a:off x="5562058" y="2464235"/>
            <a:ext cx="2053884" cy="4751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6351" r="13963" b="10099"/>
          <a:stretch/>
        </p:blipFill>
        <p:spPr>
          <a:xfrm>
            <a:off x="103001" y="3813104"/>
            <a:ext cx="3934681" cy="1933933"/>
          </a:xfrm>
          <a:prstGeom prst="rect">
            <a:avLst/>
          </a:prstGeom>
        </p:spPr>
      </p:pic>
      <p:pic>
        <p:nvPicPr>
          <p:cNvPr id="13" name="Imagem 17" descr="C:\Users\Luciano\Desktop\IMG-20141114-WA00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6139" y="2084405"/>
            <a:ext cx="2621543" cy="15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4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Relevant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parameters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616" y="2319689"/>
            <a:ext cx="3846718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Increase reflectance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35324" y="2067661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969107" y="2067661"/>
            <a:ext cx="2592288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Laser inclination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135324" y="2718159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969107" y="2743650"/>
            <a:ext cx="2592288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Refraction Index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6616" y="3757173"/>
            <a:ext cx="3843029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Define the shape of </a:t>
            </a:r>
            <a:r>
              <a:rPr lang="pt-BR" sz="2400" dirty="0" smtClean="0"/>
              <a:t>figure</a:t>
            </a:r>
            <a:endParaRPr lang="en-US" sz="2400" dirty="0"/>
          </a:p>
        </p:txBody>
      </p:sp>
      <p:sp>
        <p:nvSpPr>
          <p:cNvPr id="36" name="Right Arrow 35"/>
          <p:cNvSpPr/>
          <p:nvPr/>
        </p:nvSpPr>
        <p:spPr>
          <a:xfrm>
            <a:off x="4152896" y="3471961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152896" y="4122459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941299" y="3471961"/>
            <a:ext cx="3253895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Shape of the wire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41300" y="4116941"/>
            <a:ext cx="3253895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Position of the surface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7797" y="5013176"/>
            <a:ext cx="3846718" cy="596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Visibility of interference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4152896" y="5059162"/>
            <a:ext cx="62515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851902" y="5084654"/>
            <a:ext cx="3253895" cy="4530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Thinner wire diameter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6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Bibliography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598414"/>
            <a:ext cx="8424936" cy="46388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Vector form of Snell’s Law, Available on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www.starkeffects.com/snells-law-vector.shtml</a:t>
            </a:r>
            <a:r>
              <a:rPr lang="en-US" sz="2400" dirty="0" smtClean="0"/>
              <a:t>, Access on 20 April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REFLECTIVITY; Wikipedia</a:t>
            </a:r>
            <a:r>
              <a:rPr lang="pt-BR" sz="2400" dirty="0" smtClean="0"/>
              <a:t>. Available on </a:t>
            </a:r>
            <a:r>
              <a:rPr lang="pt-BR" sz="2400" dirty="0"/>
              <a:t>&lt;</a:t>
            </a:r>
            <a:r>
              <a:rPr lang="pt-BR" sz="2400" dirty="0">
                <a:hlinkClick r:id="rId3"/>
              </a:rPr>
              <a:t>http://en.wikipedia.org/wiki/Reflectivity</a:t>
            </a:r>
            <a:r>
              <a:rPr lang="pt-BR" sz="2400" dirty="0"/>
              <a:t>&gt; </a:t>
            </a:r>
            <a:r>
              <a:rPr lang="pt-BR" sz="2400" dirty="0" smtClean="0"/>
              <a:t>Access on </a:t>
            </a:r>
            <a:r>
              <a:rPr lang="pt-BR" sz="2400" dirty="0"/>
              <a:t>10 </a:t>
            </a:r>
            <a:r>
              <a:rPr lang="pt-BR" sz="2400" dirty="0" smtClean="0"/>
              <a:t>november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FRESNEL EQUATIONS; Wikipedia. </a:t>
            </a:r>
            <a:r>
              <a:rPr lang="pt-BR" sz="2400" dirty="0" smtClean="0"/>
              <a:t>Available on &lt;</a:t>
            </a:r>
            <a:r>
              <a:rPr lang="pt-BR" sz="2400" dirty="0" smtClean="0">
                <a:hlinkClick r:id="rId4"/>
              </a:rPr>
              <a:t>http</a:t>
            </a:r>
            <a:r>
              <a:rPr lang="pt-BR" sz="2400" dirty="0">
                <a:hlinkClick r:id="rId4"/>
              </a:rPr>
              <a:t>://en.wikipedia.org/wiki/Fresnel_equations</a:t>
            </a:r>
            <a:r>
              <a:rPr lang="pt-BR" sz="2400" dirty="0"/>
              <a:t>&gt; </a:t>
            </a:r>
            <a:r>
              <a:rPr lang="pt-BR" sz="2400" dirty="0" smtClean="0"/>
              <a:t>Access on </a:t>
            </a:r>
            <a:r>
              <a:rPr lang="pt-BR" sz="2400" dirty="0"/>
              <a:t>10 </a:t>
            </a:r>
            <a:r>
              <a:rPr lang="pt-BR" sz="2400" dirty="0" smtClean="0"/>
              <a:t>november 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KONG, H. J. ; CHOI, Jin; SHIN, J. S.; YI, S. W.; JEON, B. G.; Hollow conic beam generator using a cylindrical rod and its performances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MV Klein &amp; TE </a:t>
            </a:r>
            <a:r>
              <a:rPr lang="en-US" sz="2400" dirty="0" err="1"/>
              <a:t>Furtak</a:t>
            </a:r>
            <a:r>
              <a:rPr lang="en-US" sz="2400" dirty="0"/>
              <a:t>, </a:t>
            </a:r>
            <a:r>
              <a:rPr lang="en-US" sz="2400" i="1" dirty="0"/>
              <a:t>Optics</a:t>
            </a:r>
            <a:r>
              <a:rPr lang="en-US" sz="2400" dirty="0"/>
              <a:t>, 1986, John Wiley &amp; Sons, New </a:t>
            </a:r>
            <a:r>
              <a:rPr lang="en-US" sz="2400" dirty="0" smtClean="0"/>
              <a:t>York; Huygens Principle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9288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694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3086000" y="2132856"/>
                <a:ext cx="2782144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00" y="2132856"/>
                <a:ext cx="2782144" cy="115212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3086000" y="3429000"/>
                <a:ext cx="2782144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00" y="3429000"/>
                <a:ext cx="2782144" cy="11521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010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Height variation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755"/>
            <a:ext cx="4961896" cy="4365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367796" y="1588386"/>
                <a:ext cx="3725940" cy="72008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96" y="1588386"/>
                <a:ext cx="372594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3203848" y="2420888"/>
                <a:ext cx="5832648" cy="140244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20888"/>
                <a:ext cx="5832648" cy="140244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076056" y="2626884"/>
            <a:ext cx="3600400" cy="100811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6876254" y="3634996"/>
            <a:ext cx="2" cy="28424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347685" y="3919236"/>
                <a:ext cx="1057137" cy="66559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85" y="3919236"/>
                <a:ext cx="1057137" cy="6655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5946661" y="5373216"/>
                <a:ext cx="1859187" cy="68523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pt-BR" sz="3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661" y="5373216"/>
                <a:ext cx="1859187" cy="685231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Up Arrow 23"/>
          <p:cNvSpPr/>
          <p:nvPr/>
        </p:nvSpPr>
        <p:spPr>
          <a:xfrm rot="10800000">
            <a:off x="6539959" y="4680729"/>
            <a:ext cx="672587" cy="572365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7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6581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Radius variation (i)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" y="1321450"/>
            <a:ext cx="4194351" cy="4411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5537027" y="2140894"/>
                <a:ext cx="2033752" cy="96132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27" y="2140894"/>
                <a:ext cx="2033752" cy="9613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4513056" y="3429000"/>
                <a:ext cx="4081695" cy="66728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56" y="3429000"/>
                <a:ext cx="4081695" cy="66728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655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5087155" cy="3765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Reflection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71800" y="2492896"/>
            <a:ext cx="15430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314800" y="2024844"/>
            <a:ext cx="35283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Reflection occurs on the surface of the wire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3928" y="3936229"/>
            <a:ext cx="1275478" cy="7284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194709" y="3476660"/>
            <a:ext cx="2442456" cy="582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Conic 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5095024" y="4872838"/>
                <a:ext cx="2748168" cy="10677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400" dirty="0" smtClean="0"/>
                  <a:t>Incidence angle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BR" sz="2400" dirty="0" smtClean="0"/>
                  <a:t>Reflection angle</a:t>
                </a:r>
                <a:endParaRPr lang="pt-BR" sz="2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24" y="4872838"/>
                <a:ext cx="2748168" cy="1067736"/>
              </a:xfrm>
              <a:prstGeom prst="roundRect">
                <a:avLst/>
              </a:prstGeom>
              <a:blipFill rotWithShape="0">
                <a:blip r:embed="rId4"/>
                <a:stretch>
                  <a:fillRect l="-1099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6078996" y="4163145"/>
            <a:ext cx="653244" cy="605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8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6581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Radius variation (iI)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635896" y="1702453"/>
                <a:ext cx="4740212" cy="92818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Before </a:t>
                </a:r>
                <a:r>
                  <a:rPr lang="pt-B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refraction </a:t>
                </a:r>
                <a:r>
                  <a:rPr lang="pt-B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</a:t>
                </a:r>
                <a:r>
                  <a:rPr lang="pt-BR" sz="24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ight velocity on this projection: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pt-B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pt-B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02453"/>
                <a:ext cx="4740212" cy="928183"/>
              </a:xfrm>
              <a:prstGeom prst="roundRect">
                <a:avLst/>
              </a:prstGeom>
              <a:blipFill rotWithShape="0">
                <a:blip r:embed="rId2"/>
                <a:stretch>
                  <a:fillRect l="-384" r="-2046" b="-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4698593" y="5157192"/>
                <a:ext cx="3816355" cy="8436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pt-BR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2400" b="0" i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2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93" y="5157192"/>
                <a:ext cx="3816355" cy="84369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202613" y="2836054"/>
                <a:ext cx="2808312" cy="90253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sSub>
                        <m:sSub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13" y="2836054"/>
                <a:ext cx="2808312" cy="90253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7" y="1602259"/>
            <a:ext cx="4202575" cy="3716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98592" y="3944011"/>
                <a:ext cx="3816355" cy="90253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pt-B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pt-BR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92" y="3944011"/>
                <a:ext cx="3816355" cy="90253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7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6581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Radius variation (iII)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051720" y="1772816"/>
                <a:ext cx="4752528" cy="8436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pt-BR" sz="28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2800" b="0" i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28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772816"/>
                <a:ext cx="4752528" cy="84369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60562" y="1772816"/>
            <a:ext cx="1739630" cy="84369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28082" y="2644952"/>
            <a:ext cx="2" cy="28424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63889" y="1967168"/>
            <a:ext cx="864095" cy="45499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3995936" y="2422162"/>
            <a:ext cx="1" cy="50703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563889" y="3021144"/>
                <a:ext cx="854744" cy="54190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9" y="3021144"/>
                <a:ext cx="854744" cy="54190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875713" y="3021145"/>
                <a:ext cx="904737" cy="54190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713" y="3021145"/>
                <a:ext cx="904737" cy="54190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846161" y="3967678"/>
                <a:ext cx="1500695" cy="66506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61" y="3967678"/>
                <a:ext cx="1500695" cy="66506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660228" y="2691146"/>
                <a:ext cx="1872211" cy="102588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28" y="2691146"/>
                <a:ext cx="1872211" cy="102588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340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LIGHT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INTENSITY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baseline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Fresnel’s</a:t>
            </a: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equations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2167839"/>
                <a:ext cx="7799784" cy="22566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func>
                                        <m:funcPr>
                                          <m:ctrlP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 –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𝑤𝑖𝑟𝑒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𝑎𝑖𝑟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𝑤𝑖𝑟𝑒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pt-B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pt-B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pt-BR" sz="1600" b="0" i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cos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pt-B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func>
                                              <m:func>
                                                <m:funcPr>
                                                  <m:ctrlPr>
                                                    <a:rPr lang="pt-B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pt-B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pt-BR" sz="1600" b="0" i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cos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pt-B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 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𝑟𝑒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𝑎𝑖𝑟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𝑤𝑖𝑟𝑒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pt-BR" sz="16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cos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func>
                                              <m:func>
                                                <m:funcPr>
                                                  <m:ctrlP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pt-BR" sz="16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cos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167839"/>
                <a:ext cx="7799784" cy="2256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3720" y="3836170"/>
                <a:ext cx="8856984" cy="228232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𝑎𝑖𝑟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𝑤𝑖𝑟𝑒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func>
                                                        <m:funcPr>
                                                          <m:ctrlP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uncPr>
                                                        <m:fName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pt-BR" sz="160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cos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fName>
                                                        <m:e>
                                                          <m: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</m:func>
                                                      <m:func>
                                                        <m:funcPr>
                                                          <m:ctrlP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uncPr>
                                                        <m:fName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pt-BR" sz="160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cos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fName>
                                                        <m:e>
                                                          <m: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𝛽</m:t>
                                                          </m:r>
                                                        </m:e>
                                                      </m:func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𝑤𝑖𝑟𝑒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func>
                                        <m:func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𝑎𝑖𝑟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𝑤𝑖𝑟𝑒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pt-BR" sz="16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pt-BR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func>
                                                        <m:funcPr>
                                                          <m:ctrlP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uncPr>
                                                        <m:fName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pt-BR" sz="160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cos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fName>
                                                        <m:e>
                                                          <m: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</m:func>
                                                      <m:func>
                                                        <m:funcPr>
                                                          <m:ctrlP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uncPr>
                                                        <m:fName>
                                                          <m:sSup>
                                                            <m:sSupPr>
                                                              <m:ctrlP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p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pt-BR" sz="160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cos</m:t>
                                                              </m:r>
                                                            </m:e>
                                                            <m:sup>
                                                              <m:r>
                                                                <a:rPr lang="pt-BR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p>
                                                          </m:sSup>
                                                        </m:fName>
                                                        <m:e>
                                                          <m:r>
                                                            <a:rPr lang="pt-BR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𝛽</m:t>
                                                          </m:r>
                                                        </m:e>
                                                      </m:func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pt-BR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𝑤𝑖𝑟𝑒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pt-BR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func>
                                        <m:funcPr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20" y="3836170"/>
                <a:ext cx="8856984" cy="22823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45861" y="4270008"/>
            <a:ext cx="1775397" cy="10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Paralel polarized light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9387" y="2485723"/>
            <a:ext cx="1775397" cy="10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Perpendicular polarized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LIGHT</a:t>
            </a:r>
            <a:r>
              <a:rPr kumimoji="0" lang="pt-BR" sz="2200" b="1" i="0" u="none" strike="noStrike" kern="1200" cap="all" normalizeH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INTENSITY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baseline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Fresnel’s</a:t>
            </a: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equations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9701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568337"/>
            <a:ext cx="6547229" cy="4540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Reflection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7744" y="2924944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Half of the wire surface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2879812" y="2528900"/>
            <a:ext cx="360040" cy="3960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953544" y="3212976"/>
            <a:ext cx="3114346" cy="869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All the circle, without the wire shadow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48835" y="2420888"/>
            <a:ext cx="801843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68846" y="4573749"/>
            <a:ext cx="3618402" cy="112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Only because the wire is rounded the reflection forms a circle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517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548616" cy="4371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3036441" y="2601396"/>
            <a:ext cx="1080120" cy="879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16561" y="2025332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Refraction occurs through the wire</a:t>
            </a:r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>
            <a:off x="4116561" y="3907604"/>
            <a:ext cx="678421" cy="792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94982" y="333154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/>
              <a:t>Will form the front part of the circle</a:t>
            </a:r>
            <a:endParaRPr lang="pt-BR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678356" y="4637748"/>
            <a:ext cx="4349017" cy="1440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/>
              <a:t>Higher refraction indeces will distribute the refraction along a bigger part of the circle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440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672" y="1340768"/>
            <a:ext cx="191804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Vertical projection plan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101697" cy="45115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5536" y="2976141"/>
            <a:ext cx="2160240" cy="67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We will call this angle as beta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425225" y="2256358"/>
            <a:ext cx="1872208" cy="67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Both angles are equal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555776" y="331537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3923928" y="2595587"/>
            <a:ext cx="1501297" cy="719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>
            <a:off x="6228184" y="2934816"/>
            <a:ext cx="133145" cy="14302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08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>
            <a:off x="1796922" y="2911240"/>
            <a:ext cx="535835" cy="76600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8" y="1772816"/>
            <a:ext cx="8007678" cy="4085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3563888" y="3169676"/>
            <a:ext cx="504056" cy="564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6438" y="3461325"/>
            <a:ext cx="504056" cy="36204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54410" y="3770197"/>
            <a:ext cx="504056" cy="45823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52" y="4149080"/>
            <a:ext cx="504056" cy="564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24128" y="5293513"/>
            <a:ext cx="386366" cy="564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2" idx="6"/>
          </p:cNvCxnSpPr>
          <p:nvPr/>
        </p:nvCxnSpPr>
        <p:spPr>
          <a:xfrm>
            <a:off x="1043608" y="4431368"/>
            <a:ext cx="86409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10494" y="5575801"/>
            <a:ext cx="252028" cy="1343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40396" y="4121005"/>
            <a:ext cx="522126" cy="2437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7"/>
          </p:cNvCxnSpPr>
          <p:nvPr/>
        </p:nvCxnSpPr>
        <p:spPr>
          <a:xfrm flipV="1">
            <a:off x="6036677" y="3252356"/>
            <a:ext cx="325845" cy="2619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7"/>
          </p:cNvCxnSpPr>
          <p:nvPr/>
        </p:nvCxnSpPr>
        <p:spPr>
          <a:xfrm flipV="1">
            <a:off x="3994127" y="2780928"/>
            <a:ext cx="577873" cy="4714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924028" y="4121005"/>
            <a:ext cx="1512168" cy="645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Distance to wire center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518495" y="2438418"/>
            <a:ext cx="2052228" cy="368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Incidence angle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228184" y="2876343"/>
            <a:ext cx="2630101" cy="37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First angular deviation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158959" y="4421475"/>
            <a:ext cx="1941434" cy="37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Refraction angle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488645" y="5293513"/>
            <a:ext cx="1941434" cy="37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Wire radius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54410" y="2129394"/>
            <a:ext cx="845189" cy="22764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2279" y="2460657"/>
            <a:ext cx="1872208" cy="46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laser light ray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040675" y="1770122"/>
            <a:ext cx="1503934" cy="46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wire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3672" y="1340768"/>
            <a:ext cx="191804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Horizontal projection plan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10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24" grpId="0" animBg="1"/>
      <p:bldP spid="29" grpId="0" animBg="1"/>
      <p:bldP spid="32" grpId="0" animBg="1"/>
      <p:bldP spid="35" grpId="0" animBg="1"/>
      <p:bldP spid="36" grpId="0" animBg="1"/>
      <p:bldP spid="42" grpId="0" animBg="1"/>
      <p:bldP spid="42" grpId="1" animBg="1"/>
      <p:bldP spid="43" grpId="0" animBg="1"/>
      <p:bldP spid="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5" y="2164214"/>
            <a:ext cx="4970251" cy="3925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72" y="1052736"/>
            <a:ext cx="8686800" cy="54567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Refraction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200" b="1" i="0" u="none" strike="noStrike" kern="1200" cap="all" normalizeH="0" baseline="0" noProof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Snell’s law</a:t>
            </a:r>
            <a:endParaRPr kumimoji="0" lang="en-US" sz="2200" b="1" i="0" u="none" strike="noStrike" kern="1200" cap="all" normalizeH="0" baseline="0" noProof="0" dirty="0" err="1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4008" y="2591985"/>
                <a:ext cx="1008112" cy="84559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591985"/>
                <a:ext cx="1008112" cy="8455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46914" y="3950123"/>
                <a:ext cx="1008112" cy="84559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14" y="3950123"/>
                <a:ext cx="1008112" cy="8455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2875216"/>
                <a:ext cx="1008112" cy="84559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75216"/>
                <a:ext cx="1008112" cy="8455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0549" y="1855407"/>
                <a:ext cx="6373044" cy="91440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𝑠𝑒𝑛</m:t>
                      </m:r>
                      <m:d>
                        <m:dPr>
                          <m:ctrlP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pt-B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𝑠𝑒𝑛</m:t>
                      </m:r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pt-B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49" y="1855407"/>
                <a:ext cx="6373044" cy="914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8777" y="3094585"/>
                <a:ext cx="665702" cy="84559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 fontScale="92500"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77" y="3094585"/>
                <a:ext cx="665702" cy="8455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05096" y="4010168"/>
                <a:ext cx="665702" cy="845592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 fontScale="92500"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96" y="4010168"/>
                <a:ext cx="665702" cy="8455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666466" y="2646438"/>
                <a:ext cx="3096344" cy="12241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0" dirty="0" smtClean="0"/>
                  <a:t>Does not exist a plan that contains both at the same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66" y="2646438"/>
                <a:ext cx="3096344" cy="1224136"/>
              </a:xfrm>
              <a:prstGeom prst="roundRect">
                <a:avLst/>
              </a:prstGeom>
              <a:blipFill rotWithShape="0">
                <a:blip r:embed="rId9"/>
                <a:stretch>
                  <a:fillRect r="-587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6865846" y="3950123"/>
            <a:ext cx="787337" cy="5709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24128" y="4600632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dirty="0" smtClean="0"/>
              <a:t>Best way to quantify both angles is using vectors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29741" y="3202795"/>
            <a:ext cx="2388774" cy="4289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Incident light ray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Elbow Connector 14"/>
          <p:cNvCxnSpPr>
            <a:stCxn id="10" idx="0"/>
          </p:cNvCxnSpPr>
          <p:nvPr/>
        </p:nvCxnSpPr>
        <p:spPr>
          <a:xfrm rot="16200000" flipV="1">
            <a:off x="5130320" y="2608987"/>
            <a:ext cx="556357" cy="631260"/>
          </a:xfrm>
          <a:prstGeom prst="bentConnector2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41709" y="5487587"/>
            <a:ext cx="2388774" cy="4289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Refracted light ray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Elbow Connector 19"/>
          <p:cNvCxnSpPr>
            <a:stCxn id="19" idx="0"/>
          </p:cNvCxnSpPr>
          <p:nvPr/>
        </p:nvCxnSpPr>
        <p:spPr>
          <a:xfrm rot="16200000" flipV="1">
            <a:off x="4156689" y="4208180"/>
            <a:ext cx="527815" cy="2031000"/>
          </a:xfrm>
          <a:prstGeom prst="bentConnector2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64737" y="3574633"/>
            <a:ext cx="3024335" cy="681981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Normal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straight line in relation with the surface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Elbow Connector 22"/>
          <p:cNvCxnSpPr>
            <a:stCxn id="22" idx="0"/>
          </p:cNvCxnSpPr>
          <p:nvPr/>
        </p:nvCxnSpPr>
        <p:spPr>
          <a:xfrm rot="5400000" flipH="1" flipV="1">
            <a:off x="2144570" y="2678946"/>
            <a:ext cx="428023" cy="1363352"/>
          </a:xfrm>
          <a:prstGeom prst="bentConnector2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84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" grpId="0" animBg="1"/>
      <p:bldP spid="5" grpId="0" animBg="1"/>
      <p:bldP spid="13" grpId="0" animBg="1"/>
      <p:bldP spid="10" grpId="0" animBg="1"/>
      <p:bldP spid="10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DoisBaloe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YP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>
            <a:lumMod val="90000"/>
          </a:schemeClr>
        </a:solidFill>
      </a:spPr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err="1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oisBaloes" id="{34B8A805-33F7-4751-ACFB-54AB7AD7F9E6}" vid="{920F1FA4-B1DC-49CE-B122-0AFDD6BB03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DoisBaloes</Template>
  <TotalTime>45338</TotalTime>
  <Words>907</Words>
  <Application>Microsoft Office PowerPoint</Application>
  <PresentationFormat>On-screen Show (4:3)</PresentationFormat>
  <Paragraphs>247</Paragraphs>
  <Slides>43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Book Antiqua</vt:lpstr>
      <vt:lpstr>Calibri</vt:lpstr>
      <vt:lpstr>Cambria</vt:lpstr>
      <vt:lpstr>Cambria Math</vt:lpstr>
      <vt:lpstr>Eras Light ITC</vt:lpstr>
      <vt:lpstr>DoisBaloes</vt:lpstr>
      <vt:lpstr>Problem 14  Circle of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05 Car</dc:title>
  <dc:creator>Barbara</dc:creator>
  <cp:lastModifiedBy>Felipe</cp:lastModifiedBy>
  <cp:revision>485</cp:revision>
  <dcterms:created xsi:type="dcterms:W3CDTF">2011-07-07T18:32:21Z</dcterms:created>
  <dcterms:modified xsi:type="dcterms:W3CDTF">2015-07-13T13:24:02Z</dcterms:modified>
</cp:coreProperties>
</file>