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4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7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8" r:id="rId1"/>
  </p:sldMasterIdLst>
  <p:notesMasterIdLst>
    <p:notesMasterId r:id="rId79"/>
  </p:notesMasterIdLst>
  <p:sldIdLst>
    <p:sldId id="256" r:id="rId2"/>
    <p:sldId id="257" r:id="rId3"/>
    <p:sldId id="396" r:id="rId4"/>
    <p:sldId id="300" r:id="rId5"/>
    <p:sldId id="405" r:id="rId6"/>
    <p:sldId id="362" r:id="rId7"/>
    <p:sldId id="360" r:id="rId8"/>
    <p:sldId id="361" r:id="rId9"/>
    <p:sldId id="363" r:id="rId10"/>
    <p:sldId id="364" r:id="rId11"/>
    <p:sldId id="365" r:id="rId12"/>
    <p:sldId id="416" r:id="rId13"/>
    <p:sldId id="417" r:id="rId14"/>
    <p:sldId id="368" r:id="rId15"/>
    <p:sldId id="425" r:id="rId16"/>
    <p:sldId id="418" r:id="rId17"/>
    <p:sldId id="424" r:id="rId18"/>
    <p:sldId id="335" r:id="rId19"/>
    <p:sldId id="393" r:id="rId20"/>
    <p:sldId id="427" r:id="rId21"/>
    <p:sldId id="426" r:id="rId22"/>
    <p:sldId id="397" r:id="rId23"/>
    <p:sldId id="328" r:id="rId24"/>
    <p:sldId id="390" r:id="rId25"/>
    <p:sldId id="329" r:id="rId26"/>
    <p:sldId id="332" r:id="rId27"/>
    <p:sldId id="375" r:id="rId28"/>
    <p:sldId id="376" r:id="rId29"/>
    <p:sldId id="377" r:id="rId30"/>
    <p:sldId id="379" r:id="rId31"/>
    <p:sldId id="369" r:id="rId32"/>
    <p:sldId id="387" r:id="rId33"/>
    <p:sldId id="382" r:id="rId34"/>
    <p:sldId id="385" r:id="rId35"/>
    <p:sldId id="384" r:id="rId36"/>
    <p:sldId id="381" r:id="rId37"/>
    <p:sldId id="404" r:id="rId38"/>
    <p:sldId id="419" r:id="rId39"/>
    <p:sldId id="428" r:id="rId40"/>
    <p:sldId id="429" r:id="rId41"/>
    <p:sldId id="398" r:id="rId42"/>
    <p:sldId id="353" r:id="rId43"/>
    <p:sldId id="350" r:id="rId44"/>
    <p:sldId id="352" r:id="rId45"/>
    <p:sldId id="430" r:id="rId46"/>
    <p:sldId id="327" r:id="rId47"/>
    <p:sldId id="399" r:id="rId48"/>
    <p:sldId id="334" r:id="rId49"/>
    <p:sldId id="312" r:id="rId50"/>
    <p:sldId id="357" r:id="rId51"/>
    <p:sldId id="314" r:id="rId52"/>
    <p:sldId id="422" r:id="rId53"/>
    <p:sldId id="433" r:id="rId54"/>
    <p:sldId id="400" r:id="rId55"/>
    <p:sldId id="340" r:id="rId56"/>
    <p:sldId id="339" r:id="rId57"/>
    <p:sldId id="317" r:id="rId58"/>
    <p:sldId id="431" r:id="rId59"/>
    <p:sldId id="410" r:id="rId60"/>
    <p:sldId id="411" r:id="rId61"/>
    <p:sldId id="412" r:id="rId62"/>
    <p:sldId id="413" r:id="rId63"/>
    <p:sldId id="414" r:id="rId64"/>
    <p:sldId id="435" r:id="rId65"/>
    <p:sldId id="406" r:id="rId66"/>
    <p:sldId id="407" r:id="rId67"/>
    <p:sldId id="409" r:id="rId68"/>
    <p:sldId id="408" r:id="rId69"/>
    <p:sldId id="294" r:id="rId70"/>
    <p:sldId id="438" r:id="rId71"/>
    <p:sldId id="355" r:id="rId72"/>
    <p:sldId id="437" r:id="rId73"/>
    <p:sldId id="394" r:id="rId74"/>
    <p:sldId id="311" r:id="rId75"/>
    <p:sldId id="388" r:id="rId76"/>
    <p:sldId id="401" r:id="rId77"/>
    <p:sldId id="351" r:id="rId7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inition" id="{F7648814-B878-524D-8475-E82FAD986375}">
          <p14:sldIdLst>
            <p14:sldId id="256"/>
            <p14:sldId id="257"/>
          </p14:sldIdLst>
        </p14:section>
        <p14:section name="Brewster" id="{569B33BF-CC2E-9640-8E67-B9692183E4BA}">
          <p14:sldIdLst>
            <p14:sldId id="396"/>
            <p14:sldId id="300"/>
            <p14:sldId id="405"/>
            <p14:sldId id="362"/>
            <p14:sldId id="360"/>
            <p14:sldId id="361"/>
            <p14:sldId id="363"/>
            <p14:sldId id="364"/>
            <p14:sldId id="365"/>
            <p14:sldId id="416"/>
            <p14:sldId id="417"/>
            <p14:sldId id="368"/>
            <p14:sldId id="425"/>
            <p14:sldId id="418"/>
          </p14:sldIdLst>
        </p14:section>
        <p14:section name="Fresnel" id="{E0C89BA9-FE2A-C944-88DC-341ABFCCC6FA}">
          <p14:sldIdLst>
            <p14:sldId id="424"/>
            <p14:sldId id="335"/>
            <p14:sldId id="393"/>
            <p14:sldId id="427"/>
            <p14:sldId id="426"/>
          </p14:sldIdLst>
        </p14:section>
        <p14:section name="Geometric" id="{BB9EA7B5-3D05-874B-8450-2A1F27BC7EF9}">
          <p14:sldIdLst>
            <p14:sldId id="397"/>
            <p14:sldId id="328"/>
            <p14:sldId id="390"/>
            <p14:sldId id="329"/>
            <p14:sldId id="332"/>
            <p14:sldId id="375"/>
            <p14:sldId id="376"/>
            <p14:sldId id="377"/>
            <p14:sldId id="379"/>
            <p14:sldId id="369"/>
            <p14:sldId id="387"/>
            <p14:sldId id="382"/>
            <p14:sldId id="385"/>
            <p14:sldId id="384"/>
            <p14:sldId id="381"/>
            <p14:sldId id="404"/>
            <p14:sldId id="419"/>
            <p14:sldId id="428"/>
            <p14:sldId id="429"/>
          </p14:sldIdLst>
        </p14:section>
        <p14:section name="Michaelson" id="{75541CBD-295B-284D-874B-27E9FA0C193C}">
          <p14:sldIdLst>
            <p14:sldId id="398"/>
            <p14:sldId id="353"/>
            <p14:sldId id="350"/>
            <p14:sldId id="352"/>
            <p14:sldId id="430"/>
          </p14:sldIdLst>
        </p14:section>
        <p14:section name="Back to the definition…" id="{F818DA94-9298-4746-BF28-A7B4285D8DFD}">
          <p14:sldIdLst>
            <p14:sldId id="327"/>
          </p14:sldIdLst>
        </p14:section>
        <p14:section name="Internal tension" id="{8AFDCA74-4A97-5240-87F2-B596434C4D4C}">
          <p14:sldIdLst>
            <p14:sldId id="399"/>
            <p14:sldId id="334"/>
            <p14:sldId id="312"/>
            <p14:sldId id="357"/>
            <p14:sldId id="314"/>
            <p14:sldId id="422"/>
            <p14:sldId id="433"/>
          </p14:sldIdLst>
        </p14:section>
        <p14:section name="Absorption" id="{AF484DE6-F2FB-5044-BCED-2EF5508BF5D4}">
          <p14:sldIdLst>
            <p14:sldId id="400"/>
            <p14:sldId id="340"/>
            <p14:sldId id="339"/>
            <p14:sldId id="317"/>
            <p14:sldId id="431"/>
          </p14:sldIdLst>
        </p14:section>
        <p14:section name="Conclusion" id="{16552663-8738-8246-AB07-FCACD2D493DC}">
          <p14:sldIdLst>
            <p14:sldId id="410"/>
            <p14:sldId id="411"/>
            <p14:sldId id="412"/>
            <p14:sldId id="413"/>
            <p14:sldId id="414"/>
            <p14:sldId id="435"/>
          </p14:sldIdLst>
        </p14:section>
        <p14:section name="Conclusion concept" id="{E722D358-1293-4DDD-B973-30C969F2B35E}">
          <p14:sldIdLst>
            <p14:sldId id="406"/>
            <p14:sldId id="407"/>
            <p14:sldId id="409"/>
            <p14:sldId id="408"/>
          </p14:sldIdLst>
        </p14:section>
        <p14:section name="Appendix" id="{05BF4ED1-529A-4524-A35B-34F439F2C1EB}">
          <p14:sldIdLst>
            <p14:sldId id="294"/>
            <p14:sldId id="438"/>
            <p14:sldId id="355"/>
            <p14:sldId id="437"/>
            <p14:sldId id="394"/>
            <p14:sldId id="311"/>
            <p14:sldId id="388"/>
            <p14:sldId id="401"/>
            <p14:sldId id="3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E3F6"/>
    <a:srgbClr val="A6A5AE"/>
    <a:srgbClr val="AFB23C"/>
    <a:srgbClr val="FEBB00"/>
    <a:srgbClr val="B48500"/>
    <a:srgbClr val="DAA100"/>
    <a:srgbClr val="B5B224"/>
    <a:srgbClr val="F4DC74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94" autoAdjust="0"/>
    <p:restoredTop sz="86382"/>
  </p:normalViewPr>
  <p:slideViewPr>
    <p:cSldViewPr snapToGrid="0">
      <p:cViewPr varScale="1">
        <p:scale>
          <a:sx n="120" d="100"/>
          <a:sy n="120" d="100"/>
        </p:scale>
        <p:origin x="176" y="3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61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20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\\localhost\Users\martinmarek\Google%20Drive\TMF%20@%20GJH\U&#769;lohy\15.%20Contactless%20Calliper\Geometric%20Method%202\Geometric%20Method%202%20Deg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microsoft.com/office/2011/relationships/chartStyle" Target="style10.xml"/><Relationship Id="rId2" Type="http://schemas.microsoft.com/office/2011/relationships/chartColorStyle" Target="colors10.xml"/><Relationship Id="rId3" Type="http://schemas.openxmlformats.org/officeDocument/2006/relationships/oleObject" Target="file:///\\localhost\Users\martinmarek\Drive\TMF%20@%20GJH\U&#769;lohy\15.%20Contactless%20Calliper\Geometric%20Method%202\Geometric%20Method%202%20Deg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microsoft.com/office/2011/relationships/chartStyle" Target="style11.xml"/><Relationship Id="rId2" Type="http://schemas.microsoft.com/office/2011/relationships/chartColorStyle" Target="colors11.xml"/><Relationship Id="rId3" Type="http://schemas.openxmlformats.org/officeDocument/2006/relationships/oleObject" Target="file:///\\localhost\Users\martinmarek\Drive\TMF%20@%20GJH\U&#769;lohy\15.%20Contactless%20Calliper\Geometric%20Method%202\Geometric%20Method%202%20Deg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microsoft.com/office/2011/relationships/chartStyle" Target="style12.xml"/><Relationship Id="rId2" Type="http://schemas.microsoft.com/office/2011/relationships/chartColorStyle" Target="colors12.xml"/><Relationship Id="rId3" Type="http://schemas.openxmlformats.org/officeDocument/2006/relationships/oleObject" Target="file:///\\localhost\Users\martinmarek\Google%20Drive\TMF%20@%20GJH\U&#769;lohy\15.%20Contactless%20Calliper\Geometric%20Method%202\Geometric%20Method%202%20Deg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microsoft.com/office/2011/relationships/chartStyle" Target="style13.xml"/><Relationship Id="rId2" Type="http://schemas.microsoft.com/office/2011/relationships/chartColorStyle" Target="colors13.xml"/><Relationship Id="rId3" Type="http://schemas.openxmlformats.org/officeDocument/2006/relationships/oleObject" Target="file:///\\localhost\Users\martinmarek\Google%20Drive\TMF%20@%20GJH\U&#769;lohy\15.%20Contactless%20Calliper\Fresnel%20+%20Brewster%20+%20Absorption\Fresnel%20+%20Brewster%20+%20Absorption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1\Desktop\Contactless%20meradlo\Interferencia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microsoft.com/office/2011/relationships/chartStyle" Target="style14.xml"/><Relationship Id="rId2" Type="http://schemas.microsoft.com/office/2011/relationships/chartColorStyle" Target="colors14.xml"/><Relationship Id="rId3" Type="http://schemas.openxmlformats.org/officeDocument/2006/relationships/oleObject" Target="file:///\\localhost\Users\martinmarek\Google%20Drive\TMF%20@%20GJH\U&#769;lohy\15.%20Contactless%20Calliper\Fresnel%20+%20Brewster%20+%20Absorption\Fresnel%20+%20Brewster%20+%20Absorption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microsoft.com/office/2011/relationships/chartStyle" Target="style15.xml"/><Relationship Id="rId2" Type="http://schemas.microsoft.com/office/2011/relationships/chartColorStyle" Target="colors15.xml"/><Relationship Id="rId3" Type="http://schemas.openxmlformats.org/officeDocument/2006/relationships/oleObject" Target="file:///\\localhost\Users\martinmarek\Google%20Drive\TMF%20@%20GJH\U&#769;lohy\15.%20Contactless%20Calliper\Fresnel%20+%20Brewster%20+%20Absorption\Fresnel%20+%20Brewster%20+%20Absorption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microsoft.com/office/2011/relationships/chartStyle" Target="style16.xml"/><Relationship Id="rId2" Type="http://schemas.microsoft.com/office/2011/relationships/chartColorStyle" Target="colors16.xml"/><Relationship Id="rId3" Type="http://schemas.openxmlformats.org/officeDocument/2006/relationships/oleObject" Target="file:///\\localhost\Users\martinmarek\Drive\TMF%20@%20GJH\U&#769;lohy\15.%20Contactless%20Calliper\Geometric%20Method%202\Geometric%20Method%202%20Deg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microsoft.com/office/2011/relationships/chartStyle" Target="style17.xml"/><Relationship Id="rId2" Type="http://schemas.microsoft.com/office/2011/relationships/chartColorStyle" Target="colors17.xml"/><Relationship Id="rId3" Type="http://schemas.openxmlformats.org/officeDocument/2006/relationships/oleObject" Target="file:///\\localhost\Users\martinmarek\Google%20Drive\TMF%20@%20GJH\U&#769;lohy\15.%20Contactless%20Calliper\Geometric%20Method%202\Geometric%20Method%202%20Deg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1\Desktop\Contactless%20meradlo\Interferenci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\\localhost\Users\martinmarek\Google%20Drive\TMF%20@%20GJH\U&#769;lohy\15.%20Contactless%20Calliper\Geometric%20Method%202\Geometric%20Method%202%20Deg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\\localhost\Users\martinmarek\Google%20Drive\TMF%20@%20GJH\U&#769;lohy\15.%20Contactless%20Calliper\Fresnel%20+%20Brewster%20+%20Absorption\Fresnel%20+%20Brewster%20+%20Absorptio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/\\localhost\Users\martinmarek\Google%20Drive\TMF%20@%20GJH\U&#769;lohy\15.%20Contactless%20Calliper\Fresnel%20+%20Brewster%20+%20Absorption\Fresnel%20+%20Brewster%20+%20Absorption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oleObject" Target="file:///\\localhost\Users\martinmarek\Google%20Drive\TMF%20@%20GJH\U&#769;lohy\15.%20Contactless%20Calliper\Fresnel%20+%20Brewster%20+%20Absorption\Fresnel%20+%20Brewster%20+%20Absorption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oleObject" Target="file:///\\localhost\Users\martinmarek\Google%20Drive\TMF%20@%20GJH\U&#769;lohy\15.%20Contactless%20Calliper\Fresnel%20+%20Brewster%20+%20Absorption\Fresnel%20+%20Brewster%20+%20Absorption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microsoft.com/office/2011/relationships/chartStyle" Target="style7.xml"/><Relationship Id="rId2" Type="http://schemas.microsoft.com/office/2011/relationships/chartColorStyle" Target="colors7.xml"/><Relationship Id="rId3" Type="http://schemas.openxmlformats.org/officeDocument/2006/relationships/oleObject" Target="file:///\\localhost\Users\martinmarek\Google%20Drive\TMF%20@%20GJH\U&#769;lohy\15.%20Contactless%20Calliper\Geometric%20Method%202\Geometric%20Method%202%20Deg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microsoft.com/office/2011/relationships/chartStyle" Target="style8.xml"/><Relationship Id="rId2" Type="http://schemas.microsoft.com/office/2011/relationships/chartColorStyle" Target="colors8.xml"/><Relationship Id="rId3" Type="http://schemas.openxmlformats.org/officeDocument/2006/relationships/oleObject" Target="file:///\\localhost\Users\martinmarek\Google%20Drive\TMF%20@%20GJH\U&#769;lohy\15.%20Contactless%20Calliper\Geometric%20Method%202\Geometric%20Method%202%20Deg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microsoft.com/office/2011/relationships/chartStyle" Target="style9.xml"/><Relationship Id="rId2" Type="http://schemas.microsoft.com/office/2011/relationships/chartColorStyle" Target="colors9.xml"/><Relationship Id="rId3" Type="http://schemas.openxmlformats.org/officeDocument/2006/relationships/oleObject" Target="file:///\\localhost\Users\martinmarek\Google%20Drive\TMF%20@%20GJH\U&#769;lohy\15.%20Contactless%20Calliper\Fresnel%20+%20Brewster%20+%20Absorption\Fresnel%20+%20Brewster%20+%20Absorp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747348697936"/>
          <c:y val="0.0332862738220507"/>
          <c:w val="0.73787795792759"/>
          <c:h val="0.82976061031217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'/Users/martinmarek/Google Drive/TMF @ GJH/Úlohy/15. Contactless Calliper/Fresnel + Brewster + Absorption/[Fresnel + Brewster + Absorption.xlsx]Fresnel Equations'!$C$1</c:f>
              <c:strCache>
                <c:ptCount val="1"/>
                <c:pt idx="0">
                  <c:v>Rp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'/Users/martinmarek/Google Drive/TMF @ GJH/Úlohy/15. Contactless Calliper/Fresnel + Brewster + Absorption/[Fresnel + Brewster + Absorption.xlsx]Fresnel Equations'!$A$2:$A$92</c:f>
              <c:numCache>
                <c:formatCode>General</c:formatCode>
                <c:ptCount val="91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  <c:pt idx="21">
                  <c:v>21.0</c:v>
                </c:pt>
                <c:pt idx="22">
                  <c:v>22.0</c:v>
                </c:pt>
                <c:pt idx="23">
                  <c:v>23.0</c:v>
                </c:pt>
                <c:pt idx="24">
                  <c:v>24.0</c:v>
                </c:pt>
                <c:pt idx="25">
                  <c:v>25.0</c:v>
                </c:pt>
                <c:pt idx="26">
                  <c:v>26.0</c:v>
                </c:pt>
                <c:pt idx="27">
                  <c:v>27.0</c:v>
                </c:pt>
                <c:pt idx="28">
                  <c:v>28.0</c:v>
                </c:pt>
                <c:pt idx="29">
                  <c:v>29.0</c:v>
                </c:pt>
                <c:pt idx="30">
                  <c:v>30.0</c:v>
                </c:pt>
                <c:pt idx="31">
                  <c:v>31.0</c:v>
                </c:pt>
                <c:pt idx="32">
                  <c:v>32.0</c:v>
                </c:pt>
                <c:pt idx="33">
                  <c:v>33.0</c:v>
                </c:pt>
                <c:pt idx="34">
                  <c:v>34.0</c:v>
                </c:pt>
                <c:pt idx="35">
                  <c:v>35.0</c:v>
                </c:pt>
                <c:pt idx="36">
                  <c:v>36.0</c:v>
                </c:pt>
                <c:pt idx="37">
                  <c:v>37.0</c:v>
                </c:pt>
                <c:pt idx="38">
                  <c:v>38.0</c:v>
                </c:pt>
                <c:pt idx="39">
                  <c:v>39.0</c:v>
                </c:pt>
                <c:pt idx="40">
                  <c:v>40.0</c:v>
                </c:pt>
                <c:pt idx="41">
                  <c:v>41.0</c:v>
                </c:pt>
                <c:pt idx="42">
                  <c:v>42.0</c:v>
                </c:pt>
                <c:pt idx="43">
                  <c:v>43.0</c:v>
                </c:pt>
                <c:pt idx="44">
                  <c:v>44.0</c:v>
                </c:pt>
                <c:pt idx="45">
                  <c:v>45.0</c:v>
                </c:pt>
                <c:pt idx="46">
                  <c:v>46.0</c:v>
                </c:pt>
                <c:pt idx="47">
                  <c:v>47.0</c:v>
                </c:pt>
                <c:pt idx="48">
                  <c:v>48.0</c:v>
                </c:pt>
                <c:pt idx="49">
                  <c:v>49.0</c:v>
                </c:pt>
                <c:pt idx="50">
                  <c:v>50.0</c:v>
                </c:pt>
                <c:pt idx="51">
                  <c:v>51.0</c:v>
                </c:pt>
                <c:pt idx="52">
                  <c:v>52.0</c:v>
                </c:pt>
                <c:pt idx="53">
                  <c:v>53.0</c:v>
                </c:pt>
                <c:pt idx="54">
                  <c:v>54.0</c:v>
                </c:pt>
                <c:pt idx="55">
                  <c:v>55.0</c:v>
                </c:pt>
                <c:pt idx="56">
                  <c:v>56.0</c:v>
                </c:pt>
                <c:pt idx="57">
                  <c:v>57.0</c:v>
                </c:pt>
                <c:pt idx="58">
                  <c:v>58.0</c:v>
                </c:pt>
                <c:pt idx="59">
                  <c:v>59.0</c:v>
                </c:pt>
                <c:pt idx="60">
                  <c:v>60.0</c:v>
                </c:pt>
                <c:pt idx="61">
                  <c:v>61.0</c:v>
                </c:pt>
                <c:pt idx="62">
                  <c:v>62.0</c:v>
                </c:pt>
                <c:pt idx="63">
                  <c:v>63.0</c:v>
                </c:pt>
                <c:pt idx="64">
                  <c:v>64.0</c:v>
                </c:pt>
                <c:pt idx="65">
                  <c:v>65.0</c:v>
                </c:pt>
                <c:pt idx="66">
                  <c:v>66.0</c:v>
                </c:pt>
                <c:pt idx="67">
                  <c:v>67.0</c:v>
                </c:pt>
                <c:pt idx="68">
                  <c:v>68.0</c:v>
                </c:pt>
                <c:pt idx="69">
                  <c:v>69.0</c:v>
                </c:pt>
                <c:pt idx="70">
                  <c:v>70.0</c:v>
                </c:pt>
                <c:pt idx="71">
                  <c:v>71.0</c:v>
                </c:pt>
                <c:pt idx="72">
                  <c:v>72.0</c:v>
                </c:pt>
                <c:pt idx="73">
                  <c:v>73.0</c:v>
                </c:pt>
                <c:pt idx="74">
                  <c:v>74.0</c:v>
                </c:pt>
                <c:pt idx="75">
                  <c:v>75.0</c:v>
                </c:pt>
                <c:pt idx="76">
                  <c:v>76.0</c:v>
                </c:pt>
                <c:pt idx="77">
                  <c:v>77.0</c:v>
                </c:pt>
                <c:pt idx="78">
                  <c:v>78.0</c:v>
                </c:pt>
                <c:pt idx="79">
                  <c:v>79.0</c:v>
                </c:pt>
                <c:pt idx="80">
                  <c:v>80.0</c:v>
                </c:pt>
                <c:pt idx="81">
                  <c:v>81.0</c:v>
                </c:pt>
                <c:pt idx="82">
                  <c:v>82.0</c:v>
                </c:pt>
                <c:pt idx="83">
                  <c:v>83.0</c:v>
                </c:pt>
                <c:pt idx="84">
                  <c:v>84.0</c:v>
                </c:pt>
                <c:pt idx="85">
                  <c:v>85.0</c:v>
                </c:pt>
                <c:pt idx="86">
                  <c:v>86.0</c:v>
                </c:pt>
                <c:pt idx="87">
                  <c:v>87.0</c:v>
                </c:pt>
                <c:pt idx="88">
                  <c:v>88.0</c:v>
                </c:pt>
                <c:pt idx="89">
                  <c:v>89.0</c:v>
                </c:pt>
                <c:pt idx="90">
                  <c:v>90.0</c:v>
                </c:pt>
              </c:numCache>
            </c:numRef>
          </c:xVal>
          <c:yVal>
            <c:numRef>
              <c:f>'/Users/martinmarek/Google Drive/TMF @ GJH/Úlohy/15. Contactless Calliper/Fresnel + Brewster + Absorption/[Fresnel + Brewster + Absorption.xlsx]Fresnel Equations'!$C$2:$C$92</c:f>
              <c:numCache>
                <c:formatCode>General</c:formatCode>
                <c:ptCount val="91"/>
                <c:pt idx="0">
                  <c:v>0.0491907523202471</c:v>
                </c:pt>
                <c:pt idx="1">
                  <c:v>0.0491716634753359</c:v>
                </c:pt>
                <c:pt idx="2">
                  <c:v>0.049114391094502</c:v>
                </c:pt>
                <c:pt idx="3">
                  <c:v>0.0490189177283225</c:v>
                </c:pt>
                <c:pt idx="4">
                  <c:v>0.0488852145917749</c:v>
                </c:pt>
                <c:pt idx="5">
                  <c:v>0.0487132420140743</c:v>
                </c:pt>
                <c:pt idx="6">
                  <c:v>0.0485029500761205</c:v>
                </c:pt>
                <c:pt idx="7">
                  <c:v>0.0482542794433372</c:v>
                </c:pt>
                <c:pt idx="8">
                  <c:v>0.0479671624040618</c:v>
                </c:pt>
                <c:pt idx="9">
                  <c:v>0.0476415241261419</c:v>
                </c:pt>
                <c:pt idx="10">
                  <c:v>0.0472772841470376</c:v>
                </c:pt>
                <c:pt idx="11">
                  <c:v>0.0468743581155531</c:v>
                </c:pt>
                <c:pt idx="12">
                  <c:v>0.0464326598063574</c:v>
                </c:pt>
                <c:pt idx="13">
                  <c:v>0.0459521034317391</c:v>
                </c:pt>
                <c:pt idx="14">
                  <c:v>0.045432606278618</c:v>
                </c:pt>
                <c:pt idx="15">
                  <c:v>0.0448740917027445</c:v>
                </c:pt>
                <c:pt idx="16">
                  <c:v>0.0442764925163104</c:v>
                </c:pt>
                <c:pt idx="17">
                  <c:v>0.0436397548099195</c:v>
                </c:pt>
                <c:pt idx="18">
                  <c:v>0.0429638422550917</c:v>
                </c:pt>
                <c:pt idx="19">
                  <c:v>0.042248740939255</c:v>
                </c:pt>
                <c:pt idx="20">
                  <c:v>0.0414944647916008</c:v>
                </c:pt>
                <c:pt idx="21">
                  <c:v>0.0407010616653159</c:v>
                </c:pt>
                <c:pt idx="22">
                  <c:v>0.0398686201496554</c:v>
                </c:pt>
                <c:pt idx="23">
                  <c:v>0.0389972771941912</c:v>
                </c:pt>
                <c:pt idx="24">
                  <c:v>0.0380872266374744</c:v>
                </c:pt>
                <c:pt idx="25">
                  <c:v>0.0371387287434283</c:v>
                </c:pt>
                <c:pt idx="26">
                  <c:v>0.0361521208611846</c:v>
                </c:pt>
                <c:pt idx="27">
                  <c:v>0.0351278293379691</c:v>
                </c:pt>
                <c:pt idx="28">
                  <c:v>0.0340663828302202</c:v>
                </c:pt>
                <c:pt idx="29">
                  <c:v>0.032968427175612</c:v>
                </c:pt>
                <c:pt idx="30">
                  <c:v>0.0318347420082985</c:v>
                </c:pt>
                <c:pt idx="31">
                  <c:v>0.030666259321786</c:v>
                </c:pt>
                <c:pt idx="32">
                  <c:v>0.0294640842086963</c:v>
                </c:pt>
                <c:pt idx="33">
                  <c:v>0.0282295180346808</c:v>
                </c:pt>
                <c:pt idx="34">
                  <c:v>0.0269640843353015</c:v>
                </c:pt>
                <c:pt idx="35">
                  <c:v>0.0256695577602994</c:v>
                </c:pt>
                <c:pt idx="36">
                  <c:v>0.0243479964298668</c:v>
                </c:pt>
                <c:pt idx="37">
                  <c:v>0.0230017781129785</c:v>
                </c:pt>
                <c:pt idx="38">
                  <c:v>0.0216336406892313</c:v>
                </c:pt>
                <c:pt idx="39">
                  <c:v>0.0202467274138351</c:v>
                </c:pt>
                <c:pt idx="40">
                  <c:v>0.0188446375713678</c:v>
                </c:pt>
                <c:pt idx="41">
                  <c:v>0.0174314831787436</c:v>
                </c:pt>
                <c:pt idx="42">
                  <c:v>0.0160119524828593</c:v>
                </c:pt>
                <c:pt idx="43">
                  <c:v>0.0145913810950481</c:v>
                </c:pt>
                <c:pt idx="44">
                  <c:v>0.0131758317145249</c:v>
                </c:pt>
                <c:pt idx="45">
                  <c:v>0.0117721835184493</c:v>
                </c:pt>
                <c:pt idx="46">
                  <c:v>0.0103882324394045</c:v>
                </c:pt>
                <c:pt idx="47">
                  <c:v>0.0090328037147071</c:v>
                </c:pt>
                <c:pt idx="48">
                  <c:v>0.00771587827921477</c:v>
                </c:pt>
                <c:pt idx="49">
                  <c:v>0.00644873478789974</c:v>
                </c:pt>
                <c:pt idx="50">
                  <c:v>0.0052441093007824</c:v>
                </c:pt>
                <c:pt idx="51">
                  <c:v>0.00411637494599903</c:v>
                </c:pt>
                <c:pt idx="52">
                  <c:v>0.00308174420286687</c:v>
                </c:pt>
                <c:pt idx="53">
                  <c:v>0.0021584968229452</c:v>
                </c:pt>
                <c:pt idx="54">
                  <c:v>0.00136723684173017</c:v>
                </c:pt>
                <c:pt idx="55">
                  <c:v>0.000731182636789724</c:v>
                </c:pt>
                <c:pt idx="56">
                  <c:v>0.0002764945717646</c:v>
                </c:pt>
                <c:pt idx="57">
                  <c:v>3.26454439449638E-5</c:v>
                </c:pt>
                <c:pt idx="58">
                  <c:v>3.28397430582904E-5</c:v>
                </c:pt>
                <c:pt idx="59">
                  <c:v>0.000314488650816083</c:v>
                </c:pt>
                <c:pt idx="60">
                  <c:v>0.000919748789095851</c:v>
                </c:pt>
                <c:pt idx="61">
                  <c:v>0.00189613398880431</c:v>
                </c:pt>
                <c:pt idx="62">
                  <c:v>0.00329721083700907</c:v>
                </c:pt>
                <c:pt idx="63">
                  <c:v>0.00518339050986639</c:v>
                </c:pt>
                <c:pt idx="64">
                  <c:v>0.00762283146546928</c:v>
                </c:pt>
                <c:pt idx="65">
                  <c:v>0.010692470017645</c:v>
                </c:pt>
                <c:pt idx="66">
                  <c:v>0.0144791987167187</c:v>
                </c:pt>
                <c:pt idx="67">
                  <c:v>0.0190812159216513</c:v>
                </c:pt>
                <c:pt idx="68">
                  <c:v>0.0246095740769798</c:v>
                </c:pt>
                <c:pt idx="69">
                  <c:v>0.0311899591522442</c:v>
                </c:pt>
                <c:pt idx="70">
                  <c:v>0.038964739640165</c:v>
                </c:pt>
                <c:pt idx="71">
                  <c:v>0.0480953306651961</c:v>
                </c:pt>
                <c:pt idx="72">
                  <c:v>0.0587649274037646</c:v>
                </c:pt>
                <c:pt idx="73">
                  <c:v>0.0711816725089315</c:v>
                </c:pt>
                <c:pt idx="74">
                  <c:v>0.0855823350021977</c:v>
                </c:pt>
                <c:pt idx="75">
                  <c:v>0.102236593695097</c:v>
                </c:pt>
                <c:pt idx="76">
                  <c:v>0.121452037332238</c:v>
                </c:pt>
                <c:pt idx="77">
                  <c:v>0.143580017195991</c:v>
                </c:pt>
                <c:pt idx="78">
                  <c:v>0.169022517020615</c:v>
                </c:pt>
                <c:pt idx="79">
                  <c:v>0.198240241195712</c:v>
                </c:pt>
                <c:pt idx="80">
                  <c:v>0.231762167289776</c:v>
                </c:pt>
                <c:pt idx="81">
                  <c:v>0.270196865356079</c:v>
                </c:pt>
                <c:pt idx="82">
                  <c:v>0.314245957512565</c:v>
                </c:pt>
                <c:pt idx="83">
                  <c:v>0.36472018114428</c:v>
                </c:pt>
                <c:pt idx="84">
                  <c:v>0.422558633355387</c:v>
                </c:pt>
                <c:pt idx="85">
                  <c:v>0.488851920445113</c:v>
                </c:pt>
                <c:pt idx="86">
                  <c:v>0.564870124178719</c:v>
                </c:pt>
                <c:pt idx="87">
                  <c:v>0.65209673994227</c:v>
                </c:pt>
                <c:pt idx="88">
                  <c:v>0.752270058827082</c:v>
                </c:pt>
                <c:pt idx="89">
                  <c:v>0.867433881392747</c:v>
                </c:pt>
                <c:pt idx="90">
                  <c:v>0.999999999999999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4C5F-485C-BFAF-CA52437F39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3190592"/>
        <c:axId val="1413428624"/>
      </c:scatterChart>
      <c:valAx>
        <c:axId val="1413190592"/>
        <c:scaling>
          <c:orientation val="minMax"/>
          <c:max val="90.0"/>
          <c:min val="0.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Angle of incidence [˚]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3428624"/>
        <c:crosses val="autoZero"/>
        <c:crossBetween val="midCat"/>
      </c:valAx>
      <c:valAx>
        <c:axId val="1413428624"/>
        <c:scaling>
          <c:orientation val="minMax"/>
          <c:max val="1.0"/>
          <c:min val="0.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Reflection coefficient [%]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31905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1"/>
          <c:tx>
            <c:v>Gnuplot fit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'980 wo Brewster'!$F$2:$F$12</c:f>
              <c:numCache>
                <c:formatCode>General</c:formatCode>
                <c:ptCount val="11"/>
                <c:pt idx="0">
                  <c:v>10.9135820189679</c:v>
                </c:pt>
                <c:pt idx="1">
                  <c:v>17.8608396520885</c:v>
                </c:pt>
                <c:pt idx="2">
                  <c:v>26.80865253986228</c:v>
                </c:pt>
                <c:pt idx="3">
                  <c:v>31.43674980580048</c:v>
                </c:pt>
                <c:pt idx="4">
                  <c:v>35.39139143031578</c:v>
                </c:pt>
                <c:pt idx="5">
                  <c:v>39.78373205192988</c:v>
                </c:pt>
                <c:pt idx="6">
                  <c:v>45.4255928394796</c:v>
                </c:pt>
                <c:pt idx="7">
                  <c:v>50.7657022145458</c:v>
                </c:pt>
                <c:pt idx="8">
                  <c:v>52.91772421754995</c:v>
                </c:pt>
                <c:pt idx="9">
                  <c:v>57.33763961542578</c:v>
                </c:pt>
                <c:pt idx="10">
                  <c:v>63.50535435756738</c:v>
                </c:pt>
              </c:numCache>
            </c:numRef>
          </c:xVal>
          <c:yVal>
            <c:numRef>
              <c:f>'980 wo Brewster'!$AB$2:$AB$12</c:f>
              <c:numCache>
                <c:formatCode>General</c:formatCode>
                <c:ptCount val="11"/>
                <c:pt idx="0">
                  <c:v>2.652591833380485</c:v>
                </c:pt>
                <c:pt idx="1">
                  <c:v>4.359592579934755</c:v>
                </c:pt>
                <c:pt idx="2">
                  <c:v>6.594718774415726</c:v>
                </c:pt>
                <c:pt idx="3">
                  <c:v>7.769416127723835</c:v>
                </c:pt>
                <c:pt idx="4">
                  <c:v>8.782676694320324</c:v>
                </c:pt>
                <c:pt idx="5">
                  <c:v>9.916097882931478</c:v>
                </c:pt>
                <c:pt idx="6">
                  <c:v>11.37699915850203</c:v>
                </c:pt>
                <c:pt idx="7">
                  <c:v>12.75112939622606</c:v>
                </c:pt>
                <c:pt idx="8">
                  <c:v>13.29782357667808</c:v>
                </c:pt>
                <c:pt idx="9">
                  <c:v>14.39747506923626</c:v>
                </c:pt>
                <c:pt idx="10">
                  <c:v>15.84722987771314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5F61-41B3-825A-4451A5E943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7217104"/>
        <c:axId val="-2127295632"/>
      </c:scatterChart>
      <c:scatterChart>
        <c:scatterStyle val="lineMarker"/>
        <c:varyColors val="0"/>
        <c:ser>
          <c:idx val="0"/>
          <c:order val="0"/>
          <c:tx>
            <c:v>Measured data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'980 corrected'!$AJ$2:$AJ$12</c:f>
                <c:numCache>
                  <c:formatCode>General</c:formatCode>
                  <c:ptCount val="11"/>
                  <c:pt idx="0">
                    <c:v>0.281247578774023</c:v>
                  </c:pt>
                  <c:pt idx="1">
                    <c:v>0.131400057738486</c:v>
                  </c:pt>
                  <c:pt idx="2">
                    <c:v>0.117776499572976</c:v>
                  </c:pt>
                  <c:pt idx="3">
                    <c:v>0.113801843472096</c:v>
                  </c:pt>
                  <c:pt idx="4">
                    <c:v>0.0909671140330932</c:v>
                  </c:pt>
                  <c:pt idx="5">
                    <c:v>0.066156386587668</c:v>
                  </c:pt>
                  <c:pt idx="6">
                    <c:v>0.0808773397875591</c:v>
                  </c:pt>
                  <c:pt idx="7">
                    <c:v>0.00724444462276175</c:v>
                  </c:pt>
                  <c:pt idx="8">
                    <c:v>-0.0309699728616231</c:v>
                  </c:pt>
                  <c:pt idx="9">
                    <c:v>-0.0736969587482434</c:v>
                  </c:pt>
                  <c:pt idx="10">
                    <c:v>-0.0974149350857196</c:v>
                  </c:pt>
                </c:numCache>
              </c:numRef>
            </c:plus>
            <c:minus>
              <c:numRef>
                <c:f>'980 corrected'!$AI$2:$AI$12</c:f>
                <c:numCache>
                  <c:formatCode>General</c:formatCode>
                  <c:ptCount val="11"/>
                  <c:pt idx="0">
                    <c:v>0.282918246367473</c:v>
                  </c:pt>
                  <c:pt idx="1">
                    <c:v>0.132652185164128</c:v>
                  </c:pt>
                  <c:pt idx="2">
                    <c:v>0.119374960487684</c:v>
                  </c:pt>
                  <c:pt idx="3">
                    <c:v>0.115376051690315</c:v>
                  </c:pt>
                  <c:pt idx="4">
                    <c:v>0.0925885930904471</c:v>
                  </c:pt>
                  <c:pt idx="5">
                    <c:v>0.0675155510690359</c:v>
                  </c:pt>
                  <c:pt idx="6">
                    <c:v>0.0825286495358277</c:v>
                  </c:pt>
                  <c:pt idx="7">
                    <c:v>0.00730153395161537</c:v>
                  </c:pt>
                  <c:pt idx="8">
                    <c:v>-0.0314417368085333</c:v>
                  </c:pt>
                  <c:pt idx="9">
                    <c:v>-0.0759126648963591</c:v>
                  </c:pt>
                  <c:pt idx="10">
                    <c:v>-0.101435615337557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'980 corrected'!$C$20</c:f>
                <c:numCache>
                  <c:formatCode>General</c:formatCode>
                  <c:ptCount val="1"/>
                  <c:pt idx="0">
                    <c:v>0.5</c:v>
                  </c:pt>
                </c:numCache>
              </c:numRef>
            </c:plus>
            <c:minus>
              <c:numRef>
                <c:f>'980 corrected'!$C$20</c:f>
                <c:numCache>
                  <c:formatCode>General</c:formatCode>
                  <c:ptCount val="1"/>
                  <c:pt idx="0">
                    <c:v>0.5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'980 corrected'!$F$2:$F$12</c:f>
              <c:numCache>
                <c:formatCode>General</c:formatCode>
                <c:ptCount val="11"/>
                <c:pt idx="0">
                  <c:v>10.9135820189679</c:v>
                </c:pt>
                <c:pt idx="1">
                  <c:v>17.8608396520885</c:v>
                </c:pt>
                <c:pt idx="2">
                  <c:v>26.80865253986228</c:v>
                </c:pt>
                <c:pt idx="3">
                  <c:v>31.43674980580048</c:v>
                </c:pt>
                <c:pt idx="4">
                  <c:v>35.39139143031578</c:v>
                </c:pt>
                <c:pt idx="5">
                  <c:v>39.78373205192988</c:v>
                </c:pt>
                <c:pt idx="6">
                  <c:v>45.4255928394796</c:v>
                </c:pt>
                <c:pt idx="7">
                  <c:v>50.7657022145458</c:v>
                </c:pt>
                <c:pt idx="8">
                  <c:v>52.91772421754995</c:v>
                </c:pt>
                <c:pt idx="9">
                  <c:v>57.33763961542578</c:v>
                </c:pt>
                <c:pt idx="10">
                  <c:v>63.50535435756738</c:v>
                </c:pt>
              </c:numCache>
            </c:numRef>
          </c:xVal>
          <c:yVal>
            <c:numRef>
              <c:f>'980 corrected'!$AF$2:$AF$12</c:f>
              <c:numCache>
                <c:formatCode>General</c:formatCode>
                <c:ptCount val="11"/>
                <c:pt idx="0">
                  <c:v>3.0467177496236</c:v>
                </c:pt>
                <c:pt idx="1">
                  <c:v>4.671408815981738</c:v>
                </c:pt>
                <c:pt idx="2">
                  <c:v>6.807757129241452</c:v>
                </c:pt>
                <c:pt idx="3">
                  <c:v>7.894682352729312</c:v>
                </c:pt>
                <c:pt idx="4">
                  <c:v>8.84384293536507</c:v>
                </c:pt>
                <c:pt idx="5">
                  <c:v>9.843315507022083</c:v>
                </c:pt>
                <c:pt idx="6">
                  <c:v>11.1217344676039</c:v>
                </c:pt>
                <c:pt idx="7">
                  <c:v>12.39706934574315</c:v>
                </c:pt>
                <c:pt idx="8">
                  <c:v>13.04667922252315</c:v>
                </c:pt>
                <c:pt idx="9">
                  <c:v>14.34891035150015</c:v>
                </c:pt>
                <c:pt idx="10">
                  <c:v>16.27984684173428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F61-41B3-825A-4451A5E943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7217104"/>
        <c:axId val="-2127295632"/>
      </c:scatterChart>
      <c:valAx>
        <c:axId val="-2127217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Angle [˚]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7295632"/>
        <c:crosses val="autoZero"/>
        <c:crossBetween val="midCat"/>
      </c:valAx>
      <c:valAx>
        <c:axId val="-2127295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Distance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72171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2"/>
          <c:order val="1"/>
          <c:tx>
            <c:v>Uncorrected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'980 not corrected'!$F$2:$F$12</c:f>
              <c:numCache>
                <c:formatCode>General</c:formatCode>
                <c:ptCount val="11"/>
                <c:pt idx="0">
                  <c:v>10.9135820189679</c:v>
                </c:pt>
                <c:pt idx="1">
                  <c:v>17.8608396520885</c:v>
                </c:pt>
                <c:pt idx="2">
                  <c:v>26.80865253986228</c:v>
                </c:pt>
                <c:pt idx="3">
                  <c:v>31.43674980580048</c:v>
                </c:pt>
                <c:pt idx="4">
                  <c:v>35.39139143031578</c:v>
                </c:pt>
                <c:pt idx="5">
                  <c:v>39.78373205192988</c:v>
                </c:pt>
                <c:pt idx="6">
                  <c:v>45.4255928394796</c:v>
                </c:pt>
                <c:pt idx="7">
                  <c:v>50.7657022145458</c:v>
                </c:pt>
                <c:pt idx="8">
                  <c:v>52.91772421754995</c:v>
                </c:pt>
                <c:pt idx="9">
                  <c:v>57.33763961542578</c:v>
                </c:pt>
                <c:pt idx="10">
                  <c:v>63.50535435756738</c:v>
                </c:pt>
              </c:numCache>
            </c:numRef>
          </c:xVal>
          <c:yVal>
            <c:numRef>
              <c:f>'980 not corrected'!$AB$2:$AB$12</c:f>
              <c:numCache>
                <c:formatCode>General</c:formatCode>
                <c:ptCount val="11"/>
                <c:pt idx="0">
                  <c:v>2.506977269321745</c:v>
                </c:pt>
                <c:pt idx="1">
                  <c:v>4.115553240130636</c:v>
                </c:pt>
                <c:pt idx="2">
                  <c:v>6.21103815030527</c:v>
                </c:pt>
                <c:pt idx="3">
                  <c:v>7.305668540891991</c:v>
                </c:pt>
                <c:pt idx="4">
                  <c:v>8.245339731180163</c:v>
                </c:pt>
                <c:pt idx="5">
                  <c:v>9.290813851553141</c:v>
                </c:pt>
                <c:pt idx="6">
                  <c:v>10.6284978684215</c:v>
                </c:pt>
                <c:pt idx="7">
                  <c:v>11.87540972645218</c:v>
                </c:pt>
                <c:pt idx="8">
                  <c:v>12.36817708697091</c:v>
                </c:pt>
                <c:pt idx="9">
                  <c:v>13.35325804082041</c:v>
                </c:pt>
                <c:pt idx="10">
                  <c:v>14.6387415165853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6976-4BF3-A74F-16759314E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7116000"/>
        <c:axId val="-2127482896"/>
      </c:scatterChart>
      <c:scatterChart>
        <c:scatterStyle val="lineMarker"/>
        <c:varyColors val="0"/>
        <c:ser>
          <c:idx val="0"/>
          <c:order val="0"/>
          <c:tx>
            <c:v>Measured data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'980 corrected'!$AJ$2:$AJ$12</c:f>
                <c:numCache>
                  <c:formatCode>General</c:formatCode>
                  <c:ptCount val="11"/>
                  <c:pt idx="0">
                    <c:v>0.281247578774023</c:v>
                  </c:pt>
                  <c:pt idx="1">
                    <c:v>0.131400057738486</c:v>
                  </c:pt>
                  <c:pt idx="2">
                    <c:v>0.117776499572976</c:v>
                  </c:pt>
                  <c:pt idx="3">
                    <c:v>0.113801843472096</c:v>
                  </c:pt>
                  <c:pt idx="4">
                    <c:v>0.0909671140330932</c:v>
                  </c:pt>
                  <c:pt idx="5">
                    <c:v>0.066156386587668</c:v>
                  </c:pt>
                  <c:pt idx="6">
                    <c:v>0.0808773397875591</c:v>
                  </c:pt>
                  <c:pt idx="7">
                    <c:v>0.00724444462276175</c:v>
                  </c:pt>
                  <c:pt idx="8">
                    <c:v>-0.0309699728616231</c:v>
                  </c:pt>
                  <c:pt idx="9">
                    <c:v>-0.0736969587482434</c:v>
                  </c:pt>
                  <c:pt idx="10">
                    <c:v>-0.0974149350857196</c:v>
                  </c:pt>
                </c:numCache>
              </c:numRef>
            </c:plus>
            <c:minus>
              <c:numRef>
                <c:f>'980 corrected'!$AI$2:$AI$12</c:f>
                <c:numCache>
                  <c:formatCode>General</c:formatCode>
                  <c:ptCount val="11"/>
                  <c:pt idx="0">
                    <c:v>0.282918246367473</c:v>
                  </c:pt>
                  <c:pt idx="1">
                    <c:v>0.132652185164128</c:v>
                  </c:pt>
                  <c:pt idx="2">
                    <c:v>0.119374960487684</c:v>
                  </c:pt>
                  <c:pt idx="3">
                    <c:v>0.115376051690315</c:v>
                  </c:pt>
                  <c:pt idx="4">
                    <c:v>0.0925885930904471</c:v>
                  </c:pt>
                  <c:pt idx="5">
                    <c:v>0.0675155510690359</c:v>
                  </c:pt>
                  <c:pt idx="6">
                    <c:v>0.0825286495358277</c:v>
                  </c:pt>
                  <c:pt idx="7">
                    <c:v>0.00730153395161537</c:v>
                  </c:pt>
                  <c:pt idx="8">
                    <c:v>-0.0314417368085333</c:v>
                  </c:pt>
                  <c:pt idx="9">
                    <c:v>-0.0759126648963591</c:v>
                  </c:pt>
                  <c:pt idx="10">
                    <c:v>-0.101435615337557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'980 corrected'!$C$20</c:f>
                <c:numCache>
                  <c:formatCode>General</c:formatCode>
                  <c:ptCount val="1"/>
                  <c:pt idx="0">
                    <c:v>0.5</c:v>
                  </c:pt>
                </c:numCache>
              </c:numRef>
            </c:plus>
            <c:minus>
              <c:numRef>
                <c:f>'980 corrected'!$C$20</c:f>
                <c:numCache>
                  <c:formatCode>General</c:formatCode>
                  <c:ptCount val="1"/>
                  <c:pt idx="0">
                    <c:v>0.5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'980 corrected'!$F$2:$F$12</c:f>
              <c:numCache>
                <c:formatCode>General</c:formatCode>
                <c:ptCount val="11"/>
                <c:pt idx="0">
                  <c:v>10.9135820189679</c:v>
                </c:pt>
                <c:pt idx="1">
                  <c:v>17.8608396520885</c:v>
                </c:pt>
                <c:pt idx="2">
                  <c:v>26.80865253986228</c:v>
                </c:pt>
                <c:pt idx="3">
                  <c:v>31.43674980580048</c:v>
                </c:pt>
                <c:pt idx="4">
                  <c:v>35.39139143031578</c:v>
                </c:pt>
                <c:pt idx="5">
                  <c:v>39.78373205192988</c:v>
                </c:pt>
                <c:pt idx="6">
                  <c:v>45.4255928394796</c:v>
                </c:pt>
                <c:pt idx="7">
                  <c:v>50.7657022145458</c:v>
                </c:pt>
                <c:pt idx="8">
                  <c:v>52.91772421754995</c:v>
                </c:pt>
                <c:pt idx="9">
                  <c:v>57.33763961542578</c:v>
                </c:pt>
                <c:pt idx="10">
                  <c:v>63.50535435756738</c:v>
                </c:pt>
              </c:numCache>
            </c:numRef>
          </c:xVal>
          <c:yVal>
            <c:numRef>
              <c:f>'980 corrected'!$AF$2:$AF$12</c:f>
              <c:numCache>
                <c:formatCode>General</c:formatCode>
                <c:ptCount val="11"/>
                <c:pt idx="0">
                  <c:v>3.0467177496236</c:v>
                </c:pt>
                <c:pt idx="1">
                  <c:v>4.671408815981738</c:v>
                </c:pt>
                <c:pt idx="2">
                  <c:v>6.807757129241452</c:v>
                </c:pt>
                <c:pt idx="3">
                  <c:v>7.894682352729312</c:v>
                </c:pt>
                <c:pt idx="4">
                  <c:v>8.84384293536507</c:v>
                </c:pt>
                <c:pt idx="5">
                  <c:v>9.843315507022083</c:v>
                </c:pt>
                <c:pt idx="6">
                  <c:v>11.1217344676039</c:v>
                </c:pt>
                <c:pt idx="7">
                  <c:v>12.39706934574315</c:v>
                </c:pt>
                <c:pt idx="8">
                  <c:v>13.04667922252315</c:v>
                </c:pt>
                <c:pt idx="9">
                  <c:v>14.34891035150015</c:v>
                </c:pt>
                <c:pt idx="10">
                  <c:v>16.27984684173428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976-4BF3-A74F-16759314E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7116000"/>
        <c:axId val="-2127482896"/>
      </c:scatterChart>
      <c:valAx>
        <c:axId val="-2127116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Angle [˚]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7482896"/>
        <c:crosses val="autoZero"/>
        <c:crossBetween val="midCat"/>
      </c:valAx>
      <c:valAx>
        <c:axId val="-2127482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Distance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71160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intercept val="0.0"/>
            <c:dispRSqr val="0"/>
            <c:dispEq val="1"/>
            <c:trendlineLbl>
              <c:layout>
                <c:manualLayout>
                  <c:x val="-0.0381603517258998"/>
                  <c:y val="-0.00810569810685231"/>
                </c:manualLayout>
              </c:layout>
              <c:numFmt formatCode="#,##0.0000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'980 corrected Gnuplot'!$AE$2:$AE$12</c:f>
              <c:numCache>
                <c:formatCode>0\.000000000</c:formatCode>
                <c:ptCount val="11"/>
                <c:pt idx="0">
                  <c:v>3.0467177496236</c:v>
                </c:pt>
                <c:pt idx="1">
                  <c:v>4.671408815981738</c:v>
                </c:pt>
                <c:pt idx="2">
                  <c:v>6.807757129241453</c:v>
                </c:pt>
                <c:pt idx="3">
                  <c:v>7.894682352729313</c:v>
                </c:pt>
                <c:pt idx="4">
                  <c:v>8.84384293536507</c:v>
                </c:pt>
                <c:pt idx="5">
                  <c:v>9.843315507022083</c:v>
                </c:pt>
                <c:pt idx="6">
                  <c:v>11.1217344676039</c:v>
                </c:pt>
                <c:pt idx="7">
                  <c:v>12.39706934574315</c:v>
                </c:pt>
                <c:pt idx="8">
                  <c:v>13.04667922252315</c:v>
                </c:pt>
                <c:pt idx="9">
                  <c:v>14.34891035150015</c:v>
                </c:pt>
                <c:pt idx="10">
                  <c:v>16.27984684173429</c:v>
                </c:pt>
              </c:numCache>
            </c:numRef>
          </c:xVal>
          <c:yVal>
            <c:numRef>
              <c:f>'980 corrected Gnuplot'!$AA$2:$AA$12</c:f>
              <c:numCache>
                <c:formatCode>0\.00000000</c:formatCode>
                <c:ptCount val="11"/>
                <c:pt idx="0">
                  <c:v>3.010955279434958</c:v>
                </c:pt>
                <c:pt idx="1">
                  <c:v>4.626465956860556</c:v>
                </c:pt>
                <c:pt idx="2">
                  <c:v>6.771949155372353</c:v>
                </c:pt>
                <c:pt idx="3">
                  <c:v>7.872838454023212</c:v>
                </c:pt>
                <c:pt idx="4">
                  <c:v>8.83524257400539</c:v>
                </c:pt>
                <c:pt idx="5">
                  <c:v>9.804023632898683</c:v>
                </c:pt>
                <c:pt idx="6">
                  <c:v>11.07665593491554</c:v>
                </c:pt>
                <c:pt idx="7">
                  <c:v>12.42596009634141</c:v>
                </c:pt>
                <c:pt idx="8">
                  <c:v>13.04659914988358</c:v>
                </c:pt>
                <c:pt idx="9">
                  <c:v>14.43414247278992</c:v>
                </c:pt>
                <c:pt idx="10">
                  <c:v>16.28627697208874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9BC-4192-BB0B-BCAFD23AC8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2033648"/>
        <c:axId val="1872005872"/>
      </c:scatterChart>
      <c:valAx>
        <c:axId val="1872033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Measured distance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05872"/>
        <c:crosses val="autoZero"/>
        <c:crossBetween val="midCat"/>
      </c:valAx>
      <c:valAx>
        <c:axId val="1872005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Predicted</a:t>
                </a:r>
                <a:r>
                  <a:rPr lang="en-US" sz="1800" baseline="0"/>
                  <a:t> distance (mm)</a:t>
                </a:r>
                <a:endParaRPr lang="en-US" sz="18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336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'Phase diagram'!$B$1</c:f>
              <c:strCache>
                <c:ptCount val="1"/>
                <c:pt idx="0">
                  <c:v>Minimal thickness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'Phase diagram'!$A$2:$A$102</c:f>
              <c:numCache>
                <c:formatCode>General</c:formatCode>
                <c:ptCount val="101"/>
                <c:pt idx="0">
                  <c:v>1.0</c:v>
                </c:pt>
                <c:pt idx="1">
                  <c:v>1.01</c:v>
                </c:pt>
                <c:pt idx="2">
                  <c:v>1.02</c:v>
                </c:pt>
                <c:pt idx="3">
                  <c:v>1.03</c:v>
                </c:pt>
                <c:pt idx="4">
                  <c:v>1.04</c:v>
                </c:pt>
                <c:pt idx="5">
                  <c:v>1.05</c:v>
                </c:pt>
                <c:pt idx="6">
                  <c:v>1.06</c:v>
                </c:pt>
                <c:pt idx="7">
                  <c:v>1.07</c:v>
                </c:pt>
                <c:pt idx="8">
                  <c:v>1.08</c:v>
                </c:pt>
                <c:pt idx="9">
                  <c:v>1.09</c:v>
                </c:pt>
                <c:pt idx="10">
                  <c:v>1.1</c:v>
                </c:pt>
                <c:pt idx="11">
                  <c:v>1.11</c:v>
                </c:pt>
                <c:pt idx="12">
                  <c:v>1.12</c:v>
                </c:pt>
                <c:pt idx="13">
                  <c:v>1.13</c:v>
                </c:pt>
                <c:pt idx="14">
                  <c:v>1.14</c:v>
                </c:pt>
                <c:pt idx="15">
                  <c:v>1.15</c:v>
                </c:pt>
                <c:pt idx="16">
                  <c:v>1.16</c:v>
                </c:pt>
                <c:pt idx="17">
                  <c:v>1.17</c:v>
                </c:pt>
                <c:pt idx="18">
                  <c:v>1.18</c:v>
                </c:pt>
                <c:pt idx="19">
                  <c:v>1.19</c:v>
                </c:pt>
                <c:pt idx="20">
                  <c:v>1.2</c:v>
                </c:pt>
                <c:pt idx="21">
                  <c:v>1.21</c:v>
                </c:pt>
                <c:pt idx="22">
                  <c:v>1.22</c:v>
                </c:pt>
                <c:pt idx="23">
                  <c:v>1.23</c:v>
                </c:pt>
                <c:pt idx="24">
                  <c:v>1.24</c:v>
                </c:pt>
                <c:pt idx="25">
                  <c:v>1.25</c:v>
                </c:pt>
                <c:pt idx="26">
                  <c:v>1.26</c:v>
                </c:pt>
                <c:pt idx="27">
                  <c:v>1.27</c:v>
                </c:pt>
                <c:pt idx="28">
                  <c:v>1.28</c:v>
                </c:pt>
                <c:pt idx="29">
                  <c:v>1.29</c:v>
                </c:pt>
                <c:pt idx="30">
                  <c:v>1.3</c:v>
                </c:pt>
                <c:pt idx="31">
                  <c:v>1.31</c:v>
                </c:pt>
                <c:pt idx="32">
                  <c:v>1.32</c:v>
                </c:pt>
                <c:pt idx="33">
                  <c:v>1.33</c:v>
                </c:pt>
                <c:pt idx="34">
                  <c:v>1.34</c:v>
                </c:pt>
                <c:pt idx="35">
                  <c:v>1.35</c:v>
                </c:pt>
                <c:pt idx="36">
                  <c:v>1.36</c:v>
                </c:pt>
                <c:pt idx="37">
                  <c:v>1.37</c:v>
                </c:pt>
                <c:pt idx="38">
                  <c:v>1.38</c:v>
                </c:pt>
                <c:pt idx="39">
                  <c:v>1.39</c:v>
                </c:pt>
                <c:pt idx="40">
                  <c:v>1.4</c:v>
                </c:pt>
                <c:pt idx="41">
                  <c:v>1.41</c:v>
                </c:pt>
                <c:pt idx="42">
                  <c:v>1.42</c:v>
                </c:pt>
                <c:pt idx="43">
                  <c:v>1.43</c:v>
                </c:pt>
                <c:pt idx="44">
                  <c:v>1.44</c:v>
                </c:pt>
                <c:pt idx="45">
                  <c:v>1.45</c:v>
                </c:pt>
                <c:pt idx="46">
                  <c:v>1.46</c:v>
                </c:pt>
                <c:pt idx="47">
                  <c:v>1.47</c:v>
                </c:pt>
                <c:pt idx="48">
                  <c:v>1.48</c:v>
                </c:pt>
                <c:pt idx="49">
                  <c:v>1.49</c:v>
                </c:pt>
                <c:pt idx="50">
                  <c:v>1.5</c:v>
                </c:pt>
                <c:pt idx="51">
                  <c:v>1.51</c:v>
                </c:pt>
                <c:pt idx="52">
                  <c:v>1.52</c:v>
                </c:pt>
                <c:pt idx="53">
                  <c:v>1.53</c:v>
                </c:pt>
                <c:pt idx="54">
                  <c:v>1.54</c:v>
                </c:pt>
                <c:pt idx="55">
                  <c:v>1.55</c:v>
                </c:pt>
                <c:pt idx="56">
                  <c:v>1.56</c:v>
                </c:pt>
                <c:pt idx="57">
                  <c:v>1.57</c:v>
                </c:pt>
                <c:pt idx="58">
                  <c:v>1.58</c:v>
                </c:pt>
                <c:pt idx="59">
                  <c:v>1.59</c:v>
                </c:pt>
                <c:pt idx="60">
                  <c:v>1.6</c:v>
                </c:pt>
                <c:pt idx="61">
                  <c:v>1.61</c:v>
                </c:pt>
                <c:pt idx="62">
                  <c:v>1.62</c:v>
                </c:pt>
                <c:pt idx="63">
                  <c:v>1.63</c:v>
                </c:pt>
                <c:pt idx="64">
                  <c:v>1.64</c:v>
                </c:pt>
                <c:pt idx="65">
                  <c:v>1.65</c:v>
                </c:pt>
                <c:pt idx="66">
                  <c:v>1.66</c:v>
                </c:pt>
                <c:pt idx="67">
                  <c:v>1.67</c:v>
                </c:pt>
                <c:pt idx="68">
                  <c:v>1.68</c:v>
                </c:pt>
                <c:pt idx="69">
                  <c:v>1.69</c:v>
                </c:pt>
                <c:pt idx="70">
                  <c:v>1.7</c:v>
                </c:pt>
                <c:pt idx="71">
                  <c:v>1.71</c:v>
                </c:pt>
                <c:pt idx="72">
                  <c:v>1.72</c:v>
                </c:pt>
                <c:pt idx="73">
                  <c:v>1.73</c:v>
                </c:pt>
                <c:pt idx="74">
                  <c:v>1.74</c:v>
                </c:pt>
                <c:pt idx="75">
                  <c:v>1.75</c:v>
                </c:pt>
                <c:pt idx="76">
                  <c:v>1.76</c:v>
                </c:pt>
                <c:pt idx="77">
                  <c:v>1.77</c:v>
                </c:pt>
                <c:pt idx="78">
                  <c:v>1.78</c:v>
                </c:pt>
                <c:pt idx="79">
                  <c:v>1.79</c:v>
                </c:pt>
                <c:pt idx="80">
                  <c:v>1.8</c:v>
                </c:pt>
                <c:pt idx="81">
                  <c:v>1.81</c:v>
                </c:pt>
                <c:pt idx="82">
                  <c:v>1.82</c:v>
                </c:pt>
                <c:pt idx="83">
                  <c:v>1.83</c:v>
                </c:pt>
                <c:pt idx="84">
                  <c:v>1.84</c:v>
                </c:pt>
                <c:pt idx="85">
                  <c:v>1.85</c:v>
                </c:pt>
                <c:pt idx="86">
                  <c:v>1.86</c:v>
                </c:pt>
                <c:pt idx="87">
                  <c:v>1.87</c:v>
                </c:pt>
                <c:pt idx="88">
                  <c:v>1.88</c:v>
                </c:pt>
                <c:pt idx="89">
                  <c:v>1.89</c:v>
                </c:pt>
                <c:pt idx="90">
                  <c:v>1.9</c:v>
                </c:pt>
                <c:pt idx="91">
                  <c:v>1.91</c:v>
                </c:pt>
                <c:pt idx="92">
                  <c:v>1.92</c:v>
                </c:pt>
                <c:pt idx="93">
                  <c:v>1.93</c:v>
                </c:pt>
                <c:pt idx="94">
                  <c:v>1.94</c:v>
                </c:pt>
                <c:pt idx="95">
                  <c:v>1.95</c:v>
                </c:pt>
                <c:pt idx="96">
                  <c:v>1.96</c:v>
                </c:pt>
                <c:pt idx="97">
                  <c:v>1.97</c:v>
                </c:pt>
                <c:pt idx="98">
                  <c:v>1.98</c:v>
                </c:pt>
                <c:pt idx="99">
                  <c:v>1.99</c:v>
                </c:pt>
                <c:pt idx="100">
                  <c:v>2.0</c:v>
                </c:pt>
              </c:numCache>
            </c:numRef>
          </c:xVal>
          <c:yVal>
            <c:numRef>
              <c:f>'Phase diagram'!$B$2:$B$102</c:f>
              <c:numCache>
                <c:formatCode>General</c:formatCode>
                <c:ptCount val="101"/>
                <c:pt idx="0">
                  <c:v>0.0875259422762137</c:v>
                </c:pt>
                <c:pt idx="1">
                  <c:v>0.0893083731441964</c:v>
                </c:pt>
                <c:pt idx="2">
                  <c:v>0.0910795103362105</c:v>
                </c:pt>
                <c:pt idx="3">
                  <c:v>0.0928397655981264</c:v>
                </c:pt>
                <c:pt idx="4">
                  <c:v>0.0945895302199345</c:v>
                </c:pt>
                <c:pt idx="5">
                  <c:v>0.0963291763217287</c:v>
                </c:pt>
                <c:pt idx="6">
                  <c:v>0.0980590580421935</c:v>
                </c:pt>
                <c:pt idx="7">
                  <c:v>0.099779512638216</c:v>
                </c:pt>
                <c:pt idx="8">
                  <c:v>0.101490861503376</c:v>
                </c:pt>
                <c:pt idx="9">
                  <c:v>0.103193411112297</c:v>
                </c:pt>
                <c:pt idx="10">
                  <c:v>0.10488745389716</c:v>
                </c:pt>
                <c:pt idx="11">
                  <c:v>0.10657326906206</c:v>
                </c:pt>
                <c:pt idx="12">
                  <c:v>0.108251123340365</c:v>
                </c:pt>
                <c:pt idx="13">
                  <c:v>0.109921271699722</c:v>
                </c:pt>
                <c:pt idx="14">
                  <c:v>0.11158395799895</c:v>
                </c:pt>
                <c:pt idx="15">
                  <c:v>0.113239415600639</c:v>
                </c:pt>
                <c:pt idx="16">
                  <c:v>0.114887867942967</c:v>
                </c:pt>
                <c:pt idx="17">
                  <c:v>0.116529529073885</c:v>
                </c:pt>
                <c:pt idx="18">
                  <c:v>0.118164604150581</c:v>
                </c:pt>
                <c:pt idx="19">
                  <c:v>0.119793289906848</c:v>
                </c:pt>
                <c:pt idx="20">
                  <c:v>0.121415775090783</c:v>
                </c:pt>
                <c:pt idx="21">
                  <c:v>0.123032240874996</c:v>
                </c:pt>
                <c:pt idx="22">
                  <c:v>0.124642861241378</c:v>
                </c:pt>
                <c:pt idx="23">
                  <c:v>0.126247803342242</c:v>
                </c:pt>
                <c:pt idx="24">
                  <c:v>0.127847227839558</c:v>
                </c:pt>
                <c:pt idx="25">
                  <c:v>0.129441289223821</c:v>
                </c:pt>
                <c:pt idx="26">
                  <c:v>0.131030136113996</c:v>
                </c:pt>
                <c:pt idx="27">
                  <c:v>0.132613911539835</c:v>
                </c:pt>
                <c:pt idx="28">
                  <c:v>0.134192753207803</c:v>
                </c:pt>
                <c:pt idx="29">
                  <c:v>0.1357667937517</c:v>
                </c:pt>
                <c:pt idx="30">
                  <c:v>0.137336160969033</c:v>
                </c:pt>
                <c:pt idx="31">
                  <c:v>0.138900978044071</c:v>
                </c:pt>
                <c:pt idx="32">
                  <c:v>0.140461363758467</c:v>
                </c:pt>
                <c:pt idx="33">
                  <c:v>0.142017432690258</c:v>
                </c:pt>
                <c:pt idx="34">
                  <c:v>0.143569295401991</c:v>
                </c:pt>
                <c:pt idx="35">
                  <c:v>0.145117058618681</c:v>
                </c:pt>
                <c:pt idx="36">
                  <c:v>0.146660825396223</c:v>
                </c:pt>
                <c:pt idx="37">
                  <c:v>0.148200695280884</c:v>
                </c:pt>
                <c:pt idx="38">
                  <c:v>0.149736764460403</c:v>
                </c:pt>
                <c:pt idx="39">
                  <c:v>0.151269125907243</c:v>
                </c:pt>
                <c:pt idx="40">
                  <c:v>0.152797869514439</c:v>
                </c:pt>
                <c:pt idx="41">
                  <c:v>0.154323082224526</c:v>
                </c:pt>
                <c:pt idx="42">
                  <c:v>0.15584484815193</c:v>
                </c:pt>
                <c:pt idx="43">
                  <c:v>0.157363248699233</c:v>
                </c:pt>
                <c:pt idx="44">
                  <c:v>0.158878362667649</c:v>
                </c:pt>
                <c:pt idx="45">
                  <c:v>0.16039026636207</c:v>
                </c:pt>
                <c:pt idx="46">
                  <c:v>0.161899033690985</c:v>
                </c:pt>
                <c:pt idx="47">
                  <c:v>0.163404736261554</c:v>
                </c:pt>
                <c:pt idx="48">
                  <c:v>0.16490744347014</c:v>
                </c:pt>
                <c:pt idx="49">
                  <c:v>0.166407222588523</c:v>
                </c:pt>
                <c:pt idx="50">
                  <c:v>0.167904138846057</c:v>
                </c:pt>
                <c:pt idx="51">
                  <c:v>0.169398255507986</c:v>
                </c:pt>
                <c:pt idx="52">
                  <c:v>0.170889633950131</c:v>
                </c:pt>
                <c:pt idx="53">
                  <c:v>0.172378333730146</c:v>
                </c:pt>
                <c:pt idx="54">
                  <c:v>0.173864412655527</c:v>
                </c:pt>
                <c:pt idx="55">
                  <c:v>0.175347926848539</c:v>
                </c:pt>
                <c:pt idx="56">
                  <c:v>0.176828930808248</c:v>
                </c:pt>
                <c:pt idx="57">
                  <c:v>0.178307477469777</c:v>
                </c:pt>
                <c:pt idx="58">
                  <c:v>0.179783618260962</c:v>
                </c:pt>
                <c:pt idx="59">
                  <c:v>0.181257403156517</c:v>
                </c:pt>
                <c:pt idx="60">
                  <c:v>0.182728880729855</c:v>
                </c:pt>
                <c:pt idx="61">
                  <c:v>0.184198098202675</c:v>
                </c:pt>
                <c:pt idx="62">
                  <c:v>0.185665101492424</c:v>
                </c:pt>
                <c:pt idx="63">
                  <c:v>0.187129935257751</c:v>
                </c:pt>
                <c:pt idx="64">
                  <c:v>0.188592642942047</c:v>
                </c:pt>
                <c:pt idx="65">
                  <c:v>0.19005326681516</c:v>
                </c:pt>
                <c:pt idx="66">
                  <c:v>0.191511848013389</c:v>
                </c:pt>
                <c:pt idx="67">
                  <c:v>0.192968426577823</c:v>
                </c:pt>
                <c:pt idx="68">
                  <c:v>0.194423041491121</c:v>
                </c:pt>
                <c:pt idx="69">
                  <c:v>0.195875730712794</c:v>
                </c:pt>
                <c:pt idx="70">
                  <c:v>0.19732653121307</c:v>
                </c:pt>
                <c:pt idx="71">
                  <c:v>0.198775479005405</c:v>
                </c:pt>
                <c:pt idx="72">
                  <c:v>0.200222609177704</c:v>
                </c:pt>
                <c:pt idx="73">
                  <c:v>0.201667955922307</c:v>
                </c:pt>
                <c:pt idx="74">
                  <c:v>0.203111552564808</c:v>
                </c:pt>
                <c:pt idx="75">
                  <c:v>0.204553431591752</c:v>
                </c:pt>
                <c:pt idx="76">
                  <c:v>0.205993624677261</c:v>
                </c:pt>
                <c:pt idx="77">
                  <c:v>0.207432162708642</c:v>
                </c:pt>
                <c:pt idx="78">
                  <c:v>0.208869075811021</c:v>
                </c:pt>
                <c:pt idx="79">
                  <c:v>0.210304393371041</c:v>
                </c:pt>
                <c:pt idx="80">
                  <c:v>0.211738144059679</c:v>
                </c:pt>
                <c:pt idx="81">
                  <c:v>0.213170355854203</c:v>
                </c:pt>
                <c:pt idx="82">
                  <c:v>0.214601056059319</c:v>
                </c:pt>
                <c:pt idx="83">
                  <c:v>0.216030271327546</c:v>
                </c:pt>
                <c:pt idx="84">
                  <c:v>0.217458027678832</c:v>
                </c:pt>
                <c:pt idx="85">
                  <c:v>0.218884350519472</c:v>
                </c:pt>
                <c:pt idx="86">
                  <c:v>0.220309264660335</c:v>
                </c:pt>
                <c:pt idx="87">
                  <c:v>0.221732794334439</c:v>
                </c:pt>
                <c:pt idx="88">
                  <c:v>0.2231549632139</c:v>
                </c:pt>
                <c:pt idx="89">
                  <c:v>0.224575794426285</c:v>
                </c:pt>
                <c:pt idx="90">
                  <c:v>0.22599531057038</c:v>
                </c:pt>
                <c:pt idx="91">
                  <c:v>0.227413533731419</c:v>
                </c:pt>
                <c:pt idx="92">
                  <c:v>0.228830485495773</c:v>
                </c:pt>
                <c:pt idx="93">
                  <c:v>0.23024618696514</c:v>
                </c:pt>
                <c:pt idx="94">
                  <c:v>0.231660658770242</c:v>
                </c:pt>
                <c:pt idx="95">
                  <c:v>0.233073921084059</c:v>
                </c:pt>
                <c:pt idx="96">
                  <c:v>0.234485993634612</c:v>
                </c:pt>
                <c:pt idx="97">
                  <c:v>0.235896895717319</c:v>
                </c:pt>
                <c:pt idx="98">
                  <c:v>0.237306646206929</c:v>
                </c:pt>
                <c:pt idx="99">
                  <c:v>0.238715263569067</c:v>
                </c:pt>
                <c:pt idx="100">
                  <c:v>0.240122765871396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CFC9-4659-BDAB-C37476F1CD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1974544"/>
        <c:axId val="-2132340320"/>
      </c:scatterChart>
      <c:valAx>
        <c:axId val="-2131974544"/>
        <c:scaling>
          <c:orientation val="minMax"/>
          <c:max val="2.0"/>
          <c:min val="1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Refractive index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2340320"/>
        <c:crosses val="autoZero"/>
        <c:crossBetween val="midCat"/>
      </c:valAx>
      <c:valAx>
        <c:axId val="-2132340320"/>
        <c:scaling>
          <c:orientation val="minMax"/>
          <c:max val="0.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Thickness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19745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289465408249"/>
          <c:y val="0.0372310914792836"/>
          <c:w val="0.70877841421055"/>
          <c:h val="0.768232894105999"/>
        </c:manualLayout>
      </c:layout>
      <c:scatterChart>
        <c:scatterStyle val="lineMarker"/>
        <c:varyColors val="0"/>
        <c:ser>
          <c:idx val="0"/>
          <c:order val="0"/>
          <c:tx>
            <c:v>meranie</c:v>
          </c:tx>
          <c:spPr>
            <a:ln w="47625">
              <a:noFill/>
            </a:ln>
          </c:spPr>
          <c:marker>
            <c:symbol val="circle"/>
            <c:size val="7"/>
            <c:spPr>
              <a:solidFill>
                <a:schemeClr val="accent1"/>
              </a:solidFill>
              <a:ln cmpd="sng">
                <a:noFill/>
              </a:ln>
            </c:spPr>
          </c:marker>
          <c:errBars>
            <c:errDir val="x"/>
            <c:errBarType val="both"/>
            <c:errValType val="fixedVal"/>
            <c:noEndCap val="0"/>
            <c:val val="0.2"/>
          </c:errBars>
          <c:errBars>
            <c:errDir val="y"/>
            <c:errBarType val="both"/>
            <c:errValType val="fixedVal"/>
            <c:noEndCap val="0"/>
            <c:val val="0.0"/>
          </c:errBars>
          <c:xVal>
            <c:numRef>
              <c:f>Hárok1!$C$6:$C$21</c:f>
              <c:numCache>
                <c:formatCode>General</c:formatCode>
                <c:ptCount val="16"/>
                <c:pt idx="0">
                  <c:v>-5.6621374255883E-15</c:v>
                </c:pt>
                <c:pt idx="1">
                  <c:v>1.999999999999994</c:v>
                </c:pt>
                <c:pt idx="2">
                  <c:v>3.600000000000003</c:v>
                </c:pt>
                <c:pt idx="3">
                  <c:v>3.9</c:v>
                </c:pt>
                <c:pt idx="4">
                  <c:v>4.699999999999997</c:v>
                </c:pt>
                <c:pt idx="5">
                  <c:v>5.4</c:v>
                </c:pt>
                <c:pt idx="6">
                  <c:v>5.999999999999995</c:v>
                </c:pt>
                <c:pt idx="7">
                  <c:v>6.4</c:v>
                </c:pt>
                <c:pt idx="8">
                  <c:v>6.999999999999995</c:v>
                </c:pt>
                <c:pt idx="9">
                  <c:v>7.199999999999997</c:v>
                </c:pt>
                <c:pt idx="10">
                  <c:v>7.699999999999997</c:v>
                </c:pt>
                <c:pt idx="11">
                  <c:v>8.100000000000003</c:v>
                </c:pt>
                <c:pt idx="12">
                  <c:v>8.500000000000001</c:v>
                </c:pt>
                <c:pt idx="13">
                  <c:v>9.200000000000001</c:v>
                </c:pt>
                <c:pt idx="14">
                  <c:v>9.500000000000001</c:v>
                </c:pt>
                <c:pt idx="15">
                  <c:v>10.0</c:v>
                </c:pt>
              </c:numCache>
            </c:numRef>
          </c:xVal>
          <c:yVal>
            <c:numRef>
              <c:f>Hárok1!$E$6:$E$21</c:f>
              <c:numCache>
                <c:formatCode>General</c:formatCode>
                <c:ptCount val="16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F59-44C8-BA54-7317BA04EC0A}"/>
            </c:ext>
          </c:extLst>
        </c:ser>
        <c:ser>
          <c:idx val="1"/>
          <c:order val="1"/>
          <c:tx>
            <c:v>fit</c:v>
          </c:tx>
          <c:spPr>
            <a:ln w="28575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Hárok1!$C$6:$C$21</c:f>
              <c:numCache>
                <c:formatCode>General</c:formatCode>
                <c:ptCount val="16"/>
                <c:pt idx="0">
                  <c:v>-5.6621374255883E-15</c:v>
                </c:pt>
                <c:pt idx="1">
                  <c:v>1.999999999999994</c:v>
                </c:pt>
                <c:pt idx="2">
                  <c:v>3.600000000000003</c:v>
                </c:pt>
                <c:pt idx="3">
                  <c:v>3.9</c:v>
                </c:pt>
                <c:pt idx="4">
                  <c:v>4.699999999999997</c:v>
                </c:pt>
                <c:pt idx="5">
                  <c:v>5.4</c:v>
                </c:pt>
                <c:pt idx="6">
                  <c:v>5.999999999999995</c:v>
                </c:pt>
                <c:pt idx="7">
                  <c:v>6.4</c:v>
                </c:pt>
                <c:pt idx="8">
                  <c:v>6.999999999999995</c:v>
                </c:pt>
                <c:pt idx="9">
                  <c:v>7.199999999999997</c:v>
                </c:pt>
                <c:pt idx="10">
                  <c:v>7.699999999999997</c:v>
                </c:pt>
                <c:pt idx="11">
                  <c:v>8.100000000000003</c:v>
                </c:pt>
                <c:pt idx="12">
                  <c:v>8.500000000000001</c:v>
                </c:pt>
                <c:pt idx="13">
                  <c:v>9.200000000000001</c:v>
                </c:pt>
                <c:pt idx="14">
                  <c:v>9.500000000000001</c:v>
                </c:pt>
                <c:pt idx="15">
                  <c:v>10.0</c:v>
                </c:pt>
              </c:numCache>
            </c:numRef>
          </c:xVal>
          <c:yVal>
            <c:numRef>
              <c:f>Hárok1!$F$6:$F$21</c:f>
              <c:numCache>
                <c:formatCode>General</c:formatCode>
                <c:ptCount val="16"/>
                <c:pt idx="0">
                  <c:v>0.0</c:v>
                </c:pt>
                <c:pt idx="1">
                  <c:v>0.637239238099255</c:v>
                </c:pt>
                <c:pt idx="2">
                  <c:v>2.06609212262211</c:v>
                </c:pt>
                <c:pt idx="3">
                  <c:v>2.425212516260329</c:v>
                </c:pt>
                <c:pt idx="4">
                  <c:v>3.52410207980224</c:v>
                </c:pt>
                <c:pt idx="5">
                  <c:v>4.654563775222288</c:v>
                </c:pt>
                <c:pt idx="6">
                  <c:v>5.749432922735351</c:v>
                </c:pt>
                <c:pt idx="7">
                  <c:v>6.544102112024737</c:v>
                </c:pt>
                <c:pt idx="8">
                  <c:v>7.83353895231387</c:v>
                </c:pt>
                <c:pt idx="9">
                  <c:v>8.289397529836964</c:v>
                </c:pt>
                <c:pt idx="10">
                  <c:v>9.486182327926574</c:v>
                </c:pt>
                <c:pt idx="11">
                  <c:v>10.50253091701</c:v>
                </c:pt>
                <c:pt idx="12">
                  <c:v>11.57141916885888</c:v>
                </c:pt>
                <c:pt idx="13">
                  <c:v>13.56888778526559</c:v>
                </c:pt>
                <c:pt idx="14">
                  <c:v>14.47458136603683</c:v>
                </c:pt>
                <c:pt idx="15">
                  <c:v>16.05053617235538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F59-44C8-BA54-7317BA04EC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1984720"/>
        <c:axId val="-2112223888"/>
      </c:scatterChart>
      <c:valAx>
        <c:axId val="-2111984720"/>
        <c:scaling>
          <c:orientation val="minMax"/>
          <c:max val="1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lang="en-GB" b="0" noProof="0"/>
                </a:pPr>
                <a:r>
                  <a:rPr lang="en-GB" sz="1800" b="0" i="0" baseline="0" noProof="0" dirty="0">
                    <a:effectLst/>
                  </a:rPr>
                  <a:t>Inclination of glass sheet [°]</a:t>
                </a:r>
                <a:endParaRPr lang="en-GB" b="0" noProof="0" dirty="0">
                  <a:effectLst/>
                </a:endParaRPr>
              </a:p>
            </c:rich>
          </c:tx>
          <c:layout/>
          <c:overlay val="0"/>
        </c:title>
        <c:numFmt formatCode="#\ ?/?" sourceLinked="0"/>
        <c:majorTickMark val="none"/>
        <c:minorTickMark val="none"/>
        <c:tickLblPos val="nextTo"/>
        <c:crossAx val="-2112223888"/>
        <c:crosses val="autoZero"/>
        <c:crossBetween val="midCat"/>
      </c:valAx>
      <c:valAx>
        <c:axId val="-2112223888"/>
        <c:scaling>
          <c:orientation val="minMax"/>
        </c:scaling>
        <c:delete val="0"/>
        <c:axPos val="l"/>
        <c:majorGridlines>
          <c:spPr>
            <a:ln>
              <a:solidFill>
                <a:srgbClr val="B7B7B7"/>
              </a:solidFill>
            </a:ln>
          </c:spPr>
        </c:majorGridlines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0" dirty="0">
                    <a:effectLst/>
                  </a:rPr>
                  <a:t>Shift of interference pattern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0" dirty="0">
                    <a:effectLst/>
                  </a:rPr>
                  <a:t>[</a:t>
                </a:r>
                <a:r>
                  <a:rPr lang="en-GB" sz="1800" b="0" i="0" u="none" strike="noStrike" baseline="0" dirty="0">
                    <a:effectLst/>
                  </a:rPr>
                  <a:t>Number of stripes]</a:t>
                </a:r>
                <a:endParaRPr lang="en-GB" sz="1800" b="0" dirty="0">
                  <a:effectLst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sk-SK" sz="1800" b="0" dirty="0"/>
              </a:p>
            </c:rich>
          </c:tx>
          <c:layout>
            <c:manualLayout>
              <c:xMode val="edge"/>
              <c:yMode val="edge"/>
              <c:x val="0.0224380832576563"/>
              <c:y val="0.052686789206971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-211198472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trendline>
            <c:spPr>
              <a:ln w="19050" cap="rnd">
                <a:solidFill>
                  <a:srgbClr val="0070C0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1"/>
                <c:pt idx="0">
                  <c:v>1.0</c:v>
                </c:pt>
              </c:numLit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Absorption!$D$2:$D$5</c:f>
              <c:numCache>
                <c:formatCode>General</c:formatCode>
                <c:ptCount val="4"/>
                <c:pt idx="0">
                  <c:v>0.0</c:v>
                </c:pt>
                <c:pt idx="1">
                  <c:v>0.0057</c:v>
                </c:pt>
                <c:pt idx="2">
                  <c:v>0.00775</c:v>
                </c:pt>
                <c:pt idx="3">
                  <c:v>0.01345</c:v>
                </c:pt>
              </c:numCache>
            </c:numRef>
          </c:xVal>
          <c:yVal>
            <c:numRef>
              <c:f>Absorption!$N$2:$N$5</c:f>
              <c:numCache>
                <c:formatCode>General</c:formatCode>
                <c:ptCount val="4"/>
                <c:pt idx="0">
                  <c:v>55.99131375252598</c:v>
                </c:pt>
                <c:pt idx="1">
                  <c:v>22.99131375252598</c:v>
                </c:pt>
                <c:pt idx="2">
                  <c:v>15.88262750505195</c:v>
                </c:pt>
                <c:pt idx="3">
                  <c:v>6.682627505051954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C0F-45EA-9AB7-BFF96F7CDC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1847936"/>
        <c:axId val="721838672"/>
      </c:scatterChart>
      <c:valAx>
        <c:axId val="721847936"/>
        <c:scaling>
          <c:orientation val="minMax"/>
          <c:min val="0.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aseline="0"/>
                  <a:t>Sheet width </a:t>
                </a:r>
                <a:r>
                  <a:rPr lang="sk-SK" sz="1400" baseline="0"/>
                  <a:t>[m]</a:t>
                </a:r>
                <a:endParaRPr lang="en-US" sz="14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1838672"/>
        <c:crosses val="autoZero"/>
        <c:crossBetween val="midCat"/>
      </c:valAx>
      <c:valAx>
        <c:axId val="72183867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Intensity [AU]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18479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Reflectance of p-polarized light, </a:t>
            </a:r>
            <a:r>
              <a:rPr lang="en-US" sz="1800" b="0" i="0" u="none" strike="noStrike" baseline="0" dirty="0">
                <a:effectLst/>
              </a:rPr>
              <a:t>𝑛</a:t>
            </a:r>
            <a:r>
              <a:rPr lang="en-US" sz="1800" b="0" i="0" u="none" strike="noStrike" baseline="0" dirty="0"/>
              <a:t> = 1.49</a:t>
            </a:r>
            <a:endParaRPr lang="en-US" sz="18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accent1"/>
              </a:solidFill>
              <a:ln w="6350">
                <a:solidFill>
                  <a:schemeClr val="accent1"/>
                </a:solidFill>
              </a:ln>
              <a:effectLst/>
            </c:spPr>
          </c:marker>
          <c:xVal>
            <c:numRef>
              <c:f>'Fresnel Measurements 2'!$K$2:$K$12</c:f>
              <c:numCache>
                <c:formatCode>General</c:formatCode>
                <c:ptCount val="11"/>
                <c:pt idx="0">
                  <c:v>61.04157322490075</c:v>
                </c:pt>
                <c:pt idx="1">
                  <c:v>60.2931198235728</c:v>
                </c:pt>
                <c:pt idx="2">
                  <c:v>59.15876259007464</c:v>
                </c:pt>
                <c:pt idx="3">
                  <c:v>57.84585602887324</c:v>
                </c:pt>
                <c:pt idx="4">
                  <c:v>57.10748112121095</c:v>
                </c:pt>
                <c:pt idx="5">
                  <c:v>55.89174669470412</c:v>
                </c:pt>
                <c:pt idx="6">
                  <c:v>54.65729237438342</c:v>
                </c:pt>
                <c:pt idx="7">
                  <c:v>53.59377321676873</c:v>
                </c:pt>
                <c:pt idx="8">
                  <c:v>52.50149194789974</c:v>
                </c:pt>
                <c:pt idx="9">
                  <c:v>51.60605149843884</c:v>
                </c:pt>
                <c:pt idx="10">
                  <c:v>50.75497122167152</c:v>
                </c:pt>
              </c:numCache>
            </c:numRef>
          </c:xVal>
          <c:yVal>
            <c:numRef>
              <c:f>'Fresnel Measurements 2'!$G$2:$G$12</c:f>
              <c:numCache>
                <c:formatCode>General</c:formatCode>
                <c:ptCount val="11"/>
                <c:pt idx="0">
                  <c:v>0.00293817462035691</c:v>
                </c:pt>
                <c:pt idx="1">
                  <c:v>0.00256703677357498</c:v>
                </c:pt>
                <c:pt idx="2">
                  <c:v>0.00121547644821081</c:v>
                </c:pt>
                <c:pt idx="3">
                  <c:v>0.000578975040979804</c:v>
                </c:pt>
                <c:pt idx="4">
                  <c:v>0.000137243682924566</c:v>
                </c:pt>
                <c:pt idx="5">
                  <c:v>3.87839049887112E-5</c:v>
                </c:pt>
                <c:pt idx="6">
                  <c:v>0.000234559119166177</c:v>
                </c:pt>
                <c:pt idx="7">
                  <c:v>0.00054928401323725</c:v>
                </c:pt>
                <c:pt idx="8">
                  <c:v>0.000909287724615717</c:v>
                </c:pt>
                <c:pt idx="9">
                  <c:v>0.00226146661305787</c:v>
                </c:pt>
                <c:pt idx="10">
                  <c:v>0.00249404633037454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372-48D7-801C-C57B2F5BEA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3454256"/>
        <c:axId val="1413441216"/>
      </c:scatterChart>
      <c:scatterChart>
        <c:scatterStyle val="smoothMarker"/>
        <c:varyColors val="0"/>
        <c:ser>
          <c:idx val="1"/>
          <c:order val="1"/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'Fresnel Measurements 2'!$K$17:$K$66</c:f>
              <c:numCache>
                <c:formatCode>General</c:formatCode>
                <c:ptCount val="50"/>
                <c:pt idx="0">
                  <c:v>50.75497122167152</c:v>
                </c:pt>
                <c:pt idx="1">
                  <c:v>50.96070326173609</c:v>
                </c:pt>
                <c:pt idx="2">
                  <c:v>51.1664353018007</c:v>
                </c:pt>
                <c:pt idx="3">
                  <c:v>51.3721673418653</c:v>
                </c:pt>
                <c:pt idx="4">
                  <c:v>51.57789938192987</c:v>
                </c:pt>
                <c:pt idx="5">
                  <c:v>51.78363142199444</c:v>
                </c:pt>
                <c:pt idx="6">
                  <c:v>51.98936346205905</c:v>
                </c:pt>
                <c:pt idx="7">
                  <c:v>52.19509550212362</c:v>
                </c:pt>
                <c:pt idx="8">
                  <c:v>52.4008275421882</c:v>
                </c:pt>
                <c:pt idx="9">
                  <c:v>52.6065595822528</c:v>
                </c:pt>
                <c:pt idx="10">
                  <c:v>52.8122916223173</c:v>
                </c:pt>
                <c:pt idx="11">
                  <c:v>53.01802366238196</c:v>
                </c:pt>
                <c:pt idx="12">
                  <c:v>53.22375570244654</c:v>
                </c:pt>
                <c:pt idx="13">
                  <c:v>53.42948774251114</c:v>
                </c:pt>
                <c:pt idx="14">
                  <c:v>53.6352197825757</c:v>
                </c:pt>
                <c:pt idx="15">
                  <c:v>53.84095182264029</c:v>
                </c:pt>
                <c:pt idx="16">
                  <c:v>54.04668386270485</c:v>
                </c:pt>
                <c:pt idx="17">
                  <c:v>54.25241590276947</c:v>
                </c:pt>
                <c:pt idx="18">
                  <c:v>54.45814794283405</c:v>
                </c:pt>
                <c:pt idx="19">
                  <c:v>54.66387998289863</c:v>
                </c:pt>
                <c:pt idx="20">
                  <c:v>54.86961202296322</c:v>
                </c:pt>
                <c:pt idx="21">
                  <c:v>55.07534406302781</c:v>
                </c:pt>
                <c:pt idx="22">
                  <c:v>55.28107610309232</c:v>
                </c:pt>
                <c:pt idx="23">
                  <c:v>55.48680814315698</c:v>
                </c:pt>
                <c:pt idx="24">
                  <c:v>55.69254018322156</c:v>
                </c:pt>
                <c:pt idx="25">
                  <c:v>55.89827222328614</c:v>
                </c:pt>
                <c:pt idx="26">
                  <c:v>56.1040042633507</c:v>
                </c:pt>
                <c:pt idx="27">
                  <c:v>56.30973630341531</c:v>
                </c:pt>
                <c:pt idx="28">
                  <c:v>56.5154683434799</c:v>
                </c:pt>
                <c:pt idx="29">
                  <c:v>56.72120038354448</c:v>
                </c:pt>
                <c:pt idx="30">
                  <c:v>56.92693242360906</c:v>
                </c:pt>
                <c:pt idx="31">
                  <c:v>57.13266446367354</c:v>
                </c:pt>
                <c:pt idx="32">
                  <c:v>57.3383965037382</c:v>
                </c:pt>
                <c:pt idx="33">
                  <c:v>57.54412854380281</c:v>
                </c:pt>
                <c:pt idx="34">
                  <c:v>57.74986058386734</c:v>
                </c:pt>
                <c:pt idx="35">
                  <c:v>57.95559262393198</c:v>
                </c:pt>
                <c:pt idx="36">
                  <c:v>58.1613246639965</c:v>
                </c:pt>
                <c:pt idx="37">
                  <c:v>58.36705670406115</c:v>
                </c:pt>
                <c:pt idx="38">
                  <c:v>58.5727887441258</c:v>
                </c:pt>
                <c:pt idx="39">
                  <c:v>58.77852078419032</c:v>
                </c:pt>
                <c:pt idx="40">
                  <c:v>58.9842528242549</c:v>
                </c:pt>
                <c:pt idx="41">
                  <c:v>59.18998486431942</c:v>
                </c:pt>
                <c:pt idx="42">
                  <c:v>59.39571690438408</c:v>
                </c:pt>
                <c:pt idx="43">
                  <c:v>59.60144894444866</c:v>
                </c:pt>
                <c:pt idx="44">
                  <c:v>59.80718098451322</c:v>
                </c:pt>
                <c:pt idx="45">
                  <c:v>60.01291302457786</c:v>
                </c:pt>
                <c:pt idx="46">
                  <c:v>60.21864506464234</c:v>
                </c:pt>
                <c:pt idx="47">
                  <c:v>60.424377104707</c:v>
                </c:pt>
                <c:pt idx="48">
                  <c:v>60.63010914477158</c:v>
                </c:pt>
                <c:pt idx="49">
                  <c:v>60.8358411848361</c:v>
                </c:pt>
              </c:numCache>
            </c:numRef>
          </c:xVal>
          <c:yVal>
            <c:numRef>
              <c:f>'Fresnel Measurements 2'!$H$17:$H$66</c:f>
              <c:numCache>
                <c:formatCode>General</c:formatCode>
                <c:ptCount val="50"/>
                <c:pt idx="0">
                  <c:v>0.00247418890640373</c:v>
                </c:pt>
                <c:pt idx="1">
                  <c:v>0.00231164838558022</c:v>
                </c:pt>
                <c:pt idx="2">
                  <c:v>0.00215313232374121</c:v>
                </c:pt>
                <c:pt idx="3">
                  <c:v>0.00199878782405417</c:v>
                </c:pt>
                <c:pt idx="4">
                  <c:v>0.00184876570268705</c:v>
                </c:pt>
                <c:pt idx="5">
                  <c:v>0.0017032205804359</c:v>
                </c:pt>
                <c:pt idx="6">
                  <c:v>0.00156231097666773</c:v>
                </c:pt>
                <c:pt idx="7">
                  <c:v>0.00142619940564008</c:v>
                </c:pt>
                <c:pt idx="8">
                  <c:v>0.00129505247526039</c:v>
                </c:pt>
                <c:pt idx="9">
                  <c:v>0.00116904098835035</c:v>
                </c:pt>
                <c:pt idx="10">
                  <c:v>0.00104834004648157</c:v>
                </c:pt>
                <c:pt idx="11">
                  <c:v>0.000933129156451648</c:v>
                </c:pt>
                <c:pt idx="12">
                  <c:v>0.000823592339470989</c:v>
                </c:pt>
                <c:pt idx="13">
                  <c:v>0.000719918243133155</c:v>
                </c:pt>
                <c:pt idx="14">
                  <c:v>0.000622300256243412</c:v>
                </c:pt>
                <c:pt idx="15">
                  <c:v>0.000530936626582298</c:v>
                </c:pt>
                <c:pt idx="16">
                  <c:v>0.000446030581683367</c:v>
                </c:pt>
                <c:pt idx="17">
                  <c:v>0.000367790452706373</c:v>
                </c:pt>
                <c:pt idx="18">
                  <c:v>0.000296429801489654</c:v>
                </c:pt>
                <c:pt idx="19">
                  <c:v>0.000232167550867717</c:v>
                </c:pt>
                <c:pt idx="20">
                  <c:v>0.000175228118342788</c:v>
                </c:pt>
                <c:pt idx="21">
                  <c:v>0.000125841553201418</c:v>
                </c:pt>
                <c:pt idx="22">
                  <c:v>8.42436771699693E-5</c:v>
                </c:pt>
                <c:pt idx="23">
                  <c:v>5.06762287056599E-5</c:v>
                </c:pt>
                <c:pt idx="24">
                  <c:v>2.53870110224865E-5</c:v>
                </c:pt>
                <c:pt idx="25">
                  <c:v>8.63004395443884E-6</c:v>
                </c:pt>
                <c:pt idx="26">
                  <c:v>6.65719761268284E-7</c:v>
                </c:pt>
                <c:pt idx="27">
                  <c:v>1.76096298533629E-6</c:v>
                </c:pt>
                <c:pt idx="28">
                  <c:v>1.21893944711466E-5</c:v>
                </c:pt>
                <c:pt idx="29">
                  <c:v>3.22314996625646E-5</c:v>
                </c:pt>
                <c:pt idx="30">
                  <c:v>6.21748012960832E-5</c:v>
                </c:pt>
                <c:pt idx="31">
                  <c:v>0.000102314036612068</c:v>
                </c:pt>
                <c:pt idx="32">
                  <c:v>0.000152951339209533</c:v>
                </c:pt>
                <c:pt idx="33">
                  <c:v>0.000214396425673734</c:v>
                </c:pt>
                <c:pt idx="34">
                  <c:v>0.000286966787109858</c:v>
                </c:pt>
                <c:pt idx="35">
                  <c:v>0.00037098788571991</c:v>
                </c:pt>
                <c:pt idx="36">
                  <c:v>0.000466793356564219</c:v>
                </c:pt>
                <c:pt idx="37">
                  <c:v>0.000574725214653226</c:v>
                </c:pt>
                <c:pt idx="38">
                  <c:v>0.000695134067519525</c:v>
                </c:pt>
                <c:pt idx="39">
                  <c:v>0.000828379333424744</c:v>
                </c:pt>
                <c:pt idx="40">
                  <c:v>0.000974829465360858</c:v>
                </c:pt>
                <c:pt idx="41">
                  <c:v>0.00113486218100976</c:v>
                </c:pt>
                <c:pt idx="42">
                  <c:v>0.00130886469883067</c:v>
                </c:pt>
                <c:pt idx="43">
                  <c:v>0.00149723398044965</c:v>
                </c:pt>
                <c:pt idx="44">
                  <c:v>0.00170037697953124</c:v>
                </c:pt>
                <c:pt idx="45">
                  <c:v>0.00191871089731736</c:v>
                </c:pt>
                <c:pt idx="46">
                  <c:v>0.00215266344502492</c:v>
                </c:pt>
                <c:pt idx="47">
                  <c:v>0.0024026731132992</c:v>
                </c:pt>
                <c:pt idx="48">
                  <c:v>0.00266918944892595</c:v>
                </c:pt>
                <c:pt idx="49">
                  <c:v>0.00295267333901241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8372-48D7-801C-C57B2F5BEA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3454256"/>
        <c:axId val="1413441216"/>
      </c:scatterChart>
      <c:valAx>
        <c:axId val="1413454256"/>
        <c:scaling>
          <c:orientation val="minMax"/>
          <c:min val="5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Angle of incidence [˚]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3441216"/>
        <c:crosses val="autoZero"/>
        <c:crossBetween val="midCat"/>
      </c:valAx>
      <c:valAx>
        <c:axId val="1413441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Reflection coefficient [%]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34542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1"/>
          <c:tx>
            <c:v>Gnuplot fit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'980 wo Brewster'!$F$2:$F$12</c:f>
              <c:numCache>
                <c:formatCode>General</c:formatCode>
                <c:ptCount val="11"/>
                <c:pt idx="0">
                  <c:v>10.9135820189679</c:v>
                </c:pt>
                <c:pt idx="1">
                  <c:v>17.8608396520885</c:v>
                </c:pt>
                <c:pt idx="2">
                  <c:v>26.80865253986228</c:v>
                </c:pt>
                <c:pt idx="3">
                  <c:v>31.43674980580048</c:v>
                </c:pt>
                <c:pt idx="4">
                  <c:v>35.39139143031578</c:v>
                </c:pt>
                <c:pt idx="5">
                  <c:v>39.78373205192988</c:v>
                </c:pt>
                <c:pt idx="6">
                  <c:v>45.4255928394796</c:v>
                </c:pt>
                <c:pt idx="7">
                  <c:v>50.7657022145458</c:v>
                </c:pt>
                <c:pt idx="8">
                  <c:v>52.91772421754995</c:v>
                </c:pt>
                <c:pt idx="9">
                  <c:v>57.33763961542578</c:v>
                </c:pt>
                <c:pt idx="10">
                  <c:v>63.50535435756738</c:v>
                </c:pt>
              </c:numCache>
            </c:numRef>
          </c:xVal>
          <c:yVal>
            <c:numRef>
              <c:f>'980 wo Brewster'!$AB$2:$AB$12</c:f>
              <c:numCache>
                <c:formatCode>General</c:formatCode>
                <c:ptCount val="11"/>
                <c:pt idx="0">
                  <c:v>2.652591833380485</c:v>
                </c:pt>
                <c:pt idx="1">
                  <c:v>4.359592579934755</c:v>
                </c:pt>
                <c:pt idx="2">
                  <c:v>6.594718774415726</c:v>
                </c:pt>
                <c:pt idx="3">
                  <c:v>7.769416127723835</c:v>
                </c:pt>
                <c:pt idx="4">
                  <c:v>8.782676694320324</c:v>
                </c:pt>
                <c:pt idx="5">
                  <c:v>9.916097882931478</c:v>
                </c:pt>
                <c:pt idx="6">
                  <c:v>11.37699915850203</c:v>
                </c:pt>
                <c:pt idx="7">
                  <c:v>12.75112939622606</c:v>
                </c:pt>
                <c:pt idx="8">
                  <c:v>13.29782357667808</c:v>
                </c:pt>
                <c:pt idx="9">
                  <c:v>14.39747506923626</c:v>
                </c:pt>
                <c:pt idx="10">
                  <c:v>15.84722987771314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7889-4F90-8029-C9D9038DFBFF}"/>
            </c:ext>
          </c:extLst>
        </c:ser>
        <c:ser>
          <c:idx val="2"/>
          <c:order val="2"/>
          <c:tx>
            <c:v>Uncorrected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'980 not corrected'!$F$2:$F$12</c:f>
              <c:numCache>
                <c:formatCode>General</c:formatCode>
                <c:ptCount val="11"/>
                <c:pt idx="0">
                  <c:v>10.9135820189679</c:v>
                </c:pt>
                <c:pt idx="1">
                  <c:v>17.8608396520885</c:v>
                </c:pt>
                <c:pt idx="2">
                  <c:v>26.80865253986228</c:v>
                </c:pt>
                <c:pt idx="3">
                  <c:v>31.43674980580048</c:v>
                </c:pt>
                <c:pt idx="4">
                  <c:v>35.39139143031578</c:v>
                </c:pt>
                <c:pt idx="5">
                  <c:v>39.78373205192988</c:v>
                </c:pt>
                <c:pt idx="6">
                  <c:v>45.4255928394796</c:v>
                </c:pt>
                <c:pt idx="7">
                  <c:v>50.7657022145458</c:v>
                </c:pt>
                <c:pt idx="8">
                  <c:v>52.91772421754995</c:v>
                </c:pt>
                <c:pt idx="9">
                  <c:v>57.33763961542578</c:v>
                </c:pt>
                <c:pt idx="10">
                  <c:v>63.50535435756738</c:v>
                </c:pt>
              </c:numCache>
            </c:numRef>
          </c:xVal>
          <c:yVal>
            <c:numRef>
              <c:f>'980 not corrected'!$AB$2:$AB$12</c:f>
              <c:numCache>
                <c:formatCode>General</c:formatCode>
                <c:ptCount val="11"/>
                <c:pt idx="0">
                  <c:v>2.506977269321745</c:v>
                </c:pt>
                <c:pt idx="1">
                  <c:v>4.115553240130636</c:v>
                </c:pt>
                <c:pt idx="2">
                  <c:v>6.21103815030527</c:v>
                </c:pt>
                <c:pt idx="3">
                  <c:v>7.305668540891991</c:v>
                </c:pt>
                <c:pt idx="4">
                  <c:v>8.245339731180163</c:v>
                </c:pt>
                <c:pt idx="5">
                  <c:v>9.290813851553141</c:v>
                </c:pt>
                <c:pt idx="6">
                  <c:v>10.6284978684215</c:v>
                </c:pt>
                <c:pt idx="7">
                  <c:v>11.87540972645218</c:v>
                </c:pt>
                <c:pt idx="8">
                  <c:v>12.36817708697091</c:v>
                </c:pt>
                <c:pt idx="9">
                  <c:v>13.35325804082041</c:v>
                </c:pt>
                <c:pt idx="10">
                  <c:v>14.6387415165853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7889-4F90-8029-C9D9038DFBFF}"/>
            </c:ext>
          </c:extLst>
        </c:ser>
        <c:ser>
          <c:idx val="3"/>
          <c:order val="3"/>
          <c:tx>
            <c:v>Corrected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'980 corrected'!$F$2:$F$12</c:f>
              <c:numCache>
                <c:formatCode>General</c:formatCode>
                <c:ptCount val="11"/>
                <c:pt idx="0">
                  <c:v>10.9135820189679</c:v>
                </c:pt>
                <c:pt idx="1">
                  <c:v>17.8608396520885</c:v>
                </c:pt>
                <c:pt idx="2">
                  <c:v>26.80865253986228</c:v>
                </c:pt>
                <c:pt idx="3">
                  <c:v>31.43674980580048</c:v>
                </c:pt>
                <c:pt idx="4">
                  <c:v>35.39139143031578</c:v>
                </c:pt>
                <c:pt idx="5">
                  <c:v>39.78373205192988</c:v>
                </c:pt>
                <c:pt idx="6">
                  <c:v>45.4255928394796</c:v>
                </c:pt>
                <c:pt idx="7">
                  <c:v>50.7657022145458</c:v>
                </c:pt>
                <c:pt idx="8">
                  <c:v>52.91772421754995</c:v>
                </c:pt>
                <c:pt idx="9">
                  <c:v>57.33763961542578</c:v>
                </c:pt>
                <c:pt idx="10">
                  <c:v>63.50535435756738</c:v>
                </c:pt>
              </c:numCache>
            </c:numRef>
          </c:xVal>
          <c:yVal>
            <c:numRef>
              <c:f>'980 corrected'!$AB$2:$AB$12</c:f>
              <c:numCache>
                <c:formatCode>General</c:formatCode>
                <c:ptCount val="11"/>
                <c:pt idx="0">
                  <c:v>2.983825247556778</c:v>
                </c:pt>
                <c:pt idx="1">
                  <c:v>4.61068363547828</c:v>
                </c:pt>
                <c:pt idx="2">
                  <c:v>6.767204363284136</c:v>
                </c:pt>
                <c:pt idx="3">
                  <c:v>7.875665859885443</c:v>
                </c:pt>
                <c:pt idx="4">
                  <c:v>8.84298311168477</c:v>
                </c:pt>
                <c:pt idx="5">
                  <c:v>9.82653262460404</c:v>
                </c:pt>
                <c:pt idx="6">
                  <c:v>11.11503847346101</c:v>
                </c:pt>
                <c:pt idx="7">
                  <c:v>12.46424339574816</c:v>
                </c:pt>
                <c:pt idx="8">
                  <c:v>13.07685112230997</c:v>
                </c:pt>
                <c:pt idx="9">
                  <c:v>14.43488048656456</c:v>
                </c:pt>
                <c:pt idx="10">
                  <c:v>16.24451606075679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7889-4F90-8029-C9D9038DFB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7330816"/>
        <c:axId val="-2127360176"/>
      </c:scatterChart>
      <c:scatterChart>
        <c:scatterStyle val="lineMarker"/>
        <c:varyColors val="0"/>
        <c:ser>
          <c:idx val="0"/>
          <c:order val="0"/>
          <c:tx>
            <c:v>Measured data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'980 corrected'!$AJ$2:$AJ$12</c:f>
                <c:numCache>
                  <c:formatCode>General</c:formatCode>
                  <c:ptCount val="11"/>
                  <c:pt idx="0">
                    <c:v>0.281247578774023</c:v>
                  </c:pt>
                  <c:pt idx="1">
                    <c:v>0.131400057738486</c:v>
                  </c:pt>
                  <c:pt idx="2">
                    <c:v>0.117776499572976</c:v>
                  </c:pt>
                  <c:pt idx="3">
                    <c:v>0.113801843472096</c:v>
                  </c:pt>
                  <c:pt idx="4">
                    <c:v>0.0909671140330932</c:v>
                  </c:pt>
                  <c:pt idx="5">
                    <c:v>0.066156386587668</c:v>
                  </c:pt>
                  <c:pt idx="6">
                    <c:v>0.0808773397875591</c:v>
                  </c:pt>
                  <c:pt idx="7">
                    <c:v>0.00724444462276175</c:v>
                  </c:pt>
                  <c:pt idx="8">
                    <c:v>-0.0309699728616231</c:v>
                  </c:pt>
                  <c:pt idx="9">
                    <c:v>-0.0736969587482434</c:v>
                  </c:pt>
                  <c:pt idx="10">
                    <c:v>-0.0974149350857196</c:v>
                  </c:pt>
                </c:numCache>
              </c:numRef>
            </c:plus>
            <c:minus>
              <c:numRef>
                <c:f>'980 corrected'!$AI$2:$AI$12</c:f>
                <c:numCache>
                  <c:formatCode>General</c:formatCode>
                  <c:ptCount val="11"/>
                  <c:pt idx="0">
                    <c:v>0.282918246367473</c:v>
                  </c:pt>
                  <c:pt idx="1">
                    <c:v>0.132652185164128</c:v>
                  </c:pt>
                  <c:pt idx="2">
                    <c:v>0.119374960487684</c:v>
                  </c:pt>
                  <c:pt idx="3">
                    <c:v>0.115376051690315</c:v>
                  </c:pt>
                  <c:pt idx="4">
                    <c:v>0.0925885930904471</c:v>
                  </c:pt>
                  <c:pt idx="5">
                    <c:v>0.0675155510690359</c:v>
                  </c:pt>
                  <c:pt idx="6">
                    <c:v>0.0825286495358277</c:v>
                  </c:pt>
                  <c:pt idx="7">
                    <c:v>0.00730153395161537</c:v>
                  </c:pt>
                  <c:pt idx="8">
                    <c:v>-0.0314417368085333</c:v>
                  </c:pt>
                  <c:pt idx="9">
                    <c:v>-0.0759126648963591</c:v>
                  </c:pt>
                  <c:pt idx="10">
                    <c:v>-0.101435615337557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'980 corrected'!$C$20</c:f>
                <c:numCache>
                  <c:formatCode>General</c:formatCode>
                  <c:ptCount val="1"/>
                  <c:pt idx="0">
                    <c:v>0.5</c:v>
                  </c:pt>
                </c:numCache>
              </c:numRef>
            </c:plus>
            <c:minus>
              <c:numRef>
                <c:f>'980 corrected'!$C$20</c:f>
                <c:numCache>
                  <c:formatCode>General</c:formatCode>
                  <c:ptCount val="1"/>
                  <c:pt idx="0">
                    <c:v>0.5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'980 corrected'!$F$2:$F$12</c:f>
              <c:numCache>
                <c:formatCode>General</c:formatCode>
                <c:ptCount val="11"/>
                <c:pt idx="0">
                  <c:v>10.9135820189679</c:v>
                </c:pt>
                <c:pt idx="1">
                  <c:v>17.8608396520885</c:v>
                </c:pt>
                <c:pt idx="2">
                  <c:v>26.80865253986228</c:v>
                </c:pt>
                <c:pt idx="3">
                  <c:v>31.43674980580048</c:v>
                </c:pt>
                <c:pt idx="4">
                  <c:v>35.39139143031578</c:v>
                </c:pt>
                <c:pt idx="5">
                  <c:v>39.78373205192988</c:v>
                </c:pt>
                <c:pt idx="6">
                  <c:v>45.4255928394796</c:v>
                </c:pt>
                <c:pt idx="7">
                  <c:v>50.7657022145458</c:v>
                </c:pt>
                <c:pt idx="8">
                  <c:v>52.91772421754995</c:v>
                </c:pt>
                <c:pt idx="9">
                  <c:v>57.33763961542578</c:v>
                </c:pt>
                <c:pt idx="10">
                  <c:v>63.50535435756738</c:v>
                </c:pt>
              </c:numCache>
            </c:numRef>
          </c:xVal>
          <c:yVal>
            <c:numRef>
              <c:f>'980 corrected'!$AF$2:$AF$12</c:f>
              <c:numCache>
                <c:formatCode>General</c:formatCode>
                <c:ptCount val="11"/>
                <c:pt idx="0">
                  <c:v>3.0467177496236</c:v>
                </c:pt>
                <c:pt idx="1">
                  <c:v>4.671408815981738</c:v>
                </c:pt>
                <c:pt idx="2">
                  <c:v>6.807757129241452</c:v>
                </c:pt>
                <c:pt idx="3">
                  <c:v>7.894682352729312</c:v>
                </c:pt>
                <c:pt idx="4">
                  <c:v>8.84384293536507</c:v>
                </c:pt>
                <c:pt idx="5">
                  <c:v>9.843315507022083</c:v>
                </c:pt>
                <c:pt idx="6">
                  <c:v>11.1217344676039</c:v>
                </c:pt>
                <c:pt idx="7">
                  <c:v>12.39706934574315</c:v>
                </c:pt>
                <c:pt idx="8">
                  <c:v>13.04667922252315</c:v>
                </c:pt>
                <c:pt idx="9">
                  <c:v>14.34891035150015</c:v>
                </c:pt>
                <c:pt idx="10">
                  <c:v>16.27984684173428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7889-4F90-8029-C9D9038DFB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7330816"/>
        <c:axId val="-2127360176"/>
      </c:scatterChart>
      <c:valAx>
        <c:axId val="-2127330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Angle [˚]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7360176"/>
        <c:crosses val="autoZero"/>
        <c:crossBetween val="midCat"/>
      </c:valAx>
      <c:valAx>
        <c:axId val="-2127360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Distance [mm]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73308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Angle-distance relation based on index of refraction and</a:t>
            </a:r>
            <a:r>
              <a:rPr lang="en-US" baseline="0"/>
              <a:t> depth of glass sheet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'980 corrected Gnuplot'!$AI$2:$AI$12</c:f>
                <c:numCache>
                  <c:formatCode>General</c:formatCode>
                  <c:ptCount val="11"/>
                  <c:pt idx="0">
                    <c:v>0.281247578774023</c:v>
                  </c:pt>
                  <c:pt idx="1">
                    <c:v>0.131400057738486</c:v>
                  </c:pt>
                  <c:pt idx="2">
                    <c:v>0.117776499572976</c:v>
                  </c:pt>
                  <c:pt idx="3">
                    <c:v>0.113801843472096</c:v>
                  </c:pt>
                  <c:pt idx="4">
                    <c:v>0.0909671140330932</c:v>
                  </c:pt>
                  <c:pt idx="5">
                    <c:v>0.066156386587668</c:v>
                  </c:pt>
                  <c:pt idx="6">
                    <c:v>0.0808773397875591</c:v>
                  </c:pt>
                  <c:pt idx="7">
                    <c:v>0.00724444462276175</c:v>
                  </c:pt>
                  <c:pt idx="8">
                    <c:v>-0.0309699728616231</c:v>
                  </c:pt>
                  <c:pt idx="9">
                    <c:v>-0.0736969587482434</c:v>
                  </c:pt>
                  <c:pt idx="10">
                    <c:v>-0.0974149350857196</c:v>
                  </c:pt>
                </c:numCache>
              </c:numRef>
            </c:plus>
            <c:minus>
              <c:numRef>
                <c:f>'980 corrected Gnuplot'!$AH$2:$AH$12</c:f>
                <c:numCache>
                  <c:formatCode>General</c:formatCode>
                  <c:ptCount val="11"/>
                  <c:pt idx="0">
                    <c:v>0.282918246367473</c:v>
                  </c:pt>
                  <c:pt idx="1">
                    <c:v>0.132652185164128</c:v>
                  </c:pt>
                  <c:pt idx="2">
                    <c:v>0.119374960487684</c:v>
                  </c:pt>
                  <c:pt idx="3">
                    <c:v>0.115376051690315</c:v>
                  </c:pt>
                  <c:pt idx="4">
                    <c:v>0.0925885930904471</c:v>
                  </c:pt>
                  <c:pt idx="5">
                    <c:v>0.0675155510690359</c:v>
                  </c:pt>
                  <c:pt idx="6">
                    <c:v>0.0825286495358277</c:v>
                  </c:pt>
                  <c:pt idx="7">
                    <c:v>0.00730153395161537</c:v>
                  </c:pt>
                  <c:pt idx="8">
                    <c:v>-0.0314417368085333</c:v>
                  </c:pt>
                  <c:pt idx="9">
                    <c:v>-0.0759126648963591</c:v>
                  </c:pt>
                  <c:pt idx="10">
                    <c:v>-0.101435615337557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'980 corrected Gnuplot'!$C$22</c:f>
                <c:numCache>
                  <c:formatCode>General</c:formatCode>
                  <c:ptCount val="1"/>
                  <c:pt idx="0">
                    <c:v>0.5</c:v>
                  </c:pt>
                </c:numCache>
              </c:numRef>
            </c:plus>
            <c:minus>
              <c:numRef>
                <c:f>'980 corrected Gnuplot'!$C$22</c:f>
                <c:numCache>
                  <c:formatCode>General</c:formatCode>
                  <c:ptCount val="1"/>
                  <c:pt idx="0">
                    <c:v>0.5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'980 corrected Gnuplot'!$F$2:$F$12</c:f>
              <c:numCache>
                <c:formatCode>General</c:formatCode>
                <c:ptCount val="11"/>
                <c:pt idx="0">
                  <c:v>10.9135820189679</c:v>
                </c:pt>
                <c:pt idx="1">
                  <c:v>17.8608396520885</c:v>
                </c:pt>
                <c:pt idx="2">
                  <c:v>26.80865253986228</c:v>
                </c:pt>
                <c:pt idx="3">
                  <c:v>31.43674980580048</c:v>
                </c:pt>
                <c:pt idx="4">
                  <c:v>35.39139143031578</c:v>
                </c:pt>
                <c:pt idx="5">
                  <c:v>39.78373205192988</c:v>
                </c:pt>
                <c:pt idx="6">
                  <c:v>45.42559283947958</c:v>
                </c:pt>
                <c:pt idx="7">
                  <c:v>50.7657022145458</c:v>
                </c:pt>
                <c:pt idx="8">
                  <c:v>52.91772421754997</c:v>
                </c:pt>
                <c:pt idx="9">
                  <c:v>57.33763961542578</c:v>
                </c:pt>
                <c:pt idx="10">
                  <c:v>63.50535435756738</c:v>
                </c:pt>
              </c:numCache>
            </c:numRef>
          </c:xVal>
          <c:yVal>
            <c:numRef>
              <c:f>'980 corrected Gnuplot'!$AE$2:$AE$12</c:f>
              <c:numCache>
                <c:formatCode>0\.000000000</c:formatCode>
                <c:ptCount val="11"/>
                <c:pt idx="0">
                  <c:v>3.0467177496236</c:v>
                </c:pt>
                <c:pt idx="1">
                  <c:v>4.671408815981738</c:v>
                </c:pt>
                <c:pt idx="2">
                  <c:v>6.807757129241453</c:v>
                </c:pt>
                <c:pt idx="3">
                  <c:v>7.894682352729313</c:v>
                </c:pt>
                <c:pt idx="4">
                  <c:v>8.84384293536507</c:v>
                </c:pt>
                <c:pt idx="5">
                  <c:v>9.843315507022083</c:v>
                </c:pt>
                <c:pt idx="6">
                  <c:v>11.1217344676039</c:v>
                </c:pt>
                <c:pt idx="7">
                  <c:v>12.39706934574315</c:v>
                </c:pt>
                <c:pt idx="8">
                  <c:v>13.04667922252315</c:v>
                </c:pt>
                <c:pt idx="9">
                  <c:v>14.34891035150015</c:v>
                </c:pt>
                <c:pt idx="10">
                  <c:v>16.27984684173429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050-4EC0-93B0-76B42E2130E7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'980 corrected Gnuplot'!$F$2:$F$12</c:f>
              <c:numCache>
                <c:formatCode>General</c:formatCode>
                <c:ptCount val="11"/>
                <c:pt idx="0">
                  <c:v>10.9135820189679</c:v>
                </c:pt>
                <c:pt idx="1">
                  <c:v>17.8608396520885</c:v>
                </c:pt>
                <c:pt idx="2">
                  <c:v>26.80865253986228</c:v>
                </c:pt>
                <c:pt idx="3">
                  <c:v>31.43674980580048</c:v>
                </c:pt>
                <c:pt idx="4">
                  <c:v>35.39139143031578</c:v>
                </c:pt>
                <c:pt idx="5">
                  <c:v>39.78373205192988</c:v>
                </c:pt>
                <c:pt idx="6">
                  <c:v>45.42559283947958</c:v>
                </c:pt>
                <c:pt idx="7">
                  <c:v>50.7657022145458</c:v>
                </c:pt>
                <c:pt idx="8">
                  <c:v>52.91772421754997</c:v>
                </c:pt>
                <c:pt idx="9">
                  <c:v>57.33763961542578</c:v>
                </c:pt>
                <c:pt idx="10">
                  <c:v>63.50535435756738</c:v>
                </c:pt>
              </c:numCache>
            </c:numRef>
          </c:xVal>
          <c:yVal>
            <c:numRef>
              <c:f>'980 corrected Gnuplot'!$AA$2:$AA$12</c:f>
              <c:numCache>
                <c:formatCode>0\.00000000</c:formatCode>
                <c:ptCount val="11"/>
                <c:pt idx="0">
                  <c:v>3.010955279434958</c:v>
                </c:pt>
                <c:pt idx="1">
                  <c:v>4.626465956860556</c:v>
                </c:pt>
                <c:pt idx="2">
                  <c:v>6.771949155372353</c:v>
                </c:pt>
                <c:pt idx="3">
                  <c:v>7.872838454023212</c:v>
                </c:pt>
                <c:pt idx="4">
                  <c:v>8.83524257400539</c:v>
                </c:pt>
                <c:pt idx="5">
                  <c:v>9.804023632898683</c:v>
                </c:pt>
                <c:pt idx="6">
                  <c:v>11.07665593491554</c:v>
                </c:pt>
                <c:pt idx="7">
                  <c:v>12.42596009634141</c:v>
                </c:pt>
                <c:pt idx="8">
                  <c:v>13.04659914988358</c:v>
                </c:pt>
                <c:pt idx="9">
                  <c:v>14.43414247278992</c:v>
                </c:pt>
                <c:pt idx="10">
                  <c:v>16.28627697208874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050-4EC0-93B0-76B42E2130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2689792"/>
        <c:axId val="1872564768"/>
      </c:scatterChart>
      <c:valAx>
        <c:axId val="1872689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Angle [˚]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564768"/>
        <c:crosses val="autoZero"/>
        <c:crossBetween val="midCat"/>
      </c:valAx>
      <c:valAx>
        <c:axId val="1872564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Distance [mm]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\.0000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6897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8125082664216"/>
          <c:y val="0.0384700894671072"/>
          <c:w val="0.739515293016129"/>
          <c:h val="0.804412026564225"/>
        </c:manualLayout>
      </c:layout>
      <c:scatterChart>
        <c:scatterStyle val="smoothMarker"/>
        <c:varyColors val="0"/>
        <c:ser>
          <c:idx val="0"/>
          <c:order val="0"/>
          <c:tx>
            <c:v>meranie</c:v>
          </c:tx>
          <c:spPr>
            <a:ln>
              <a:noFill/>
            </a:ln>
          </c:spPr>
          <c:marker>
            <c:symbol val="circle"/>
            <c:size val="10"/>
          </c:marker>
          <c:errBars>
            <c:errDir val="x"/>
            <c:errBarType val="both"/>
            <c:errValType val="fixedVal"/>
            <c:noEndCap val="0"/>
            <c:val val="0.2"/>
          </c:errBars>
          <c:errBars>
            <c:errDir val="y"/>
            <c:errBarType val="both"/>
            <c:errValType val="percentage"/>
            <c:noEndCap val="0"/>
            <c:val val="0.0"/>
          </c:errBars>
          <c:xVal>
            <c:numRef>
              <c:f>[Interferencia.xlsx]Hárok1!$P$6:$P$20</c:f>
              <c:numCache>
                <c:formatCode>General</c:formatCode>
                <c:ptCount val="15"/>
                <c:pt idx="0">
                  <c:v>-5.6621374255883E-15</c:v>
                </c:pt>
                <c:pt idx="1">
                  <c:v>0.999999999999994</c:v>
                </c:pt>
                <c:pt idx="2">
                  <c:v>2.300000000000005</c:v>
                </c:pt>
                <c:pt idx="3">
                  <c:v>2.499999999999994</c:v>
                </c:pt>
                <c:pt idx="4">
                  <c:v>3.100000000000003</c:v>
                </c:pt>
                <c:pt idx="5">
                  <c:v>3.499999999999994</c:v>
                </c:pt>
                <c:pt idx="6">
                  <c:v>4.100000000000001</c:v>
                </c:pt>
                <c:pt idx="7">
                  <c:v>4.300000000000006</c:v>
                </c:pt>
                <c:pt idx="8">
                  <c:v>4.6</c:v>
                </c:pt>
                <c:pt idx="9">
                  <c:v>5.100000000000001</c:v>
                </c:pt>
                <c:pt idx="10">
                  <c:v>5.199999999999997</c:v>
                </c:pt>
                <c:pt idx="11">
                  <c:v>5.499999999999995</c:v>
                </c:pt>
                <c:pt idx="12">
                  <c:v>5.699999999999997</c:v>
                </c:pt>
                <c:pt idx="13">
                  <c:v>5.800000000000006</c:v>
                </c:pt>
                <c:pt idx="14">
                  <c:v>6.100000000000001</c:v>
                </c:pt>
              </c:numCache>
            </c:numRef>
          </c:xVal>
          <c:yVal>
            <c:numRef>
              <c:f>[Interferencia.xlsx]Hárok1!$R$6:$R$20</c:f>
              <c:numCache>
                <c:formatCode>General</c:formatCode>
                <c:ptCount val="15"/>
                <c:pt idx="0">
                  <c:v>0.0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10.0</c:v>
                </c:pt>
                <c:pt idx="6">
                  <c:v>12.0</c:v>
                </c:pt>
                <c:pt idx="7">
                  <c:v>14.0</c:v>
                </c:pt>
                <c:pt idx="8">
                  <c:v>16.0</c:v>
                </c:pt>
                <c:pt idx="9">
                  <c:v>18.0</c:v>
                </c:pt>
                <c:pt idx="10">
                  <c:v>20.0</c:v>
                </c:pt>
                <c:pt idx="11">
                  <c:v>22.0</c:v>
                </c:pt>
                <c:pt idx="12">
                  <c:v>24.0</c:v>
                </c:pt>
                <c:pt idx="13">
                  <c:v>26.0</c:v>
                </c:pt>
                <c:pt idx="14">
                  <c:v>28.0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843-43E4-BDB5-2BFF69F6C61B}"/>
            </c:ext>
          </c:extLst>
        </c:ser>
        <c:ser>
          <c:idx val="1"/>
          <c:order val="1"/>
          <c:tx>
            <c:v>fit</c:v>
          </c:tx>
          <c:marker>
            <c:symbol val="none"/>
          </c:marker>
          <c:xVal>
            <c:numRef>
              <c:f>[Interferencia.xlsx]Hárok1!$P$6:$P$20</c:f>
              <c:numCache>
                <c:formatCode>General</c:formatCode>
                <c:ptCount val="15"/>
                <c:pt idx="0">
                  <c:v>-5.6621374255883E-15</c:v>
                </c:pt>
                <c:pt idx="1">
                  <c:v>0.999999999999994</c:v>
                </c:pt>
                <c:pt idx="2">
                  <c:v>2.300000000000005</c:v>
                </c:pt>
                <c:pt idx="3">
                  <c:v>2.499999999999994</c:v>
                </c:pt>
                <c:pt idx="4">
                  <c:v>3.100000000000003</c:v>
                </c:pt>
                <c:pt idx="5">
                  <c:v>3.499999999999994</c:v>
                </c:pt>
                <c:pt idx="6">
                  <c:v>4.100000000000001</c:v>
                </c:pt>
                <c:pt idx="7">
                  <c:v>4.300000000000006</c:v>
                </c:pt>
                <c:pt idx="8">
                  <c:v>4.6</c:v>
                </c:pt>
                <c:pt idx="9">
                  <c:v>5.100000000000001</c:v>
                </c:pt>
                <c:pt idx="10">
                  <c:v>5.199999999999997</c:v>
                </c:pt>
                <c:pt idx="11">
                  <c:v>5.499999999999995</c:v>
                </c:pt>
                <c:pt idx="12">
                  <c:v>5.699999999999997</c:v>
                </c:pt>
                <c:pt idx="13">
                  <c:v>5.800000000000006</c:v>
                </c:pt>
                <c:pt idx="14">
                  <c:v>6.100000000000001</c:v>
                </c:pt>
              </c:numCache>
            </c:numRef>
          </c:xVal>
          <c:yVal>
            <c:numRef>
              <c:f>[Interferencia.xlsx]Hárok1!$S$6:$S$20</c:f>
              <c:numCache>
                <c:formatCode>General</c:formatCode>
                <c:ptCount val="15"/>
                <c:pt idx="0">
                  <c:v>0.0</c:v>
                </c:pt>
                <c:pt idx="1">
                  <c:v>0.744492035882609</c:v>
                </c:pt>
                <c:pt idx="2">
                  <c:v>3.939695962108523</c:v>
                </c:pt>
                <c:pt idx="3">
                  <c:v>4.655002826518904</c:v>
                </c:pt>
                <c:pt idx="4">
                  <c:v>7.159430438953922</c:v>
                </c:pt>
                <c:pt idx="5">
                  <c:v>9.128126965302524</c:v>
                </c:pt>
                <c:pt idx="6">
                  <c:v>12.53053602159734</c:v>
                </c:pt>
                <c:pt idx="7">
                  <c:v>13.78467283310765</c:v>
                </c:pt>
                <c:pt idx="8">
                  <c:v>15.77853934646157</c:v>
                </c:pt>
                <c:pt idx="9">
                  <c:v>19.40250866400634</c:v>
                </c:pt>
                <c:pt idx="10">
                  <c:v>20.17249269500126</c:v>
                </c:pt>
                <c:pt idx="11">
                  <c:v>22.57295573677088</c:v>
                </c:pt>
                <c:pt idx="12">
                  <c:v>24.24876677867977</c:v>
                </c:pt>
                <c:pt idx="13">
                  <c:v>25.10934673540887</c:v>
                </c:pt>
                <c:pt idx="14">
                  <c:v>27.78188321640205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8843-43E4-BDB5-2BFF69F6C6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4437504"/>
        <c:axId val="721861792"/>
      </c:scatterChart>
      <c:valAx>
        <c:axId val="724437504"/>
        <c:scaling>
          <c:orientation val="minMax"/>
          <c:max val="7.0"/>
          <c:min val="0.0"/>
        </c:scaling>
        <c:delete val="0"/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0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0" i="0" baseline="0">
                    <a:effectLst/>
                  </a:rPr>
                  <a:t>Inclination of glass sheet [°]</a:t>
                </a:r>
                <a:endParaRPr lang="en-GB">
                  <a:effectLst/>
                </a:endParaRPr>
              </a:p>
            </c:rich>
          </c:tx>
          <c:layout>
            <c:manualLayout>
              <c:xMode val="edge"/>
              <c:yMode val="edge"/>
              <c:x val="0.336123993040388"/>
              <c:y val="0.934886386593003"/>
            </c:manualLayout>
          </c:layout>
          <c:overlay val="0"/>
        </c:title>
        <c:numFmt formatCode="#\ ?/?" sourceLinked="0"/>
        <c:majorTickMark val="none"/>
        <c:minorTickMark val="none"/>
        <c:tickLblPos val="nextTo"/>
        <c:crossAx val="721861792"/>
        <c:crosses val="autoZero"/>
        <c:crossBetween val="midCat"/>
      </c:valAx>
      <c:valAx>
        <c:axId val="7218617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0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0" i="0" baseline="0" dirty="0">
                    <a:effectLst/>
                  </a:rPr>
                  <a:t>Shift of interference pattern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0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0" i="0" baseline="0" dirty="0">
                    <a:effectLst/>
                  </a:rPr>
                  <a:t>[Number of stripes]</a:t>
                </a:r>
                <a:endParaRPr lang="en-GB" dirty="0">
                  <a:effectLst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0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sk-SK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72443750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476508341186"/>
          <c:y val="0.0295742009694832"/>
          <c:w val="0.872457752724458"/>
          <c:h val="0.859457894743442"/>
        </c:manualLayout>
      </c:layout>
      <c:scatterChart>
        <c:scatterStyle val="smoothMarker"/>
        <c:varyColors val="0"/>
        <c:ser>
          <c:idx val="4"/>
          <c:order val="0"/>
          <c:tx>
            <c:strRef>
              <c:f>'[Fresnel + Brewster + Absorption.xlsx]Fresnel Equations'!$C$1</c:f>
              <c:strCache>
                <c:ptCount val="1"/>
                <c:pt idx="0">
                  <c:v>Rp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'[1]Fresnel Equations'!$A$2:$A$92</c:f>
              <c:numCache>
                <c:formatCode>General</c:formatCode>
                <c:ptCount val="91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  <c:pt idx="21">
                  <c:v>21.0</c:v>
                </c:pt>
                <c:pt idx="22">
                  <c:v>22.0</c:v>
                </c:pt>
                <c:pt idx="23">
                  <c:v>23.0</c:v>
                </c:pt>
                <c:pt idx="24">
                  <c:v>24.0</c:v>
                </c:pt>
                <c:pt idx="25">
                  <c:v>25.0</c:v>
                </c:pt>
                <c:pt idx="26">
                  <c:v>26.0</c:v>
                </c:pt>
                <c:pt idx="27">
                  <c:v>27.0</c:v>
                </c:pt>
                <c:pt idx="28">
                  <c:v>28.0</c:v>
                </c:pt>
                <c:pt idx="29">
                  <c:v>29.0</c:v>
                </c:pt>
                <c:pt idx="30">
                  <c:v>30.0</c:v>
                </c:pt>
                <c:pt idx="31">
                  <c:v>31.0</c:v>
                </c:pt>
                <c:pt idx="32">
                  <c:v>32.0</c:v>
                </c:pt>
                <c:pt idx="33">
                  <c:v>33.0</c:v>
                </c:pt>
                <c:pt idx="34">
                  <c:v>34.0</c:v>
                </c:pt>
                <c:pt idx="35">
                  <c:v>35.0</c:v>
                </c:pt>
                <c:pt idx="36">
                  <c:v>36.0</c:v>
                </c:pt>
                <c:pt idx="37">
                  <c:v>37.0</c:v>
                </c:pt>
                <c:pt idx="38">
                  <c:v>38.0</c:v>
                </c:pt>
                <c:pt idx="39">
                  <c:v>39.0</c:v>
                </c:pt>
                <c:pt idx="40">
                  <c:v>40.0</c:v>
                </c:pt>
                <c:pt idx="41">
                  <c:v>41.0</c:v>
                </c:pt>
                <c:pt idx="42">
                  <c:v>42.0</c:v>
                </c:pt>
                <c:pt idx="43">
                  <c:v>43.0</c:v>
                </c:pt>
                <c:pt idx="44">
                  <c:v>44.0</c:v>
                </c:pt>
                <c:pt idx="45">
                  <c:v>45.0</c:v>
                </c:pt>
                <c:pt idx="46">
                  <c:v>46.0</c:v>
                </c:pt>
                <c:pt idx="47">
                  <c:v>47.0</c:v>
                </c:pt>
                <c:pt idx="48">
                  <c:v>48.0</c:v>
                </c:pt>
                <c:pt idx="49">
                  <c:v>49.0</c:v>
                </c:pt>
                <c:pt idx="50">
                  <c:v>50.0</c:v>
                </c:pt>
                <c:pt idx="51">
                  <c:v>51.0</c:v>
                </c:pt>
                <c:pt idx="52">
                  <c:v>52.0</c:v>
                </c:pt>
                <c:pt idx="53">
                  <c:v>53.0</c:v>
                </c:pt>
                <c:pt idx="54">
                  <c:v>54.0</c:v>
                </c:pt>
                <c:pt idx="55">
                  <c:v>55.0</c:v>
                </c:pt>
                <c:pt idx="56">
                  <c:v>56.0</c:v>
                </c:pt>
                <c:pt idx="57">
                  <c:v>57.0</c:v>
                </c:pt>
                <c:pt idx="58">
                  <c:v>58.0</c:v>
                </c:pt>
                <c:pt idx="59">
                  <c:v>59.0</c:v>
                </c:pt>
                <c:pt idx="60">
                  <c:v>60.0</c:v>
                </c:pt>
                <c:pt idx="61">
                  <c:v>61.0</c:v>
                </c:pt>
                <c:pt idx="62">
                  <c:v>62.0</c:v>
                </c:pt>
                <c:pt idx="63">
                  <c:v>63.0</c:v>
                </c:pt>
                <c:pt idx="64">
                  <c:v>64.0</c:v>
                </c:pt>
                <c:pt idx="65">
                  <c:v>65.0</c:v>
                </c:pt>
                <c:pt idx="66">
                  <c:v>66.0</c:v>
                </c:pt>
                <c:pt idx="67">
                  <c:v>67.0</c:v>
                </c:pt>
                <c:pt idx="68">
                  <c:v>68.0</c:v>
                </c:pt>
                <c:pt idx="69">
                  <c:v>69.0</c:v>
                </c:pt>
                <c:pt idx="70">
                  <c:v>70.0</c:v>
                </c:pt>
                <c:pt idx="71">
                  <c:v>71.0</c:v>
                </c:pt>
                <c:pt idx="72">
                  <c:v>72.0</c:v>
                </c:pt>
                <c:pt idx="73">
                  <c:v>73.0</c:v>
                </c:pt>
                <c:pt idx="74">
                  <c:v>74.0</c:v>
                </c:pt>
                <c:pt idx="75">
                  <c:v>75.0</c:v>
                </c:pt>
                <c:pt idx="76">
                  <c:v>76.0</c:v>
                </c:pt>
                <c:pt idx="77">
                  <c:v>77.0</c:v>
                </c:pt>
                <c:pt idx="78">
                  <c:v>78.0</c:v>
                </c:pt>
                <c:pt idx="79">
                  <c:v>79.0</c:v>
                </c:pt>
                <c:pt idx="80">
                  <c:v>80.0</c:v>
                </c:pt>
                <c:pt idx="81">
                  <c:v>81.0</c:v>
                </c:pt>
                <c:pt idx="82">
                  <c:v>82.0</c:v>
                </c:pt>
                <c:pt idx="83">
                  <c:v>83.0</c:v>
                </c:pt>
                <c:pt idx="84">
                  <c:v>84.0</c:v>
                </c:pt>
                <c:pt idx="85">
                  <c:v>85.0</c:v>
                </c:pt>
                <c:pt idx="86">
                  <c:v>86.0</c:v>
                </c:pt>
                <c:pt idx="87">
                  <c:v>87.0</c:v>
                </c:pt>
                <c:pt idx="88">
                  <c:v>88.0</c:v>
                </c:pt>
                <c:pt idx="89">
                  <c:v>89.0</c:v>
                </c:pt>
                <c:pt idx="90">
                  <c:v>90.0</c:v>
                </c:pt>
              </c:numCache>
            </c:numRef>
          </c:xVal>
          <c:yVal>
            <c:numRef>
              <c:f>'[1]Fresnel Equations'!$C$2:$C$92</c:f>
              <c:numCache>
                <c:formatCode>General</c:formatCode>
                <c:ptCount val="91"/>
                <c:pt idx="0">
                  <c:v>0.0491907523202471</c:v>
                </c:pt>
                <c:pt idx="1">
                  <c:v>0.0491716634753359</c:v>
                </c:pt>
                <c:pt idx="2">
                  <c:v>0.049114391094502</c:v>
                </c:pt>
                <c:pt idx="3">
                  <c:v>0.0490189177283225</c:v>
                </c:pt>
                <c:pt idx="4">
                  <c:v>0.0488852145917749</c:v>
                </c:pt>
                <c:pt idx="5">
                  <c:v>0.0487132420140743</c:v>
                </c:pt>
                <c:pt idx="6">
                  <c:v>0.0485029500761205</c:v>
                </c:pt>
                <c:pt idx="7">
                  <c:v>0.0482542794433372</c:v>
                </c:pt>
                <c:pt idx="8">
                  <c:v>0.0479671624040618</c:v>
                </c:pt>
                <c:pt idx="9">
                  <c:v>0.0476415241261419</c:v>
                </c:pt>
                <c:pt idx="10">
                  <c:v>0.0472772841470376</c:v>
                </c:pt>
                <c:pt idx="11">
                  <c:v>0.0468743581155531</c:v>
                </c:pt>
                <c:pt idx="12">
                  <c:v>0.0464326598063574</c:v>
                </c:pt>
                <c:pt idx="13">
                  <c:v>0.0459521034317391</c:v>
                </c:pt>
                <c:pt idx="14">
                  <c:v>0.045432606278618</c:v>
                </c:pt>
                <c:pt idx="15">
                  <c:v>0.0448740917027445</c:v>
                </c:pt>
                <c:pt idx="16">
                  <c:v>0.0442764925163104</c:v>
                </c:pt>
                <c:pt idx="17">
                  <c:v>0.0436397548099195</c:v>
                </c:pt>
                <c:pt idx="18">
                  <c:v>0.0429638422550917</c:v>
                </c:pt>
                <c:pt idx="19">
                  <c:v>0.042248740939255</c:v>
                </c:pt>
                <c:pt idx="20">
                  <c:v>0.0414944647916008</c:v>
                </c:pt>
                <c:pt idx="21">
                  <c:v>0.0407010616653159</c:v>
                </c:pt>
                <c:pt idx="22">
                  <c:v>0.0398686201496554</c:v>
                </c:pt>
                <c:pt idx="23">
                  <c:v>0.0389972771941912</c:v>
                </c:pt>
                <c:pt idx="24">
                  <c:v>0.0380872266374744</c:v>
                </c:pt>
                <c:pt idx="25">
                  <c:v>0.0371387287434283</c:v>
                </c:pt>
                <c:pt idx="26">
                  <c:v>0.0361521208611846</c:v>
                </c:pt>
                <c:pt idx="27">
                  <c:v>0.0351278293379691</c:v>
                </c:pt>
                <c:pt idx="28">
                  <c:v>0.0340663828302202</c:v>
                </c:pt>
                <c:pt idx="29">
                  <c:v>0.032968427175612</c:v>
                </c:pt>
                <c:pt idx="30">
                  <c:v>0.0318347420082985</c:v>
                </c:pt>
                <c:pt idx="31">
                  <c:v>0.030666259321786</c:v>
                </c:pt>
                <c:pt idx="32">
                  <c:v>0.0294640842086963</c:v>
                </c:pt>
                <c:pt idx="33">
                  <c:v>0.0282295180346808</c:v>
                </c:pt>
                <c:pt idx="34">
                  <c:v>0.0269640843353015</c:v>
                </c:pt>
                <c:pt idx="35">
                  <c:v>0.0256695577602994</c:v>
                </c:pt>
                <c:pt idx="36">
                  <c:v>0.0243479964298668</c:v>
                </c:pt>
                <c:pt idx="37">
                  <c:v>0.0230017781129785</c:v>
                </c:pt>
                <c:pt idx="38">
                  <c:v>0.0216336406892313</c:v>
                </c:pt>
                <c:pt idx="39">
                  <c:v>0.0202467274138351</c:v>
                </c:pt>
                <c:pt idx="40">
                  <c:v>0.0188446375713678</c:v>
                </c:pt>
                <c:pt idx="41">
                  <c:v>0.0174314831787436</c:v>
                </c:pt>
                <c:pt idx="42">
                  <c:v>0.0160119524828593</c:v>
                </c:pt>
                <c:pt idx="43">
                  <c:v>0.0145913810950481</c:v>
                </c:pt>
                <c:pt idx="44">
                  <c:v>0.0131758317145249</c:v>
                </c:pt>
                <c:pt idx="45">
                  <c:v>0.0117721835184493</c:v>
                </c:pt>
                <c:pt idx="46">
                  <c:v>0.0103882324394045</c:v>
                </c:pt>
                <c:pt idx="47">
                  <c:v>0.0090328037147071</c:v>
                </c:pt>
                <c:pt idx="48">
                  <c:v>0.00771587827921477</c:v>
                </c:pt>
                <c:pt idx="49">
                  <c:v>0.00644873478789974</c:v>
                </c:pt>
                <c:pt idx="50">
                  <c:v>0.0052441093007824</c:v>
                </c:pt>
                <c:pt idx="51">
                  <c:v>0.00411637494599903</c:v>
                </c:pt>
                <c:pt idx="52">
                  <c:v>0.00308174420286687</c:v>
                </c:pt>
                <c:pt idx="53">
                  <c:v>0.0021584968229452</c:v>
                </c:pt>
                <c:pt idx="54">
                  <c:v>0.00136723684173017</c:v>
                </c:pt>
                <c:pt idx="55">
                  <c:v>0.000731182636789724</c:v>
                </c:pt>
                <c:pt idx="56">
                  <c:v>0.0002764945717646</c:v>
                </c:pt>
                <c:pt idx="57">
                  <c:v>3.26454439449638E-5</c:v>
                </c:pt>
                <c:pt idx="58">
                  <c:v>3.28397430582904E-5</c:v>
                </c:pt>
                <c:pt idx="59">
                  <c:v>0.000314488650816083</c:v>
                </c:pt>
                <c:pt idx="60">
                  <c:v>0.000919748789095851</c:v>
                </c:pt>
                <c:pt idx="61">
                  <c:v>0.00189613398880431</c:v>
                </c:pt>
                <c:pt idx="62">
                  <c:v>0.00329721083700907</c:v>
                </c:pt>
                <c:pt idx="63">
                  <c:v>0.00518339050986639</c:v>
                </c:pt>
                <c:pt idx="64">
                  <c:v>0.00762283146546928</c:v>
                </c:pt>
                <c:pt idx="65">
                  <c:v>0.010692470017645</c:v>
                </c:pt>
                <c:pt idx="66">
                  <c:v>0.0144791987167187</c:v>
                </c:pt>
                <c:pt idx="67">
                  <c:v>0.0190812159216513</c:v>
                </c:pt>
                <c:pt idx="68">
                  <c:v>0.0246095740769798</c:v>
                </c:pt>
                <c:pt idx="69">
                  <c:v>0.0311899591522442</c:v>
                </c:pt>
                <c:pt idx="70">
                  <c:v>0.038964739640165</c:v>
                </c:pt>
                <c:pt idx="71">
                  <c:v>0.0480953306651961</c:v>
                </c:pt>
                <c:pt idx="72">
                  <c:v>0.0587649274037646</c:v>
                </c:pt>
                <c:pt idx="73">
                  <c:v>0.0711816725089315</c:v>
                </c:pt>
                <c:pt idx="74">
                  <c:v>0.0855823350021977</c:v>
                </c:pt>
                <c:pt idx="75">
                  <c:v>0.102236593695097</c:v>
                </c:pt>
                <c:pt idx="76">
                  <c:v>0.121452037332238</c:v>
                </c:pt>
                <c:pt idx="77">
                  <c:v>0.143580017195991</c:v>
                </c:pt>
                <c:pt idx="78">
                  <c:v>0.169022517020615</c:v>
                </c:pt>
                <c:pt idx="79">
                  <c:v>0.198240241195712</c:v>
                </c:pt>
                <c:pt idx="80">
                  <c:v>0.231762167289776</c:v>
                </c:pt>
                <c:pt idx="81">
                  <c:v>0.270196865356079</c:v>
                </c:pt>
                <c:pt idx="82">
                  <c:v>0.314245957512565</c:v>
                </c:pt>
                <c:pt idx="83">
                  <c:v>0.36472018114428</c:v>
                </c:pt>
                <c:pt idx="84">
                  <c:v>0.422558633355387</c:v>
                </c:pt>
                <c:pt idx="85">
                  <c:v>0.488851920445113</c:v>
                </c:pt>
                <c:pt idx="86">
                  <c:v>0.564870124178719</c:v>
                </c:pt>
                <c:pt idx="87">
                  <c:v>0.65209673994227</c:v>
                </c:pt>
                <c:pt idx="88">
                  <c:v>0.752270058827082</c:v>
                </c:pt>
                <c:pt idx="89">
                  <c:v>0.867433881392747</c:v>
                </c:pt>
                <c:pt idx="90">
                  <c:v>0.999999999999999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6DE9-4A4C-8014-D733B4B5F1AB}"/>
            </c:ext>
          </c:extLst>
        </c:ser>
        <c:ser>
          <c:idx val="6"/>
          <c:order val="1"/>
          <c:tx>
            <c:strRef>
              <c:f>'[Fresnel + Brewster + Absorption.xlsx]Fresnel Equations'!$C$1</c:f>
              <c:strCache>
                <c:ptCount val="1"/>
                <c:pt idx="0">
                  <c:v>Rp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'[1]Fresnel Equations'!$A$2:$A$92</c:f>
              <c:numCache>
                <c:formatCode>General</c:formatCode>
                <c:ptCount val="91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  <c:pt idx="21">
                  <c:v>21.0</c:v>
                </c:pt>
                <c:pt idx="22">
                  <c:v>22.0</c:v>
                </c:pt>
                <c:pt idx="23">
                  <c:v>23.0</c:v>
                </c:pt>
                <c:pt idx="24">
                  <c:v>24.0</c:v>
                </c:pt>
                <c:pt idx="25">
                  <c:v>25.0</c:v>
                </c:pt>
                <c:pt idx="26">
                  <c:v>26.0</c:v>
                </c:pt>
                <c:pt idx="27">
                  <c:v>27.0</c:v>
                </c:pt>
                <c:pt idx="28">
                  <c:v>28.0</c:v>
                </c:pt>
                <c:pt idx="29">
                  <c:v>29.0</c:v>
                </c:pt>
                <c:pt idx="30">
                  <c:v>30.0</c:v>
                </c:pt>
                <c:pt idx="31">
                  <c:v>31.0</c:v>
                </c:pt>
                <c:pt idx="32">
                  <c:v>32.0</c:v>
                </c:pt>
                <c:pt idx="33">
                  <c:v>33.0</c:v>
                </c:pt>
                <c:pt idx="34">
                  <c:v>34.0</c:v>
                </c:pt>
                <c:pt idx="35">
                  <c:v>35.0</c:v>
                </c:pt>
                <c:pt idx="36">
                  <c:v>36.0</c:v>
                </c:pt>
                <c:pt idx="37">
                  <c:v>37.0</c:v>
                </c:pt>
                <c:pt idx="38">
                  <c:v>38.0</c:v>
                </c:pt>
                <c:pt idx="39">
                  <c:v>39.0</c:v>
                </c:pt>
                <c:pt idx="40">
                  <c:v>40.0</c:v>
                </c:pt>
                <c:pt idx="41">
                  <c:v>41.0</c:v>
                </c:pt>
                <c:pt idx="42">
                  <c:v>42.0</c:v>
                </c:pt>
                <c:pt idx="43">
                  <c:v>43.0</c:v>
                </c:pt>
                <c:pt idx="44">
                  <c:v>44.0</c:v>
                </c:pt>
                <c:pt idx="45">
                  <c:v>45.0</c:v>
                </c:pt>
                <c:pt idx="46">
                  <c:v>46.0</c:v>
                </c:pt>
                <c:pt idx="47">
                  <c:v>47.0</c:v>
                </c:pt>
                <c:pt idx="48">
                  <c:v>48.0</c:v>
                </c:pt>
                <c:pt idx="49">
                  <c:v>49.0</c:v>
                </c:pt>
                <c:pt idx="50">
                  <c:v>50.0</c:v>
                </c:pt>
                <c:pt idx="51">
                  <c:v>51.0</c:v>
                </c:pt>
                <c:pt idx="52">
                  <c:v>52.0</c:v>
                </c:pt>
                <c:pt idx="53">
                  <c:v>53.0</c:v>
                </c:pt>
                <c:pt idx="54">
                  <c:v>54.0</c:v>
                </c:pt>
                <c:pt idx="55">
                  <c:v>55.0</c:v>
                </c:pt>
                <c:pt idx="56">
                  <c:v>56.0</c:v>
                </c:pt>
                <c:pt idx="57">
                  <c:v>57.0</c:v>
                </c:pt>
                <c:pt idx="58">
                  <c:v>58.0</c:v>
                </c:pt>
                <c:pt idx="59">
                  <c:v>59.0</c:v>
                </c:pt>
                <c:pt idx="60">
                  <c:v>60.0</c:v>
                </c:pt>
                <c:pt idx="61">
                  <c:v>61.0</c:v>
                </c:pt>
                <c:pt idx="62">
                  <c:v>62.0</c:v>
                </c:pt>
                <c:pt idx="63">
                  <c:v>63.0</c:v>
                </c:pt>
                <c:pt idx="64">
                  <c:v>64.0</c:v>
                </c:pt>
                <c:pt idx="65">
                  <c:v>65.0</c:v>
                </c:pt>
                <c:pt idx="66">
                  <c:v>66.0</c:v>
                </c:pt>
                <c:pt idx="67">
                  <c:v>67.0</c:v>
                </c:pt>
                <c:pt idx="68">
                  <c:v>68.0</c:v>
                </c:pt>
                <c:pt idx="69">
                  <c:v>69.0</c:v>
                </c:pt>
                <c:pt idx="70">
                  <c:v>70.0</c:v>
                </c:pt>
                <c:pt idx="71">
                  <c:v>71.0</c:v>
                </c:pt>
                <c:pt idx="72">
                  <c:v>72.0</c:v>
                </c:pt>
                <c:pt idx="73">
                  <c:v>73.0</c:v>
                </c:pt>
                <c:pt idx="74">
                  <c:v>74.0</c:v>
                </c:pt>
                <c:pt idx="75">
                  <c:v>75.0</c:v>
                </c:pt>
                <c:pt idx="76">
                  <c:v>76.0</c:v>
                </c:pt>
                <c:pt idx="77">
                  <c:v>77.0</c:v>
                </c:pt>
                <c:pt idx="78">
                  <c:v>78.0</c:v>
                </c:pt>
                <c:pt idx="79">
                  <c:v>79.0</c:v>
                </c:pt>
                <c:pt idx="80">
                  <c:v>80.0</c:v>
                </c:pt>
                <c:pt idx="81">
                  <c:v>81.0</c:v>
                </c:pt>
                <c:pt idx="82">
                  <c:v>82.0</c:v>
                </c:pt>
                <c:pt idx="83">
                  <c:v>83.0</c:v>
                </c:pt>
                <c:pt idx="84">
                  <c:v>84.0</c:v>
                </c:pt>
                <c:pt idx="85">
                  <c:v>85.0</c:v>
                </c:pt>
                <c:pt idx="86">
                  <c:v>86.0</c:v>
                </c:pt>
                <c:pt idx="87">
                  <c:v>87.0</c:v>
                </c:pt>
                <c:pt idx="88">
                  <c:v>88.0</c:v>
                </c:pt>
                <c:pt idx="89">
                  <c:v>89.0</c:v>
                </c:pt>
                <c:pt idx="90">
                  <c:v>90.0</c:v>
                </c:pt>
              </c:numCache>
            </c:numRef>
          </c:xVal>
          <c:yVal>
            <c:numRef>
              <c:f>'[1]Fresnel Equations'!$C$2:$C$92</c:f>
              <c:numCache>
                <c:formatCode>General</c:formatCode>
                <c:ptCount val="91"/>
                <c:pt idx="0">
                  <c:v>0.0491907523202471</c:v>
                </c:pt>
                <c:pt idx="1">
                  <c:v>0.0491716634753359</c:v>
                </c:pt>
                <c:pt idx="2">
                  <c:v>0.049114391094502</c:v>
                </c:pt>
                <c:pt idx="3">
                  <c:v>0.0490189177283225</c:v>
                </c:pt>
                <c:pt idx="4">
                  <c:v>0.0488852145917749</c:v>
                </c:pt>
                <c:pt idx="5">
                  <c:v>0.0487132420140743</c:v>
                </c:pt>
                <c:pt idx="6">
                  <c:v>0.0485029500761205</c:v>
                </c:pt>
                <c:pt idx="7">
                  <c:v>0.0482542794433372</c:v>
                </c:pt>
                <c:pt idx="8">
                  <c:v>0.0479671624040618</c:v>
                </c:pt>
                <c:pt idx="9">
                  <c:v>0.0476415241261419</c:v>
                </c:pt>
                <c:pt idx="10">
                  <c:v>0.0472772841470376</c:v>
                </c:pt>
                <c:pt idx="11">
                  <c:v>0.0468743581155531</c:v>
                </c:pt>
                <c:pt idx="12">
                  <c:v>0.0464326598063574</c:v>
                </c:pt>
                <c:pt idx="13">
                  <c:v>0.0459521034317391</c:v>
                </c:pt>
                <c:pt idx="14">
                  <c:v>0.045432606278618</c:v>
                </c:pt>
                <c:pt idx="15">
                  <c:v>0.0448740917027445</c:v>
                </c:pt>
                <c:pt idx="16">
                  <c:v>0.0442764925163104</c:v>
                </c:pt>
                <c:pt idx="17">
                  <c:v>0.0436397548099195</c:v>
                </c:pt>
                <c:pt idx="18">
                  <c:v>0.0429638422550917</c:v>
                </c:pt>
                <c:pt idx="19">
                  <c:v>0.042248740939255</c:v>
                </c:pt>
                <c:pt idx="20">
                  <c:v>0.0414944647916008</c:v>
                </c:pt>
                <c:pt idx="21">
                  <c:v>0.0407010616653159</c:v>
                </c:pt>
                <c:pt idx="22">
                  <c:v>0.0398686201496554</c:v>
                </c:pt>
                <c:pt idx="23">
                  <c:v>0.0389972771941912</c:v>
                </c:pt>
                <c:pt idx="24">
                  <c:v>0.0380872266374744</c:v>
                </c:pt>
                <c:pt idx="25">
                  <c:v>0.0371387287434283</c:v>
                </c:pt>
                <c:pt idx="26">
                  <c:v>0.0361521208611846</c:v>
                </c:pt>
                <c:pt idx="27">
                  <c:v>0.0351278293379691</c:v>
                </c:pt>
                <c:pt idx="28">
                  <c:v>0.0340663828302202</c:v>
                </c:pt>
                <c:pt idx="29">
                  <c:v>0.032968427175612</c:v>
                </c:pt>
                <c:pt idx="30">
                  <c:v>0.0318347420082985</c:v>
                </c:pt>
                <c:pt idx="31">
                  <c:v>0.030666259321786</c:v>
                </c:pt>
                <c:pt idx="32">
                  <c:v>0.0294640842086963</c:v>
                </c:pt>
                <c:pt idx="33">
                  <c:v>0.0282295180346808</c:v>
                </c:pt>
                <c:pt idx="34">
                  <c:v>0.0269640843353015</c:v>
                </c:pt>
                <c:pt idx="35">
                  <c:v>0.0256695577602994</c:v>
                </c:pt>
                <c:pt idx="36">
                  <c:v>0.0243479964298668</c:v>
                </c:pt>
                <c:pt idx="37">
                  <c:v>0.0230017781129785</c:v>
                </c:pt>
                <c:pt idx="38">
                  <c:v>0.0216336406892313</c:v>
                </c:pt>
                <c:pt idx="39">
                  <c:v>0.0202467274138351</c:v>
                </c:pt>
                <c:pt idx="40">
                  <c:v>0.0188446375713678</c:v>
                </c:pt>
                <c:pt idx="41">
                  <c:v>0.0174314831787436</c:v>
                </c:pt>
                <c:pt idx="42">
                  <c:v>0.0160119524828593</c:v>
                </c:pt>
                <c:pt idx="43">
                  <c:v>0.0145913810950481</c:v>
                </c:pt>
                <c:pt idx="44">
                  <c:v>0.0131758317145249</c:v>
                </c:pt>
                <c:pt idx="45">
                  <c:v>0.0117721835184493</c:v>
                </c:pt>
                <c:pt idx="46">
                  <c:v>0.0103882324394045</c:v>
                </c:pt>
                <c:pt idx="47">
                  <c:v>0.0090328037147071</c:v>
                </c:pt>
                <c:pt idx="48">
                  <c:v>0.00771587827921477</c:v>
                </c:pt>
                <c:pt idx="49">
                  <c:v>0.00644873478789974</c:v>
                </c:pt>
                <c:pt idx="50">
                  <c:v>0.0052441093007824</c:v>
                </c:pt>
                <c:pt idx="51">
                  <c:v>0.00411637494599903</c:v>
                </c:pt>
                <c:pt idx="52">
                  <c:v>0.00308174420286687</c:v>
                </c:pt>
                <c:pt idx="53">
                  <c:v>0.0021584968229452</c:v>
                </c:pt>
                <c:pt idx="54">
                  <c:v>0.00136723684173017</c:v>
                </c:pt>
                <c:pt idx="55">
                  <c:v>0.000731182636789724</c:v>
                </c:pt>
                <c:pt idx="56">
                  <c:v>0.0002764945717646</c:v>
                </c:pt>
                <c:pt idx="57">
                  <c:v>3.26454439449638E-5</c:v>
                </c:pt>
                <c:pt idx="58">
                  <c:v>3.28397430582904E-5</c:v>
                </c:pt>
                <c:pt idx="59">
                  <c:v>0.000314488650816083</c:v>
                </c:pt>
                <c:pt idx="60">
                  <c:v>0.000919748789095851</c:v>
                </c:pt>
                <c:pt idx="61">
                  <c:v>0.00189613398880431</c:v>
                </c:pt>
                <c:pt idx="62">
                  <c:v>0.00329721083700907</c:v>
                </c:pt>
                <c:pt idx="63">
                  <c:v>0.00518339050986639</c:v>
                </c:pt>
                <c:pt idx="64">
                  <c:v>0.00762283146546928</c:v>
                </c:pt>
                <c:pt idx="65">
                  <c:v>0.010692470017645</c:v>
                </c:pt>
                <c:pt idx="66">
                  <c:v>0.0144791987167187</c:v>
                </c:pt>
                <c:pt idx="67">
                  <c:v>0.0190812159216513</c:v>
                </c:pt>
                <c:pt idx="68">
                  <c:v>0.0246095740769798</c:v>
                </c:pt>
                <c:pt idx="69">
                  <c:v>0.0311899591522442</c:v>
                </c:pt>
                <c:pt idx="70">
                  <c:v>0.038964739640165</c:v>
                </c:pt>
                <c:pt idx="71">
                  <c:v>0.0480953306651961</c:v>
                </c:pt>
                <c:pt idx="72">
                  <c:v>0.0587649274037646</c:v>
                </c:pt>
                <c:pt idx="73">
                  <c:v>0.0711816725089315</c:v>
                </c:pt>
                <c:pt idx="74">
                  <c:v>0.0855823350021977</c:v>
                </c:pt>
                <c:pt idx="75">
                  <c:v>0.102236593695097</c:v>
                </c:pt>
                <c:pt idx="76">
                  <c:v>0.121452037332238</c:v>
                </c:pt>
                <c:pt idx="77">
                  <c:v>0.143580017195991</c:v>
                </c:pt>
                <c:pt idx="78">
                  <c:v>0.169022517020615</c:v>
                </c:pt>
                <c:pt idx="79">
                  <c:v>0.198240241195712</c:v>
                </c:pt>
                <c:pt idx="80">
                  <c:v>0.231762167289776</c:v>
                </c:pt>
                <c:pt idx="81">
                  <c:v>0.270196865356079</c:v>
                </c:pt>
                <c:pt idx="82">
                  <c:v>0.314245957512565</c:v>
                </c:pt>
                <c:pt idx="83">
                  <c:v>0.36472018114428</c:v>
                </c:pt>
                <c:pt idx="84">
                  <c:v>0.422558633355387</c:v>
                </c:pt>
                <c:pt idx="85">
                  <c:v>0.488851920445113</c:v>
                </c:pt>
                <c:pt idx="86">
                  <c:v>0.564870124178719</c:v>
                </c:pt>
                <c:pt idx="87">
                  <c:v>0.65209673994227</c:v>
                </c:pt>
                <c:pt idx="88">
                  <c:v>0.752270058827082</c:v>
                </c:pt>
                <c:pt idx="89">
                  <c:v>0.867433881392747</c:v>
                </c:pt>
                <c:pt idx="90">
                  <c:v>0.999999999999999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6DE9-4A4C-8014-D733B4B5F1AB}"/>
            </c:ext>
          </c:extLst>
        </c:ser>
        <c:ser>
          <c:idx val="2"/>
          <c:order val="2"/>
          <c:tx>
            <c:strRef>
              <c:f>'[Fresnel + Brewster + Absorption.xlsx]Fresnel Equations'!$C$1</c:f>
              <c:strCache>
                <c:ptCount val="1"/>
                <c:pt idx="0">
                  <c:v>Rp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'[1]Fresnel Equations'!$A$2:$A$92</c:f>
              <c:numCache>
                <c:formatCode>General</c:formatCode>
                <c:ptCount val="91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  <c:pt idx="21">
                  <c:v>21.0</c:v>
                </c:pt>
                <c:pt idx="22">
                  <c:v>22.0</c:v>
                </c:pt>
                <c:pt idx="23">
                  <c:v>23.0</c:v>
                </c:pt>
                <c:pt idx="24">
                  <c:v>24.0</c:v>
                </c:pt>
                <c:pt idx="25">
                  <c:v>25.0</c:v>
                </c:pt>
                <c:pt idx="26">
                  <c:v>26.0</c:v>
                </c:pt>
                <c:pt idx="27">
                  <c:v>27.0</c:v>
                </c:pt>
                <c:pt idx="28">
                  <c:v>28.0</c:v>
                </c:pt>
                <c:pt idx="29">
                  <c:v>29.0</c:v>
                </c:pt>
                <c:pt idx="30">
                  <c:v>30.0</c:v>
                </c:pt>
                <c:pt idx="31">
                  <c:v>31.0</c:v>
                </c:pt>
                <c:pt idx="32">
                  <c:v>32.0</c:v>
                </c:pt>
                <c:pt idx="33">
                  <c:v>33.0</c:v>
                </c:pt>
                <c:pt idx="34">
                  <c:v>34.0</c:v>
                </c:pt>
                <c:pt idx="35">
                  <c:v>35.0</c:v>
                </c:pt>
                <c:pt idx="36">
                  <c:v>36.0</c:v>
                </c:pt>
                <c:pt idx="37">
                  <c:v>37.0</c:v>
                </c:pt>
                <c:pt idx="38">
                  <c:v>38.0</c:v>
                </c:pt>
                <c:pt idx="39">
                  <c:v>39.0</c:v>
                </c:pt>
                <c:pt idx="40">
                  <c:v>40.0</c:v>
                </c:pt>
                <c:pt idx="41">
                  <c:v>41.0</c:v>
                </c:pt>
                <c:pt idx="42">
                  <c:v>42.0</c:v>
                </c:pt>
                <c:pt idx="43">
                  <c:v>43.0</c:v>
                </c:pt>
                <c:pt idx="44">
                  <c:v>44.0</c:v>
                </c:pt>
                <c:pt idx="45">
                  <c:v>45.0</c:v>
                </c:pt>
                <c:pt idx="46">
                  <c:v>46.0</c:v>
                </c:pt>
                <c:pt idx="47">
                  <c:v>47.0</c:v>
                </c:pt>
                <c:pt idx="48">
                  <c:v>48.0</c:v>
                </c:pt>
                <c:pt idx="49">
                  <c:v>49.0</c:v>
                </c:pt>
                <c:pt idx="50">
                  <c:v>50.0</c:v>
                </c:pt>
                <c:pt idx="51">
                  <c:v>51.0</c:v>
                </c:pt>
                <c:pt idx="52">
                  <c:v>52.0</c:v>
                </c:pt>
                <c:pt idx="53">
                  <c:v>53.0</c:v>
                </c:pt>
                <c:pt idx="54">
                  <c:v>54.0</c:v>
                </c:pt>
                <c:pt idx="55">
                  <c:v>55.0</c:v>
                </c:pt>
                <c:pt idx="56">
                  <c:v>56.0</c:v>
                </c:pt>
                <c:pt idx="57">
                  <c:v>57.0</c:v>
                </c:pt>
                <c:pt idx="58">
                  <c:v>58.0</c:v>
                </c:pt>
                <c:pt idx="59">
                  <c:v>59.0</c:v>
                </c:pt>
                <c:pt idx="60">
                  <c:v>60.0</c:v>
                </c:pt>
                <c:pt idx="61">
                  <c:v>61.0</c:v>
                </c:pt>
                <c:pt idx="62">
                  <c:v>62.0</c:v>
                </c:pt>
                <c:pt idx="63">
                  <c:v>63.0</c:v>
                </c:pt>
                <c:pt idx="64">
                  <c:v>64.0</c:v>
                </c:pt>
                <c:pt idx="65">
                  <c:v>65.0</c:v>
                </c:pt>
                <c:pt idx="66">
                  <c:v>66.0</c:v>
                </c:pt>
                <c:pt idx="67">
                  <c:v>67.0</c:v>
                </c:pt>
                <c:pt idx="68">
                  <c:v>68.0</c:v>
                </c:pt>
                <c:pt idx="69">
                  <c:v>69.0</c:v>
                </c:pt>
                <c:pt idx="70">
                  <c:v>70.0</c:v>
                </c:pt>
                <c:pt idx="71">
                  <c:v>71.0</c:v>
                </c:pt>
                <c:pt idx="72">
                  <c:v>72.0</c:v>
                </c:pt>
                <c:pt idx="73">
                  <c:v>73.0</c:v>
                </c:pt>
                <c:pt idx="74">
                  <c:v>74.0</c:v>
                </c:pt>
                <c:pt idx="75">
                  <c:v>75.0</c:v>
                </c:pt>
                <c:pt idx="76">
                  <c:v>76.0</c:v>
                </c:pt>
                <c:pt idx="77">
                  <c:v>77.0</c:v>
                </c:pt>
                <c:pt idx="78">
                  <c:v>78.0</c:v>
                </c:pt>
                <c:pt idx="79">
                  <c:v>79.0</c:v>
                </c:pt>
                <c:pt idx="80">
                  <c:v>80.0</c:v>
                </c:pt>
                <c:pt idx="81">
                  <c:v>81.0</c:v>
                </c:pt>
                <c:pt idx="82">
                  <c:v>82.0</c:v>
                </c:pt>
                <c:pt idx="83">
                  <c:v>83.0</c:v>
                </c:pt>
                <c:pt idx="84">
                  <c:v>84.0</c:v>
                </c:pt>
                <c:pt idx="85">
                  <c:v>85.0</c:v>
                </c:pt>
                <c:pt idx="86">
                  <c:v>86.0</c:v>
                </c:pt>
                <c:pt idx="87">
                  <c:v>87.0</c:v>
                </c:pt>
                <c:pt idx="88">
                  <c:v>88.0</c:v>
                </c:pt>
                <c:pt idx="89">
                  <c:v>89.0</c:v>
                </c:pt>
                <c:pt idx="90">
                  <c:v>90.0</c:v>
                </c:pt>
              </c:numCache>
            </c:numRef>
          </c:xVal>
          <c:yVal>
            <c:numRef>
              <c:f>'[1]Fresnel Equations'!$C$2:$C$92</c:f>
              <c:numCache>
                <c:formatCode>General</c:formatCode>
                <c:ptCount val="91"/>
                <c:pt idx="0">
                  <c:v>0.0491907523202471</c:v>
                </c:pt>
                <c:pt idx="1">
                  <c:v>0.0491716634753359</c:v>
                </c:pt>
                <c:pt idx="2">
                  <c:v>0.049114391094502</c:v>
                </c:pt>
                <c:pt idx="3">
                  <c:v>0.0490189177283225</c:v>
                </c:pt>
                <c:pt idx="4">
                  <c:v>0.0488852145917749</c:v>
                </c:pt>
                <c:pt idx="5">
                  <c:v>0.0487132420140743</c:v>
                </c:pt>
                <c:pt idx="6">
                  <c:v>0.0485029500761205</c:v>
                </c:pt>
                <c:pt idx="7">
                  <c:v>0.0482542794433372</c:v>
                </c:pt>
                <c:pt idx="8">
                  <c:v>0.0479671624040618</c:v>
                </c:pt>
                <c:pt idx="9">
                  <c:v>0.0476415241261419</c:v>
                </c:pt>
                <c:pt idx="10">
                  <c:v>0.0472772841470376</c:v>
                </c:pt>
                <c:pt idx="11">
                  <c:v>0.0468743581155531</c:v>
                </c:pt>
                <c:pt idx="12">
                  <c:v>0.0464326598063574</c:v>
                </c:pt>
                <c:pt idx="13">
                  <c:v>0.0459521034317391</c:v>
                </c:pt>
                <c:pt idx="14">
                  <c:v>0.045432606278618</c:v>
                </c:pt>
                <c:pt idx="15">
                  <c:v>0.0448740917027445</c:v>
                </c:pt>
                <c:pt idx="16">
                  <c:v>0.0442764925163104</c:v>
                </c:pt>
                <c:pt idx="17">
                  <c:v>0.0436397548099195</c:v>
                </c:pt>
                <c:pt idx="18">
                  <c:v>0.0429638422550917</c:v>
                </c:pt>
                <c:pt idx="19">
                  <c:v>0.042248740939255</c:v>
                </c:pt>
                <c:pt idx="20">
                  <c:v>0.0414944647916008</c:v>
                </c:pt>
                <c:pt idx="21">
                  <c:v>0.0407010616653159</c:v>
                </c:pt>
                <c:pt idx="22">
                  <c:v>0.0398686201496554</c:v>
                </c:pt>
                <c:pt idx="23">
                  <c:v>0.0389972771941912</c:v>
                </c:pt>
                <c:pt idx="24">
                  <c:v>0.0380872266374744</c:v>
                </c:pt>
                <c:pt idx="25">
                  <c:v>0.0371387287434283</c:v>
                </c:pt>
                <c:pt idx="26">
                  <c:v>0.0361521208611846</c:v>
                </c:pt>
                <c:pt idx="27">
                  <c:v>0.0351278293379691</c:v>
                </c:pt>
                <c:pt idx="28">
                  <c:v>0.0340663828302202</c:v>
                </c:pt>
                <c:pt idx="29">
                  <c:v>0.032968427175612</c:v>
                </c:pt>
                <c:pt idx="30">
                  <c:v>0.0318347420082985</c:v>
                </c:pt>
                <c:pt idx="31">
                  <c:v>0.030666259321786</c:v>
                </c:pt>
                <c:pt idx="32">
                  <c:v>0.0294640842086963</c:v>
                </c:pt>
                <c:pt idx="33">
                  <c:v>0.0282295180346808</c:v>
                </c:pt>
                <c:pt idx="34">
                  <c:v>0.0269640843353015</c:v>
                </c:pt>
                <c:pt idx="35">
                  <c:v>0.0256695577602994</c:v>
                </c:pt>
                <c:pt idx="36">
                  <c:v>0.0243479964298668</c:v>
                </c:pt>
                <c:pt idx="37">
                  <c:v>0.0230017781129785</c:v>
                </c:pt>
                <c:pt idx="38">
                  <c:v>0.0216336406892313</c:v>
                </c:pt>
                <c:pt idx="39">
                  <c:v>0.0202467274138351</c:v>
                </c:pt>
                <c:pt idx="40">
                  <c:v>0.0188446375713678</c:v>
                </c:pt>
                <c:pt idx="41">
                  <c:v>0.0174314831787436</c:v>
                </c:pt>
                <c:pt idx="42">
                  <c:v>0.0160119524828593</c:v>
                </c:pt>
                <c:pt idx="43">
                  <c:v>0.0145913810950481</c:v>
                </c:pt>
                <c:pt idx="44">
                  <c:v>0.0131758317145249</c:v>
                </c:pt>
                <c:pt idx="45">
                  <c:v>0.0117721835184493</c:v>
                </c:pt>
                <c:pt idx="46">
                  <c:v>0.0103882324394045</c:v>
                </c:pt>
                <c:pt idx="47">
                  <c:v>0.0090328037147071</c:v>
                </c:pt>
                <c:pt idx="48">
                  <c:v>0.00771587827921477</c:v>
                </c:pt>
                <c:pt idx="49">
                  <c:v>0.00644873478789974</c:v>
                </c:pt>
                <c:pt idx="50">
                  <c:v>0.0052441093007824</c:v>
                </c:pt>
                <c:pt idx="51">
                  <c:v>0.00411637494599903</c:v>
                </c:pt>
                <c:pt idx="52">
                  <c:v>0.00308174420286687</c:v>
                </c:pt>
                <c:pt idx="53">
                  <c:v>0.0021584968229452</c:v>
                </c:pt>
                <c:pt idx="54">
                  <c:v>0.00136723684173017</c:v>
                </c:pt>
                <c:pt idx="55">
                  <c:v>0.000731182636789724</c:v>
                </c:pt>
                <c:pt idx="56">
                  <c:v>0.0002764945717646</c:v>
                </c:pt>
                <c:pt idx="57">
                  <c:v>3.26454439449638E-5</c:v>
                </c:pt>
                <c:pt idx="58">
                  <c:v>3.28397430582904E-5</c:v>
                </c:pt>
                <c:pt idx="59">
                  <c:v>0.000314488650816083</c:v>
                </c:pt>
                <c:pt idx="60">
                  <c:v>0.000919748789095851</c:v>
                </c:pt>
                <c:pt idx="61">
                  <c:v>0.00189613398880431</c:v>
                </c:pt>
                <c:pt idx="62">
                  <c:v>0.00329721083700907</c:v>
                </c:pt>
                <c:pt idx="63">
                  <c:v>0.00518339050986639</c:v>
                </c:pt>
                <c:pt idx="64">
                  <c:v>0.00762283146546928</c:v>
                </c:pt>
                <c:pt idx="65">
                  <c:v>0.010692470017645</c:v>
                </c:pt>
                <c:pt idx="66">
                  <c:v>0.0144791987167187</c:v>
                </c:pt>
                <c:pt idx="67">
                  <c:v>0.0190812159216513</c:v>
                </c:pt>
                <c:pt idx="68">
                  <c:v>0.0246095740769798</c:v>
                </c:pt>
                <c:pt idx="69">
                  <c:v>0.0311899591522442</c:v>
                </c:pt>
                <c:pt idx="70">
                  <c:v>0.038964739640165</c:v>
                </c:pt>
                <c:pt idx="71">
                  <c:v>0.0480953306651961</c:v>
                </c:pt>
                <c:pt idx="72">
                  <c:v>0.0587649274037646</c:v>
                </c:pt>
                <c:pt idx="73">
                  <c:v>0.0711816725089315</c:v>
                </c:pt>
                <c:pt idx="74">
                  <c:v>0.0855823350021977</c:v>
                </c:pt>
                <c:pt idx="75">
                  <c:v>0.102236593695097</c:v>
                </c:pt>
                <c:pt idx="76">
                  <c:v>0.121452037332238</c:v>
                </c:pt>
                <c:pt idx="77">
                  <c:v>0.143580017195991</c:v>
                </c:pt>
                <c:pt idx="78">
                  <c:v>0.169022517020615</c:v>
                </c:pt>
                <c:pt idx="79">
                  <c:v>0.198240241195712</c:v>
                </c:pt>
                <c:pt idx="80">
                  <c:v>0.231762167289776</c:v>
                </c:pt>
                <c:pt idx="81">
                  <c:v>0.270196865356079</c:v>
                </c:pt>
                <c:pt idx="82">
                  <c:v>0.314245957512565</c:v>
                </c:pt>
                <c:pt idx="83">
                  <c:v>0.36472018114428</c:v>
                </c:pt>
                <c:pt idx="84">
                  <c:v>0.422558633355387</c:v>
                </c:pt>
                <c:pt idx="85">
                  <c:v>0.488851920445113</c:v>
                </c:pt>
                <c:pt idx="86">
                  <c:v>0.564870124178719</c:v>
                </c:pt>
                <c:pt idx="87">
                  <c:v>0.65209673994227</c:v>
                </c:pt>
                <c:pt idx="88">
                  <c:v>0.752270058827082</c:v>
                </c:pt>
                <c:pt idx="89">
                  <c:v>0.867433881392747</c:v>
                </c:pt>
                <c:pt idx="90">
                  <c:v>0.999999999999999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6DE9-4A4C-8014-D733B4B5F1AB}"/>
            </c:ext>
          </c:extLst>
        </c:ser>
        <c:ser>
          <c:idx val="0"/>
          <c:order val="3"/>
          <c:tx>
            <c:strRef>
              <c:f>'[Fresnel + Brewster + Absorption.xlsx]Fresnel Equations'!$C$1</c:f>
              <c:strCache>
                <c:ptCount val="1"/>
                <c:pt idx="0">
                  <c:v>Rp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'[1]Fresnel Equations'!$A$2:$A$92</c:f>
              <c:numCache>
                <c:formatCode>General</c:formatCode>
                <c:ptCount val="91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  <c:pt idx="21">
                  <c:v>21.0</c:v>
                </c:pt>
                <c:pt idx="22">
                  <c:v>22.0</c:v>
                </c:pt>
                <c:pt idx="23">
                  <c:v>23.0</c:v>
                </c:pt>
                <c:pt idx="24">
                  <c:v>24.0</c:v>
                </c:pt>
                <c:pt idx="25">
                  <c:v>25.0</c:v>
                </c:pt>
                <c:pt idx="26">
                  <c:v>26.0</c:v>
                </c:pt>
                <c:pt idx="27">
                  <c:v>27.0</c:v>
                </c:pt>
                <c:pt idx="28">
                  <c:v>28.0</c:v>
                </c:pt>
                <c:pt idx="29">
                  <c:v>29.0</c:v>
                </c:pt>
                <c:pt idx="30">
                  <c:v>30.0</c:v>
                </c:pt>
                <c:pt idx="31">
                  <c:v>31.0</c:v>
                </c:pt>
                <c:pt idx="32">
                  <c:v>32.0</c:v>
                </c:pt>
                <c:pt idx="33">
                  <c:v>33.0</c:v>
                </c:pt>
                <c:pt idx="34">
                  <c:v>34.0</c:v>
                </c:pt>
                <c:pt idx="35">
                  <c:v>35.0</c:v>
                </c:pt>
                <c:pt idx="36">
                  <c:v>36.0</c:v>
                </c:pt>
                <c:pt idx="37">
                  <c:v>37.0</c:v>
                </c:pt>
                <c:pt idx="38">
                  <c:v>38.0</c:v>
                </c:pt>
                <c:pt idx="39">
                  <c:v>39.0</c:v>
                </c:pt>
                <c:pt idx="40">
                  <c:v>40.0</c:v>
                </c:pt>
                <c:pt idx="41">
                  <c:v>41.0</c:v>
                </c:pt>
                <c:pt idx="42">
                  <c:v>42.0</c:v>
                </c:pt>
                <c:pt idx="43">
                  <c:v>43.0</c:v>
                </c:pt>
                <c:pt idx="44">
                  <c:v>44.0</c:v>
                </c:pt>
                <c:pt idx="45">
                  <c:v>45.0</c:v>
                </c:pt>
                <c:pt idx="46">
                  <c:v>46.0</c:v>
                </c:pt>
                <c:pt idx="47">
                  <c:v>47.0</c:v>
                </c:pt>
                <c:pt idx="48">
                  <c:v>48.0</c:v>
                </c:pt>
                <c:pt idx="49">
                  <c:v>49.0</c:v>
                </c:pt>
                <c:pt idx="50">
                  <c:v>50.0</c:v>
                </c:pt>
                <c:pt idx="51">
                  <c:v>51.0</c:v>
                </c:pt>
                <c:pt idx="52">
                  <c:v>52.0</c:v>
                </c:pt>
                <c:pt idx="53">
                  <c:v>53.0</c:v>
                </c:pt>
                <c:pt idx="54">
                  <c:v>54.0</c:v>
                </c:pt>
                <c:pt idx="55">
                  <c:v>55.0</c:v>
                </c:pt>
                <c:pt idx="56">
                  <c:v>56.0</c:v>
                </c:pt>
                <c:pt idx="57">
                  <c:v>57.0</c:v>
                </c:pt>
                <c:pt idx="58">
                  <c:v>58.0</c:v>
                </c:pt>
                <c:pt idx="59">
                  <c:v>59.0</c:v>
                </c:pt>
                <c:pt idx="60">
                  <c:v>60.0</c:v>
                </c:pt>
                <c:pt idx="61">
                  <c:v>61.0</c:v>
                </c:pt>
                <c:pt idx="62">
                  <c:v>62.0</c:v>
                </c:pt>
                <c:pt idx="63">
                  <c:v>63.0</c:v>
                </c:pt>
                <c:pt idx="64">
                  <c:v>64.0</c:v>
                </c:pt>
                <c:pt idx="65">
                  <c:v>65.0</c:v>
                </c:pt>
                <c:pt idx="66">
                  <c:v>66.0</c:v>
                </c:pt>
                <c:pt idx="67">
                  <c:v>67.0</c:v>
                </c:pt>
                <c:pt idx="68">
                  <c:v>68.0</c:v>
                </c:pt>
                <c:pt idx="69">
                  <c:v>69.0</c:v>
                </c:pt>
                <c:pt idx="70">
                  <c:v>70.0</c:v>
                </c:pt>
                <c:pt idx="71">
                  <c:v>71.0</c:v>
                </c:pt>
                <c:pt idx="72">
                  <c:v>72.0</c:v>
                </c:pt>
                <c:pt idx="73">
                  <c:v>73.0</c:v>
                </c:pt>
                <c:pt idx="74">
                  <c:v>74.0</c:v>
                </c:pt>
                <c:pt idx="75">
                  <c:v>75.0</c:v>
                </c:pt>
                <c:pt idx="76">
                  <c:v>76.0</c:v>
                </c:pt>
                <c:pt idx="77">
                  <c:v>77.0</c:v>
                </c:pt>
                <c:pt idx="78">
                  <c:v>78.0</c:v>
                </c:pt>
                <c:pt idx="79">
                  <c:v>79.0</c:v>
                </c:pt>
                <c:pt idx="80">
                  <c:v>80.0</c:v>
                </c:pt>
                <c:pt idx="81">
                  <c:v>81.0</c:v>
                </c:pt>
                <c:pt idx="82">
                  <c:v>82.0</c:v>
                </c:pt>
                <c:pt idx="83">
                  <c:v>83.0</c:v>
                </c:pt>
                <c:pt idx="84">
                  <c:v>84.0</c:v>
                </c:pt>
                <c:pt idx="85">
                  <c:v>85.0</c:v>
                </c:pt>
                <c:pt idx="86">
                  <c:v>86.0</c:v>
                </c:pt>
                <c:pt idx="87">
                  <c:v>87.0</c:v>
                </c:pt>
                <c:pt idx="88">
                  <c:v>88.0</c:v>
                </c:pt>
                <c:pt idx="89">
                  <c:v>89.0</c:v>
                </c:pt>
                <c:pt idx="90">
                  <c:v>90.0</c:v>
                </c:pt>
              </c:numCache>
            </c:numRef>
          </c:xVal>
          <c:yVal>
            <c:numRef>
              <c:f>'[1]Fresnel Equations'!$C$2:$C$92</c:f>
              <c:numCache>
                <c:formatCode>General</c:formatCode>
                <c:ptCount val="91"/>
                <c:pt idx="0">
                  <c:v>0.0491907523202471</c:v>
                </c:pt>
                <c:pt idx="1">
                  <c:v>0.0491716634753359</c:v>
                </c:pt>
                <c:pt idx="2">
                  <c:v>0.049114391094502</c:v>
                </c:pt>
                <c:pt idx="3">
                  <c:v>0.0490189177283225</c:v>
                </c:pt>
                <c:pt idx="4">
                  <c:v>0.0488852145917749</c:v>
                </c:pt>
                <c:pt idx="5">
                  <c:v>0.0487132420140743</c:v>
                </c:pt>
                <c:pt idx="6">
                  <c:v>0.0485029500761205</c:v>
                </c:pt>
                <c:pt idx="7">
                  <c:v>0.0482542794433372</c:v>
                </c:pt>
                <c:pt idx="8">
                  <c:v>0.0479671624040618</c:v>
                </c:pt>
                <c:pt idx="9">
                  <c:v>0.0476415241261419</c:v>
                </c:pt>
                <c:pt idx="10">
                  <c:v>0.0472772841470376</c:v>
                </c:pt>
                <c:pt idx="11">
                  <c:v>0.0468743581155531</c:v>
                </c:pt>
                <c:pt idx="12">
                  <c:v>0.0464326598063574</c:v>
                </c:pt>
                <c:pt idx="13">
                  <c:v>0.0459521034317391</c:v>
                </c:pt>
                <c:pt idx="14">
                  <c:v>0.045432606278618</c:v>
                </c:pt>
                <c:pt idx="15">
                  <c:v>0.0448740917027445</c:v>
                </c:pt>
                <c:pt idx="16">
                  <c:v>0.0442764925163104</c:v>
                </c:pt>
                <c:pt idx="17">
                  <c:v>0.0436397548099195</c:v>
                </c:pt>
                <c:pt idx="18">
                  <c:v>0.0429638422550917</c:v>
                </c:pt>
                <c:pt idx="19">
                  <c:v>0.042248740939255</c:v>
                </c:pt>
                <c:pt idx="20">
                  <c:v>0.0414944647916008</c:v>
                </c:pt>
                <c:pt idx="21">
                  <c:v>0.0407010616653159</c:v>
                </c:pt>
                <c:pt idx="22">
                  <c:v>0.0398686201496554</c:v>
                </c:pt>
                <c:pt idx="23">
                  <c:v>0.0389972771941912</c:v>
                </c:pt>
                <c:pt idx="24">
                  <c:v>0.0380872266374744</c:v>
                </c:pt>
                <c:pt idx="25">
                  <c:v>0.0371387287434283</c:v>
                </c:pt>
                <c:pt idx="26">
                  <c:v>0.0361521208611846</c:v>
                </c:pt>
                <c:pt idx="27">
                  <c:v>0.0351278293379691</c:v>
                </c:pt>
                <c:pt idx="28">
                  <c:v>0.0340663828302202</c:v>
                </c:pt>
                <c:pt idx="29">
                  <c:v>0.032968427175612</c:v>
                </c:pt>
                <c:pt idx="30">
                  <c:v>0.0318347420082985</c:v>
                </c:pt>
                <c:pt idx="31">
                  <c:v>0.030666259321786</c:v>
                </c:pt>
                <c:pt idx="32">
                  <c:v>0.0294640842086963</c:v>
                </c:pt>
                <c:pt idx="33">
                  <c:v>0.0282295180346808</c:v>
                </c:pt>
                <c:pt idx="34">
                  <c:v>0.0269640843353015</c:v>
                </c:pt>
                <c:pt idx="35">
                  <c:v>0.0256695577602994</c:v>
                </c:pt>
                <c:pt idx="36">
                  <c:v>0.0243479964298668</c:v>
                </c:pt>
                <c:pt idx="37">
                  <c:v>0.0230017781129785</c:v>
                </c:pt>
                <c:pt idx="38">
                  <c:v>0.0216336406892313</c:v>
                </c:pt>
                <c:pt idx="39">
                  <c:v>0.0202467274138351</c:v>
                </c:pt>
                <c:pt idx="40">
                  <c:v>0.0188446375713678</c:v>
                </c:pt>
                <c:pt idx="41">
                  <c:v>0.0174314831787436</c:v>
                </c:pt>
                <c:pt idx="42">
                  <c:v>0.0160119524828593</c:v>
                </c:pt>
                <c:pt idx="43">
                  <c:v>0.0145913810950481</c:v>
                </c:pt>
                <c:pt idx="44">
                  <c:v>0.0131758317145249</c:v>
                </c:pt>
                <c:pt idx="45">
                  <c:v>0.0117721835184493</c:v>
                </c:pt>
                <c:pt idx="46">
                  <c:v>0.0103882324394045</c:v>
                </c:pt>
                <c:pt idx="47">
                  <c:v>0.0090328037147071</c:v>
                </c:pt>
                <c:pt idx="48">
                  <c:v>0.00771587827921477</c:v>
                </c:pt>
                <c:pt idx="49">
                  <c:v>0.00644873478789974</c:v>
                </c:pt>
                <c:pt idx="50">
                  <c:v>0.0052441093007824</c:v>
                </c:pt>
                <c:pt idx="51">
                  <c:v>0.00411637494599903</c:v>
                </c:pt>
                <c:pt idx="52">
                  <c:v>0.00308174420286687</c:v>
                </c:pt>
                <c:pt idx="53">
                  <c:v>0.0021584968229452</c:v>
                </c:pt>
                <c:pt idx="54">
                  <c:v>0.00136723684173017</c:v>
                </c:pt>
                <c:pt idx="55">
                  <c:v>0.000731182636789724</c:v>
                </c:pt>
                <c:pt idx="56">
                  <c:v>0.0002764945717646</c:v>
                </c:pt>
                <c:pt idx="57">
                  <c:v>3.26454439449638E-5</c:v>
                </c:pt>
                <c:pt idx="58">
                  <c:v>3.28397430582904E-5</c:v>
                </c:pt>
                <c:pt idx="59">
                  <c:v>0.000314488650816083</c:v>
                </c:pt>
                <c:pt idx="60">
                  <c:v>0.000919748789095851</c:v>
                </c:pt>
                <c:pt idx="61">
                  <c:v>0.00189613398880431</c:v>
                </c:pt>
                <c:pt idx="62">
                  <c:v>0.00329721083700907</c:v>
                </c:pt>
                <c:pt idx="63">
                  <c:v>0.00518339050986639</c:v>
                </c:pt>
                <c:pt idx="64">
                  <c:v>0.00762283146546928</c:v>
                </c:pt>
                <c:pt idx="65">
                  <c:v>0.010692470017645</c:v>
                </c:pt>
                <c:pt idx="66">
                  <c:v>0.0144791987167187</c:v>
                </c:pt>
                <c:pt idx="67">
                  <c:v>0.0190812159216513</c:v>
                </c:pt>
                <c:pt idx="68">
                  <c:v>0.0246095740769798</c:v>
                </c:pt>
                <c:pt idx="69">
                  <c:v>0.0311899591522442</c:v>
                </c:pt>
                <c:pt idx="70">
                  <c:v>0.038964739640165</c:v>
                </c:pt>
                <c:pt idx="71">
                  <c:v>0.0480953306651961</c:v>
                </c:pt>
                <c:pt idx="72">
                  <c:v>0.0587649274037646</c:v>
                </c:pt>
                <c:pt idx="73">
                  <c:v>0.0711816725089315</c:v>
                </c:pt>
                <c:pt idx="74">
                  <c:v>0.0855823350021977</c:v>
                </c:pt>
                <c:pt idx="75">
                  <c:v>0.102236593695097</c:v>
                </c:pt>
                <c:pt idx="76">
                  <c:v>0.121452037332238</c:v>
                </c:pt>
                <c:pt idx="77">
                  <c:v>0.143580017195991</c:v>
                </c:pt>
                <c:pt idx="78">
                  <c:v>0.169022517020615</c:v>
                </c:pt>
                <c:pt idx="79">
                  <c:v>0.198240241195712</c:v>
                </c:pt>
                <c:pt idx="80">
                  <c:v>0.231762167289776</c:v>
                </c:pt>
                <c:pt idx="81">
                  <c:v>0.270196865356079</c:v>
                </c:pt>
                <c:pt idx="82">
                  <c:v>0.314245957512565</c:v>
                </c:pt>
                <c:pt idx="83">
                  <c:v>0.36472018114428</c:v>
                </c:pt>
                <c:pt idx="84">
                  <c:v>0.422558633355387</c:v>
                </c:pt>
                <c:pt idx="85">
                  <c:v>0.488851920445113</c:v>
                </c:pt>
                <c:pt idx="86">
                  <c:v>0.564870124178719</c:v>
                </c:pt>
                <c:pt idx="87">
                  <c:v>0.65209673994227</c:v>
                </c:pt>
                <c:pt idx="88">
                  <c:v>0.752270058827082</c:v>
                </c:pt>
                <c:pt idx="89">
                  <c:v>0.867433881392747</c:v>
                </c:pt>
                <c:pt idx="90">
                  <c:v>0.999999999999999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6DE9-4A4C-8014-D733B4B5F1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4034672"/>
        <c:axId val="723760928"/>
      </c:scatterChart>
      <c:valAx>
        <c:axId val="724034672"/>
        <c:scaling>
          <c:orientation val="minMax"/>
          <c:max val="9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Angle of incidence [˚]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3760928"/>
        <c:crosses val="autoZero"/>
        <c:crossBetween val="midCat"/>
      </c:valAx>
      <c:valAx>
        <c:axId val="723760928"/>
        <c:scaling>
          <c:logBase val="10.0"/>
          <c:orientation val="minMax"/>
          <c:min val="5.0E-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Reflection coefficient [%]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40346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Index of refraction of different-width sheets of</a:t>
            </a:r>
            <a:r>
              <a:rPr lang="en-US" sz="1600" baseline="0"/>
              <a:t> glass</a:t>
            </a:r>
            <a:endParaRPr lang="en-US" sz="16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3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'Brewster Measurements 1'!$J$2:$J$9</c:f>
                <c:numCache>
                  <c:formatCode>General</c:formatCode>
                  <c:ptCount val="8"/>
                  <c:pt idx="0">
                    <c:v>0.00850704576537131</c:v>
                  </c:pt>
                  <c:pt idx="1">
                    <c:v>0.0091015455148784</c:v>
                  </c:pt>
                  <c:pt idx="2">
                    <c:v>0.00858752997806844</c:v>
                  </c:pt>
                  <c:pt idx="3">
                    <c:v>0.00854684079124257</c:v>
                  </c:pt>
                  <c:pt idx="5">
                    <c:v>0.00880401472406</c:v>
                  </c:pt>
                  <c:pt idx="6">
                    <c:v>0.00881857462908009</c:v>
                  </c:pt>
                  <c:pt idx="7">
                    <c:v>0.00879016854404035</c:v>
                  </c:pt>
                </c:numCache>
              </c:numRef>
            </c:plus>
            <c:minus>
              <c:numRef>
                <c:f>'Brewster Measurements 1'!$I$2:$I$9</c:f>
                <c:numCache>
                  <c:formatCode>General</c:formatCode>
                  <c:ptCount val="8"/>
                  <c:pt idx="0">
                    <c:v>0.00844068868665659</c:v>
                  </c:pt>
                  <c:pt idx="1">
                    <c:v>0.0090270723325021</c:v>
                  </c:pt>
                  <c:pt idx="2">
                    <c:v>0.00852009121523456</c:v>
                  </c:pt>
                  <c:pt idx="3">
                    <c:v>0.00847994955472986</c:v>
                  </c:pt>
                  <c:pt idx="5">
                    <c:v>0.00873363977326069</c:v>
                  </c:pt>
                  <c:pt idx="6">
                    <c:v>0.00874800081306737</c:v>
                  </c:pt>
                  <c:pt idx="7">
                    <c:v>0.00871998254832595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'Brewster Measurements 1'!$A$2:$A$9</c:f>
              <c:numCache>
                <c:formatCode>General</c:formatCode>
                <c:ptCount val="8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</c:numCache>
            </c:numRef>
          </c:xVal>
          <c:yVal>
            <c:numRef>
              <c:f>'Brewster Measurements 1'!$F$2:$F$9</c:f>
              <c:numCache>
                <c:formatCode>General</c:formatCode>
                <c:ptCount val="8"/>
                <c:pt idx="0">
                  <c:v>1.495567397046893</c:v>
                </c:pt>
                <c:pt idx="1">
                  <c:v>1.569154112936594</c:v>
                </c:pt>
                <c:pt idx="2">
                  <c:v>1.505741257877439</c:v>
                </c:pt>
                <c:pt idx="3">
                  <c:v>1.500606477464194</c:v>
                </c:pt>
                <c:pt idx="5">
                  <c:v>1.532769942825803</c:v>
                </c:pt>
                <c:pt idx="6">
                  <c:v>1.534570611818628</c:v>
                </c:pt>
                <c:pt idx="7">
                  <c:v>1.53105556763475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C35-487B-B2A0-C6781805CF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2605088"/>
        <c:axId val="1412658608"/>
      </c:scatterChart>
      <c:valAx>
        <c:axId val="1412605088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412658608"/>
        <c:crosses val="autoZero"/>
        <c:crossBetween val="midCat"/>
      </c:valAx>
      <c:valAx>
        <c:axId val="1412658608"/>
        <c:scaling>
          <c:orientation val="minMax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Index of refraction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26050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Index of refraction of different-width sheets of</a:t>
            </a:r>
            <a:r>
              <a:rPr lang="en-US" sz="1600" baseline="0"/>
              <a:t> glass</a:t>
            </a:r>
            <a:endParaRPr lang="en-US" sz="16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3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'Brewster Measurements 1'!$J$2:$J$9</c:f>
                <c:numCache>
                  <c:formatCode>General</c:formatCode>
                  <c:ptCount val="8"/>
                  <c:pt idx="0">
                    <c:v>0.00850704576537131</c:v>
                  </c:pt>
                  <c:pt idx="1">
                    <c:v>0.0091015455148784</c:v>
                  </c:pt>
                  <c:pt idx="2">
                    <c:v>0.00858752997806844</c:v>
                  </c:pt>
                  <c:pt idx="3">
                    <c:v>0.00854684079124257</c:v>
                  </c:pt>
                  <c:pt idx="5">
                    <c:v>0.00880401472406</c:v>
                  </c:pt>
                  <c:pt idx="6">
                    <c:v>0.00881857462908009</c:v>
                  </c:pt>
                  <c:pt idx="7">
                    <c:v>0.00879016854404035</c:v>
                  </c:pt>
                </c:numCache>
              </c:numRef>
            </c:plus>
            <c:minus>
              <c:numRef>
                <c:f>'Brewster Measurements 1'!$I$2:$I$9</c:f>
                <c:numCache>
                  <c:formatCode>General</c:formatCode>
                  <c:ptCount val="8"/>
                  <c:pt idx="0">
                    <c:v>0.00844068868665659</c:v>
                  </c:pt>
                  <c:pt idx="1">
                    <c:v>0.0090270723325021</c:v>
                  </c:pt>
                  <c:pt idx="2">
                    <c:v>0.00852009121523456</c:v>
                  </c:pt>
                  <c:pt idx="3">
                    <c:v>0.00847994955472986</c:v>
                  </c:pt>
                  <c:pt idx="5">
                    <c:v>0.00873363977326069</c:v>
                  </c:pt>
                  <c:pt idx="6">
                    <c:v>0.00874800081306737</c:v>
                  </c:pt>
                  <c:pt idx="7">
                    <c:v>0.00871998254832595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'Brewster Measurements 1'!$A$2:$A$9</c:f>
              <c:numCache>
                <c:formatCode>General</c:formatCode>
                <c:ptCount val="8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</c:numCache>
            </c:numRef>
          </c:xVal>
          <c:yVal>
            <c:numRef>
              <c:f>'Brewster Measurements 1'!$F$2:$F$9</c:f>
              <c:numCache>
                <c:formatCode>General</c:formatCode>
                <c:ptCount val="8"/>
                <c:pt idx="0">
                  <c:v>1.495567397046893</c:v>
                </c:pt>
                <c:pt idx="1">
                  <c:v>1.569154112936594</c:v>
                </c:pt>
                <c:pt idx="2">
                  <c:v>1.505741257877439</c:v>
                </c:pt>
                <c:pt idx="3">
                  <c:v>1.500606477464194</c:v>
                </c:pt>
                <c:pt idx="5">
                  <c:v>1.532769942825803</c:v>
                </c:pt>
                <c:pt idx="6">
                  <c:v>1.534570611818628</c:v>
                </c:pt>
                <c:pt idx="7">
                  <c:v>1.53105556763475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5E1-4D2D-860A-74138B8B36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3173952"/>
        <c:axId val="1412777472"/>
      </c:scatterChart>
      <c:valAx>
        <c:axId val="1413173952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412777472"/>
        <c:crosses val="autoZero"/>
        <c:crossBetween val="midCat"/>
      </c:valAx>
      <c:valAx>
        <c:axId val="1412777472"/>
        <c:scaling>
          <c:orientation val="minMax"/>
          <c:max val="1.5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Index of refraction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31739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Index of refraction of different-width sheets of</a:t>
            </a:r>
            <a:r>
              <a:rPr lang="en-US" sz="1600" baseline="0"/>
              <a:t> glass</a:t>
            </a:r>
            <a:endParaRPr lang="en-US" sz="16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5581373696531"/>
          <c:y val="0.162500051129972"/>
          <c:w val="0.794418626303469"/>
          <c:h val="0.674999897740055"/>
        </c:manualLayout>
      </c:layout>
      <c:scatterChart>
        <c:scatterStyle val="lineMarker"/>
        <c:varyColors val="0"/>
        <c:ser>
          <c:idx val="2"/>
          <c:order val="0"/>
          <c:spPr>
            <a:ln w="317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'Brewster Measurements 2'!$J$2:$J$9</c:f>
                <c:numCache>
                  <c:formatCode>General</c:formatCode>
                  <c:ptCount val="8"/>
                  <c:pt idx="0">
                    <c:v>0.00861859167489665</c:v>
                  </c:pt>
                  <c:pt idx="1">
                    <c:v>0.00911238707460504</c:v>
                  </c:pt>
                  <c:pt idx="2">
                    <c:v>0.00861333989977497</c:v>
                  </c:pt>
                  <c:pt idx="3">
                    <c:v>0.00859174359897974</c:v>
                  </c:pt>
                  <c:pt idx="4">
                    <c:v>0.00850195437236878</c:v>
                  </c:pt>
                  <c:pt idx="5">
                    <c:v>0.0087253970384229</c:v>
                  </c:pt>
                  <c:pt idx="6">
                    <c:v>0.00889083921059597</c:v>
                  </c:pt>
                  <c:pt idx="7">
                    <c:v>0.00871277098574774</c:v>
                  </c:pt>
                </c:numCache>
              </c:numRef>
            </c:plus>
            <c:minus>
              <c:numRef>
                <c:f>'Brewster Measurements 2'!$I$2:$I$9</c:f>
                <c:numCache>
                  <c:formatCode>General</c:formatCode>
                  <c:ptCount val="8"/>
                  <c:pt idx="0">
                    <c:v>0.00855073400823536</c:v>
                  </c:pt>
                  <c:pt idx="1">
                    <c:v>0.00903776319903415</c:v>
                  </c:pt>
                  <c:pt idx="2">
                    <c:v>0.00854555311590066</c:v>
                  </c:pt>
                  <c:pt idx="3">
                    <c:v>0.00852424805753493</c:v>
                  </c:pt>
                  <c:pt idx="4">
                    <c:v>0.00843566553852604</c:v>
                  </c:pt>
                  <c:pt idx="5">
                    <c:v>0.00865609286388102</c:v>
                  </c:pt>
                  <c:pt idx="6">
                    <c:v>0.00881927579904129</c:v>
                  </c:pt>
                  <c:pt idx="7">
                    <c:v>0.00864363830323511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'Brewster Measurements 2'!$A$2:$A$9</c:f>
              <c:numCache>
                <c:formatCode>General</c:formatCode>
                <c:ptCount val="8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</c:numCache>
            </c:numRef>
          </c:xVal>
          <c:yVal>
            <c:numRef>
              <c:f>'Brewster Measurements 2'!$F$2:$F$9</c:f>
              <c:numCache>
                <c:formatCode>General</c:formatCode>
                <c:ptCount val="8"/>
                <c:pt idx="0">
                  <c:v>1.509649280547096</c:v>
                </c:pt>
                <c:pt idx="1">
                  <c:v>1.570463894567654</c:v>
                </c:pt>
                <c:pt idx="2">
                  <c:v>1.508989243821524</c:v>
                </c:pt>
                <c:pt idx="3">
                  <c:v>1.506271991401078</c:v>
                </c:pt>
                <c:pt idx="4">
                  <c:v>1.494921463121832</c:v>
                </c:pt>
                <c:pt idx="5">
                  <c:v>1.523010073478566</c:v>
                </c:pt>
                <c:pt idx="6">
                  <c:v>1.543476549899292</c:v>
                </c:pt>
                <c:pt idx="7">
                  <c:v>1.521436766853342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4D7-460C-81DE-CE9A746B7FB2}"/>
            </c:ext>
          </c:extLst>
        </c:ser>
        <c:ser>
          <c:idx val="3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'Brewster Measurements 1'!$J$2:$J$9</c:f>
                <c:numCache>
                  <c:formatCode>General</c:formatCode>
                  <c:ptCount val="8"/>
                  <c:pt idx="0">
                    <c:v>0.00850704576537131</c:v>
                  </c:pt>
                  <c:pt idx="1">
                    <c:v>0.0091015455148784</c:v>
                  </c:pt>
                  <c:pt idx="2">
                    <c:v>0.00858752997806844</c:v>
                  </c:pt>
                  <c:pt idx="3">
                    <c:v>0.00854684079124257</c:v>
                  </c:pt>
                  <c:pt idx="5">
                    <c:v>0.00880401472406</c:v>
                  </c:pt>
                  <c:pt idx="6">
                    <c:v>0.00881857462908009</c:v>
                  </c:pt>
                  <c:pt idx="7">
                    <c:v>0.00879016854404035</c:v>
                  </c:pt>
                </c:numCache>
              </c:numRef>
            </c:plus>
            <c:minus>
              <c:numRef>
                <c:f>'Brewster Measurements 1'!$I$2:$I$9</c:f>
                <c:numCache>
                  <c:formatCode>General</c:formatCode>
                  <c:ptCount val="8"/>
                  <c:pt idx="0">
                    <c:v>0.00844068868665659</c:v>
                  </c:pt>
                  <c:pt idx="1">
                    <c:v>0.0090270723325021</c:v>
                  </c:pt>
                  <c:pt idx="2">
                    <c:v>0.00852009121523456</c:v>
                  </c:pt>
                  <c:pt idx="3">
                    <c:v>0.00847994955472986</c:v>
                  </c:pt>
                  <c:pt idx="5">
                    <c:v>0.00873363977326069</c:v>
                  </c:pt>
                  <c:pt idx="6">
                    <c:v>0.00874800081306737</c:v>
                  </c:pt>
                  <c:pt idx="7">
                    <c:v>0.00871998254832595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'Brewster Measurements 1'!$A$2:$A$9</c:f>
              <c:numCache>
                <c:formatCode>General</c:formatCode>
                <c:ptCount val="8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</c:numCache>
            </c:numRef>
          </c:xVal>
          <c:yVal>
            <c:numRef>
              <c:f>'Brewster Measurements 1'!$F$2:$F$9</c:f>
              <c:numCache>
                <c:formatCode>General</c:formatCode>
                <c:ptCount val="8"/>
                <c:pt idx="0">
                  <c:v>1.495567397046893</c:v>
                </c:pt>
                <c:pt idx="1">
                  <c:v>1.569154112936594</c:v>
                </c:pt>
                <c:pt idx="2">
                  <c:v>1.505741257877439</c:v>
                </c:pt>
                <c:pt idx="3">
                  <c:v>1.500606477464194</c:v>
                </c:pt>
                <c:pt idx="5">
                  <c:v>1.532769942825803</c:v>
                </c:pt>
                <c:pt idx="6">
                  <c:v>1.534570611818628</c:v>
                </c:pt>
                <c:pt idx="7">
                  <c:v>1.53105556763475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4D7-460C-81DE-CE9A746B7F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2582192"/>
        <c:axId val="1413191280"/>
      </c:scatterChart>
      <c:valAx>
        <c:axId val="1412582192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413191280"/>
        <c:crosses val="autoZero"/>
        <c:crossBetween val="midCat"/>
      </c:valAx>
      <c:valAx>
        <c:axId val="1413191280"/>
        <c:scaling>
          <c:orientation val="minMax"/>
          <c:max val="1.5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Index of refraction</a:t>
                </a:r>
              </a:p>
            </c:rich>
          </c:tx>
          <c:layout>
            <c:manualLayout>
              <c:xMode val="edge"/>
              <c:yMode val="edge"/>
              <c:x val="0.0"/>
              <c:y val="0.3527272727272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25821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'Phase diagram'!$B$1</c:f>
              <c:strCache>
                <c:ptCount val="1"/>
                <c:pt idx="0">
                  <c:v>Minimal thickness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'Phase diagram'!$A$2:$A$102</c:f>
              <c:numCache>
                <c:formatCode>General</c:formatCode>
                <c:ptCount val="101"/>
                <c:pt idx="0">
                  <c:v>1.0</c:v>
                </c:pt>
                <c:pt idx="1">
                  <c:v>1.01</c:v>
                </c:pt>
                <c:pt idx="2">
                  <c:v>1.02</c:v>
                </c:pt>
                <c:pt idx="3">
                  <c:v>1.03</c:v>
                </c:pt>
                <c:pt idx="4">
                  <c:v>1.04</c:v>
                </c:pt>
                <c:pt idx="5">
                  <c:v>1.05</c:v>
                </c:pt>
                <c:pt idx="6">
                  <c:v>1.06</c:v>
                </c:pt>
                <c:pt idx="7">
                  <c:v>1.07</c:v>
                </c:pt>
                <c:pt idx="8">
                  <c:v>1.08</c:v>
                </c:pt>
                <c:pt idx="9">
                  <c:v>1.09</c:v>
                </c:pt>
                <c:pt idx="10">
                  <c:v>1.1</c:v>
                </c:pt>
                <c:pt idx="11">
                  <c:v>1.11</c:v>
                </c:pt>
                <c:pt idx="12">
                  <c:v>1.12</c:v>
                </c:pt>
                <c:pt idx="13">
                  <c:v>1.13</c:v>
                </c:pt>
                <c:pt idx="14">
                  <c:v>1.14</c:v>
                </c:pt>
                <c:pt idx="15">
                  <c:v>1.15</c:v>
                </c:pt>
                <c:pt idx="16">
                  <c:v>1.16</c:v>
                </c:pt>
                <c:pt idx="17">
                  <c:v>1.17</c:v>
                </c:pt>
                <c:pt idx="18">
                  <c:v>1.18</c:v>
                </c:pt>
                <c:pt idx="19">
                  <c:v>1.19</c:v>
                </c:pt>
                <c:pt idx="20">
                  <c:v>1.2</c:v>
                </c:pt>
                <c:pt idx="21">
                  <c:v>1.21</c:v>
                </c:pt>
                <c:pt idx="22">
                  <c:v>1.22</c:v>
                </c:pt>
                <c:pt idx="23">
                  <c:v>1.23</c:v>
                </c:pt>
                <c:pt idx="24">
                  <c:v>1.24</c:v>
                </c:pt>
                <c:pt idx="25">
                  <c:v>1.25</c:v>
                </c:pt>
                <c:pt idx="26">
                  <c:v>1.26</c:v>
                </c:pt>
                <c:pt idx="27">
                  <c:v>1.27</c:v>
                </c:pt>
                <c:pt idx="28">
                  <c:v>1.28</c:v>
                </c:pt>
                <c:pt idx="29">
                  <c:v>1.29</c:v>
                </c:pt>
                <c:pt idx="30">
                  <c:v>1.3</c:v>
                </c:pt>
                <c:pt idx="31">
                  <c:v>1.31</c:v>
                </c:pt>
                <c:pt idx="32">
                  <c:v>1.32</c:v>
                </c:pt>
                <c:pt idx="33">
                  <c:v>1.33</c:v>
                </c:pt>
                <c:pt idx="34">
                  <c:v>1.34</c:v>
                </c:pt>
                <c:pt idx="35">
                  <c:v>1.35</c:v>
                </c:pt>
                <c:pt idx="36">
                  <c:v>1.36</c:v>
                </c:pt>
                <c:pt idx="37">
                  <c:v>1.37</c:v>
                </c:pt>
                <c:pt idx="38">
                  <c:v>1.38</c:v>
                </c:pt>
                <c:pt idx="39">
                  <c:v>1.39</c:v>
                </c:pt>
                <c:pt idx="40">
                  <c:v>1.4</c:v>
                </c:pt>
                <c:pt idx="41">
                  <c:v>1.41</c:v>
                </c:pt>
                <c:pt idx="42">
                  <c:v>1.42</c:v>
                </c:pt>
                <c:pt idx="43">
                  <c:v>1.43</c:v>
                </c:pt>
                <c:pt idx="44">
                  <c:v>1.44</c:v>
                </c:pt>
                <c:pt idx="45">
                  <c:v>1.45</c:v>
                </c:pt>
                <c:pt idx="46">
                  <c:v>1.46</c:v>
                </c:pt>
                <c:pt idx="47">
                  <c:v>1.47</c:v>
                </c:pt>
                <c:pt idx="48">
                  <c:v>1.48</c:v>
                </c:pt>
                <c:pt idx="49">
                  <c:v>1.49</c:v>
                </c:pt>
                <c:pt idx="50">
                  <c:v>1.5</c:v>
                </c:pt>
                <c:pt idx="51">
                  <c:v>1.51</c:v>
                </c:pt>
                <c:pt idx="52">
                  <c:v>1.52</c:v>
                </c:pt>
                <c:pt idx="53">
                  <c:v>1.53</c:v>
                </c:pt>
                <c:pt idx="54">
                  <c:v>1.54</c:v>
                </c:pt>
                <c:pt idx="55">
                  <c:v>1.55</c:v>
                </c:pt>
                <c:pt idx="56">
                  <c:v>1.56</c:v>
                </c:pt>
                <c:pt idx="57">
                  <c:v>1.57</c:v>
                </c:pt>
                <c:pt idx="58">
                  <c:v>1.58</c:v>
                </c:pt>
                <c:pt idx="59">
                  <c:v>1.59</c:v>
                </c:pt>
                <c:pt idx="60">
                  <c:v>1.6</c:v>
                </c:pt>
                <c:pt idx="61">
                  <c:v>1.61</c:v>
                </c:pt>
                <c:pt idx="62">
                  <c:v>1.62</c:v>
                </c:pt>
                <c:pt idx="63">
                  <c:v>1.63</c:v>
                </c:pt>
                <c:pt idx="64">
                  <c:v>1.64</c:v>
                </c:pt>
                <c:pt idx="65">
                  <c:v>1.65</c:v>
                </c:pt>
                <c:pt idx="66">
                  <c:v>1.66</c:v>
                </c:pt>
                <c:pt idx="67">
                  <c:v>1.67</c:v>
                </c:pt>
                <c:pt idx="68">
                  <c:v>1.68</c:v>
                </c:pt>
                <c:pt idx="69">
                  <c:v>1.69</c:v>
                </c:pt>
                <c:pt idx="70">
                  <c:v>1.7</c:v>
                </c:pt>
                <c:pt idx="71">
                  <c:v>1.71</c:v>
                </c:pt>
                <c:pt idx="72">
                  <c:v>1.72</c:v>
                </c:pt>
                <c:pt idx="73">
                  <c:v>1.73</c:v>
                </c:pt>
                <c:pt idx="74">
                  <c:v>1.74</c:v>
                </c:pt>
                <c:pt idx="75">
                  <c:v>1.75</c:v>
                </c:pt>
                <c:pt idx="76">
                  <c:v>1.76</c:v>
                </c:pt>
                <c:pt idx="77">
                  <c:v>1.77</c:v>
                </c:pt>
                <c:pt idx="78">
                  <c:v>1.78</c:v>
                </c:pt>
                <c:pt idx="79">
                  <c:v>1.79</c:v>
                </c:pt>
                <c:pt idx="80">
                  <c:v>1.8</c:v>
                </c:pt>
                <c:pt idx="81">
                  <c:v>1.81</c:v>
                </c:pt>
                <c:pt idx="82">
                  <c:v>1.82</c:v>
                </c:pt>
                <c:pt idx="83">
                  <c:v>1.83</c:v>
                </c:pt>
                <c:pt idx="84">
                  <c:v>1.84</c:v>
                </c:pt>
                <c:pt idx="85">
                  <c:v>1.85</c:v>
                </c:pt>
                <c:pt idx="86">
                  <c:v>1.86</c:v>
                </c:pt>
                <c:pt idx="87">
                  <c:v>1.87</c:v>
                </c:pt>
                <c:pt idx="88">
                  <c:v>1.88</c:v>
                </c:pt>
                <c:pt idx="89">
                  <c:v>1.89</c:v>
                </c:pt>
                <c:pt idx="90">
                  <c:v>1.9</c:v>
                </c:pt>
                <c:pt idx="91">
                  <c:v>1.91</c:v>
                </c:pt>
                <c:pt idx="92">
                  <c:v>1.92</c:v>
                </c:pt>
                <c:pt idx="93">
                  <c:v>1.93</c:v>
                </c:pt>
                <c:pt idx="94">
                  <c:v>1.94</c:v>
                </c:pt>
                <c:pt idx="95">
                  <c:v>1.95</c:v>
                </c:pt>
                <c:pt idx="96">
                  <c:v>1.96</c:v>
                </c:pt>
                <c:pt idx="97">
                  <c:v>1.97</c:v>
                </c:pt>
                <c:pt idx="98">
                  <c:v>1.98</c:v>
                </c:pt>
                <c:pt idx="99">
                  <c:v>1.99</c:v>
                </c:pt>
                <c:pt idx="100">
                  <c:v>2.0</c:v>
                </c:pt>
              </c:numCache>
            </c:numRef>
          </c:xVal>
          <c:yVal>
            <c:numRef>
              <c:f>'Phase diagram'!$B$2:$B$102</c:f>
              <c:numCache>
                <c:formatCode>General</c:formatCode>
                <c:ptCount val="101"/>
                <c:pt idx="0">
                  <c:v>0.0875259422762137</c:v>
                </c:pt>
                <c:pt idx="1">
                  <c:v>0.0893083731441964</c:v>
                </c:pt>
                <c:pt idx="2">
                  <c:v>0.0910795103362105</c:v>
                </c:pt>
                <c:pt idx="3">
                  <c:v>0.0928397655981264</c:v>
                </c:pt>
                <c:pt idx="4">
                  <c:v>0.0945895302199345</c:v>
                </c:pt>
                <c:pt idx="5">
                  <c:v>0.0963291763217287</c:v>
                </c:pt>
                <c:pt idx="6">
                  <c:v>0.0980590580421935</c:v>
                </c:pt>
                <c:pt idx="7">
                  <c:v>0.099779512638216</c:v>
                </c:pt>
                <c:pt idx="8">
                  <c:v>0.101490861503376</c:v>
                </c:pt>
                <c:pt idx="9">
                  <c:v>0.103193411112297</c:v>
                </c:pt>
                <c:pt idx="10">
                  <c:v>0.10488745389716</c:v>
                </c:pt>
                <c:pt idx="11">
                  <c:v>0.10657326906206</c:v>
                </c:pt>
                <c:pt idx="12">
                  <c:v>0.108251123340365</c:v>
                </c:pt>
                <c:pt idx="13">
                  <c:v>0.109921271699722</c:v>
                </c:pt>
                <c:pt idx="14">
                  <c:v>0.11158395799895</c:v>
                </c:pt>
                <c:pt idx="15">
                  <c:v>0.113239415600639</c:v>
                </c:pt>
                <c:pt idx="16">
                  <c:v>0.114887867942967</c:v>
                </c:pt>
                <c:pt idx="17">
                  <c:v>0.116529529073885</c:v>
                </c:pt>
                <c:pt idx="18">
                  <c:v>0.118164604150581</c:v>
                </c:pt>
                <c:pt idx="19">
                  <c:v>0.119793289906848</c:v>
                </c:pt>
                <c:pt idx="20">
                  <c:v>0.121415775090783</c:v>
                </c:pt>
                <c:pt idx="21">
                  <c:v>0.123032240874996</c:v>
                </c:pt>
                <c:pt idx="22">
                  <c:v>0.124642861241378</c:v>
                </c:pt>
                <c:pt idx="23">
                  <c:v>0.126247803342242</c:v>
                </c:pt>
                <c:pt idx="24">
                  <c:v>0.127847227839558</c:v>
                </c:pt>
                <c:pt idx="25">
                  <c:v>0.129441289223821</c:v>
                </c:pt>
                <c:pt idx="26">
                  <c:v>0.131030136113996</c:v>
                </c:pt>
                <c:pt idx="27">
                  <c:v>0.132613911539835</c:v>
                </c:pt>
                <c:pt idx="28">
                  <c:v>0.134192753207803</c:v>
                </c:pt>
                <c:pt idx="29">
                  <c:v>0.1357667937517</c:v>
                </c:pt>
                <c:pt idx="30">
                  <c:v>0.137336160969033</c:v>
                </c:pt>
                <c:pt idx="31">
                  <c:v>0.138900978044071</c:v>
                </c:pt>
                <c:pt idx="32">
                  <c:v>0.140461363758467</c:v>
                </c:pt>
                <c:pt idx="33">
                  <c:v>0.142017432690258</c:v>
                </c:pt>
                <c:pt idx="34">
                  <c:v>0.143569295401991</c:v>
                </c:pt>
                <c:pt idx="35">
                  <c:v>0.145117058618681</c:v>
                </c:pt>
                <c:pt idx="36">
                  <c:v>0.146660825396223</c:v>
                </c:pt>
                <c:pt idx="37">
                  <c:v>0.148200695280884</c:v>
                </c:pt>
                <c:pt idx="38">
                  <c:v>0.149736764460403</c:v>
                </c:pt>
                <c:pt idx="39">
                  <c:v>0.151269125907243</c:v>
                </c:pt>
                <c:pt idx="40">
                  <c:v>0.152797869514439</c:v>
                </c:pt>
                <c:pt idx="41">
                  <c:v>0.154323082224526</c:v>
                </c:pt>
                <c:pt idx="42">
                  <c:v>0.15584484815193</c:v>
                </c:pt>
                <c:pt idx="43">
                  <c:v>0.157363248699233</c:v>
                </c:pt>
                <c:pt idx="44">
                  <c:v>0.158878362667649</c:v>
                </c:pt>
                <c:pt idx="45">
                  <c:v>0.16039026636207</c:v>
                </c:pt>
                <c:pt idx="46">
                  <c:v>0.161899033690985</c:v>
                </c:pt>
                <c:pt idx="47">
                  <c:v>0.163404736261554</c:v>
                </c:pt>
                <c:pt idx="48">
                  <c:v>0.16490744347014</c:v>
                </c:pt>
                <c:pt idx="49">
                  <c:v>0.166407222588523</c:v>
                </c:pt>
                <c:pt idx="50">
                  <c:v>0.167904138846057</c:v>
                </c:pt>
                <c:pt idx="51">
                  <c:v>0.169398255507986</c:v>
                </c:pt>
                <c:pt idx="52">
                  <c:v>0.170889633950131</c:v>
                </c:pt>
                <c:pt idx="53">
                  <c:v>0.172378333730146</c:v>
                </c:pt>
                <c:pt idx="54">
                  <c:v>0.173864412655527</c:v>
                </c:pt>
                <c:pt idx="55">
                  <c:v>0.175347926848539</c:v>
                </c:pt>
                <c:pt idx="56">
                  <c:v>0.176828930808248</c:v>
                </c:pt>
                <c:pt idx="57">
                  <c:v>0.178307477469777</c:v>
                </c:pt>
                <c:pt idx="58">
                  <c:v>0.179783618260962</c:v>
                </c:pt>
                <c:pt idx="59">
                  <c:v>0.181257403156517</c:v>
                </c:pt>
                <c:pt idx="60">
                  <c:v>0.182728880729855</c:v>
                </c:pt>
                <c:pt idx="61">
                  <c:v>0.184198098202675</c:v>
                </c:pt>
                <c:pt idx="62">
                  <c:v>0.185665101492424</c:v>
                </c:pt>
                <c:pt idx="63">
                  <c:v>0.187129935257751</c:v>
                </c:pt>
                <c:pt idx="64">
                  <c:v>0.188592642942047</c:v>
                </c:pt>
                <c:pt idx="65">
                  <c:v>0.19005326681516</c:v>
                </c:pt>
                <c:pt idx="66">
                  <c:v>0.191511848013389</c:v>
                </c:pt>
                <c:pt idx="67">
                  <c:v>0.192968426577823</c:v>
                </c:pt>
                <c:pt idx="68">
                  <c:v>0.194423041491121</c:v>
                </c:pt>
                <c:pt idx="69">
                  <c:v>0.195875730712794</c:v>
                </c:pt>
                <c:pt idx="70">
                  <c:v>0.19732653121307</c:v>
                </c:pt>
                <c:pt idx="71">
                  <c:v>0.198775479005405</c:v>
                </c:pt>
                <c:pt idx="72">
                  <c:v>0.200222609177704</c:v>
                </c:pt>
                <c:pt idx="73">
                  <c:v>0.201667955922307</c:v>
                </c:pt>
                <c:pt idx="74">
                  <c:v>0.203111552564808</c:v>
                </c:pt>
                <c:pt idx="75">
                  <c:v>0.204553431591752</c:v>
                </c:pt>
                <c:pt idx="76">
                  <c:v>0.205993624677261</c:v>
                </c:pt>
                <c:pt idx="77">
                  <c:v>0.207432162708642</c:v>
                </c:pt>
                <c:pt idx="78">
                  <c:v>0.208869075811021</c:v>
                </c:pt>
                <c:pt idx="79">
                  <c:v>0.210304393371041</c:v>
                </c:pt>
                <c:pt idx="80">
                  <c:v>0.211738144059679</c:v>
                </c:pt>
                <c:pt idx="81">
                  <c:v>0.213170355854203</c:v>
                </c:pt>
                <c:pt idx="82">
                  <c:v>0.214601056059319</c:v>
                </c:pt>
                <c:pt idx="83">
                  <c:v>0.216030271327546</c:v>
                </c:pt>
                <c:pt idx="84">
                  <c:v>0.217458027678832</c:v>
                </c:pt>
                <c:pt idx="85">
                  <c:v>0.218884350519472</c:v>
                </c:pt>
                <c:pt idx="86">
                  <c:v>0.220309264660335</c:v>
                </c:pt>
                <c:pt idx="87">
                  <c:v>0.221732794334439</c:v>
                </c:pt>
                <c:pt idx="88">
                  <c:v>0.2231549632139</c:v>
                </c:pt>
                <c:pt idx="89">
                  <c:v>0.224575794426285</c:v>
                </c:pt>
                <c:pt idx="90">
                  <c:v>0.22599531057038</c:v>
                </c:pt>
                <c:pt idx="91">
                  <c:v>0.227413533731419</c:v>
                </c:pt>
                <c:pt idx="92">
                  <c:v>0.228830485495773</c:v>
                </c:pt>
                <c:pt idx="93">
                  <c:v>0.23024618696514</c:v>
                </c:pt>
                <c:pt idx="94">
                  <c:v>0.231660658770242</c:v>
                </c:pt>
                <c:pt idx="95">
                  <c:v>0.233073921084059</c:v>
                </c:pt>
                <c:pt idx="96">
                  <c:v>0.234485993634612</c:v>
                </c:pt>
                <c:pt idx="97">
                  <c:v>0.235896895717319</c:v>
                </c:pt>
                <c:pt idx="98">
                  <c:v>0.237306646206929</c:v>
                </c:pt>
                <c:pt idx="99">
                  <c:v>0.238715263569067</c:v>
                </c:pt>
                <c:pt idx="100">
                  <c:v>0.240122765871396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9C23-406B-B7FC-8DC4A7141F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5825120"/>
        <c:axId val="-2122974320"/>
      </c:scatterChart>
      <c:valAx>
        <c:axId val="-2055825120"/>
        <c:scaling>
          <c:orientation val="minMax"/>
          <c:max val="2.0"/>
          <c:min val="1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Refractive index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2974320"/>
        <c:crosses val="autoZero"/>
        <c:crossBetween val="midCat"/>
      </c:valAx>
      <c:valAx>
        <c:axId val="-2122974320"/>
        <c:scaling>
          <c:orientation val="minMax"/>
          <c:max val="0.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Thickness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58251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747348697936"/>
          <c:y val="0.0332862738220507"/>
          <c:w val="0.73787795792759"/>
          <c:h val="0.82976061031217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'/Users/martinmarek/Google Drive/TMF @ GJH/Úlohy/15. Contactless Calliper/Fresnel + Brewster + Absorption/[Fresnel + Brewster + Absorption.xlsx]Fresnel Equations'!$C$1</c:f>
              <c:strCache>
                <c:ptCount val="1"/>
                <c:pt idx="0">
                  <c:v>Rp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'/Users/martinmarek/Google Drive/TMF @ GJH/Úlohy/15. Contactless Calliper/Fresnel + Brewster + Absorption/[Fresnel + Brewster + Absorption.xlsx]Fresnel Equations'!$A$2:$A$92</c:f>
              <c:numCache>
                <c:formatCode>General</c:formatCode>
                <c:ptCount val="91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  <c:pt idx="21">
                  <c:v>21.0</c:v>
                </c:pt>
                <c:pt idx="22">
                  <c:v>22.0</c:v>
                </c:pt>
                <c:pt idx="23">
                  <c:v>23.0</c:v>
                </c:pt>
                <c:pt idx="24">
                  <c:v>24.0</c:v>
                </c:pt>
                <c:pt idx="25">
                  <c:v>25.0</c:v>
                </c:pt>
                <c:pt idx="26">
                  <c:v>26.0</c:v>
                </c:pt>
                <c:pt idx="27">
                  <c:v>27.0</c:v>
                </c:pt>
                <c:pt idx="28">
                  <c:v>28.0</c:v>
                </c:pt>
                <c:pt idx="29">
                  <c:v>29.0</c:v>
                </c:pt>
                <c:pt idx="30">
                  <c:v>30.0</c:v>
                </c:pt>
                <c:pt idx="31">
                  <c:v>31.0</c:v>
                </c:pt>
                <c:pt idx="32">
                  <c:v>32.0</c:v>
                </c:pt>
                <c:pt idx="33">
                  <c:v>33.0</c:v>
                </c:pt>
                <c:pt idx="34">
                  <c:v>34.0</c:v>
                </c:pt>
                <c:pt idx="35">
                  <c:v>35.0</c:v>
                </c:pt>
                <c:pt idx="36">
                  <c:v>36.0</c:v>
                </c:pt>
                <c:pt idx="37">
                  <c:v>37.0</c:v>
                </c:pt>
                <c:pt idx="38">
                  <c:v>38.0</c:v>
                </c:pt>
                <c:pt idx="39">
                  <c:v>39.0</c:v>
                </c:pt>
                <c:pt idx="40">
                  <c:v>40.0</c:v>
                </c:pt>
                <c:pt idx="41">
                  <c:v>41.0</c:v>
                </c:pt>
                <c:pt idx="42">
                  <c:v>42.0</c:v>
                </c:pt>
                <c:pt idx="43">
                  <c:v>43.0</c:v>
                </c:pt>
                <c:pt idx="44">
                  <c:v>44.0</c:v>
                </c:pt>
                <c:pt idx="45">
                  <c:v>45.0</c:v>
                </c:pt>
                <c:pt idx="46">
                  <c:v>46.0</c:v>
                </c:pt>
                <c:pt idx="47">
                  <c:v>47.0</c:v>
                </c:pt>
                <c:pt idx="48">
                  <c:v>48.0</c:v>
                </c:pt>
                <c:pt idx="49">
                  <c:v>49.0</c:v>
                </c:pt>
                <c:pt idx="50">
                  <c:v>50.0</c:v>
                </c:pt>
                <c:pt idx="51">
                  <c:v>51.0</c:v>
                </c:pt>
                <c:pt idx="52">
                  <c:v>52.0</c:v>
                </c:pt>
                <c:pt idx="53">
                  <c:v>53.0</c:v>
                </c:pt>
                <c:pt idx="54">
                  <c:v>54.0</c:v>
                </c:pt>
                <c:pt idx="55">
                  <c:v>55.0</c:v>
                </c:pt>
                <c:pt idx="56">
                  <c:v>56.0</c:v>
                </c:pt>
                <c:pt idx="57">
                  <c:v>57.0</c:v>
                </c:pt>
                <c:pt idx="58">
                  <c:v>58.0</c:v>
                </c:pt>
                <c:pt idx="59">
                  <c:v>59.0</c:v>
                </c:pt>
                <c:pt idx="60">
                  <c:v>60.0</c:v>
                </c:pt>
                <c:pt idx="61">
                  <c:v>61.0</c:v>
                </c:pt>
                <c:pt idx="62">
                  <c:v>62.0</c:v>
                </c:pt>
                <c:pt idx="63">
                  <c:v>63.0</c:v>
                </c:pt>
                <c:pt idx="64">
                  <c:v>64.0</c:v>
                </c:pt>
                <c:pt idx="65">
                  <c:v>65.0</c:v>
                </c:pt>
                <c:pt idx="66">
                  <c:v>66.0</c:v>
                </c:pt>
                <c:pt idx="67">
                  <c:v>67.0</c:v>
                </c:pt>
                <c:pt idx="68">
                  <c:v>68.0</c:v>
                </c:pt>
                <c:pt idx="69">
                  <c:v>69.0</c:v>
                </c:pt>
                <c:pt idx="70">
                  <c:v>70.0</c:v>
                </c:pt>
                <c:pt idx="71">
                  <c:v>71.0</c:v>
                </c:pt>
                <c:pt idx="72">
                  <c:v>72.0</c:v>
                </c:pt>
                <c:pt idx="73">
                  <c:v>73.0</c:v>
                </c:pt>
                <c:pt idx="74">
                  <c:v>74.0</c:v>
                </c:pt>
                <c:pt idx="75">
                  <c:v>75.0</c:v>
                </c:pt>
                <c:pt idx="76">
                  <c:v>76.0</c:v>
                </c:pt>
                <c:pt idx="77">
                  <c:v>77.0</c:v>
                </c:pt>
                <c:pt idx="78">
                  <c:v>78.0</c:v>
                </c:pt>
                <c:pt idx="79">
                  <c:v>79.0</c:v>
                </c:pt>
                <c:pt idx="80">
                  <c:v>80.0</c:v>
                </c:pt>
                <c:pt idx="81">
                  <c:v>81.0</c:v>
                </c:pt>
                <c:pt idx="82">
                  <c:v>82.0</c:v>
                </c:pt>
                <c:pt idx="83">
                  <c:v>83.0</c:v>
                </c:pt>
                <c:pt idx="84">
                  <c:v>84.0</c:v>
                </c:pt>
                <c:pt idx="85">
                  <c:v>85.0</c:v>
                </c:pt>
                <c:pt idx="86">
                  <c:v>86.0</c:v>
                </c:pt>
                <c:pt idx="87">
                  <c:v>87.0</c:v>
                </c:pt>
                <c:pt idx="88">
                  <c:v>88.0</c:v>
                </c:pt>
                <c:pt idx="89">
                  <c:v>89.0</c:v>
                </c:pt>
                <c:pt idx="90">
                  <c:v>90.0</c:v>
                </c:pt>
              </c:numCache>
            </c:numRef>
          </c:xVal>
          <c:yVal>
            <c:numRef>
              <c:f>'/Users/martinmarek/Google Drive/TMF @ GJH/Úlohy/15. Contactless Calliper/Fresnel + Brewster + Absorption/[Fresnel + Brewster + Absorption.xlsx]Fresnel Equations'!$C$2:$C$92</c:f>
              <c:numCache>
                <c:formatCode>General</c:formatCode>
                <c:ptCount val="91"/>
                <c:pt idx="0">
                  <c:v>0.0491907523202471</c:v>
                </c:pt>
                <c:pt idx="1">
                  <c:v>0.0491716634753359</c:v>
                </c:pt>
                <c:pt idx="2">
                  <c:v>0.049114391094502</c:v>
                </c:pt>
                <c:pt idx="3">
                  <c:v>0.0490189177283225</c:v>
                </c:pt>
                <c:pt idx="4">
                  <c:v>0.0488852145917749</c:v>
                </c:pt>
                <c:pt idx="5">
                  <c:v>0.0487132420140743</c:v>
                </c:pt>
                <c:pt idx="6">
                  <c:v>0.0485029500761205</c:v>
                </c:pt>
                <c:pt idx="7">
                  <c:v>0.0482542794433372</c:v>
                </c:pt>
                <c:pt idx="8">
                  <c:v>0.0479671624040618</c:v>
                </c:pt>
                <c:pt idx="9">
                  <c:v>0.0476415241261419</c:v>
                </c:pt>
                <c:pt idx="10">
                  <c:v>0.0472772841470376</c:v>
                </c:pt>
                <c:pt idx="11">
                  <c:v>0.0468743581155531</c:v>
                </c:pt>
                <c:pt idx="12">
                  <c:v>0.0464326598063574</c:v>
                </c:pt>
                <c:pt idx="13">
                  <c:v>0.0459521034317391</c:v>
                </c:pt>
                <c:pt idx="14">
                  <c:v>0.045432606278618</c:v>
                </c:pt>
                <c:pt idx="15">
                  <c:v>0.0448740917027445</c:v>
                </c:pt>
                <c:pt idx="16">
                  <c:v>0.0442764925163104</c:v>
                </c:pt>
                <c:pt idx="17">
                  <c:v>0.0436397548099195</c:v>
                </c:pt>
                <c:pt idx="18">
                  <c:v>0.0429638422550917</c:v>
                </c:pt>
                <c:pt idx="19">
                  <c:v>0.042248740939255</c:v>
                </c:pt>
                <c:pt idx="20">
                  <c:v>0.0414944647916008</c:v>
                </c:pt>
                <c:pt idx="21">
                  <c:v>0.0407010616653159</c:v>
                </c:pt>
                <c:pt idx="22">
                  <c:v>0.0398686201496554</c:v>
                </c:pt>
                <c:pt idx="23">
                  <c:v>0.0389972771941912</c:v>
                </c:pt>
                <c:pt idx="24">
                  <c:v>0.0380872266374744</c:v>
                </c:pt>
                <c:pt idx="25">
                  <c:v>0.0371387287434283</c:v>
                </c:pt>
                <c:pt idx="26">
                  <c:v>0.0361521208611846</c:v>
                </c:pt>
                <c:pt idx="27">
                  <c:v>0.0351278293379691</c:v>
                </c:pt>
                <c:pt idx="28">
                  <c:v>0.0340663828302202</c:v>
                </c:pt>
                <c:pt idx="29">
                  <c:v>0.032968427175612</c:v>
                </c:pt>
                <c:pt idx="30">
                  <c:v>0.0318347420082985</c:v>
                </c:pt>
                <c:pt idx="31">
                  <c:v>0.030666259321786</c:v>
                </c:pt>
                <c:pt idx="32">
                  <c:v>0.0294640842086963</c:v>
                </c:pt>
                <c:pt idx="33">
                  <c:v>0.0282295180346808</c:v>
                </c:pt>
                <c:pt idx="34">
                  <c:v>0.0269640843353015</c:v>
                </c:pt>
                <c:pt idx="35">
                  <c:v>0.0256695577602994</c:v>
                </c:pt>
                <c:pt idx="36">
                  <c:v>0.0243479964298668</c:v>
                </c:pt>
                <c:pt idx="37">
                  <c:v>0.0230017781129785</c:v>
                </c:pt>
                <c:pt idx="38">
                  <c:v>0.0216336406892313</c:v>
                </c:pt>
                <c:pt idx="39">
                  <c:v>0.0202467274138351</c:v>
                </c:pt>
                <c:pt idx="40">
                  <c:v>0.0188446375713678</c:v>
                </c:pt>
                <c:pt idx="41">
                  <c:v>0.0174314831787436</c:v>
                </c:pt>
                <c:pt idx="42">
                  <c:v>0.0160119524828593</c:v>
                </c:pt>
                <c:pt idx="43">
                  <c:v>0.0145913810950481</c:v>
                </c:pt>
                <c:pt idx="44">
                  <c:v>0.0131758317145249</c:v>
                </c:pt>
                <c:pt idx="45">
                  <c:v>0.0117721835184493</c:v>
                </c:pt>
                <c:pt idx="46">
                  <c:v>0.0103882324394045</c:v>
                </c:pt>
                <c:pt idx="47">
                  <c:v>0.0090328037147071</c:v>
                </c:pt>
                <c:pt idx="48">
                  <c:v>0.00771587827921477</c:v>
                </c:pt>
                <c:pt idx="49">
                  <c:v>0.00644873478789974</c:v>
                </c:pt>
                <c:pt idx="50">
                  <c:v>0.0052441093007824</c:v>
                </c:pt>
                <c:pt idx="51">
                  <c:v>0.00411637494599903</c:v>
                </c:pt>
                <c:pt idx="52">
                  <c:v>0.00308174420286687</c:v>
                </c:pt>
                <c:pt idx="53">
                  <c:v>0.0021584968229452</c:v>
                </c:pt>
                <c:pt idx="54">
                  <c:v>0.00136723684173017</c:v>
                </c:pt>
                <c:pt idx="55">
                  <c:v>0.000731182636789724</c:v>
                </c:pt>
                <c:pt idx="56">
                  <c:v>0.0002764945717646</c:v>
                </c:pt>
                <c:pt idx="57">
                  <c:v>3.26454439449638E-5</c:v>
                </c:pt>
                <c:pt idx="58">
                  <c:v>3.28397430582904E-5</c:v>
                </c:pt>
                <c:pt idx="59">
                  <c:v>0.000314488650816083</c:v>
                </c:pt>
                <c:pt idx="60">
                  <c:v>0.000919748789095851</c:v>
                </c:pt>
                <c:pt idx="61">
                  <c:v>0.00189613398880431</c:v>
                </c:pt>
                <c:pt idx="62">
                  <c:v>0.00329721083700907</c:v>
                </c:pt>
                <c:pt idx="63">
                  <c:v>0.00518339050986639</c:v>
                </c:pt>
                <c:pt idx="64">
                  <c:v>0.00762283146546928</c:v>
                </c:pt>
                <c:pt idx="65">
                  <c:v>0.010692470017645</c:v>
                </c:pt>
                <c:pt idx="66">
                  <c:v>0.0144791987167187</c:v>
                </c:pt>
                <c:pt idx="67">
                  <c:v>0.0190812159216513</c:v>
                </c:pt>
                <c:pt idx="68">
                  <c:v>0.0246095740769798</c:v>
                </c:pt>
                <c:pt idx="69">
                  <c:v>0.0311899591522442</c:v>
                </c:pt>
                <c:pt idx="70">
                  <c:v>0.038964739640165</c:v>
                </c:pt>
                <c:pt idx="71">
                  <c:v>0.0480953306651961</c:v>
                </c:pt>
                <c:pt idx="72">
                  <c:v>0.0587649274037646</c:v>
                </c:pt>
                <c:pt idx="73">
                  <c:v>0.0711816725089315</c:v>
                </c:pt>
                <c:pt idx="74">
                  <c:v>0.0855823350021977</c:v>
                </c:pt>
                <c:pt idx="75">
                  <c:v>0.102236593695097</c:v>
                </c:pt>
                <c:pt idx="76">
                  <c:v>0.121452037332238</c:v>
                </c:pt>
                <c:pt idx="77">
                  <c:v>0.143580017195991</c:v>
                </c:pt>
                <c:pt idx="78">
                  <c:v>0.169022517020615</c:v>
                </c:pt>
                <c:pt idx="79">
                  <c:v>0.198240241195712</c:v>
                </c:pt>
                <c:pt idx="80">
                  <c:v>0.231762167289776</c:v>
                </c:pt>
                <c:pt idx="81">
                  <c:v>0.270196865356079</c:v>
                </c:pt>
                <c:pt idx="82">
                  <c:v>0.314245957512565</c:v>
                </c:pt>
                <c:pt idx="83">
                  <c:v>0.36472018114428</c:v>
                </c:pt>
                <c:pt idx="84">
                  <c:v>0.422558633355387</c:v>
                </c:pt>
                <c:pt idx="85">
                  <c:v>0.488851920445113</c:v>
                </c:pt>
                <c:pt idx="86">
                  <c:v>0.564870124178719</c:v>
                </c:pt>
                <c:pt idx="87">
                  <c:v>0.65209673994227</c:v>
                </c:pt>
                <c:pt idx="88">
                  <c:v>0.752270058827082</c:v>
                </c:pt>
                <c:pt idx="89">
                  <c:v>0.867433881392747</c:v>
                </c:pt>
                <c:pt idx="90">
                  <c:v>0.999999999999999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331B-478E-8DC0-CE37E0A30B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3177728"/>
        <c:axId val="1413125920"/>
      </c:scatterChart>
      <c:valAx>
        <c:axId val="1413177728"/>
        <c:scaling>
          <c:orientation val="minMax"/>
          <c:max val="90.0"/>
          <c:min val="0.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Angle of incidence [˚]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3125920"/>
        <c:crosses val="autoZero"/>
        <c:crossBetween val="midCat"/>
      </c:valAx>
      <c:valAx>
        <c:axId val="1413125920"/>
        <c:scaling>
          <c:orientation val="minMax"/>
          <c:max val="1.0"/>
          <c:min val="0.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Reflection coefficient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31777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Reflectance of p-polarized light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'[2]Fresnel Measurements 1'!$K$2:$K$12</c:f>
              <c:numCache>
                <c:formatCode>General</c:formatCode>
                <c:ptCount val="11"/>
                <c:pt idx="0">
                  <c:v>8.261925731320797</c:v>
                </c:pt>
                <c:pt idx="1">
                  <c:v>16.26334830338988</c:v>
                </c:pt>
                <c:pt idx="2">
                  <c:v>25.41433558868151</c:v>
                </c:pt>
                <c:pt idx="3">
                  <c:v>34.1255833836664</c:v>
                </c:pt>
                <c:pt idx="4">
                  <c:v>44.1141527297945</c:v>
                </c:pt>
                <c:pt idx="5">
                  <c:v>48.87906696725079</c:v>
                </c:pt>
                <c:pt idx="6">
                  <c:v>51.98101654510255</c:v>
                </c:pt>
                <c:pt idx="7">
                  <c:v>52.8651428724251</c:v>
                </c:pt>
                <c:pt idx="8">
                  <c:v>56.68856536336511</c:v>
                </c:pt>
                <c:pt idx="9">
                  <c:v>61.49880066796349</c:v>
                </c:pt>
                <c:pt idx="10">
                  <c:v>65.29744512988488</c:v>
                </c:pt>
              </c:numCache>
            </c:numRef>
          </c:xVal>
          <c:yVal>
            <c:numRef>
              <c:f>'[2]Fresnel Measurements 1'!$F$2:$F$12</c:f>
              <c:numCache>
                <c:formatCode>General</c:formatCode>
                <c:ptCount val="11"/>
                <c:pt idx="0">
                  <c:v>0.0413750055731419</c:v>
                </c:pt>
                <c:pt idx="1">
                  <c:v>0.0397104938546822</c:v>
                </c:pt>
                <c:pt idx="2">
                  <c:v>0.0292775721907649</c:v>
                </c:pt>
                <c:pt idx="3">
                  <c:v>0.0239273559528586</c:v>
                </c:pt>
                <c:pt idx="4">
                  <c:v>0.0122609122118686</c:v>
                </c:pt>
                <c:pt idx="5">
                  <c:v>0.00620476466479409</c:v>
                </c:pt>
                <c:pt idx="6">
                  <c:v>0.00252649100123352</c:v>
                </c:pt>
                <c:pt idx="7">
                  <c:v>0.00158834544562843</c:v>
                </c:pt>
                <c:pt idx="8">
                  <c:v>0.000124466836090181</c:v>
                </c:pt>
                <c:pt idx="9">
                  <c:v>0.00449418163984128</c:v>
                </c:pt>
                <c:pt idx="10">
                  <c:v>0.0135613119919152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EE3-457F-984F-D3E89D466F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5712704"/>
        <c:axId val="-2055726320"/>
      </c:scatterChart>
      <c:scatterChart>
        <c:scatterStyle val="smoothMarker"/>
        <c:varyColors val="0"/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'[2]Fresnel Measurements 1'!$K$22:$K$71</c:f>
              <c:numCache>
                <c:formatCode>General</c:formatCode>
                <c:ptCount val="50"/>
                <c:pt idx="0">
                  <c:v>65.29744512988488</c:v>
                </c:pt>
                <c:pt idx="1">
                  <c:v>64.15673474191361</c:v>
                </c:pt>
                <c:pt idx="2">
                  <c:v>63.01602435394224</c:v>
                </c:pt>
                <c:pt idx="3">
                  <c:v>61.87531396597105</c:v>
                </c:pt>
                <c:pt idx="4">
                  <c:v>60.73460357799978</c:v>
                </c:pt>
                <c:pt idx="5">
                  <c:v>59.5938931900285</c:v>
                </c:pt>
                <c:pt idx="6">
                  <c:v>58.45318280205721</c:v>
                </c:pt>
                <c:pt idx="7">
                  <c:v>57.31247241408593</c:v>
                </c:pt>
                <c:pt idx="8">
                  <c:v>56.17176202611465</c:v>
                </c:pt>
                <c:pt idx="9">
                  <c:v>55.03105163814335</c:v>
                </c:pt>
                <c:pt idx="10">
                  <c:v>53.8903412501721</c:v>
                </c:pt>
                <c:pt idx="11">
                  <c:v>52.7496308622008</c:v>
                </c:pt>
                <c:pt idx="12">
                  <c:v>51.60892047422952</c:v>
                </c:pt>
                <c:pt idx="13">
                  <c:v>50.46821008625824</c:v>
                </c:pt>
                <c:pt idx="14">
                  <c:v>49.32749969828694</c:v>
                </c:pt>
                <c:pt idx="15">
                  <c:v>48.18678931031565</c:v>
                </c:pt>
                <c:pt idx="16">
                  <c:v>47.0460789223444</c:v>
                </c:pt>
                <c:pt idx="17">
                  <c:v>45.90536853437311</c:v>
                </c:pt>
                <c:pt idx="18">
                  <c:v>44.76465814640188</c:v>
                </c:pt>
                <c:pt idx="19">
                  <c:v>43.62394775843055</c:v>
                </c:pt>
                <c:pt idx="20">
                  <c:v>42.48323737045926</c:v>
                </c:pt>
                <c:pt idx="21">
                  <c:v>41.34252698248798</c:v>
                </c:pt>
                <c:pt idx="22">
                  <c:v>40.2018165945167</c:v>
                </c:pt>
                <c:pt idx="23">
                  <c:v>39.06110620654542</c:v>
                </c:pt>
                <c:pt idx="24">
                  <c:v>37.9203958185742</c:v>
                </c:pt>
                <c:pt idx="25">
                  <c:v>36.77968543060285</c:v>
                </c:pt>
                <c:pt idx="26">
                  <c:v>35.63897504263157</c:v>
                </c:pt>
                <c:pt idx="27">
                  <c:v>34.49826465466023</c:v>
                </c:pt>
                <c:pt idx="28">
                  <c:v>33.35755426668899</c:v>
                </c:pt>
                <c:pt idx="29">
                  <c:v>32.21684387871773</c:v>
                </c:pt>
                <c:pt idx="30">
                  <c:v>31.07613349074645</c:v>
                </c:pt>
                <c:pt idx="31">
                  <c:v>29.9354231027751</c:v>
                </c:pt>
                <c:pt idx="32">
                  <c:v>28.79471271480389</c:v>
                </c:pt>
                <c:pt idx="33">
                  <c:v>27.6540023268326</c:v>
                </c:pt>
                <c:pt idx="34">
                  <c:v>26.51329193886131</c:v>
                </c:pt>
                <c:pt idx="35">
                  <c:v>25.37258155089004</c:v>
                </c:pt>
                <c:pt idx="36">
                  <c:v>24.23187116291875</c:v>
                </c:pt>
                <c:pt idx="37">
                  <c:v>23.09116077494748</c:v>
                </c:pt>
                <c:pt idx="38">
                  <c:v>21.95045038697619</c:v>
                </c:pt>
                <c:pt idx="39">
                  <c:v>20.80973999900491</c:v>
                </c:pt>
                <c:pt idx="40">
                  <c:v>19.66902961103363</c:v>
                </c:pt>
                <c:pt idx="41">
                  <c:v>18.52831922306232</c:v>
                </c:pt>
                <c:pt idx="42">
                  <c:v>17.38760883509106</c:v>
                </c:pt>
                <c:pt idx="43">
                  <c:v>16.24689844711978</c:v>
                </c:pt>
                <c:pt idx="44">
                  <c:v>15.1061880591485</c:v>
                </c:pt>
                <c:pt idx="45">
                  <c:v>13.96547767117722</c:v>
                </c:pt>
                <c:pt idx="46">
                  <c:v>12.82476728320594</c:v>
                </c:pt>
                <c:pt idx="47">
                  <c:v>11.68405689523465</c:v>
                </c:pt>
                <c:pt idx="48">
                  <c:v>10.54334650726337</c:v>
                </c:pt>
                <c:pt idx="49">
                  <c:v>9.40263611929209</c:v>
                </c:pt>
              </c:numCache>
            </c:numRef>
          </c:xVal>
          <c:yVal>
            <c:numRef>
              <c:f>'[2]Fresnel Measurements 1'!$H$22:$H$71</c:f>
              <c:numCache>
                <c:formatCode>General</c:formatCode>
                <c:ptCount val="50"/>
                <c:pt idx="0">
                  <c:v>0.0133041132162821</c:v>
                </c:pt>
                <c:pt idx="1">
                  <c:v>0.00941278468590114</c:v>
                </c:pt>
                <c:pt idx="2">
                  <c:v>0.00635546829308075</c:v>
                </c:pt>
                <c:pt idx="3">
                  <c:v>0.00401736760971521</c:v>
                </c:pt>
                <c:pt idx="4">
                  <c:v>0.00229855270055564</c:v>
                </c:pt>
                <c:pt idx="5">
                  <c:v>0.00111198548672145</c:v>
                </c:pt>
                <c:pt idx="6">
                  <c:v>0.000381820759732401</c:v>
                </c:pt>
                <c:pt idx="7">
                  <c:v>4.19418184105049E-5</c:v>
                </c:pt>
                <c:pt idx="8">
                  <c:v>3.4696265195968E-5</c:v>
                </c:pt>
                <c:pt idx="9">
                  <c:v>0.000309802930240098</c:v>
                </c:pt>
                <c:pt idx="10">
                  <c:v>0.000823405401218478</c:v>
                </c:pt>
                <c:pt idx="11">
                  <c:v>0.00153725139259437</c:v>
                </c:pt>
                <c:pt idx="12">
                  <c:v>0.00241798032558601</c:v>
                </c:pt>
                <c:pt idx="13">
                  <c:v>0.0034365041188018</c:v>
                </c:pt>
                <c:pt idx="14">
                  <c:v>0.00456746839810389</c:v>
                </c:pt>
                <c:pt idx="15">
                  <c:v>0.00578878319487731</c:v>
                </c:pt>
                <c:pt idx="16">
                  <c:v>0.00708121377338095</c:v>
                </c:pt>
                <c:pt idx="17">
                  <c:v>0.00842802355842618</c:v>
                </c:pt>
                <c:pt idx="18">
                  <c:v>0.00981466226384927</c:v>
                </c:pt>
                <c:pt idx="19">
                  <c:v>0.0112284932827259</c:v>
                </c:pt>
                <c:pt idx="20">
                  <c:v>0.0126585552189706</c:v>
                </c:pt>
                <c:pt idx="21">
                  <c:v>0.0140953531392114</c:v>
                </c:pt>
                <c:pt idx="22">
                  <c:v>0.0155306757222068</c:v>
                </c:pt>
                <c:pt idx="23">
                  <c:v>0.0169574349960551</c:v>
                </c:pt>
                <c:pt idx="24">
                  <c:v>0.0183695257939885</c:v>
                </c:pt>
                <c:pt idx="25">
                  <c:v>0.0197617024384907</c:v>
                </c:pt>
                <c:pt idx="26">
                  <c:v>0.0211294704899458</c:v>
                </c:pt>
                <c:pt idx="27">
                  <c:v>0.0224689916777003</c:v>
                </c:pt>
                <c:pt idx="28">
                  <c:v>0.0237770003747842</c:v>
                </c:pt>
                <c:pt idx="29">
                  <c:v>0.0250507301880847</c:v>
                </c:pt>
                <c:pt idx="30">
                  <c:v>0.0262878494181426</c:v>
                </c:pt>
                <c:pt idx="31">
                  <c:v>0.0274864043009225</c:v>
                </c:pt>
                <c:pt idx="32">
                  <c:v>0.0286447690812446</c:v>
                </c:pt>
                <c:pt idx="33">
                  <c:v>0.0297616020869524</c:v>
                </c:pt>
                <c:pt idx="34">
                  <c:v>0.0308358070767693</c:v>
                </c:pt>
                <c:pt idx="35">
                  <c:v>0.0318664992252914</c:v>
                </c:pt>
                <c:pt idx="36">
                  <c:v>0.0328529751874637</c:v>
                </c:pt>
                <c:pt idx="37">
                  <c:v>0.0337946867537555</c:v>
                </c:pt>
                <c:pt idx="38">
                  <c:v>0.0346912176674204</c:v>
                </c:pt>
                <c:pt idx="39">
                  <c:v>0.035542263227848</c:v>
                </c:pt>
                <c:pt idx="40">
                  <c:v>0.0363476123500805</c:v>
                </c:pt>
                <c:pt idx="41">
                  <c:v>0.037107131790941</c:v>
                </c:pt>
                <c:pt idx="42">
                  <c:v>0.0378207522876421</c:v>
                </c:pt>
                <c:pt idx="43">
                  <c:v>0.0384884563858558</c:v>
                </c:pt>
                <c:pt idx="44">
                  <c:v>0.0391102677615974</c:v>
                </c:pt>
                <c:pt idx="45">
                  <c:v>0.0396862418653801</c:v>
                </c:pt>
                <c:pt idx="46">
                  <c:v>0.040216457738373</c:v>
                </c:pt>
                <c:pt idx="47">
                  <c:v>0.0407010108691005</c:v>
                </c:pt>
                <c:pt idx="48">
                  <c:v>0.0411400069758875</c:v>
                </c:pt>
                <c:pt idx="49">
                  <c:v>0.0415335566150645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5EE3-457F-984F-D3E89D466F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5712704"/>
        <c:axId val="-2055726320"/>
      </c:scatterChart>
      <c:valAx>
        <c:axId val="-20557127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Angle</a:t>
                </a:r>
                <a:r>
                  <a:rPr lang="en-US" sz="1600" baseline="0"/>
                  <a:t> of incidence [˚]</a:t>
                </a:r>
                <a:endParaRPr lang="en-US" sz="16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5726320"/>
        <c:crosses val="autoZero"/>
        <c:crossBetween val="midCat"/>
      </c:valAx>
      <c:valAx>
        <c:axId val="-2055726320"/>
        <c:scaling>
          <c:orientation val="minMax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Reflection coefficient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57127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'Phase diagram'!$B$1</c:f>
              <c:strCache>
                <c:ptCount val="1"/>
                <c:pt idx="0">
                  <c:v>Minimal thickness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'Phase diagram'!$A$2:$A$102</c:f>
              <c:numCache>
                <c:formatCode>General</c:formatCode>
                <c:ptCount val="101"/>
                <c:pt idx="0">
                  <c:v>1.0</c:v>
                </c:pt>
                <c:pt idx="1">
                  <c:v>1.01</c:v>
                </c:pt>
                <c:pt idx="2">
                  <c:v>1.02</c:v>
                </c:pt>
                <c:pt idx="3">
                  <c:v>1.03</c:v>
                </c:pt>
                <c:pt idx="4">
                  <c:v>1.04</c:v>
                </c:pt>
                <c:pt idx="5">
                  <c:v>1.05</c:v>
                </c:pt>
                <c:pt idx="6">
                  <c:v>1.06</c:v>
                </c:pt>
                <c:pt idx="7">
                  <c:v>1.07</c:v>
                </c:pt>
                <c:pt idx="8">
                  <c:v>1.08</c:v>
                </c:pt>
                <c:pt idx="9">
                  <c:v>1.09</c:v>
                </c:pt>
                <c:pt idx="10">
                  <c:v>1.1</c:v>
                </c:pt>
                <c:pt idx="11">
                  <c:v>1.11</c:v>
                </c:pt>
                <c:pt idx="12">
                  <c:v>1.12</c:v>
                </c:pt>
                <c:pt idx="13">
                  <c:v>1.13</c:v>
                </c:pt>
                <c:pt idx="14">
                  <c:v>1.14</c:v>
                </c:pt>
                <c:pt idx="15">
                  <c:v>1.15</c:v>
                </c:pt>
                <c:pt idx="16">
                  <c:v>1.16</c:v>
                </c:pt>
                <c:pt idx="17">
                  <c:v>1.17</c:v>
                </c:pt>
                <c:pt idx="18">
                  <c:v>1.18</c:v>
                </c:pt>
                <c:pt idx="19">
                  <c:v>1.19</c:v>
                </c:pt>
                <c:pt idx="20">
                  <c:v>1.2</c:v>
                </c:pt>
                <c:pt idx="21">
                  <c:v>1.21</c:v>
                </c:pt>
                <c:pt idx="22">
                  <c:v>1.22</c:v>
                </c:pt>
                <c:pt idx="23">
                  <c:v>1.23</c:v>
                </c:pt>
                <c:pt idx="24">
                  <c:v>1.24</c:v>
                </c:pt>
                <c:pt idx="25">
                  <c:v>1.25</c:v>
                </c:pt>
                <c:pt idx="26">
                  <c:v>1.26</c:v>
                </c:pt>
                <c:pt idx="27">
                  <c:v>1.27</c:v>
                </c:pt>
                <c:pt idx="28">
                  <c:v>1.28</c:v>
                </c:pt>
                <c:pt idx="29">
                  <c:v>1.29</c:v>
                </c:pt>
                <c:pt idx="30">
                  <c:v>1.3</c:v>
                </c:pt>
                <c:pt idx="31">
                  <c:v>1.31</c:v>
                </c:pt>
                <c:pt idx="32">
                  <c:v>1.32</c:v>
                </c:pt>
                <c:pt idx="33">
                  <c:v>1.33</c:v>
                </c:pt>
                <c:pt idx="34">
                  <c:v>1.34</c:v>
                </c:pt>
                <c:pt idx="35">
                  <c:v>1.35</c:v>
                </c:pt>
                <c:pt idx="36">
                  <c:v>1.36</c:v>
                </c:pt>
                <c:pt idx="37">
                  <c:v>1.37</c:v>
                </c:pt>
                <c:pt idx="38">
                  <c:v>1.38</c:v>
                </c:pt>
                <c:pt idx="39">
                  <c:v>1.39</c:v>
                </c:pt>
                <c:pt idx="40">
                  <c:v>1.4</c:v>
                </c:pt>
                <c:pt idx="41">
                  <c:v>1.41</c:v>
                </c:pt>
                <c:pt idx="42">
                  <c:v>1.42</c:v>
                </c:pt>
                <c:pt idx="43">
                  <c:v>1.43</c:v>
                </c:pt>
                <c:pt idx="44">
                  <c:v>1.44</c:v>
                </c:pt>
                <c:pt idx="45">
                  <c:v>1.45</c:v>
                </c:pt>
                <c:pt idx="46">
                  <c:v>1.46</c:v>
                </c:pt>
                <c:pt idx="47">
                  <c:v>1.47</c:v>
                </c:pt>
                <c:pt idx="48">
                  <c:v>1.48</c:v>
                </c:pt>
                <c:pt idx="49">
                  <c:v>1.49</c:v>
                </c:pt>
                <c:pt idx="50">
                  <c:v>1.5</c:v>
                </c:pt>
                <c:pt idx="51">
                  <c:v>1.51</c:v>
                </c:pt>
                <c:pt idx="52">
                  <c:v>1.52</c:v>
                </c:pt>
                <c:pt idx="53">
                  <c:v>1.53</c:v>
                </c:pt>
                <c:pt idx="54">
                  <c:v>1.54</c:v>
                </c:pt>
                <c:pt idx="55">
                  <c:v>1.55</c:v>
                </c:pt>
                <c:pt idx="56">
                  <c:v>1.56</c:v>
                </c:pt>
                <c:pt idx="57">
                  <c:v>1.57</c:v>
                </c:pt>
                <c:pt idx="58">
                  <c:v>1.58</c:v>
                </c:pt>
                <c:pt idx="59">
                  <c:v>1.59</c:v>
                </c:pt>
                <c:pt idx="60">
                  <c:v>1.6</c:v>
                </c:pt>
                <c:pt idx="61">
                  <c:v>1.61</c:v>
                </c:pt>
                <c:pt idx="62">
                  <c:v>1.62</c:v>
                </c:pt>
                <c:pt idx="63">
                  <c:v>1.63</c:v>
                </c:pt>
                <c:pt idx="64">
                  <c:v>1.64</c:v>
                </c:pt>
                <c:pt idx="65">
                  <c:v>1.65</c:v>
                </c:pt>
                <c:pt idx="66">
                  <c:v>1.66</c:v>
                </c:pt>
                <c:pt idx="67">
                  <c:v>1.67</c:v>
                </c:pt>
                <c:pt idx="68">
                  <c:v>1.68</c:v>
                </c:pt>
                <c:pt idx="69">
                  <c:v>1.69</c:v>
                </c:pt>
                <c:pt idx="70">
                  <c:v>1.7</c:v>
                </c:pt>
                <c:pt idx="71">
                  <c:v>1.71</c:v>
                </c:pt>
                <c:pt idx="72">
                  <c:v>1.72</c:v>
                </c:pt>
                <c:pt idx="73">
                  <c:v>1.73</c:v>
                </c:pt>
                <c:pt idx="74">
                  <c:v>1.74</c:v>
                </c:pt>
                <c:pt idx="75">
                  <c:v>1.75</c:v>
                </c:pt>
                <c:pt idx="76">
                  <c:v>1.76</c:v>
                </c:pt>
                <c:pt idx="77">
                  <c:v>1.77</c:v>
                </c:pt>
                <c:pt idx="78">
                  <c:v>1.78</c:v>
                </c:pt>
                <c:pt idx="79">
                  <c:v>1.79</c:v>
                </c:pt>
                <c:pt idx="80">
                  <c:v>1.8</c:v>
                </c:pt>
                <c:pt idx="81">
                  <c:v>1.81</c:v>
                </c:pt>
                <c:pt idx="82">
                  <c:v>1.82</c:v>
                </c:pt>
                <c:pt idx="83">
                  <c:v>1.83</c:v>
                </c:pt>
                <c:pt idx="84">
                  <c:v>1.84</c:v>
                </c:pt>
                <c:pt idx="85">
                  <c:v>1.85</c:v>
                </c:pt>
                <c:pt idx="86">
                  <c:v>1.86</c:v>
                </c:pt>
                <c:pt idx="87">
                  <c:v>1.87</c:v>
                </c:pt>
                <c:pt idx="88">
                  <c:v>1.88</c:v>
                </c:pt>
                <c:pt idx="89">
                  <c:v>1.89</c:v>
                </c:pt>
                <c:pt idx="90">
                  <c:v>1.9</c:v>
                </c:pt>
                <c:pt idx="91">
                  <c:v>1.91</c:v>
                </c:pt>
                <c:pt idx="92">
                  <c:v>1.92</c:v>
                </c:pt>
                <c:pt idx="93">
                  <c:v>1.93</c:v>
                </c:pt>
                <c:pt idx="94">
                  <c:v>1.94</c:v>
                </c:pt>
                <c:pt idx="95">
                  <c:v>1.95</c:v>
                </c:pt>
                <c:pt idx="96">
                  <c:v>1.96</c:v>
                </c:pt>
                <c:pt idx="97">
                  <c:v>1.97</c:v>
                </c:pt>
                <c:pt idx="98">
                  <c:v>1.98</c:v>
                </c:pt>
                <c:pt idx="99">
                  <c:v>1.99</c:v>
                </c:pt>
                <c:pt idx="100">
                  <c:v>2.0</c:v>
                </c:pt>
              </c:numCache>
            </c:numRef>
          </c:xVal>
          <c:yVal>
            <c:numRef>
              <c:f>'Phase diagram'!$B$2:$B$102</c:f>
              <c:numCache>
                <c:formatCode>General</c:formatCode>
                <c:ptCount val="101"/>
                <c:pt idx="0">
                  <c:v>0.0875259422762137</c:v>
                </c:pt>
                <c:pt idx="1">
                  <c:v>0.0893083731441964</c:v>
                </c:pt>
                <c:pt idx="2">
                  <c:v>0.0910795103362105</c:v>
                </c:pt>
                <c:pt idx="3">
                  <c:v>0.0928397655981264</c:v>
                </c:pt>
                <c:pt idx="4">
                  <c:v>0.0945895302199345</c:v>
                </c:pt>
                <c:pt idx="5">
                  <c:v>0.0963291763217287</c:v>
                </c:pt>
                <c:pt idx="6">
                  <c:v>0.0980590580421935</c:v>
                </c:pt>
                <c:pt idx="7">
                  <c:v>0.099779512638216</c:v>
                </c:pt>
                <c:pt idx="8">
                  <c:v>0.101490861503376</c:v>
                </c:pt>
                <c:pt idx="9">
                  <c:v>0.103193411112297</c:v>
                </c:pt>
                <c:pt idx="10">
                  <c:v>0.10488745389716</c:v>
                </c:pt>
                <c:pt idx="11">
                  <c:v>0.10657326906206</c:v>
                </c:pt>
                <c:pt idx="12">
                  <c:v>0.108251123340365</c:v>
                </c:pt>
                <c:pt idx="13">
                  <c:v>0.109921271699722</c:v>
                </c:pt>
                <c:pt idx="14">
                  <c:v>0.11158395799895</c:v>
                </c:pt>
                <c:pt idx="15">
                  <c:v>0.113239415600639</c:v>
                </c:pt>
                <c:pt idx="16">
                  <c:v>0.114887867942967</c:v>
                </c:pt>
                <c:pt idx="17">
                  <c:v>0.116529529073885</c:v>
                </c:pt>
                <c:pt idx="18">
                  <c:v>0.118164604150581</c:v>
                </c:pt>
                <c:pt idx="19">
                  <c:v>0.119793289906848</c:v>
                </c:pt>
                <c:pt idx="20">
                  <c:v>0.121415775090783</c:v>
                </c:pt>
                <c:pt idx="21">
                  <c:v>0.123032240874996</c:v>
                </c:pt>
                <c:pt idx="22">
                  <c:v>0.124642861241378</c:v>
                </c:pt>
                <c:pt idx="23">
                  <c:v>0.126247803342242</c:v>
                </c:pt>
                <c:pt idx="24">
                  <c:v>0.127847227839558</c:v>
                </c:pt>
                <c:pt idx="25">
                  <c:v>0.129441289223821</c:v>
                </c:pt>
                <c:pt idx="26">
                  <c:v>0.131030136113996</c:v>
                </c:pt>
                <c:pt idx="27">
                  <c:v>0.132613911539835</c:v>
                </c:pt>
                <c:pt idx="28">
                  <c:v>0.134192753207803</c:v>
                </c:pt>
                <c:pt idx="29">
                  <c:v>0.1357667937517</c:v>
                </c:pt>
                <c:pt idx="30">
                  <c:v>0.137336160969033</c:v>
                </c:pt>
                <c:pt idx="31">
                  <c:v>0.138900978044071</c:v>
                </c:pt>
                <c:pt idx="32">
                  <c:v>0.140461363758467</c:v>
                </c:pt>
                <c:pt idx="33">
                  <c:v>0.142017432690258</c:v>
                </c:pt>
                <c:pt idx="34">
                  <c:v>0.143569295401991</c:v>
                </c:pt>
                <c:pt idx="35">
                  <c:v>0.145117058618681</c:v>
                </c:pt>
                <c:pt idx="36">
                  <c:v>0.146660825396223</c:v>
                </c:pt>
                <c:pt idx="37">
                  <c:v>0.148200695280884</c:v>
                </c:pt>
                <c:pt idx="38">
                  <c:v>0.149736764460403</c:v>
                </c:pt>
                <c:pt idx="39">
                  <c:v>0.151269125907243</c:v>
                </c:pt>
                <c:pt idx="40">
                  <c:v>0.152797869514439</c:v>
                </c:pt>
                <c:pt idx="41">
                  <c:v>0.154323082224526</c:v>
                </c:pt>
                <c:pt idx="42">
                  <c:v>0.15584484815193</c:v>
                </c:pt>
                <c:pt idx="43">
                  <c:v>0.157363248699233</c:v>
                </c:pt>
                <c:pt idx="44">
                  <c:v>0.158878362667649</c:v>
                </c:pt>
                <c:pt idx="45">
                  <c:v>0.16039026636207</c:v>
                </c:pt>
                <c:pt idx="46">
                  <c:v>0.161899033690985</c:v>
                </c:pt>
                <c:pt idx="47">
                  <c:v>0.163404736261554</c:v>
                </c:pt>
                <c:pt idx="48">
                  <c:v>0.16490744347014</c:v>
                </c:pt>
                <c:pt idx="49">
                  <c:v>0.166407222588523</c:v>
                </c:pt>
                <c:pt idx="50">
                  <c:v>0.167904138846057</c:v>
                </c:pt>
                <c:pt idx="51">
                  <c:v>0.169398255507986</c:v>
                </c:pt>
                <c:pt idx="52">
                  <c:v>0.170889633950131</c:v>
                </c:pt>
                <c:pt idx="53">
                  <c:v>0.172378333730146</c:v>
                </c:pt>
                <c:pt idx="54">
                  <c:v>0.173864412655527</c:v>
                </c:pt>
                <c:pt idx="55">
                  <c:v>0.175347926848539</c:v>
                </c:pt>
                <c:pt idx="56">
                  <c:v>0.176828930808248</c:v>
                </c:pt>
                <c:pt idx="57">
                  <c:v>0.178307477469777</c:v>
                </c:pt>
                <c:pt idx="58">
                  <c:v>0.179783618260962</c:v>
                </c:pt>
                <c:pt idx="59">
                  <c:v>0.181257403156517</c:v>
                </c:pt>
                <c:pt idx="60">
                  <c:v>0.182728880729855</c:v>
                </c:pt>
                <c:pt idx="61">
                  <c:v>0.184198098202675</c:v>
                </c:pt>
                <c:pt idx="62">
                  <c:v>0.185665101492424</c:v>
                </c:pt>
                <c:pt idx="63">
                  <c:v>0.187129935257751</c:v>
                </c:pt>
                <c:pt idx="64">
                  <c:v>0.188592642942047</c:v>
                </c:pt>
                <c:pt idx="65">
                  <c:v>0.19005326681516</c:v>
                </c:pt>
                <c:pt idx="66">
                  <c:v>0.191511848013389</c:v>
                </c:pt>
                <c:pt idx="67">
                  <c:v>0.192968426577823</c:v>
                </c:pt>
                <c:pt idx="68">
                  <c:v>0.194423041491121</c:v>
                </c:pt>
                <c:pt idx="69">
                  <c:v>0.195875730712794</c:v>
                </c:pt>
                <c:pt idx="70">
                  <c:v>0.19732653121307</c:v>
                </c:pt>
                <c:pt idx="71">
                  <c:v>0.198775479005405</c:v>
                </c:pt>
                <c:pt idx="72">
                  <c:v>0.200222609177704</c:v>
                </c:pt>
                <c:pt idx="73">
                  <c:v>0.201667955922307</c:v>
                </c:pt>
                <c:pt idx="74">
                  <c:v>0.203111552564808</c:v>
                </c:pt>
                <c:pt idx="75">
                  <c:v>0.204553431591752</c:v>
                </c:pt>
                <c:pt idx="76">
                  <c:v>0.205993624677261</c:v>
                </c:pt>
                <c:pt idx="77">
                  <c:v>0.207432162708642</c:v>
                </c:pt>
                <c:pt idx="78">
                  <c:v>0.208869075811021</c:v>
                </c:pt>
                <c:pt idx="79">
                  <c:v>0.210304393371041</c:v>
                </c:pt>
                <c:pt idx="80">
                  <c:v>0.211738144059679</c:v>
                </c:pt>
                <c:pt idx="81">
                  <c:v>0.213170355854203</c:v>
                </c:pt>
                <c:pt idx="82">
                  <c:v>0.214601056059319</c:v>
                </c:pt>
                <c:pt idx="83">
                  <c:v>0.216030271327546</c:v>
                </c:pt>
                <c:pt idx="84">
                  <c:v>0.217458027678832</c:v>
                </c:pt>
                <c:pt idx="85">
                  <c:v>0.218884350519472</c:v>
                </c:pt>
                <c:pt idx="86">
                  <c:v>0.220309264660335</c:v>
                </c:pt>
                <c:pt idx="87">
                  <c:v>0.221732794334439</c:v>
                </c:pt>
                <c:pt idx="88">
                  <c:v>0.2231549632139</c:v>
                </c:pt>
                <c:pt idx="89">
                  <c:v>0.224575794426285</c:v>
                </c:pt>
                <c:pt idx="90">
                  <c:v>0.22599531057038</c:v>
                </c:pt>
                <c:pt idx="91">
                  <c:v>0.227413533731419</c:v>
                </c:pt>
                <c:pt idx="92">
                  <c:v>0.228830485495773</c:v>
                </c:pt>
                <c:pt idx="93">
                  <c:v>0.23024618696514</c:v>
                </c:pt>
                <c:pt idx="94">
                  <c:v>0.231660658770242</c:v>
                </c:pt>
                <c:pt idx="95">
                  <c:v>0.233073921084059</c:v>
                </c:pt>
                <c:pt idx="96">
                  <c:v>0.234485993634612</c:v>
                </c:pt>
                <c:pt idx="97">
                  <c:v>0.235896895717319</c:v>
                </c:pt>
                <c:pt idx="98">
                  <c:v>0.237306646206929</c:v>
                </c:pt>
                <c:pt idx="99">
                  <c:v>0.238715263569067</c:v>
                </c:pt>
                <c:pt idx="100">
                  <c:v>0.240122765871396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B5E5-42F5-9AA9-B71B54CC7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0938464"/>
        <c:axId val="-2110968240"/>
      </c:scatterChart>
      <c:valAx>
        <c:axId val="-2110938464"/>
        <c:scaling>
          <c:orientation val="minMax"/>
          <c:max val="2.0"/>
          <c:min val="1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Refractive index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0968240"/>
        <c:crosses val="autoZero"/>
        <c:crossBetween val="midCat"/>
      </c:valAx>
      <c:valAx>
        <c:axId val="-2110968240"/>
        <c:scaling>
          <c:orientation val="minMax"/>
          <c:max val="0.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Thickness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09384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FEFD3-7047-DF41-BB9E-137B354107EB}" type="datetimeFigureOut">
              <a:rPr lang="en-GB" smtClean="0"/>
              <a:t>30/06/2016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D48C1-2D8E-6A42-B257-A3A074C3B3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93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D48C1-2D8E-6A42-B257-A3A074C3B39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352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D48C1-2D8E-6A42-B257-A3A074C3B39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721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D48C1-2D8E-6A42-B257-A3A074C3B39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596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D48C1-2D8E-6A42-B257-A3A074C3B39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031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OPL = optical path length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D48C1-2D8E-6A42-B257-A3A074C3B39F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842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72842-20EA-4320-B9F0-CED23CBFE77A}" type="slidenum">
              <a:rPr lang="sk-SK" smtClean="0"/>
              <a:pPr/>
              <a:t>43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0568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Wavelength  = 635nm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D48C1-2D8E-6A42-B257-A3A074C3B39F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817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58698"/>
            <a:ext cx="7772400" cy="781050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Survive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19600"/>
            <a:ext cx="7772400" cy="1295400"/>
          </a:xfrm>
        </p:spPr>
        <p:txBody>
          <a:bodyPr>
            <a:normAutofit/>
          </a:bodyPr>
          <a:lstStyle>
            <a:lvl1pPr marL="0" indent="0" algn="ctr">
              <a:buNone/>
              <a:defRPr sz="280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Maskot</a:t>
            </a:r>
            <a:r>
              <a:rPr lang="en-US" dirty="0"/>
              <a:t> </a:t>
            </a:r>
            <a:r>
              <a:rPr lang="en-US" dirty="0" err="1"/>
              <a:t>Krochnyak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990600" cy="8382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  <a:latin typeface="Adobe Gothic Std B" pitchFamily="34" charset="-128"/>
                <a:ea typeface="Adobe Gothic Std B" pitchFamily="34" charset="-128"/>
              </a:defRPr>
            </a:lvl1pPr>
          </a:lstStyle>
          <a:p>
            <a:pPr lvl="0"/>
            <a:r>
              <a:rPr lang="en-US" dirty="0"/>
              <a:t>18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810000"/>
            <a:ext cx="9144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58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vert2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B4F38A-5C12-E546-85B5-86A51C3525F6}" type="datetime1">
              <a:rPr lang="en-US" smtClean="0"/>
              <a:t>6/30/16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Regionálne kolo Turnaja mladých fyzikov - 2014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9876EF-8B4E-494E-BDF9-A3D3D23C94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2921000" y="6705600"/>
            <a:ext cx="3302000" cy="1524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Region</a:t>
            </a:r>
            <a:r>
              <a:rPr lang="sk-SK"/>
              <a:t>álne kolo Turnaja mladých fyzikov </a:t>
            </a:r>
            <a:r>
              <a:rPr lang="en-US"/>
              <a:t>- 2014</a:t>
            </a:r>
          </a:p>
        </p:txBody>
      </p:sp>
    </p:spTree>
    <p:extLst>
      <p:ext uri="{BB962C8B-B14F-4D97-AF65-F5344CB8AC3E}">
        <p14:creationId xmlns:p14="http://schemas.microsoft.com/office/powerpoint/2010/main" val="1515367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400" y="533400"/>
            <a:ext cx="1371600" cy="5791200"/>
          </a:xfrm>
        </p:spPr>
        <p:txBody>
          <a:bodyPr vert="vert27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81000"/>
            <a:ext cx="7162800" cy="6096000"/>
          </a:xfrm>
        </p:spPr>
        <p:txBody>
          <a:bodyPr vert="vert27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E697AD-689E-BD4A-8502-4DAAFAFE3B2D}" type="datetime1">
              <a:rPr lang="en-US" smtClean="0"/>
              <a:t>6/30/16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Region</a:t>
            </a:r>
            <a:r>
              <a:rPr lang="sk-SK"/>
              <a:t>álne kolo Turnaja mladých fyzikov </a:t>
            </a:r>
            <a:r>
              <a:rPr lang="en-US"/>
              <a:t>- 2014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3F813A-4508-45EE-9F1F-EBD6169AC0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16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80CEA-AE02-774F-AD69-C767BD887EAF}" type="datetime1">
              <a:rPr lang="en-US" smtClean="0"/>
              <a:t>6/30/16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Regionálne kolo Turnaja mladých fyzikov - 2014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C59CDC-8B08-416F-91E2-D8FD6375BF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0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A61B74-4C38-6340-AB47-9DABBEA687A6}" type="datetime1">
              <a:rPr lang="en-US" smtClean="0"/>
              <a:t>6/30/16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Region</a:t>
            </a:r>
            <a:r>
              <a:rPr lang="sk-SK"/>
              <a:t>álne kolo Turnaja mladých fyzikov </a:t>
            </a:r>
            <a:r>
              <a:rPr lang="en-US"/>
              <a:t>- 2014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40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5678"/>
            <a:ext cx="9144000" cy="1362075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4000" b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67213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9319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060F41-61CD-8741-8ED3-377BC4977E13}" type="datetime1">
              <a:rPr lang="en-US" smtClean="0"/>
              <a:t>6/30/16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Region</a:t>
            </a:r>
            <a:r>
              <a:rPr lang="sk-SK"/>
              <a:t>álne kolo Turnaja mladých fyzikov </a:t>
            </a:r>
            <a:r>
              <a:rPr lang="en-US"/>
              <a:t>- 2014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711FE-B906-4792-9E0A-84B673CE66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E25013-355C-E447-B49A-01C3B477C7BD}" type="datetime1">
              <a:rPr lang="en-US" smtClean="0"/>
              <a:t>6/30/16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Region</a:t>
            </a:r>
            <a:r>
              <a:rPr lang="sk-SK"/>
              <a:t>álne kolo Turnaja mladých fyzikov </a:t>
            </a:r>
            <a:r>
              <a:rPr lang="en-US"/>
              <a:t>- 2014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4E74D2-9DE1-4585-A10E-B978B38AE8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8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8B0C9-3CC4-6F42-B1B9-58089CE71212}" type="datetime1">
              <a:rPr lang="en-US" smtClean="0"/>
              <a:t>6/30/16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Region</a:t>
            </a:r>
            <a:r>
              <a:rPr lang="sk-SK"/>
              <a:t>álne kolo Turnaja mladých fyzikov </a:t>
            </a:r>
            <a:r>
              <a:rPr lang="en-US"/>
              <a:t>- 2014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15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931165-9C72-BC40-A86D-F0ABCB608ABB}" type="datetime1">
              <a:rPr lang="en-US" smtClean="0"/>
              <a:t>6/30/16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Region</a:t>
            </a:r>
            <a:r>
              <a:rPr lang="sk-SK"/>
              <a:t>álne kolo Turnaja mladých fyzikov </a:t>
            </a:r>
            <a:r>
              <a:rPr lang="en-US"/>
              <a:t>- 2014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FED764-894D-456D-9CB8-3799599AF4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83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4DDB76-34F7-4348-9A65-D6C768BA1C2A}" type="datetime1">
              <a:rPr lang="en-US" smtClean="0"/>
              <a:t>6/30/16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Region</a:t>
            </a:r>
            <a:r>
              <a:rPr lang="sk-SK"/>
              <a:t>álne kolo Turnaja mladých fyzikov </a:t>
            </a:r>
            <a:r>
              <a:rPr lang="en-US"/>
              <a:t>- 2014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511E4F-C492-4B41-9B78-CAD778C7FF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93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DE25FD-3D19-A448-AF49-AD5372E35974}" type="datetime1">
              <a:rPr lang="en-US" smtClean="0"/>
              <a:t>6/30/16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Region</a:t>
            </a:r>
            <a:r>
              <a:rPr lang="sk-SK"/>
              <a:t>álne kolo Turnaja mladých fyzikov </a:t>
            </a:r>
            <a:r>
              <a:rPr lang="en-US"/>
              <a:t>- 2014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C49980-C368-4EB1-BFEE-27B4713784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70560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CAA6064-D21E-2F43-93A2-C0A742461F65}" type="datetime1">
              <a:rPr lang="en-US" smtClean="0"/>
              <a:t>6/30/16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705600"/>
            <a:ext cx="2895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Regionálne kolo Turnaja mladých fyzikov - 2014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3675" y="6400800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2C59CDC-8B08-416F-91E2-D8FD6375BF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77193" y="19050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1581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5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0.png"/><Relationship Id="rId5" Type="http://schemas.openxmlformats.org/officeDocument/2006/relationships/image" Target="../media/image410.png"/><Relationship Id="rId6" Type="http://schemas.openxmlformats.org/officeDocument/2006/relationships/image" Target="../media/image420.png"/><Relationship Id="rId7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0.png"/><Relationship Id="rId5" Type="http://schemas.openxmlformats.org/officeDocument/2006/relationships/image" Target="../media/image410.png"/><Relationship Id="rId6" Type="http://schemas.openxmlformats.org/officeDocument/2006/relationships/image" Target="../media/image4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5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3.jpeg"/><Relationship Id="rId6" Type="http://schemas.openxmlformats.org/officeDocument/2006/relationships/image" Target="../media/image330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1.xml"/><Relationship Id="rId3" Type="http://schemas.openxmlformats.org/officeDocument/2006/relationships/image" Target="../media/image4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20" Type="http://schemas.openxmlformats.org/officeDocument/2006/relationships/image" Target="../media/image69.png"/><Relationship Id="rId10" Type="http://schemas.openxmlformats.org/officeDocument/2006/relationships/image" Target="../media/image59.png"/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Relationship Id="rId14" Type="http://schemas.openxmlformats.org/officeDocument/2006/relationships/image" Target="../media/image63.png"/><Relationship Id="rId15" Type="http://schemas.openxmlformats.org/officeDocument/2006/relationships/image" Target="../media/image64.png"/><Relationship Id="rId16" Type="http://schemas.openxmlformats.org/officeDocument/2006/relationships/image" Target="../media/image65.png"/><Relationship Id="rId17" Type="http://schemas.openxmlformats.org/officeDocument/2006/relationships/image" Target="../media/image66.png"/><Relationship Id="rId18" Type="http://schemas.openxmlformats.org/officeDocument/2006/relationships/image" Target="../media/image67.png"/><Relationship Id="rId19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2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chart" Target="../charts/chart1.xml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40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4" Type="http://schemas.openxmlformats.org/officeDocument/2006/relationships/image" Target="../media/image640.png"/><Relationship Id="rId5" Type="http://schemas.openxmlformats.org/officeDocument/2006/relationships/image" Target="../media/image650.png"/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jpeg"/><Relationship Id="rId12" Type="http://schemas.openxmlformats.org/officeDocument/2006/relationships/image" Target="../media/image63.jpeg"/><Relationship Id="rId13" Type="http://schemas.openxmlformats.org/officeDocument/2006/relationships/image" Target="../media/image64.jpeg"/><Relationship Id="rId14" Type="http://schemas.openxmlformats.org/officeDocument/2006/relationships/image" Target="../media/image65.jpeg"/><Relationship Id="rId15" Type="http://schemas.openxmlformats.org/officeDocument/2006/relationships/image" Target="../media/image66.jpeg"/><Relationship Id="rId16" Type="http://schemas.openxmlformats.org/officeDocument/2006/relationships/image" Target="../media/image67.jpeg"/><Relationship Id="rId17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jpeg"/><Relationship Id="rId8" Type="http://schemas.openxmlformats.org/officeDocument/2006/relationships/image" Target="../media/image59.jpeg"/><Relationship Id="rId9" Type="http://schemas.openxmlformats.org/officeDocument/2006/relationships/image" Target="../media/image60.jpeg"/><Relationship Id="rId10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jpeg"/><Relationship Id="rId12" Type="http://schemas.openxmlformats.org/officeDocument/2006/relationships/image" Target="../media/image63.jpeg"/><Relationship Id="rId13" Type="http://schemas.openxmlformats.org/officeDocument/2006/relationships/image" Target="../media/image64.jpeg"/><Relationship Id="rId14" Type="http://schemas.openxmlformats.org/officeDocument/2006/relationships/image" Target="../media/image65.jpeg"/><Relationship Id="rId15" Type="http://schemas.openxmlformats.org/officeDocument/2006/relationships/image" Target="../media/image66.jpeg"/><Relationship Id="rId16" Type="http://schemas.openxmlformats.org/officeDocument/2006/relationships/image" Target="../media/image67.jpeg"/><Relationship Id="rId17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jpeg"/><Relationship Id="rId8" Type="http://schemas.openxmlformats.org/officeDocument/2006/relationships/image" Target="../media/image59.jpeg"/><Relationship Id="rId9" Type="http://schemas.openxmlformats.org/officeDocument/2006/relationships/image" Target="../media/image60.jpeg"/><Relationship Id="rId10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jpeg"/><Relationship Id="rId12" Type="http://schemas.openxmlformats.org/officeDocument/2006/relationships/image" Target="../media/image63.jpeg"/><Relationship Id="rId13" Type="http://schemas.openxmlformats.org/officeDocument/2006/relationships/image" Target="../media/image64.jpeg"/><Relationship Id="rId14" Type="http://schemas.openxmlformats.org/officeDocument/2006/relationships/image" Target="../media/image65.jpeg"/><Relationship Id="rId15" Type="http://schemas.openxmlformats.org/officeDocument/2006/relationships/image" Target="../media/image66.jpeg"/><Relationship Id="rId16" Type="http://schemas.openxmlformats.org/officeDocument/2006/relationships/image" Target="../media/image67.jpeg"/><Relationship Id="rId17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jpeg"/><Relationship Id="rId8" Type="http://schemas.openxmlformats.org/officeDocument/2006/relationships/image" Target="../media/image59.jpeg"/><Relationship Id="rId9" Type="http://schemas.openxmlformats.org/officeDocument/2006/relationships/image" Target="../media/image60.jpeg"/><Relationship Id="rId10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jpeg"/><Relationship Id="rId12" Type="http://schemas.openxmlformats.org/officeDocument/2006/relationships/image" Target="../media/image63.jpeg"/><Relationship Id="rId13" Type="http://schemas.openxmlformats.org/officeDocument/2006/relationships/image" Target="../media/image64.jpeg"/><Relationship Id="rId14" Type="http://schemas.openxmlformats.org/officeDocument/2006/relationships/image" Target="../media/image65.jpeg"/><Relationship Id="rId15" Type="http://schemas.openxmlformats.org/officeDocument/2006/relationships/image" Target="../media/image66.jpeg"/><Relationship Id="rId16" Type="http://schemas.openxmlformats.org/officeDocument/2006/relationships/image" Target="../media/image67.jpeg"/><Relationship Id="rId17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jpeg"/><Relationship Id="rId8" Type="http://schemas.openxmlformats.org/officeDocument/2006/relationships/image" Target="../media/image59.jpeg"/><Relationship Id="rId9" Type="http://schemas.openxmlformats.org/officeDocument/2006/relationships/image" Target="../media/image60.jpeg"/><Relationship Id="rId10" Type="http://schemas.openxmlformats.org/officeDocument/2006/relationships/image" Target="../media/image61.jpeg"/></Relationships>
</file>

<file path=ppt/slides/_rels/slide6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jpeg"/><Relationship Id="rId12" Type="http://schemas.openxmlformats.org/officeDocument/2006/relationships/image" Target="../media/image63.jpeg"/><Relationship Id="rId13" Type="http://schemas.openxmlformats.org/officeDocument/2006/relationships/image" Target="../media/image64.jpeg"/><Relationship Id="rId14" Type="http://schemas.openxmlformats.org/officeDocument/2006/relationships/image" Target="../media/image65.jpeg"/><Relationship Id="rId15" Type="http://schemas.openxmlformats.org/officeDocument/2006/relationships/image" Target="../media/image66.jpeg"/><Relationship Id="rId16" Type="http://schemas.openxmlformats.org/officeDocument/2006/relationships/image" Target="../media/image67.jpeg"/><Relationship Id="rId17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jpeg"/><Relationship Id="rId8" Type="http://schemas.openxmlformats.org/officeDocument/2006/relationships/image" Target="../media/image59.jpeg"/><Relationship Id="rId9" Type="http://schemas.openxmlformats.org/officeDocument/2006/relationships/image" Target="../media/image60.jpeg"/><Relationship Id="rId10" Type="http://schemas.openxmlformats.org/officeDocument/2006/relationships/image" Target="../media/image6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7" Type="http://schemas.openxmlformats.org/officeDocument/2006/relationships/image" Target="../media/image62.jpeg"/><Relationship Id="rId8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4" Type="http://schemas.openxmlformats.org/officeDocument/2006/relationships/image" Target="../media/image78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ng"/><Relationship Id="rId3" Type="http://schemas.openxmlformats.org/officeDocument/2006/relationships/chart" Target="../charts/chart1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4" Type="http://schemas.openxmlformats.org/officeDocument/2006/relationships/image" Target="../media/image8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4" Type="http://schemas.openxmlformats.org/officeDocument/2006/relationships/image" Target="../media/image700.png"/><Relationship Id="rId5" Type="http://schemas.openxmlformats.org/officeDocument/2006/relationships/image" Target="../media/image710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dirty="0"/>
              <a:t>Contactless </a:t>
            </a:r>
            <a:r>
              <a:rPr lang="en-GB" dirty="0" smtClean="0"/>
              <a:t>calliper</a:t>
            </a:r>
            <a:endParaRPr lang="en-GB" dirty="0"/>
          </a:p>
        </p:txBody>
      </p:sp>
      <p:sp>
        <p:nvSpPr>
          <p:cNvPr id="13314" name="Zástupný symbol textu 3"/>
          <p:cNvSpPr>
            <a:spLocks noGrp="1"/>
          </p:cNvSpPr>
          <p:nvPr>
            <p:ph type="body" sz="quarter" idx="10"/>
          </p:nvPr>
        </p:nvSpPr>
        <p:spPr>
          <a:xfrm>
            <a:off x="4038600" y="1752600"/>
            <a:ext cx="990600" cy="838200"/>
          </a:xfrm>
        </p:spPr>
        <p:txBody>
          <a:bodyPr/>
          <a:lstStyle/>
          <a:p>
            <a:pPr eaLnBrk="1" hangingPunct="1"/>
            <a:r>
              <a:rPr lang="en-GB">
                <a:latin typeface="Adobe Gothic Std B"/>
                <a:ea typeface="Adobe Gothic Std B"/>
                <a:cs typeface="Adobe Gothic Std B"/>
              </a:rPr>
              <a:t>15</a:t>
            </a:r>
          </a:p>
        </p:txBody>
      </p:sp>
      <p:sp>
        <p:nvSpPr>
          <p:cNvPr id="9" name="Nadpis 1"/>
          <p:cNvSpPr txBox="1">
            <a:spLocks/>
          </p:cNvSpPr>
          <p:nvPr/>
        </p:nvSpPr>
        <p:spPr bwMode="auto">
          <a:xfrm>
            <a:off x="647700" y="3962353"/>
            <a:ext cx="77724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luna San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luna San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luna San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luna San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luna San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luna San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luna San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luna Sans"/>
              </a:defRPr>
            </a:lvl9pPr>
          </a:lstStyle>
          <a:p>
            <a:pPr eaLnBrk="1" hangingPunct="1"/>
            <a:r>
              <a:rPr lang="en-US" sz="2800" b="0"/>
              <a:t>Martin Marek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6574" y="-27169082"/>
            <a:ext cx="48855088" cy="366413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1110" y="297934"/>
            <a:ext cx="622317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AU" sz="3600"/>
              <a:t>Brewster‘s angle measurements</a:t>
            </a:r>
            <a:endParaRPr lang="en-GB" sz="3600"/>
          </a:p>
        </p:txBody>
      </p:sp>
      <p:sp>
        <p:nvSpPr>
          <p:cNvPr id="6" name="Rectangle 5"/>
          <p:cNvSpPr/>
          <p:nvPr/>
        </p:nvSpPr>
        <p:spPr>
          <a:xfrm>
            <a:off x="3829412" y="4712126"/>
            <a:ext cx="287792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sz="3600" dirty="0"/>
              <a:t>Error = </a:t>
            </a:r>
            <a:r>
              <a:rPr lang="en-AU" sz="3600" dirty="0" smtClean="0"/>
              <a:t>0.15˚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5531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17333" cy="241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8301"/>
            <a:ext cx="3217333" cy="241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096" y="2267306"/>
            <a:ext cx="3217333" cy="241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978" y="2122937"/>
            <a:ext cx="3217333" cy="2413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62" y="-11554"/>
            <a:ext cx="3066473" cy="22998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33" y="4445000"/>
            <a:ext cx="3217333" cy="2413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0"/>
            <a:ext cx="3217333" cy="2412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1110" y="297934"/>
            <a:ext cx="622317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AU" sz="3600"/>
              <a:t>Brewster‘s angle measurements</a:t>
            </a:r>
            <a:endParaRPr lang="en-GB" sz="3600"/>
          </a:p>
        </p:txBody>
      </p:sp>
      <p:sp>
        <p:nvSpPr>
          <p:cNvPr id="13" name="Rectangle 12"/>
          <p:cNvSpPr/>
          <p:nvPr/>
        </p:nvSpPr>
        <p:spPr>
          <a:xfrm>
            <a:off x="2625892" y="4509469"/>
            <a:ext cx="3778396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sz="3600" dirty="0"/>
              <a:t>Measurements of 7 </a:t>
            </a:r>
            <a:r>
              <a:rPr lang="en-AU" sz="3600"/>
              <a:t>different sheets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88870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7481853"/>
              </p:ext>
            </p:extLst>
          </p:nvPr>
        </p:nvGraphicFramePr>
        <p:xfrm>
          <a:off x="557441" y="1331384"/>
          <a:ext cx="7741083" cy="5069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1110" y="297934"/>
            <a:ext cx="622317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AU" sz="3600"/>
              <a:t>Brewster‘s angle measurements</a:t>
            </a:r>
            <a:endParaRPr lang="en-GB" sz="3600"/>
          </a:p>
        </p:txBody>
      </p:sp>
      <p:sp>
        <p:nvSpPr>
          <p:cNvPr id="7" name="Rectangle 6"/>
          <p:cNvSpPr/>
          <p:nvPr/>
        </p:nvSpPr>
        <p:spPr>
          <a:xfrm>
            <a:off x="1896293" y="2720127"/>
            <a:ext cx="604653" cy="2616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sz="1100"/>
              <a:t>Sheet 1</a:t>
            </a:r>
            <a:endParaRPr lang="en-GB" sz="1100"/>
          </a:p>
        </p:txBody>
      </p:sp>
      <p:sp>
        <p:nvSpPr>
          <p:cNvPr id="8" name="Rectangle 7"/>
          <p:cNvSpPr/>
          <p:nvPr/>
        </p:nvSpPr>
        <p:spPr>
          <a:xfrm>
            <a:off x="2673161" y="2549882"/>
            <a:ext cx="615874" cy="2616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sz="1100"/>
              <a:t>Sheet 2</a:t>
            </a:r>
            <a:endParaRPr lang="en-GB" sz="1100"/>
          </a:p>
        </p:txBody>
      </p:sp>
      <p:sp>
        <p:nvSpPr>
          <p:cNvPr id="9" name="Rectangle 8"/>
          <p:cNvSpPr/>
          <p:nvPr/>
        </p:nvSpPr>
        <p:spPr>
          <a:xfrm>
            <a:off x="3379516" y="2636083"/>
            <a:ext cx="609462" cy="2616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sz="1100"/>
              <a:t>Sheet 3</a:t>
            </a:r>
            <a:endParaRPr lang="en-GB" sz="1100"/>
          </a:p>
        </p:txBody>
      </p:sp>
      <p:sp>
        <p:nvSpPr>
          <p:cNvPr id="10" name="Rectangle 9"/>
          <p:cNvSpPr/>
          <p:nvPr/>
        </p:nvSpPr>
        <p:spPr>
          <a:xfrm>
            <a:off x="4114436" y="2645515"/>
            <a:ext cx="627095" cy="2616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sz="1100"/>
              <a:t>Sheet 4</a:t>
            </a:r>
            <a:endParaRPr lang="en-GB" sz="1100"/>
          </a:p>
        </p:txBody>
      </p:sp>
      <p:sp>
        <p:nvSpPr>
          <p:cNvPr id="11" name="Rectangle 10"/>
          <p:cNvSpPr/>
          <p:nvPr/>
        </p:nvSpPr>
        <p:spPr>
          <a:xfrm>
            <a:off x="5588289" y="2636083"/>
            <a:ext cx="625492" cy="2616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sz="1100"/>
              <a:t>Sheet 6</a:t>
            </a:r>
            <a:endParaRPr lang="en-GB" sz="1100"/>
          </a:p>
        </p:txBody>
      </p:sp>
      <p:sp>
        <p:nvSpPr>
          <p:cNvPr id="12" name="Rectangle 11"/>
          <p:cNvSpPr/>
          <p:nvPr/>
        </p:nvSpPr>
        <p:spPr>
          <a:xfrm>
            <a:off x="6331224" y="2549882"/>
            <a:ext cx="617477" cy="2616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sz="1100"/>
              <a:t>Sheet 7</a:t>
            </a:r>
            <a:endParaRPr lang="en-GB" sz="1100"/>
          </a:p>
        </p:txBody>
      </p:sp>
      <p:sp>
        <p:nvSpPr>
          <p:cNvPr id="13" name="Rectangle 12"/>
          <p:cNvSpPr/>
          <p:nvPr/>
        </p:nvSpPr>
        <p:spPr>
          <a:xfrm>
            <a:off x="7039182" y="2699064"/>
            <a:ext cx="625492" cy="2616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sz="1100"/>
              <a:t>Sheet 8</a:t>
            </a:r>
            <a:endParaRPr lang="en-GB" sz="1100"/>
          </a:p>
        </p:txBody>
      </p:sp>
      <p:sp>
        <p:nvSpPr>
          <p:cNvPr id="15" name="Rectangle 14"/>
          <p:cNvSpPr/>
          <p:nvPr/>
        </p:nvSpPr>
        <p:spPr>
          <a:xfrm>
            <a:off x="1391007" y="2157044"/>
            <a:ext cx="6701047" cy="860451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zoom</a:t>
            </a:r>
            <a:endParaRPr lang="sk-SK" sz="9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9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7253934"/>
              </p:ext>
            </p:extLst>
          </p:nvPr>
        </p:nvGraphicFramePr>
        <p:xfrm>
          <a:off x="674254" y="1122766"/>
          <a:ext cx="7518400" cy="488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1110" y="297934"/>
            <a:ext cx="622317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AU" sz="3600"/>
              <a:t>Brewster‘s angle measurements</a:t>
            </a:r>
            <a:endParaRPr lang="en-GB" sz="3600"/>
          </a:p>
        </p:txBody>
      </p:sp>
      <p:sp>
        <p:nvSpPr>
          <p:cNvPr id="7" name="Rectangle 6"/>
          <p:cNvSpPr/>
          <p:nvPr/>
        </p:nvSpPr>
        <p:spPr>
          <a:xfrm>
            <a:off x="1967545" y="5609033"/>
            <a:ext cx="604653" cy="2616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sz="1100"/>
              <a:t>Sheet 1</a:t>
            </a:r>
            <a:endParaRPr lang="en-GB" sz="1100"/>
          </a:p>
        </p:txBody>
      </p:sp>
      <p:sp>
        <p:nvSpPr>
          <p:cNvPr id="8" name="Rectangle 7"/>
          <p:cNvSpPr/>
          <p:nvPr/>
        </p:nvSpPr>
        <p:spPr>
          <a:xfrm>
            <a:off x="2673161" y="2549882"/>
            <a:ext cx="615874" cy="2616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sz="1100"/>
              <a:t>Sheet 2</a:t>
            </a:r>
            <a:endParaRPr lang="en-GB" sz="1100"/>
          </a:p>
        </p:txBody>
      </p:sp>
      <p:sp>
        <p:nvSpPr>
          <p:cNvPr id="9" name="Rectangle 8"/>
          <p:cNvSpPr/>
          <p:nvPr/>
        </p:nvSpPr>
        <p:spPr>
          <a:xfrm>
            <a:off x="3416576" y="5189004"/>
            <a:ext cx="609462" cy="2616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sz="1100"/>
              <a:t>Sheet 3</a:t>
            </a:r>
            <a:endParaRPr lang="en-GB" sz="1100"/>
          </a:p>
        </p:txBody>
      </p:sp>
      <p:sp>
        <p:nvSpPr>
          <p:cNvPr id="10" name="Rectangle 9"/>
          <p:cNvSpPr/>
          <p:nvPr/>
        </p:nvSpPr>
        <p:spPr>
          <a:xfrm>
            <a:off x="4119976" y="5394859"/>
            <a:ext cx="627095" cy="2616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sz="1100"/>
              <a:t>Sheet 4</a:t>
            </a:r>
            <a:endParaRPr lang="en-GB" sz="1100"/>
          </a:p>
        </p:txBody>
      </p:sp>
      <p:sp>
        <p:nvSpPr>
          <p:cNvPr id="11" name="Rectangle 10"/>
          <p:cNvSpPr/>
          <p:nvPr/>
        </p:nvSpPr>
        <p:spPr>
          <a:xfrm>
            <a:off x="5543615" y="4064146"/>
            <a:ext cx="625492" cy="2616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sz="1100"/>
              <a:t>Sheet 6</a:t>
            </a:r>
            <a:endParaRPr lang="en-GB" sz="1100"/>
          </a:p>
        </p:txBody>
      </p:sp>
      <p:sp>
        <p:nvSpPr>
          <p:cNvPr id="12" name="Rectangle 11"/>
          <p:cNvSpPr/>
          <p:nvPr/>
        </p:nvSpPr>
        <p:spPr>
          <a:xfrm>
            <a:off x="6286550" y="3977945"/>
            <a:ext cx="617477" cy="2616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sz="1100"/>
              <a:t>Sheet 7</a:t>
            </a:r>
            <a:endParaRPr lang="en-GB" sz="1100"/>
          </a:p>
        </p:txBody>
      </p:sp>
      <p:sp>
        <p:nvSpPr>
          <p:cNvPr id="13" name="Rectangle 12"/>
          <p:cNvSpPr/>
          <p:nvPr/>
        </p:nvSpPr>
        <p:spPr>
          <a:xfrm>
            <a:off x="6994508" y="4127127"/>
            <a:ext cx="625492" cy="2616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sz="1100"/>
              <a:t>Sheet 8</a:t>
            </a:r>
            <a:endParaRPr lang="en-GB" sz="1100"/>
          </a:p>
        </p:txBody>
      </p:sp>
      <p:sp>
        <p:nvSpPr>
          <p:cNvPr id="15" name="Rectangle 14"/>
          <p:cNvSpPr/>
          <p:nvPr/>
        </p:nvSpPr>
        <p:spPr>
          <a:xfrm>
            <a:off x="5181506" y="4915846"/>
            <a:ext cx="3011148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AU" sz="2000" dirty="0"/>
              <a:t>All </a:t>
            </a:r>
            <a:r>
              <a:rPr lang="en-AU" sz="2000"/>
              <a:t>of the sheets </a:t>
            </a:r>
            <a:r>
              <a:rPr lang="en-AU" sz="2000" dirty="0"/>
              <a:t>are from the </a:t>
            </a:r>
            <a:r>
              <a:rPr lang="en-AU" sz="2000"/>
              <a:t>same manufacturer</a:t>
            </a:r>
            <a:endParaRPr lang="en-GB" sz="2000" dirty="0"/>
          </a:p>
        </p:txBody>
      </p:sp>
      <p:cxnSp>
        <p:nvCxnSpPr>
          <p:cNvPr id="6" name="Straight Arrow Connector 5"/>
          <p:cNvCxnSpPr>
            <a:stCxn id="15" idx="1"/>
            <a:endCxn id="10" idx="3"/>
          </p:cNvCxnSpPr>
          <p:nvPr/>
        </p:nvCxnSpPr>
        <p:spPr>
          <a:xfrm flipH="1">
            <a:off x="4747071" y="5269789"/>
            <a:ext cx="434435" cy="2558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0"/>
            <a:endCxn id="13" idx="2"/>
          </p:cNvCxnSpPr>
          <p:nvPr/>
        </p:nvCxnSpPr>
        <p:spPr>
          <a:xfrm flipV="1">
            <a:off x="6687080" y="4388737"/>
            <a:ext cx="620174" cy="5271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0"/>
            <a:endCxn id="12" idx="2"/>
          </p:cNvCxnSpPr>
          <p:nvPr/>
        </p:nvCxnSpPr>
        <p:spPr>
          <a:xfrm flipH="1" flipV="1">
            <a:off x="6595289" y="4239555"/>
            <a:ext cx="91791" cy="6762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5" idx="0"/>
            <a:endCxn id="11" idx="2"/>
          </p:cNvCxnSpPr>
          <p:nvPr/>
        </p:nvCxnSpPr>
        <p:spPr>
          <a:xfrm flipH="1" flipV="1">
            <a:off x="5856361" y="4325756"/>
            <a:ext cx="830719" cy="5900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" idx="0"/>
            <a:endCxn id="8" idx="2"/>
          </p:cNvCxnSpPr>
          <p:nvPr/>
        </p:nvCxnSpPr>
        <p:spPr>
          <a:xfrm flipH="1" flipV="1">
            <a:off x="2981098" y="2811492"/>
            <a:ext cx="3705982" cy="21043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5" idx="1"/>
            <a:endCxn id="7" idx="3"/>
          </p:cNvCxnSpPr>
          <p:nvPr/>
        </p:nvCxnSpPr>
        <p:spPr>
          <a:xfrm flipH="1">
            <a:off x="2572198" y="5269789"/>
            <a:ext cx="2609308" cy="4700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5" idx="1"/>
            <a:endCxn id="9" idx="3"/>
          </p:cNvCxnSpPr>
          <p:nvPr/>
        </p:nvCxnSpPr>
        <p:spPr>
          <a:xfrm flipH="1">
            <a:off x="4026038" y="5269789"/>
            <a:ext cx="1155468" cy="500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014246" y="3283156"/>
            <a:ext cx="5639685" cy="1015663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sz="6000" dirty="0"/>
              <a:t>What’s going on?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58423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7345725"/>
              </p:ext>
            </p:extLst>
          </p:nvPr>
        </p:nvGraphicFramePr>
        <p:xfrm>
          <a:off x="674253" y="1219011"/>
          <a:ext cx="7518400" cy="488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9254" y="341948"/>
            <a:ext cx="848501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AU" sz="3200"/>
              <a:t>Brewster‘s angle: 2</a:t>
            </a:r>
            <a:r>
              <a:rPr lang="en-AU" sz="3200" baseline="30000"/>
              <a:t>nd</a:t>
            </a:r>
            <a:r>
              <a:rPr lang="en-AU" sz="3200"/>
              <a:t> (verification) measurements</a:t>
            </a:r>
            <a:endParaRPr lang="en-GB" sz="3200"/>
          </a:p>
        </p:txBody>
      </p:sp>
      <p:sp>
        <p:nvSpPr>
          <p:cNvPr id="6" name="Rectangle 5"/>
          <p:cNvSpPr/>
          <p:nvPr/>
        </p:nvSpPr>
        <p:spPr>
          <a:xfrm>
            <a:off x="1967545" y="5680154"/>
            <a:ext cx="604653" cy="2616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sz="1100"/>
              <a:t>Sheet 1</a:t>
            </a:r>
            <a:endParaRPr lang="en-GB" sz="1100"/>
          </a:p>
        </p:txBody>
      </p:sp>
      <p:sp>
        <p:nvSpPr>
          <p:cNvPr id="7" name="Rectangle 6"/>
          <p:cNvSpPr/>
          <p:nvPr/>
        </p:nvSpPr>
        <p:spPr>
          <a:xfrm>
            <a:off x="2676825" y="2921542"/>
            <a:ext cx="615874" cy="2616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sz="1100"/>
              <a:t>Sheet 2</a:t>
            </a:r>
            <a:endParaRPr lang="en-GB" sz="1100"/>
          </a:p>
        </p:txBody>
      </p:sp>
      <p:sp>
        <p:nvSpPr>
          <p:cNvPr id="8" name="Rectangle 7"/>
          <p:cNvSpPr/>
          <p:nvPr/>
        </p:nvSpPr>
        <p:spPr>
          <a:xfrm>
            <a:off x="3416576" y="5354823"/>
            <a:ext cx="609462" cy="2616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sz="1100"/>
              <a:t>Sheet 3</a:t>
            </a:r>
            <a:endParaRPr lang="en-GB" sz="1100"/>
          </a:p>
        </p:txBody>
      </p:sp>
      <p:sp>
        <p:nvSpPr>
          <p:cNvPr id="9" name="Rectangle 8"/>
          <p:cNvSpPr/>
          <p:nvPr/>
        </p:nvSpPr>
        <p:spPr>
          <a:xfrm>
            <a:off x="4119906" y="5485628"/>
            <a:ext cx="627095" cy="2616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sz="1100"/>
              <a:t>Sheet 4</a:t>
            </a:r>
            <a:endParaRPr lang="en-GB" sz="1100"/>
          </a:p>
        </p:txBody>
      </p:sp>
      <p:sp>
        <p:nvSpPr>
          <p:cNvPr id="10" name="Rectangle 9"/>
          <p:cNvSpPr/>
          <p:nvPr/>
        </p:nvSpPr>
        <p:spPr>
          <a:xfrm>
            <a:off x="4840869" y="5680154"/>
            <a:ext cx="609462" cy="2616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sz="1100"/>
              <a:t>Sheet 5</a:t>
            </a:r>
            <a:endParaRPr lang="en-GB" sz="1100"/>
          </a:p>
        </p:txBody>
      </p:sp>
      <p:sp>
        <p:nvSpPr>
          <p:cNvPr id="11" name="Rectangle 10"/>
          <p:cNvSpPr/>
          <p:nvPr/>
        </p:nvSpPr>
        <p:spPr>
          <a:xfrm>
            <a:off x="5577890" y="4646785"/>
            <a:ext cx="625492" cy="2616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sz="1100"/>
              <a:t>Sheet 6</a:t>
            </a:r>
            <a:endParaRPr lang="en-GB" sz="1100"/>
          </a:p>
        </p:txBody>
      </p:sp>
      <p:sp>
        <p:nvSpPr>
          <p:cNvPr id="12" name="Rectangle 11"/>
          <p:cNvSpPr/>
          <p:nvPr/>
        </p:nvSpPr>
        <p:spPr>
          <a:xfrm>
            <a:off x="6312848" y="4224467"/>
            <a:ext cx="617477" cy="2616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sz="1100"/>
              <a:t>Sheet 7</a:t>
            </a:r>
            <a:endParaRPr lang="en-GB" sz="1100"/>
          </a:p>
        </p:txBody>
      </p:sp>
      <p:sp>
        <p:nvSpPr>
          <p:cNvPr id="13" name="Rectangle 12"/>
          <p:cNvSpPr/>
          <p:nvPr/>
        </p:nvSpPr>
        <p:spPr>
          <a:xfrm>
            <a:off x="7002523" y="4777590"/>
            <a:ext cx="625492" cy="2616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sz="1100"/>
              <a:t>Sheet 8</a:t>
            </a:r>
            <a:endParaRPr lang="en-GB" sz="11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199044" y="6198294"/>
                <a:ext cx="1840119" cy="4001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𝑛</m:t>
                    </m:r>
                  </m:oMath>
                </a14:m>
                <a:r>
                  <a:rPr lang="en-AU" sz="2000" dirty="0"/>
                  <a:t> error </a:t>
                </a:r>
                <a14:m>
                  <m:oMath xmlns:m="http://schemas.openxmlformats.org/officeDocument/2006/math">
                    <m:r>
                      <a:rPr lang="en-AU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</m:oMath>
                </a14:m>
                <a:r>
                  <a:rPr lang="en-AU" sz="2000" dirty="0"/>
                  <a:t> </a:t>
                </a:r>
                <a:r>
                  <a:rPr lang="en-AU" sz="2000" dirty="0" smtClean="0"/>
                  <a:t>0.008</a:t>
                </a:r>
                <a:endParaRPr lang="en-GB" sz="20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044" y="6198294"/>
                <a:ext cx="1840119" cy="400110"/>
              </a:xfrm>
              <a:prstGeom prst="rect">
                <a:avLst/>
              </a:prstGeom>
              <a:blipFill rotWithShape="0">
                <a:blip r:embed="rId3"/>
                <a:stretch>
                  <a:fillRect t="-9231" r="-2649" b="-2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83"/>
          <p:cNvSpPr/>
          <p:nvPr/>
        </p:nvSpPr>
        <p:spPr>
          <a:xfrm>
            <a:off x="4899209" y="5698609"/>
            <a:ext cx="9624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>
                <a:ln w="19050">
                  <a:solidFill>
                    <a:schemeClr val="bg2"/>
                  </a:solidFill>
                </a:ln>
                <a:solidFill>
                  <a:schemeClr val="accent3"/>
                </a:solidFill>
                <a:latin typeface="+mj-lt"/>
              </a:rPr>
              <a:t>✓</a:t>
            </a:r>
            <a:endParaRPr lang="sk-SK" sz="7200" b="1">
              <a:ln w="19050">
                <a:solidFill>
                  <a:schemeClr val="bg2"/>
                </a:solidFill>
              </a:ln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68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2624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Limitations</a:t>
            </a:r>
            <a:r>
              <a:rPr lang="en-GB" dirty="0" smtClean="0"/>
              <a:t> of reflections method: phase diagram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5499456"/>
              </p:ext>
            </p:extLst>
          </p:nvPr>
        </p:nvGraphicFramePr>
        <p:xfrm>
          <a:off x="322728" y="1562101"/>
          <a:ext cx="8243531" cy="529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1315775" y="1709530"/>
            <a:ext cx="7062652" cy="4293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1315775" y="1901498"/>
            <a:ext cx="7062652" cy="4101737"/>
          </a:xfrm>
          <a:custGeom>
            <a:avLst/>
            <a:gdLst>
              <a:gd name="connsiteX0" fmla="*/ 0 w 7062652"/>
              <a:gd name="connsiteY0" fmla="*/ 2612571 h 4101737"/>
              <a:gd name="connsiteX1" fmla="*/ 1689463 w 7062652"/>
              <a:gd name="connsiteY1" fmla="*/ 1924594 h 4101737"/>
              <a:gd name="connsiteX2" fmla="*/ 4005943 w 7062652"/>
              <a:gd name="connsiteY2" fmla="*/ 1045028 h 4101737"/>
              <a:gd name="connsiteX3" fmla="*/ 6087292 w 7062652"/>
              <a:gd name="connsiteY3" fmla="*/ 322217 h 4101737"/>
              <a:gd name="connsiteX4" fmla="*/ 7062652 w 7062652"/>
              <a:gd name="connsiteY4" fmla="*/ 0 h 4101737"/>
              <a:gd name="connsiteX5" fmla="*/ 7062652 w 7062652"/>
              <a:gd name="connsiteY5" fmla="*/ 4101737 h 4101737"/>
              <a:gd name="connsiteX6" fmla="*/ 17418 w 7062652"/>
              <a:gd name="connsiteY6" fmla="*/ 4101737 h 4101737"/>
              <a:gd name="connsiteX7" fmla="*/ 0 w 7062652"/>
              <a:gd name="connsiteY7" fmla="*/ 2612571 h 410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62652" h="4101737">
                <a:moveTo>
                  <a:pt x="0" y="2612571"/>
                </a:moveTo>
                <a:lnTo>
                  <a:pt x="1689463" y="1924594"/>
                </a:lnTo>
                <a:lnTo>
                  <a:pt x="4005943" y="1045028"/>
                </a:lnTo>
                <a:lnTo>
                  <a:pt x="6087292" y="322217"/>
                </a:lnTo>
                <a:lnTo>
                  <a:pt x="7062652" y="0"/>
                </a:lnTo>
                <a:lnTo>
                  <a:pt x="7062652" y="4101737"/>
                </a:lnTo>
                <a:lnTo>
                  <a:pt x="17418" y="4101737"/>
                </a:lnTo>
                <a:lnTo>
                  <a:pt x="0" y="261257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BlokTextu 4"/>
          <p:cNvSpPr txBox="1"/>
          <p:nvPr/>
        </p:nvSpPr>
        <p:spPr>
          <a:xfrm rot="20366006">
            <a:off x="1552040" y="2640880"/>
            <a:ext cx="4304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Suitable for measurement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BlokTextu 7"/>
          <p:cNvSpPr txBox="1"/>
          <p:nvPr/>
        </p:nvSpPr>
        <p:spPr>
          <a:xfrm>
            <a:off x="2996628" y="5012114"/>
            <a:ext cx="4705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Unsuitable for measurement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6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Brewster’s angle: conclusion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28445"/>
              </p:ext>
            </p:extLst>
          </p:nvPr>
        </p:nvGraphicFramePr>
        <p:xfrm>
          <a:off x="3233378" y="2296172"/>
          <a:ext cx="5453422" cy="1371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7267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267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Usage: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Refractive index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Error: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± </a:t>
                      </a:r>
                      <a:r>
                        <a:rPr lang="en-GB" sz="2400" dirty="0" smtClean="0"/>
                        <a:t>0.08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Limitation (n</a:t>
                      </a:r>
                      <a:r>
                        <a:rPr lang="en-GB" sz="2400" baseline="0" dirty="0" smtClean="0"/>
                        <a:t> = 1.5):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~0.16mm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Obdĺžnik 2"/>
          <p:cNvSpPr/>
          <p:nvPr/>
        </p:nvSpPr>
        <p:spPr>
          <a:xfrm>
            <a:off x="267634" y="5064008"/>
            <a:ext cx="3666388" cy="1336792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BlokTextu 27"/>
              <p:cNvSpPr txBox="1"/>
              <p:nvPr/>
            </p:nvSpPr>
            <p:spPr>
              <a:xfrm>
                <a:off x="3049549" y="5116642"/>
                <a:ext cx="33387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" name="BlokTextu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549" y="5116642"/>
                <a:ext cx="333873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32727" t="-137705" r="-9091" b="-1786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BlokTextu 43"/>
              <p:cNvSpPr txBox="1"/>
              <p:nvPr/>
            </p:nvSpPr>
            <p:spPr>
              <a:xfrm>
                <a:off x="3038668" y="4676259"/>
                <a:ext cx="3222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7" name="BlokTextu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668" y="4676259"/>
                <a:ext cx="322204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33962" t="-137705" r="-20755" b="-1786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215558" y="3552218"/>
            <a:ext cx="2932370" cy="2818079"/>
            <a:chOff x="556934" y="1854959"/>
            <a:chExt cx="2932370" cy="2818079"/>
          </a:xfrm>
        </p:grpSpPr>
        <p:cxnSp>
          <p:nvCxnSpPr>
            <p:cNvPr id="9" name="Rovná spojovacia šípka 8"/>
            <p:cNvCxnSpPr>
              <a:stCxn id="70" idx="0"/>
            </p:cNvCxnSpPr>
            <p:nvPr/>
          </p:nvCxnSpPr>
          <p:spPr>
            <a:xfrm>
              <a:off x="2442204" y="3366749"/>
              <a:ext cx="977253" cy="1288444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 rot="473640">
              <a:off x="2442528" y="2636234"/>
              <a:ext cx="1025302" cy="730537"/>
              <a:chOff x="4162064" y="2720238"/>
              <a:chExt cx="1025302" cy="730537"/>
            </a:xfrm>
          </p:grpSpPr>
          <p:cxnSp>
            <p:nvCxnSpPr>
              <p:cNvPr id="66" name="Rovná spojovacia šípka 17"/>
              <p:cNvCxnSpPr>
                <a:stCxn id="70" idx="0"/>
              </p:cNvCxnSpPr>
              <p:nvPr/>
            </p:nvCxnSpPr>
            <p:spPr>
              <a:xfrm rot="21126360" flipV="1">
                <a:off x="4162064" y="2724954"/>
                <a:ext cx="1025302" cy="725821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Oval 66"/>
              <p:cNvSpPr/>
              <p:nvPr/>
            </p:nvSpPr>
            <p:spPr>
              <a:xfrm>
                <a:off x="4315294" y="3352314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487928" y="3191886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4653885" y="3034401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818508" y="2877723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984465" y="2720238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 rot="356810">
              <a:off x="2388744" y="3382893"/>
              <a:ext cx="366804" cy="320365"/>
              <a:chOff x="2604904" y="1843548"/>
              <a:chExt cx="366804" cy="320365"/>
            </a:xfrm>
          </p:grpSpPr>
          <p:cxnSp>
            <p:nvCxnSpPr>
              <p:cNvPr id="64" name="Straight Arrow Connector 63"/>
              <p:cNvCxnSpPr/>
              <p:nvPr/>
            </p:nvCxnSpPr>
            <p:spPr>
              <a:xfrm flipV="1">
                <a:off x="2604904" y="1843548"/>
                <a:ext cx="366804" cy="3203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/>
              <p:cNvSpPr/>
              <p:nvPr/>
            </p:nvSpPr>
            <p:spPr>
              <a:xfrm>
                <a:off x="2747687" y="1959792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56934" y="1854959"/>
              <a:ext cx="1928283" cy="1564340"/>
              <a:chOff x="2361336" y="1997012"/>
              <a:chExt cx="1928283" cy="1564340"/>
            </a:xfrm>
          </p:grpSpPr>
          <p:grpSp>
            <p:nvGrpSpPr>
              <p:cNvPr id="33" name="Group 32"/>
              <p:cNvGrpSpPr/>
              <p:nvPr/>
            </p:nvGrpSpPr>
            <p:grpSpPr>
              <a:xfrm rot="20902437">
                <a:off x="2361336" y="1997012"/>
                <a:ext cx="1866919" cy="1555620"/>
                <a:chOff x="2536388" y="1843548"/>
                <a:chExt cx="1866919" cy="1555620"/>
              </a:xfrm>
            </p:grpSpPr>
            <p:cxnSp>
              <p:nvCxnSpPr>
                <p:cNvPr id="36" name="Rovná spojovacia šípka 6"/>
                <p:cNvCxnSpPr>
                  <a:endCxn id="70" idx="0"/>
                </p:cNvCxnSpPr>
                <p:nvPr/>
              </p:nvCxnSpPr>
              <p:spPr>
                <a:xfrm rot="697563">
                  <a:off x="2536388" y="2067637"/>
                  <a:ext cx="1866919" cy="1289570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" name="Group 36"/>
                <p:cNvGrpSpPr/>
                <p:nvPr/>
              </p:nvGrpSpPr>
              <p:grpSpPr>
                <a:xfrm>
                  <a:off x="2604904" y="1843548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62" name="Straight Arrow Connector 61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3" name="Oval 62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38" name="Group 37"/>
                <p:cNvGrpSpPr/>
                <p:nvPr/>
              </p:nvGrpSpPr>
              <p:grpSpPr>
                <a:xfrm>
                  <a:off x="2757304" y="1995948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60" name="Straight Arrow Connector 59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" name="Oval 60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39" name="Group 38"/>
                <p:cNvGrpSpPr/>
                <p:nvPr/>
              </p:nvGrpSpPr>
              <p:grpSpPr>
                <a:xfrm>
                  <a:off x="2906529" y="2151523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58" name="Straight Arrow Connector 57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Oval 58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40" name="Group 39"/>
                <p:cNvGrpSpPr/>
                <p:nvPr/>
              </p:nvGrpSpPr>
              <p:grpSpPr>
                <a:xfrm>
                  <a:off x="3056261" y="2308176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56" name="Straight Arrow Connector 55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Oval 56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41" name="Group 40"/>
                <p:cNvGrpSpPr/>
                <p:nvPr/>
              </p:nvGrpSpPr>
              <p:grpSpPr>
                <a:xfrm>
                  <a:off x="3200117" y="2451594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54" name="Straight Arrow Connector 53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Oval 54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42" name="Group 41"/>
                <p:cNvGrpSpPr/>
                <p:nvPr/>
              </p:nvGrpSpPr>
              <p:grpSpPr>
                <a:xfrm>
                  <a:off x="3352517" y="2603994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52" name="Straight Arrow Connector 51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Oval 52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43" name="Group 42"/>
                <p:cNvGrpSpPr/>
                <p:nvPr/>
              </p:nvGrpSpPr>
              <p:grpSpPr>
                <a:xfrm>
                  <a:off x="3501742" y="2759569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50" name="Straight Arrow Connector 49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" name="Oval 50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44" name="Group 43"/>
                <p:cNvGrpSpPr/>
                <p:nvPr/>
              </p:nvGrpSpPr>
              <p:grpSpPr>
                <a:xfrm>
                  <a:off x="3651474" y="2916222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48" name="Straight Arrow Connector 47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Oval 48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45" name="Group 44"/>
                <p:cNvGrpSpPr/>
                <p:nvPr/>
              </p:nvGrpSpPr>
              <p:grpSpPr>
                <a:xfrm>
                  <a:off x="3808117" y="3078803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46" name="Straight Arrow Connector 45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" name="Oval 46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</p:grpSp>
          <p:cxnSp>
            <p:nvCxnSpPr>
              <p:cNvPr id="34" name="Straight Arrow Connector 33"/>
              <p:cNvCxnSpPr/>
              <p:nvPr/>
            </p:nvCxnSpPr>
            <p:spPr>
              <a:xfrm rot="20902437" flipV="1">
                <a:off x="3922815" y="3240987"/>
                <a:ext cx="366804" cy="3203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 rot="20902437">
                <a:off x="4069315" y="3353388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 rot="356810">
              <a:off x="2518210" y="3542640"/>
              <a:ext cx="366804" cy="320365"/>
              <a:chOff x="2604904" y="1843548"/>
              <a:chExt cx="366804" cy="320365"/>
            </a:xfrm>
          </p:grpSpPr>
          <p:cxnSp>
            <p:nvCxnSpPr>
              <p:cNvPr id="31" name="Straight Arrow Connector 30"/>
              <p:cNvCxnSpPr/>
              <p:nvPr/>
            </p:nvCxnSpPr>
            <p:spPr>
              <a:xfrm flipV="1">
                <a:off x="2604904" y="1843548"/>
                <a:ext cx="366804" cy="3203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2747687" y="1959792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356810">
              <a:off x="2637015" y="3703610"/>
              <a:ext cx="366804" cy="320365"/>
              <a:chOff x="2604904" y="1843548"/>
              <a:chExt cx="366804" cy="320365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 flipV="1">
                <a:off x="2604904" y="1843548"/>
                <a:ext cx="366804" cy="3203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2747687" y="1959792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 rot="356810">
              <a:off x="2762725" y="3877848"/>
              <a:ext cx="366804" cy="320365"/>
              <a:chOff x="2604904" y="1843548"/>
              <a:chExt cx="366804" cy="320365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flipV="1">
                <a:off x="2604904" y="1843548"/>
                <a:ext cx="366804" cy="3203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2747687" y="1959792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 rot="356810">
              <a:off x="2877985" y="4018857"/>
              <a:ext cx="366804" cy="320365"/>
              <a:chOff x="2604904" y="1843548"/>
              <a:chExt cx="366804" cy="320365"/>
            </a:xfrm>
          </p:grpSpPr>
          <p:cxnSp>
            <p:nvCxnSpPr>
              <p:cNvPr id="25" name="Straight Arrow Connector 24"/>
              <p:cNvCxnSpPr/>
              <p:nvPr/>
            </p:nvCxnSpPr>
            <p:spPr>
              <a:xfrm flipV="1">
                <a:off x="2604904" y="1843548"/>
                <a:ext cx="366804" cy="3203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/>
              <p:cNvSpPr/>
              <p:nvPr/>
            </p:nvSpPr>
            <p:spPr>
              <a:xfrm>
                <a:off x="2747687" y="1959792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 rot="356810">
              <a:off x="3003695" y="4193095"/>
              <a:ext cx="366804" cy="320365"/>
              <a:chOff x="2604904" y="1843548"/>
              <a:chExt cx="366804" cy="320365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 flipV="1">
                <a:off x="2604904" y="1843548"/>
                <a:ext cx="366804" cy="3203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2747687" y="1959792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18" name="Block Arc 17"/>
            <p:cNvSpPr/>
            <p:nvPr/>
          </p:nvSpPr>
          <p:spPr>
            <a:xfrm rot="8696881">
              <a:off x="2262318" y="3177568"/>
              <a:ext cx="384744" cy="384744"/>
            </a:xfrm>
            <a:prstGeom prst="blockArc">
              <a:avLst>
                <a:gd name="adj1" fmla="val 10800000"/>
                <a:gd name="adj2" fmla="val 16145568"/>
                <a:gd name="adj3" fmla="val 356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473640">
              <a:off x="2519113" y="3351700"/>
              <a:ext cx="45719" cy="487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20" name="Group 19"/>
            <p:cNvGrpSpPr/>
            <p:nvPr/>
          </p:nvGrpSpPr>
          <p:grpSpPr>
            <a:xfrm rot="356810">
              <a:off x="3122500" y="4352673"/>
              <a:ext cx="366804" cy="320365"/>
              <a:chOff x="2604904" y="1843548"/>
              <a:chExt cx="366804" cy="320365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 flipV="1">
                <a:off x="2604904" y="1843548"/>
                <a:ext cx="366804" cy="3203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 21"/>
              <p:cNvSpPr/>
              <p:nvPr/>
            </p:nvSpPr>
            <p:spPr>
              <a:xfrm>
                <a:off x="2747687" y="1959792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</p:grpSp>
      <p:sp>
        <p:nvSpPr>
          <p:cNvPr id="72" name="Ovál 21"/>
          <p:cNvSpPr/>
          <p:nvPr/>
        </p:nvSpPr>
        <p:spPr>
          <a:xfrm rot="3171125">
            <a:off x="2734667" y="4256523"/>
            <a:ext cx="864096" cy="10183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BlokTextu 19"/>
              <p:cNvSpPr txBox="1"/>
              <p:nvPr/>
            </p:nvSpPr>
            <p:spPr>
              <a:xfrm>
                <a:off x="1856353" y="4468866"/>
                <a:ext cx="267381" cy="36933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73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353" y="4468866"/>
                <a:ext cx="267381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3333" r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Rovná spojnica 16"/>
          <p:cNvCxnSpPr/>
          <p:nvPr/>
        </p:nvCxnSpPr>
        <p:spPr>
          <a:xfrm flipV="1">
            <a:off x="2138400" y="3667772"/>
            <a:ext cx="0" cy="2733028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83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51188"/>
            <a:ext cx="9027622" cy="2291222"/>
          </a:xfrm>
        </p:spPr>
        <p:txBody>
          <a:bodyPr>
            <a:noAutofit/>
          </a:bodyPr>
          <a:lstStyle/>
          <a:p>
            <a:r>
              <a:rPr lang="en-GB" sz="5400" noProof="0" dirty="0"/>
              <a:t>Measuring </a:t>
            </a:r>
            <a:r>
              <a:rPr lang="en-GB" sz="5400" b="1" noProof="0" dirty="0"/>
              <a:t>refractive index </a:t>
            </a:r>
            <a:r>
              <a:rPr lang="en-GB" sz="5400" noProof="0" dirty="0"/>
              <a:t>using </a:t>
            </a:r>
            <a:r>
              <a:rPr lang="en-GB" sz="5400" b="1" noProof="0" dirty="0" smtClean="0"/>
              <a:t>Fresnel equations</a:t>
            </a:r>
            <a:endParaRPr lang="en-GB" sz="6000" b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C59CDC-8B08-416F-91E2-D8FD6375BFB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1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011"/>
            <a:ext cx="8550797" cy="1042209"/>
          </a:xfrm>
        </p:spPr>
        <p:txBody>
          <a:bodyPr>
            <a:normAutofit fontScale="90000"/>
          </a:bodyPr>
          <a:lstStyle/>
          <a:p>
            <a:r>
              <a:rPr lang="en-GB" sz="3200" noProof="0" dirty="0"/>
              <a:t>2</a:t>
            </a:r>
            <a:r>
              <a:rPr lang="en-GB" sz="3200" baseline="30000" noProof="0" dirty="0"/>
              <a:t>nd</a:t>
            </a:r>
            <a:r>
              <a:rPr lang="en-GB" sz="3200" noProof="0" dirty="0"/>
              <a:t> method of measuring the index of refraction: </a:t>
            </a:r>
            <a:br>
              <a:rPr lang="en-GB" sz="3200" noProof="0" dirty="0"/>
            </a:br>
            <a:r>
              <a:rPr lang="en-GB" sz="3200" b="1" noProof="0" dirty="0"/>
              <a:t>Intensity of </a:t>
            </a:r>
            <a:r>
              <a:rPr lang="en-GB" sz="3200" b="1" i="1" noProof="0" dirty="0"/>
              <a:t>p-polarized</a:t>
            </a:r>
            <a:r>
              <a:rPr lang="en-GB" sz="3200" b="1" noProof="0" dirty="0"/>
              <a:t> reflected 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110529" y="1236304"/>
                <a:ext cx="3938194" cy="9247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s-I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s-IS" sz="2400" i="1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is-IS" sz="2400" i="1">
                              <a:latin typeface="Cambria Math" charset="0"/>
                            </a:rPr>
                            <m:t>𝑝</m:t>
                          </m:r>
                        </m:sub>
                      </m:sSub>
                      <m:r>
                        <a:rPr lang="is-IS" sz="2400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is-IS" sz="2400" i="1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s-I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s-IS" sz="2400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s-I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s-IS" sz="2400" i="1">
                                          <a:latin typeface="Cambria Math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is-IS" sz="2400" i="1"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is-IS" sz="2400" i="1">
                                      <a:latin typeface="Cambria Math" charset="0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is-I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is-I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 −</m:t>
                                  </m:r>
                                  <m:sSub>
                                    <m:sSubPr>
                                      <m:ctrlP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is-I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 </m:t>
                                  </m:r>
                                  <m:r>
                                    <a:rPr lang="is-I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s-IS" sz="2400" i="1">
                                          <a:latin typeface="Cambria Math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is-IS" sz="2400" i="1"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is-IS" sz="2400" i="1">
                                      <a:latin typeface="Cambria Math" charset="0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is-I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is-I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is-I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 </m:t>
                                  </m:r>
                                  <m:r>
                                    <a:rPr lang="is-I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s-IS" sz="2400" i="1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529" y="1236304"/>
                <a:ext cx="3938194" cy="92474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6" name="Group 165"/>
          <p:cNvGrpSpPr/>
          <p:nvPr/>
        </p:nvGrpSpPr>
        <p:grpSpPr>
          <a:xfrm>
            <a:off x="441537" y="2431912"/>
            <a:ext cx="3666388" cy="3229997"/>
            <a:chOff x="397994" y="1267072"/>
            <a:chExt cx="3666388" cy="3229997"/>
          </a:xfrm>
        </p:grpSpPr>
        <p:sp>
          <p:nvSpPr>
            <p:cNvPr id="65" name="Obdĺžnik 2"/>
            <p:cNvSpPr/>
            <p:nvPr/>
          </p:nvSpPr>
          <p:spPr>
            <a:xfrm>
              <a:off x="397994" y="3160277"/>
              <a:ext cx="3666388" cy="1336792"/>
            </a:xfrm>
            <a:prstGeom prst="rect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BlokTextu 27"/>
                <p:cNvSpPr txBox="1"/>
                <p:nvPr/>
              </p:nvSpPr>
              <p:spPr>
                <a:xfrm>
                  <a:off x="3179909" y="3212911"/>
                  <a:ext cx="31784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67" name="BlokTextu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9909" y="3212911"/>
                  <a:ext cx="317844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8462" t="-140000" r="-11538" b="-181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Rovná spojnica 16"/>
            <p:cNvCxnSpPr/>
            <p:nvPr/>
          </p:nvCxnSpPr>
          <p:spPr>
            <a:xfrm flipV="1">
              <a:off x="2244907" y="1764041"/>
              <a:ext cx="0" cy="2733028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BlokTextu 43"/>
                <p:cNvSpPr txBox="1"/>
                <p:nvPr/>
              </p:nvSpPr>
              <p:spPr>
                <a:xfrm>
                  <a:off x="3169028" y="2772528"/>
                  <a:ext cx="3061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69" name="BlokTextu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9028" y="2772528"/>
                  <a:ext cx="306174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40000" t="-140000" r="-24000" b="-181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0" name="Group 69"/>
            <p:cNvGrpSpPr/>
            <p:nvPr/>
          </p:nvGrpSpPr>
          <p:grpSpPr>
            <a:xfrm rot="20794609">
              <a:off x="1946562" y="1585715"/>
              <a:ext cx="1833194" cy="1297732"/>
              <a:chOff x="4114881" y="2117379"/>
              <a:chExt cx="1833194" cy="1297732"/>
            </a:xfrm>
          </p:grpSpPr>
          <p:cxnSp>
            <p:nvCxnSpPr>
              <p:cNvPr id="127" name="Rovná spojovacia šípka 17"/>
              <p:cNvCxnSpPr>
                <a:stCxn id="65" idx="0"/>
              </p:cNvCxnSpPr>
              <p:nvPr/>
            </p:nvCxnSpPr>
            <p:spPr>
              <a:xfrm rot="21126360" flipV="1">
                <a:off x="4114881" y="2117379"/>
                <a:ext cx="1833194" cy="129773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Ovál 21"/>
              <p:cNvSpPr/>
              <p:nvPr/>
            </p:nvSpPr>
            <p:spPr>
              <a:xfrm rot="2697485">
                <a:off x="4736595" y="2571039"/>
                <a:ext cx="864096" cy="10183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 rot="1529822">
              <a:off x="756910" y="1325902"/>
              <a:ext cx="1924152" cy="1565190"/>
              <a:chOff x="2365470" y="1996161"/>
              <a:chExt cx="1924149" cy="1565191"/>
            </a:xfrm>
          </p:grpSpPr>
          <p:grpSp>
            <p:nvGrpSpPr>
              <p:cNvPr id="94" name="Group 93"/>
              <p:cNvGrpSpPr/>
              <p:nvPr/>
            </p:nvGrpSpPr>
            <p:grpSpPr>
              <a:xfrm rot="20902437">
                <a:off x="2365470" y="1996161"/>
                <a:ext cx="1866916" cy="1555620"/>
                <a:chOff x="2540607" y="1843548"/>
                <a:chExt cx="1866916" cy="1555620"/>
              </a:xfrm>
            </p:grpSpPr>
            <p:cxnSp>
              <p:nvCxnSpPr>
                <p:cNvPr id="97" name="Rovná spojovacia šípka 6"/>
                <p:cNvCxnSpPr>
                  <a:endCxn id="67" idx="0"/>
                </p:cNvCxnSpPr>
                <p:nvPr/>
              </p:nvCxnSpPr>
              <p:spPr>
                <a:xfrm rot="697563">
                  <a:off x="2540607" y="2084708"/>
                  <a:ext cx="1866916" cy="1289571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8" name="Group 97"/>
                <p:cNvGrpSpPr/>
                <p:nvPr/>
              </p:nvGrpSpPr>
              <p:grpSpPr>
                <a:xfrm>
                  <a:off x="2604904" y="1843548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23" name="Straight Arrow Connector 122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4" name="Oval 123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99" name="Group 98"/>
                <p:cNvGrpSpPr/>
                <p:nvPr/>
              </p:nvGrpSpPr>
              <p:grpSpPr>
                <a:xfrm>
                  <a:off x="2757304" y="1995948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21" name="Straight Arrow Connector 120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Oval 121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100" name="Group 99"/>
                <p:cNvGrpSpPr/>
                <p:nvPr/>
              </p:nvGrpSpPr>
              <p:grpSpPr>
                <a:xfrm>
                  <a:off x="2906529" y="2151523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19" name="Straight Arrow Connector 118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0" name="Oval 119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101" name="Group 100"/>
                <p:cNvGrpSpPr/>
                <p:nvPr/>
              </p:nvGrpSpPr>
              <p:grpSpPr>
                <a:xfrm>
                  <a:off x="3056261" y="2308176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17" name="Straight Arrow Connector 116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8" name="Oval 117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102" name="Group 101"/>
                <p:cNvGrpSpPr/>
                <p:nvPr/>
              </p:nvGrpSpPr>
              <p:grpSpPr>
                <a:xfrm>
                  <a:off x="3200117" y="2451594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15" name="Straight Arrow Connector 114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6" name="Oval 115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103" name="Group 102"/>
                <p:cNvGrpSpPr/>
                <p:nvPr/>
              </p:nvGrpSpPr>
              <p:grpSpPr>
                <a:xfrm>
                  <a:off x="3352517" y="2603994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13" name="Straight Arrow Connector 112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4" name="Oval 113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104" name="Group 103"/>
                <p:cNvGrpSpPr/>
                <p:nvPr/>
              </p:nvGrpSpPr>
              <p:grpSpPr>
                <a:xfrm>
                  <a:off x="3501742" y="2759569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11" name="Straight Arrow Connector 110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2" name="Oval 111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105" name="Group 104"/>
                <p:cNvGrpSpPr/>
                <p:nvPr/>
              </p:nvGrpSpPr>
              <p:grpSpPr>
                <a:xfrm>
                  <a:off x="3651474" y="2916222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09" name="Straight Arrow Connector 108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0" name="Oval 109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106" name="Group 105"/>
                <p:cNvGrpSpPr/>
                <p:nvPr/>
              </p:nvGrpSpPr>
              <p:grpSpPr>
                <a:xfrm>
                  <a:off x="3808117" y="3078803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07" name="Straight Arrow Connector 106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8" name="Oval 107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</p:grpSp>
          <p:cxnSp>
            <p:nvCxnSpPr>
              <p:cNvPr id="95" name="Straight Arrow Connector 94"/>
              <p:cNvCxnSpPr/>
              <p:nvPr/>
            </p:nvCxnSpPr>
            <p:spPr>
              <a:xfrm rot="20902437" flipV="1">
                <a:off x="3922815" y="3240987"/>
                <a:ext cx="366804" cy="3203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Oval 95"/>
              <p:cNvSpPr/>
              <p:nvPr/>
            </p:nvSpPr>
            <p:spPr>
              <a:xfrm rot="20902437">
                <a:off x="4069315" y="3353388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BlokTextu 19"/>
                <p:cNvSpPr txBox="1"/>
                <p:nvPr/>
              </p:nvSpPr>
              <p:spPr>
                <a:xfrm>
                  <a:off x="1986713" y="2565135"/>
                  <a:ext cx="26257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73" name="BlokTextu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6713" y="2565135"/>
                  <a:ext cx="262571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3333" r="-88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9" name="Group 138"/>
            <p:cNvGrpSpPr/>
            <p:nvPr/>
          </p:nvGrpSpPr>
          <p:grpSpPr>
            <a:xfrm rot="1165168">
              <a:off x="2002341" y="3180723"/>
              <a:ext cx="856045" cy="1175758"/>
              <a:chOff x="2200222" y="3035304"/>
              <a:chExt cx="856045" cy="1175753"/>
            </a:xfrm>
          </p:grpSpPr>
          <p:cxnSp>
            <p:nvCxnSpPr>
              <p:cNvPr id="66" name="Rovná spojovacia šípka 8"/>
              <p:cNvCxnSpPr>
                <a:stCxn id="65" idx="0"/>
              </p:cNvCxnSpPr>
              <p:nvPr/>
            </p:nvCxnSpPr>
            <p:spPr>
              <a:xfrm rot="20434832">
                <a:off x="2428582" y="3035304"/>
                <a:ext cx="382092" cy="1175753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" name="Group 70"/>
              <p:cNvGrpSpPr/>
              <p:nvPr/>
            </p:nvGrpSpPr>
            <p:grpSpPr>
              <a:xfrm rot="356810">
                <a:off x="2200222" y="3150908"/>
                <a:ext cx="366804" cy="320365"/>
                <a:chOff x="2626456" y="1833330"/>
                <a:chExt cx="366804" cy="320365"/>
              </a:xfrm>
            </p:grpSpPr>
            <p:cxnSp>
              <p:nvCxnSpPr>
                <p:cNvPr id="125" name="Straight Arrow Connector 124"/>
                <p:cNvCxnSpPr/>
                <p:nvPr/>
              </p:nvCxnSpPr>
              <p:spPr>
                <a:xfrm flipV="1">
                  <a:off x="2626456" y="1833330"/>
                  <a:ext cx="366804" cy="32036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6" name="Oval 125"/>
                <p:cNvSpPr/>
                <p:nvPr/>
              </p:nvSpPr>
              <p:spPr>
                <a:xfrm>
                  <a:off x="2769243" y="1949572"/>
                  <a:ext cx="81792" cy="8716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grpSp>
            <p:nvGrpSpPr>
              <p:cNvPr id="74" name="Group 73"/>
              <p:cNvGrpSpPr/>
              <p:nvPr/>
            </p:nvGrpSpPr>
            <p:grpSpPr>
              <a:xfrm rot="356810">
                <a:off x="2329688" y="3310655"/>
                <a:ext cx="366804" cy="320365"/>
                <a:chOff x="2626456" y="1833330"/>
                <a:chExt cx="366804" cy="320365"/>
              </a:xfrm>
            </p:grpSpPr>
            <p:cxnSp>
              <p:nvCxnSpPr>
                <p:cNvPr id="92" name="Straight Arrow Connector 91"/>
                <p:cNvCxnSpPr/>
                <p:nvPr/>
              </p:nvCxnSpPr>
              <p:spPr>
                <a:xfrm flipV="1">
                  <a:off x="2626456" y="1833330"/>
                  <a:ext cx="366804" cy="32036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Oval 92"/>
                <p:cNvSpPr/>
                <p:nvPr/>
              </p:nvSpPr>
              <p:spPr>
                <a:xfrm>
                  <a:off x="2769243" y="1949572"/>
                  <a:ext cx="81792" cy="8716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grpSp>
            <p:nvGrpSpPr>
              <p:cNvPr id="75" name="Group 74"/>
              <p:cNvGrpSpPr/>
              <p:nvPr/>
            </p:nvGrpSpPr>
            <p:grpSpPr>
              <a:xfrm rot="356810">
                <a:off x="2448493" y="3471625"/>
                <a:ext cx="366804" cy="320365"/>
                <a:chOff x="2626456" y="1833330"/>
                <a:chExt cx="366804" cy="320365"/>
              </a:xfrm>
            </p:grpSpPr>
            <p:cxnSp>
              <p:nvCxnSpPr>
                <p:cNvPr id="90" name="Straight Arrow Connector 89"/>
                <p:cNvCxnSpPr/>
                <p:nvPr/>
              </p:nvCxnSpPr>
              <p:spPr>
                <a:xfrm flipV="1">
                  <a:off x="2626456" y="1833330"/>
                  <a:ext cx="366804" cy="32036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Oval 90"/>
                <p:cNvSpPr/>
                <p:nvPr/>
              </p:nvSpPr>
              <p:spPr>
                <a:xfrm>
                  <a:off x="2769243" y="1949572"/>
                  <a:ext cx="81792" cy="8716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grpSp>
            <p:nvGrpSpPr>
              <p:cNvPr id="76" name="Group 75"/>
              <p:cNvGrpSpPr/>
              <p:nvPr/>
            </p:nvGrpSpPr>
            <p:grpSpPr>
              <a:xfrm rot="356810">
                <a:off x="2574203" y="3645863"/>
                <a:ext cx="366804" cy="320365"/>
                <a:chOff x="2626456" y="1833330"/>
                <a:chExt cx="366804" cy="320365"/>
              </a:xfrm>
            </p:grpSpPr>
            <p:cxnSp>
              <p:nvCxnSpPr>
                <p:cNvPr id="88" name="Straight Arrow Connector 87"/>
                <p:cNvCxnSpPr/>
                <p:nvPr/>
              </p:nvCxnSpPr>
              <p:spPr>
                <a:xfrm flipV="1">
                  <a:off x="2626456" y="1833330"/>
                  <a:ext cx="366804" cy="32036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Oval 88"/>
                <p:cNvSpPr/>
                <p:nvPr/>
              </p:nvSpPr>
              <p:spPr>
                <a:xfrm>
                  <a:off x="2769243" y="1949572"/>
                  <a:ext cx="81792" cy="8716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grpSp>
            <p:nvGrpSpPr>
              <p:cNvPr id="77" name="Group 76"/>
              <p:cNvGrpSpPr/>
              <p:nvPr/>
            </p:nvGrpSpPr>
            <p:grpSpPr>
              <a:xfrm rot="356810">
                <a:off x="2689463" y="3786872"/>
                <a:ext cx="366804" cy="320365"/>
                <a:chOff x="2626456" y="1833330"/>
                <a:chExt cx="366804" cy="320365"/>
              </a:xfrm>
            </p:grpSpPr>
            <p:cxnSp>
              <p:nvCxnSpPr>
                <p:cNvPr id="86" name="Straight Arrow Connector 85"/>
                <p:cNvCxnSpPr/>
                <p:nvPr/>
              </p:nvCxnSpPr>
              <p:spPr>
                <a:xfrm flipV="1">
                  <a:off x="2626456" y="1833330"/>
                  <a:ext cx="366804" cy="32036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Oval 86"/>
                <p:cNvSpPr/>
                <p:nvPr/>
              </p:nvSpPr>
              <p:spPr>
                <a:xfrm>
                  <a:off x="2769243" y="1949572"/>
                  <a:ext cx="81792" cy="8716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</p:grpSp>
        <p:cxnSp>
          <p:nvCxnSpPr>
            <p:cNvPr id="146" name="Straight Arrow Connector 145"/>
            <p:cNvCxnSpPr/>
            <p:nvPr/>
          </p:nvCxnSpPr>
          <p:spPr>
            <a:xfrm>
              <a:off x="2252969" y="2743861"/>
              <a:ext cx="377144" cy="26268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Oval 146"/>
            <p:cNvSpPr/>
            <p:nvPr/>
          </p:nvSpPr>
          <p:spPr>
            <a:xfrm rot="1521978">
              <a:off x="2401337" y="2832559"/>
              <a:ext cx="81792" cy="871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150" name="Straight Arrow Connector 149"/>
            <p:cNvCxnSpPr/>
            <p:nvPr/>
          </p:nvCxnSpPr>
          <p:spPr>
            <a:xfrm>
              <a:off x="2360343" y="2573005"/>
              <a:ext cx="377144" cy="26268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Oval 150"/>
            <p:cNvSpPr/>
            <p:nvPr/>
          </p:nvSpPr>
          <p:spPr>
            <a:xfrm rot="1521978">
              <a:off x="2508711" y="2661703"/>
              <a:ext cx="81792" cy="871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152" name="Straight Arrow Connector 151"/>
            <p:cNvCxnSpPr/>
            <p:nvPr/>
          </p:nvCxnSpPr>
          <p:spPr>
            <a:xfrm>
              <a:off x="2470078" y="2397525"/>
              <a:ext cx="377144" cy="26268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/>
            <p:cNvSpPr/>
            <p:nvPr/>
          </p:nvSpPr>
          <p:spPr>
            <a:xfrm rot="1521978">
              <a:off x="2618446" y="2486223"/>
              <a:ext cx="81792" cy="871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154" name="Straight Arrow Connector 153"/>
            <p:cNvCxnSpPr/>
            <p:nvPr/>
          </p:nvCxnSpPr>
          <p:spPr>
            <a:xfrm>
              <a:off x="2579813" y="2234397"/>
              <a:ext cx="377144" cy="26268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Oval 154"/>
            <p:cNvSpPr/>
            <p:nvPr/>
          </p:nvSpPr>
          <p:spPr>
            <a:xfrm rot="1521978">
              <a:off x="2731730" y="2329674"/>
              <a:ext cx="81792" cy="871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156" name="Straight Arrow Connector 155"/>
            <p:cNvCxnSpPr/>
            <p:nvPr/>
          </p:nvCxnSpPr>
          <p:spPr>
            <a:xfrm>
              <a:off x="2692291" y="2069666"/>
              <a:ext cx="377144" cy="26268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Oval 156"/>
            <p:cNvSpPr/>
            <p:nvPr/>
          </p:nvSpPr>
          <p:spPr>
            <a:xfrm rot="1521978">
              <a:off x="2840659" y="2158364"/>
              <a:ext cx="81792" cy="871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162" name="Straight Arrow Connector 161"/>
            <p:cNvCxnSpPr/>
            <p:nvPr/>
          </p:nvCxnSpPr>
          <p:spPr>
            <a:xfrm>
              <a:off x="2868817" y="1770411"/>
              <a:ext cx="377144" cy="26268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/>
            <p:nvPr/>
          </p:nvCxnSpPr>
          <p:spPr>
            <a:xfrm>
              <a:off x="2978552" y="1594931"/>
              <a:ext cx="377144" cy="26268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/>
            <p:cNvCxnSpPr/>
            <p:nvPr/>
          </p:nvCxnSpPr>
          <p:spPr>
            <a:xfrm>
              <a:off x="3088287" y="1431803"/>
              <a:ext cx="377144" cy="26268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/>
            <p:nvPr/>
          </p:nvCxnSpPr>
          <p:spPr>
            <a:xfrm>
              <a:off x="3200765" y="1267072"/>
              <a:ext cx="377144" cy="26268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/>
          <p:cNvSpPr/>
          <p:nvPr/>
        </p:nvSpPr>
        <p:spPr>
          <a:xfrm>
            <a:off x="6277628" y="5290134"/>
            <a:ext cx="1797428" cy="371775"/>
          </a:xfrm>
          <a:prstGeom prst="rect">
            <a:avLst/>
          </a:prstGeom>
          <a:solidFill>
            <a:srgbClr val="FF0000">
              <a:alpha val="30196"/>
            </a:srgbClr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zoom</a:t>
            </a:r>
            <a:endParaRPr lang="sk-SK" sz="900" b="1" dirty="0">
              <a:solidFill>
                <a:srgbClr val="FF0000"/>
              </a:solidFill>
            </a:endParaRPr>
          </a:p>
        </p:txBody>
      </p:sp>
      <p:graphicFrame>
        <p:nvGraphicFramePr>
          <p:cNvPr id="79" name="Chart 7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6418414"/>
              </p:ext>
            </p:extLst>
          </p:nvPr>
        </p:nvGraphicFramePr>
        <p:xfrm>
          <a:off x="4846611" y="2727986"/>
          <a:ext cx="4058289" cy="342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2434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011"/>
            <a:ext cx="8550797" cy="1042209"/>
          </a:xfrm>
        </p:spPr>
        <p:txBody>
          <a:bodyPr>
            <a:normAutofit fontScale="90000"/>
          </a:bodyPr>
          <a:lstStyle/>
          <a:p>
            <a:r>
              <a:rPr lang="en-GB" sz="3200" noProof="0" dirty="0"/>
              <a:t>2</a:t>
            </a:r>
            <a:r>
              <a:rPr lang="en-GB" sz="3200" baseline="30000" noProof="0" dirty="0"/>
              <a:t>nd</a:t>
            </a:r>
            <a:r>
              <a:rPr lang="en-GB" sz="3200" noProof="0" dirty="0"/>
              <a:t> method of measuring the index of refraction: </a:t>
            </a:r>
            <a:br>
              <a:rPr lang="en-GB" sz="3200" noProof="0" dirty="0"/>
            </a:br>
            <a:r>
              <a:rPr lang="en-GB" sz="3200" b="1" noProof="0" dirty="0"/>
              <a:t>Intensity of </a:t>
            </a:r>
            <a:r>
              <a:rPr lang="en-GB" sz="3200" b="1" i="1" noProof="0" dirty="0"/>
              <a:t>p-polarized</a:t>
            </a:r>
            <a:r>
              <a:rPr lang="en-GB" sz="3200" b="1" noProof="0" dirty="0"/>
              <a:t> reflected 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360184" y="1152906"/>
                <a:ext cx="3938194" cy="9247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s-I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s-IS" sz="2400" i="1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is-IS" sz="2400" i="1">
                              <a:latin typeface="Cambria Math" charset="0"/>
                            </a:rPr>
                            <m:t>𝑝</m:t>
                          </m:r>
                        </m:sub>
                      </m:sSub>
                      <m:r>
                        <a:rPr lang="is-IS" sz="2400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is-IS" sz="2400" i="1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s-I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s-IS" sz="2400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s-I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s-IS" sz="2400" i="1">
                                          <a:latin typeface="Cambria Math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is-IS" sz="2400" i="1"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is-IS" sz="2400" i="1">
                                      <a:latin typeface="Cambria Math" charset="0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is-I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is-I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 −</m:t>
                                  </m:r>
                                  <m:sSub>
                                    <m:sSubPr>
                                      <m:ctrlP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is-I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 </m:t>
                                  </m:r>
                                  <m:r>
                                    <a:rPr lang="is-I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s-IS" sz="2400" i="1">
                                          <a:latin typeface="Cambria Math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is-IS" sz="2400" i="1"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is-IS" sz="2400" i="1">
                                      <a:latin typeface="Cambria Math" charset="0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is-I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is-I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is-I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 </m:t>
                                  </m:r>
                                  <m:r>
                                    <a:rPr lang="is-I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s-IS" sz="2400" i="1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0184" y="1152906"/>
                <a:ext cx="3938194" cy="92474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4725605"/>
              </p:ext>
            </p:extLst>
          </p:nvPr>
        </p:nvGraphicFramePr>
        <p:xfrm>
          <a:off x="0" y="1919402"/>
          <a:ext cx="7562247" cy="4786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5263875" y="2756077"/>
            <a:ext cx="3286922" cy="13234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chemeClr val="tx1"/>
                </a:solidFill>
              </a:rPr>
              <a:t>Error caused by </a:t>
            </a:r>
            <a:r>
              <a:rPr lang="en-GB" sz="2000" b="1" dirty="0" smtClean="0">
                <a:solidFill>
                  <a:schemeClr val="tx1"/>
                </a:solidFill>
              </a:rPr>
              <a:t>non-uniform cross section</a:t>
            </a:r>
            <a:r>
              <a:rPr lang="en-GB" sz="2000" dirty="0" smtClean="0">
                <a:solidFill>
                  <a:schemeClr val="tx1"/>
                </a:solidFill>
              </a:rPr>
              <a:t> of intensity of laser beam (we only consider the </a:t>
            </a:r>
            <a:r>
              <a:rPr lang="en-GB" sz="2000" b="1" dirty="0" smtClean="0">
                <a:solidFill>
                  <a:schemeClr val="tx1"/>
                </a:solidFill>
              </a:rPr>
              <a:t>highest intensity pixel</a:t>
            </a:r>
            <a:r>
              <a:rPr lang="en-GB" sz="2000" dirty="0" smtClean="0">
                <a:solidFill>
                  <a:schemeClr val="tx1"/>
                </a:solidFill>
              </a:rPr>
              <a:t>)</a:t>
            </a:r>
            <a:endParaRPr lang="en-GB" sz="2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3372" y="5293366"/>
                <a:ext cx="4359826" cy="830997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  <a:latin typeface="+mj-lt"/>
                  </a:rPr>
                  <a:t>Fit values:</a:t>
                </a:r>
                <a:endParaRPr lang="en-US" sz="2400" b="1" dirty="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+mj-lt"/>
                  </a:rPr>
                  <a:t>R</a:t>
                </a:r>
                <a:r>
                  <a:rPr lang="en-US" sz="2400" dirty="0" smtClean="0">
                    <a:solidFill>
                      <a:schemeClr val="bg1"/>
                    </a:solidFill>
                    <a:latin typeface="+mj-lt"/>
                  </a:rPr>
                  <a:t>efractive index: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charset="0"/>
                      </a:rPr>
                      <m:t>1.52 </m:t>
                    </m:r>
                    <m:r>
                      <a:rPr lang="en-US" sz="2400" b="0" i="1">
                        <a:solidFill>
                          <a:schemeClr val="bg1"/>
                        </a:solidFill>
                        <a:latin typeface="Cambria Math" charset="0"/>
                      </a:rPr>
                      <m:t>±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charset="0"/>
                      </a:rPr>
                      <m:t>0.015</m:t>
                    </m:r>
                  </m:oMath>
                </a14:m>
                <a:endParaRPr lang="en-US" sz="20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72" y="5293366"/>
                <a:ext cx="4359826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2095" t="-13139" b="-715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410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noProof="0" dirty="0"/>
              <a:t>Problem 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9056"/>
            <a:ext cx="8229600" cy="20113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noProof="0" dirty="0"/>
              <a:t>Invent and construct an optical device that uses a laser pointer and allows </a:t>
            </a:r>
            <a:r>
              <a:rPr lang="en-GB" b="1" noProof="0" dirty="0"/>
              <a:t>contactless determination of thickness, refractive index, and other properties</a:t>
            </a:r>
            <a:r>
              <a:rPr lang="en-GB" noProof="0" dirty="0"/>
              <a:t> of a glass sheet.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5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2624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Limitations</a:t>
            </a:r>
            <a:r>
              <a:rPr lang="en-GB" dirty="0" smtClean="0"/>
              <a:t> of reflections method: phase diagram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322728" y="1562101"/>
          <a:ext cx="8243531" cy="529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1315775" y="1709530"/>
            <a:ext cx="7062652" cy="4293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1315775" y="1901498"/>
            <a:ext cx="7062652" cy="4101737"/>
          </a:xfrm>
          <a:custGeom>
            <a:avLst/>
            <a:gdLst>
              <a:gd name="connsiteX0" fmla="*/ 0 w 7062652"/>
              <a:gd name="connsiteY0" fmla="*/ 2612571 h 4101737"/>
              <a:gd name="connsiteX1" fmla="*/ 1689463 w 7062652"/>
              <a:gd name="connsiteY1" fmla="*/ 1924594 h 4101737"/>
              <a:gd name="connsiteX2" fmla="*/ 4005943 w 7062652"/>
              <a:gd name="connsiteY2" fmla="*/ 1045028 h 4101737"/>
              <a:gd name="connsiteX3" fmla="*/ 6087292 w 7062652"/>
              <a:gd name="connsiteY3" fmla="*/ 322217 h 4101737"/>
              <a:gd name="connsiteX4" fmla="*/ 7062652 w 7062652"/>
              <a:gd name="connsiteY4" fmla="*/ 0 h 4101737"/>
              <a:gd name="connsiteX5" fmla="*/ 7062652 w 7062652"/>
              <a:gd name="connsiteY5" fmla="*/ 4101737 h 4101737"/>
              <a:gd name="connsiteX6" fmla="*/ 17418 w 7062652"/>
              <a:gd name="connsiteY6" fmla="*/ 4101737 h 4101737"/>
              <a:gd name="connsiteX7" fmla="*/ 0 w 7062652"/>
              <a:gd name="connsiteY7" fmla="*/ 2612571 h 410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62652" h="4101737">
                <a:moveTo>
                  <a:pt x="0" y="2612571"/>
                </a:moveTo>
                <a:lnTo>
                  <a:pt x="1689463" y="1924594"/>
                </a:lnTo>
                <a:lnTo>
                  <a:pt x="4005943" y="1045028"/>
                </a:lnTo>
                <a:lnTo>
                  <a:pt x="6087292" y="322217"/>
                </a:lnTo>
                <a:lnTo>
                  <a:pt x="7062652" y="0"/>
                </a:lnTo>
                <a:lnTo>
                  <a:pt x="7062652" y="4101737"/>
                </a:lnTo>
                <a:lnTo>
                  <a:pt x="17418" y="4101737"/>
                </a:lnTo>
                <a:lnTo>
                  <a:pt x="0" y="261257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BlokTextu 4"/>
          <p:cNvSpPr txBox="1"/>
          <p:nvPr/>
        </p:nvSpPr>
        <p:spPr>
          <a:xfrm rot="20366006">
            <a:off x="1552040" y="2640880"/>
            <a:ext cx="4304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Suitable for measurement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BlokTextu 7"/>
          <p:cNvSpPr txBox="1"/>
          <p:nvPr/>
        </p:nvSpPr>
        <p:spPr>
          <a:xfrm>
            <a:off x="2996628" y="5012114"/>
            <a:ext cx="4705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Unsuitable for measurement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83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Fresnel equations: conclusion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912326"/>
              </p:ext>
            </p:extLst>
          </p:nvPr>
        </p:nvGraphicFramePr>
        <p:xfrm>
          <a:off x="3233378" y="2284337"/>
          <a:ext cx="5453422" cy="1371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7267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267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Usage: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Refractive index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Error: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± 0.015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Limitation (n</a:t>
                      </a:r>
                      <a:r>
                        <a:rPr lang="en-GB" sz="2400" baseline="0" dirty="0" smtClean="0"/>
                        <a:t> = 1.5):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0.16mm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75" name="Group 74"/>
          <p:cNvGrpSpPr/>
          <p:nvPr/>
        </p:nvGrpSpPr>
        <p:grpSpPr>
          <a:xfrm>
            <a:off x="226384" y="3709687"/>
            <a:ext cx="3054698" cy="2691113"/>
            <a:chOff x="397994" y="1267072"/>
            <a:chExt cx="3666388" cy="3229997"/>
          </a:xfrm>
        </p:grpSpPr>
        <p:sp>
          <p:nvSpPr>
            <p:cNvPr id="76" name="Obdĺžnik 2"/>
            <p:cNvSpPr/>
            <p:nvPr/>
          </p:nvSpPr>
          <p:spPr>
            <a:xfrm>
              <a:off x="397994" y="3160277"/>
              <a:ext cx="3666388" cy="1336792"/>
            </a:xfrm>
            <a:prstGeom prst="rect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BlokTextu 27"/>
                <p:cNvSpPr txBox="1"/>
                <p:nvPr/>
              </p:nvSpPr>
              <p:spPr>
                <a:xfrm>
                  <a:off x="3179909" y="3212911"/>
                  <a:ext cx="31784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67" name="BlokTextu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9909" y="3212911"/>
                  <a:ext cx="317844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8462" t="-140000" r="-11538" b="-181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8" name="Rovná spojnica 16"/>
            <p:cNvCxnSpPr/>
            <p:nvPr/>
          </p:nvCxnSpPr>
          <p:spPr>
            <a:xfrm flipV="1">
              <a:off x="2244907" y="1764041"/>
              <a:ext cx="0" cy="2733028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BlokTextu 43"/>
                <p:cNvSpPr txBox="1"/>
                <p:nvPr/>
              </p:nvSpPr>
              <p:spPr>
                <a:xfrm>
                  <a:off x="3169028" y="2772528"/>
                  <a:ext cx="3061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69" name="BlokTextu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9028" y="2772528"/>
                  <a:ext cx="306174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40000" t="-140000" r="-24000" b="-181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0" name="Group 79"/>
            <p:cNvGrpSpPr/>
            <p:nvPr/>
          </p:nvGrpSpPr>
          <p:grpSpPr>
            <a:xfrm rot="20794609">
              <a:off x="1946562" y="1585715"/>
              <a:ext cx="1833194" cy="1297732"/>
              <a:chOff x="4114881" y="2117379"/>
              <a:chExt cx="1833194" cy="1297732"/>
            </a:xfrm>
          </p:grpSpPr>
          <p:cxnSp>
            <p:nvCxnSpPr>
              <p:cNvPr id="145" name="Rovná spojovacia šípka 17"/>
              <p:cNvCxnSpPr>
                <a:stCxn id="138" idx="0"/>
              </p:cNvCxnSpPr>
              <p:nvPr/>
            </p:nvCxnSpPr>
            <p:spPr>
              <a:xfrm rot="21126360" flipV="1">
                <a:off x="4114881" y="2117379"/>
                <a:ext cx="1833194" cy="129773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Ovál 21"/>
              <p:cNvSpPr/>
              <p:nvPr/>
            </p:nvSpPr>
            <p:spPr>
              <a:xfrm rot="2697485">
                <a:off x="4736595" y="2571039"/>
                <a:ext cx="864096" cy="10183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 rot="1529822">
              <a:off x="756910" y="1325902"/>
              <a:ext cx="1924152" cy="1565190"/>
              <a:chOff x="2365470" y="1996161"/>
              <a:chExt cx="1924149" cy="1565191"/>
            </a:xfrm>
          </p:grpSpPr>
          <p:grpSp>
            <p:nvGrpSpPr>
              <p:cNvPr id="114" name="Group 113"/>
              <p:cNvGrpSpPr/>
              <p:nvPr/>
            </p:nvGrpSpPr>
            <p:grpSpPr>
              <a:xfrm rot="20902437">
                <a:off x="2365470" y="1996161"/>
                <a:ext cx="1866916" cy="1555620"/>
                <a:chOff x="2540607" y="1843548"/>
                <a:chExt cx="1866916" cy="1555620"/>
              </a:xfrm>
            </p:grpSpPr>
            <p:cxnSp>
              <p:nvCxnSpPr>
                <p:cNvPr id="117" name="Rovná spojovacia šípka 6"/>
                <p:cNvCxnSpPr>
                  <a:endCxn id="140" idx="0"/>
                </p:cNvCxnSpPr>
                <p:nvPr/>
              </p:nvCxnSpPr>
              <p:spPr>
                <a:xfrm rot="697563">
                  <a:off x="2540607" y="2084708"/>
                  <a:ext cx="1866916" cy="1289571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8" name="Group 117"/>
                <p:cNvGrpSpPr/>
                <p:nvPr/>
              </p:nvGrpSpPr>
              <p:grpSpPr>
                <a:xfrm>
                  <a:off x="2604904" y="1843548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43" name="Straight Arrow Connector 142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4" name="Oval 143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119" name="Group 118"/>
                <p:cNvGrpSpPr/>
                <p:nvPr/>
              </p:nvGrpSpPr>
              <p:grpSpPr>
                <a:xfrm>
                  <a:off x="2757304" y="1995948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41" name="Straight Arrow Connector 140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2" name="Oval 141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120" name="Group 119"/>
                <p:cNvGrpSpPr/>
                <p:nvPr/>
              </p:nvGrpSpPr>
              <p:grpSpPr>
                <a:xfrm>
                  <a:off x="2906529" y="2151523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39" name="Straight Arrow Connector 138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0" name="Oval 139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121" name="Group 120"/>
                <p:cNvGrpSpPr/>
                <p:nvPr/>
              </p:nvGrpSpPr>
              <p:grpSpPr>
                <a:xfrm>
                  <a:off x="3056261" y="2308176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37" name="Straight Arrow Connector 136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8" name="Oval 137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122" name="Group 121"/>
                <p:cNvGrpSpPr/>
                <p:nvPr/>
              </p:nvGrpSpPr>
              <p:grpSpPr>
                <a:xfrm>
                  <a:off x="3200117" y="2451594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35" name="Straight Arrow Connector 134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6" name="Oval 135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123" name="Group 122"/>
                <p:cNvGrpSpPr/>
                <p:nvPr/>
              </p:nvGrpSpPr>
              <p:grpSpPr>
                <a:xfrm>
                  <a:off x="3352517" y="2603994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33" name="Straight Arrow Connector 132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4" name="Oval 133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124" name="Group 123"/>
                <p:cNvGrpSpPr/>
                <p:nvPr/>
              </p:nvGrpSpPr>
              <p:grpSpPr>
                <a:xfrm>
                  <a:off x="3501742" y="2759569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31" name="Straight Arrow Connector 130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2" name="Oval 131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125" name="Group 124"/>
                <p:cNvGrpSpPr/>
                <p:nvPr/>
              </p:nvGrpSpPr>
              <p:grpSpPr>
                <a:xfrm>
                  <a:off x="3651474" y="2916222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29" name="Straight Arrow Connector 128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0" name="Oval 129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126" name="Group 125"/>
                <p:cNvGrpSpPr/>
                <p:nvPr/>
              </p:nvGrpSpPr>
              <p:grpSpPr>
                <a:xfrm>
                  <a:off x="3808117" y="3078803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27" name="Straight Arrow Connector 126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8" name="Oval 127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</p:grpSp>
          <p:cxnSp>
            <p:nvCxnSpPr>
              <p:cNvPr id="115" name="Straight Arrow Connector 114"/>
              <p:cNvCxnSpPr/>
              <p:nvPr/>
            </p:nvCxnSpPr>
            <p:spPr>
              <a:xfrm rot="20902437" flipV="1">
                <a:off x="3922815" y="3240987"/>
                <a:ext cx="366804" cy="3203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Oval 115"/>
              <p:cNvSpPr/>
              <p:nvPr/>
            </p:nvSpPr>
            <p:spPr>
              <a:xfrm rot="20902437">
                <a:off x="4069315" y="3353388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BlokTextu 19"/>
                <p:cNvSpPr txBox="1"/>
                <p:nvPr/>
              </p:nvSpPr>
              <p:spPr>
                <a:xfrm>
                  <a:off x="1986713" y="2565135"/>
                  <a:ext cx="26257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73" name="BlokTextu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6713" y="2565135"/>
                  <a:ext cx="262571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3333" r="-88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3" name="Group 82"/>
            <p:cNvGrpSpPr/>
            <p:nvPr/>
          </p:nvGrpSpPr>
          <p:grpSpPr>
            <a:xfrm rot="1165168">
              <a:off x="2002341" y="3180723"/>
              <a:ext cx="856045" cy="1175758"/>
              <a:chOff x="2200222" y="3035304"/>
              <a:chExt cx="856045" cy="1175753"/>
            </a:xfrm>
          </p:grpSpPr>
          <p:cxnSp>
            <p:nvCxnSpPr>
              <p:cNvPr id="98" name="Rovná spojovacia šípka 8"/>
              <p:cNvCxnSpPr>
                <a:stCxn id="138" idx="0"/>
              </p:cNvCxnSpPr>
              <p:nvPr/>
            </p:nvCxnSpPr>
            <p:spPr>
              <a:xfrm rot="20434832">
                <a:off x="2428582" y="3035304"/>
                <a:ext cx="382092" cy="1175753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/>
              <p:cNvGrpSpPr/>
              <p:nvPr/>
            </p:nvGrpSpPr>
            <p:grpSpPr>
              <a:xfrm rot="356810">
                <a:off x="2200222" y="3150908"/>
                <a:ext cx="366804" cy="320365"/>
                <a:chOff x="2626456" y="1833330"/>
                <a:chExt cx="366804" cy="320365"/>
              </a:xfrm>
            </p:grpSpPr>
            <p:cxnSp>
              <p:nvCxnSpPr>
                <p:cNvPr id="112" name="Straight Arrow Connector 111"/>
                <p:cNvCxnSpPr/>
                <p:nvPr/>
              </p:nvCxnSpPr>
              <p:spPr>
                <a:xfrm flipV="1">
                  <a:off x="2626456" y="1833330"/>
                  <a:ext cx="366804" cy="32036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Oval 112"/>
                <p:cNvSpPr/>
                <p:nvPr/>
              </p:nvSpPr>
              <p:spPr>
                <a:xfrm>
                  <a:off x="2769243" y="1949572"/>
                  <a:ext cx="81792" cy="8716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grpSp>
            <p:nvGrpSpPr>
              <p:cNvPr id="100" name="Group 99"/>
              <p:cNvGrpSpPr/>
              <p:nvPr/>
            </p:nvGrpSpPr>
            <p:grpSpPr>
              <a:xfrm rot="356810">
                <a:off x="2329688" y="3310655"/>
                <a:ext cx="366804" cy="320365"/>
                <a:chOff x="2626456" y="1833330"/>
                <a:chExt cx="366804" cy="320365"/>
              </a:xfrm>
            </p:grpSpPr>
            <p:cxnSp>
              <p:nvCxnSpPr>
                <p:cNvPr id="110" name="Straight Arrow Connector 109"/>
                <p:cNvCxnSpPr/>
                <p:nvPr/>
              </p:nvCxnSpPr>
              <p:spPr>
                <a:xfrm flipV="1">
                  <a:off x="2626456" y="1833330"/>
                  <a:ext cx="366804" cy="32036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Oval 110"/>
                <p:cNvSpPr/>
                <p:nvPr/>
              </p:nvSpPr>
              <p:spPr>
                <a:xfrm>
                  <a:off x="2769243" y="1949572"/>
                  <a:ext cx="81792" cy="8716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grpSp>
            <p:nvGrpSpPr>
              <p:cNvPr id="101" name="Group 100"/>
              <p:cNvGrpSpPr/>
              <p:nvPr/>
            </p:nvGrpSpPr>
            <p:grpSpPr>
              <a:xfrm rot="356810">
                <a:off x="2448493" y="3471625"/>
                <a:ext cx="366804" cy="320365"/>
                <a:chOff x="2626456" y="1833330"/>
                <a:chExt cx="366804" cy="320365"/>
              </a:xfrm>
            </p:grpSpPr>
            <p:cxnSp>
              <p:nvCxnSpPr>
                <p:cNvPr id="108" name="Straight Arrow Connector 107"/>
                <p:cNvCxnSpPr/>
                <p:nvPr/>
              </p:nvCxnSpPr>
              <p:spPr>
                <a:xfrm flipV="1">
                  <a:off x="2626456" y="1833330"/>
                  <a:ext cx="366804" cy="32036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9" name="Oval 108"/>
                <p:cNvSpPr/>
                <p:nvPr/>
              </p:nvSpPr>
              <p:spPr>
                <a:xfrm>
                  <a:off x="2769243" y="1949572"/>
                  <a:ext cx="81792" cy="8716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grpSp>
            <p:nvGrpSpPr>
              <p:cNvPr id="102" name="Group 101"/>
              <p:cNvGrpSpPr/>
              <p:nvPr/>
            </p:nvGrpSpPr>
            <p:grpSpPr>
              <a:xfrm rot="356810">
                <a:off x="2574203" y="3645863"/>
                <a:ext cx="366804" cy="320365"/>
                <a:chOff x="2626456" y="1833330"/>
                <a:chExt cx="366804" cy="320365"/>
              </a:xfrm>
            </p:grpSpPr>
            <p:cxnSp>
              <p:nvCxnSpPr>
                <p:cNvPr id="106" name="Straight Arrow Connector 105"/>
                <p:cNvCxnSpPr/>
                <p:nvPr/>
              </p:nvCxnSpPr>
              <p:spPr>
                <a:xfrm flipV="1">
                  <a:off x="2626456" y="1833330"/>
                  <a:ext cx="366804" cy="32036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Oval 106"/>
                <p:cNvSpPr/>
                <p:nvPr/>
              </p:nvSpPr>
              <p:spPr>
                <a:xfrm>
                  <a:off x="2769243" y="1949572"/>
                  <a:ext cx="81792" cy="8716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grpSp>
            <p:nvGrpSpPr>
              <p:cNvPr id="103" name="Group 102"/>
              <p:cNvGrpSpPr/>
              <p:nvPr/>
            </p:nvGrpSpPr>
            <p:grpSpPr>
              <a:xfrm rot="356810">
                <a:off x="2689463" y="3786872"/>
                <a:ext cx="366804" cy="320365"/>
                <a:chOff x="2626456" y="1833330"/>
                <a:chExt cx="366804" cy="320365"/>
              </a:xfrm>
            </p:grpSpPr>
            <p:cxnSp>
              <p:nvCxnSpPr>
                <p:cNvPr id="104" name="Straight Arrow Connector 103"/>
                <p:cNvCxnSpPr/>
                <p:nvPr/>
              </p:nvCxnSpPr>
              <p:spPr>
                <a:xfrm flipV="1">
                  <a:off x="2626456" y="1833330"/>
                  <a:ext cx="366804" cy="32036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Oval 104"/>
                <p:cNvSpPr/>
                <p:nvPr/>
              </p:nvSpPr>
              <p:spPr>
                <a:xfrm>
                  <a:off x="2769243" y="1949572"/>
                  <a:ext cx="81792" cy="8716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</p:grpSp>
        <p:cxnSp>
          <p:nvCxnSpPr>
            <p:cNvPr id="84" name="Straight Arrow Connector 83"/>
            <p:cNvCxnSpPr/>
            <p:nvPr/>
          </p:nvCxnSpPr>
          <p:spPr>
            <a:xfrm>
              <a:off x="2252969" y="2743861"/>
              <a:ext cx="377144" cy="26268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/>
            <p:cNvSpPr/>
            <p:nvPr/>
          </p:nvSpPr>
          <p:spPr>
            <a:xfrm rot="1521978">
              <a:off x="2401337" y="2832559"/>
              <a:ext cx="81792" cy="871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>
              <a:off x="2360343" y="2573005"/>
              <a:ext cx="377144" cy="26268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/>
            <p:cNvSpPr/>
            <p:nvPr/>
          </p:nvSpPr>
          <p:spPr>
            <a:xfrm rot="1521978">
              <a:off x="2508711" y="2661703"/>
              <a:ext cx="81792" cy="871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>
              <a:off x="2470078" y="2397525"/>
              <a:ext cx="377144" cy="26268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/>
            <p:cNvSpPr/>
            <p:nvPr/>
          </p:nvSpPr>
          <p:spPr>
            <a:xfrm rot="1521978">
              <a:off x="2618446" y="2486223"/>
              <a:ext cx="81792" cy="871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2579813" y="2234397"/>
              <a:ext cx="377144" cy="26268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/>
            <p:cNvSpPr/>
            <p:nvPr/>
          </p:nvSpPr>
          <p:spPr>
            <a:xfrm rot="1521978">
              <a:off x="2731730" y="2329674"/>
              <a:ext cx="81792" cy="871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>
              <a:off x="2692291" y="2069666"/>
              <a:ext cx="377144" cy="26268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/>
            <p:cNvSpPr/>
            <p:nvPr/>
          </p:nvSpPr>
          <p:spPr>
            <a:xfrm rot="1521978">
              <a:off x="2840659" y="2158364"/>
              <a:ext cx="81792" cy="871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>
              <a:off x="2868817" y="1770411"/>
              <a:ext cx="377144" cy="26268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>
              <a:off x="2978552" y="1594931"/>
              <a:ext cx="377144" cy="26268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>
              <a:off x="3088287" y="1431803"/>
              <a:ext cx="377144" cy="26268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>
              <a:off x="3200765" y="1267072"/>
              <a:ext cx="377144" cy="26268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472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51188"/>
            <a:ext cx="9027622" cy="2291222"/>
          </a:xfrm>
        </p:spPr>
        <p:txBody>
          <a:bodyPr>
            <a:noAutofit/>
          </a:bodyPr>
          <a:lstStyle/>
          <a:p>
            <a:r>
              <a:rPr lang="en-GB" sz="5400" noProof="0" dirty="0"/>
              <a:t>Measuring </a:t>
            </a:r>
            <a:r>
              <a:rPr lang="en-GB" sz="5400" b="1" noProof="0" dirty="0"/>
              <a:t>thickness</a:t>
            </a:r>
            <a:r>
              <a:rPr lang="en-GB" sz="5400" noProof="0" dirty="0"/>
              <a:t> using </a:t>
            </a:r>
            <a:r>
              <a:rPr lang="en-GB" sz="5400" b="1" noProof="0" dirty="0"/>
              <a:t>internal</a:t>
            </a:r>
            <a:r>
              <a:rPr lang="en-GB" sz="5400" noProof="0" dirty="0"/>
              <a:t> </a:t>
            </a:r>
            <a:r>
              <a:rPr lang="en-GB" sz="5400" b="1" noProof="0" dirty="0"/>
              <a:t>reflections</a:t>
            </a:r>
            <a:endParaRPr lang="en-GB" sz="6000" b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C59CDC-8B08-416F-91E2-D8FD6375BFB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44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46586"/>
            <a:ext cx="8069448" cy="1143000"/>
          </a:xfrm>
        </p:spPr>
        <p:txBody>
          <a:bodyPr>
            <a:normAutofit fontScale="90000"/>
          </a:bodyPr>
          <a:lstStyle/>
          <a:p>
            <a:r>
              <a:rPr lang="en-GB" sz="3600" noProof="0" dirty="0"/>
              <a:t>Thickness and index of refraction: </a:t>
            </a:r>
            <a:r>
              <a:rPr lang="en-GB" sz="3600" b="1" noProof="0" dirty="0"/>
              <a:t>internal reflection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Obdĺžnik 2"/>
          <p:cNvSpPr/>
          <p:nvPr/>
        </p:nvSpPr>
        <p:spPr>
          <a:xfrm>
            <a:off x="120700" y="4412538"/>
            <a:ext cx="5508824" cy="1362066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Rovná spojovacia šípka 25"/>
          <p:cNvCxnSpPr/>
          <p:nvPr/>
        </p:nvCxnSpPr>
        <p:spPr>
          <a:xfrm>
            <a:off x="5331831" y="4445504"/>
            <a:ext cx="0" cy="1314746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BlokTextu 26"/>
              <p:cNvSpPr txBox="1"/>
              <p:nvPr/>
            </p:nvSpPr>
            <p:spPr>
              <a:xfrm>
                <a:off x="5007898" y="4883981"/>
                <a:ext cx="256609" cy="369332"/>
              </a:xfrm>
              <a:prstGeom prst="rect">
                <a:avLst/>
              </a:prstGeom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8" name="BlokTextu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898" y="4883981"/>
                <a:ext cx="256609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28571" r="-26190" b="-81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BlokTextu 27"/>
              <p:cNvSpPr txBox="1"/>
              <p:nvPr/>
            </p:nvSpPr>
            <p:spPr>
              <a:xfrm>
                <a:off x="312449" y="4514649"/>
                <a:ext cx="317844" cy="369332"/>
              </a:xfrm>
              <a:prstGeom prst="rect">
                <a:avLst/>
              </a:prstGeom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9" name="BlokTextu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49" y="4514649"/>
                <a:ext cx="317844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36538" t="-141667" r="-13462" b="-18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Rovná spojovacia šípka 28"/>
          <p:cNvCxnSpPr/>
          <p:nvPr/>
        </p:nvCxnSpPr>
        <p:spPr>
          <a:xfrm>
            <a:off x="3609528" y="3466323"/>
            <a:ext cx="895611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BlokTextu 30"/>
              <p:cNvSpPr txBox="1"/>
              <p:nvPr/>
            </p:nvSpPr>
            <p:spPr>
              <a:xfrm>
                <a:off x="4036155" y="3042989"/>
                <a:ext cx="283411" cy="430887"/>
              </a:xfrm>
              <a:prstGeom prst="rect">
                <a:avLst/>
              </a:prstGeom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1" name="BlokTextu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155" y="3042989"/>
                <a:ext cx="283411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Rovná spojnica 16"/>
          <p:cNvCxnSpPr/>
          <p:nvPr/>
        </p:nvCxnSpPr>
        <p:spPr>
          <a:xfrm flipV="1">
            <a:off x="2648241" y="3722563"/>
            <a:ext cx="0" cy="1216232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BlokTextu 19"/>
              <p:cNvSpPr txBox="1"/>
              <p:nvPr/>
            </p:nvSpPr>
            <p:spPr>
              <a:xfrm>
                <a:off x="2349810" y="3754765"/>
                <a:ext cx="262571" cy="369332"/>
              </a:xfrm>
              <a:prstGeom prst="rect">
                <a:avLst/>
              </a:prstGeom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3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9810" y="3754765"/>
                <a:ext cx="262571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3636" r="-11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BlokTextu 45"/>
              <p:cNvSpPr txBox="1"/>
              <p:nvPr/>
            </p:nvSpPr>
            <p:spPr>
              <a:xfrm>
                <a:off x="307806" y="4008402"/>
                <a:ext cx="3061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8" name="BlokTextu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06" y="4008402"/>
                <a:ext cx="306174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37255" t="-140000" r="-23529" b="-18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BlokTextu 36"/>
          <p:cNvSpPr txBox="1"/>
          <p:nvPr/>
        </p:nvSpPr>
        <p:spPr>
          <a:xfrm>
            <a:off x="2456116" y="1636419"/>
            <a:ext cx="1452648" cy="36933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/>
              <a:t>measured</a:t>
            </a:r>
          </a:p>
        </p:txBody>
      </p:sp>
      <p:cxnSp>
        <p:nvCxnSpPr>
          <p:cNvPr id="32" name="Rovná spojovacia šípka 13"/>
          <p:cNvCxnSpPr>
            <a:stCxn id="30" idx="2"/>
            <a:endCxn id="21" idx="0"/>
          </p:cNvCxnSpPr>
          <p:nvPr/>
        </p:nvCxnSpPr>
        <p:spPr>
          <a:xfrm>
            <a:off x="3182440" y="2005751"/>
            <a:ext cx="995421" cy="1037238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ovná spojovacia šípka 13"/>
          <p:cNvCxnSpPr>
            <a:stCxn id="30" idx="2"/>
            <a:endCxn id="23" idx="0"/>
          </p:cNvCxnSpPr>
          <p:nvPr/>
        </p:nvCxnSpPr>
        <p:spPr>
          <a:xfrm flipH="1">
            <a:off x="2481096" y="2005751"/>
            <a:ext cx="701344" cy="1749014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-41565" y="1619019"/>
            <a:ext cx="6151418" cy="4712362"/>
            <a:chOff x="-41565" y="1619019"/>
            <a:chExt cx="6151418" cy="4712362"/>
          </a:xfrm>
        </p:grpSpPr>
        <p:grpSp>
          <p:nvGrpSpPr>
            <p:cNvPr id="3" name="Group 2"/>
            <p:cNvGrpSpPr/>
            <p:nvPr/>
          </p:nvGrpSpPr>
          <p:grpSpPr>
            <a:xfrm>
              <a:off x="-41565" y="1619019"/>
              <a:ext cx="6151418" cy="4712362"/>
              <a:chOff x="-118753" y="1779252"/>
              <a:chExt cx="6151418" cy="4712362"/>
            </a:xfrm>
          </p:grpSpPr>
          <p:cxnSp>
            <p:nvCxnSpPr>
              <p:cNvPr id="7" name="Rovná spojovacia šípka 6"/>
              <p:cNvCxnSpPr/>
              <p:nvPr/>
            </p:nvCxnSpPr>
            <p:spPr>
              <a:xfrm>
                <a:off x="-118753" y="1779252"/>
                <a:ext cx="2698260" cy="2800809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Rovná spojovacia šípka 8"/>
              <p:cNvCxnSpPr/>
              <p:nvPr/>
            </p:nvCxnSpPr>
            <p:spPr>
              <a:xfrm>
                <a:off x="2585857" y="4565778"/>
                <a:ext cx="361950" cy="1376349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Rovná spojovacia šípka 10"/>
              <p:cNvCxnSpPr/>
              <p:nvPr/>
            </p:nvCxnSpPr>
            <p:spPr>
              <a:xfrm>
                <a:off x="2935585" y="5927773"/>
                <a:ext cx="494718" cy="563841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Rovná spojovacia šípka 13"/>
              <p:cNvCxnSpPr/>
              <p:nvPr/>
            </p:nvCxnSpPr>
            <p:spPr>
              <a:xfrm flipV="1">
                <a:off x="2954157" y="4580061"/>
                <a:ext cx="511175" cy="136206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Rovná spojovacia šípka 15"/>
              <p:cNvCxnSpPr/>
              <p:nvPr/>
            </p:nvCxnSpPr>
            <p:spPr>
              <a:xfrm flipV="1">
                <a:off x="3471682" y="2932227"/>
                <a:ext cx="1650171" cy="164787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Rovná spojovacia šípka 17"/>
              <p:cNvCxnSpPr/>
              <p:nvPr/>
            </p:nvCxnSpPr>
            <p:spPr>
              <a:xfrm flipV="1">
                <a:off x="2585857" y="2917908"/>
                <a:ext cx="1650171" cy="164787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Rovná spojovacia šípka 18"/>
              <p:cNvCxnSpPr/>
              <p:nvPr/>
            </p:nvCxnSpPr>
            <p:spPr>
              <a:xfrm>
                <a:off x="3462157" y="4580888"/>
                <a:ext cx="395459" cy="135764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Rovná spojovacia šípka 20"/>
              <p:cNvCxnSpPr/>
              <p:nvPr/>
            </p:nvCxnSpPr>
            <p:spPr>
              <a:xfrm flipV="1">
                <a:off x="3857616" y="4564475"/>
                <a:ext cx="523875" cy="1354322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ovná spojovacia šípka 21"/>
              <p:cNvCxnSpPr/>
              <p:nvPr/>
            </p:nvCxnSpPr>
            <p:spPr>
              <a:xfrm flipV="1">
                <a:off x="4382494" y="2930668"/>
                <a:ext cx="1650171" cy="1647870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ovná spojovacia šípka 22"/>
              <p:cNvCxnSpPr/>
              <p:nvPr/>
            </p:nvCxnSpPr>
            <p:spPr>
              <a:xfrm>
                <a:off x="4375141" y="4612992"/>
                <a:ext cx="291856" cy="1063212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ovná spojovacia šípka 10"/>
            <p:cNvCxnSpPr/>
            <p:nvPr/>
          </p:nvCxnSpPr>
          <p:spPr>
            <a:xfrm>
              <a:off x="3930501" y="5757793"/>
              <a:ext cx="494718" cy="563841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BlokTextu 36"/>
          <p:cNvSpPr txBox="1"/>
          <p:nvPr/>
        </p:nvSpPr>
        <p:spPr>
          <a:xfrm>
            <a:off x="1307565" y="6412451"/>
            <a:ext cx="33879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/>
              <a:t>Obtained by regression</a:t>
            </a:r>
          </a:p>
        </p:txBody>
      </p:sp>
      <p:cxnSp>
        <p:nvCxnSpPr>
          <p:cNvPr id="43" name="Rovná spojovacia šípka 13"/>
          <p:cNvCxnSpPr>
            <a:stCxn id="42" idx="0"/>
            <a:endCxn id="19" idx="2"/>
          </p:cNvCxnSpPr>
          <p:nvPr/>
        </p:nvCxnSpPr>
        <p:spPr>
          <a:xfrm flipH="1" flipV="1">
            <a:off x="471371" y="4883981"/>
            <a:ext cx="2530178" cy="1528470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ovná spojovacia šípka 13"/>
          <p:cNvCxnSpPr>
            <a:stCxn id="42" idx="0"/>
            <a:endCxn id="18" idx="2"/>
          </p:cNvCxnSpPr>
          <p:nvPr/>
        </p:nvCxnSpPr>
        <p:spPr>
          <a:xfrm flipV="1">
            <a:off x="3001549" y="5253313"/>
            <a:ext cx="2134654" cy="1159138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5919478" y="4124097"/>
            <a:ext cx="3064835" cy="1191993"/>
            <a:chOff x="5919478" y="4124097"/>
            <a:chExt cx="3064835" cy="11919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BlokTextu 36"/>
                <p:cNvSpPr txBox="1"/>
                <p:nvPr/>
              </p:nvSpPr>
              <p:spPr>
                <a:xfrm>
                  <a:off x="5919478" y="4124097"/>
                  <a:ext cx="3064835" cy="88421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sk-SK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sk-SK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sk-SK" sz="280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func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sk-SK" sz="2800" i="1" smtClean="0">
                                    <a:solidFill>
                                      <a:schemeClr val="accent3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sk-SK" sz="2800" i="1" smtClean="0">
                                        <a:solidFill>
                                          <a:schemeClr val="accent3"/>
                                        </a:solidFill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sz="2800" i="1"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sz="2800" i="1">
                                            <a:latin typeface="Cambria Math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en-US" sz="280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1" name="BlokTextu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9478" y="4124097"/>
                  <a:ext cx="3064835" cy="884216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/>
            <p:cNvSpPr txBox="1"/>
            <p:nvPr/>
          </p:nvSpPr>
          <p:spPr>
            <a:xfrm>
              <a:off x="6084581" y="5008313"/>
              <a:ext cx="27013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>
                  <a:solidFill>
                    <a:schemeClr val="accent2">
                      <a:lumMod val="75000"/>
                    </a:schemeClr>
                  </a:solidFill>
                </a:rPr>
                <a:t>Derived from geometrical optics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7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3" grpId="0" animBg="1"/>
      <p:bldP spid="28" grpId="0"/>
      <p:bldP spid="30" grpId="0" animBg="1"/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46586"/>
            <a:ext cx="8069448" cy="1143000"/>
          </a:xfrm>
        </p:spPr>
        <p:txBody>
          <a:bodyPr>
            <a:normAutofit fontScale="90000"/>
          </a:bodyPr>
          <a:lstStyle/>
          <a:p>
            <a:r>
              <a:rPr lang="en-GB" sz="3600" noProof="0" dirty="0"/>
              <a:t>Thickness and index of refraction: </a:t>
            </a:r>
            <a:r>
              <a:rPr lang="en-GB" sz="3600" b="1" noProof="0" dirty="0"/>
              <a:t>internal reflection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Obdĺžnik 2"/>
          <p:cNvSpPr/>
          <p:nvPr/>
        </p:nvSpPr>
        <p:spPr>
          <a:xfrm>
            <a:off x="120700" y="4412538"/>
            <a:ext cx="5508824" cy="1362066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Rovná spojovacia šípka 25"/>
          <p:cNvCxnSpPr/>
          <p:nvPr/>
        </p:nvCxnSpPr>
        <p:spPr>
          <a:xfrm>
            <a:off x="5331831" y="4445504"/>
            <a:ext cx="0" cy="1314746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BlokTextu 26"/>
              <p:cNvSpPr txBox="1"/>
              <p:nvPr/>
            </p:nvSpPr>
            <p:spPr>
              <a:xfrm>
                <a:off x="5007898" y="4883981"/>
                <a:ext cx="256609" cy="369332"/>
              </a:xfrm>
              <a:prstGeom prst="rect">
                <a:avLst/>
              </a:prstGeom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8" name="BlokTextu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898" y="4883981"/>
                <a:ext cx="256609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28571" r="-26190" b="-81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BlokTextu 27"/>
              <p:cNvSpPr txBox="1"/>
              <p:nvPr/>
            </p:nvSpPr>
            <p:spPr>
              <a:xfrm>
                <a:off x="312449" y="4514649"/>
                <a:ext cx="317844" cy="369332"/>
              </a:xfrm>
              <a:prstGeom prst="rect">
                <a:avLst/>
              </a:prstGeom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9" name="BlokTextu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49" y="4514649"/>
                <a:ext cx="317844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36538" t="-141667" r="-13462" b="-18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Rovná spojovacia šípka 28"/>
          <p:cNvCxnSpPr/>
          <p:nvPr/>
        </p:nvCxnSpPr>
        <p:spPr>
          <a:xfrm>
            <a:off x="3609528" y="3466323"/>
            <a:ext cx="895611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BlokTextu 30"/>
              <p:cNvSpPr txBox="1"/>
              <p:nvPr/>
            </p:nvSpPr>
            <p:spPr>
              <a:xfrm>
                <a:off x="4036155" y="3042989"/>
                <a:ext cx="283411" cy="430887"/>
              </a:xfrm>
              <a:prstGeom prst="rect">
                <a:avLst/>
              </a:prstGeom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1" name="BlokTextu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155" y="3042989"/>
                <a:ext cx="283411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Rovná spojnica 16"/>
          <p:cNvCxnSpPr/>
          <p:nvPr/>
        </p:nvCxnSpPr>
        <p:spPr>
          <a:xfrm flipV="1">
            <a:off x="2648241" y="3722563"/>
            <a:ext cx="0" cy="1216232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BlokTextu 19"/>
              <p:cNvSpPr txBox="1"/>
              <p:nvPr/>
            </p:nvSpPr>
            <p:spPr>
              <a:xfrm>
                <a:off x="2349810" y="3754765"/>
                <a:ext cx="262571" cy="369332"/>
              </a:xfrm>
              <a:prstGeom prst="rect">
                <a:avLst/>
              </a:prstGeom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3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9810" y="3754765"/>
                <a:ext cx="262571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3636" r="-11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BlokTextu 45"/>
              <p:cNvSpPr txBox="1"/>
              <p:nvPr/>
            </p:nvSpPr>
            <p:spPr>
              <a:xfrm>
                <a:off x="307806" y="4008402"/>
                <a:ext cx="3061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8" name="BlokTextu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06" y="4008402"/>
                <a:ext cx="306174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37255" t="-140000" r="-23529" b="-18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BlokTextu 36"/>
          <p:cNvSpPr txBox="1"/>
          <p:nvPr/>
        </p:nvSpPr>
        <p:spPr>
          <a:xfrm>
            <a:off x="2456116" y="1636419"/>
            <a:ext cx="1452648" cy="36933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/>
              <a:t>measured</a:t>
            </a:r>
          </a:p>
        </p:txBody>
      </p:sp>
      <p:cxnSp>
        <p:nvCxnSpPr>
          <p:cNvPr id="32" name="Rovná spojovacia šípka 13"/>
          <p:cNvCxnSpPr>
            <a:stCxn id="30" idx="2"/>
            <a:endCxn id="21" idx="0"/>
          </p:cNvCxnSpPr>
          <p:nvPr/>
        </p:nvCxnSpPr>
        <p:spPr>
          <a:xfrm>
            <a:off x="3182440" y="2005751"/>
            <a:ext cx="995421" cy="1037238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ovná spojovacia šípka 13"/>
          <p:cNvCxnSpPr>
            <a:stCxn id="30" idx="2"/>
            <a:endCxn id="23" idx="0"/>
          </p:cNvCxnSpPr>
          <p:nvPr/>
        </p:nvCxnSpPr>
        <p:spPr>
          <a:xfrm flipH="1">
            <a:off x="2481096" y="2005751"/>
            <a:ext cx="701344" cy="1749014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-41565" y="1619019"/>
            <a:ext cx="6151418" cy="4712362"/>
            <a:chOff x="-41565" y="1619019"/>
            <a:chExt cx="6151418" cy="4712362"/>
          </a:xfrm>
        </p:grpSpPr>
        <p:grpSp>
          <p:nvGrpSpPr>
            <p:cNvPr id="3" name="Group 2"/>
            <p:cNvGrpSpPr/>
            <p:nvPr/>
          </p:nvGrpSpPr>
          <p:grpSpPr>
            <a:xfrm>
              <a:off x="-41565" y="1619019"/>
              <a:ext cx="6151418" cy="4712362"/>
              <a:chOff x="-118753" y="1779252"/>
              <a:chExt cx="6151418" cy="4712362"/>
            </a:xfrm>
          </p:grpSpPr>
          <p:cxnSp>
            <p:nvCxnSpPr>
              <p:cNvPr id="7" name="Rovná spojovacia šípka 6"/>
              <p:cNvCxnSpPr/>
              <p:nvPr/>
            </p:nvCxnSpPr>
            <p:spPr>
              <a:xfrm>
                <a:off x="-118753" y="1779252"/>
                <a:ext cx="2698260" cy="2800809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Rovná spojovacia šípka 8"/>
              <p:cNvCxnSpPr/>
              <p:nvPr/>
            </p:nvCxnSpPr>
            <p:spPr>
              <a:xfrm>
                <a:off x="2585857" y="4565778"/>
                <a:ext cx="361950" cy="1376349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Rovná spojovacia šípka 10"/>
              <p:cNvCxnSpPr/>
              <p:nvPr/>
            </p:nvCxnSpPr>
            <p:spPr>
              <a:xfrm>
                <a:off x="2935585" y="5927773"/>
                <a:ext cx="494718" cy="563841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Rovná spojovacia šípka 13"/>
              <p:cNvCxnSpPr/>
              <p:nvPr/>
            </p:nvCxnSpPr>
            <p:spPr>
              <a:xfrm flipV="1">
                <a:off x="2954157" y="4580061"/>
                <a:ext cx="511175" cy="136206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Rovná spojovacia šípka 15"/>
              <p:cNvCxnSpPr/>
              <p:nvPr/>
            </p:nvCxnSpPr>
            <p:spPr>
              <a:xfrm flipV="1">
                <a:off x="3471682" y="2932227"/>
                <a:ext cx="1650171" cy="164787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Rovná spojovacia šípka 17"/>
              <p:cNvCxnSpPr/>
              <p:nvPr/>
            </p:nvCxnSpPr>
            <p:spPr>
              <a:xfrm flipV="1">
                <a:off x="2585857" y="2917908"/>
                <a:ext cx="1650171" cy="164787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Rovná spojovacia šípka 18"/>
              <p:cNvCxnSpPr/>
              <p:nvPr/>
            </p:nvCxnSpPr>
            <p:spPr>
              <a:xfrm>
                <a:off x="3462157" y="4580888"/>
                <a:ext cx="395459" cy="135764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Rovná spojovacia šípka 20"/>
              <p:cNvCxnSpPr/>
              <p:nvPr/>
            </p:nvCxnSpPr>
            <p:spPr>
              <a:xfrm flipV="1">
                <a:off x="3857616" y="4564475"/>
                <a:ext cx="523875" cy="1354322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ovná spojovacia šípka 21"/>
              <p:cNvCxnSpPr/>
              <p:nvPr/>
            </p:nvCxnSpPr>
            <p:spPr>
              <a:xfrm flipV="1">
                <a:off x="4382494" y="2930668"/>
                <a:ext cx="1650171" cy="1647870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ovná spojovacia šípka 22"/>
              <p:cNvCxnSpPr/>
              <p:nvPr/>
            </p:nvCxnSpPr>
            <p:spPr>
              <a:xfrm>
                <a:off x="4375141" y="4612992"/>
                <a:ext cx="291856" cy="1063212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ovná spojovacia šípka 10"/>
            <p:cNvCxnSpPr/>
            <p:nvPr/>
          </p:nvCxnSpPr>
          <p:spPr>
            <a:xfrm>
              <a:off x="3930501" y="5757793"/>
              <a:ext cx="494718" cy="563841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BlokTextu 36"/>
          <p:cNvSpPr txBox="1"/>
          <p:nvPr/>
        </p:nvSpPr>
        <p:spPr>
          <a:xfrm>
            <a:off x="2811155" y="6300835"/>
            <a:ext cx="33879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/>
              <a:t>Obtained by regression</a:t>
            </a:r>
          </a:p>
        </p:txBody>
      </p:sp>
      <p:cxnSp>
        <p:nvCxnSpPr>
          <p:cNvPr id="43" name="Rovná spojovacia šípka 13"/>
          <p:cNvCxnSpPr>
            <a:stCxn id="35" idx="0"/>
            <a:endCxn id="19" idx="2"/>
          </p:cNvCxnSpPr>
          <p:nvPr/>
        </p:nvCxnSpPr>
        <p:spPr>
          <a:xfrm flipH="1" flipV="1">
            <a:off x="471371" y="4883981"/>
            <a:ext cx="775841" cy="1315998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ovná spojovacia šípka 13"/>
          <p:cNvCxnSpPr>
            <a:stCxn id="42" idx="0"/>
            <a:endCxn id="18" idx="2"/>
          </p:cNvCxnSpPr>
          <p:nvPr/>
        </p:nvCxnSpPr>
        <p:spPr>
          <a:xfrm flipV="1">
            <a:off x="4505139" y="5253313"/>
            <a:ext cx="631064" cy="1047522"/>
          </a:xfrm>
          <a:prstGeom prst="straightConnector1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5919478" y="4124097"/>
            <a:ext cx="3064835" cy="1191993"/>
            <a:chOff x="5919478" y="4124097"/>
            <a:chExt cx="3064835" cy="11919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BlokTextu 36"/>
                <p:cNvSpPr txBox="1"/>
                <p:nvPr/>
              </p:nvSpPr>
              <p:spPr>
                <a:xfrm>
                  <a:off x="5919478" y="4124097"/>
                  <a:ext cx="3064835" cy="88421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sk-SK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sk-SK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sk-SK" sz="280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func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sk-SK" sz="2800" i="1" smtClean="0">
                                    <a:solidFill>
                                      <a:schemeClr val="accent3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sk-SK" sz="2800" i="1" smtClean="0">
                                        <a:solidFill>
                                          <a:schemeClr val="accent3"/>
                                        </a:solidFill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sz="2800" i="1"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sz="2800" i="1">
                                            <a:latin typeface="Cambria Math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en-US" sz="280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31" name="BlokTextu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9478" y="4124097"/>
                  <a:ext cx="3064835" cy="884216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/>
            <p:cNvSpPr txBox="1"/>
            <p:nvPr/>
          </p:nvSpPr>
          <p:spPr>
            <a:xfrm>
              <a:off x="6084581" y="5008313"/>
              <a:ext cx="27013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>
                  <a:solidFill>
                    <a:schemeClr val="accent2">
                      <a:lumMod val="75000"/>
                    </a:schemeClr>
                  </a:solidFill>
                </a:rPr>
                <a:t>Derived from geometrical optics</a:t>
              </a:r>
            </a:p>
          </p:txBody>
        </p:sp>
      </p:grpSp>
      <p:sp>
        <p:nvSpPr>
          <p:cNvPr id="35" name="BlokTextu 36"/>
          <p:cNvSpPr txBox="1"/>
          <p:nvPr/>
        </p:nvSpPr>
        <p:spPr>
          <a:xfrm>
            <a:off x="110203" y="6199979"/>
            <a:ext cx="22740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/>
              <a:t>Brewster’s angle</a:t>
            </a:r>
          </a:p>
        </p:txBody>
      </p:sp>
    </p:spTree>
    <p:extLst>
      <p:ext uri="{BB962C8B-B14F-4D97-AF65-F5344CB8AC3E}">
        <p14:creationId xmlns:p14="http://schemas.microsoft.com/office/powerpoint/2010/main" val="623324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46586"/>
            <a:ext cx="8069448" cy="1143000"/>
          </a:xfrm>
        </p:spPr>
        <p:txBody>
          <a:bodyPr>
            <a:normAutofit fontScale="90000"/>
          </a:bodyPr>
          <a:lstStyle/>
          <a:p>
            <a:r>
              <a:rPr lang="en-GB" sz="3600" noProof="0" dirty="0"/>
              <a:t>Thickness and index of refraction: </a:t>
            </a:r>
            <a:r>
              <a:rPr lang="en-GB" sz="3600" b="1" noProof="0" dirty="0"/>
              <a:t>internal reflection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Obdĺžnik 2"/>
          <p:cNvSpPr/>
          <p:nvPr/>
        </p:nvSpPr>
        <p:spPr>
          <a:xfrm>
            <a:off x="1707047" y="5087787"/>
            <a:ext cx="5508824" cy="1362066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Rovná spojovacia šípka 28"/>
          <p:cNvCxnSpPr/>
          <p:nvPr/>
        </p:nvCxnSpPr>
        <p:spPr>
          <a:xfrm>
            <a:off x="5195875" y="4141572"/>
            <a:ext cx="895611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BlokTextu 30"/>
              <p:cNvSpPr txBox="1"/>
              <p:nvPr/>
            </p:nvSpPr>
            <p:spPr>
              <a:xfrm>
                <a:off x="5622502" y="3718238"/>
                <a:ext cx="283411" cy="430887"/>
              </a:xfrm>
              <a:prstGeom prst="rect">
                <a:avLst/>
              </a:prstGeom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1" name="BlokTextu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502" y="3718238"/>
                <a:ext cx="283411" cy="4308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Rovná spojnica 16"/>
          <p:cNvCxnSpPr/>
          <p:nvPr/>
        </p:nvCxnSpPr>
        <p:spPr>
          <a:xfrm flipV="1">
            <a:off x="4234588" y="4397812"/>
            <a:ext cx="0" cy="1216232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BlokTextu 19"/>
              <p:cNvSpPr txBox="1"/>
              <p:nvPr/>
            </p:nvSpPr>
            <p:spPr>
              <a:xfrm>
                <a:off x="3936157" y="4430014"/>
                <a:ext cx="262571" cy="369332"/>
              </a:xfrm>
              <a:prstGeom prst="rect">
                <a:avLst/>
              </a:prstGeom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3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157" y="4430014"/>
                <a:ext cx="262571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6279" r="-1162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Rovná spojovacia šípka 6"/>
          <p:cNvCxnSpPr/>
          <p:nvPr/>
        </p:nvCxnSpPr>
        <p:spPr>
          <a:xfrm>
            <a:off x="1544782" y="2294268"/>
            <a:ext cx="2698260" cy="280080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ovacia šípka 8"/>
          <p:cNvCxnSpPr/>
          <p:nvPr/>
        </p:nvCxnSpPr>
        <p:spPr>
          <a:xfrm>
            <a:off x="4249392" y="5080794"/>
            <a:ext cx="361950" cy="137634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ovná spojovacia šípka 10"/>
          <p:cNvCxnSpPr/>
          <p:nvPr/>
        </p:nvCxnSpPr>
        <p:spPr>
          <a:xfrm>
            <a:off x="4599120" y="6442789"/>
            <a:ext cx="494718" cy="56384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ovacia šípka 13"/>
          <p:cNvCxnSpPr/>
          <p:nvPr/>
        </p:nvCxnSpPr>
        <p:spPr>
          <a:xfrm flipV="1">
            <a:off x="4617692" y="5095077"/>
            <a:ext cx="511175" cy="136206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5"/>
          <p:cNvCxnSpPr/>
          <p:nvPr/>
        </p:nvCxnSpPr>
        <p:spPr>
          <a:xfrm flipV="1">
            <a:off x="5135217" y="3447243"/>
            <a:ext cx="1650171" cy="164787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ovná spojovacia šípka 17"/>
          <p:cNvCxnSpPr/>
          <p:nvPr/>
        </p:nvCxnSpPr>
        <p:spPr>
          <a:xfrm flipV="1">
            <a:off x="4249392" y="3432924"/>
            <a:ext cx="1650171" cy="164787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ovná spojovacia šípka 18"/>
          <p:cNvCxnSpPr/>
          <p:nvPr/>
        </p:nvCxnSpPr>
        <p:spPr>
          <a:xfrm>
            <a:off x="5125692" y="5095904"/>
            <a:ext cx="395459" cy="135764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ovná spojovacia šípka 20"/>
          <p:cNvCxnSpPr/>
          <p:nvPr/>
        </p:nvCxnSpPr>
        <p:spPr>
          <a:xfrm flipV="1">
            <a:off x="5521151" y="5079491"/>
            <a:ext cx="523875" cy="135432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ovacia šípka 21"/>
          <p:cNvCxnSpPr/>
          <p:nvPr/>
        </p:nvCxnSpPr>
        <p:spPr>
          <a:xfrm flipV="1">
            <a:off x="6046029" y="3445684"/>
            <a:ext cx="1650171" cy="164787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ovacia šípka 22"/>
          <p:cNvCxnSpPr/>
          <p:nvPr/>
        </p:nvCxnSpPr>
        <p:spPr>
          <a:xfrm>
            <a:off x="6038676" y="5128008"/>
            <a:ext cx="358237" cy="1305034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ovná spojovacia šípka 10"/>
          <p:cNvCxnSpPr/>
          <p:nvPr/>
        </p:nvCxnSpPr>
        <p:spPr>
          <a:xfrm>
            <a:off x="5516848" y="6433042"/>
            <a:ext cx="494718" cy="563841"/>
          </a:xfrm>
          <a:prstGeom prst="straightConnector1">
            <a:avLst/>
          </a:prstGeom>
          <a:ln w="63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ovná spojovacia šípka 20"/>
          <p:cNvCxnSpPr/>
          <p:nvPr/>
        </p:nvCxnSpPr>
        <p:spPr>
          <a:xfrm flipV="1">
            <a:off x="6390563" y="5078720"/>
            <a:ext cx="523875" cy="1354322"/>
          </a:xfrm>
          <a:prstGeom prst="straightConnector1">
            <a:avLst/>
          </a:prstGeom>
          <a:ln w="63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ovná spojovacia šípka 21"/>
          <p:cNvCxnSpPr/>
          <p:nvPr/>
        </p:nvCxnSpPr>
        <p:spPr>
          <a:xfrm flipV="1">
            <a:off x="6914660" y="3445684"/>
            <a:ext cx="1650171" cy="1647870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ovná spojovacia šípka 10"/>
          <p:cNvCxnSpPr/>
          <p:nvPr/>
        </p:nvCxnSpPr>
        <p:spPr>
          <a:xfrm>
            <a:off x="6383089" y="6432286"/>
            <a:ext cx="494718" cy="563841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613066" y="2824150"/>
            <a:ext cx="3002433" cy="523220"/>
            <a:chOff x="4735040" y="2520347"/>
            <a:chExt cx="2689415" cy="523220"/>
          </a:xfrm>
        </p:grpSpPr>
        <p:sp>
          <p:nvSpPr>
            <p:cNvPr id="28" name="TextBox 27"/>
            <p:cNvSpPr txBox="1"/>
            <p:nvPr/>
          </p:nvSpPr>
          <p:spPr>
            <a:xfrm>
              <a:off x="5304430" y="2520347"/>
              <a:ext cx="2120025" cy="5232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+mn-lt"/>
                </a:rPr>
                <a:t>CMOS sensor</a:t>
              </a:r>
              <a:endParaRPr lang="sk-SK" sz="4000" dirty="0">
                <a:latin typeface="+mn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35040" y="2520347"/>
              <a:ext cx="569389" cy="52322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800" dirty="0"/>
                <a:t>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6577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46586"/>
            <a:ext cx="8069448" cy="1143000"/>
          </a:xfrm>
        </p:spPr>
        <p:txBody>
          <a:bodyPr>
            <a:normAutofit fontScale="90000"/>
          </a:bodyPr>
          <a:lstStyle/>
          <a:p>
            <a:r>
              <a:rPr lang="en-GB" sz="3600" noProof="0" dirty="0"/>
              <a:t>Thickness and index of refraction: </a:t>
            </a:r>
            <a:r>
              <a:rPr lang="en-GB" sz="3600" b="1" noProof="0" dirty="0"/>
              <a:t>internal reflection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6" name="Obdĺžnik 2"/>
          <p:cNvSpPr/>
          <p:nvPr/>
        </p:nvSpPr>
        <p:spPr>
          <a:xfrm>
            <a:off x="1707047" y="5087787"/>
            <a:ext cx="5508824" cy="1362066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Rovná spojnica 16"/>
          <p:cNvCxnSpPr/>
          <p:nvPr/>
        </p:nvCxnSpPr>
        <p:spPr>
          <a:xfrm flipV="1">
            <a:off x="4234588" y="4397812"/>
            <a:ext cx="0" cy="1216232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BlokTextu 19"/>
              <p:cNvSpPr txBox="1"/>
              <p:nvPr/>
            </p:nvSpPr>
            <p:spPr>
              <a:xfrm>
                <a:off x="3936157" y="4430014"/>
                <a:ext cx="262571" cy="369332"/>
              </a:xfrm>
              <a:prstGeom prst="rect">
                <a:avLst/>
              </a:prstGeom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3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157" y="4430014"/>
                <a:ext cx="262571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16279" r="-1162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Rovná spojovacia šípka 6"/>
          <p:cNvCxnSpPr/>
          <p:nvPr/>
        </p:nvCxnSpPr>
        <p:spPr>
          <a:xfrm>
            <a:off x="1544782" y="2294268"/>
            <a:ext cx="2698260" cy="28008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ovacia šípka 8"/>
          <p:cNvCxnSpPr/>
          <p:nvPr/>
        </p:nvCxnSpPr>
        <p:spPr>
          <a:xfrm>
            <a:off x="4249392" y="5080794"/>
            <a:ext cx="361950" cy="137634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ovná spojovacia šípka 10"/>
          <p:cNvCxnSpPr/>
          <p:nvPr/>
        </p:nvCxnSpPr>
        <p:spPr>
          <a:xfrm>
            <a:off x="4599120" y="6442789"/>
            <a:ext cx="494718" cy="56384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ovacia šípka 13"/>
          <p:cNvCxnSpPr/>
          <p:nvPr/>
        </p:nvCxnSpPr>
        <p:spPr>
          <a:xfrm flipV="1">
            <a:off x="4617692" y="5095077"/>
            <a:ext cx="511175" cy="136206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5"/>
          <p:cNvCxnSpPr/>
          <p:nvPr/>
        </p:nvCxnSpPr>
        <p:spPr>
          <a:xfrm flipV="1">
            <a:off x="5135217" y="3447243"/>
            <a:ext cx="1650171" cy="164787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ovná spojovacia šípka 17"/>
          <p:cNvCxnSpPr/>
          <p:nvPr/>
        </p:nvCxnSpPr>
        <p:spPr>
          <a:xfrm flipV="1">
            <a:off x="4249392" y="3432924"/>
            <a:ext cx="1650171" cy="164787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ovná spojovacia šípka 18"/>
          <p:cNvCxnSpPr/>
          <p:nvPr/>
        </p:nvCxnSpPr>
        <p:spPr>
          <a:xfrm>
            <a:off x="5125692" y="5095904"/>
            <a:ext cx="395459" cy="135764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ovná spojovacia šípka 20"/>
          <p:cNvCxnSpPr/>
          <p:nvPr/>
        </p:nvCxnSpPr>
        <p:spPr>
          <a:xfrm flipV="1">
            <a:off x="5521151" y="5079491"/>
            <a:ext cx="523875" cy="135432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ovacia šípka 21"/>
          <p:cNvCxnSpPr/>
          <p:nvPr/>
        </p:nvCxnSpPr>
        <p:spPr>
          <a:xfrm flipV="1">
            <a:off x="6046029" y="3445684"/>
            <a:ext cx="1650171" cy="164787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ovacia šípka 22"/>
          <p:cNvCxnSpPr/>
          <p:nvPr/>
        </p:nvCxnSpPr>
        <p:spPr>
          <a:xfrm>
            <a:off x="6038676" y="5128008"/>
            <a:ext cx="358237" cy="1305034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ovná spojovacia šípka 10"/>
          <p:cNvCxnSpPr/>
          <p:nvPr/>
        </p:nvCxnSpPr>
        <p:spPr>
          <a:xfrm>
            <a:off x="5516848" y="6433042"/>
            <a:ext cx="494718" cy="563841"/>
          </a:xfrm>
          <a:prstGeom prst="straightConnector1">
            <a:avLst/>
          </a:prstGeom>
          <a:ln w="63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ovná spojovacia šípka 20"/>
          <p:cNvCxnSpPr/>
          <p:nvPr/>
        </p:nvCxnSpPr>
        <p:spPr>
          <a:xfrm flipV="1">
            <a:off x="6390563" y="5078720"/>
            <a:ext cx="523875" cy="1354322"/>
          </a:xfrm>
          <a:prstGeom prst="straightConnector1">
            <a:avLst/>
          </a:prstGeom>
          <a:ln w="63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ovná spojovacia šípka 21"/>
          <p:cNvCxnSpPr/>
          <p:nvPr/>
        </p:nvCxnSpPr>
        <p:spPr>
          <a:xfrm flipV="1">
            <a:off x="6914660" y="3445684"/>
            <a:ext cx="1650171" cy="1647870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ovná spojovacia šípka 10"/>
          <p:cNvCxnSpPr/>
          <p:nvPr/>
        </p:nvCxnSpPr>
        <p:spPr>
          <a:xfrm>
            <a:off x="6383089" y="6432286"/>
            <a:ext cx="494718" cy="563841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59652" y="2163368"/>
            <a:ext cx="3924695" cy="523220"/>
            <a:chOff x="4735040" y="2520347"/>
            <a:chExt cx="3515527" cy="523220"/>
          </a:xfrm>
        </p:grpSpPr>
        <p:sp>
          <p:nvSpPr>
            <p:cNvPr id="28" name="TextBox 27"/>
            <p:cNvSpPr txBox="1"/>
            <p:nvPr/>
          </p:nvSpPr>
          <p:spPr>
            <a:xfrm>
              <a:off x="5304429" y="2520347"/>
              <a:ext cx="2946138" cy="5232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+mn-lt"/>
                </a:rPr>
                <a:t>Extremely thin beam</a:t>
              </a:r>
              <a:endParaRPr lang="sk-SK" sz="4000">
                <a:latin typeface="+mn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35040" y="2520347"/>
              <a:ext cx="569389" cy="52322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800" dirty="0"/>
                <a:t>2.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035822" y="3730372"/>
            <a:ext cx="1928092" cy="523220"/>
            <a:chOff x="4735040" y="2520347"/>
            <a:chExt cx="2268817" cy="523220"/>
          </a:xfrm>
        </p:grpSpPr>
        <p:sp>
          <p:nvSpPr>
            <p:cNvPr id="31" name="TextBox 30"/>
            <p:cNvSpPr txBox="1"/>
            <p:nvPr/>
          </p:nvSpPr>
          <p:spPr>
            <a:xfrm>
              <a:off x="5304428" y="2520347"/>
              <a:ext cx="1699429" cy="5232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+mn-lt"/>
                </a:rPr>
                <a:t>Camera</a:t>
              </a:r>
              <a:endParaRPr lang="sk-SK" sz="4000">
                <a:latin typeface="+mn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35040" y="2520347"/>
              <a:ext cx="569389" cy="52322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800" dirty="0"/>
                <a:t>3.</a:t>
              </a:r>
            </a:p>
          </p:txBody>
        </p:sp>
      </p:grpSp>
      <p:cxnSp>
        <p:nvCxnSpPr>
          <p:cNvPr id="43" name="Rovná spojovacia šípka 28"/>
          <p:cNvCxnSpPr/>
          <p:nvPr/>
        </p:nvCxnSpPr>
        <p:spPr>
          <a:xfrm>
            <a:off x="5195875" y="4141572"/>
            <a:ext cx="895611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BlokTextu 30"/>
              <p:cNvSpPr txBox="1"/>
              <p:nvPr/>
            </p:nvSpPr>
            <p:spPr>
              <a:xfrm>
                <a:off x="5622502" y="3718238"/>
                <a:ext cx="283411" cy="430887"/>
              </a:xfrm>
              <a:prstGeom prst="rect">
                <a:avLst/>
              </a:prstGeom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4" name="BlokTextu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502" y="3718238"/>
                <a:ext cx="283411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/>
          <p:cNvGrpSpPr/>
          <p:nvPr/>
        </p:nvGrpSpPr>
        <p:grpSpPr>
          <a:xfrm>
            <a:off x="5613066" y="2824150"/>
            <a:ext cx="3002433" cy="523220"/>
            <a:chOff x="4735040" y="2520347"/>
            <a:chExt cx="2689415" cy="523220"/>
          </a:xfrm>
        </p:grpSpPr>
        <p:sp>
          <p:nvSpPr>
            <p:cNvPr id="49" name="TextBox 48"/>
            <p:cNvSpPr txBox="1"/>
            <p:nvPr/>
          </p:nvSpPr>
          <p:spPr>
            <a:xfrm>
              <a:off x="5304430" y="2520347"/>
              <a:ext cx="2120025" cy="5232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+mn-lt"/>
                </a:rPr>
                <a:t>CMOS sensor</a:t>
              </a:r>
              <a:endParaRPr lang="sk-SK" sz="4000" dirty="0">
                <a:latin typeface="+mn-lt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735040" y="2520347"/>
              <a:ext cx="569389" cy="52322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800" dirty="0"/>
                <a:t>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5969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7" t="11797" r="33528" b="42568"/>
          <a:stretch/>
        </p:blipFill>
        <p:spPr>
          <a:xfrm rot="15189030">
            <a:off x="1399084" y="3688648"/>
            <a:ext cx="770055" cy="1820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48908"/>
            <a:ext cx="6560820" cy="1143000"/>
          </a:xfrm>
        </p:spPr>
        <p:txBody>
          <a:bodyPr>
            <a:normAutofit fontScale="90000"/>
          </a:bodyPr>
          <a:lstStyle/>
          <a:p>
            <a:r>
              <a:rPr lang="en-GB" b="1" noProof="0" dirty="0"/>
              <a:t>Digitally</a:t>
            </a:r>
            <a:r>
              <a:rPr lang="en-GB" noProof="0" dirty="0"/>
              <a:t> measuring the </a:t>
            </a:r>
            <a:r>
              <a:rPr lang="en-GB" b="1" noProof="0" dirty="0"/>
              <a:t>distance</a:t>
            </a:r>
            <a:r>
              <a:rPr lang="en-GB" noProof="0" dirty="0"/>
              <a:t> and </a:t>
            </a:r>
            <a:r>
              <a:rPr lang="en-GB" b="1" noProof="0" dirty="0"/>
              <a:t>angle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20" y="1546289"/>
            <a:ext cx="5115988" cy="38179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384" y="5618572"/>
            <a:ext cx="3532591" cy="8309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/>
              <a:t>Took a picture from the top to measure the angles</a:t>
            </a:r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>
          <a:xfrm flipH="1" flipV="1">
            <a:off x="2218944" y="4901184"/>
            <a:ext cx="13736" cy="717388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0"/>
          </p:cNvCxnSpPr>
          <p:nvPr/>
        </p:nvCxnSpPr>
        <p:spPr>
          <a:xfrm flipV="1">
            <a:off x="2232680" y="3510262"/>
            <a:ext cx="2300470" cy="2108310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0"/>
          </p:cNvCxnSpPr>
          <p:nvPr/>
        </p:nvCxnSpPr>
        <p:spPr>
          <a:xfrm flipH="1" flipV="1">
            <a:off x="1292354" y="2731008"/>
            <a:ext cx="940326" cy="2887564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76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48908"/>
            <a:ext cx="6560820" cy="1143000"/>
          </a:xfrm>
        </p:spPr>
        <p:txBody>
          <a:bodyPr>
            <a:normAutofit fontScale="90000"/>
          </a:bodyPr>
          <a:lstStyle/>
          <a:p>
            <a:r>
              <a:rPr lang="en-GB" b="1" noProof="0" dirty="0"/>
              <a:t>Digitally</a:t>
            </a:r>
            <a:r>
              <a:rPr lang="en-GB" noProof="0" dirty="0"/>
              <a:t> measuring the </a:t>
            </a:r>
            <a:r>
              <a:rPr lang="en-GB" b="1" noProof="0" dirty="0"/>
              <a:t>distance</a:t>
            </a:r>
            <a:r>
              <a:rPr lang="en-GB" noProof="0" dirty="0"/>
              <a:t> and </a:t>
            </a:r>
            <a:r>
              <a:rPr lang="en-GB" b="1" noProof="0" dirty="0"/>
              <a:t>angle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20" y="1546289"/>
            <a:ext cx="5115988" cy="38179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384" y="5618572"/>
            <a:ext cx="3508207" cy="8309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/>
              <a:t>Took a picture from the top to measure the angles</a:t>
            </a:r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>
          <a:xfrm flipH="1" flipV="1">
            <a:off x="2218944" y="4901184"/>
            <a:ext cx="1544" cy="717388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0"/>
          </p:cNvCxnSpPr>
          <p:nvPr/>
        </p:nvCxnSpPr>
        <p:spPr>
          <a:xfrm flipV="1">
            <a:off x="2220488" y="3510262"/>
            <a:ext cx="2312662" cy="2108310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0"/>
          </p:cNvCxnSpPr>
          <p:nvPr/>
        </p:nvCxnSpPr>
        <p:spPr>
          <a:xfrm flipH="1" flipV="1">
            <a:off x="1292354" y="2731008"/>
            <a:ext cx="928134" cy="2887564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7" t="11797" r="33528" b="42568"/>
          <a:stretch/>
        </p:blipFill>
        <p:spPr>
          <a:xfrm>
            <a:off x="5674267" y="1546289"/>
            <a:ext cx="3469733" cy="2317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63165" y="4622455"/>
            <a:ext cx="3587456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000"/>
              <a:t>Took a picture on the camera to measure the distance</a:t>
            </a:r>
          </a:p>
        </p:txBody>
      </p:sp>
      <p:cxnSp>
        <p:nvCxnSpPr>
          <p:cNvPr id="13" name="Straight Arrow Connector 12"/>
          <p:cNvCxnSpPr>
            <a:stCxn id="11" idx="0"/>
            <a:endCxn id="4" idx="2"/>
          </p:cNvCxnSpPr>
          <p:nvPr/>
        </p:nvCxnSpPr>
        <p:spPr>
          <a:xfrm flipV="1">
            <a:off x="7056893" y="3863809"/>
            <a:ext cx="352241" cy="758646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0"/>
          </p:cNvCxnSpPr>
          <p:nvPr/>
        </p:nvCxnSpPr>
        <p:spPr>
          <a:xfrm flipH="1" flipV="1">
            <a:off x="2218944" y="3641213"/>
            <a:ext cx="4837949" cy="98124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029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50651"/>
            <a:ext cx="6560820" cy="1143000"/>
          </a:xfrm>
        </p:spPr>
        <p:txBody>
          <a:bodyPr>
            <a:normAutofit fontScale="90000"/>
          </a:bodyPr>
          <a:lstStyle/>
          <a:p>
            <a:r>
              <a:rPr lang="en-GB" b="1" noProof="0" dirty="0"/>
              <a:t>Digitally</a:t>
            </a:r>
            <a:r>
              <a:rPr lang="en-GB" noProof="0" dirty="0"/>
              <a:t> measuring the </a:t>
            </a:r>
            <a:r>
              <a:rPr lang="en-GB" b="1" noProof="0" dirty="0"/>
              <a:t>distance</a:t>
            </a:r>
            <a:r>
              <a:rPr lang="en-GB" noProof="0" dirty="0"/>
              <a:t> and </a:t>
            </a:r>
            <a:r>
              <a:rPr lang="en-GB" b="1" noProof="0" dirty="0"/>
              <a:t>angle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7" t="11797" r="33528" b="42568"/>
          <a:stretch/>
        </p:blipFill>
        <p:spPr>
          <a:xfrm>
            <a:off x="321979" y="1633728"/>
            <a:ext cx="7204819" cy="48122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86" y="2705772"/>
            <a:ext cx="4784598" cy="26681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18156" y="1214140"/>
            <a:ext cx="3051779" cy="830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/>
              <a:t>Measured </a:t>
            </a:r>
            <a:r>
              <a:rPr lang="en-GB" sz="2400" b="1"/>
              <a:t>4 poin</a:t>
            </a:r>
            <a:r>
              <a:rPr lang="en-GB" sz="2400"/>
              <a:t>ts for each beam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65777" y="2564445"/>
            <a:ext cx="3341514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/>
              <a:t>Extremely high precision</a:t>
            </a:r>
          </a:p>
        </p:txBody>
      </p:sp>
      <p:cxnSp>
        <p:nvCxnSpPr>
          <p:cNvPr id="17" name="Straight Arrow Connector 16"/>
          <p:cNvCxnSpPr>
            <a:stCxn id="14" idx="2"/>
            <a:endCxn id="16" idx="0"/>
          </p:cNvCxnSpPr>
          <p:nvPr/>
        </p:nvCxnSpPr>
        <p:spPr>
          <a:xfrm flipH="1">
            <a:off x="4636534" y="2045137"/>
            <a:ext cx="2207512" cy="51930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35146" y="3187002"/>
            <a:ext cx="3051779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/>
              <a:t>Derivation of error</a:t>
            </a:r>
            <a:endParaRPr lang="en-GB" sz="2400"/>
          </a:p>
        </p:txBody>
      </p:sp>
      <p:cxnSp>
        <p:nvCxnSpPr>
          <p:cNvPr id="20" name="Straight Arrow Connector 19"/>
          <p:cNvCxnSpPr>
            <a:stCxn id="14" idx="2"/>
            <a:endCxn id="19" idx="0"/>
          </p:cNvCxnSpPr>
          <p:nvPr/>
        </p:nvCxnSpPr>
        <p:spPr>
          <a:xfrm>
            <a:off x="6844046" y="2045137"/>
            <a:ext cx="516990" cy="114186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567596" y="4676613"/>
                <a:ext cx="3009988" cy="89255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charset="0"/>
                      </a:rPr>
                      <m:t>~</m:t>
                    </m:r>
                    <m:r>
                      <a:rPr lang="en-US" sz="2800" b="1" i="1" smtClean="0">
                        <a:latin typeface="Cambria Math" charset="0"/>
                      </a:rPr>
                      <m:t>𝟎</m:t>
                    </m:r>
                    <m:r>
                      <a:rPr lang="en-US" sz="2800" b="1" i="1" smtClean="0">
                        <a:latin typeface="Cambria Math" charset="0"/>
                      </a:rPr>
                      <m:t>.</m:t>
                    </m:r>
                    <m:r>
                      <a:rPr lang="en-US" sz="2800" b="1" i="1" smtClean="0">
                        <a:latin typeface="Cambria Math" charset="0"/>
                      </a:rPr>
                      <m:t>𝟏</m:t>
                    </m:r>
                  </m:oMath>
                </a14:m>
                <a:r>
                  <a:rPr lang="en-GB" sz="2800" b="1"/>
                  <a:t>mm </a:t>
                </a:r>
                <a:r>
                  <a:rPr lang="en-GB" sz="2400" b="1"/>
                  <a:t>(</a:t>
                </a:r>
                <a:r>
                  <a:rPr lang="en-GB" sz="2400"/>
                  <a:t>varied for each measurement)</a:t>
                </a:r>
                <a:endParaRPr lang="en-GB" sz="2400" b="1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7596" y="4676613"/>
                <a:ext cx="3009988" cy="892552"/>
              </a:xfrm>
              <a:prstGeom prst="rect">
                <a:avLst/>
              </a:prstGeom>
              <a:blipFill rotWithShape="0">
                <a:blip r:embed="rId4"/>
                <a:stretch>
                  <a:fillRect l="-3036" t="-6803" r="-3846"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>
            <a:stCxn id="19" idx="2"/>
            <a:endCxn id="27" idx="0"/>
          </p:cNvCxnSpPr>
          <p:nvPr/>
        </p:nvCxnSpPr>
        <p:spPr>
          <a:xfrm flipH="1">
            <a:off x="5072590" y="3648667"/>
            <a:ext cx="2288446" cy="102794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6" idx="2"/>
            <a:endCxn id="27" idx="0"/>
          </p:cNvCxnSpPr>
          <p:nvPr/>
        </p:nvCxnSpPr>
        <p:spPr>
          <a:xfrm>
            <a:off x="4636534" y="3026110"/>
            <a:ext cx="436056" cy="165050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0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9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51188"/>
            <a:ext cx="9027622" cy="2291222"/>
          </a:xfrm>
        </p:spPr>
        <p:txBody>
          <a:bodyPr>
            <a:noAutofit/>
          </a:bodyPr>
          <a:lstStyle/>
          <a:p>
            <a:r>
              <a:rPr lang="en-GB" sz="5400" noProof="0" dirty="0"/>
              <a:t>Measuring </a:t>
            </a:r>
            <a:r>
              <a:rPr lang="en-GB" sz="5400" b="1" noProof="0" dirty="0"/>
              <a:t>refractive index </a:t>
            </a:r>
            <a:r>
              <a:rPr lang="en-GB" sz="5400" noProof="0" dirty="0"/>
              <a:t>using </a:t>
            </a:r>
            <a:r>
              <a:rPr lang="en-GB" sz="5400" b="1" noProof="0" dirty="0"/>
              <a:t>Brewster’s angle</a:t>
            </a:r>
            <a:endParaRPr lang="en-GB" sz="6000" b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C59CDC-8B08-416F-91E2-D8FD6375BFB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32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461532" y="1784921"/>
            <a:ext cx="2210223" cy="105593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68" y="293985"/>
            <a:ext cx="8824269" cy="1143000"/>
          </a:xfrm>
        </p:spPr>
        <p:txBody>
          <a:bodyPr>
            <a:noAutofit/>
          </a:bodyPr>
          <a:lstStyle/>
          <a:p>
            <a:r>
              <a:rPr lang="en-GB" sz="3600" b="1" noProof="0" dirty="0"/>
              <a:t>Inclining </a:t>
            </a:r>
            <a:r>
              <a:rPr lang="en-GB" sz="3600" noProof="0" dirty="0"/>
              <a:t>the sensor to prevent</a:t>
            </a:r>
            <a:br>
              <a:rPr lang="en-GB" sz="3600" noProof="0" dirty="0"/>
            </a:br>
            <a:r>
              <a:rPr lang="en-GB" sz="3600" noProof="0" dirty="0"/>
              <a:t>a ”stretched” image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815126" y="3523445"/>
            <a:ext cx="3758865" cy="2438743"/>
            <a:chOff x="3075288" y="1682010"/>
            <a:chExt cx="6229348" cy="404158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5288" y="1865408"/>
              <a:ext cx="5144686" cy="3858188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5066270" y="1682010"/>
              <a:ext cx="3060432" cy="2531645"/>
            </a:xfrm>
            <a:prstGeom prst="line">
              <a:avLst/>
            </a:prstGeom>
            <a:ln w="3175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4623480" y="3856288"/>
              <a:ext cx="4681156" cy="1148200"/>
            </a:xfrm>
            <a:prstGeom prst="line">
              <a:avLst/>
            </a:prstGeom>
            <a:ln w="3175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3" t="19507" r="44135" b="47349"/>
          <a:stretch/>
        </p:blipFill>
        <p:spPr>
          <a:xfrm>
            <a:off x="6230313" y="889473"/>
            <a:ext cx="2414524" cy="6592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BlokTextu 19"/>
              <p:cNvSpPr txBox="1"/>
              <p:nvPr/>
            </p:nvSpPr>
            <p:spPr>
              <a:xfrm>
                <a:off x="8286019" y="4720834"/>
                <a:ext cx="255904" cy="36933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019" y="4720834"/>
                <a:ext cx="255904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8571" r="-23810" b="-81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3" t="19507" r="44135" b="47349"/>
          <a:stretch/>
        </p:blipFill>
        <p:spPr>
          <a:xfrm>
            <a:off x="6912018" y="2080822"/>
            <a:ext cx="1051114" cy="713907"/>
          </a:xfrm>
          <a:prstGeom prst="rect">
            <a:avLst/>
          </a:prstGeom>
        </p:spPr>
      </p:pic>
      <p:cxnSp>
        <p:nvCxnSpPr>
          <p:cNvPr id="41" name="Straight Arrow Connector 40"/>
          <p:cNvCxnSpPr>
            <a:stCxn id="4" idx="2"/>
            <a:endCxn id="33" idx="0"/>
          </p:cNvCxnSpPr>
          <p:nvPr/>
        </p:nvCxnSpPr>
        <p:spPr>
          <a:xfrm>
            <a:off x="7437575" y="1548696"/>
            <a:ext cx="0" cy="532126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-58573" y="2840919"/>
            <a:ext cx="4743521" cy="1"/>
          </a:xfrm>
          <a:prstGeom prst="line">
            <a:avLst/>
          </a:prstGeom>
          <a:ln w="952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137506" y="2840919"/>
            <a:ext cx="1503637" cy="2792351"/>
          </a:xfrm>
          <a:prstGeom prst="line">
            <a:avLst/>
          </a:prstGeom>
          <a:ln w="31750">
            <a:solidFill>
              <a:schemeClr val="accent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994546" y="2840918"/>
            <a:ext cx="1142323" cy="2121367"/>
          </a:xfrm>
          <a:prstGeom prst="line">
            <a:avLst/>
          </a:prstGeom>
          <a:ln w="31750">
            <a:solidFill>
              <a:schemeClr val="accent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712982" y="2840917"/>
            <a:ext cx="2971968" cy="4080145"/>
          </a:xfrm>
          <a:prstGeom prst="line">
            <a:avLst/>
          </a:prstGeom>
          <a:ln w="952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58573" y="4962222"/>
            <a:ext cx="4743521" cy="1"/>
          </a:xfrm>
          <a:prstGeom prst="line">
            <a:avLst/>
          </a:prstGeom>
          <a:ln w="952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282265" y="4962222"/>
            <a:ext cx="0" cy="1970110"/>
          </a:xfrm>
          <a:prstGeom prst="line">
            <a:avLst/>
          </a:prstGeom>
          <a:ln w="952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2450619" y="4720834"/>
            <a:ext cx="861364" cy="1180403"/>
          </a:xfrm>
          <a:prstGeom prst="line">
            <a:avLst/>
          </a:prstGeom>
          <a:ln w="317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8" idx="0"/>
          </p:cNvCxnSpPr>
          <p:nvPr/>
        </p:nvCxnSpPr>
        <p:spPr>
          <a:xfrm>
            <a:off x="1566644" y="1784921"/>
            <a:ext cx="435884" cy="1085151"/>
          </a:xfrm>
          <a:prstGeom prst="line">
            <a:avLst/>
          </a:prstGeom>
          <a:ln w="31750">
            <a:solidFill>
              <a:schemeClr val="accent4">
                <a:alpha val="19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8" idx="0"/>
          </p:cNvCxnSpPr>
          <p:nvPr/>
        </p:nvCxnSpPr>
        <p:spPr>
          <a:xfrm flipH="1">
            <a:off x="1137508" y="1784921"/>
            <a:ext cx="429136" cy="1055933"/>
          </a:xfrm>
          <a:prstGeom prst="line">
            <a:avLst/>
          </a:prstGeom>
          <a:ln w="31750">
            <a:solidFill>
              <a:schemeClr val="accent4">
                <a:alpha val="19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-58573" y="2829649"/>
            <a:ext cx="1209519" cy="1550794"/>
          </a:xfrm>
          <a:prstGeom prst="line">
            <a:avLst/>
          </a:prstGeom>
          <a:ln w="31750">
            <a:solidFill>
              <a:schemeClr val="accent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BlokTextu 19"/>
              <p:cNvSpPr txBox="1"/>
              <p:nvPr/>
            </p:nvSpPr>
            <p:spPr>
              <a:xfrm>
                <a:off x="4369157" y="2829647"/>
                <a:ext cx="192681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9157" y="2829647"/>
                <a:ext cx="192681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29032" r="-25806" b="-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Connector 65"/>
          <p:cNvCxnSpPr/>
          <p:nvPr/>
        </p:nvCxnSpPr>
        <p:spPr>
          <a:xfrm>
            <a:off x="1128516" y="2815931"/>
            <a:ext cx="0" cy="615723"/>
          </a:xfrm>
          <a:prstGeom prst="line">
            <a:avLst/>
          </a:prstGeom>
          <a:ln w="952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BlokTextu 19"/>
              <p:cNvSpPr txBox="1"/>
              <p:nvPr/>
            </p:nvSpPr>
            <p:spPr>
              <a:xfrm>
                <a:off x="913146" y="3047449"/>
                <a:ext cx="200952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146" y="3047449"/>
                <a:ext cx="200952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15152" r="-121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BlokTextu 19"/>
              <p:cNvSpPr txBox="1"/>
              <p:nvPr/>
            </p:nvSpPr>
            <p:spPr>
              <a:xfrm>
                <a:off x="1112705" y="3047448"/>
                <a:ext cx="200952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705" y="3047448"/>
                <a:ext cx="200952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15625" r="-156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BlokTextu 19"/>
              <p:cNvSpPr txBox="1"/>
              <p:nvPr/>
            </p:nvSpPr>
            <p:spPr>
              <a:xfrm>
                <a:off x="2345137" y="4962156"/>
                <a:ext cx="351699" cy="12311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90˚−</m:t>
                      </m:r>
                      <m:r>
                        <a:rPr lang="en-US" sz="8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</m:oMath>
                  </m:oMathPara>
                </a14:m>
                <a:endParaRPr lang="en-US" sz="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0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137" y="4962156"/>
                <a:ext cx="351699" cy="123111"/>
              </a:xfrm>
              <a:prstGeom prst="rect">
                <a:avLst/>
              </a:prstGeom>
              <a:blipFill rotWithShape="0">
                <a:blip r:embed="rId8"/>
                <a:stretch>
                  <a:fillRect l="-8772" r="-3509"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BlokTextu 19"/>
              <p:cNvSpPr txBox="1"/>
              <p:nvPr/>
            </p:nvSpPr>
            <p:spPr>
              <a:xfrm>
                <a:off x="2924494" y="4953096"/>
                <a:ext cx="117916" cy="16927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</m:oMath>
                  </m:oMathPara>
                </a14:m>
                <a:endParaRPr lang="en-US" sz="11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494" y="4953096"/>
                <a:ext cx="117916" cy="169277"/>
              </a:xfrm>
              <a:prstGeom prst="rect">
                <a:avLst/>
              </a:prstGeom>
              <a:blipFill rotWithShape="0">
                <a:blip r:embed="rId9"/>
                <a:stretch>
                  <a:fillRect l="-31579" r="-26316"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BlokTextu 19"/>
              <p:cNvSpPr txBox="1"/>
              <p:nvPr/>
            </p:nvSpPr>
            <p:spPr>
              <a:xfrm>
                <a:off x="2492603" y="5310702"/>
                <a:ext cx="351699" cy="1825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6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90˚+</m:t>
                      </m:r>
                      <m:r>
                        <a:rPr lang="en-US" sz="6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r>
                        <a:rPr lang="en-US" sz="6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en-US" sz="6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</m:oMath>
                  </m:oMathPara>
                </a14:m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2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603" y="5310702"/>
                <a:ext cx="351699" cy="182550"/>
              </a:xfrm>
              <a:prstGeom prst="rect">
                <a:avLst/>
              </a:prstGeom>
              <a:blipFill rotWithShape="0">
                <a:blip r:embed="rId10"/>
                <a:stretch>
                  <a:fillRect b="-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BlokTextu 19"/>
              <p:cNvSpPr txBox="1"/>
              <p:nvPr/>
            </p:nvSpPr>
            <p:spPr>
              <a:xfrm>
                <a:off x="2603573" y="4663568"/>
                <a:ext cx="186525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3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573" y="4663568"/>
                <a:ext cx="186525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12903" r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BlokTextu 19"/>
              <p:cNvSpPr txBox="1"/>
              <p:nvPr/>
            </p:nvSpPr>
            <p:spPr>
              <a:xfrm>
                <a:off x="2906192" y="5225261"/>
                <a:ext cx="196464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𝑑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192" y="5225261"/>
                <a:ext cx="196464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28125" r="-28125" b="-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BlokTextu 19"/>
              <p:cNvSpPr txBox="1"/>
              <p:nvPr/>
            </p:nvSpPr>
            <p:spPr>
              <a:xfrm>
                <a:off x="175181" y="5464970"/>
                <a:ext cx="1738425" cy="5767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𝜃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81" y="5464970"/>
                <a:ext cx="1738425" cy="576761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567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GB" sz="3200" b="1" dirty="0"/>
              <a:t>Fitting depth</a:t>
            </a:r>
            <a:r>
              <a:rPr lang="en-GB" sz="3200" dirty="0"/>
              <a:t>, using refractive index from Brewster’s angle</a:t>
            </a:r>
            <a:endParaRPr lang="en-GB" sz="3200" b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623974" y="5734055"/>
                <a:ext cx="4359826" cy="646331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+mj-lt"/>
                  </a:rPr>
                  <a:t>Fit values:</a:t>
                </a:r>
                <a:endParaRPr lang="en-US" b="1" dirty="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  <a:latin typeface="+mj-lt"/>
                  </a:rPr>
                  <a:t>D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charset="0"/>
                      </a:rPr>
                      <m:t>epth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charset="0"/>
                      </a:rPr>
                      <m:t> (10.02 </m:t>
                    </m:r>
                    <m:r>
                      <a:rPr lang="en-US" b="0" i="1">
                        <a:solidFill>
                          <a:schemeClr val="bg1"/>
                        </a:solidFill>
                        <a:latin typeface="Cambria Math" charset="0"/>
                      </a:rPr>
                      <m:t>±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 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charset="0"/>
                      </a:rPr>
                      <m:t>0.721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3974" y="5734055"/>
                <a:ext cx="4359826" cy="646331"/>
              </a:xfrm>
              <a:prstGeom prst="rect">
                <a:avLst/>
              </a:prstGeom>
              <a:blipFill rotWithShape="0">
                <a:blip r:embed="rId2"/>
                <a:stretch>
                  <a:fillRect l="-1259" t="-13208" b="-688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8814825"/>
              </p:ext>
            </p:extLst>
          </p:nvPr>
        </p:nvGraphicFramePr>
        <p:xfrm>
          <a:off x="399986" y="1223537"/>
          <a:ext cx="6496707" cy="4608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896693" y="2220571"/>
            <a:ext cx="208710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Some points are slightly off</a:t>
            </a:r>
          </a:p>
        </p:txBody>
      </p:sp>
      <p:cxnSp>
        <p:nvCxnSpPr>
          <p:cNvPr id="5" name="Straight Arrow Connector 4"/>
          <p:cNvCxnSpPr>
            <a:stCxn id="12" idx="1"/>
          </p:cNvCxnSpPr>
          <p:nvPr/>
        </p:nvCxnSpPr>
        <p:spPr>
          <a:xfrm flipH="1" flipV="1">
            <a:off x="6230112" y="1901756"/>
            <a:ext cx="666581" cy="7343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" idx="1"/>
          </p:cNvCxnSpPr>
          <p:nvPr/>
        </p:nvCxnSpPr>
        <p:spPr>
          <a:xfrm flipH="1" flipV="1">
            <a:off x="5425440" y="2555431"/>
            <a:ext cx="1471253" cy="806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1"/>
          </p:cNvCxnSpPr>
          <p:nvPr/>
        </p:nvCxnSpPr>
        <p:spPr>
          <a:xfrm flipH="1">
            <a:off x="2558309" y="2636070"/>
            <a:ext cx="4338384" cy="17316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7889" y="5711369"/>
                <a:ext cx="4445841" cy="70788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Input values:</a:t>
                </a:r>
              </a:p>
              <a:p>
                <a:r>
                  <a:rPr lang="en-US" sz="2000" dirty="0">
                    <a:solidFill>
                      <a:schemeClr val="bg1"/>
                    </a:solidFill>
                  </a:rPr>
                  <a:t>Index o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1">
                        <a:solidFill>
                          <a:schemeClr val="bg1"/>
                        </a:solidFill>
                        <a:latin typeface="Cambria Math" charset="0"/>
                      </a:rPr>
                      <m:t>f</m:t>
                    </m:r>
                    <m:r>
                      <a:rPr lang="en-US" sz="2000" b="0">
                        <a:solidFill>
                          <a:schemeClr val="bg1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1">
                        <a:solidFill>
                          <a:schemeClr val="bg1"/>
                        </a:solidFill>
                        <a:latin typeface="Cambria Math" charset="0"/>
                      </a:rPr>
                      <m:t>refraction</m:t>
                    </m:r>
                    <m:r>
                      <a:rPr lang="en-US" sz="2000" b="0" i="0" smtClean="0">
                        <a:solidFill>
                          <a:schemeClr val="bg1"/>
                        </a:solidFill>
                        <a:latin typeface="Cambria Math" charset="0"/>
                      </a:rPr>
                      <m:t>: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b="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1.44 ±</m:t>
                        </m:r>
                        <m:r>
                          <a:rPr lang="nb-NO" sz="20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nb-NO" sz="2000" b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000" b="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073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89" y="5711369"/>
                <a:ext cx="4445841" cy="707886"/>
              </a:xfrm>
              <a:prstGeom prst="rect">
                <a:avLst/>
              </a:prstGeom>
              <a:blipFill rotWithShape="0">
                <a:blip r:embed="rId4"/>
                <a:stretch>
                  <a:fillRect l="-1509" t="-12931" b="-706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064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GB" sz="3200" noProof="0" dirty="0"/>
              <a:t>Comparing </a:t>
            </a:r>
            <a:r>
              <a:rPr lang="en-GB" sz="3200" b="1" noProof="0" dirty="0"/>
              <a:t>predicted vs. measured </a:t>
            </a:r>
            <a:r>
              <a:rPr lang="en-GB" sz="3200" noProof="0" dirty="0"/>
              <a:t>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892064"/>
              </p:ext>
            </p:extLst>
          </p:nvPr>
        </p:nvGraphicFramePr>
        <p:xfrm>
          <a:off x="639887" y="1002504"/>
          <a:ext cx="7855445" cy="559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979097" y="3490766"/>
            <a:ext cx="2162523" cy="12003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chemeClr val="bg1"/>
                </a:solidFill>
              </a:rPr>
              <a:t>All points are off</a:t>
            </a:r>
            <a:endParaRPr lang="en-GB" sz="3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389738" y="1209630"/>
                <a:ext cx="4445841" cy="101566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Input values:</a:t>
                </a:r>
              </a:p>
              <a:p>
                <a:r>
                  <a:rPr lang="en-US" sz="2000" dirty="0">
                    <a:solidFill>
                      <a:schemeClr val="bg1"/>
                    </a:solidFill>
                  </a:rPr>
                  <a:t>D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1">
                        <a:solidFill>
                          <a:schemeClr val="bg1"/>
                        </a:solidFill>
                        <a:latin typeface="Cambria Math" charset="0"/>
                      </a:rPr>
                      <m:t>epth</m:t>
                    </m:r>
                    <m:r>
                      <a:rPr lang="en-US" sz="2000" b="0">
                        <a:solidFill>
                          <a:schemeClr val="bg1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000" b="0" i="1">
                        <a:solidFill>
                          <a:schemeClr val="bg1"/>
                        </a:solidFill>
                        <a:latin typeface="Cambria Math" charset="0"/>
                      </a:rPr>
                      <m:t>9.77</m:t>
                    </m:r>
                    <m:r>
                      <a:rPr lang="en-US" sz="20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</a:t>
                </a:r>
              </a:p>
              <a:p>
                <a:r>
                  <a:rPr lang="en-US" sz="2000" dirty="0">
                    <a:solidFill>
                      <a:schemeClr val="bg1"/>
                    </a:solidFill>
                  </a:rPr>
                  <a:t>Index of refraction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bg1"/>
                        </a:solidFill>
                        <a:latin typeface="Cambria Math" charset="0"/>
                      </a:rPr>
                      <m:t>1</m:t>
                    </m:r>
                    <m:r>
                      <a:rPr lang="en-US" sz="2000" b="0" i="1">
                        <a:solidFill>
                          <a:schemeClr val="bg1"/>
                        </a:solidFill>
                        <a:latin typeface="Cambria Math" charset="0"/>
                      </a:rPr>
                      <m:t>. 502</m:t>
                    </m:r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738" y="1209630"/>
                <a:ext cx="4445841" cy="1015663"/>
              </a:xfrm>
              <a:prstGeom prst="rect">
                <a:avLst/>
              </a:prstGeom>
              <a:blipFill rotWithShape="0">
                <a:blip r:embed="rId3"/>
                <a:stretch>
                  <a:fillRect l="-1509" t="-8982" b="-185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733235" y="1335748"/>
            <a:ext cx="2204687" cy="40011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Micrometer value</a:t>
            </a:r>
            <a:endParaRPr lang="en-GB" sz="2000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>
            <a:off x="3279019" y="1535803"/>
            <a:ext cx="1454216" cy="20005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504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51188"/>
            <a:ext cx="9027622" cy="2291222"/>
          </a:xfrm>
        </p:spPr>
        <p:txBody>
          <a:bodyPr>
            <a:noAutofit/>
          </a:bodyPr>
          <a:lstStyle/>
          <a:p>
            <a:r>
              <a:rPr lang="en-GB" sz="5400" noProof="0" dirty="0"/>
              <a:t>In search for an explanation</a:t>
            </a:r>
            <a:endParaRPr lang="en-GB" sz="60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C59CDC-8B08-416F-91E2-D8FD6375BFB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51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noProof="0" dirty="0"/>
              <a:t>What if the sides are inclined?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64150" y="3491683"/>
            <a:ext cx="75908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64150" y="5127782"/>
            <a:ext cx="75908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64150" y="5127782"/>
            <a:ext cx="759082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ovná spojovacia šípka 17"/>
          <p:cNvCxnSpPr/>
          <p:nvPr/>
        </p:nvCxnSpPr>
        <p:spPr>
          <a:xfrm>
            <a:off x="1361323" y="1862345"/>
            <a:ext cx="1322859" cy="1629338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ovná spojovacia šípka 17"/>
          <p:cNvCxnSpPr/>
          <p:nvPr/>
        </p:nvCxnSpPr>
        <p:spPr>
          <a:xfrm>
            <a:off x="2684182" y="3491683"/>
            <a:ext cx="846698" cy="1629338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ovacia šípka 17"/>
          <p:cNvCxnSpPr/>
          <p:nvPr/>
        </p:nvCxnSpPr>
        <p:spPr>
          <a:xfrm flipH="1">
            <a:off x="3524756" y="3497505"/>
            <a:ext cx="1148251" cy="1630277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ovacia šípka 17"/>
          <p:cNvCxnSpPr/>
          <p:nvPr/>
        </p:nvCxnSpPr>
        <p:spPr>
          <a:xfrm flipH="1">
            <a:off x="2684182" y="1969001"/>
            <a:ext cx="1707075" cy="1528505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ovná spojovacia šípka 17"/>
          <p:cNvCxnSpPr/>
          <p:nvPr/>
        </p:nvCxnSpPr>
        <p:spPr>
          <a:xfrm flipH="1">
            <a:off x="4673007" y="1969001"/>
            <a:ext cx="1707075" cy="1528505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952701" y="2808235"/>
            <a:ext cx="482504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pPr algn="ctr"/>
            <a:r>
              <a:rPr lang="en-GB" sz="1600"/>
              <a:t>Side 1</a:t>
            </a:r>
            <a:endParaRPr lang="en-GB" sz="1600" dirty="0"/>
          </a:p>
        </p:txBody>
      </p:sp>
      <p:cxnSp>
        <p:nvCxnSpPr>
          <p:cNvPr id="29" name="Curved Connector 28"/>
          <p:cNvCxnSpPr>
            <a:stCxn id="28" idx="2"/>
          </p:cNvCxnSpPr>
          <p:nvPr/>
        </p:nvCxnSpPr>
        <p:spPr>
          <a:xfrm rot="5400000">
            <a:off x="7814662" y="3112391"/>
            <a:ext cx="437226" cy="32135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872596" y="5442617"/>
            <a:ext cx="500138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pPr algn="ctr"/>
            <a:r>
              <a:rPr lang="en-GB" sz="1600" dirty="0"/>
              <a:t>Side 2</a:t>
            </a:r>
          </a:p>
        </p:txBody>
      </p:sp>
      <p:cxnSp>
        <p:nvCxnSpPr>
          <p:cNvPr id="41" name="Curved Connector 40"/>
          <p:cNvCxnSpPr>
            <a:stCxn id="40" idx="0"/>
          </p:cNvCxnSpPr>
          <p:nvPr/>
        </p:nvCxnSpPr>
        <p:spPr>
          <a:xfrm rot="16200000" flipV="1">
            <a:off x="7843595" y="5163546"/>
            <a:ext cx="308073" cy="25006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90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noProof="0" dirty="0"/>
              <a:t>What if the sides are inclined?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64150" y="3491683"/>
            <a:ext cx="75908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64150" y="4465181"/>
            <a:ext cx="7590820" cy="23552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64150" y="5127782"/>
            <a:ext cx="759082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184748" y="5054954"/>
                <a:ext cx="3812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4748" y="5054954"/>
                <a:ext cx="381258" cy="3693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Rovná spojovacia šípka 17"/>
          <p:cNvCxnSpPr/>
          <p:nvPr/>
        </p:nvCxnSpPr>
        <p:spPr>
          <a:xfrm>
            <a:off x="1361323" y="1862345"/>
            <a:ext cx="1322859" cy="1629338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ovacia šípka 17"/>
          <p:cNvCxnSpPr/>
          <p:nvPr/>
        </p:nvCxnSpPr>
        <p:spPr>
          <a:xfrm>
            <a:off x="2684182" y="3491683"/>
            <a:ext cx="1018553" cy="1960047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ovacia šípka 17"/>
          <p:cNvCxnSpPr/>
          <p:nvPr/>
        </p:nvCxnSpPr>
        <p:spPr>
          <a:xfrm flipH="1">
            <a:off x="3687636" y="3487499"/>
            <a:ext cx="3231982" cy="1964231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ovná spojovacia šípka 17"/>
          <p:cNvCxnSpPr/>
          <p:nvPr/>
        </p:nvCxnSpPr>
        <p:spPr>
          <a:xfrm flipH="1">
            <a:off x="2684182" y="1969001"/>
            <a:ext cx="1707075" cy="1528505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ovná spojovacia šípka 17"/>
          <p:cNvCxnSpPr/>
          <p:nvPr/>
        </p:nvCxnSpPr>
        <p:spPr>
          <a:xfrm flipH="1">
            <a:off x="6919619" y="2538430"/>
            <a:ext cx="2103165" cy="940879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952701" y="2808235"/>
            <a:ext cx="482504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pPr algn="ctr"/>
            <a:r>
              <a:rPr lang="en-GB" sz="1600"/>
              <a:t>Side 1</a:t>
            </a:r>
            <a:endParaRPr lang="en-GB" sz="1600" dirty="0"/>
          </a:p>
        </p:txBody>
      </p:sp>
      <p:cxnSp>
        <p:nvCxnSpPr>
          <p:cNvPr id="21" name="Curved Connector 20"/>
          <p:cNvCxnSpPr/>
          <p:nvPr/>
        </p:nvCxnSpPr>
        <p:spPr>
          <a:xfrm rot="5400000">
            <a:off x="7814662" y="3112391"/>
            <a:ext cx="437226" cy="32135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19862" y="6008059"/>
            <a:ext cx="500138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pPr algn="ctr"/>
            <a:r>
              <a:rPr lang="en-GB" sz="1600" dirty="0"/>
              <a:t>Side 2</a:t>
            </a:r>
          </a:p>
        </p:txBody>
      </p:sp>
      <p:cxnSp>
        <p:nvCxnSpPr>
          <p:cNvPr id="23" name="Curved Connector 22"/>
          <p:cNvCxnSpPr>
            <a:stCxn id="22" idx="2"/>
          </p:cNvCxnSpPr>
          <p:nvPr/>
        </p:nvCxnSpPr>
        <p:spPr>
          <a:xfrm rot="5400000">
            <a:off x="7107403" y="6266740"/>
            <a:ext cx="274989" cy="25006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0" idx="0"/>
          </p:cNvCxnSpPr>
          <p:nvPr/>
        </p:nvCxnSpPr>
        <p:spPr>
          <a:xfrm flipV="1">
            <a:off x="2848708" y="5360603"/>
            <a:ext cx="423567" cy="382498"/>
          </a:xfrm>
          <a:prstGeom prst="straightConnector1">
            <a:avLst/>
          </a:prstGeom>
          <a:ln w="4762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95754" y="5743101"/>
            <a:ext cx="3305908" cy="307777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/>
              <a:t>Introduce an inclination angle</a:t>
            </a:r>
          </a:p>
        </p:txBody>
      </p:sp>
    </p:spTree>
    <p:extLst>
      <p:ext uri="{BB962C8B-B14F-4D97-AF65-F5344CB8AC3E}">
        <p14:creationId xmlns:p14="http://schemas.microsoft.com/office/powerpoint/2010/main" val="800192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2" y="-44648"/>
            <a:ext cx="7871644" cy="1143000"/>
          </a:xfrm>
        </p:spPr>
        <p:txBody>
          <a:bodyPr>
            <a:normAutofit/>
          </a:bodyPr>
          <a:lstStyle/>
          <a:p>
            <a:r>
              <a:rPr lang="en-GB" sz="3600" noProof="0" dirty="0"/>
              <a:t>Inclination of the sides of sheet of glass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64150" y="3491683"/>
            <a:ext cx="75908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64150" y="4465181"/>
            <a:ext cx="7590820" cy="23552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4150" y="5127782"/>
            <a:ext cx="759082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7"/>
          <p:cNvCxnSpPr/>
          <p:nvPr/>
        </p:nvCxnSpPr>
        <p:spPr>
          <a:xfrm>
            <a:off x="1361323" y="1862345"/>
            <a:ext cx="1322859" cy="1629338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ovacia šípka 17"/>
          <p:cNvCxnSpPr/>
          <p:nvPr/>
        </p:nvCxnSpPr>
        <p:spPr>
          <a:xfrm>
            <a:off x="2684182" y="3491683"/>
            <a:ext cx="1018553" cy="1960047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ovná spojovacia šípka 17"/>
          <p:cNvCxnSpPr/>
          <p:nvPr/>
        </p:nvCxnSpPr>
        <p:spPr>
          <a:xfrm flipH="1">
            <a:off x="3687636" y="3487499"/>
            <a:ext cx="3231982" cy="1964231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396452" y="3876100"/>
            <a:ext cx="926241" cy="2334416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2677667" y="1883381"/>
            <a:ext cx="21941" cy="3562526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BlokTextu 19"/>
              <p:cNvSpPr txBox="1"/>
              <p:nvPr/>
            </p:nvSpPr>
            <p:spPr>
              <a:xfrm>
                <a:off x="2510324" y="3130104"/>
                <a:ext cx="200952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0324" y="3130104"/>
                <a:ext cx="200952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15152" r="-121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Rovná spojovacia šípka 17"/>
          <p:cNvCxnSpPr/>
          <p:nvPr/>
        </p:nvCxnSpPr>
        <p:spPr>
          <a:xfrm flipH="1">
            <a:off x="2684182" y="1969001"/>
            <a:ext cx="1707075" cy="1528505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995480" y="3496873"/>
            <a:ext cx="710840" cy="519481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BlokTextu 19"/>
              <p:cNvSpPr txBox="1"/>
              <p:nvPr/>
            </p:nvSpPr>
            <p:spPr>
              <a:xfrm>
                <a:off x="1992732" y="3491682"/>
                <a:ext cx="500073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panose="02040503050406030204" pitchFamily="18" charset="0"/>
                        </a:rPr>
                        <m:t>90˚ − </m:t>
                      </m:r>
                      <m:r>
                        <a:rPr lang="en-US" sz="1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2732" y="3491682"/>
                <a:ext cx="500073" cy="153888"/>
              </a:xfrm>
              <a:prstGeom prst="rect">
                <a:avLst/>
              </a:prstGeom>
              <a:blipFill rotWithShape="0">
                <a:blip r:embed="rId3"/>
                <a:stretch>
                  <a:fillRect l="-6098" t="-144000" r="-2439" b="-18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BlokTextu 19"/>
              <p:cNvSpPr txBox="1"/>
              <p:nvPr/>
            </p:nvSpPr>
            <p:spPr>
              <a:xfrm>
                <a:off x="2696143" y="3707865"/>
                <a:ext cx="111313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6143" y="3707865"/>
                <a:ext cx="111313" cy="153888"/>
              </a:xfrm>
              <a:prstGeom prst="rect">
                <a:avLst/>
              </a:prstGeom>
              <a:blipFill rotWithShape="0">
                <a:blip r:embed="rId4"/>
                <a:stretch>
                  <a:fillRect l="-36842" r="-36842" b="-3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BlokTextu 19"/>
              <p:cNvSpPr txBox="1"/>
              <p:nvPr/>
            </p:nvSpPr>
            <p:spPr>
              <a:xfrm>
                <a:off x="2706320" y="3135927"/>
                <a:ext cx="200952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320" y="3135927"/>
                <a:ext cx="200952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15152" r="-121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Connector 51"/>
          <p:cNvCxnSpPr/>
          <p:nvPr/>
        </p:nvCxnSpPr>
        <p:spPr>
          <a:xfrm flipH="1">
            <a:off x="3701063" y="3360865"/>
            <a:ext cx="15395" cy="2921409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3530231" y="3364987"/>
            <a:ext cx="15395" cy="2921409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BlokTextu 19"/>
              <p:cNvSpPr txBox="1"/>
              <p:nvPr/>
            </p:nvSpPr>
            <p:spPr>
              <a:xfrm>
                <a:off x="2440152" y="4145848"/>
                <a:ext cx="196464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152" y="4145848"/>
                <a:ext cx="196464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27273" r="-24242" b="-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BlokTextu 19"/>
              <p:cNvSpPr txBox="1"/>
              <p:nvPr/>
            </p:nvSpPr>
            <p:spPr>
              <a:xfrm>
                <a:off x="2986724" y="3491682"/>
                <a:ext cx="409728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𝑑</m:t>
                      </m:r>
                      <m:func>
                        <m:funcPr>
                          <m:ctrlPr>
                            <a:rPr lang="en-US" sz="1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000" b="0" i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tan</m:t>
                          </m:r>
                        </m:fName>
                        <m:e>
                          <m:r>
                            <a:rPr lang="en-US" sz="10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724" y="3491682"/>
                <a:ext cx="409728" cy="153888"/>
              </a:xfrm>
              <a:prstGeom prst="rect">
                <a:avLst/>
              </a:prstGeom>
              <a:blipFill rotWithShape="0">
                <a:blip r:embed="rId6"/>
                <a:stretch>
                  <a:fillRect l="-7463" r="-10448" b="-3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BlokTextu 19"/>
              <p:cNvSpPr txBox="1"/>
              <p:nvPr/>
            </p:nvSpPr>
            <p:spPr>
              <a:xfrm>
                <a:off x="3873070" y="5005824"/>
                <a:ext cx="338362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070" y="5005824"/>
                <a:ext cx="338362" cy="153888"/>
              </a:xfrm>
              <a:prstGeom prst="rect">
                <a:avLst/>
              </a:prstGeom>
              <a:blipFill rotWithShape="0">
                <a:blip r:embed="rId7"/>
                <a:stretch>
                  <a:fillRect l="-12500" r="-7143" b="-3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BlokTextu 19"/>
              <p:cNvSpPr txBox="1"/>
              <p:nvPr/>
            </p:nvSpPr>
            <p:spPr>
              <a:xfrm>
                <a:off x="3414902" y="4752862"/>
                <a:ext cx="111313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4902" y="4752862"/>
                <a:ext cx="111313" cy="153888"/>
              </a:xfrm>
              <a:prstGeom prst="rect">
                <a:avLst/>
              </a:prstGeom>
              <a:blipFill rotWithShape="0">
                <a:blip r:embed="rId8"/>
                <a:stretch>
                  <a:fillRect l="-38889" t="-4000" r="-44444" b="-3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BlokTextu 19"/>
              <p:cNvSpPr txBox="1"/>
              <p:nvPr/>
            </p:nvSpPr>
            <p:spPr>
              <a:xfrm rot="1082588">
                <a:off x="3189587" y="5235399"/>
                <a:ext cx="430032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90</m:t>
                      </m:r>
                      <m:r>
                        <a:rPr lang="en-US" sz="6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˚</m:t>
                      </m:r>
                      <m:r>
                        <a:rPr lang="en-US" sz="6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−</m:t>
                      </m:r>
                      <m:r>
                        <a:rPr lang="en-US" sz="6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  <m:r>
                        <a:rPr lang="en-US" sz="6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 </m:t>
                      </m:r>
                      <m:r>
                        <a:rPr lang="en-US" sz="6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</m:oMath>
                  </m:oMathPara>
                </a14:m>
                <a:endParaRPr lang="en-US" sz="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2588">
                <a:off x="3189587" y="5235399"/>
                <a:ext cx="430032" cy="92333"/>
              </a:xfrm>
              <a:prstGeom prst="rect">
                <a:avLst/>
              </a:prstGeom>
              <a:blipFill rotWithShape="0">
                <a:blip r:embed="rId9"/>
                <a:stretch>
                  <a:fillRect l="-5479" t="-48649" r="-6849" b="-702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Straight Connector 72"/>
          <p:cNvCxnSpPr/>
          <p:nvPr/>
        </p:nvCxnSpPr>
        <p:spPr>
          <a:xfrm>
            <a:off x="3191588" y="5445907"/>
            <a:ext cx="1246042" cy="0"/>
          </a:xfrm>
          <a:prstGeom prst="line">
            <a:avLst/>
          </a:prstGeom>
          <a:ln w="952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BlokTextu 19"/>
              <p:cNvSpPr txBox="1"/>
              <p:nvPr/>
            </p:nvSpPr>
            <p:spPr>
              <a:xfrm>
                <a:off x="3918835" y="5320288"/>
                <a:ext cx="532209" cy="10772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90</m:t>
                      </m:r>
                      <m:r>
                        <a:rPr lang="en-US" sz="7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˚</m:t>
                      </m:r>
                      <m:r>
                        <a:rPr lang="en-US" sz="7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−</m:t>
                      </m:r>
                      <m:r>
                        <a:rPr lang="en-US" sz="7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2</m:t>
                      </m:r>
                      <m:r>
                        <a:rPr lang="en-US" sz="7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  <m:r>
                        <a:rPr lang="en-US" sz="7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en-US" sz="7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</m:oMath>
                  </m:oMathPara>
                </a14:m>
                <a:endParaRPr lang="en-US" sz="7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7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835" y="5320288"/>
                <a:ext cx="532209" cy="107722"/>
              </a:xfrm>
              <a:prstGeom prst="rect">
                <a:avLst/>
              </a:prstGeom>
              <a:blipFill rotWithShape="0">
                <a:blip r:embed="rId10"/>
                <a:stretch>
                  <a:fillRect l="-4598" t="-152941" r="-5747" b="-1941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BlokTextu 19"/>
              <p:cNvSpPr txBox="1"/>
              <p:nvPr/>
            </p:nvSpPr>
            <p:spPr>
              <a:xfrm>
                <a:off x="4462169" y="3514450"/>
                <a:ext cx="845744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𝑑</m:t>
                      </m:r>
                      <m:func>
                        <m:funcPr>
                          <m:ctrlPr>
                            <a:rPr lang="en-US" sz="1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000" b="0" i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ta</m:t>
                          </m:r>
                          <m:r>
                            <a:rPr lang="en-US" sz="1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fName>
                        <m:e>
                          <m:r>
                            <a:rPr lang="en-US" sz="1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</m:e>
                      </m:func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+2</m:t>
                      </m:r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8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2169" y="3514450"/>
                <a:ext cx="845744" cy="153888"/>
              </a:xfrm>
              <a:prstGeom prst="rect">
                <a:avLst/>
              </a:prstGeom>
              <a:blipFill rotWithShape="0">
                <a:blip r:embed="rId11"/>
                <a:stretch>
                  <a:fillRect l="-2158" t="-4000" r="-3597" b="-3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BlokTextu 19"/>
              <p:cNvSpPr txBox="1"/>
              <p:nvPr/>
            </p:nvSpPr>
            <p:spPr>
              <a:xfrm>
                <a:off x="5854493" y="3510494"/>
                <a:ext cx="835422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9</m:t>
                      </m:r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0˚ −</m:t>
                      </m:r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0−2</m:t>
                      </m:r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9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4493" y="3510494"/>
                <a:ext cx="835422" cy="153888"/>
              </a:xfrm>
              <a:prstGeom prst="rect">
                <a:avLst/>
              </a:prstGeom>
              <a:blipFill rotWithShape="0">
                <a:blip r:embed="rId12"/>
                <a:stretch>
                  <a:fillRect l="-2920" t="-144000" r="-2920" b="-18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Straight Connector 79"/>
          <p:cNvCxnSpPr/>
          <p:nvPr/>
        </p:nvCxnSpPr>
        <p:spPr>
          <a:xfrm flipV="1">
            <a:off x="6919854" y="2018774"/>
            <a:ext cx="3634" cy="4647115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BlokTextu 19"/>
              <p:cNvSpPr txBox="1"/>
              <p:nvPr/>
            </p:nvSpPr>
            <p:spPr>
              <a:xfrm>
                <a:off x="6946283" y="4147475"/>
                <a:ext cx="196464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283" y="4147475"/>
                <a:ext cx="196464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27273" r="-24242" b="-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Rovná spojovacia šípka 17"/>
          <p:cNvCxnSpPr/>
          <p:nvPr/>
        </p:nvCxnSpPr>
        <p:spPr>
          <a:xfrm flipH="1">
            <a:off x="6919619" y="2560528"/>
            <a:ext cx="1183680" cy="926971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BlokTextu 19"/>
              <p:cNvSpPr txBox="1"/>
              <p:nvPr/>
            </p:nvSpPr>
            <p:spPr>
              <a:xfrm>
                <a:off x="7612190" y="2851046"/>
                <a:ext cx="183320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a:rPr lang="en-US" sz="10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2190" y="2851046"/>
                <a:ext cx="183320" cy="153888"/>
              </a:xfrm>
              <a:prstGeom prst="rect">
                <a:avLst/>
              </a:prstGeom>
              <a:blipFill rotWithShape="0">
                <a:blip r:embed="rId13"/>
                <a:stretch>
                  <a:fillRect l="-16667" r="-20000" b="-1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BlokTextu 19"/>
              <p:cNvSpPr txBox="1"/>
              <p:nvPr/>
            </p:nvSpPr>
            <p:spPr>
              <a:xfrm>
                <a:off x="6946283" y="2914869"/>
                <a:ext cx="470065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− </m:t>
                      </m:r>
                      <m:r>
                        <a:rPr lang="en-US" sz="10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a:rPr lang="en-US" sz="10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283" y="2914869"/>
                <a:ext cx="470065" cy="153888"/>
              </a:xfrm>
              <a:prstGeom prst="rect">
                <a:avLst/>
              </a:prstGeom>
              <a:blipFill rotWithShape="0">
                <a:blip r:embed="rId14"/>
                <a:stretch>
                  <a:fillRect l="-6410" t="-144000" r="-5128" b="-18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BlokTextu 19"/>
              <p:cNvSpPr txBox="1"/>
              <p:nvPr/>
            </p:nvSpPr>
            <p:spPr>
              <a:xfrm>
                <a:off x="3546717" y="3510494"/>
                <a:ext cx="185179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𝑑</m:t>
                      </m:r>
                    </m:oMath>
                  </m:oMathPara>
                </a14:m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6717" y="3510494"/>
                <a:ext cx="185179" cy="153888"/>
              </a:xfrm>
              <a:prstGeom prst="rect">
                <a:avLst/>
              </a:prstGeom>
              <a:blipFill rotWithShape="0">
                <a:blip r:embed="rId15"/>
                <a:stretch>
                  <a:fillRect l="-16667" r="-20000" b="-1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804422" y="5062329"/>
                <a:ext cx="283732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422" y="5062329"/>
                <a:ext cx="283732" cy="230832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181315" y="1097118"/>
                <a:ext cx="1029320" cy="3844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a:rPr lang="en-US" sz="1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𝑥</m:t>
                      </m:r>
                      <m:r>
                        <a:rPr lang="en-US" sz="1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  <m:func>
                            <m:funcPr>
                              <m:ctrlPr>
                                <a:rPr lang="en-US" sz="1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(∆</m:t>
                              </m:r>
                              <m:r>
                                <a:rPr lang="en-US" sz="1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𝜃</m:t>
                              </m:r>
                              <m:r>
                                <a:rPr lang="en-US" sz="1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1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en-US" sz="1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  <m:r>
                                <a:rPr lang="en-US" sz="1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315" y="1097118"/>
                <a:ext cx="1029320" cy="384464"/>
              </a:xfrm>
              <a:prstGeom prst="rect">
                <a:avLst/>
              </a:prstGeom>
              <a:blipFill rotWithShape="0">
                <a:blip r:embed="rId17"/>
                <a:stretch>
                  <a:fillRect l="-2959" t="-4762" r="-4142" b="-174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/>
          <p:cNvCxnSpPr/>
          <p:nvPr/>
        </p:nvCxnSpPr>
        <p:spPr>
          <a:xfrm flipV="1">
            <a:off x="8103299" y="2552871"/>
            <a:ext cx="919485" cy="19269"/>
          </a:xfrm>
          <a:prstGeom prst="line">
            <a:avLst/>
          </a:prstGeom>
          <a:ln w="952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326302" y="2070219"/>
                <a:ext cx="38613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1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a:rPr lang="en-US" sz="11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𝑥</m:t>
                      </m:r>
                    </m:oMath>
                  </m:oMathPara>
                </a14:m>
                <a:endParaRPr lang="en-GB" sz="110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302" y="2070219"/>
                <a:ext cx="386131" cy="261610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8014432" y="2720241"/>
                <a:ext cx="29174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GB" sz="1100" dirty="0"/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4432" y="2720241"/>
                <a:ext cx="291747" cy="261610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urved Connector 27"/>
          <p:cNvCxnSpPr>
            <a:stCxn id="18" idx="2"/>
            <a:endCxn id="26" idx="0"/>
          </p:cNvCxnSpPr>
          <p:nvPr/>
        </p:nvCxnSpPr>
        <p:spPr>
          <a:xfrm rot="16200000" flipH="1">
            <a:off x="7813353" y="1364203"/>
            <a:ext cx="588637" cy="82339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4141555" y="2420081"/>
                <a:ext cx="2352632" cy="3524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1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a:rPr lang="en-US" sz="11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𝑑</m:t>
                      </m:r>
                      <m:r>
                        <a:rPr lang="en-US" sz="11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11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𝑑</m:t>
                      </m:r>
                      <m:func>
                        <m:funcPr>
                          <m:ctrlPr>
                            <a:rPr lang="en-US" sz="11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1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tan</m:t>
                          </m:r>
                        </m:fName>
                        <m:e>
                          <m:r>
                            <a:rPr lang="en-US" sz="11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func>
                      <m:d>
                        <m:dPr>
                          <m:begChr m:val="["/>
                          <m:endChr m:val="]"/>
                          <m:ctrlPr>
                            <a:rPr lang="pt-BR" sz="11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1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11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100" b="0" i="0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11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(</m:t>
                                  </m:r>
                                  <m:r>
                                    <a:rPr lang="en-US" sz="1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𝛿</m:t>
                                  </m:r>
                                  <m:r>
                                    <a:rPr lang="en-US" sz="1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  <m:r>
                                    <a:rPr lang="en-US" sz="1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𝛽</m:t>
                                  </m:r>
                                  <m:r>
                                    <a:rPr lang="en-US" sz="11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)</m:t>
                                  </m:r>
                                </m:e>
                              </m:func>
                            </m:num>
                            <m:den>
                              <m:func>
                                <m:funcPr>
                                  <m:ctrlPr>
                                    <a:rPr lang="en-US" sz="1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10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1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(</m:t>
                                  </m:r>
                                  <m:r>
                                    <a:rPr lang="en-US" sz="11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  <m:r>
                                    <a:rPr lang="en-US" sz="1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𝛿</m:t>
                                  </m:r>
                                  <m:r>
                                    <a:rPr lang="en-US" sz="11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r>
                                    <a:rPr lang="en-US" sz="1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𝛽</m:t>
                                  </m:r>
                                  <m:r>
                                    <a:rPr lang="en-US" sz="11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)</m:t>
                                  </m:r>
                                </m:e>
                              </m:func>
                            </m:den>
                          </m:f>
                          <m:func>
                            <m:funcPr>
                              <m:ctrlPr>
                                <a:rPr lang="en-US" sz="1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1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en-US" sz="1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  <m:r>
                                <a:rPr lang="en-US" sz="11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11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GB" sz="11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555" y="2420081"/>
                <a:ext cx="2352632" cy="352469"/>
              </a:xfrm>
              <a:prstGeom prst="rect">
                <a:avLst/>
              </a:prstGeom>
              <a:blipFill rotWithShape="0">
                <a:blip r:embed="rId20"/>
                <a:stretch>
                  <a:fillRect l="-777" t="-3448" b="-17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Curved Connector 57"/>
          <p:cNvCxnSpPr>
            <a:stCxn id="56" idx="2"/>
            <a:endCxn id="44" idx="0"/>
          </p:cNvCxnSpPr>
          <p:nvPr/>
        </p:nvCxnSpPr>
        <p:spPr>
          <a:xfrm rot="5400000">
            <a:off x="4109617" y="2302240"/>
            <a:ext cx="737944" cy="1678564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BlokTextu 19"/>
              <p:cNvSpPr txBox="1"/>
              <p:nvPr/>
            </p:nvSpPr>
            <p:spPr>
              <a:xfrm>
                <a:off x="2484760" y="3525882"/>
                <a:ext cx="200952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760" y="3525882"/>
                <a:ext cx="200952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15152" r="-121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3623377" y="5071220"/>
                <a:ext cx="283732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377" y="5071220"/>
                <a:ext cx="283732" cy="230832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Rovná spojovacia šípka 17"/>
          <p:cNvCxnSpPr/>
          <p:nvPr/>
        </p:nvCxnSpPr>
        <p:spPr>
          <a:xfrm flipH="1">
            <a:off x="6919619" y="2538430"/>
            <a:ext cx="2103165" cy="940879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256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Reflections: 3D plot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17" y="1684847"/>
            <a:ext cx="5686258" cy="4482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658543">
            <a:off x="3887873" y="569988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Angle</a:t>
            </a:r>
            <a:endParaRPr lang="en-GB"/>
          </a:p>
        </p:txBody>
      </p:sp>
      <p:sp>
        <p:nvSpPr>
          <p:cNvPr id="6" name="TextBox 5"/>
          <p:cNvSpPr txBox="1"/>
          <p:nvPr/>
        </p:nvSpPr>
        <p:spPr>
          <a:xfrm rot="1888326">
            <a:off x="367011" y="5448136"/>
            <a:ext cx="2004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smtClean="0"/>
              <a:t>Camera distance (mm)</a:t>
            </a:r>
            <a:endParaRPr lang="en-GB" sz="14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858749" y="3654802"/>
            <a:ext cx="2308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Measured </a:t>
            </a:r>
            <a:r>
              <a:rPr lang="en-GB" sz="1200" smtClean="0"/>
              <a:t>beam distance (mm)</a:t>
            </a:r>
            <a:endParaRPr lang="en-GB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098716" y="1854765"/>
                <a:ext cx="2853078" cy="70788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Input values:</a:t>
                </a:r>
              </a:p>
              <a:p>
                <a:r>
                  <a:rPr lang="en-US" sz="2000" dirty="0">
                    <a:solidFill>
                      <a:schemeClr val="bg1"/>
                    </a:solidFill>
                  </a:rPr>
                  <a:t>Index of refraction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bg1"/>
                        </a:solidFill>
                        <a:latin typeface="Cambria Math" charset="0"/>
                      </a:rPr>
                      <m:t>1</m:t>
                    </m:r>
                    <m:r>
                      <a:rPr lang="en-US" sz="2000" b="0" i="1">
                        <a:solidFill>
                          <a:schemeClr val="bg1"/>
                        </a:solidFill>
                        <a:latin typeface="Cambria Math" charset="0"/>
                      </a:rPr>
                      <m:t>. 502</m:t>
                    </m:r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716" y="1854765"/>
                <a:ext cx="2853078" cy="707886"/>
              </a:xfrm>
              <a:prstGeom prst="rect">
                <a:avLst/>
              </a:prstGeom>
              <a:blipFill rotWithShape="0">
                <a:blip r:embed="rId3"/>
                <a:stretch>
                  <a:fillRect l="-2137" t="-4310" b="-146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6014174" y="3165573"/>
                <a:ext cx="3022163" cy="101566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bg1"/>
                    </a:solidFill>
                  </a:rPr>
                  <a:t>Fit Values:</a:t>
                </a:r>
              </a:p>
              <a:p>
                <a14:m>
                  <m:oMath xmlns:m="http://schemas.openxmlformats.org/officeDocument/2006/math">
                    <m:r>
                      <a:rPr lang="en-US" sz="20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𝜹</m:t>
                    </m:r>
                    <m:r>
                      <a:rPr lang="en-US" sz="20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0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𝟎</m:t>
                    </m:r>
                    <m:r>
                      <a:rPr lang="en-US" sz="20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.</m:t>
                    </m:r>
                    <m:r>
                      <a:rPr lang="en-US" sz="20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𝟎𝟓</m:t>
                    </m:r>
                    <m:r>
                      <a:rPr lang="en-US" sz="20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𝟓</m:t>
                    </m:r>
                    <m:r>
                      <a:rPr lang="en-US" sz="20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±</m:t>
                    </m:r>
                    <m:r>
                      <a:rPr lang="en-US" sz="20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𝟎</m:t>
                    </m:r>
                    <m:r>
                      <a:rPr lang="en-US" sz="20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.</m:t>
                    </m:r>
                    <m:r>
                      <a:rPr lang="en-US" sz="20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𝟎𝟎𝟐</m:t>
                    </m:r>
                    <m:r>
                      <a:rPr lang="en-US" sz="20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˚</m:t>
                    </m:r>
                  </m:oMath>
                </a14:m>
                <a:r>
                  <a:rPr lang="en-GB" sz="2000" b="1" dirty="0">
                    <a:solidFill>
                      <a:schemeClr val="bg1"/>
                    </a:solidFill>
                  </a:rPr>
                  <a:t> </a:t>
                </a:r>
                <a:endParaRPr lang="en-US" sz="2000" b="1" i="1" dirty="0">
                  <a:solidFill>
                    <a:schemeClr val="bg1"/>
                  </a:solidFill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𝒅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𝟗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𝟕𝟖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±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𝟎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𝟎𝟎𝟓</m:t>
                    </m:r>
                  </m:oMath>
                </a14:m>
                <a:r>
                  <a:rPr lang="en-GB" sz="2000" dirty="0">
                    <a:solidFill>
                      <a:schemeClr val="bg1"/>
                    </a:solidFill>
                  </a:rPr>
                  <a:t>mm</a:t>
                </a: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174" y="3165573"/>
                <a:ext cx="3022163" cy="1015663"/>
              </a:xfrm>
              <a:prstGeom prst="rect">
                <a:avLst/>
              </a:prstGeom>
              <a:blipFill rotWithShape="0">
                <a:blip r:embed="rId4"/>
                <a:stretch>
                  <a:fillRect l="-2222" t="-2994" b="-95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906513" y="4768539"/>
                <a:ext cx="3237487" cy="830997"/>
              </a:xfrm>
              <a:prstGeom prst="rect">
                <a:avLst/>
              </a:prstGeom>
              <a:solidFill>
                <a:schemeClr val="accent1"/>
              </a:solidFill>
              <a:ln w="34925"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+mj-lt"/>
                  </a:rPr>
                  <a:t>Micrometer:</a:t>
                </a:r>
              </a:p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𝒅</m:t>
                    </m:r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400" b="1" i="1">
                        <a:solidFill>
                          <a:schemeClr val="bg1"/>
                        </a:solidFill>
                        <a:latin typeface="Cambria Math" charset="0"/>
                      </a:rPr>
                      <m:t>𝟗</m:t>
                    </m:r>
                    <m:r>
                      <a:rPr lang="en-US" sz="2400" b="1" i="1">
                        <a:solidFill>
                          <a:schemeClr val="bg1"/>
                        </a:solidFill>
                        <a:latin typeface="Cambria Math" charset="0"/>
                      </a:rPr>
                      <m:t>.</m:t>
                    </m:r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𝟕𝟕</m:t>
                    </m:r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±</m:t>
                    </m:r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.</m:t>
                    </m:r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𝟎𝟎𝟓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+mj-lt"/>
                  </a:rPr>
                  <a:t>mm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513" y="4768539"/>
                <a:ext cx="3237487" cy="830997"/>
              </a:xfrm>
              <a:prstGeom prst="rect">
                <a:avLst/>
              </a:prstGeom>
              <a:blipFill rotWithShape="0">
                <a:blip r:embed="rId5"/>
                <a:stretch>
                  <a:fillRect l="-3013" t="-5839" b="-15328"/>
                </a:stretch>
              </a:blipFill>
              <a:ln w="3492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>
            <a:stCxn id="8" idx="2"/>
            <a:endCxn id="9" idx="0"/>
          </p:cNvCxnSpPr>
          <p:nvPr/>
        </p:nvCxnSpPr>
        <p:spPr>
          <a:xfrm>
            <a:off x="7525255" y="2562651"/>
            <a:ext cx="1" cy="602922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2"/>
            <a:endCxn id="10" idx="0"/>
          </p:cNvCxnSpPr>
          <p:nvPr/>
        </p:nvCxnSpPr>
        <p:spPr>
          <a:xfrm>
            <a:off x="7525256" y="4181236"/>
            <a:ext cx="1" cy="587303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256314" y="1684847"/>
            <a:ext cx="1295400" cy="3072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8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165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Measurement vs. theory </a:t>
            </a:r>
            <a:r>
              <a:rPr lang="en-US" dirty="0" smtClean="0"/>
              <a:t>correlation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1473567"/>
              </p:ext>
            </p:extLst>
          </p:nvPr>
        </p:nvGraphicFramePr>
        <p:xfrm>
          <a:off x="1284360" y="1336014"/>
          <a:ext cx="6575280" cy="5346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681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2624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Limitations</a:t>
            </a:r>
            <a:r>
              <a:rPr lang="en-GB" dirty="0" smtClean="0"/>
              <a:t> of reflections method: phase diagram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322728" y="1562101"/>
          <a:ext cx="8243531" cy="529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1315775" y="1709530"/>
            <a:ext cx="7062652" cy="4293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Freeform 5"/>
          <p:cNvSpPr/>
          <p:nvPr/>
        </p:nvSpPr>
        <p:spPr>
          <a:xfrm>
            <a:off x="1315775" y="1901498"/>
            <a:ext cx="7062652" cy="4101737"/>
          </a:xfrm>
          <a:custGeom>
            <a:avLst/>
            <a:gdLst>
              <a:gd name="connsiteX0" fmla="*/ 0 w 7062652"/>
              <a:gd name="connsiteY0" fmla="*/ 2612571 h 4101737"/>
              <a:gd name="connsiteX1" fmla="*/ 1689463 w 7062652"/>
              <a:gd name="connsiteY1" fmla="*/ 1924594 h 4101737"/>
              <a:gd name="connsiteX2" fmla="*/ 4005943 w 7062652"/>
              <a:gd name="connsiteY2" fmla="*/ 1045028 h 4101737"/>
              <a:gd name="connsiteX3" fmla="*/ 6087292 w 7062652"/>
              <a:gd name="connsiteY3" fmla="*/ 322217 h 4101737"/>
              <a:gd name="connsiteX4" fmla="*/ 7062652 w 7062652"/>
              <a:gd name="connsiteY4" fmla="*/ 0 h 4101737"/>
              <a:gd name="connsiteX5" fmla="*/ 7062652 w 7062652"/>
              <a:gd name="connsiteY5" fmla="*/ 4101737 h 4101737"/>
              <a:gd name="connsiteX6" fmla="*/ 17418 w 7062652"/>
              <a:gd name="connsiteY6" fmla="*/ 4101737 h 4101737"/>
              <a:gd name="connsiteX7" fmla="*/ 0 w 7062652"/>
              <a:gd name="connsiteY7" fmla="*/ 2612571 h 410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62652" h="4101737">
                <a:moveTo>
                  <a:pt x="0" y="2612571"/>
                </a:moveTo>
                <a:lnTo>
                  <a:pt x="1689463" y="1924594"/>
                </a:lnTo>
                <a:lnTo>
                  <a:pt x="4005943" y="1045028"/>
                </a:lnTo>
                <a:lnTo>
                  <a:pt x="6087292" y="322217"/>
                </a:lnTo>
                <a:lnTo>
                  <a:pt x="7062652" y="0"/>
                </a:lnTo>
                <a:lnTo>
                  <a:pt x="7062652" y="4101737"/>
                </a:lnTo>
                <a:lnTo>
                  <a:pt x="17418" y="4101737"/>
                </a:lnTo>
                <a:lnTo>
                  <a:pt x="0" y="261257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BlokTextu 4"/>
          <p:cNvSpPr txBox="1"/>
          <p:nvPr/>
        </p:nvSpPr>
        <p:spPr>
          <a:xfrm rot="20366006">
            <a:off x="1552040" y="2640880"/>
            <a:ext cx="4304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Suitable for measurement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996628" y="5012114"/>
            <a:ext cx="4705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Unsuitable for measurement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42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011"/>
            <a:ext cx="8550797" cy="1042209"/>
          </a:xfrm>
        </p:spPr>
        <p:txBody>
          <a:bodyPr>
            <a:normAutofit fontScale="90000"/>
          </a:bodyPr>
          <a:lstStyle/>
          <a:p>
            <a:r>
              <a:rPr lang="en-GB" sz="3200"/>
              <a:t>Measuring the index of refraction: </a:t>
            </a:r>
            <a:br>
              <a:rPr lang="en-GB" sz="3200"/>
            </a:br>
            <a:r>
              <a:rPr lang="en-GB" sz="3200" b="1"/>
              <a:t>Brewster‘s angle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BlokTextu 19"/>
              <p:cNvSpPr txBox="1"/>
              <p:nvPr/>
            </p:nvSpPr>
            <p:spPr>
              <a:xfrm>
                <a:off x="10225699" y="3179487"/>
                <a:ext cx="191845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sk-SK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arctan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4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5699" y="3179487"/>
                <a:ext cx="1918459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2222" t="-140000" r="-6032" b="-18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Obdĺžnik 2"/>
          <p:cNvSpPr/>
          <p:nvPr/>
        </p:nvSpPr>
        <p:spPr>
          <a:xfrm>
            <a:off x="609010" y="3366749"/>
            <a:ext cx="3666388" cy="1336792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BlokTextu 27"/>
              <p:cNvSpPr txBox="1"/>
              <p:nvPr/>
            </p:nvSpPr>
            <p:spPr>
              <a:xfrm>
                <a:off x="3390925" y="3419383"/>
                <a:ext cx="33387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7" name="BlokTextu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925" y="3419383"/>
                <a:ext cx="333873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32727" t="-137705" r="-9091" b="-1770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BlokTextu 43"/>
              <p:cNvSpPr txBox="1"/>
              <p:nvPr/>
            </p:nvSpPr>
            <p:spPr>
              <a:xfrm>
                <a:off x="3380044" y="2979000"/>
                <a:ext cx="3222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9" name="BlokTextu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044" y="2979000"/>
                <a:ext cx="322204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33962" t="-140000" r="-20755" b="-18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556934" y="1854959"/>
            <a:ext cx="2932370" cy="2818079"/>
            <a:chOff x="556934" y="1854959"/>
            <a:chExt cx="2932370" cy="2818079"/>
          </a:xfrm>
        </p:grpSpPr>
        <p:cxnSp>
          <p:nvCxnSpPr>
            <p:cNvPr id="66" name="Rovná spojovacia šípka 8"/>
            <p:cNvCxnSpPr>
              <a:stCxn id="67" idx="0"/>
            </p:cNvCxnSpPr>
            <p:nvPr/>
          </p:nvCxnSpPr>
          <p:spPr>
            <a:xfrm>
              <a:off x="2442204" y="3366749"/>
              <a:ext cx="977253" cy="1288444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69"/>
            <p:cNvGrpSpPr/>
            <p:nvPr/>
          </p:nvGrpSpPr>
          <p:grpSpPr>
            <a:xfrm rot="473640">
              <a:off x="2442528" y="2636234"/>
              <a:ext cx="1025302" cy="730537"/>
              <a:chOff x="4162064" y="2720238"/>
              <a:chExt cx="1025302" cy="730537"/>
            </a:xfrm>
          </p:grpSpPr>
          <p:cxnSp>
            <p:nvCxnSpPr>
              <p:cNvPr id="127" name="Rovná spojovacia šípka 17"/>
              <p:cNvCxnSpPr>
                <a:stCxn id="67" idx="0"/>
                <a:endCxn id="117" idx="4"/>
              </p:cNvCxnSpPr>
              <p:nvPr/>
            </p:nvCxnSpPr>
            <p:spPr>
              <a:xfrm rot="21126360" flipV="1">
                <a:off x="4162064" y="2724954"/>
                <a:ext cx="1025302" cy="725821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Oval 128"/>
              <p:cNvSpPr/>
              <p:nvPr/>
            </p:nvSpPr>
            <p:spPr>
              <a:xfrm>
                <a:off x="4315294" y="3352314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4487928" y="3191886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4653885" y="3034401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4818508" y="2877723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4984465" y="2720238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rot="356810">
              <a:off x="2388744" y="3382893"/>
              <a:ext cx="366804" cy="320365"/>
              <a:chOff x="2604904" y="1843548"/>
              <a:chExt cx="366804" cy="320365"/>
            </a:xfrm>
          </p:grpSpPr>
          <p:cxnSp>
            <p:nvCxnSpPr>
              <p:cNvPr id="125" name="Straight Arrow Connector 124"/>
              <p:cNvCxnSpPr/>
              <p:nvPr/>
            </p:nvCxnSpPr>
            <p:spPr>
              <a:xfrm flipV="1">
                <a:off x="2604904" y="1843548"/>
                <a:ext cx="366804" cy="3203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Oval 125"/>
              <p:cNvSpPr/>
              <p:nvPr/>
            </p:nvSpPr>
            <p:spPr>
              <a:xfrm>
                <a:off x="2747687" y="1959792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556934" y="1854959"/>
              <a:ext cx="1928283" cy="1564340"/>
              <a:chOff x="2361336" y="1997012"/>
              <a:chExt cx="1928283" cy="1564340"/>
            </a:xfrm>
          </p:grpSpPr>
          <p:grpSp>
            <p:nvGrpSpPr>
              <p:cNvPr id="94" name="Group 93"/>
              <p:cNvGrpSpPr/>
              <p:nvPr/>
            </p:nvGrpSpPr>
            <p:grpSpPr>
              <a:xfrm rot="20902437">
                <a:off x="2361336" y="1997012"/>
                <a:ext cx="1866919" cy="1555620"/>
                <a:chOff x="2536388" y="1843548"/>
                <a:chExt cx="1866919" cy="1555620"/>
              </a:xfrm>
            </p:grpSpPr>
            <p:cxnSp>
              <p:nvCxnSpPr>
                <p:cNvPr id="97" name="Rovná spojovacia šípka 6"/>
                <p:cNvCxnSpPr>
                  <a:endCxn id="67" idx="0"/>
                </p:cNvCxnSpPr>
                <p:nvPr/>
              </p:nvCxnSpPr>
              <p:spPr>
                <a:xfrm rot="697563">
                  <a:off x="2536388" y="2067637"/>
                  <a:ext cx="1866919" cy="1289570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8" name="Group 97"/>
                <p:cNvGrpSpPr/>
                <p:nvPr/>
              </p:nvGrpSpPr>
              <p:grpSpPr>
                <a:xfrm>
                  <a:off x="2604904" y="1843548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23" name="Straight Arrow Connector 122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4" name="Oval 123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99" name="Group 98"/>
                <p:cNvGrpSpPr/>
                <p:nvPr/>
              </p:nvGrpSpPr>
              <p:grpSpPr>
                <a:xfrm>
                  <a:off x="2757304" y="1995948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21" name="Straight Arrow Connector 120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Oval 121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100" name="Group 99"/>
                <p:cNvGrpSpPr/>
                <p:nvPr/>
              </p:nvGrpSpPr>
              <p:grpSpPr>
                <a:xfrm>
                  <a:off x="2906529" y="2151523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19" name="Straight Arrow Connector 118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0" name="Oval 119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101" name="Group 100"/>
                <p:cNvGrpSpPr/>
                <p:nvPr/>
              </p:nvGrpSpPr>
              <p:grpSpPr>
                <a:xfrm>
                  <a:off x="3056261" y="2308176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17" name="Straight Arrow Connector 116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8" name="Oval 117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102" name="Group 101"/>
                <p:cNvGrpSpPr/>
                <p:nvPr/>
              </p:nvGrpSpPr>
              <p:grpSpPr>
                <a:xfrm>
                  <a:off x="3200117" y="2451594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15" name="Straight Arrow Connector 114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6" name="Oval 115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103" name="Group 102"/>
                <p:cNvGrpSpPr/>
                <p:nvPr/>
              </p:nvGrpSpPr>
              <p:grpSpPr>
                <a:xfrm>
                  <a:off x="3352517" y="2603994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13" name="Straight Arrow Connector 112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4" name="Oval 113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104" name="Group 103"/>
                <p:cNvGrpSpPr/>
                <p:nvPr/>
              </p:nvGrpSpPr>
              <p:grpSpPr>
                <a:xfrm>
                  <a:off x="3501742" y="2759569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11" name="Straight Arrow Connector 110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2" name="Oval 111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105" name="Group 104"/>
                <p:cNvGrpSpPr/>
                <p:nvPr/>
              </p:nvGrpSpPr>
              <p:grpSpPr>
                <a:xfrm>
                  <a:off x="3651474" y="2916222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09" name="Straight Arrow Connector 108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0" name="Oval 109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  <p:grpSp>
              <p:nvGrpSpPr>
                <p:cNvPr id="106" name="Group 105"/>
                <p:cNvGrpSpPr/>
                <p:nvPr/>
              </p:nvGrpSpPr>
              <p:grpSpPr>
                <a:xfrm>
                  <a:off x="3808117" y="3078803"/>
                  <a:ext cx="366804" cy="320365"/>
                  <a:chOff x="2604904" y="1843548"/>
                  <a:chExt cx="366804" cy="320365"/>
                </a:xfrm>
              </p:grpSpPr>
              <p:cxnSp>
                <p:nvCxnSpPr>
                  <p:cNvPr id="107" name="Straight Arrow Connector 106"/>
                  <p:cNvCxnSpPr/>
                  <p:nvPr/>
                </p:nvCxnSpPr>
                <p:spPr>
                  <a:xfrm flipV="1">
                    <a:off x="2604904" y="1843548"/>
                    <a:ext cx="366804" cy="32036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8" name="Oval 107"/>
                  <p:cNvSpPr/>
                  <p:nvPr/>
                </p:nvSpPr>
                <p:spPr>
                  <a:xfrm>
                    <a:off x="2747687" y="1959792"/>
                    <a:ext cx="81792" cy="871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</p:grpSp>
          <p:cxnSp>
            <p:nvCxnSpPr>
              <p:cNvPr id="95" name="Straight Arrow Connector 94"/>
              <p:cNvCxnSpPr/>
              <p:nvPr/>
            </p:nvCxnSpPr>
            <p:spPr>
              <a:xfrm rot="20902437" flipV="1">
                <a:off x="3922815" y="3240987"/>
                <a:ext cx="366804" cy="3203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Oval 95"/>
              <p:cNvSpPr/>
              <p:nvPr/>
            </p:nvSpPr>
            <p:spPr>
              <a:xfrm rot="20902437">
                <a:off x="4069315" y="3353388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356810">
              <a:off x="2518210" y="3542640"/>
              <a:ext cx="366804" cy="320365"/>
              <a:chOff x="2604904" y="1843548"/>
              <a:chExt cx="366804" cy="320365"/>
            </a:xfrm>
          </p:grpSpPr>
          <p:cxnSp>
            <p:nvCxnSpPr>
              <p:cNvPr id="92" name="Straight Arrow Connector 91"/>
              <p:cNvCxnSpPr/>
              <p:nvPr/>
            </p:nvCxnSpPr>
            <p:spPr>
              <a:xfrm flipV="1">
                <a:off x="2604904" y="1843548"/>
                <a:ext cx="366804" cy="3203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Oval 92"/>
              <p:cNvSpPr/>
              <p:nvPr/>
            </p:nvSpPr>
            <p:spPr>
              <a:xfrm>
                <a:off x="2747687" y="1959792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 rot="356810">
              <a:off x="2637015" y="3703610"/>
              <a:ext cx="366804" cy="320365"/>
              <a:chOff x="2604904" y="1843548"/>
              <a:chExt cx="366804" cy="320365"/>
            </a:xfrm>
          </p:grpSpPr>
          <p:cxnSp>
            <p:nvCxnSpPr>
              <p:cNvPr id="90" name="Straight Arrow Connector 89"/>
              <p:cNvCxnSpPr/>
              <p:nvPr/>
            </p:nvCxnSpPr>
            <p:spPr>
              <a:xfrm flipV="1">
                <a:off x="2604904" y="1843548"/>
                <a:ext cx="366804" cy="3203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Oval 90"/>
              <p:cNvSpPr/>
              <p:nvPr/>
            </p:nvSpPr>
            <p:spPr>
              <a:xfrm>
                <a:off x="2747687" y="1959792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 rot="356810">
              <a:off x="2762725" y="3877848"/>
              <a:ext cx="366804" cy="320365"/>
              <a:chOff x="2604904" y="1843548"/>
              <a:chExt cx="366804" cy="320365"/>
            </a:xfrm>
          </p:grpSpPr>
          <p:cxnSp>
            <p:nvCxnSpPr>
              <p:cNvPr id="88" name="Straight Arrow Connector 87"/>
              <p:cNvCxnSpPr/>
              <p:nvPr/>
            </p:nvCxnSpPr>
            <p:spPr>
              <a:xfrm flipV="1">
                <a:off x="2604904" y="1843548"/>
                <a:ext cx="366804" cy="3203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Oval 88"/>
              <p:cNvSpPr/>
              <p:nvPr/>
            </p:nvSpPr>
            <p:spPr>
              <a:xfrm>
                <a:off x="2747687" y="1959792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 rot="356810">
              <a:off x="2877985" y="4018857"/>
              <a:ext cx="366804" cy="320365"/>
              <a:chOff x="2604904" y="1843548"/>
              <a:chExt cx="366804" cy="320365"/>
            </a:xfrm>
          </p:grpSpPr>
          <p:cxnSp>
            <p:nvCxnSpPr>
              <p:cNvPr id="86" name="Straight Arrow Connector 85"/>
              <p:cNvCxnSpPr/>
              <p:nvPr/>
            </p:nvCxnSpPr>
            <p:spPr>
              <a:xfrm flipV="1">
                <a:off x="2604904" y="1843548"/>
                <a:ext cx="366804" cy="3203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Oval 86"/>
              <p:cNvSpPr/>
              <p:nvPr/>
            </p:nvSpPr>
            <p:spPr>
              <a:xfrm>
                <a:off x="2747687" y="1959792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 rot="356810">
              <a:off x="3003695" y="4193095"/>
              <a:ext cx="366804" cy="320365"/>
              <a:chOff x="2604904" y="1843548"/>
              <a:chExt cx="366804" cy="320365"/>
            </a:xfrm>
          </p:grpSpPr>
          <p:cxnSp>
            <p:nvCxnSpPr>
              <p:cNvPr id="84" name="Straight Arrow Connector 83"/>
              <p:cNvCxnSpPr/>
              <p:nvPr/>
            </p:nvCxnSpPr>
            <p:spPr>
              <a:xfrm flipV="1">
                <a:off x="2604904" y="1843548"/>
                <a:ext cx="366804" cy="3203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/>
              <p:cNvSpPr/>
              <p:nvPr/>
            </p:nvSpPr>
            <p:spPr>
              <a:xfrm>
                <a:off x="2747687" y="1959792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79" name="Block Arc 78"/>
            <p:cNvSpPr/>
            <p:nvPr/>
          </p:nvSpPr>
          <p:spPr>
            <a:xfrm rot="8696881">
              <a:off x="2262318" y="3177568"/>
              <a:ext cx="384744" cy="384744"/>
            </a:xfrm>
            <a:prstGeom prst="blockArc">
              <a:avLst>
                <a:gd name="adj1" fmla="val 10800000"/>
                <a:gd name="adj2" fmla="val 16145568"/>
                <a:gd name="adj3" fmla="val 356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0" name="Oval 79"/>
            <p:cNvSpPr/>
            <p:nvPr/>
          </p:nvSpPr>
          <p:spPr>
            <a:xfrm rot="473640">
              <a:off x="2519113" y="3351700"/>
              <a:ext cx="45719" cy="487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81" name="Group 80"/>
            <p:cNvGrpSpPr/>
            <p:nvPr/>
          </p:nvGrpSpPr>
          <p:grpSpPr>
            <a:xfrm rot="356810">
              <a:off x="3122500" y="4352673"/>
              <a:ext cx="366804" cy="320365"/>
              <a:chOff x="2604904" y="1843548"/>
              <a:chExt cx="366804" cy="320365"/>
            </a:xfrm>
          </p:grpSpPr>
          <p:cxnSp>
            <p:nvCxnSpPr>
              <p:cNvPr id="82" name="Straight Arrow Connector 81"/>
              <p:cNvCxnSpPr/>
              <p:nvPr/>
            </p:nvCxnSpPr>
            <p:spPr>
              <a:xfrm flipV="1">
                <a:off x="2604904" y="1843548"/>
                <a:ext cx="366804" cy="3203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82"/>
              <p:cNvSpPr/>
              <p:nvPr/>
            </p:nvSpPr>
            <p:spPr>
              <a:xfrm>
                <a:off x="2747687" y="1959792"/>
                <a:ext cx="81792" cy="871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</p:grpSp>
      <p:sp>
        <p:nvSpPr>
          <p:cNvPr id="134" name="BlokTextu 40"/>
          <p:cNvSpPr txBox="1"/>
          <p:nvPr/>
        </p:nvSpPr>
        <p:spPr>
          <a:xfrm>
            <a:off x="154882" y="5432064"/>
            <a:ext cx="4744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err="1" smtClean="0">
                <a:latin typeface="Calluna Sans" panose="02000000000000000000" pitchFamily="50" charset="-18"/>
              </a:rPr>
              <a:t>Fresnel</a:t>
            </a:r>
            <a:r>
              <a:rPr lang="sk-SK" sz="2000" b="1" dirty="0" smtClean="0">
                <a:latin typeface="Calluna Sans" panose="02000000000000000000" pitchFamily="50" charset="-18"/>
              </a:rPr>
              <a:t> </a:t>
            </a:r>
            <a:r>
              <a:rPr lang="sk-SK" sz="2000" b="1" dirty="0">
                <a:latin typeface="Calluna Sans" panose="02000000000000000000" pitchFamily="50" charset="-18"/>
              </a:rPr>
              <a:t>equations → Brewster‘s angle</a:t>
            </a:r>
          </a:p>
          <a:p>
            <a:r>
              <a:rPr lang="en-US" sz="2000" dirty="0">
                <a:latin typeface="Calluna Sans" panose="02000000000000000000" pitchFamily="50" charset="-18"/>
              </a:rPr>
              <a:t>(reflected beam is completely </a:t>
            </a:r>
            <a:r>
              <a:rPr lang="en-US" sz="2000" i="1" dirty="0">
                <a:latin typeface="Calluna Sans" panose="02000000000000000000" pitchFamily="50" charset="-18"/>
              </a:rPr>
              <a:t>s-polarized</a:t>
            </a:r>
            <a:r>
              <a:rPr lang="en-US" sz="2000" dirty="0">
                <a:latin typeface="Calluna Sans" panose="02000000000000000000" pitchFamily="50" charset="-18"/>
              </a:rPr>
              <a:t>)</a:t>
            </a:r>
          </a:p>
        </p:txBody>
      </p:sp>
      <p:graphicFrame>
        <p:nvGraphicFramePr>
          <p:cNvPr id="136" name="Chart 1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6867424"/>
              </p:ext>
            </p:extLst>
          </p:nvPr>
        </p:nvGraphicFramePr>
        <p:xfrm>
          <a:off x="4851459" y="2334249"/>
          <a:ext cx="4058289" cy="342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37" name="Straight Connector 136"/>
          <p:cNvCxnSpPr/>
          <p:nvPr/>
        </p:nvCxnSpPr>
        <p:spPr>
          <a:xfrm>
            <a:off x="7468187" y="2496747"/>
            <a:ext cx="0" cy="2788683"/>
          </a:xfrm>
          <a:prstGeom prst="line">
            <a:avLst/>
          </a:prstGeom>
          <a:ln w="952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137"/>
          <p:cNvSpPr/>
          <p:nvPr/>
        </p:nvSpPr>
        <p:spPr>
          <a:xfrm rot="16200000">
            <a:off x="6467280" y="3547924"/>
            <a:ext cx="1752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>
                <a:latin typeface="Calluna Sans" panose="02000000000000000000" pitchFamily="50" charset="-18"/>
              </a:rPr>
              <a:t>Brewster‘s angle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822823" y="2091777"/>
                <a:ext cx="129067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charset="0"/>
                        </a:rPr>
                        <m:t>𝑛</m:t>
                      </m:r>
                      <m:r>
                        <a:rPr lang="en-US" sz="2000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latin typeface="Cambria Math" charset="0"/>
                            </a:rPr>
                            <m:t>tan</m:t>
                          </m:r>
                        </m:fName>
                        <m:e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823" y="2091777"/>
                <a:ext cx="1290673" cy="40011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Ovál 21"/>
          <p:cNvSpPr/>
          <p:nvPr/>
        </p:nvSpPr>
        <p:spPr>
          <a:xfrm rot="3171125">
            <a:off x="3076043" y="2559264"/>
            <a:ext cx="864096" cy="10183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BlokTextu 19"/>
              <p:cNvSpPr txBox="1"/>
              <p:nvPr/>
            </p:nvSpPr>
            <p:spPr>
              <a:xfrm>
                <a:off x="2197729" y="2771607"/>
                <a:ext cx="267381" cy="36933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39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729" y="2771607"/>
                <a:ext cx="267381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3333" r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Rovná spojnica 16"/>
          <p:cNvCxnSpPr/>
          <p:nvPr/>
        </p:nvCxnSpPr>
        <p:spPr>
          <a:xfrm flipV="1">
            <a:off x="2479776" y="1970513"/>
            <a:ext cx="0" cy="2733028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17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Graphic spid="136" grpId="0">
        <p:bldAsOne/>
      </p:bldGraphic>
      <p:bldP spid="138" grpId="0"/>
      <p:bldP spid="3" grpId="0"/>
      <p:bldP spid="13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98" y="257176"/>
            <a:ext cx="8229600" cy="1143000"/>
          </a:xfrm>
        </p:spPr>
        <p:txBody>
          <a:bodyPr>
            <a:normAutofit/>
          </a:bodyPr>
          <a:lstStyle/>
          <a:p>
            <a:r>
              <a:rPr lang="en-GB" smtClean="0"/>
              <a:t>Internal reflections: </a:t>
            </a:r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721291"/>
              </p:ext>
            </p:extLst>
          </p:nvPr>
        </p:nvGraphicFramePr>
        <p:xfrm>
          <a:off x="3233378" y="1758829"/>
          <a:ext cx="5453422" cy="210312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7267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267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Usage: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Thickness</a:t>
                      </a:r>
                    </a:p>
                    <a:p>
                      <a:r>
                        <a:rPr lang="en-GB" sz="2400" dirty="0" smtClean="0"/>
                        <a:t>Inclination angle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Error: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± 0.005</a:t>
                      </a:r>
                      <a:r>
                        <a:rPr lang="en-GB" sz="2400" baseline="0" dirty="0" smtClean="0"/>
                        <a:t>mm</a:t>
                      </a:r>
                    </a:p>
                    <a:p>
                      <a:r>
                        <a:rPr lang="en-GB" sz="2400" baseline="0" dirty="0" smtClean="0"/>
                        <a:t>± 0.002˚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Limitation (n</a:t>
                      </a:r>
                      <a:r>
                        <a:rPr lang="en-GB" sz="2400" baseline="0" dirty="0" smtClean="0"/>
                        <a:t> = 1.5):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0.16mm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308059" y="3584607"/>
            <a:ext cx="3875139" cy="2968593"/>
            <a:chOff x="-41565" y="1619019"/>
            <a:chExt cx="6151418" cy="4712362"/>
          </a:xfrm>
        </p:grpSpPr>
        <p:sp>
          <p:nvSpPr>
            <p:cNvPr id="147" name="Obdĺžnik 2"/>
            <p:cNvSpPr/>
            <p:nvPr/>
          </p:nvSpPr>
          <p:spPr>
            <a:xfrm>
              <a:off x="120700" y="4412538"/>
              <a:ext cx="5508824" cy="1362066"/>
            </a:xfrm>
            <a:prstGeom prst="rect">
              <a:avLst/>
            </a:prstGeom>
            <a:solidFill>
              <a:schemeClr val="accent1">
                <a:alpha val="66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cxnSp>
          <p:nvCxnSpPr>
            <p:cNvPr id="148" name="Rovná spojovacia šípka 25"/>
            <p:cNvCxnSpPr/>
            <p:nvPr/>
          </p:nvCxnSpPr>
          <p:spPr>
            <a:xfrm>
              <a:off x="5331831" y="4445504"/>
              <a:ext cx="0" cy="131474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BlokTextu 26"/>
                <p:cNvSpPr txBox="1"/>
                <p:nvPr/>
              </p:nvSpPr>
              <p:spPr>
                <a:xfrm>
                  <a:off x="5007898" y="4883981"/>
                  <a:ext cx="243164" cy="34199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1400"/>
                </a:p>
              </p:txBody>
            </p:sp>
          </mc:Choice>
          <mc:Fallback xmlns="">
            <p:sp>
              <p:nvSpPr>
                <p:cNvPr id="149" name="BlokTextu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7898" y="4883981"/>
                  <a:ext cx="243164" cy="341997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000" r="-28000" b="-555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BlokTextu 27"/>
                <p:cNvSpPr txBox="1"/>
                <p:nvPr/>
              </p:nvSpPr>
              <p:spPr>
                <a:xfrm>
                  <a:off x="312449" y="4514649"/>
                  <a:ext cx="300061" cy="34199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 sz="1400"/>
                </a:p>
              </p:txBody>
            </p:sp>
          </mc:Choice>
          <mc:Fallback xmlns="">
            <p:sp>
              <p:nvSpPr>
                <p:cNvPr id="150" name="BlokTextu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449" y="4514649"/>
                  <a:ext cx="300061" cy="34199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35484" t="-138889" r="-12903" b="-16944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1" name="Rovná spojovacia šípka 28"/>
            <p:cNvCxnSpPr/>
            <p:nvPr/>
          </p:nvCxnSpPr>
          <p:spPr>
            <a:xfrm>
              <a:off x="3609528" y="3466323"/>
              <a:ext cx="895611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BlokTextu 30"/>
                <p:cNvSpPr txBox="1"/>
                <p:nvPr/>
              </p:nvSpPr>
              <p:spPr>
                <a:xfrm>
                  <a:off x="4036155" y="3042989"/>
                  <a:ext cx="261790" cy="390853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52" name="BlokTextu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6155" y="3042989"/>
                  <a:ext cx="261790" cy="39085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8519" r="-1111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3" name="Rovná spojnica 16"/>
            <p:cNvCxnSpPr/>
            <p:nvPr/>
          </p:nvCxnSpPr>
          <p:spPr>
            <a:xfrm flipV="1">
              <a:off x="2648241" y="3722563"/>
              <a:ext cx="0" cy="1216232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BlokTextu 19"/>
                <p:cNvSpPr txBox="1"/>
                <p:nvPr/>
              </p:nvSpPr>
              <p:spPr>
                <a:xfrm>
                  <a:off x="2349809" y="3754766"/>
                  <a:ext cx="247846" cy="34199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1400"/>
                </a:p>
              </p:txBody>
            </p:sp>
          </mc:Choice>
          <mc:Fallback xmlns="">
            <p:sp>
              <p:nvSpPr>
                <p:cNvPr id="154" name="BlokTextu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9809" y="3754766"/>
                  <a:ext cx="247846" cy="34199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6000" r="-12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BlokTextu 45"/>
                <p:cNvSpPr txBox="1"/>
                <p:nvPr/>
              </p:nvSpPr>
              <p:spPr>
                <a:xfrm>
                  <a:off x="307806" y="4008401"/>
                  <a:ext cx="300264" cy="341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400"/>
                </a:p>
              </p:txBody>
            </p:sp>
          </mc:Choice>
          <mc:Fallback xmlns="">
            <p:sp>
              <p:nvSpPr>
                <p:cNvPr id="155" name="BlokTextu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06" y="4008401"/>
                  <a:ext cx="300264" cy="34199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5484" t="-140000" r="-19355" b="-18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9" name="Group 158"/>
            <p:cNvGrpSpPr/>
            <p:nvPr/>
          </p:nvGrpSpPr>
          <p:grpSpPr>
            <a:xfrm>
              <a:off x="-41565" y="1619019"/>
              <a:ext cx="6151418" cy="4712362"/>
              <a:chOff x="-41565" y="1619019"/>
              <a:chExt cx="6151418" cy="4712362"/>
            </a:xfrm>
          </p:grpSpPr>
          <p:grpSp>
            <p:nvGrpSpPr>
              <p:cNvPr id="160" name="Group 159"/>
              <p:cNvGrpSpPr/>
              <p:nvPr/>
            </p:nvGrpSpPr>
            <p:grpSpPr>
              <a:xfrm>
                <a:off x="-41565" y="1619019"/>
                <a:ext cx="6151418" cy="4712362"/>
                <a:chOff x="-118753" y="1779252"/>
                <a:chExt cx="6151418" cy="4712362"/>
              </a:xfrm>
            </p:grpSpPr>
            <p:cxnSp>
              <p:nvCxnSpPr>
                <p:cNvPr id="162" name="Rovná spojovacia šípka 6"/>
                <p:cNvCxnSpPr/>
                <p:nvPr/>
              </p:nvCxnSpPr>
              <p:spPr>
                <a:xfrm>
                  <a:off x="-118753" y="1779252"/>
                  <a:ext cx="2698260" cy="2800809"/>
                </a:xfrm>
                <a:prstGeom prst="straightConnector1">
                  <a:avLst/>
                </a:prstGeom>
                <a:ln w="635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Rovná spojovacia šípka 8"/>
                <p:cNvCxnSpPr/>
                <p:nvPr/>
              </p:nvCxnSpPr>
              <p:spPr>
                <a:xfrm>
                  <a:off x="2585857" y="4565778"/>
                  <a:ext cx="361950" cy="1376349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Rovná spojovacia šípka 10"/>
                <p:cNvCxnSpPr/>
                <p:nvPr/>
              </p:nvCxnSpPr>
              <p:spPr>
                <a:xfrm>
                  <a:off x="2935585" y="5927773"/>
                  <a:ext cx="494718" cy="563841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Rovná spojovacia šípka 13"/>
                <p:cNvCxnSpPr/>
                <p:nvPr/>
              </p:nvCxnSpPr>
              <p:spPr>
                <a:xfrm flipV="1">
                  <a:off x="2954157" y="4580061"/>
                  <a:ext cx="511175" cy="1362066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Rovná spojovacia šípka 15"/>
                <p:cNvCxnSpPr/>
                <p:nvPr/>
              </p:nvCxnSpPr>
              <p:spPr>
                <a:xfrm flipV="1">
                  <a:off x="3471682" y="2932227"/>
                  <a:ext cx="1650171" cy="164787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Rovná spojovacia šípka 17"/>
                <p:cNvCxnSpPr/>
                <p:nvPr/>
              </p:nvCxnSpPr>
              <p:spPr>
                <a:xfrm flipV="1">
                  <a:off x="2585857" y="2917908"/>
                  <a:ext cx="1650171" cy="164787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Rovná spojovacia šípka 18"/>
                <p:cNvCxnSpPr/>
                <p:nvPr/>
              </p:nvCxnSpPr>
              <p:spPr>
                <a:xfrm>
                  <a:off x="3462157" y="4580888"/>
                  <a:ext cx="395459" cy="1357645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Rovná spojovacia šípka 20"/>
                <p:cNvCxnSpPr/>
                <p:nvPr/>
              </p:nvCxnSpPr>
              <p:spPr>
                <a:xfrm flipV="1">
                  <a:off x="3857616" y="4564475"/>
                  <a:ext cx="523875" cy="1354322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Rovná spojovacia šípka 21"/>
                <p:cNvCxnSpPr/>
                <p:nvPr/>
              </p:nvCxnSpPr>
              <p:spPr>
                <a:xfrm flipV="1">
                  <a:off x="4382494" y="2930668"/>
                  <a:ext cx="1650171" cy="1647870"/>
                </a:xfrm>
                <a:prstGeom prst="straightConnector1">
                  <a:avLst/>
                </a:prstGeom>
                <a:ln w="952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Rovná spojovacia šípka 22"/>
                <p:cNvCxnSpPr/>
                <p:nvPr/>
              </p:nvCxnSpPr>
              <p:spPr>
                <a:xfrm>
                  <a:off x="4375141" y="4612992"/>
                  <a:ext cx="291856" cy="1063212"/>
                </a:xfrm>
                <a:prstGeom prst="straightConnector1">
                  <a:avLst/>
                </a:prstGeom>
                <a:ln w="952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1" name="Rovná spojovacia šípka 10"/>
              <p:cNvCxnSpPr/>
              <p:nvPr/>
            </p:nvCxnSpPr>
            <p:spPr>
              <a:xfrm>
                <a:off x="3930501" y="5757793"/>
                <a:ext cx="494718" cy="563841"/>
              </a:xfrm>
              <a:prstGeom prst="straightConnector1">
                <a:avLst/>
              </a:prstGeom>
              <a:ln w="63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5879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51188"/>
            <a:ext cx="9027622" cy="2291222"/>
          </a:xfrm>
        </p:spPr>
        <p:txBody>
          <a:bodyPr>
            <a:noAutofit/>
          </a:bodyPr>
          <a:lstStyle/>
          <a:p>
            <a:r>
              <a:rPr lang="en-GB" sz="5400" noProof="0" dirty="0"/>
              <a:t>Measuring </a:t>
            </a:r>
            <a:r>
              <a:rPr lang="en-GB" sz="5400" b="1" noProof="0" dirty="0"/>
              <a:t>thickness</a:t>
            </a:r>
            <a:r>
              <a:rPr lang="en-GB" sz="5400" noProof="0" dirty="0"/>
              <a:t> using </a:t>
            </a:r>
            <a:r>
              <a:rPr lang="en-GB" sz="5400" b="1" noProof="0" dirty="0"/>
              <a:t>Michaelson interferometer </a:t>
            </a:r>
            <a:endParaRPr lang="en-GB" sz="6000" b="1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C59CDC-8B08-416F-91E2-D8FD6375BFB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2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n-GB" noProof="0" dirty="0"/>
              <a:t>Michelson interferometer</a:t>
            </a:r>
          </a:p>
        </p:txBody>
      </p:sp>
      <p:sp>
        <p:nvSpPr>
          <p:cNvPr id="4" name="Obdĺžnik 3"/>
          <p:cNvSpPr/>
          <p:nvPr/>
        </p:nvSpPr>
        <p:spPr>
          <a:xfrm>
            <a:off x="1388661" y="3391962"/>
            <a:ext cx="1324140" cy="26960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luna Sans" charset="0"/>
              <a:ea typeface="Calluna Sans" charset="0"/>
              <a:cs typeface="Calluna Sans" charset="0"/>
            </a:endParaRPr>
          </a:p>
        </p:txBody>
      </p:sp>
      <p:cxnSp>
        <p:nvCxnSpPr>
          <p:cNvPr id="6" name="Rovná spojnica 5"/>
          <p:cNvCxnSpPr/>
          <p:nvPr/>
        </p:nvCxnSpPr>
        <p:spPr>
          <a:xfrm>
            <a:off x="2734089" y="3530027"/>
            <a:ext cx="1606900" cy="59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nica 9"/>
          <p:cNvCxnSpPr>
            <a:endCxn id="8" idx="2"/>
          </p:cNvCxnSpPr>
          <p:nvPr/>
        </p:nvCxnSpPr>
        <p:spPr>
          <a:xfrm>
            <a:off x="4285377" y="1891348"/>
            <a:ext cx="13613" cy="16491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ovná spojnica 19"/>
          <p:cNvCxnSpPr/>
          <p:nvPr/>
        </p:nvCxnSpPr>
        <p:spPr>
          <a:xfrm flipV="1">
            <a:off x="4437219" y="3557188"/>
            <a:ext cx="1765426" cy="905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ovná spojnica 20"/>
          <p:cNvCxnSpPr>
            <a:endCxn id="75" idx="0"/>
          </p:cNvCxnSpPr>
          <p:nvPr/>
        </p:nvCxnSpPr>
        <p:spPr>
          <a:xfrm flipH="1">
            <a:off x="4428632" y="3557188"/>
            <a:ext cx="6391" cy="113109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ovná spojnica 27"/>
          <p:cNvCxnSpPr/>
          <p:nvPr/>
        </p:nvCxnSpPr>
        <p:spPr>
          <a:xfrm flipV="1">
            <a:off x="6622882" y="3539081"/>
            <a:ext cx="1091692" cy="863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ovná spojnica 41"/>
          <p:cNvCxnSpPr>
            <a:stCxn id="75" idx="2"/>
          </p:cNvCxnSpPr>
          <p:nvPr/>
        </p:nvCxnSpPr>
        <p:spPr>
          <a:xfrm>
            <a:off x="4428632" y="4949888"/>
            <a:ext cx="0" cy="63328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bdĺžnik 58"/>
          <p:cNvSpPr/>
          <p:nvPr/>
        </p:nvSpPr>
        <p:spPr>
          <a:xfrm>
            <a:off x="3764925" y="5574078"/>
            <a:ext cx="1296144" cy="33816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luna Sans" charset="0"/>
              <a:ea typeface="Calluna Sans" charset="0"/>
              <a:cs typeface="Calluna Sans" charset="0"/>
            </a:endParaRPr>
          </a:p>
        </p:txBody>
      </p:sp>
      <p:sp>
        <p:nvSpPr>
          <p:cNvPr id="84" name="BlokTextu 83"/>
          <p:cNvSpPr txBox="1"/>
          <p:nvPr/>
        </p:nvSpPr>
        <p:spPr>
          <a:xfrm>
            <a:off x="3666176" y="5854669"/>
            <a:ext cx="1481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accent1"/>
                </a:solidFill>
                <a:latin typeface="Calluna Sans" charset="0"/>
                <a:ea typeface="Calluna Sans" charset="0"/>
                <a:cs typeface="Calluna Sans" charset="0"/>
              </a:rPr>
              <a:t>Interference pattern</a:t>
            </a:r>
          </a:p>
        </p:txBody>
      </p:sp>
      <p:grpSp>
        <p:nvGrpSpPr>
          <p:cNvPr id="147" name="Group 146"/>
          <p:cNvGrpSpPr/>
          <p:nvPr/>
        </p:nvGrpSpPr>
        <p:grpSpPr>
          <a:xfrm>
            <a:off x="3344534" y="3458573"/>
            <a:ext cx="1984982" cy="230832"/>
            <a:chOff x="3344534" y="3458573"/>
            <a:chExt cx="1984982" cy="230832"/>
          </a:xfrm>
        </p:grpSpPr>
        <p:sp>
          <p:nvSpPr>
            <p:cNvPr id="8" name="Obdĺžnik 7"/>
            <p:cNvSpPr/>
            <p:nvPr/>
          </p:nvSpPr>
          <p:spPr>
            <a:xfrm rot="8100000">
              <a:off x="3344534" y="3524748"/>
              <a:ext cx="1984982" cy="10757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luna Sans" charset="0"/>
                <a:ea typeface="Calluna Sans" charset="0"/>
                <a:cs typeface="Calluna Sans" charset="0"/>
              </a:endParaRPr>
            </a:p>
          </p:txBody>
        </p:sp>
        <p:sp>
          <p:nvSpPr>
            <p:cNvPr id="87" name="BlokTextu 86"/>
            <p:cNvSpPr txBox="1"/>
            <p:nvPr/>
          </p:nvSpPr>
          <p:spPr>
            <a:xfrm rot="18900000">
              <a:off x="3653169" y="3458573"/>
              <a:ext cx="13659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solidFill>
                    <a:schemeClr val="accent1"/>
                  </a:solidFill>
                  <a:latin typeface="Calluna Sans" charset="0"/>
                  <a:ea typeface="Calluna Sans" charset="0"/>
                  <a:cs typeface="Calluna Sans" charset="0"/>
                </a:rPr>
                <a:t>Half-translucent mirror</a:t>
              </a: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6251773" y="2878857"/>
            <a:ext cx="276999" cy="1296145"/>
            <a:chOff x="6251773" y="2878857"/>
            <a:chExt cx="276999" cy="1296145"/>
          </a:xfrm>
        </p:grpSpPr>
        <p:sp>
          <p:nvSpPr>
            <p:cNvPr id="27" name="Obdĺžnik 26"/>
            <p:cNvSpPr/>
            <p:nvPr/>
          </p:nvSpPr>
          <p:spPr>
            <a:xfrm rot="5400000">
              <a:off x="5745145" y="3418918"/>
              <a:ext cx="1296145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luna Sans" charset="0"/>
                <a:ea typeface="Calluna Sans" charset="0"/>
                <a:cs typeface="Calluna Sans" charset="0"/>
              </a:endParaRPr>
            </a:p>
          </p:txBody>
        </p:sp>
        <p:sp>
          <p:nvSpPr>
            <p:cNvPr id="91" name="BlokTextu 90"/>
            <p:cNvSpPr txBox="1"/>
            <p:nvPr/>
          </p:nvSpPr>
          <p:spPr>
            <a:xfrm rot="16200000">
              <a:off x="5936462" y="3404898"/>
              <a:ext cx="9076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accent1"/>
                  </a:solidFill>
                  <a:latin typeface="Calluna Sans" charset="0"/>
                  <a:ea typeface="Calluna Sans" charset="0"/>
                  <a:cs typeface="Calluna Sans" charset="0"/>
                </a:rPr>
                <a:t>Glass sheet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709162" y="2357353"/>
            <a:ext cx="139300" cy="2069217"/>
            <a:chOff x="7801337" y="2408662"/>
            <a:chExt cx="139300" cy="206921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801337" y="2408662"/>
              <a:ext cx="0" cy="2069217"/>
            </a:xfrm>
            <a:prstGeom prst="line">
              <a:avLst/>
            </a:prstGeom>
            <a:ln w="317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7801338" y="4306111"/>
              <a:ext cx="132156" cy="156508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7801337" y="4133787"/>
              <a:ext cx="132156" cy="156508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7801337" y="3961463"/>
              <a:ext cx="132156" cy="156508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7801337" y="3788762"/>
              <a:ext cx="132156" cy="156508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7801338" y="3616061"/>
              <a:ext cx="132156" cy="156508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7801337" y="3443737"/>
              <a:ext cx="132156" cy="156508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7801337" y="3271413"/>
              <a:ext cx="132156" cy="156508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7801337" y="3098712"/>
              <a:ext cx="132156" cy="156508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7808481" y="2926011"/>
              <a:ext cx="132156" cy="156508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7808480" y="2753687"/>
              <a:ext cx="132156" cy="156508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7808480" y="2581363"/>
              <a:ext cx="132156" cy="156508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7808480" y="2408662"/>
              <a:ext cx="132156" cy="156508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 rot="5400000" flipH="1">
            <a:off x="4165417" y="781932"/>
            <a:ext cx="139300" cy="2069217"/>
            <a:chOff x="7801337" y="2408661"/>
            <a:chExt cx="139300" cy="2069217"/>
          </a:xfrm>
        </p:grpSpPr>
        <p:cxnSp>
          <p:nvCxnSpPr>
            <p:cNvPr id="99" name="Straight Connector 98"/>
            <p:cNvCxnSpPr/>
            <p:nvPr/>
          </p:nvCxnSpPr>
          <p:spPr>
            <a:xfrm rot="5400000">
              <a:off x="6766729" y="3443270"/>
              <a:ext cx="2069217" cy="0"/>
            </a:xfrm>
            <a:prstGeom prst="line">
              <a:avLst/>
            </a:prstGeom>
            <a:ln w="317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>
              <a:off x="7801338" y="4306111"/>
              <a:ext cx="132156" cy="156508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>
              <a:off x="7801337" y="4133787"/>
              <a:ext cx="132156" cy="156508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>
              <a:off x="7801337" y="3961463"/>
              <a:ext cx="132156" cy="156508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H="1">
              <a:off x="7801337" y="3788762"/>
              <a:ext cx="132156" cy="156508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>
              <a:off x="7801338" y="3616061"/>
              <a:ext cx="132156" cy="156508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7801337" y="3443737"/>
              <a:ext cx="132156" cy="156508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H="1">
              <a:off x="7801337" y="3271413"/>
              <a:ext cx="132156" cy="156508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H="1">
              <a:off x="7801337" y="3098712"/>
              <a:ext cx="132156" cy="156508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>
              <a:off x="7808481" y="2926011"/>
              <a:ext cx="132156" cy="156508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H="1">
              <a:off x="7808480" y="2753687"/>
              <a:ext cx="132156" cy="156508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7808480" y="2581363"/>
              <a:ext cx="132156" cy="156508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>
              <a:off x="7808480" y="2408662"/>
              <a:ext cx="132156" cy="156508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oup 144"/>
          <p:cNvGrpSpPr/>
          <p:nvPr/>
        </p:nvGrpSpPr>
        <p:grpSpPr>
          <a:xfrm>
            <a:off x="2682250" y="1268760"/>
            <a:ext cx="3479014" cy="7104652"/>
            <a:chOff x="2682250" y="1268760"/>
            <a:chExt cx="3479014" cy="7104652"/>
          </a:xfrm>
        </p:grpSpPr>
        <p:sp>
          <p:nvSpPr>
            <p:cNvPr id="75" name="BlokTextu 74"/>
            <p:cNvSpPr txBox="1"/>
            <p:nvPr/>
          </p:nvSpPr>
          <p:spPr>
            <a:xfrm>
              <a:off x="3940357" y="4688278"/>
              <a:ext cx="9765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solidFill>
                    <a:schemeClr val="accent1"/>
                  </a:solidFill>
                  <a:latin typeface="Calluna Sans" charset="0"/>
                  <a:ea typeface="Calluna Sans" charset="0"/>
                  <a:cs typeface="Calluna Sans" charset="0"/>
                </a:rPr>
                <a:t>Negative lens</a:t>
              </a: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682250" y="1268760"/>
              <a:ext cx="3479014" cy="7104652"/>
              <a:chOff x="8835907" y="14359"/>
              <a:chExt cx="2697380" cy="5508443"/>
            </a:xfrm>
          </p:grpSpPr>
          <p:cxnSp>
            <p:nvCxnSpPr>
              <p:cNvPr id="24" name="Straight Connector 23"/>
              <p:cNvCxnSpPr>
                <a:stCxn id="25" idx="1"/>
                <a:endCxn id="113" idx="1"/>
              </p:cNvCxnSpPr>
              <p:nvPr/>
            </p:nvCxnSpPr>
            <p:spPr>
              <a:xfrm>
                <a:off x="9631672" y="2591469"/>
                <a:ext cx="9700" cy="350219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Block Arc 24"/>
              <p:cNvSpPr/>
              <p:nvPr/>
            </p:nvSpPr>
            <p:spPr>
              <a:xfrm rot="10800000">
                <a:off x="8835907" y="14359"/>
                <a:ext cx="2695779" cy="2695779"/>
              </a:xfrm>
              <a:prstGeom prst="blockArc">
                <a:avLst>
                  <a:gd name="adj1" fmla="val 14743349"/>
                  <a:gd name="adj2" fmla="val 17651281"/>
                  <a:gd name="adj3" fmla="val 27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2" name="Straight Connector 111"/>
              <p:cNvCxnSpPr>
                <a:stCxn id="25" idx="0"/>
                <a:endCxn id="113" idx="0"/>
              </p:cNvCxnSpPr>
              <p:nvPr/>
            </p:nvCxnSpPr>
            <p:spPr>
              <a:xfrm>
                <a:off x="10737841" y="2590605"/>
                <a:ext cx="3907" cy="356594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Block Arc 112"/>
              <p:cNvSpPr/>
              <p:nvPr/>
            </p:nvSpPr>
            <p:spPr>
              <a:xfrm rot="10800000" flipV="1">
                <a:off x="8837508" y="2827023"/>
                <a:ext cx="2695779" cy="2695779"/>
              </a:xfrm>
              <a:prstGeom prst="blockArc">
                <a:avLst>
                  <a:gd name="adj1" fmla="val 14737312"/>
                  <a:gd name="adj2" fmla="val 17628253"/>
                  <a:gd name="adj3" fmla="val 0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34" name="BlokTextu 74"/>
          <p:cNvSpPr txBox="1"/>
          <p:nvPr/>
        </p:nvSpPr>
        <p:spPr>
          <a:xfrm>
            <a:off x="1777341" y="3355958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/>
                </a:solidFill>
                <a:latin typeface="Calluna Sans" charset="0"/>
                <a:ea typeface="Calluna Sans" charset="0"/>
                <a:cs typeface="Calluna Sans" charset="0"/>
              </a:rPr>
              <a:t>Laser</a:t>
            </a:r>
          </a:p>
        </p:txBody>
      </p:sp>
      <p:grpSp>
        <p:nvGrpSpPr>
          <p:cNvPr id="148" name="Group 147"/>
          <p:cNvGrpSpPr/>
          <p:nvPr/>
        </p:nvGrpSpPr>
        <p:grpSpPr>
          <a:xfrm>
            <a:off x="4130279" y="5603092"/>
            <a:ext cx="584233" cy="296967"/>
            <a:chOff x="4130279" y="5603092"/>
            <a:chExt cx="584233" cy="296967"/>
          </a:xfrm>
        </p:grpSpPr>
        <p:grpSp>
          <p:nvGrpSpPr>
            <p:cNvPr id="65" name="Skupina 64"/>
            <p:cNvGrpSpPr/>
            <p:nvPr/>
          </p:nvGrpSpPr>
          <p:grpSpPr>
            <a:xfrm>
              <a:off x="4130279" y="5607567"/>
              <a:ext cx="277865" cy="292492"/>
              <a:chOff x="3819139" y="5805264"/>
              <a:chExt cx="277865" cy="292492"/>
            </a:xfrm>
          </p:grpSpPr>
          <p:sp>
            <p:nvSpPr>
              <p:cNvPr id="60" name="Ovál 59"/>
              <p:cNvSpPr/>
              <p:nvPr/>
            </p:nvSpPr>
            <p:spPr>
              <a:xfrm>
                <a:off x="3819139" y="5809724"/>
                <a:ext cx="72008" cy="28803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Calluna Sans" charset="0"/>
                  <a:ea typeface="Calluna Sans" charset="0"/>
                  <a:cs typeface="Calluna Sans" charset="0"/>
                </a:endParaRPr>
              </a:p>
            </p:txBody>
          </p:sp>
          <p:sp>
            <p:nvSpPr>
              <p:cNvPr id="62" name="Ovál 61"/>
              <p:cNvSpPr/>
              <p:nvPr/>
            </p:nvSpPr>
            <p:spPr>
              <a:xfrm>
                <a:off x="3923928" y="5805264"/>
                <a:ext cx="72008" cy="28803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Calluna Sans" charset="0"/>
                  <a:ea typeface="Calluna Sans" charset="0"/>
                  <a:cs typeface="Calluna Sans" charset="0"/>
                </a:endParaRPr>
              </a:p>
            </p:txBody>
          </p:sp>
          <p:sp>
            <p:nvSpPr>
              <p:cNvPr id="64" name="Ovál 63"/>
              <p:cNvSpPr/>
              <p:nvPr/>
            </p:nvSpPr>
            <p:spPr>
              <a:xfrm>
                <a:off x="4024996" y="5805264"/>
                <a:ext cx="72008" cy="28803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Calluna Sans" charset="0"/>
                  <a:ea typeface="Calluna Sans" charset="0"/>
                  <a:cs typeface="Calluna Sans" charset="0"/>
                </a:endParaRPr>
              </a:p>
            </p:txBody>
          </p:sp>
        </p:grpSp>
        <p:grpSp>
          <p:nvGrpSpPr>
            <p:cNvPr id="141" name="Skupina 64"/>
            <p:cNvGrpSpPr/>
            <p:nvPr/>
          </p:nvGrpSpPr>
          <p:grpSpPr>
            <a:xfrm>
              <a:off x="4436647" y="5603092"/>
              <a:ext cx="277865" cy="292492"/>
              <a:chOff x="3819139" y="5805264"/>
              <a:chExt cx="277865" cy="292492"/>
            </a:xfrm>
          </p:grpSpPr>
          <p:sp>
            <p:nvSpPr>
              <p:cNvPr id="142" name="Ovál 59"/>
              <p:cNvSpPr/>
              <p:nvPr/>
            </p:nvSpPr>
            <p:spPr>
              <a:xfrm>
                <a:off x="3819139" y="5809724"/>
                <a:ext cx="72008" cy="28803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Calluna Sans" charset="0"/>
                  <a:ea typeface="Calluna Sans" charset="0"/>
                  <a:cs typeface="Calluna Sans" charset="0"/>
                </a:endParaRPr>
              </a:p>
            </p:txBody>
          </p:sp>
          <p:sp>
            <p:nvSpPr>
              <p:cNvPr id="143" name="Ovál 61"/>
              <p:cNvSpPr/>
              <p:nvPr/>
            </p:nvSpPr>
            <p:spPr>
              <a:xfrm>
                <a:off x="3923928" y="5805264"/>
                <a:ext cx="72008" cy="28803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Calluna Sans" charset="0"/>
                  <a:ea typeface="Calluna Sans" charset="0"/>
                  <a:cs typeface="Calluna Sans" charset="0"/>
                </a:endParaRPr>
              </a:p>
            </p:txBody>
          </p:sp>
          <p:sp>
            <p:nvSpPr>
              <p:cNvPr id="144" name="Ovál 63"/>
              <p:cNvSpPr/>
              <p:nvPr/>
            </p:nvSpPr>
            <p:spPr>
              <a:xfrm>
                <a:off x="4024996" y="5805264"/>
                <a:ext cx="72008" cy="28803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Calluna Sans" charset="0"/>
                  <a:ea typeface="Calluna Sans" charset="0"/>
                  <a:cs typeface="Calluna Sans" charset="0"/>
                </a:endParaRPr>
              </a:p>
            </p:txBody>
          </p:sp>
        </p:grpSp>
      </p:grpSp>
      <p:sp>
        <p:nvSpPr>
          <p:cNvPr id="68" name="BlokTextu 90"/>
          <p:cNvSpPr txBox="1"/>
          <p:nvPr/>
        </p:nvSpPr>
        <p:spPr>
          <a:xfrm>
            <a:off x="5505523" y="4547507"/>
            <a:ext cx="1785399" cy="4616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2"/>
                </a:solidFill>
                <a:latin typeface="Calluna Sans" charset="0"/>
                <a:ea typeface="Calluna Sans" charset="0"/>
                <a:cs typeface="Calluna Sans" charset="0"/>
              </a:rPr>
              <a:t>Inclination of glass sheet causes difference in OPL</a:t>
            </a:r>
          </a:p>
        </p:txBody>
      </p:sp>
      <p:cxnSp>
        <p:nvCxnSpPr>
          <p:cNvPr id="71" name="Straight Arrow Connector 70"/>
          <p:cNvCxnSpPr>
            <a:stCxn id="68" idx="2"/>
            <a:endCxn id="80" idx="0"/>
          </p:cNvCxnSpPr>
          <p:nvPr/>
        </p:nvCxnSpPr>
        <p:spPr>
          <a:xfrm flipH="1">
            <a:off x="6141680" y="5009172"/>
            <a:ext cx="256543" cy="4998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91" idx="2"/>
            <a:endCxn id="68" idx="0"/>
          </p:cNvCxnSpPr>
          <p:nvPr/>
        </p:nvCxnSpPr>
        <p:spPr>
          <a:xfrm flipH="1">
            <a:off x="6398223" y="3543397"/>
            <a:ext cx="130549" cy="10041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BlokTextu 90"/>
          <p:cNvSpPr txBox="1"/>
          <p:nvPr/>
        </p:nvSpPr>
        <p:spPr>
          <a:xfrm>
            <a:off x="5335008" y="5508998"/>
            <a:ext cx="1613344" cy="4616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2"/>
                </a:solidFill>
                <a:latin typeface="Calluna Sans" charset="0"/>
                <a:ea typeface="Calluna Sans" charset="0"/>
                <a:cs typeface="Calluna Sans" charset="0"/>
              </a:rPr>
              <a:t>Shift of interference pattern (by </a:t>
            </a:r>
            <a:r>
              <a:rPr lang="en-GB" sz="1200" i="1" dirty="0">
                <a:solidFill>
                  <a:schemeClr val="bg2"/>
                </a:solidFill>
                <a:latin typeface="Cambria Math" charset="0"/>
                <a:ea typeface="Cambria Math" charset="0"/>
                <a:cs typeface="Cambria Math" charset="0"/>
              </a:rPr>
              <a:t>N</a:t>
            </a:r>
            <a:r>
              <a:rPr lang="en-GB" sz="1200" dirty="0">
                <a:solidFill>
                  <a:schemeClr val="bg2"/>
                </a:solidFill>
                <a:latin typeface="Calluna Sans" charset="0"/>
                <a:ea typeface="Calluna Sans" charset="0"/>
                <a:cs typeface="Calluna Sans" charset="0"/>
              </a:rPr>
              <a:t>  stripes)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7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2.59259E-6 L -0.02066 2.59259E-6 " pathEditMode="relative" ptsTypes="AA">
                                      <p:cBhvr>
                                        <p:cTn id="1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8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38" y="148400"/>
            <a:ext cx="8312551" cy="994122"/>
          </a:xfrm>
        </p:spPr>
        <p:txBody>
          <a:bodyPr>
            <a:normAutofit fontScale="90000"/>
          </a:bodyPr>
          <a:lstStyle/>
          <a:p>
            <a:r>
              <a:rPr lang="en-GB" sz="3600" noProof="0" dirty="0"/>
              <a:t>Michelson interferometer: measurement 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985435" y="4787379"/>
                <a:ext cx="3909340" cy="8745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40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sk-SK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k-SK" sz="24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sk-SK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 smtClean="0">
                              <a:solidFill>
                                <a:schemeClr val="accent5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sk-SK" sz="2400" i="1">
                              <a:latin typeface="Cambria Math" panose="02040503050406030204" pitchFamily="18" charset="0"/>
                            </a:rPr>
                            <m:t>(1−</m:t>
                          </m:r>
                          <m:func>
                            <m:funcPr>
                              <m:ctrlPr>
                                <a:rPr lang="sk-SK" sz="2400" i="1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sk-SK" sz="24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sk-SK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sk-SK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</m:e>
                          </m:func>
                          <m:r>
                            <a:rPr lang="sk-SK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)(</m:t>
                          </m:r>
                          <m:r>
                            <a:rPr lang="sk-SK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sk-SK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</m:t>
                          </m:r>
                        </m:num>
                        <m:den>
                          <m:r>
                            <a:rPr lang="sk-SK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sk-SK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sk-SK" sz="2400" i="1">
                              <a:latin typeface="Cambria Math" panose="02040503050406030204" pitchFamily="18" charset="0"/>
                            </a:rPr>
                            <m:t>(1−</m:t>
                          </m:r>
                          <m:func>
                            <m:funcPr>
                              <m:ctrlPr>
                                <a:rPr lang="sk-SK" sz="2400" i="1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sk-SK" sz="24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sk-SK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sk-SK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</m:e>
                          </m:func>
                          <m:r>
                            <a:rPr lang="sk-SK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5435" y="4787379"/>
                <a:ext cx="3909340" cy="8745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3016505" y="5661977"/>
            <a:ext cx="384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[</a:t>
            </a:r>
            <a:r>
              <a:rPr lang="en-US" sz="900">
                <a:solidFill>
                  <a:schemeClr val="tx2">
                    <a:lumMod val="60000"/>
                    <a:lumOff val="40000"/>
                  </a:schemeClr>
                </a:solidFill>
              </a:rPr>
              <a:t>Deepak N. </a:t>
            </a:r>
            <a:r>
              <a:rPr lang="en-US" sz="900" err="1">
                <a:solidFill>
                  <a:schemeClr val="tx2">
                    <a:lumMod val="60000"/>
                    <a:lumOff val="40000"/>
                  </a:schemeClr>
                </a:solidFill>
              </a:rPr>
              <a:t>Iyer</a:t>
            </a:r>
            <a:r>
              <a:rPr lang="en-US" sz="900">
                <a:solidFill>
                  <a:schemeClr val="tx2">
                    <a:lumMod val="60000"/>
                    <a:lumOff val="40000"/>
                  </a:schemeClr>
                </a:solidFill>
              </a:rPr>
              <a:t> , Lehigh University, A Michelson interferometric technique for measuring refractive index of sodium zinc tellurite glasses</a:t>
            </a:r>
            <a:r>
              <a:rPr lang="en-US" sz="9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]</a:t>
            </a:r>
            <a:endParaRPr lang="sk-SK" sz="90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cxnSp>
        <p:nvCxnSpPr>
          <p:cNvPr id="19" name="Straight Arrow Connector 18"/>
          <p:cNvCxnSpPr>
            <a:stCxn id="20" idx="2"/>
            <a:endCxn id="17" idx="1"/>
          </p:cNvCxnSpPr>
          <p:nvPr/>
        </p:nvCxnSpPr>
        <p:spPr>
          <a:xfrm>
            <a:off x="2426454" y="4611690"/>
            <a:ext cx="558981" cy="6129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BlokTextu 90"/>
          <p:cNvSpPr txBox="1"/>
          <p:nvPr/>
        </p:nvSpPr>
        <p:spPr>
          <a:xfrm>
            <a:off x="1468474" y="4088470"/>
            <a:ext cx="1915959" cy="5232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2"/>
                </a:solidFill>
                <a:latin typeface="Calluna Sans" charset="0"/>
                <a:ea typeface="Calluna Sans" charset="0"/>
                <a:cs typeface="Calluna Sans" charset="0"/>
              </a:rPr>
              <a:t>Shift of interference pattern by </a:t>
            </a:r>
            <a:r>
              <a:rPr lang="en-GB" sz="1400" b="1" i="1" dirty="0">
                <a:solidFill>
                  <a:schemeClr val="bg2"/>
                </a:solidFill>
                <a:latin typeface="Cambria Math" charset="0"/>
                <a:ea typeface="Cambria Math" charset="0"/>
                <a:cs typeface="Cambria Math" charset="0"/>
              </a:rPr>
              <a:t>N</a:t>
            </a:r>
            <a:r>
              <a:rPr lang="en-GB" sz="1400" b="1" dirty="0">
                <a:solidFill>
                  <a:schemeClr val="bg2"/>
                </a:solidFill>
                <a:latin typeface="Calluna Sans" charset="0"/>
                <a:ea typeface="Calluna Sans" charset="0"/>
                <a:cs typeface="Calluna Sans" charset="0"/>
              </a:rPr>
              <a:t>  </a:t>
            </a:r>
            <a:r>
              <a:rPr lang="en-GB" sz="1400" dirty="0">
                <a:solidFill>
                  <a:schemeClr val="bg2"/>
                </a:solidFill>
                <a:latin typeface="Calluna Sans" charset="0"/>
                <a:ea typeface="Calluna Sans" charset="0"/>
                <a:cs typeface="Calluna Sans" charset="0"/>
              </a:rPr>
              <a:t>stripes </a:t>
            </a:r>
          </a:p>
        </p:txBody>
      </p:sp>
      <p:sp>
        <p:nvSpPr>
          <p:cNvPr id="26" name="BlokTextu 90"/>
          <p:cNvSpPr txBox="1"/>
          <p:nvPr/>
        </p:nvSpPr>
        <p:spPr>
          <a:xfrm>
            <a:off x="4165314" y="4196192"/>
            <a:ext cx="1111366" cy="3077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>
                <a:solidFill>
                  <a:schemeClr val="bg2"/>
                </a:solidFill>
                <a:latin typeface="Calluna Sans" charset="0"/>
                <a:ea typeface="Calluna Sans" charset="0"/>
                <a:cs typeface="Calluna Sans" charset="0"/>
              </a:rPr>
              <a:t>Sheet width</a:t>
            </a:r>
          </a:p>
        </p:txBody>
      </p:sp>
      <p:cxnSp>
        <p:nvCxnSpPr>
          <p:cNvPr id="27" name="Straight Arrow Connector 26"/>
          <p:cNvCxnSpPr>
            <a:stCxn id="26" idx="2"/>
          </p:cNvCxnSpPr>
          <p:nvPr/>
        </p:nvCxnSpPr>
        <p:spPr>
          <a:xfrm flipH="1">
            <a:off x="4165314" y="4503969"/>
            <a:ext cx="555683" cy="2834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BlokTextu 90"/>
          <p:cNvSpPr txBox="1"/>
          <p:nvPr/>
        </p:nvSpPr>
        <p:spPr>
          <a:xfrm>
            <a:off x="5024826" y="6249082"/>
            <a:ext cx="1416129" cy="307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>
                <a:solidFill>
                  <a:schemeClr val="bg2"/>
                </a:solidFill>
                <a:latin typeface="Calluna Sans" charset="0"/>
                <a:ea typeface="Calluna Sans" charset="0"/>
                <a:cs typeface="Calluna Sans" charset="0"/>
              </a:rPr>
              <a:t>Refractive index</a:t>
            </a:r>
          </a:p>
        </p:txBody>
      </p:sp>
      <p:cxnSp>
        <p:nvCxnSpPr>
          <p:cNvPr id="37" name="Straight Arrow Connector 36"/>
          <p:cNvCxnSpPr>
            <a:stCxn id="34" idx="0"/>
          </p:cNvCxnSpPr>
          <p:nvPr/>
        </p:nvCxnSpPr>
        <p:spPr>
          <a:xfrm flipV="1">
            <a:off x="5732891" y="5224678"/>
            <a:ext cx="255968" cy="10244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4" idx="0"/>
          </p:cNvCxnSpPr>
          <p:nvPr/>
        </p:nvCxnSpPr>
        <p:spPr>
          <a:xfrm flipH="1" flipV="1">
            <a:off x="4165314" y="5661977"/>
            <a:ext cx="1567577" cy="5871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668942" y="1714107"/>
            <a:ext cx="2715491" cy="1903082"/>
            <a:chOff x="1009200" y="1704794"/>
            <a:chExt cx="2715491" cy="1903082"/>
          </a:xfrm>
        </p:grpSpPr>
        <p:sp>
          <p:nvSpPr>
            <p:cNvPr id="49" name="TextBox 48"/>
            <p:cNvSpPr txBox="1"/>
            <p:nvPr/>
          </p:nvSpPr>
          <p:spPr>
            <a:xfrm>
              <a:off x="1748454" y="3353960"/>
              <a:ext cx="123698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latin typeface="+mn-lt"/>
                </a:rPr>
                <a:t>Observed pattern</a:t>
              </a:r>
              <a:endParaRPr lang="sk-SK" sz="1050">
                <a:latin typeface="+mn-lt"/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009200" y="1704794"/>
              <a:ext cx="2715491" cy="1846643"/>
              <a:chOff x="1009200" y="1704794"/>
              <a:chExt cx="2715491" cy="1846643"/>
            </a:xfrm>
          </p:grpSpPr>
          <p:pic>
            <p:nvPicPr>
              <p:cNvPr id="4" name="Obrázok 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76" t="41189" r="53706" b="39993"/>
              <a:stretch/>
            </p:blipFill>
            <p:spPr>
              <a:xfrm>
                <a:off x="1009200" y="1704794"/>
                <a:ext cx="2715491" cy="1707256"/>
              </a:xfrm>
              <a:prstGeom prst="rect">
                <a:avLst/>
              </a:prstGeom>
            </p:spPr>
          </p:pic>
          <p:sp>
            <p:nvSpPr>
              <p:cNvPr id="50" name="Frame 49"/>
              <p:cNvSpPr/>
              <p:nvPr/>
            </p:nvSpPr>
            <p:spPr>
              <a:xfrm>
                <a:off x="1009200" y="3408960"/>
                <a:ext cx="2715491" cy="142477"/>
              </a:xfrm>
              <a:prstGeom prst="frame">
                <a:avLst>
                  <a:gd name="adj1" fmla="val 0"/>
                </a:avLst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53" name="Straight Arrow Connector 52"/>
          <p:cNvCxnSpPr>
            <a:stCxn id="49" idx="2"/>
          </p:cNvCxnSpPr>
          <p:nvPr/>
        </p:nvCxnSpPr>
        <p:spPr>
          <a:xfrm>
            <a:off x="2026687" y="3617189"/>
            <a:ext cx="216451" cy="4667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BlokTextu 90"/>
          <p:cNvSpPr txBox="1"/>
          <p:nvPr/>
        </p:nvSpPr>
        <p:spPr>
          <a:xfrm>
            <a:off x="4871577" y="2464166"/>
            <a:ext cx="3657037" cy="95410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i="1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</a:rPr>
              <a:t>n</a:t>
            </a:r>
            <a:r>
              <a:rPr lang="en-GB" sz="2800">
                <a:solidFill>
                  <a:schemeClr val="tx1"/>
                </a:solidFill>
                <a:latin typeface="Calluna Sans" charset="0"/>
                <a:ea typeface="Calluna Sans" charset="0"/>
                <a:cs typeface="Calluna Sans" charset="0"/>
              </a:rPr>
              <a:t> or </a:t>
            </a:r>
            <a:r>
              <a:rPr lang="en-GB" sz="2800" i="1">
                <a:solidFill>
                  <a:schemeClr val="accent5"/>
                </a:solidFill>
                <a:latin typeface="Cambria Math" charset="0"/>
                <a:ea typeface="Cambria Math" charset="0"/>
                <a:cs typeface="Cambria Math" charset="0"/>
              </a:rPr>
              <a:t>d</a:t>
            </a:r>
            <a:r>
              <a:rPr lang="en-GB" sz="2800" i="1">
                <a:solidFill>
                  <a:schemeClr val="tx1"/>
                </a:solidFill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en-GB" sz="2800">
                <a:solidFill>
                  <a:schemeClr val="tx1"/>
                </a:solidFill>
                <a:latin typeface="Calluna Sans" charset="0"/>
                <a:ea typeface="Calluna Sans" charset="0"/>
                <a:cs typeface="Calluna Sans" charset="0"/>
              </a:rPr>
              <a:t> can be obtained by regression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85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 animBg="1"/>
      <p:bldP spid="26" grpId="0" animBg="1"/>
      <p:bldP spid="34" grpId="0" animBg="1"/>
      <p:bldP spid="6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02" y="233944"/>
            <a:ext cx="8229600" cy="1143000"/>
          </a:xfrm>
        </p:spPr>
        <p:txBody>
          <a:bodyPr>
            <a:noAutofit/>
          </a:bodyPr>
          <a:lstStyle/>
          <a:p>
            <a:r>
              <a:rPr lang="en-GB" sz="3600" noProof="0" dirty="0"/>
              <a:t>Michelson interferometer: measuring </a:t>
            </a:r>
            <a:r>
              <a:rPr lang="en-GB" sz="3600" b="1" noProof="0" dirty="0"/>
              <a:t>thickness</a:t>
            </a:r>
            <a:r>
              <a:rPr lang="en-GB" sz="3600" noProof="0" dirty="0"/>
              <a:t> by regression</a:t>
            </a:r>
          </a:p>
        </p:txBody>
      </p:sp>
      <p:graphicFrame>
        <p:nvGraphicFramePr>
          <p:cNvPr id="6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4760492"/>
              </p:ext>
            </p:extLst>
          </p:nvPr>
        </p:nvGraphicFramePr>
        <p:xfrm>
          <a:off x="-1" y="1665962"/>
          <a:ext cx="5906513" cy="5131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003758" y="3981346"/>
                <a:ext cx="3056021" cy="70788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bg1"/>
                    </a:solidFill>
                  </a:rPr>
                  <a:t>Fit Values:</a:t>
                </a:r>
              </a:p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𝒅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𝟏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𝟎𝟑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±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𝟎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𝟎𝟒𝟑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GB" sz="2000" dirty="0">
                    <a:solidFill>
                      <a:schemeClr val="bg1"/>
                    </a:solidFill>
                  </a:rPr>
                  <a:t>mm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758" y="3981346"/>
                <a:ext cx="3056021" cy="707886"/>
              </a:xfrm>
              <a:prstGeom prst="rect">
                <a:avLst/>
              </a:prstGeom>
              <a:blipFill rotWithShape="0">
                <a:blip r:embed="rId3"/>
                <a:stretch>
                  <a:fillRect l="-2196" t="-12931" b="-706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906513" y="5066219"/>
                <a:ext cx="3237487" cy="830997"/>
              </a:xfrm>
              <a:prstGeom prst="rect">
                <a:avLst/>
              </a:prstGeom>
              <a:solidFill>
                <a:schemeClr val="accent1"/>
              </a:solidFill>
              <a:ln w="34925"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+mj-lt"/>
                  </a:rPr>
                  <a:t>Micrometer:</a:t>
                </a:r>
              </a:p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𝒅</m:t>
                    </m:r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𝟏</m:t>
                    </m:r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.</m:t>
                    </m:r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𝟎𝟓</m:t>
                    </m:r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±</m:t>
                    </m:r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.</m:t>
                    </m:r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𝟎𝟎𝟓</m:t>
                    </m:r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</a:rPr>
                  <a:t>mm</a:t>
                </a:r>
                <a:r>
                  <a:rPr lang="en-US" sz="2000" b="1" dirty="0" smtClean="0">
                    <a:solidFill>
                      <a:schemeClr val="bg1"/>
                    </a:solidFill>
                  </a:rPr>
                  <a:t> </a:t>
                </a:r>
                <a:endParaRPr lang="en-US" sz="24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513" y="5066219"/>
                <a:ext cx="3237487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3013" t="-5882" b="-16176"/>
                </a:stretch>
              </a:blipFill>
              <a:ln w="3492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098717" y="2919517"/>
                <a:ext cx="2853078" cy="70788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Input values:</a:t>
                </a:r>
              </a:p>
              <a:p>
                <a:r>
                  <a:rPr lang="en-US" sz="2000" dirty="0">
                    <a:solidFill>
                      <a:schemeClr val="bg1"/>
                    </a:solidFill>
                  </a:rPr>
                  <a:t>Index of refraction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bg1"/>
                        </a:solidFill>
                        <a:latin typeface="Cambria Math" charset="0"/>
                      </a:rPr>
                      <m:t>1</m:t>
                    </m:r>
                    <m:r>
                      <a:rPr lang="en-US" sz="2000" b="0" i="1">
                        <a:solidFill>
                          <a:schemeClr val="bg1"/>
                        </a:solidFill>
                        <a:latin typeface="Cambria Math" charset="0"/>
                      </a:rPr>
                      <m:t>. 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48</m:t>
                    </m:r>
                  </m:oMath>
                </a14:m>
                <a:endParaRPr lang="en-US" sz="20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717" y="2919517"/>
                <a:ext cx="2853078" cy="707886"/>
              </a:xfrm>
              <a:prstGeom prst="rect">
                <a:avLst/>
              </a:prstGeom>
              <a:blipFill rotWithShape="0">
                <a:blip r:embed="rId5"/>
                <a:stretch>
                  <a:fillRect l="-2137" t="-5172" b="-146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>
            <a:stCxn id="10" idx="2"/>
            <a:endCxn id="11" idx="0"/>
          </p:cNvCxnSpPr>
          <p:nvPr/>
        </p:nvCxnSpPr>
        <p:spPr>
          <a:xfrm flipH="1">
            <a:off x="7525257" y="4689232"/>
            <a:ext cx="6512" cy="376987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2"/>
            <a:endCxn id="10" idx="0"/>
          </p:cNvCxnSpPr>
          <p:nvPr/>
        </p:nvCxnSpPr>
        <p:spPr>
          <a:xfrm>
            <a:off x="7525256" y="3627403"/>
            <a:ext cx="6513" cy="353943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72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661" y="2062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Michelson </a:t>
            </a:r>
            <a:r>
              <a:rPr lang="en-GB" dirty="0" smtClean="0"/>
              <a:t>interferometer: conclusion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16631"/>
              </p:ext>
            </p:extLst>
          </p:nvPr>
        </p:nvGraphicFramePr>
        <p:xfrm>
          <a:off x="3355780" y="1833071"/>
          <a:ext cx="5453422" cy="1371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7267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267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Usage: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Thickness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Error: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± 0.043</a:t>
                      </a:r>
                      <a:r>
                        <a:rPr lang="en-GB" sz="2400" baseline="0" dirty="0" smtClean="0"/>
                        <a:t>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Limitation (n</a:t>
                      </a:r>
                      <a:r>
                        <a:rPr lang="en-GB" sz="2400" baseline="0" dirty="0" smtClean="0"/>
                        <a:t> = 1.5):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(0.3</a:t>
                      </a:r>
                      <a:r>
                        <a:rPr lang="en-GB" sz="2400" baseline="0" dirty="0" smtClean="0"/>
                        <a:t> – 2)mm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487708" y="3467819"/>
            <a:ext cx="4138080" cy="2842864"/>
            <a:chOff x="1388661" y="1746891"/>
            <a:chExt cx="6459801" cy="4437888"/>
          </a:xfrm>
        </p:grpSpPr>
        <p:sp>
          <p:nvSpPr>
            <p:cNvPr id="28" name="Obdĺžnik 3"/>
            <p:cNvSpPr/>
            <p:nvPr/>
          </p:nvSpPr>
          <p:spPr>
            <a:xfrm>
              <a:off x="1388661" y="3391962"/>
              <a:ext cx="1324140" cy="26960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>
                <a:latin typeface="Calluna Sans" charset="0"/>
                <a:ea typeface="Calluna Sans" charset="0"/>
                <a:cs typeface="Calluna Sans" charset="0"/>
              </a:endParaRPr>
            </a:p>
          </p:txBody>
        </p:sp>
        <p:cxnSp>
          <p:nvCxnSpPr>
            <p:cNvPr id="29" name="Rovná spojnica 5"/>
            <p:cNvCxnSpPr/>
            <p:nvPr/>
          </p:nvCxnSpPr>
          <p:spPr>
            <a:xfrm>
              <a:off x="2734089" y="3530027"/>
              <a:ext cx="1606900" cy="595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ovná spojnica 9"/>
            <p:cNvCxnSpPr>
              <a:endCxn id="34" idx="2"/>
            </p:cNvCxnSpPr>
            <p:nvPr/>
          </p:nvCxnSpPr>
          <p:spPr>
            <a:xfrm>
              <a:off x="4285377" y="1891348"/>
              <a:ext cx="13613" cy="164915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ovná spojnica 19"/>
            <p:cNvCxnSpPr/>
            <p:nvPr/>
          </p:nvCxnSpPr>
          <p:spPr>
            <a:xfrm flipV="1">
              <a:off x="4437219" y="3557188"/>
              <a:ext cx="1765426" cy="9053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ovná spojnica 20"/>
            <p:cNvCxnSpPr/>
            <p:nvPr/>
          </p:nvCxnSpPr>
          <p:spPr>
            <a:xfrm flipH="1">
              <a:off x="4428632" y="3557188"/>
              <a:ext cx="6391" cy="113109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ovná spojnica 27"/>
            <p:cNvCxnSpPr/>
            <p:nvPr/>
          </p:nvCxnSpPr>
          <p:spPr>
            <a:xfrm flipV="1">
              <a:off x="6622882" y="3539081"/>
              <a:ext cx="1091692" cy="8635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ovná spojnica 41"/>
            <p:cNvCxnSpPr/>
            <p:nvPr/>
          </p:nvCxnSpPr>
          <p:spPr>
            <a:xfrm>
              <a:off x="4428632" y="4949888"/>
              <a:ext cx="0" cy="63328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bdĺžnik 58"/>
            <p:cNvSpPr/>
            <p:nvPr/>
          </p:nvSpPr>
          <p:spPr>
            <a:xfrm>
              <a:off x="3764925" y="5574078"/>
              <a:ext cx="1296144" cy="33816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>
                <a:latin typeface="Calluna Sans" charset="0"/>
                <a:ea typeface="Calluna Sans" charset="0"/>
                <a:cs typeface="Calluna Sans" charset="0"/>
              </a:endParaRPr>
            </a:p>
          </p:txBody>
        </p:sp>
        <p:sp>
          <p:nvSpPr>
            <p:cNvPr id="36" name="BlokTextu 83"/>
            <p:cNvSpPr txBox="1"/>
            <p:nvPr/>
          </p:nvSpPr>
          <p:spPr>
            <a:xfrm>
              <a:off x="3666175" y="5854668"/>
              <a:ext cx="1476331" cy="330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dirty="0">
                  <a:solidFill>
                    <a:schemeClr val="accent1"/>
                  </a:solidFill>
                  <a:latin typeface="Calluna Sans" charset="0"/>
                  <a:ea typeface="Calluna Sans" charset="0"/>
                  <a:cs typeface="Calluna Sans" charset="0"/>
                </a:rPr>
                <a:t>Interference pattern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344534" y="3463949"/>
              <a:ext cx="1984982" cy="220074"/>
              <a:chOff x="3344534" y="3463949"/>
              <a:chExt cx="1984982" cy="220074"/>
            </a:xfrm>
          </p:grpSpPr>
          <p:sp>
            <p:nvSpPr>
              <p:cNvPr id="38" name="Obdĺžnik 7"/>
              <p:cNvSpPr/>
              <p:nvPr/>
            </p:nvSpPr>
            <p:spPr>
              <a:xfrm rot="8100000">
                <a:off x="3344534" y="3524748"/>
                <a:ext cx="1984982" cy="10757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 dirty="0">
                  <a:latin typeface="Calluna Sans" charset="0"/>
                  <a:ea typeface="Calluna Sans" charset="0"/>
                  <a:cs typeface="Calluna Sans" charset="0"/>
                </a:endParaRPr>
              </a:p>
            </p:txBody>
          </p:sp>
          <p:sp>
            <p:nvSpPr>
              <p:cNvPr id="39" name="BlokTextu 86"/>
              <p:cNvSpPr txBox="1"/>
              <p:nvPr/>
            </p:nvSpPr>
            <p:spPr>
              <a:xfrm rot="18900000">
                <a:off x="3653169" y="3463949"/>
                <a:ext cx="1365933" cy="220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" dirty="0">
                    <a:solidFill>
                      <a:schemeClr val="accent1"/>
                    </a:solidFill>
                    <a:latin typeface="Calluna Sans" charset="0"/>
                    <a:ea typeface="Calluna Sans" charset="0"/>
                    <a:cs typeface="Calluna Sans" charset="0"/>
                  </a:rPr>
                  <a:t>Half-translucent mirror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225219" y="2878857"/>
              <a:ext cx="330112" cy="1296145"/>
              <a:chOff x="6225219" y="2878857"/>
              <a:chExt cx="330112" cy="1296145"/>
            </a:xfrm>
          </p:grpSpPr>
          <p:sp>
            <p:nvSpPr>
              <p:cNvPr id="41" name="Obdĺžnik 26"/>
              <p:cNvSpPr/>
              <p:nvPr/>
            </p:nvSpPr>
            <p:spPr>
              <a:xfrm rot="5400000">
                <a:off x="5745145" y="3418918"/>
                <a:ext cx="1296145" cy="2160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 dirty="0">
                  <a:latin typeface="Calluna Sans" charset="0"/>
                  <a:ea typeface="Calluna Sans" charset="0"/>
                  <a:cs typeface="Calluna Sans" charset="0"/>
                </a:endParaRPr>
              </a:p>
            </p:txBody>
          </p:sp>
          <p:sp>
            <p:nvSpPr>
              <p:cNvPr id="42" name="BlokTextu 90"/>
              <p:cNvSpPr txBox="1"/>
              <p:nvPr/>
            </p:nvSpPr>
            <p:spPr>
              <a:xfrm rot="16200000">
                <a:off x="5902844" y="3378343"/>
                <a:ext cx="974861" cy="330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00" dirty="0">
                    <a:solidFill>
                      <a:schemeClr val="accent1"/>
                    </a:solidFill>
                    <a:latin typeface="Calluna Sans" charset="0"/>
                    <a:ea typeface="Calluna Sans" charset="0"/>
                    <a:cs typeface="Calluna Sans" charset="0"/>
                  </a:rPr>
                  <a:t>Glass sheet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7709162" y="2357353"/>
              <a:ext cx="139300" cy="2069217"/>
              <a:chOff x="7801337" y="2408662"/>
              <a:chExt cx="139300" cy="2069217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7801337" y="2408662"/>
                <a:ext cx="0" cy="2069217"/>
              </a:xfrm>
              <a:prstGeom prst="line">
                <a:avLst/>
              </a:prstGeom>
              <a:ln w="317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>
                <a:off x="7801338" y="4306111"/>
                <a:ext cx="132156" cy="156508"/>
              </a:xfrm>
              <a:prstGeom prst="line">
                <a:avLst/>
              </a:prstGeom>
              <a:ln w="222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7801337" y="4133787"/>
                <a:ext cx="132156" cy="156508"/>
              </a:xfrm>
              <a:prstGeom prst="line">
                <a:avLst/>
              </a:prstGeom>
              <a:ln w="222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>
                <a:off x="7801337" y="3961463"/>
                <a:ext cx="132156" cy="156508"/>
              </a:xfrm>
              <a:prstGeom prst="line">
                <a:avLst/>
              </a:prstGeom>
              <a:ln w="222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7801337" y="3788762"/>
                <a:ext cx="132156" cy="156508"/>
              </a:xfrm>
              <a:prstGeom prst="line">
                <a:avLst/>
              </a:prstGeom>
              <a:ln w="222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7801338" y="3616061"/>
                <a:ext cx="132156" cy="156508"/>
              </a:xfrm>
              <a:prstGeom prst="line">
                <a:avLst/>
              </a:prstGeom>
              <a:ln w="222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7801337" y="3443737"/>
                <a:ext cx="132156" cy="156508"/>
              </a:xfrm>
              <a:prstGeom prst="line">
                <a:avLst/>
              </a:prstGeom>
              <a:ln w="222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7801337" y="3271413"/>
                <a:ext cx="132156" cy="156508"/>
              </a:xfrm>
              <a:prstGeom prst="line">
                <a:avLst/>
              </a:prstGeom>
              <a:ln w="222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7801337" y="3098712"/>
                <a:ext cx="132156" cy="156508"/>
              </a:xfrm>
              <a:prstGeom prst="line">
                <a:avLst/>
              </a:prstGeom>
              <a:ln w="222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H="1">
                <a:off x="7808481" y="2926011"/>
                <a:ext cx="132156" cy="156508"/>
              </a:xfrm>
              <a:prstGeom prst="line">
                <a:avLst/>
              </a:prstGeom>
              <a:ln w="222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H="1">
                <a:off x="7808480" y="2753687"/>
                <a:ext cx="132156" cy="156508"/>
              </a:xfrm>
              <a:prstGeom prst="line">
                <a:avLst/>
              </a:prstGeom>
              <a:ln w="222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H="1">
                <a:off x="7808480" y="2581363"/>
                <a:ext cx="132156" cy="156508"/>
              </a:xfrm>
              <a:prstGeom prst="line">
                <a:avLst/>
              </a:prstGeom>
              <a:ln w="222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H="1">
                <a:off x="7808480" y="2408662"/>
                <a:ext cx="132156" cy="156508"/>
              </a:xfrm>
              <a:prstGeom prst="line">
                <a:avLst/>
              </a:prstGeom>
              <a:ln w="222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/>
            <p:cNvGrpSpPr/>
            <p:nvPr/>
          </p:nvGrpSpPr>
          <p:grpSpPr>
            <a:xfrm rot="5400000" flipH="1">
              <a:off x="4165417" y="781932"/>
              <a:ext cx="139300" cy="2069217"/>
              <a:chOff x="7801337" y="2408661"/>
              <a:chExt cx="139300" cy="2069217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 rot="5400000">
                <a:off x="6766729" y="3443270"/>
                <a:ext cx="2069217" cy="0"/>
              </a:xfrm>
              <a:prstGeom prst="line">
                <a:avLst/>
              </a:prstGeom>
              <a:ln w="317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H="1">
                <a:off x="7801338" y="4306111"/>
                <a:ext cx="132156" cy="156508"/>
              </a:xfrm>
              <a:prstGeom prst="line">
                <a:avLst/>
              </a:prstGeom>
              <a:ln w="222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H="1">
                <a:off x="7801337" y="4133787"/>
                <a:ext cx="132156" cy="156508"/>
              </a:xfrm>
              <a:prstGeom prst="line">
                <a:avLst/>
              </a:prstGeom>
              <a:ln w="222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H="1">
                <a:off x="7801337" y="3961463"/>
                <a:ext cx="132156" cy="156508"/>
              </a:xfrm>
              <a:prstGeom prst="line">
                <a:avLst/>
              </a:prstGeom>
              <a:ln w="222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H="1">
                <a:off x="7801337" y="3788762"/>
                <a:ext cx="132156" cy="156508"/>
              </a:xfrm>
              <a:prstGeom prst="line">
                <a:avLst/>
              </a:prstGeom>
              <a:ln w="222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H="1">
                <a:off x="7801338" y="3616061"/>
                <a:ext cx="132156" cy="156508"/>
              </a:xfrm>
              <a:prstGeom prst="line">
                <a:avLst/>
              </a:prstGeom>
              <a:ln w="222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H="1">
                <a:off x="7801337" y="3443737"/>
                <a:ext cx="132156" cy="156508"/>
              </a:xfrm>
              <a:prstGeom prst="line">
                <a:avLst/>
              </a:prstGeom>
              <a:ln w="222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H="1">
                <a:off x="7801337" y="3271413"/>
                <a:ext cx="132156" cy="156508"/>
              </a:xfrm>
              <a:prstGeom prst="line">
                <a:avLst/>
              </a:prstGeom>
              <a:ln w="222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H="1">
                <a:off x="7801337" y="3098712"/>
                <a:ext cx="132156" cy="156508"/>
              </a:xfrm>
              <a:prstGeom prst="line">
                <a:avLst/>
              </a:prstGeom>
              <a:ln w="222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H="1">
                <a:off x="7808481" y="2926011"/>
                <a:ext cx="132156" cy="156508"/>
              </a:xfrm>
              <a:prstGeom prst="line">
                <a:avLst/>
              </a:prstGeom>
              <a:ln w="222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H="1">
                <a:off x="7808480" y="2753687"/>
                <a:ext cx="132156" cy="156508"/>
              </a:xfrm>
              <a:prstGeom prst="line">
                <a:avLst/>
              </a:prstGeom>
              <a:ln w="222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>
                <a:off x="7808480" y="2581363"/>
                <a:ext cx="132156" cy="156508"/>
              </a:xfrm>
              <a:prstGeom prst="line">
                <a:avLst/>
              </a:prstGeom>
              <a:ln w="222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7808480" y="2408662"/>
                <a:ext cx="132156" cy="156508"/>
              </a:xfrm>
              <a:prstGeom prst="line">
                <a:avLst/>
              </a:prstGeom>
              <a:ln w="222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BlokTextu 74"/>
            <p:cNvSpPr txBox="1"/>
            <p:nvPr/>
          </p:nvSpPr>
          <p:spPr>
            <a:xfrm>
              <a:off x="1777342" y="3355958"/>
              <a:ext cx="731288" cy="385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>
                  <a:solidFill>
                    <a:schemeClr val="bg2"/>
                  </a:solidFill>
                  <a:latin typeface="Calluna Sans" charset="0"/>
                  <a:ea typeface="Calluna Sans" charset="0"/>
                  <a:cs typeface="Calluna Sans" charset="0"/>
                </a:rPr>
                <a:t>Laser</a:t>
              </a: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4130279" y="5603092"/>
              <a:ext cx="584233" cy="296967"/>
              <a:chOff x="4130279" y="5603092"/>
              <a:chExt cx="584233" cy="296967"/>
            </a:xfrm>
          </p:grpSpPr>
          <p:grpSp>
            <p:nvGrpSpPr>
              <p:cNvPr id="73" name="Skupina 64"/>
              <p:cNvGrpSpPr/>
              <p:nvPr/>
            </p:nvGrpSpPr>
            <p:grpSpPr>
              <a:xfrm>
                <a:off x="4130279" y="5607567"/>
                <a:ext cx="277865" cy="292492"/>
                <a:chOff x="3819139" y="5805264"/>
                <a:chExt cx="277865" cy="292492"/>
              </a:xfrm>
            </p:grpSpPr>
            <p:sp>
              <p:nvSpPr>
                <p:cNvPr id="78" name="Ovál 59"/>
                <p:cNvSpPr/>
                <p:nvPr/>
              </p:nvSpPr>
              <p:spPr>
                <a:xfrm>
                  <a:off x="3819139" y="5809724"/>
                  <a:ext cx="72008" cy="28803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900" dirty="0">
                    <a:latin typeface="Calluna Sans" charset="0"/>
                    <a:ea typeface="Calluna Sans" charset="0"/>
                    <a:cs typeface="Calluna Sans" charset="0"/>
                  </a:endParaRPr>
                </a:p>
              </p:txBody>
            </p:sp>
            <p:sp>
              <p:nvSpPr>
                <p:cNvPr id="79" name="Ovál 61"/>
                <p:cNvSpPr/>
                <p:nvPr/>
              </p:nvSpPr>
              <p:spPr>
                <a:xfrm>
                  <a:off x="3923928" y="5805264"/>
                  <a:ext cx="72008" cy="28803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900" dirty="0">
                    <a:latin typeface="Calluna Sans" charset="0"/>
                    <a:ea typeface="Calluna Sans" charset="0"/>
                    <a:cs typeface="Calluna Sans" charset="0"/>
                  </a:endParaRPr>
                </a:p>
              </p:txBody>
            </p:sp>
            <p:sp>
              <p:nvSpPr>
                <p:cNvPr id="80" name="Ovál 63"/>
                <p:cNvSpPr/>
                <p:nvPr/>
              </p:nvSpPr>
              <p:spPr>
                <a:xfrm>
                  <a:off x="4024996" y="5805264"/>
                  <a:ext cx="72008" cy="28803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900" dirty="0">
                    <a:latin typeface="Calluna Sans" charset="0"/>
                    <a:ea typeface="Calluna Sans" charset="0"/>
                    <a:cs typeface="Calluna Sans" charset="0"/>
                  </a:endParaRPr>
                </a:p>
              </p:txBody>
            </p:sp>
          </p:grpSp>
          <p:grpSp>
            <p:nvGrpSpPr>
              <p:cNvPr id="74" name="Skupina 64"/>
              <p:cNvGrpSpPr/>
              <p:nvPr/>
            </p:nvGrpSpPr>
            <p:grpSpPr>
              <a:xfrm>
                <a:off x="4436647" y="5603092"/>
                <a:ext cx="277865" cy="292492"/>
                <a:chOff x="3819139" y="5805264"/>
                <a:chExt cx="277865" cy="292492"/>
              </a:xfrm>
            </p:grpSpPr>
            <p:sp>
              <p:nvSpPr>
                <p:cNvPr id="75" name="Ovál 59"/>
                <p:cNvSpPr/>
                <p:nvPr/>
              </p:nvSpPr>
              <p:spPr>
                <a:xfrm>
                  <a:off x="3819139" y="5809724"/>
                  <a:ext cx="72008" cy="28803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900" dirty="0">
                    <a:latin typeface="Calluna Sans" charset="0"/>
                    <a:ea typeface="Calluna Sans" charset="0"/>
                    <a:cs typeface="Calluna Sans" charset="0"/>
                  </a:endParaRPr>
                </a:p>
              </p:txBody>
            </p:sp>
            <p:sp>
              <p:nvSpPr>
                <p:cNvPr id="76" name="Ovál 61"/>
                <p:cNvSpPr/>
                <p:nvPr/>
              </p:nvSpPr>
              <p:spPr>
                <a:xfrm>
                  <a:off x="3923928" y="5805264"/>
                  <a:ext cx="72008" cy="28803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900" dirty="0">
                    <a:latin typeface="Calluna Sans" charset="0"/>
                    <a:ea typeface="Calluna Sans" charset="0"/>
                    <a:cs typeface="Calluna Sans" charset="0"/>
                  </a:endParaRPr>
                </a:p>
              </p:txBody>
            </p:sp>
            <p:sp>
              <p:nvSpPr>
                <p:cNvPr id="77" name="Ovál 63"/>
                <p:cNvSpPr/>
                <p:nvPr/>
              </p:nvSpPr>
              <p:spPr>
                <a:xfrm>
                  <a:off x="4024996" y="5805264"/>
                  <a:ext cx="72008" cy="28803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900" dirty="0">
                    <a:latin typeface="Calluna Sans" charset="0"/>
                    <a:ea typeface="Calluna Sans" charset="0"/>
                    <a:cs typeface="Calluna Sans" charset="0"/>
                  </a:endParaRPr>
                </a:p>
              </p:txBody>
            </p:sp>
          </p:grpSp>
        </p:grpSp>
        <p:sp>
          <p:nvSpPr>
            <p:cNvPr id="81" name="BlokTextu 90"/>
            <p:cNvSpPr txBox="1"/>
            <p:nvPr/>
          </p:nvSpPr>
          <p:spPr>
            <a:xfrm>
              <a:off x="5505523" y="4547506"/>
              <a:ext cx="1785399" cy="4951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600" dirty="0">
                  <a:solidFill>
                    <a:schemeClr val="bg2"/>
                  </a:solidFill>
                  <a:latin typeface="Calluna Sans" charset="0"/>
                  <a:ea typeface="Calluna Sans" charset="0"/>
                  <a:cs typeface="Calluna Sans" charset="0"/>
                </a:rPr>
                <a:t>Inclination of glass sheet causes difference in OPL</a:t>
              </a: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flipH="1">
              <a:off x="6141680" y="5009172"/>
              <a:ext cx="256543" cy="4998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H="1">
              <a:off x="6398223" y="3543397"/>
              <a:ext cx="130549" cy="10041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BlokTextu 90"/>
            <p:cNvSpPr txBox="1"/>
            <p:nvPr/>
          </p:nvSpPr>
          <p:spPr>
            <a:xfrm>
              <a:off x="5335008" y="5508997"/>
              <a:ext cx="1613345" cy="4951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600" dirty="0">
                  <a:solidFill>
                    <a:schemeClr val="bg2"/>
                  </a:solidFill>
                  <a:latin typeface="Calluna Sans" charset="0"/>
                  <a:ea typeface="Calluna Sans" charset="0"/>
                  <a:cs typeface="Calluna Sans" charset="0"/>
                </a:rPr>
                <a:t>Shift of interference pattern (by </a:t>
              </a:r>
              <a:r>
                <a:rPr lang="en-GB" sz="600" i="1" dirty="0">
                  <a:solidFill>
                    <a:schemeClr val="bg2"/>
                  </a:solidFill>
                  <a:latin typeface="Cambria Math" charset="0"/>
                  <a:ea typeface="Cambria Math" charset="0"/>
                  <a:cs typeface="Cambria Math" charset="0"/>
                </a:rPr>
                <a:t>N</a:t>
              </a:r>
              <a:r>
                <a:rPr lang="en-GB" sz="600" dirty="0">
                  <a:solidFill>
                    <a:schemeClr val="bg2"/>
                  </a:solidFill>
                  <a:latin typeface="Calluna Sans" charset="0"/>
                  <a:ea typeface="Calluna Sans" charset="0"/>
                  <a:cs typeface="Calluna Sans" charset="0"/>
                </a:rPr>
                <a:t>  stripes)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489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89965" y="3967091"/>
            <a:ext cx="7344894" cy="20866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34859" y="6688137"/>
            <a:ext cx="1244600" cy="339725"/>
          </a:xfrm>
        </p:spPr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6" name="Rectangle 83"/>
          <p:cNvSpPr/>
          <p:nvPr/>
        </p:nvSpPr>
        <p:spPr>
          <a:xfrm>
            <a:off x="7734859" y="3145294"/>
            <a:ext cx="9624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>
                <a:ln w="19050">
                  <a:solidFill>
                    <a:schemeClr val="bg2"/>
                  </a:solidFill>
                </a:ln>
                <a:solidFill>
                  <a:schemeClr val="accent3"/>
                </a:solidFill>
                <a:latin typeface="+mj-lt"/>
              </a:rPr>
              <a:t>✓</a:t>
            </a:r>
            <a:endParaRPr lang="sk-SK" sz="7200" b="1">
              <a:ln w="19050">
                <a:solidFill>
                  <a:schemeClr val="bg2"/>
                </a:solidFill>
              </a:ln>
              <a:solidFill>
                <a:schemeClr val="accent3"/>
              </a:solidFill>
              <a:latin typeface="+mj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89965" y="4477079"/>
            <a:ext cx="6212966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66383" y="2493013"/>
            <a:ext cx="8229600" cy="20113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noProof="0" dirty="0"/>
              <a:t>Invent and construct an optical device that uses a laser pointer and allows contactless determination of thickness, refractive index, and other properties of a glass sheet.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7559" y="2312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Back to the definition of the problem…</a:t>
            </a:r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val="161810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51188"/>
            <a:ext cx="9027622" cy="2291222"/>
          </a:xfrm>
        </p:spPr>
        <p:txBody>
          <a:bodyPr>
            <a:noAutofit/>
          </a:bodyPr>
          <a:lstStyle/>
          <a:p>
            <a:r>
              <a:rPr lang="en-GB" sz="5400" noProof="0" dirty="0"/>
              <a:t>Observing </a:t>
            </a:r>
            <a:r>
              <a:rPr lang="en-GB" sz="5400" b="1" noProof="0" dirty="0"/>
              <a:t>internal tension</a:t>
            </a:r>
            <a:endParaRPr lang="en-GB" sz="6000" b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C59CDC-8B08-416F-91E2-D8FD6375BFB5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2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>
            <a:off x="2109432" y="2699888"/>
            <a:ext cx="958303" cy="1846775"/>
          </a:xfrm>
          <a:custGeom>
            <a:avLst/>
            <a:gdLst>
              <a:gd name="connsiteX0" fmla="*/ 0 w 1314450"/>
              <a:gd name="connsiteY0" fmla="*/ 895350 h 2362200"/>
              <a:gd name="connsiteX1" fmla="*/ 1276350 w 1314450"/>
              <a:gd name="connsiteY1" fmla="*/ 0 h 2362200"/>
              <a:gd name="connsiteX2" fmla="*/ 1314450 w 1314450"/>
              <a:gd name="connsiteY2" fmla="*/ 2362200 h 2362200"/>
              <a:gd name="connsiteX3" fmla="*/ 38100 w 1314450"/>
              <a:gd name="connsiteY3" fmla="*/ 1181100 h 2362200"/>
              <a:gd name="connsiteX4" fmla="*/ 0 w 1314450"/>
              <a:gd name="connsiteY4" fmla="*/ 895350 h 2362200"/>
              <a:gd name="connsiteX0" fmla="*/ 0 w 1327721"/>
              <a:gd name="connsiteY0" fmla="*/ 915898 h 2382748"/>
              <a:gd name="connsiteX1" fmla="*/ 1327721 w 1327721"/>
              <a:gd name="connsiteY1" fmla="*/ 0 h 2382748"/>
              <a:gd name="connsiteX2" fmla="*/ 1314450 w 1327721"/>
              <a:gd name="connsiteY2" fmla="*/ 2382748 h 2382748"/>
              <a:gd name="connsiteX3" fmla="*/ 38100 w 1327721"/>
              <a:gd name="connsiteY3" fmla="*/ 1201648 h 2382748"/>
              <a:gd name="connsiteX4" fmla="*/ 0 w 1327721"/>
              <a:gd name="connsiteY4" fmla="*/ 915898 h 2382748"/>
              <a:gd name="connsiteX0" fmla="*/ 0 w 1315226"/>
              <a:gd name="connsiteY0" fmla="*/ 905624 h 2372474"/>
              <a:gd name="connsiteX1" fmla="*/ 1307172 w 1315226"/>
              <a:gd name="connsiteY1" fmla="*/ 0 h 2372474"/>
              <a:gd name="connsiteX2" fmla="*/ 1314450 w 1315226"/>
              <a:gd name="connsiteY2" fmla="*/ 2372474 h 2372474"/>
              <a:gd name="connsiteX3" fmla="*/ 38100 w 1315226"/>
              <a:gd name="connsiteY3" fmla="*/ 1191374 h 2372474"/>
              <a:gd name="connsiteX4" fmla="*/ 0 w 1315226"/>
              <a:gd name="connsiteY4" fmla="*/ 905624 h 2372474"/>
              <a:gd name="connsiteX0" fmla="*/ 0 w 1279063"/>
              <a:gd name="connsiteY0" fmla="*/ 905624 h 2372474"/>
              <a:gd name="connsiteX1" fmla="*/ 1271009 w 1279063"/>
              <a:gd name="connsiteY1" fmla="*/ 0 h 2372474"/>
              <a:gd name="connsiteX2" fmla="*/ 1278287 w 1279063"/>
              <a:gd name="connsiteY2" fmla="*/ 2372474 h 2372474"/>
              <a:gd name="connsiteX3" fmla="*/ 1937 w 1279063"/>
              <a:gd name="connsiteY3" fmla="*/ 1191374 h 2372474"/>
              <a:gd name="connsiteX4" fmla="*/ 0 w 1279063"/>
              <a:gd name="connsiteY4" fmla="*/ 905624 h 2372474"/>
              <a:gd name="connsiteX0" fmla="*/ 0 w 1279063"/>
              <a:gd name="connsiteY0" fmla="*/ 905624 h 2372474"/>
              <a:gd name="connsiteX1" fmla="*/ 1271009 w 1279063"/>
              <a:gd name="connsiteY1" fmla="*/ 0 h 2372474"/>
              <a:gd name="connsiteX2" fmla="*/ 1278287 w 1279063"/>
              <a:gd name="connsiteY2" fmla="*/ 2372474 h 2372474"/>
              <a:gd name="connsiteX3" fmla="*/ 7103 w 1279063"/>
              <a:gd name="connsiteY3" fmla="*/ 1196540 h 2372474"/>
              <a:gd name="connsiteX4" fmla="*/ 0 w 1279063"/>
              <a:gd name="connsiteY4" fmla="*/ 905624 h 2372474"/>
              <a:gd name="connsiteX0" fmla="*/ 0 w 1279063"/>
              <a:gd name="connsiteY0" fmla="*/ 905624 h 2356976"/>
              <a:gd name="connsiteX1" fmla="*/ 1271009 w 1279063"/>
              <a:gd name="connsiteY1" fmla="*/ 0 h 2356976"/>
              <a:gd name="connsiteX2" fmla="*/ 1278287 w 1279063"/>
              <a:gd name="connsiteY2" fmla="*/ 2356976 h 2356976"/>
              <a:gd name="connsiteX3" fmla="*/ 7103 w 1279063"/>
              <a:gd name="connsiteY3" fmla="*/ 1196540 h 2356976"/>
              <a:gd name="connsiteX4" fmla="*/ 0 w 1279063"/>
              <a:gd name="connsiteY4" fmla="*/ 905624 h 2356976"/>
              <a:gd name="connsiteX0" fmla="*/ 0 w 1278602"/>
              <a:gd name="connsiteY0" fmla="*/ 960625 h 2411977"/>
              <a:gd name="connsiteX1" fmla="*/ 1243508 w 1278602"/>
              <a:gd name="connsiteY1" fmla="*/ 0 h 2411977"/>
              <a:gd name="connsiteX2" fmla="*/ 1278287 w 1278602"/>
              <a:gd name="connsiteY2" fmla="*/ 2411977 h 2411977"/>
              <a:gd name="connsiteX3" fmla="*/ 7103 w 1278602"/>
              <a:gd name="connsiteY3" fmla="*/ 1251541 h 2411977"/>
              <a:gd name="connsiteX4" fmla="*/ 0 w 1278602"/>
              <a:gd name="connsiteY4" fmla="*/ 960625 h 2411977"/>
              <a:gd name="connsiteX0" fmla="*/ 0 w 1279503"/>
              <a:gd name="connsiteY0" fmla="*/ 1009524 h 2460876"/>
              <a:gd name="connsiteX1" fmla="*/ 1277737 w 1279503"/>
              <a:gd name="connsiteY1" fmla="*/ 0 h 2460876"/>
              <a:gd name="connsiteX2" fmla="*/ 1278287 w 1279503"/>
              <a:gd name="connsiteY2" fmla="*/ 2460876 h 2460876"/>
              <a:gd name="connsiteX3" fmla="*/ 7103 w 1279503"/>
              <a:gd name="connsiteY3" fmla="*/ 1300440 h 2460876"/>
              <a:gd name="connsiteX4" fmla="*/ 0 w 1279503"/>
              <a:gd name="connsiteY4" fmla="*/ 1009524 h 2460876"/>
              <a:gd name="connsiteX0" fmla="*/ 0 w 1279503"/>
              <a:gd name="connsiteY0" fmla="*/ 1009524 h 2465766"/>
              <a:gd name="connsiteX1" fmla="*/ 1277737 w 1279503"/>
              <a:gd name="connsiteY1" fmla="*/ 0 h 2465766"/>
              <a:gd name="connsiteX2" fmla="*/ 1278287 w 1279503"/>
              <a:gd name="connsiteY2" fmla="*/ 2465766 h 2465766"/>
              <a:gd name="connsiteX3" fmla="*/ 7103 w 1279503"/>
              <a:gd name="connsiteY3" fmla="*/ 1300440 h 2465766"/>
              <a:gd name="connsiteX4" fmla="*/ 0 w 1279503"/>
              <a:gd name="connsiteY4" fmla="*/ 1009524 h 2465766"/>
              <a:gd name="connsiteX0" fmla="*/ 0 w 1277737"/>
              <a:gd name="connsiteY0" fmla="*/ 1009524 h 2462367"/>
              <a:gd name="connsiteX1" fmla="*/ 1277737 w 1277737"/>
              <a:gd name="connsiteY1" fmla="*/ 0 h 2462367"/>
              <a:gd name="connsiteX2" fmla="*/ 1274888 w 1277737"/>
              <a:gd name="connsiteY2" fmla="*/ 2462367 h 2462367"/>
              <a:gd name="connsiteX3" fmla="*/ 7103 w 1277737"/>
              <a:gd name="connsiteY3" fmla="*/ 1300440 h 2462367"/>
              <a:gd name="connsiteX4" fmla="*/ 0 w 1277737"/>
              <a:gd name="connsiteY4" fmla="*/ 1009524 h 246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7737" h="2462367">
                <a:moveTo>
                  <a:pt x="0" y="1009524"/>
                </a:moveTo>
                <a:lnTo>
                  <a:pt x="1277737" y="0"/>
                </a:lnTo>
                <a:cubicBezTo>
                  <a:pt x="1273313" y="794249"/>
                  <a:pt x="1279312" y="1668118"/>
                  <a:pt x="1274888" y="2462367"/>
                </a:cubicBezTo>
                <a:lnTo>
                  <a:pt x="7103" y="1300440"/>
                </a:lnTo>
                <a:cubicBezTo>
                  <a:pt x="6457" y="1205190"/>
                  <a:pt x="646" y="1104774"/>
                  <a:pt x="0" y="1009524"/>
                </a:cubicBez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1" y="244239"/>
            <a:ext cx="8229600" cy="1143000"/>
          </a:xfrm>
        </p:spPr>
        <p:txBody>
          <a:bodyPr/>
          <a:lstStyle/>
          <a:p>
            <a:r>
              <a:rPr lang="en-GB" noProof="0" dirty="0"/>
              <a:t>Observing internal tension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22" y="3505891"/>
            <a:ext cx="501428" cy="123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64250" y="3550394"/>
            <a:ext cx="1484566" cy="3428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3" name="Straight Arrow Connector 22"/>
          <p:cNvCxnSpPr>
            <a:stCxn id="24" idx="0"/>
            <a:endCxn id="19" idx="2"/>
          </p:cNvCxnSpPr>
          <p:nvPr/>
        </p:nvCxnSpPr>
        <p:spPr>
          <a:xfrm flipH="1" flipV="1">
            <a:off x="3098215" y="4617147"/>
            <a:ext cx="392845" cy="4780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943474" y="5095238"/>
            <a:ext cx="109517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Crossed</a:t>
            </a:r>
          </a:p>
          <a:p>
            <a:r>
              <a:rPr lang="en-GB" dirty="0"/>
              <a:t>polarizers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3102366" y="2699888"/>
            <a:ext cx="3092319" cy="1846775"/>
          </a:xfrm>
          <a:prstGeom prst="rect">
            <a:avLst/>
          </a:prstGeom>
          <a:solidFill>
            <a:schemeClr val="accent4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6" name="Straight Arrow Connector 15"/>
          <p:cNvCxnSpPr>
            <a:stCxn id="24" idx="0"/>
            <a:endCxn id="15" idx="2"/>
          </p:cNvCxnSpPr>
          <p:nvPr/>
        </p:nvCxnSpPr>
        <p:spPr>
          <a:xfrm flipV="1">
            <a:off x="3491060" y="4611234"/>
            <a:ext cx="2698608" cy="4840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068077" y="2641228"/>
            <a:ext cx="60275" cy="19759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ectangle 42"/>
          <p:cNvSpPr/>
          <p:nvPr/>
        </p:nvSpPr>
        <p:spPr>
          <a:xfrm>
            <a:off x="4692542" y="2699888"/>
            <a:ext cx="208472" cy="1846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5" name="Straight Arrow Connector 44"/>
          <p:cNvCxnSpPr>
            <a:stCxn id="46" idx="0"/>
            <a:endCxn id="43" idx="2"/>
          </p:cNvCxnSpPr>
          <p:nvPr/>
        </p:nvCxnSpPr>
        <p:spPr>
          <a:xfrm flipH="1" flipV="1">
            <a:off x="4796778" y="4546663"/>
            <a:ext cx="496112" cy="6716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901014" y="5218349"/>
            <a:ext cx="78375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Glass sheet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313908" y="5249126"/>
            <a:ext cx="73940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/>
              <a:t>Paper</a:t>
            </a:r>
          </a:p>
        </p:txBody>
      </p:sp>
      <p:cxnSp>
        <p:nvCxnSpPr>
          <p:cNvPr id="49" name="Straight Arrow Connector 48"/>
          <p:cNvCxnSpPr>
            <a:stCxn id="48" idx="0"/>
            <a:endCxn id="44" idx="2"/>
          </p:cNvCxnSpPr>
          <p:nvPr/>
        </p:nvCxnSpPr>
        <p:spPr>
          <a:xfrm flipV="1">
            <a:off x="8683608" y="4546662"/>
            <a:ext cx="17145" cy="7024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 flipV="1">
            <a:off x="6181094" y="2707637"/>
            <a:ext cx="2511086" cy="57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 flipV="1">
            <a:off x="6188489" y="2837958"/>
            <a:ext cx="2511086" cy="2250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 flipV="1">
            <a:off x="6181094" y="3168266"/>
            <a:ext cx="2511086" cy="57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 flipV="1">
            <a:off x="6188489" y="3439266"/>
            <a:ext cx="2511086" cy="11112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 28"/>
          <p:cNvSpPr/>
          <p:nvPr/>
        </p:nvSpPr>
        <p:spPr>
          <a:xfrm flipV="1">
            <a:off x="6200749" y="3705200"/>
            <a:ext cx="2511086" cy="57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 flipV="1">
            <a:off x="6188489" y="3803607"/>
            <a:ext cx="2511086" cy="1934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 flipV="1">
            <a:off x="6188489" y="4312806"/>
            <a:ext cx="2511086" cy="557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/>
          <p:cNvSpPr/>
          <p:nvPr/>
        </p:nvSpPr>
        <p:spPr>
          <a:xfrm flipV="1">
            <a:off x="6200749" y="4483303"/>
            <a:ext cx="2511086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6150361" y="2635315"/>
            <a:ext cx="78614" cy="19759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Rectangle 43"/>
          <p:cNvSpPr/>
          <p:nvPr/>
        </p:nvSpPr>
        <p:spPr>
          <a:xfrm>
            <a:off x="8683608" y="2699887"/>
            <a:ext cx="34289" cy="1846775"/>
          </a:xfrm>
          <a:prstGeom prst="rect">
            <a:avLst/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10884" y="3454191"/>
            <a:ext cx="303875" cy="237932"/>
            <a:chOff x="1810884" y="3454191"/>
            <a:chExt cx="303875" cy="237932"/>
          </a:xfrm>
        </p:grpSpPr>
        <p:sp>
          <p:nvSpPr>
            <p:cNvPr id="7" name="Arc 6"/>
            <p:cNvSpPr/>
            <p:nvPr/>
          </p:nvSpPr>
          <p:spPr>
            <a:xfrm>
              <a:off x="1810884" y="3454191"/>
              <a:ext cx="237932" cy="237932"/>
            </a:xfrm>
            <a:prstGeom prst="arc">
              <a:avLst>
                <a:gd name="adj1" fmla="val 17862806"/>
                <a:gd name="adj2" fmla="val 314776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0" name="Straight Connector 9"/>
            <p:cNvCxnSpPr>
              <a:stCxn id="7" idx="0"/>
              <a:endCxn id="18" idx="0"/>
            </p:cNvCxnSpPr>
            <p:nvPr/>
          </p:nvCxnSpPr>
          <p:spPr>
            <a:xfrm flipV="1">
              <a:off x="1985175" y="3457031"/>
              <a:ext cx="124257" cy="108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7" idx="2"/>
              <a:endCxn id="18" idx="3"/>
            </p:cNvCxnSpPr>
            <p:nvPr/>
          </p:nvCxnSpPr>
          <p:spPr>
            <a:xfrm>
              <a:off x="2002333" y="3667492"/>
              <a:ext cx="112426" cy="77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18" idx="3"/>
              <a:endCxn id="18" idx="0"/>
            </p:cNvCxnSpPr>
            <p:nvPr/>
          </p:nvCxnSpPr>
          <p:spPr>
            <a:xfrm flipH="1" flipV="1">
              <a:off x="2109432" y="3457031"/>
              <a:ext cx="5327" cy="2181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5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610100" y="-1"/>
            <a:ext cx="4533900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0" y="1"/>
            <a:ext cx="46101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6" y="1114"/>
            <a:ext cx="7980462" cy="1143000"/>
          </a:xfrm>
        </p:spPr>
        <p:txBody>
          <a:bodyPr>
            <a:normAutofit fontScale="90000"/>
          </a:bodyPr>
          <a:lstStyle/>
          <a:p>
            <a:r>
              <a:rPr lang="en-GB" sz="3600">
                <a:solidFill>
                  <a:schemeClr val="bg1"/>
                </a:solidFill>
              </a:rPr>
              <a:t>Observing internal tension: </a:t>
            </a:r>
            <a:r>
              <a:rPr lang="en-GB" sz="3600" b="1">
                <a:solidFill>
                  <a:schemeClr val="bg1"/>
                </a:solidFill>
              </a:rPr>
              <a:t>plastic</a:t>
            </a:r>
            <a:r>
              <a:rPr lang="en-GB" sz="3600">
                <a:solidFill>
                  <a:schemeClr val="bg1"/>
                </a:solidFill>
              </a:rPr>
              <a:t> </a:t>
            </a:r>
            <a:r>
              <a:rPr lang="en-GB" sz="3600" b="1">
                <a:solidFill>
                  <a:schemeClr val="bg1"/>
                </a:solidFill>
              </a:rPr>
              <a:t>protractor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9037" y="1791754"/>
            <a:ext cx="2157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000">
                <a:solidFill>
                  <a:schemeClr val="bg1"/>
                </a:solidFill>
                <a:latin typeface="Calluna Sans" charset="0"/>
                <a:ea typeface="Calluna Sans" charset="0"/>
                <a:cs typeface="Calluna Sans" charset="0"/>
              </a:rPr>
              <a:t>No object inserted</a:t>
            </a:r>
            <a:endParaRPr lang="en-US" sz="2000">
              <a:solidFill>
                <a:schemeClr val="bg1"/>
              </a:solidFill>
              <a:latin typeface="Calluna Sans" charset="0"/>
              <a:ea typeface="Calluna Sans" charset="0"/>
              <a:cs typeface="Calluna San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5920" y="2764507"/>
            <a:ext cx="2924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000">
                <a:solidFill>
                  <a:schemeClr val="bg1"/>
                </a:solidFill>
                <a:latin typeface="Calluna Sans" charset="0"/>
                <a:ea typeface="Calluna Sans" charset="0"/>
                <a:cs typeface="Calluna Sans" charset="0"/>
              </a:rPr>
              <a:t>No change of polarization</a:t>
            </a:r>
            <a:endParaRPr lang="en-US" sz="2000">
              <a:solidFill>
                <a:schemeClr val="bg1"/>
              </a:solidFill>
              <a:latin typeface="Calluna Sans" charset="0"/>
              <a:ea typeface="Calluna Sans" charset="0"/>
              <a:cs typeface="Calluna Sans" charset="0"/>
            </a:endParaRPr>
          </a:p>
        </p:txBody>
      </p:sp>
      <p:cxnSp>
        <p:nvCxnSpPr>
          <p:cNvPr id="6" name="Straight Arrow Connector 5"/>
          <p:cNvCxnSpPr>
            <a:stCxn id="3" idx="2"/>
            <a:endCxn id="13" idx="0"/>
          </p:cNvCxnSpPr>
          <p:nvPr/>
        </p:nvCxnSpPr>
        <p:spPr>
          <a:xfrm>
            <a:off x="2318019" y="2191864"/>
            <a:ext cx="0" cy="57264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2"/>
            <a:endCxn id="11" idx="0"/>
          </p:cNvCxnSpPr>
          <p:nvPr/>
        </p:nvCxnSpPr>
        <p:spPr>
          <a:xfrm>
            <a:off x="2318019" y="3164617"/>
            <a:ext cx="0" cy="37383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2" y="3538451"/>
            <a:ext cx="3163794" cy="20955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225827" y="1786601"/>
            <a:ext cx="3486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000">
                <a:solidFill>
                  <a:schemeClr val="bg1"/>
                </a:solidFill>
                <a:latin typeface="Calluna Sans" charset="0"/>
                <a:ea typeface="Calluna Sans" charset="0"/>
                <a:cs typeface="Calluna Sans" charset="0"/>
              </a:rPr>
              <a:t>Object with an internal tension</a:t>
            </a:r>
            <a:endParaRPr lang="en-US" sz="2000">
              <a:solidFill>
                <a:schemeClr val="bg1"/>
              </a:solidFill>
              <a:latin typeface="Calluna Sans" charset="0"/>
              <a:ea typeface="Calluna Sans" charset="0"/>
              <a:cs typeface="Calluna Sans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73866" y="2720425"/>
            <a:ext cx="2590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000">
                <a:solidFill>
                  <a:schemeClr val="bg1"/>
                </a:solidFill>
                <a:latin typeface="Calluna Sans" charset="0"/>
                <a:ea typeface="Calluna Sans" charset="0"/>
                <a:cs typeface="Calluna Sans" charset="0"/>
              </a:rPr>
              <a:t>Change of polarization</a:t>
            </a:r>
            <a:endParaRPr lang="en-US" sz="2000">
              <a:solidFill>
                <a:schemeClr val="bg1"/>
              </a:solidFill>
              <a:latin typeface="Calluna Sans" charset="0"/>
              <a:ea typeface="Calluna Sans" charset="0"/>
              <a:cs typeface="Calluna Sans" charset="0"/>
            </a:endParaRPr>
          </a:p>
        </p:txBody>
      </p:sp>
      <p:cxnSp>
        <p:nvCxnSpPr>
          <p:cNvPr id="32" name="Straight Arrow Connector 31"/>
          <p:cNvCxnSpPr>
            <a:stCxn id="30" idx="2"/>
            <a:endCxn id="31" idx="0"/>
          </p:cNvCxnSpPr>
          <p:nvPr/>
        </p:nvCxnSpPr>
        <p:spPr>
          <a:xfrm>
            <a:off x="6969253" y="2186711"/>
            <a:ext cx="0" cy="53371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1" idx="2"/>
            <a:endCxn id="36" idx="2"/>
          </p:cNvCxnSpPr>
          <p:nvPr/>
        </p:nvCxnSpPr>
        <p:spPr>
          <a:xfrm>
            <a:off x="6969253" y="3120535"/>
            <a:ext cx="0" cy="41791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87356" y="3538451"/>
            <a:ext cx="3163794" cy="209549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3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1237129" y="1134126"/>
          <a:ext cx="6555185" cy="5723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728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noProof="0" dirty="0"/>
              <a:t>Brewster‘s angle in logarithmic 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563070" y="1322573"/>
            <a:ext cx="0" cy="4895669"/>
          </a:xfrm>
          <a:prstGeom prst="line">
            <a:avLst/>
          </a:prstGeom>
          <a:ln w="127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55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4" b="7536"/>
          <a:stretch/>
        </p:blipFill>
        <p:spPr>
          <a:xfrm>
            <a:off x="1496657" y="1951638"/>
            <a:ext cx="6298344" cy="33252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5" b="11021"/>
          <a:stretch/>
        </p:blipFill>
        <p:spPr>
          <a:xfrm rot="10629366">
            <a:off x="3018821" y="2027722"/>
            <a:ext cx="3106358" cy="158723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66" y="1114"/>
            <a:ext cx="7980462" cy="1143000"/>
          </a:xfrm>
        </p:spPr>
        <p:txBody>
          <a:bodyPr>
            <a:normAutofit fontScale="90000"/>
          </a:bodyPr>
          <a:lstStyle/>
          <a:p>
            <a:r>
              <a:rPr lang="en-GB" sz="3600" noProof="0" dirty="0">
                <a:solidFill>
                  <a:schemeClr val="bg1"/>
                </a:solidFill>
              </a:rPr>
              <a:t>Observing internal tension: </a:t>
            </a:r>
            <a:r>
              <a:rPr lang="en-GB" sz="3600" b="1" noProof="0" dirty="0">
                <a:solidFill>
                  <a:schemeClr val="bg1"/>
                </a:solidFill>
              </a:rPr>
              <a:t>plastic</a:t>
            </a:r>
            <a:r>
              <a:rPr lang="en-GB" sz="3600" noProof="0" dirty="0">
                <a:solidFill>
                  <a:schemeClr val="bg1"/>
                </a:solidFill>
              </a:rPr>
              <a:t> </a:t>
            </a:r>
            <a:r>
              <a:rPr lang="en-GB" sz="3600" b="1" noProof="0" dirty="0">
                <a:solidFill>
                  <a:schemeClr val="bg1"/>
                </a:solidFill>
              </a:rPr>
              <a:t>protractor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01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610100" y="-1"/>
            <a:ext cx="4533900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"/>
            <a:ext cx="46101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0" y="2370284"/>
            <a:ext cx="3403319" cy="22541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7448" y="1713111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No object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11596" y="1713110"/>
            <a:ext cx="181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>
                <a:solidFill>
                  <a:schemeClr val="bg1"/>
                </a:solidFill>
              </a:rPr>
              <a:t>Glass sheet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824" y="2370284"/>
            <a:ext cx="3403319" cy="2254146"/>
          </a:xfrm>
          <a:prstGeom prst="rect">
            <a:avLst/>
          </a:prstGeom>
        </p:spPr>
      </p:pic>
      <p:sp>
        <p:nvSpPr>
          <p:cNvPr id="7" name="Left Brace 6"/>
          <p:cNvSpPr/>
          <p:nvPr/>
        </p:nvSpPr>
        <p:spPr>
          <a:xfrm rot="16200000">
            <a:off x="4348859" y="1260259"/>
            <a:ext cx="513806" cy="7858764"/>
          </a:xfrm>
          <a:prstGeom prst="leftBrace">
            <a:avLst>
              <a:gd name="adj1" fmla="val 62628"/>
              <a:gd name="adj2" fmla="val 50000"/>
            </a:avLst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5425" y="5629052"/>
            <a:ext cx="471315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2800">
                <a:solidFill>
                  <a:schemeClr val="bg1"/>
                </a:solidFill>
              </a:rPr>
              <a:t>Extremely</a:t>
            </a:r>
            <a:r>
              <a:rPr lang="sk-SK" sz="2800" dirty="0">
                <a:solidFill>
                  <a:schemeClr val="bg1"/>
                </a:solidFill>
              </a:rPr>
              <a:t> </a:t>
            </a:r>
            <a:r>
              <a:rPr lang="sk-SK" sz="2800" dirty="0" err="1">
                <a:solidFill>
                  <a:schemeClr val="bg1"/>
                </a:solidFill>
              </a:rPr>
              <a:t>low</a:t>
            </a:r>
            <a:r>
              <a:rPr lang="sk-SK" sz="2800" dirty="0">
                <a:solidFill>
                  <a:schemeClr val="bg1"/>
                </a:solidFill>
              </a:rPr>
              <a:t> </a:t>
            </a:r>
            <a:r>
              <a:rPr lang="sk-SK" sz="2800" dirty="0" err="1">
                <a:solidFill>
                  <a:schemeClr val="bg1"/>
                </a:solidFill>
              </a:rPr>
              <a:t>internal</a:t>
            </a:r>
            <a:r>
              <a:rPr lang="sk-SK" sz="2800" dirty="0">
                <a:solidFill>
                  <a:schemeClr val="bg1"/>
                </a:solidFill>
              </a:rPr>
              <a:t> </a:t>
            </a:r>
            <a:r>
              <a:rPr lang="sk-SK" sz="2800" dirty="0" err="1">
                <a:solidFill>
                  <a:schemeClr val="bg1"/>
                </a:solidFill>
              </a:rPr>
              <a:t>tension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>
                <a:solidFill>
                  <a:schemeClr val="bg1"/>
                </a:solidFill>
              </a:rPr>
              <a:t>Observing internal tension: </a:t>
            </a:r>
            <a:r>
              <a:rPr lang="en-GB" sz="3600" b="1">
                <a:solidFill>
                  <a:schemeClr val="bg1"/>
                </a:solidFill>
              </a:rPr>
              <a:t>sheet of glass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0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29959" y="-1"/>
            <a:ext cx="4656082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"/>
            <a:ext cx="452995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576" y="76399"/>
            <a:ext cx="9186041" cy="1143000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Applying </a:t>
            </a:r>
            <a:r>
              <a:rPr lang="en-GB" sz="3200" b="1" dirty="0" smtClean="0">
                <a:solidFill>
                  <a:schemeClr val="bg1"/>
                </a:solidFill>
              </a:rPr>
              <a:t>external force </a:t>
            </a:r>
            <a:r>
              <a:rPr lang="en-GB" sz="3200" dirty="0" smtClean="0">
                <a:solidFill>
                  <a:schemeClr val="bg1"/>
                </a:solidFill>
              </a:rPr>
              <a:t>to create internal tension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13" name="Picture 5" descr="C:\Users\Tatik\Desktop\optika-pokusy\presov-vela\P3260309.JPG"/>
          <p:cNvPicPr>
            <a:picLocks noChangeAspect="1" noChangeArrowheads="1"/>
          </p:cNvPicPr>
          <p:nvPr/>
        </p:nvPicPr>
        <p:blipFill>
          <a:blip r:embed="rId2" cstate="print"/>
          <a:srcRect l="13333" r="10833"/>
          <a:stretch>
            <a:fillRect/>
          </a:stretch>
        </p:blipFill>
        <p:spPr bwMode="auto">
          <a:xfrm>
            <a:off x="4572000" y="2037310"/>
            <a:ext cx="4572000" cy="4336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6" descr="C:\Users\Tatik\Desktop\optika-pokusy\presov-vela\P3260311.JPG"/>
          <p:cNvPicPr>
            <a:picLocks noChangeAspect="1" noChangeArrowheads="1"/>
          </p:cNvPicPr>
          <p:nvPr/>
        </p:nvPicPr>
        <p:blipFill>
          <a:blip r:embed="rId3" cstate="print"/>
          <a:srcRect l="13333" t="4444" r="15834" b="3333"/>
          <a:stretch>
            <a:fillRect/>
          </a:stretch>
        </p:blipFill>
        <p:spPr bwMode="auto">
          <a:xfrm>
            <a:off x="0" y="2010783"/>
            <a:ext cx="4495800" cy="439001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587094" y="1371799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Relaxed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56438" y="1423245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Stressed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75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29959" y="-1"/>
            <a:ext cx="4656082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"/>
            <a:ext cx="452995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576" y="76399"/>
            <a:ext cx="9186041" cy="1143000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Applying </a:t>
            </a:r>
            <a:r>
              <a:rPr lang="en-GB" sz="3200" b="1" dirty="0" smtClean="0">
                <a:solidFill>
                  <a:schemeClr val="bg1"/>
                </a:solidFill>
              </a:rPr>
              <a:t>external force </a:t>
            </a:r>
            <a:r>
              <a:rPr lang="en-GB" sz="3200" dirty="0" smtClean="0">
                <a:solidFill>
                  <a:schemeClr val="bg1"/>
                </a:solidFill>
              </a:rPr>
              <a:t>to create internal tension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87094" y="1371799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Relaxed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56438" y="1423245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Stressed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7" name="Obrázok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2" t="27424" r="34266" b="21857"/>
          <a:stretch/>
        </p:blipFill>
        <p:spPr>
          <a:xfrm rot="5400000">
            <a:off x="58186" y="2055697"/>
            <a:ext cx="4363491" cy="4326716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r="26868" b="20073"/>
          <a:stretch/>
        </p:blipFill>
        <p:spPr>
          <a:xfrm rot="5400000">
            <a:off x="4666655" y="2049241"/>
            <a:ext cx="4363491" cy="433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24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51188"/>
            <a:ext cx="9027622" cy="2291222"/>
          </a:xfrm>
        </p:spPr>
        <p:txBody>
          <a:bodyPr>
            <a:noAutofit/>
          </a:bodyPr>
          <a:lstStyle/>
          <a:p>
            <a:r>
              <a:rPr lang="en-GB" sz="4800" noProof="0" dirty="0"/>
              <a:t>Measuring </a:t>
            </a:r>
            <a:r>
              <a:rPr lang="en-GB" sz="4800" b="1" noProof="0" dirty="0"/>
              <a:t>absorption</a:t>
            </a:r>
            <a:r>
              <a:rPr lang="en-GB" sz="4800" noProof="0" dirty="0"/>
              <a:t> coefficient</a:t>
            </a:r>
            <a:endParaRPr lang="en-GB" sz="54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C59CDC-8B08-416F-91E2-D8FD6375BFB5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10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Measuring the absorption coefficient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607008" y="3306367"/>
            <a:ext cx="3407909" cy="287829"/>
            <a:chOff x="573478" y="3288408"/>
            <a:chExt cx="3407909" cy="287829"/>
          </a:xfrm>
        </p:grpSpPr>
        <p:grpSp>
          <p:nvGrpSpPr>
            <p:cNvPr id="24" name="Group 23"/>
            <p:cNvGrpSpPr/>
            <p:nvPr/>
          </p:nvGrpSpPr>
          <p:grpSpPr>
            <a:xfrm>
              <a:off x="573478" y="3288408"/>
              <a:ext cx="3407909" cy="287829"/>
              <a:chOff x="867529" y="3454823"/>
              <a:chExt cx="6565378" cy="554505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867529" y="3690532"/>
                <a:ext cx="501428" cy="1232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7370312" y="3454823"/>
                <a:ext cx="62595" cy="55450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cxnSp>
          <p:nvCxnSpPr>
            <p:cNvPr id="6" name="Straight Connector 5"/>
            <p:cNvCxnSpPr>
              <a:stCxn id="27" idx="3"/>
              <a:endCxn id="34" idx="1"/>
            </p:cNvCxnSpPr>
            <p:nvPr/>
          </p:nvCxnSpPr>
          <p:spPr>
            <a:xfrm flipV="1">
              <a:off x="833756" y="3432323"/>
              <a:ext cx="3115140" cy="10435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4869473" y="2956086"/>
            <a:ext cx="3407909" cy="958611"/>
            <a:chOff x="4717978" y="2956085"/>
            <a:chExt cx="3407909" cy="958611"/>
          </a:xfrm>
        </p:grpSpPr>
        <p:grpSp>
          <p:nvGrpSpPr>
            <p:cNvPr id="36" name="Group 35"/>
            <p:cNvGrpSpPr/>
            <p:nvPr/>
          </p:nvGrpSpPr>
          <p:grpSpPr>
            <a:xfrm>
              <a:off x="4717978" y="2956085"/>
              <a:ext cx="3407909" cy="958611"/>
              <a:chOff x="867529" y="2811646"/>
              <a:chExt cx="6565378" cy="1846775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867529" y="3690532"/>
                <a:ext cx="501428" cy="1232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370312" y="3454823"/>
                <a:ext cx="62595" cy="55450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3993859" y="2811646"/>
                <a:ext cx="132182" cy="18467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4" name="Straight Connector 53"/>
            <p:cNvCxnSpPr>
              <a:stCxn id="45" idx="3"/>
              <a:endCxn id="44" idx="1"/>
            </p:cNvCxnSpPr>
            <p:nvPr/>
          </p:nvCxnSpPr>
          <p:spPr>
            <a:xfrm flipV="1">
              <a:off x="6409383" y="3433856"/>
              <a:ext cx="1684013" cy="1535"/>
            </a:xfrm>
            <a:prstGeom prst="line">
              <a:avLst/>
            </a:prstGeom>
            <a:ln w="317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38" idx="3"/>
              <a:endCxn id="45" idx="1"/>
            </p:cNvCxnSpPr>
            <p:nvPr/>
          </p:nvCxnSpPr>
          <p:spPr>
            <a:xfrm flipV="1">
              <a:off x="4978256" y="3435391"/>
              <a:ext cx="1362515" cy="890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644521" y="4916254"/>
            <a:ext cx="3407909" cy="958611"/>
            <a:chOff x="605969" y="4785433"/>
            <a:chExt cx="3407909" cy="958611"/>
          </a:xfrm>
        </p:grpSpPr>
        <p:grpSp>
          <p:nvGrpSpPr>
            <p:cNvPr id="46" name="Group 45"/>
            <p:cNvGrpSpPr/>
            <p:nvPr/>
          </p:nvGrpSpPr>
          <p:grpSpPr>
            <a:xfrm>
              <a:off x="605969" y="4785433"/>
              <a:ext cx="3407909" cy="958611"/>
              <a:chOff x="867529" y="2811646"/>
              <a:chExt cx="6565378" cy="1846775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867529" y="3690532"/>
                <a:ext cx="501428" cy="1232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3723730" y="2811646"/>
                <a:ext cx="208472" cy="18467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7370312" y="3454823"/>
                <a:ext cx="62595" cy="55450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cxnSp>
          <p:nvCxnSpPr>
            <p:cNvPr id="57" name="Straight Connector 56"/>
            <p:cNvCxnSpPr>
              <a:stCxn id="51" idx="3"/>
              <a:endCxn id="52" idx="1"/>
            </p:cNvCxnSpPr>
            <p:nvPr/>
          </p:nvCxnSpPr>
          <p:spPr>
            <a:xfrm flipV="1">
              <a:off x="2196757" y="5263204"/>
              <a:ext cx="1784630" cy="1535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48" idx="3"/>
              <a:endCxn id="51" idx="1"/>
            </p:cNvCxnSpPr>
            <p:nvPr/>
          </p:nvCxnSpPr>
          <p:spPr>
            <a:xfrm flipV="1">
              <a:off x="866247" y="5264739"/>
              <a:ext cx="1222298" cy="890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4869473" y="4943493"/>
            <a:ext cx="3407909" cy="958611"/>
            <a:chOff x="4717978" y="4807628"/>
            <a:chExt cx="3407909" cy="958611"/>
          </a:xfrm>
        </p:grpSpPr>
        <p:grpSp>
          <p:nvGrpSpPr>
            <p:cNvPr id="4" name="Group 3"/>
            <p:cNvGrpSpPr/>
            <p:nvPr/>
          </p:nvGrpSpPr>
          <p:grpSpPr>
            <a:xfrm>
              <a:off x="4717978" y="4807628"/>
              <a:ext cx="3407909" cy="958611"/>
              <a:chOff x="867529" y="2811646"/>
              <a:chExt cx="6565378" cy="1846775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867529" y="3690532"/>
                <a:ext cx="501428" cy="1232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723730" y="2811646"/>
                <a:ext cx="208472" cy="18467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370312" y="3454823"/>
                <a:ext cx="62595" cy="55450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993859" y="2811646"/>
                <a:ext cx="132182" cy="18467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3" name="Straight Connector 62"/>
            <p:cNvCxnSpPr>
              <a:stCxn id="3" idx="3"/>
              <a:endCxn id="12" idx="1"/>
            </p:cNvCxnSpPr>
            <p:nvPr/>
          </p:nvCxnSpPr>
          <p:spPr>
            <a:xfrm flipV="1">
              <a:off x="4978256" y="5286934"/>
              <a:ext cx="1222298" cy="890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12" idx="3"/>
              <a:endCxn id="16" idx="1"/>
            </p:cNvCxnSpPr>
            <p:nvPr/>
          </p:nvCxnSpPr>
          <p:spPr>
            <a:xfrm>
              <a:off x="6308766" y="5286934"/>
              <a:ext cx="32005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16" idx="3"/>
              <a:endCxn id="18" idx="1"/>
            </p:cNvCxnSpPr>
            <p:nvPr/>
          </p:nvCxnSpPr>
          <p:spPr>
            <a:xfrm flipV="1">
              <a:off x="6409383" y="5285399"/>
              <a:ext cx="1684013" cy="1535"/>
            </a:xfrm>
            <a:prstGeom prst="line">
              <a:avLst/>
            </a:prstGeom>
            <a:ln w="1905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Frame 73"/>
          <p:cNvSpPr/>
          <p:nvPr/>
        </p:nvSpPr>
        <p:spPr>
          <a:xfrm>
            <a:off x="228600" y="2404997"/>
            <a:ext cx="8458200" cy="3933173"/>
          </a:xfrm>
          <a:prstGeom prst="frame">
            <a:avLst>
              <a:gd name="adj1" fmla="val 71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75" name="Straight Connector 74"/>
          <p:cNvCxnSpPr>
            <a:stCxn id="74" idx="0"/>
            <a:endCxn id="74" idx="2"/>
          </p:cNvCxnSpPr>
          <p:nvPr/>
        </p:nvCxnSpPr>
        <p:spPr>
          <a:xfrm>
            <a:off x="4457700" y="2404997"/>
            <a:ext cx="0" cy="393317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74" idx="3"/>
            <a:endCxn id="74" idx="1"/>
          </p:cNvCxnSpPr>
          <p:nvPr/>
        </p:nvCxnSpPr>
        <p:spPr>
          <a:xfrm flipH="1">
            <a:off x="228600" y="4371584"/>
            <a:ext cx="84582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258336" y="2429423"/>
            <a:ext cx="569387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4000"/>
              <a:t>1.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473166" y="2429423"/>
            <a:ext cx="534121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4000"/>
              <a:t>2.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58336" y="4383833"/>
            <a:ext cx="510076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4000"/>
              <a:t>3.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468408" y="4379075"/>
            <a:ext cx="572593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4000"/>
              <a:t>4.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3724753" y="3249190"/>
            <a:ext cx="867216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k-SK" dirty="0"/>
              <a:t>CMOS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 rot="16200000">
            <a:off x="3748969" y="5161408"/>
            <a:ext cx="867216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k-SK" dirty="0"/>
              <a:t>CMOS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 rot="16200000">
            <a:off x="7995949" y="5264283"/>
            <a:ext cx="867216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k-SK" dirty="0"/>
              <a:t>CMOS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 rot="16200000">
            <a:off x="7995949" y="3270477"/>
            <a:ext cx="867216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k-SK" dirty="0"/>
              <a:t>CMOS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91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932202" y="3732076"/>
            <a:ext cx="61657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Measuring the absorption coefficient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867529" y="3690532"/>
            <a:ext cx="501428" cy="123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68957" y="3732076"/>
            <a:ext cx="2354773" cy="4867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4" idx="2"/>
            <a:endCxn id="12" idx="0"/>
          </p:cNvCxnSpPr>
          <p:nvPr/>
        </p:nvCxnSpPr>
        <p:spPr>
          <a:xfrm flipH="1">
            <a:off x="3827966" y="2351431"/>
            <a:ext cx="135064" cy="4602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29422" y="1705100"/>
            <a:ext cx="867216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/>
              <a:t>Glass sheets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26041" y="3732076"/>
            <a:ext cx="3244271" cy="457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23730" y="2811646"/>
            <a:ext cx="208472" cy="1846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370312" y="3454823"/>
            <a:ext cx="62595" cy="5545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68001" y="2278913"/>
            <a:ext cx="867216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k-SK" dirty="0"/>
              <a:t>CMOS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2"/>
            <a:endCxn id="18" idx="0"/>
          </p:cNvCxnSpPr>
          <p:nvPr/>
        </p:nvCxnSpPr>
        <p:spPr>
          <a:xfrm>
            <a:off x="7401609" y="2648245"/>
            <a:ext cx="1" cy="8065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993859" y="2811646"/>
            <a:ext cx="132182" cy="1846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322217" y="5545269"/>
            <a:ext cx="1336279" cy="4001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/>
              <a:t>reflections</a:t>
            </a:r>
          </a:p>
        </p:txBody>
      </p:sp>
      <p:cxnSp>
        <p:nvCxnSpPr>
          <p:cNvPr id="22" name="Straight Arrow Connector 21"/>
          <p:cNvCxnSpPr>
            <a:stCxn id="14" idx="2"/>
            <a:endCxn id="16" idx="0"/>
          </p:cNvCxnSpPr>
          <p:nvPr/>
        </p:nvCxnSpPr>
        <p:spPr>
          <a:xfrm>
            <a:off x="3963030" y="2351431"/>
            <a:ext cx="96920" cy="4602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1" idx="3"/>
          </p:cNvCxnSpPr>
          <p:nvPr/>
        </p:nvCxnSpPr>
        <p:spPr>
          <a:xfrm flipV="1">
            <a:off x="3549378" y="3756415"/>
            <a:ext cx="174352" cy="1792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777599" y="3735034"/>
            <a:ext cx="154603" cy="18195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6" idx="1"/>
          </p:cNvCxnSpPr>
          <p:nvPr/>
        </p:nvCxnSpPr>
        <p:spPr>
          <a:xfrm flipH="1" flipV="1">
            <a:off x="3993859" y="3735034"/>
            <a:ext cx="165565" cy="18195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15" idx="1"/>
          </p:cNvCxnSpPr>
          <p:nvPr/>
        </p:nvCxnSpPr>
        <p:spPr>
          <a:xfrm flipH="1" flipV="1">
            <a:off x="4126041" y="3754936"/>
            <a:ext cx="270597" cy="18026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1" idx="3"/>
            <a:endCxn id="42" idx="1"/>
          </p:cNvCxnSpPr>
          <p:nvPr/>
        </p:nvCxnSpPr>
        <p:spPr>
          <a:xfrm>
            <a:off x="4658496" y="5745324"/>
            <a:ext cx="108968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748176" y="5545269"/>
            <a:ext cx="2191507" cy="4001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Fresnel’s equations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6"/>
              <p:cNvSpPr txBox="1">
                <a:spLocks/>
              </p:cNvSpPr>
              <p:nvPr/>
            </p:nvSpPr>
            <p:spPr>
              <a:xfrm>
                <a:off x="4885657" y="4734910"/>
                <a:ext cx="4258343" cy="710332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charset="0"/>
                        </a:rPr>
                        <m:t>𝑅</m:t>
                      </m:r>
                      <m:r>
                        <a:rPr lang="en-US" sz="1400" i="1" smtClean="0">
                          <a:latin typeface="Cambria Math" charset="0"/>
                        </a:rPr>
                        <m:t>=</m:t>
                      </m:r>
                      <m:r>
                        <a:rPr lang="en-US" sz="1400">
                          <a:latin typeface="Cambria Math" charset="0"/>
                        </a:rPr>
                        <m:t> </m:t>
                      </m:r>
                      <m:f>
                        <m:fPr>
                          <m:ctrlPr>
                            <a:rPr lang="en-US" sz="1400" i="1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𝑐𝑜𝑠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1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1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𝑐𝑜𝑠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𝑐𝑜𝑠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140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1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𝑐𝑜𝑠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4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i="1">
                              <a:latin typeface="Cambria Math" charset="0"/>
                            </a:rPr>
                            <m:t>+ 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𝑐𝑜𝑠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1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1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𝑐𝑜𝑠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𝑐𝑜𝑠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140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1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𝑐𝑜𝑠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4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i="1"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5" name="Content Placeholder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657" y="4734910"/>
                <a:ext cx="4258343" cy="7103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2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1584867"/>
              </p:ext>
            </p:extLst>
          </p:nvPr>
        </p:nvGraphicFramePr>
        <p:xfrm>
          <a:off x="493191" y="1990566"/>
          <a:ext cx="8476873" cy="4679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Measuring the absorption coefficient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20347" y="2147146"/>
                <a:ext cx="15136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nb-NO" sz="2400" b="0" i="1" smtClean="0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nb-NO" sz="24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nb-NO" sz="2400" b="0" i="1" smtClean="0">
                          <a:latin typeface="Cambria Math" charset="0"/>
                        </a:rPr>
                        <m:t>=55. 99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347" y="2147146"/>
                <a:ext cx="1513683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3629" r="-4032" b="-180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700190" y="3590652"/>
                <a:ext cx="31659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i="1">
                        <a:latin typeface="Cambria Math" charset="0"/>
                      </a:rPr>
                      <m:t>1</m:t>
                    </m:r>
                    <m:r>
                      <a:rPr lang="en-US" sz="2400" b="0" i="1" smtClean="0">
                        <a:latin typeface="Cambria Math" charset="0"/>
                      </a:rPr>
                      <m:t>59</m:t>
                    </m:r>
                    <m:r>
                      <a:rPr lang="en-US" sz="2400" i="1">
                        <a:latin typeface="Cambria Math" charset="0"/>
                      </a:rPr>
                      <m:t>.</m:t>
                    </m:r>
                    <m:r>
                      <a:rPr lang="en-US" sz="2400" b="0" i="1" smtClean="0">
                        <a:latin typeface="Cambria Math" charset="0"/>
                      </a:rPr>
                      <m:t>03±2.06</m:t>
                    </m:r>
                    <m:r>
                      <a:rPr lang="sk-SK" sz="24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sk-SK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sk-SK" sz="2400" b="0" i="1" smtClean="0">
                            <a:latin typeface="Cambria Math" charset="0"/>
                          </a:rPr>
                          <m:t>𝑚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0190" y="3590652"/>
                <a:ext cx="3165995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312" t="-137705" b="-1786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00190" y="3119522"/>
                <a:ext cx="155478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𝐼</m:t>
                      </m:r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0190" y="3119522"/>
                <a:ext cx="155478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3529" t="-140000" b="-18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2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Absorption: conclusion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886935"/>
                  </p:ext>
                </p:extLst>
              </p:nvPr>
            </p:nvGraphicFramePr>
            <p:xfrm>
              <a:off x="2898580" y="1669562"/>
              <a:ext cx="5788220" cy="257810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2894110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2894110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2400" dirty="0" smtClean="0"/>
                            <a:t>Usage:</a:t>
                          </a:r>
                          <a:endParaRPr lang="en-GB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400" dirty="0" smtClean="0"/>
                            <a:t>Absorption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2400" dirty="0" smtClean="0"/>
                            <a:t>Error:</a:t>
                          </a:r>
                          <a:endParaRPr lang="en-GB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400" dirty="0" smtClean="0"/>
                            <a:t>± 2</a:t>
                          </a:r>
                          <a:r>
                            <a:rPr lang="en-GB" sz="2400" baseline="0" dirty="0" smtClean="0"/>
                            <a:t>m</a:t>
                          </a:r>
                          <a:r>
                            <a:rPr lang="en-GB" sz="2400" baseline="30000" dirty="0" smtClean="0"/>
                            <a:t>-1</a:t>
                          </a:r>
                          <a:endParaRPr lang="en-GB" sz="2400" baseline="0" dirty="0" smtClean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2400" dirty="0" smtClean="0"/>
                            <a:t>Limitation</a:t>
                          </a:r>
                          <a:r>
                            <a:rPr lang="en-GB" sz="2400" baseline="0" dirty="0" smtClean="0"/>
                            <a:t>:</a:t>
                          </a:r>
                          <a:endParaRPr lang="en-GB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𝛼</m:t>
                                </m:r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𝑑</m:t>
                                </m:r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≫</m:t>
                                </m:r>
                                <m:r>
                                  <a:rPr lang="en-US" sz="2400" b="0" i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ln</m:t>
                                </m:r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0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1−</m:t>
                                    </m:r>
                                    <m:f>
                                      <m:fPr>
                                        <m:ctrlPr>
                                          <a:rPr lang="en-US" sz="24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Δ</m:t>
                                        </m:r>
                                        <m:r>
                                          <a:rPr lang="en-US" sz="24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𝐼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𝐼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n-US" sz="2400" b="0" dirty="0" smtClean="0">
                            <a:ea typeface="Cambria Math" charset="0"/>
                            <a:cs typeface="Cambria Math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2400" dirty="0" smtClean="0"/>
                            <a:t>Approximated</a:t>
                          </a:r>
                          <a:r>
                            <a:rPr lang="en-GB" sz="2400" baseline="0" dirty="0" smtClean="0"/>
                            <a:t> </a:t>
                          </a:r>
                          <a:r>
                            <a:rPr lang="en-GB" sz="2400" dirty="0" smtClean="0"/>
                            <a:t>limitation</a:t>
                          </a:r>
                          <a:r>
                            <a:rPr lang="en-GB" sz="2400" baseline="0" dirty="0" smtClean="0"/>
                            <a:t>:</a:t>
                          </a:r>
                          <a:endParaRPr lang="en-GB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𝛼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𝑑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≫0.02</m:t>
                              </m:r>
                            </m:oMath>
                          </a14:m>
                          <a:r>
                            <a:rPr lang="en-US" sz="2400" b="0" dirty="0" smtClean="0">
                              <a:ea typeface="Cambria Math" charset="0"/>
                              <a:cs typeface="Cambria Math" charset="0"/>
                            </a:rPr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886935"/>
                  </p:ext>
                </p:extLst>
              </p:nvPr>
            </p:nvGraphicFramePr>
            <p:xfrm>
              <a:off x="2898580" y="1669562"/>
              <a:ext cx="5788220" cy="257810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2894110"/>
                    <a:gridCol w="2894110"/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en-GB" sz="2400" dirty="0" smtClean="0"/>
                            <a:t>Usage:</a:t>
                          </a:r>
                          <a:endParaRPr lang="en-GB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400" dirty="0" smtClean="0"/>
                            <a:t>Absorption</a:t>
                          </a:r>
                        </a:p>
                      </a:txBody>
                      <a:tcPr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GB" sz="2400" dirty="0" smtClean="0"/>
                            <a:t>Error:</a:t>
                          </a:r>
                          <a:endParaRPr lang="en-GB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400" dirty="0" smtClean="0"/>
                            <a:t>± 2</a:t>
                          </a:r>
                          <a:r>
                            <a:rPr lang="en-GB" sz="2400" baseline="0" dirty="0" smtClean="0"/>
                            <a:t>m</a:t>
                          </a:r>
                          <a:r>
                            <a:rPr lang="en-GB" sz="2400" baseline="30000" dirty="0" smtClean="0"/>
                            <a:t>-1</a:t>
                          </a:r>
                          <a:endParaRPr lang="en-GB" sz="2400" baseline="0" dirty="0" smtClean="0"/>
                        </a:p>
                      </a:txBody>
                      <a:tcPr/>
                    </a:tc>
                  </a:tr>
                  <a:tr h="840740">
                    <a:tc>
                      <a:txBody>
                        <a:bodyPr/>
                        <a:lstStyle/>
                        <a:p>
                          <a:r>
                            <a:rPr lang="en-GB" sz="2400" dirty="0" smtClean="0"/>
                            <a:t>Limitation</a:t>
                          </a:r>
                          <a:r>
                            <a:rPr lang="en-GB" sz="2400" baseline="0" dirty="0" smtClean="0"/>
                            <a:t>:</a:t>
                          </a:r>
                          <a:endParaRPr lang="en-GB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211" t="-112950" r="-632" b="-113669"/>
                          </a:stretch>
                        </a:blipFill>
                      </a:tcPr>
                    </a:tc>
                  </a:tr>
                  <a:tr h="822960">
                    <a:tc>
                      <a:txBody>
                        <a:bodyPr/>
                        <a:lstStyle/>
                        <a:p>
                          <a:r>
                            <a:rPr lang="en-GB" sz="2400" dirty="0" smtClean="0"/>
                            <a:t>Approximated</a:t>
                          </a:r>
                          <a:r>
                            <a:rPr lang="en-GB" sz="2400" baseline="0" dirty="0" smtClean="0"/>
                            <a:t> </a:t>
                          </a:r>
                          <a:r>
                            <a:rPr lang="en-GB" sz="2400" dirty="0" smtClean="0"/>
                            <a:t>limitation</a:t>
                          </a:r>
                          <a:r>
                            <a:rPr lang="en-GB" sz="2400" baseline="0" dirty="0" smtClean="0"/>
                            <a:t>:</a:t>
                          </a:r>
                          <a:endParaRPr lang="en-GB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211" t="-219259" r="-632" b="-1703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24" name="Rectangle 123"/>
          <p:cNvSpPr/>
          <p:nvPr/>
        </p:nvSpPr>
        <p:spPr>
          <a:xfrm>
            <a:off x="3380873" y="5474455"/>
            <a:ext cx="61657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316200" y="5432911"/>
            <a:ext cx="501428" cy="123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817628" y="5474455"/>
            <a:ext cx="2354773" cy="4867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3574712" y="5474455"/>
            <a:ext cx="3244271" cy="457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3172401" y="4554025"/>
            <a:ext cx="208472" cy="1846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6818983" y="5197202"/>
            <a:ext cx="62595" cy="5545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3442530" y="4554025"/>
            <a:ext cx="132182" cy="1846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9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7"/>
          <p:cNvGrpSpPr/>
          <p:nvPr/>
        </p:nvGrpSpPr>
        <p:grpSpPr>
          <a:xfrm>
            <a:off x="-10042584" y="2876523"/>
            <a:ext cx="28646945" cy="13891836"/>
            <a:chOff x="-10318763" y="2657951"/>
            <a:chExt cx="28646945" cy="13891836"/>
          </a:xfrm>
        </p:grpSpPr>
        <p:grpSp>
          <p:nvGrpSpPr>
            <p:cNvPr id="62" name="Group 60"/>
            <p:cNvGrpSpPr/>
            <p:nvPr/>
          </p:nvGrpSpPr>
          <p:grpSpPr>
            <a:xfrm>
              <a:off x="-10318763" y="10275096"/>
              <a:ext cx="7392674" cy="6274691"/>
              <a:chOff x="314354" y="276558"/>
              <a:chExt cx="7392674" cy="6274691"/>
            </a:xfrm>
          </p:grpSpPr>
          <p:sp>
            <p:nvSpPr>
              <p:cNvPr id="98" name="TextBox 4"/>
              <p:cNvSpPr txBox="1"/>
              <p:nvPr/>
            </p:nvSpPr>
            <p:spPr>
              <a:xfrm>
                <a:off x="2235415" y="276558"/>
                <a:ext cx="4602542" cy="83099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4800" dirty="0">
                    <a:solidFill>
                      <a:schemeClr val="bg1"/>
                    </a:solidFill>
                  </a:rPr>
                  <a:t>Refractive index</a:t>
                </a:r>
              </a:p>
            </p:txBody>
          </p:sp>
          <p:cxnSp>
            <p:nvCxnSpPr>
              <p:cNvPr id="99" name="Straight Arrow Connector 6"/>
              <p:cNvCxnSpPr>
                <a:stCxn id="98" idx="2"/>
                <a:endCxn id="103" idx="0"/>
              </p:cNvCxnSpPr>
              <p:nvPr/>
            </p:nvCxnSpPr>
            <p:spPr>
              <a:xfrm flipH="1">
                <a:off x="2866193" y="1107555"/>
                <a:ext cx="1670493" cy="322499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13"/>
              <p:cNvCxnSpPr>
                <a:stCxn id="98" idx="2"/>
                <a:endCxn id="106" idx="0"/>
              </p:cNvCxnSpPr>
              <p:nvPr/>
            </p:nvCxnSpPr>
            <p:spPr>
              <a:xfrm>
                <a:off x="4536686" y="1107555"/>
                <a:ext cx="1928842" cy="934786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22"/>
              <p:cNvCxnSpPr>
                <a:stCxn id="103" idx="2"/>
                <a:endCxn id="104" idx="0"/>
              </p:cNvCxnSpPr>
              <p:nvPr/>
            </p:nvCxnSpPr>
            <p:spPr>
              <a:xfrm flipH="1">
                <a:off x="1466471" y="3478377"/>
                <a:ext cx="1399722" cy="570826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39"/>
              <p:cNvCxnSpPr>
                <a:stCxn id="103" idx="2"/>
                <a:endCxn id="105" idx="0"/>
              </p:cNvCxnSpPr>
              <p:nvPr/>
            </p:nvCxnSpPr>
            <p:spPr>
              <a:xfrm>
                <a:off x="2866193" y="3478377"/>
                <a:ext cx="1494021" cy="973288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3" name="Picture 17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00644" y="1430054"/>
                <a:ext cx="2731098" cy="2048323"/>
              </a:xfrm>
              <a:prstGeom prst="rect">
                <a:avLst/>
              </a:prstGeom>
            </p:spPr>
          </p:pic>
          <p:pic>
            <p:nvPicPr>
              <p:cNvPr id="104" name="Picture 2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4354" y="4049203"/>
                <a:ext cx="2304234" cy="1728176"/>
              </a:xfrm>
              <a:prstGeom prst="rect">
                <a:avLst/>
              </a:prstGeom>
            </p:spPr>
          </p:pic>
          <p:pic>
            <p:nvPicPr>
              <p:cNvPr id="105" name="Picture 2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60491" y="4451665"/>
                <a:ext cx="2799445" cy="2099584"/>
              </a:xfrm>
              <a:prstGeom prst="rect">
                <a:avLst/>
              </a:prstGeom>
            </p:spPr>
          </p:pic>
          <p:pic>
            <p:nvPicPr>
              <p:cNvPr id="106" name="Picture 3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24028" y="2042341"/>
                <a:ext cx="2483000" cy="1862250"/>
              </a:xfrm>
              <a:prstGeom prst="rect">
                <a:avLst/>
              </a:prstGeom>
            </p:spPr>
          </p:pic>
        </p:grpSp>
        <p:grpSp>
          <p:nvGrpSpPr>
            <p:cNvPr id="63" name="Group 14"/>
            <p:cNvGrpSpPr/>
            <p:nvPr/>
          </p:nvGrpSpPr>
          <p:grpSpPr>
            <a:xfrm>
              <a:off x="-2496428" y="6718640"/>
              <a:ext cx="8792670" cy="6583617"/>
              <a:chOff x="0" y="276558"/>
              <a:chExt cx="8792670" cy="6583617"/>
            </a:xfrm>
          </p:grpSpPr>
          <p:sp>
            <p:nvSpPr>
              <p:cNvPr id="83" name="TextBox 15"/>
              <p:cNvSpPr txBox="1"/>
              <p:nvPr/>
            </p:nvSpPr>
            <p:spPr>
              <a:xfrm>
                <a:off x="2235415" y="276558"/>
                <a:ext cx="2957861" cy="83099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4800" dirty="0">
                    <a:solidFill>
                      <a:schemeClr val="bg1"/>
                    </a:solidFill>
                  </a:rPr>
                  <a:t>Thickness</a:t>
                </a:r>
              </a:p>
            </p:txBody>
          </p:sp>
          <p:cxnSp>
            <p:nvCxnSpPr>
              <p:cNvPr id="84" name="Straight Arrow Connector 16"/>
              <p:cNvCxnSpPr>
                <a:stCxn id="83" idx="2"/>
                <a:endCxn id="89" idx="0"/>
              </p:cNvCxnSpPr>
              <p:nvPr/>
            </p:nvCxnSpPr>
            <p:spPr>
              <a:xfrm flipH="1">
                <a:off x="2648390" y="1107555"/>
                <a:ext cx="1065956" cy="314075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18"/>
              <p:cNvCxnSpPr>
                <a:stCxn id="83" idx="2"/>
                <a:endCxn id="96" idx="0"/>
              </p:cNvCxnSpPr>
              <p:nvPr/>
            </p:nvCxnSpPr>
            <p:spPr>
              <a:xfrm>
                <a:off x="3714346" y="1107555"/>
                <a:ext cx="2698591" cy="542749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19"/>
              <p:cNvCxnSpPr>
                <a:stCxn id="89" idx="2"/>
                <a:endCxn id="90" idx="0"/>
              </p:cNvCxnSpPr>
              <p:nvPr/>
            </p:nvCxnSpPr>
            <p:spPr>
              <a:xfrm flipH="1">
                <a:off x="1126173" y="2761852"/>
                <a:ext cx="1522217" cy="370244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20"/>
              <p:cNvCxnSpPr>
                <a:stCxn id="93" idx="3"/>
                <a:endCxn id="95" idx="1"/>
              </p:cNvCxnSpPr>
              <p:nvPr/>
            </p:nvCxnSpPr>
            <p:spPr>
              <a:xfrm>
                <a:off x="2780762" y="5954288"/>
                <a:ext cx="489489" cy="0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21"/>
              <p:cNvCxnSpPr>
                <a:stCxn id="96" idx="2"/>
                <a:endCxn id="97" idx="0"/>
              </p:cNvCxnSpPr>
              <p:nvPr/>
            </p:nvCxnSpPr>
            <p:spPr>
              <a:xfrm>
                <a:off x="6412937" y="3339564"/>
                <a:ext cx="1071117" cy="613852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9" name="Picture 2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4909" y="1421630"/>
                <a:ext cx="1786962" cy="1340222"/>
              </a:xfrm>
              <a:prstGeom prst="rect">
                <a:avLst/>
              </a:prstGeom>
            </p:spPr>
          </p:pic>
          <p:pic>
            <p:nvPicPr>
              <p:cNvPr id="90" name="Picture 2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3132096"/>
                <a:ext cx="2252346" cy="1689260"/>
              </a:xfrm>
              <a:prstGeom prst="rect">
                <a:avLst/>
              </a:prstGeom>
            </p:spPr>
          </p:pic>
          <p:pic>
            <p:nvPicPr>
              <p:cNvPr id="91" name="Picture 2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15698" y="2953192"/>
                <a:ext cx="2252346" cy="1689260"/>
              </a:xfrm>
              <a:prstGeom prst="rect">
                <a:avLst/>
              </a:prstGeom>
            </p:spPr>
          </p:pic>
          <p:cxnSp>
            <p:nvCxnSpPr>
              <p:cNvPr id="92" name="Straight Arrow Connector 28"/>
              <p:cNvCxnSpPr>
                <a:stCxn id="89" idx="2"/>
                <a:endCxn id="91" idx="0"/>
              </p:cNvCxnSpPr>
              <p:nvPr/>
            </p:nvCxnSpPr>
            <p:spPr>
              <a:xfrm>
                <a:off x="2648390" y="2761852"/>
                <a:ext cx="893481" cy="191340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3" name="Picture 2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5064" y="5048401"/>
                <a:ext cx="2415698" cy="1811774"/>
              </a:xfrm>
              <a:prstGeom prst="rect">
                <a:avLst/>
              </a:prstGeom>
            </p:spPr>
          </p:pic>
          <p:cxnSp>
            <p:nvCxnSpPr>
              <p:cNvPr id="94" name="Straight Arrow Connector 30"/>
              <p:cNvCxnSpPr>
                <a:stCxn id="90" idx="2"/>
                <a:endCxn id="93" idx="0"/>
              </p:cNvCxnSpPr>
              <p:nvPr/>
            </p:nvCxnSpPr>
            <p:spPr>
              <a:xfrm>
                <a:off x="1126173" y="4821356"/>
                <a:ext cx="446740" cy="227045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5" name="Picture 3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70251" y="5048401"/>
                <a:ext cx="2415698" cy="1811773"/>
              </a:xfrm>
              <a:prstGeom prst="rect">
                <a:avLst/>
              </a:prstGeom>
            </p:spPr>
          </p:pic>
          <p:pic>
            <p:nvPicPr>
              <p:cNvPr id="96" name="Picture 3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86764" y="1650304"/>
                <a:ext cx="2252346" cy="1689260"/>
              </a:xfrm>
              <a:prstGeom prst="rect">
                <a:avLst/>
              </a:prstGeom>
            </p:spPr>
          </p:pic>
          <p:pic>
            <p:nvPicPr>
              <p:cNvPr id="97" name="Picture 3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75438" y="3953416"/>
                <a:ext cx="2617232" cy="1962924"/>
              </a:xfrm>
              <a:prstGeom prst="rect">
                <a:avLst/>
              </a:prstGeom>
            </p:spPr>
          </p:pic>
        </p:grpSp>
        <p:grpSp>
          <p:nvGrpSpPr>
            <p:cNvPr id="64" name="Group 35"/>
            <p:cNvGrpSpPr/>
            <p:nvPr/>
          </p:nvGrpSpPr>
          <p:grpSpPr>
            <a:xfrm>
              <a:off x="11967275" y="9168360"/>
              <a:ext cx="6360907" cy="3629038"/>
              <a:chOff x="423346" y="401983"/>
              <a:chExt cx="6360907" cy="3629038"/>
            </a:xfrm>
          </p:grpSpPr>
          <p:sp>
            <p:nvSpPr>
              <p:cNvPr id="78" name="TextBox 36"/>
              <p:cNvSpPr txBox="1"/>
              <p:nvPr/>
            </p:nvSpPr>
            <p:spPr>
              <a:xfrm>
                <a:off x="1090107" y="401983"/>
                <a:ext cx="3130985" cy="83099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4800" dirty="0" err="1">
                    <a:solidFill>
                      <a:schemeClr val="bg1"/>
                    </a:solidFill>
                  </a:rPr>
                  <a:t>Absorbtion</a:t>
                </a:r>
                <a:endParaRPr lang="en-GB" sz="48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9" name="Straight Arrow Connector 37"/>
              <p:cNvCxnSpPr>
                <a:stCxn id="78" idx="2"/>
                <a:endCxn id="81" idx="0"/>
              </p:cNvCxnSpPr>
              <p:nvPr/>
            </p:nvCxnSpPr>
            <p:spPr>
              <a:xfrm flipH="1">
                <a:off x="1910401" y="1232980"/>
                <a:ext cx="745199" cy="438150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40"/>
              <p:cNvCxnSpPr>
                <a:stCxn id="81" idx="3"/>
                <a:endCxn id="82" idx="1"/>
              </p:cNvCxnSpPr>
              <p:nvPr/>
            </p:nvCxnSpPr>
            <p:spPr>
              <a:xfrm>
                <a:off x="3397455" y="2786421"/>
                <a:ext cx="625125" cy="208973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1" name="Picture 4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3346" y="1671130"/>
                <a:ext cx="2974109" cy="2230582"/>
              </a:xfrm>
              <a:prstGeom prst="rect">
                <a:avLst/>
              </a:prstGeom>
            </p:spPr>
          </p:pic>
          <p:pic>
            <p:nvPicPr>
              <p:cNvPr id="82" name="Picture 4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22580" y="1959766"/>
                <a:ext cx="2761673" cy="2071255"/>
              </a:xfrm>
              <a:prstGeom prst="rect">
                <a:avLst/>
              </a:prstGeom>
            </p:spPr>
          </p:pic>
        </p:grpSp>
        <p:grpSp>
          <p:nvGrpSpPr>
            <p:cNvPr id="65" name="Group 44"/>
            <p:cNvGrpSpPr/>
            <p:nvPr/>
          </p:nvGrpSpPr>
          <p:grpSpPr>
            <a:xfrm>
              <a:off x="6123780" y="9730431"/>
              <a:ext cx="7679411" cy="6456017"/>
              <a:chOff x="397164" y="401983"/>
              <a:chExt cx="7679411" cy="6456017"/>
            </a:xfrm>
          </p:grpSpPr>
          <p:sp>
            <p:nvSpPr>
              <p:cNvPr id="71" name="TextBox 45"/>
              <p:cNvSpPr txBox="1"/>
              <p:nvPr/>
            </p:nvSpPr>
            <p:spPr>
              <a:xfrm>
                <a:off x="1090107" y="401983"/>
                <a:ext cx="4400564" cy="83099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4800" dirty="0">
                    <a:solidFill>
                      <a:schemeClr val="bg1"/>
                    </a:solidFill>
                  </a:rPr>
                  <a:t>Internal tension</a:t>
                </a:r>
              </a:p>
            </p:txBody>
          </p:sp>
          <p:cxnSp>
            <p:nvCxnSpPr>
              <p:cNvPr id="72" name="Straight Arrow Connector 46"/>
              <p:cNvCxnSpPr>
                <a:stCxn id="71" idx="2"/>
                <a:endCxn id="74" idx="0"/>
              </p:cNvCxnSpPr>
              <p:nvPr/>
            </p:nvCxnSpPr>
            <p:spPr>
              <a:xfrm>
                <a:off x="3290389" y="1232980"/>
                <a:ext cx="20222" cy="489564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47"/>
              <p:cNvCxnSpPr>
                <a:stCxn id="74" idx="2"/>
                <a:endCxn id="77" idx="0"/>
              </p:cNvCxnSpPr>
              <p:nvPr/>
            </p:nvCxnSpPr>
            <p:spPr>
              <a:xfrm flipH="1">
                <a:off x="2052470" y="3773017"/>
                <a:ext cx="1258141" cy="602025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4" name="Picture 4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43629" y="1722544"/>
                <a:ext cx="2733964" cy="2050473"/>
              </a:xfrm>
              <a:prstGeom prst="rect">
                <a:avLst/>
              </a:prstGeom>
            </p:spPr>
          </p:pic>
          <p:pic>
            <p:nvPicPr>
              <p:cNvPr id="75" name="Picture 4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677593" y="4308763"/>
                <a:ext cx="3398982" cy="2549237"/>
              </a:xfrm>
              <a:prstGeom prst="rect">
                <a:avLst/>
              </a:prstGeom>
            </p:spPr>
          </p:pic>
          <p:cxnSp>
            <p:nvCxnSpPr>
              <p:cNvPr id="76" name="Straight Arrow Connector 51"/>
              <p:cNvCxnSpPr>
                <a:stCxn id="74" idx="3"/>
                <a:endCxn id="75" idx="0"/>
              </p:cNvCxnSpPr>
              <p:nvPr/>
            </p:nvCxnSpPr>
            <p:spPr>
              <a:xfrm>
                <a:off x="4677593" y="2747781"/>
                <a:ext cx="1699491" cy="1560982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7" name="Picture 5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97164" y="4375042"/>
                <a:ext cx="3310611" cy="2482958"/>
              </a:xfrm>
              <a:prstGeom prst="rect">
                <a:avLst/>
              </a:prstGeom>
            </p:spPr>
          </p:pic>
        </p:grpSp>
        <p:sp>
          <p:nvSpPr>
            <p:cNvPr id="66" name="TextBox 53"/>
            <p:cNvSpPr txBox="1"/>
            <p:nvPr/>
          </p:nvSpPr>
          <p:spPr>
            <a:xfrm>
              <a:off x="1001426" y="2657951"/>
              <a:ext cx="6857968" cy="101566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solidFill>
                    <a:schemeClr val="bg1"/>
                  </a:solidFill>
                </a:rPr>
                <a:t>Contactless calliper</a:t>
              </a:r>
            </a:p>
          </p:txBody>
        </p:sp>
        <p:cxnSp>
          <p:nvCxnSpPr>
            <p:cNvPr id="67" name="Straight Arrow Connector 54"/>
            <p:cNvCxnSpPr>
              <a:stCxn id="66" idx="2"/>
              <a:endCxn id="98" idx="0"/>
            </p:cNvCxnSpPr>
            <p:nvPr/>
          </p:nvCxnSpPr>
          <p:spPr>
            <a:xfrm flipH="1">
              <a:off x="-6096431" y="3673614"/>
              <a:ext cx="10526841" cy="6601482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55"/>
            <p:cNvCxnSpPr>
              <a:stCxn id="66" idx="2"/>
              <a:endCxn id="83" idx="0"/>
            </p:cNvCxnSpPr>
            <p:nvPr/>
          </p:nvCxnSpPr>
          <p:spPr>
            <a:xfrm flipH="1">
              <a:off x="1217918" y="3673614"/>
              <a:ext cx="3212492" cy="3045026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56"/>
            <p:cNvCxnSpPr>
              <a:stCxn id="66" idx="2"/>
              <a:endCxn id="78" idx="0"/>
            </p:cNvCxnSpPr>
            <p:nvPr/>
          </p:nvCxnSpPr>
          <p:spPr>
            <a:xfrm>
              <a:off x="4430410" y="3673614"/>
              <a:ext cx="9769119" cy="5494746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57"/>
            <p:cNvCxnSpPr>
              <a:stCxn id="66" idx="2"/>
              <a:endCxn id="71" idx="0"/>
            </p:cNvCxnSpPr>
            <p:nvPr/>
          </p:nvCxnSpPr>
          <p:spPr>
            <a:xfrm>
              <a:off x="4430410" y="3673614"/>
              <a:ext cx="4586595" cy="6056817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937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110" y="297934"/>
            <a:ext cx="810831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AU" sz="3600"/>
              <a:t>Apparatus for measuring Brewster‘s angle</a:t>
            </a:r>
            <a:endParaRPr lang="en-GB" sz="3600"/>
          </a:p>
        </p:txBody>
      </p:sp>
      <p:sp>
        <p:nvSpPr>
          <p:cNvPr id="4" name="Rectangle 3"/>
          <p:cNvSpPr/>
          <p:nvPr/>
        </p:nvSpPr>
        <p:spPr>
          <a:xfrm>
            <a:off x="6647329" y="3243528"/>
            <a:ext cx="2188424" cy="892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sz="2000"/>
              <a:t>Diffraction-limited </a:t>
            </a:r>
            <a:r>
              <a:rPr lang="en-AU" sz="3200"/>
              <a:t>laser beam</a:t>
            </a:r>
            <a:endParaRPr lang="en-GB" sz="1400"/>
          </a:p>
        </p:txBody>
      </p:sp>
      <p:sp>
        <p:nvSpPr>
          <p:cNvPr id="5" name="Rectangle 4"/>
          <p:cNvSpPr/>
          <p:nvPr/>
        </p:nvSpPr>
        <p:spPr>
          <a:xfrm>
            <a:off x="2308409" y="4060708"/>
            <a:ext cx="180638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sz="2000"/>
              <a:t>Polarizing filter</a:t>
            </a:r>
            <a:endParaRPr lang="en-GB" sz="1400"/>
          </a:p>
        </p:txBody>
      </p:sp>
      <p:sp>
        <p:nvSpPr>
          <p:cNvPr id="7" name="Rectangle 6"/>
          <p:cNvSpPr/>
          <p:nvPr/>
        </p:nvSpPr>
        <p:spPr>
          <a:xfrm>
            <a:off x="1955422" y="2781863"/>
            <a:ext cx="105559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sz="2400" dirty="0"/>
              <a:t>CMOS sensor</a:t>
            </a:r>
            <a:endParaRPr lang="en-GB" sz="1600" dirty="0"/>
          </a:p>
        </p:txBody>
      </p:sp>
      <p:sp>
        <p:nvSpPr>
          <p:cNvPr id="8" name="Rectangle 7"/>
          <p:cNvSpPr/>
          <p:nvPr/>
        </p:nvSpPr>
        <p:spPr>
          <a:xfrm>
            <a:off x="4518211" y="4662029"/>
            <a:ext cx="180638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sz="2000"/>
              <a:t>Glass sheet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00634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25437" y="-7302192"/>
            <a:ext cx="28646945" cy="13891836"/>
            <a:chOff x="-10318763" y="2657951"/>
            <a:chExt cx="28646945" cy="13891836"/>
          </a:xfrm>
        </p:grpSpPr>
        <p:grpSp>
          <p:nvGrpSpPr>
            <p:cNvPr id="61" name="Group 60"/>
            <p:cNvGrpSpPr/>
            <p:nvPr/>
          </p:nvGrpSpPr>
          <p:grpSpPr>
            <a:xfrm>
              <a:off x="-10318763" y="10275096"/>
              <a:ext cx="7392674" cy="6274691"/>
              <a:chOff x="314354" y="276558"/>
              <a:chExt cx="7392674" cy="627469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2235415" y="276558"/>
                <a:ext cx="4602542" cy="83099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4800" dirty="0">
                    <a:solidFill>
                      <a:schemeClr val="bg1"/>
                    </a:solidFill>
                  </a:rPr>
                  <a:t>Refractive index</a:t>
                </a:r>
              </a:p>
            </p:txBody>
          </p:sp>
          <p:cxnSp>
            <p:nvCxnSpPr>
              <p:cNvPr id="7" name="Straight Arrow Connector 6"/>
              <p:cNvCxnSpPr>
                <a:stCxn id="5" idx="2"/>
                <a:endCxn id="18" idx="0"/>
              </p:cNvCxnSpPr>
              <p:nvPr/>
            </p:nvCxnSpPr>
            <p:spPr>
              <a:xfrm flipH="1">
                <a:off x="2866193" y="1107555"/>
                <a:ext cx="1670493" cy="322499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5" idx="2"/>
                <a:endCxn id="35" idx="0"/>
              </p:cNvCxnSpPr>
              <p:nvPr/>
            </p:nvCxnSpPr>
            <p:spPr>
              <a:xfrm>
                <a:off x="4536686" y="1107555"/>
                <a:ext cx="1928842" cy="934786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>
                <a:stCxn id="18" idx="2"/>
                <a:endCxn id="24" idx="0"/>
              </p:cNvCxnSpPr>
              <p:nvPr/>
            </p:nvCxnSpPr>
            <p:spPr>
              <a:xfrm flipH="1">
                <a:off x="1466471" y="3478377"/>
                <a:ext cx="1399722" cy="570826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>
                <a:stCxn id="18" idx="2"/>
                <a:endCxn id="28" idx="0"/>
              </p:cNvCxnSpPr>
              <p:nvPr/>
            </p:nvCxnSpPr>
            <p:spPr>
              <a:xfrm>
                <a:off x="2866193" y="3478377"/>
                <a:ext cx="1494021" cy="973288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Picture 17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00644" y="1430054"/>
                <a:ext cx="2731098" cy="2048323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4354" y="4049203"/>
                <a:ext cx="2304234" cy="1728176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60491" y="4451665"/>
                <a:ext cx="2799445" cy="2099584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24028" y="2042341"/>
                <a:ext cx="2483000" cy="1862250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-2496428" y="6718640"/>
              <a:ext cx="8792670" cy="6583617"/>
              <a:chOff x="0" y="276558"/>
              <a:chExt cx="8792670" cy="6583617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2235415" y="276558"/>
                <a:ext cx="2957861" cy="83099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4800" dirty="0">
                    <a:solidFill>
                      <a:schemeClr val="bg1"/>
                    </a:solidFill>
                  </a:rPr>
                  <a:t>Thickness</a:t>
                </a:r>
              </a:p>
            </p:txBody>
          </p:sp>
          <p:cxnSp>
            <p:nvCxnSpPr>
              <p:cNvPr id="17" name="Straight Arrow Connector 16"/>
              <p:cNvCxnSpPr>
                <a:stCxn id="16" idx="2"/>
                <a:endCxn id="25" idx="0"/>
              </p:cNvCxnSpPr>
              <p:nvPr/>
            </p:nvCxnSpPr>
            <p:spPr>
              <a:xfrm flipH="1">
                <a:off x="2648390" y="1107555"/>
                <a:ext cx="1065956" cy="314075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16" idx="2"/>
                <a:endCxn id="33" idx="0"/>
              </p:cNvCxnSpPr>
              <p:nvPr/>
            </p:nvCxnSpPr>
            <p:spPr>
              <a:xfrm>
                <a:off x="3714346" y="1107555"/>
                <a:ext cx="2698591" cy="542749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25" idx="2"/>
                <a:endCxn id="26" idx="0"/>
              </p:cNvCxnSpPr>
              <p:nvPr/>
            </p:nvCxnSpPr>
            <p:spPr>
              <a:xfrm flipH="1">
                <a:off x="1126173" y="2761852"/>
                <a:ext cx="1522217" cy="370244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0" idx="3"/>
                <a:endCxn id="32" idx="1"/>
              </p:cNvCxnSpPr>
              <p:nvPr/>
            </p:nvCxnSpPr>
            <p:spPr>
              <a:xfrm>
                <a:off x="2780762" y="5954288"/>
                <a:ext cx="489489" cy="0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3" idx="2"/>
                <a:endCxn id="34" idx="0"/>
              </p:cNvCxnSpPr>
              <p:nvPr/>
            </p:nvCxnSpPr>
            <p:spPr>
              <a:xfrm>
                <a:off x="6412937" y="3339564"/>
                <a:ext cx="1071117" cy="613852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4909" y="1421630"/>
                <a:ext cx="1786962" cy="1340222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3132096"/>
                <a:ext cx="2252346" cy="168926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15698" y="2953192"/>
                <a:ext cx="2252346" cy="1689260"/>
              </a:xfrm>
              <a:prstGeom prst="rect">
                <a:avLst/>
              </a:prstGeom>
            </p:spPr>
          </p:pic>
          <p:cxnSp>
            <p:nvCxnSpPr>
              <p:cNvPr id="29" name="Straight Arrow Connector 28"/>
              <p:cNvCxnSpPr>
                <a:stCxn id="25" idx="2"/>
                <a:endCxn id="27" idx="0"/>
              </p:cNvCxnSpPr>
              <p:nvPr/>
            </p:nvCxnSpPr>
            <p:spPr>
              <a:xfrm>
                <a:off x="2648390" y="2761852"/>
                <a:ext cx="893481" cy="191340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Picture 2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5064" y="5048401"/>
                <a:ext cx="2415698" cy="1811774"/>
              </a:xfrm>
              <a:prstGeom prst="rect">
                <a:avLst/>
              </a:prstGeom>
            </p:spPr>
          </p:pic>
          <p:cxnSp>
            <p:nvCxnSpPr>
              <p:cNvPr id="31" name="Straight Arrow Connector 30"/>
              <p:cNvCxnSpPr>
                <a:stCxn id="26" idx="2"/>
                <a:endCxn id="30" idx="0"/>
              </p:cNvCxnSpPr>
              <p:nvPr/>
            </p:nvCxnSpPr>
            <p:spPr>
              <a:xfrm>
                <a:off x="1126173" y="4821356"/>
                <a:ext cx="446740" cy="227045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2" name="Picture 3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70251" y="5048401"/>
                <a:ext cx="2415698" cy="1811773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86764" y="1650304"/>
                <a:ext cx="2252346" cy="1689260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75438" y="3953416"/>
                <a:ext cx="2617232" cy="1962924"/>
              </a:xfrm>
              <a:prstGeom prst="rect">
                <a:avLst/>
              </a:prstGeom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11967275" y="9168360"/>
              <a:ext cx="6360907" cy="3629038"/>
              <a:chOff x="423346" y="401983"/>
              <a:chExt cx="6360907" cy="3629038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1090107" y="401983"/>
                <a:ext cx="3130985" cy="83099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4800" dirty="0" err="1">
                    <a:solidFill>
                      <a:schemeClr val="bg1"/>
                    </a:solidFill>
                  </a:rPr>
                  <a:t>Absorbtion</a:t>
                </a:r>
                <a:endParaRPr lang="en-GB" sz="48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8" name="Straight Arrow Connector 37"/>
              <p:cNvCxnSpPr>
                <a:stCxn id="37" idx="2"/>
                <a:endCxn id="42" idx="0"/>
              </p:cNvCxnSpPr>
              <p:nvPr/>
            </p:nvCxnSpPr>
            <p:spPr>
              <a:xfrm flipH="1">
                <a:off x="1910401" y="1232980"/>
                <a:ext cx="745199" cy="438150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>
                <a:stCxn id="42" idx="3"/>
                <a:endCxn id="43" idx="1"/>
              </p:cNvCxnSpPr>
              <p:nvPr/>
            </p:nvCxnSpPr>
            <p:spPr>
              <a:xfrm>
                <a:off x="3397455" y="2786421"/>
                <a:ext cx="625125" cy="208973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2" name="Picture 4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3346" y="1671130"/>
                <a:ext cx="2974109" cy="2230582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22580" y="1959766"/>
                <a:ext cx="2761673" cy="2071255"/>
              </a:xfrm>
              <a:prstGeom prst="rect">
                <a:avLst/>
              </a:prstGeom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6123780" y="9730431"/>
              <a:ext cx="7679411" cy="6456017"/>
              <a:chOff x="397164" y="401983"/>
              <a:chExt cx="7679411" cy="6456017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1090107" y="401983"/>
                <a:ext cx="4400564" cy="83099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4800" dirty="0">
                    <a:solidFill>
                      <a:schemeClr val="bg1"/>
                    </a:solidFill>
                  </a:rPr>
                  <a:t>Internal tension</a:t>
                </a:r>
              </a:p>
            </p:txBody>
          </p:sp>
          <p:cxnSp>
            <p:nvCxnSpPr>
              <p:cNvPr id="47" name="Straight Arrow Connector 46"/>
              <p:cNvCxnSpPr>
                <a:stCxn id="46" idx="2"/>
                <a:endCxn id="49" idx="0"/>
              </p:cNvCxnSpPr>
              <p:nvPr/>
            </p:nvCxnSpPr>
            <p:spPr>
              <a:xfrm>
                <a:off x="3290389" y="1232980"/>
                <a:ext cx="20222" cy="489564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>
                <a:stCxn id="49" idx="2"/>
                <a:endCxn id="53" idx="0"/>
              </p:cNvCxnSpPr>
              <p:nvPr/>
            </p:nvCxnSpPr>
            <p:spPr>
              <a:xfrm flipH="1">
                <a:off x="2052470" y="3773017"/>
                <a:ext cx="1258141" cy="602025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9" name="Picture 4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43629" y="1722544"/>
                <a:ext cx="2733964" cy="2050473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677593" y="4308763"/>
                <a:ext cx="3398982" cy="2549237"/>
              </a:xfrm>
              <a:prstGeom prst="rect">
                <a:avLst/>
              </a:prstGeom>
            </p:spPr>
          </p:pic>
          <p:cxnSp>
            <p:nvCxnSpPr>
              <p:cNvPr id="52" name="Straight Arrow Connector 51"/>
              <p:cNvCxnSpPr>
                <a:stCxn id="49" idx="3"/>
                <a:endCxn id="50" idx="0"/>
              </p:cNvCxnSpPr>
              <p:nvPr/>
            </p:nvCxnSpPr>
            <p:spPr>
              <a:xfrm>
                <a:off x="4677593" y="2747781"/>
                <a:ext cx="1699491" cy="1560982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3" name="Picture 5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97164" y="4375042"/>
                <a:ext cx="3310611" cy="2482958"/>
              </a:xfrm>
              <a:prstGeom prst="rect">
                <a:avLst/>
              </a:prstGeom>
            </p:spPr>
          </p:pic>
        </p:grpSp>
        <p:sp>
          <p:nvSpPr>
            <p:cNvPr id="54" name="TextBox 53"/>
            <p:cNvSpPr txBox="1"/>
            <p:nvPr/>
          </p:nvSpPr>
          <p:spPr>
            <a:xfrm>
              <a:off x="1001426" y="2657951"/>
              <a:ext cx="6857968" cy="101566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solidFill>
                    <a:schemeClr val="bg1"/>
                  </a:solidFill>
                </a:rPr>
                <a:t>Contactless calliper</a:t>
              </a:r>
            </a:p>
          </p:txBody>
        </p:sp>
        <p:cxnSp>
          <p:nvCxnSpPr>
            <p:cNvPr id="55" name="Straight Arrow Connector 54"/>
            <p:cNvCxnSpPr>
              <a:stCxn id="54" idx="2"/>
              <a:endCxn id="5" idx="0"/>
            </p:cNvCxnSpPr>
            <p:nvPr/>
          </p:nvCxnSpPr>
          <p:spPr>
            <a:xfrm flipH="1">
              <a:off x="-6096431" y="3673614"/>
              <a:ext cx="10526841" cy="6601482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54" idx="2"/>
              <a:endCxn id="16" idx="0"/>
            </p:cNvCxnSpPr>
            <p:nvPr/>
          </p:nvCxnSpPr>
          <p:spPr>
            <a:xfrm flipH="1">
              <a:off x="1217918" y="3673614"/>
              <a:ext cx="3212492" cy="3045026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54" idx="2"/>
              <a:endCxn id="37" idx="0"/>
            </p:cNvCxnSpPr>
            <p:nvPr/>
          </p:nvCxnSpPr>
          <p:spPr>
            <a:xfrm>
              <a:off x="4430410" y="3673614"/>
              <a:ext cx="9769119" cy="5494746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54" idx="2"/>
              <a:endCxn id="46" idx="0"/>
            </p:cNvCxnSpPr>
            <p:nvPr/>
          </p:nvCxnSpPr>
          <p:spPr>
            <a:xfrm>
              <a:off x="4430410" y="3673614"/>
              <a:ext cx="4586595" cy="6056817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199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7"/>
          <p:cNvGrpSpPr/>
          <p:nvPr/>
        </p:nvGrpSpPr>
        <p:grpSpPr>
          <a:xfrm>
            <a:off x="-7623827" y="-3905934"/>
            <a:ext cx="28646945" cy="13891836"/>
            <a:chOff x="-10318763" y="2657951"/>
            <a:chExt cx="28646945" cy="13891836"/>
          </a:xfrm>
        </p:grpSpPr>
        <p:grpSp>
          <p:nvGrpSpPr>
            <p:cNvPr id="62" name="Group 60"/>
            <p:cNvGrpSpPr/>
            <p:nvPr/>
          </p:nvGrpSpPr>
          <p:grpSpPr>
            <a:xfrm>
              <a:off x="-10318763" y="10275096"/>
              <a:ext cx="7392674" cy="6274691"/>
              <a:chOff x="314354" y="276558"/>
              <a:chExt cx="7392674" cy="6274691"/>
            </a:xfrm>
          </p:grpSpPr>
          <p:sp>
            <p:nvSpPr>
              <p:cNvPr id="98" name="TextBox 4"/>
              <p:cNvSpPr txBox="1"/>
              <p:nvPr/>
            </p:nvSpPr>
            <p:spPr>
              <a:xfrm>
                <a:off x="2235415" y="276558"/>
                <a:ext cx="4602542" cy="83099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4800" dirty="0">
                    <a:solidFill>
                      <a:schemeClr val="bg1"/>
                    </a:solidFill>
                  </a:rPr>
                  <a:t>Refractive index</a:t>
                </a:r>
              </a:p>
            </p:txBody>
          </p:sp>
          <p:cxnSp>
            <p:nvCxnSpPr>
              <p:cNvPr id="99" name="Straight Arrow Connector 6"/>
              <p:cNvCxnSpPr>
                <a:stCxn id="98" idx="2"/>
                <a:endCxn id="103" idx="0"/>
              </p:cNvCxnSpPr>
              <p:nvPr/>
            </p:nvCxnSpPr>
            <p:spPr>
              <a:xfrm flipH="1">
                <a:off x="2866193" y="1107555"/>
                <a:ext cx="1670493" cy="322499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13"/>
              <p:cNvCxnSpPr>
                <a:stCxn id="98" idx="2"/>
                <a:endCxn id="106" idx="0"/>
              </p:cNvCxnSpPr>
              <p:nvPr/>
            </p:nvCxnSpPr>
            <p:spPr>
              <a:xfrm>
                <a:off x="4536686" y="1107555"/>
                <a:ext cx="1928842" cy="934786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22"/>
              <p:cNvCxnSpPr>
                <a:stCxn id="103" idx="2"/>
                <a:endCxn id="104" idx="0"/>
              </p:cNvCxnSpPr>
              <p:nvPr/>
            </p:nvCxnSpPr>
            <p:spPr>
              <a:xfrm flipH="1">
                <a:off x="1466471" y="3478377"/>
                <a:ext cx="1399722" cy="570826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39"/>
              <p:cNvCxnSpPr>
                <a:stCxn id="103" idx="2"/>
                <a:endCxn id="105" idx="0"/>
              </p:cNvCxnSpPr>
              <p:nvPr/>
            </p:nvCxnSpPr>
            <p:spPr>
              <a:xfrm>
                <a:off x="2866193" y="3478377"/>
                <a:ext cx="1494021" cy="973288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3" name="Picture 17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00644" y="1430054"/>
                <a:ext cx="2731098" cy="2048323"/>
              </a:xfrm>
              <a:prstGeom prst="rect">
                <a:avLst/>
              </a:prstGeom>
            </p:spPr>
          </p:pic>
          <p:pic>
            <p:nvPicPr>
              <p:cNvPr id="104" name="Picture 2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4354" y="4049203"/>
                <a:ext cx="2304234" cy="1728176"/>
              </a:xfrm>
              <a:prstGeom prst="rect">
                <a:avLst/>
              </a:prstGeom>
            </p:spPr>
          </p:pic>
          <p:pic>
            <p:nvPicPr>
              <p:cNvPr id="105" name="Picture 2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60491" y="4451665"/>
                <a:ext cx="2799445" cy="2099584"/>
              </a:xfrm>
              <a:prstGeom prst="rect">
                <a:avLst/>
              </a:prstGeom>
            </p:spPr>
          </p:pic>
          <p:pic>
            <p:nvPicPr>
              <p:cNvPr id="106" name="Picture 3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24028" y="2042341"/>
                <a:ext cx="2483000" cy="1862250"/>
              </a:xfrm>
              <a:prstGeom prst="rect">
                <a:avLst/>
              </a:prstGeom>
            </p:spPr>
          </p:pic>
        </p:grpSp>
        <p:grpSp>
          <p:nvGrpSpPr>
            <p:cNvPr id="63" name="Group 14"/>
            <p:cNvGrpSpPr/>
            <p:nvPr/>
          </p:nvGrpSpPr>
          <p:grpSpPr>
            <a:xfrm>
              <a:off x="-2496428" y="6718640"/>
              <a:ext cx="8792670" cy="6583617"/>
              <a:chOff x="0" y="276558"/>
              <a:chExt cx="8792670" cy="6583617"/>
            </a:xfrm>
          </p:grpSpPr>
          <p:sp>
            <p:nvSpPr>
              <p:cNvPr id="83" name="TextBox 15"/>
              <p:cNvSpPr txBox="1"/>
              <p:nvPr/>
            </p:nvSpPr>
            <p:spPr>
              <a:xfrm>
                <a:off x="2235415" y="276558"/>
                <a:ext cx="2957861" cy="83099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4800" dirty="0">
                    <a:solidFill>
                      <a:schemeClr val="bg1"/>
                    </a:solidFill>
                  </a:rPr>
                  <a:t>Thickness</a:t>
                </a:r>
              </a:p>
            </p:txBody>
          </p:sp>
          <p:cxnSp>
            <p:nvCxnSpPr>
              <p:cNvPr id="84" name="Straight Arrow Connector 16"/>
              <p:cNvCxnSpPr>
                <a:stCxn id="83" idx="2"/>
                <a:endCxn id="89" idx="0"/>
              </p:cNvCxnSpPr>
              <p:nvPr/>
            </p:nvCxnSpPr>
            <p:spPr>
              <a:xfrm flipH="1">
                <a:off x="2648390" y="1107555"/>
                <a:ext cx="1065956" cy="314075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18"/>
              <p:cNvCxnSpPr>
                <a:stCxn id="83" idx="2"/>
                <a:endCxn id="96" idx="0"/>
              </p:cNvCxnSpPr>
              <p:nvPr/>
            </p:nvCxnSpPr>
            <p:spPr>
              <a:xfrm>
                <a:off x="3714346" y="1107555"/>
                <a:ext cx="2698591" cy="542749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19"/>
              <p:cNvCxnSpPr>
                <a:stCxn id="89" idx="2"/>
                <a:endCxn id="90" idx="0"/>
              </p:cNvCxnSpPr>
              <p:nvPr/>
            </p:nvCxnSpPr>
            <p:spPr>
              <a:xfrm flipH="1">
                <a:off x="1126173" y="2761852"/>
                <a:ext cx="1522217" cy="370244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20"/>
              <p:cNvCxnSpPr>
                <a:stCxn id="93" idx="3"/>
                <a:endCxn id="95" idx="1"/>
              </p:cNvCxnSpPr>
              <p:nvPr/>
            </p:nvCxnSpPr>
            <p:spPr>
              <a:xfrm>
                <a:off x="2780762" y="5954288"/>
                <a:ext cx="489489" cy="0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21"/>
              <p:cNvCxnSpPr>
                <a:stCxn id="96" idx="2"/>
                <a:endCxn id="97" idx="0"/>
              </p:cNvCxnSpPr>
              <p:nvPr/>
            </p:nvCxnSpPr>
            <p:spPr>
              <a:xfrm>
                <a:off x="6412937" y="3339564"/>
                <a:ext cx="1071117" cy="613852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9" name="Picture 2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4909" y="1421630"/>
                <a:ext cx="1786962" cy="1340222"/>
              </a:xfrm>
              <a:prstGeom prst="rect">
                <a:avLst/>
              </a:prstGeom>
            </p:spPr>
          </p:pic>
          <p:pic>
            <p:nvPicPr>
              <p:cNvPr id="90" name="Picture 2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3132096"/>
                <a:ext cx="2252346" cy="1689260"/>
              </a:xfrm>
              <a:prstGeom prst="rect">
                <a:avLst/>
              </a:prstGeom>
            </p:spPr>
          </p:pic>
          <p:pic>
            <p:nvPicPr>
              <p:cNvPr id="91" name="Picture 2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15698" y="2953192"/>
                <a:ext cx="2252346" cy="1689260"/>
              </a:xfrm>
              <a:prstGeom prst="rect">
                <a:avLst/>
              </a:prstGeom>
            </p:spPr>
          </p:pic>
          <p:cxnSp>
            <p:nvCxnSpPr>
              <p:cNvPr id="92" name="Straight Arrow Connector 28"/>
              <p:cNvCxnSpPr>
                <a:stCxn id="89" idx="2"/>
                <a:endCxn id="91" idx="0"/>
              </p:cNvCxnSpPr>
              <p:nvPr/>
            </p:nvCxnSpPr>
            <p:spPr>
              <a:xfrm>
                <a:off x="2648390" y="2761852"/>
                <a:ext cx="893481" cy="191340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3" name="Picture 2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5064" y="5048401"/>
                <a:ext cx="2415698" cy="1811774"/>
              </a:xfrm>
              <a:prstGeom prst="rect">
                <a:avLst/>
              </a:prstGeom>
            </p:spPr>
          </p:pic>
          <p:cxnSp>
            <p:nvCxnSpPr>
              <p:cNvPr id="94" name="Straight Arrow Connector 30"/>
              <p:cNvCxnSpPr>
                <a:stCxn id="90" idx="2"/>
                <a:endCxn id="93" idx="0"/>
              </p:cNvCxnSpPr>
              <p:nvPr/>
            </p:nvCxnSpPr>
            <p:spPr>
              <a:xfrm>
                <a:off x="1126173" y="4821356"/>
                <a:ext cx="446740" cy="227045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5" name="Picture 3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70251" y="5048401"/>
                <a:ext cx="2415698" cy="1811773"/>
              </a:xfrm>
              <a:prstGeom prst="rect">
                <a:avLst/>
              </a:prstGeom>
            </p:spPr>
          </p:pic>
          <p:pic>
            <p:nvPicPr>
              <p:cNvPr id="96" name="Picture 3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86764" y="1650304"/>
                <a:ext cx="2252346" cy="1689260"/>
              </a:xfrm>
              <a:prstGeom prst="rect">
                <a:avLst/>
              </a:prstGeom>
            </p:spPr>
          </p:pic>
          <p:pic>
            <p:nvPicPr>
              <p:cNvPr id="97" name="Picture 3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75438" y="3953416"/>
                <a:ext cx="2617232" cy="1962924"/>
              </a:xfrm>
              <a:prstGeom prst="rect">
                <a:avLst/>
              </a:prstGeom>
            </p:spPr>
          </p:pic>
        </p:grpSp>
        <p:grpSp>
          <p:nvGrpSpPr>
            <p:cNvPr id="64" name="Group 35"/>
            <p:cNvGrpSpPr/>
            <p:nvPr/>
          </p:nvGrpSpPr>
          <p:grpSpPr>
            <a:xfrm>
              <a:off x="11967275" y="9168360"/>
              <a:ext cx="6360907" cy="3629038"/>
              <a:chOff x="423346" y="401983"/>
              <a:chExt cx="6360907" cy="3629038"/>
            </a:xfrm>
          </p:grpSpPr>
          <p:sp>
            <p:nvSpPr>
              <p:cNvPr id="78" name="TextBox 36"/>
              <p:cNvSpPr txBox="1"/>
              <p:nvPr/>
            </p:nvSpPr>
            <p:spPr>
              <a:xfrm>
                <a:off x="1090107" y="401983"/>
                <a:ext cx="3130985" cy="83099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4800" dirty="0" err="1">
                    <a:solidFill>
                      <a:schemeClr val="bg1"/>
                    </a:solidFill>
                  </a:rPr>
                  <a:t>Absorbtion</a:t>
                </a:r>
                <a:endParaRPr lang="en-GB" sz="48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9" name="Straight Arrow Connector 37"/>
              <p:cNvCxnSpPr>
                <a:stCxn id="78" idx="2"/>
                <a:endCxn id="81" idx="0"/>
              </p:cNvCxnSpPr>
              <p:nvPr/>
            </p:nvCxnSpPr>
            <p:spPr>
              <a:xfrm flipH="1">
                <a:off x="1910401" y="1232980"/>
                <a:ext cx="745199" cy="438150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40"/>
              <p:cNvCxnSpPr>
                <a:stCxn id="81" idx="3"/>
                <a:endCxn id="82" idx="1"/>
              </p:cNvCxnSpPr>
              <p:nvPr/>
            </p:nvCxnSpPr>
            <p:spPr>
              <a:xfrm>
                <a:off x="3397455" y="2786421"/>
                <a:ext cx="625125" cy="208973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1" name="Picture 4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3346" y="1671130"/>
                <a:ext cx="2974109" cy="2230582"/>
              </a:xfrm>
              <a:prstGeom prst="rect">
                <a:avLst/>
              </a:prstGeom>
            </p:spPr>
          </p:pic>
          <p:pic>
            <p:nvPicPr>
              <p:cNvPr id="82" name="Picture 4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22580" y="1959766"/>
                <a:ext cx="2761673" cy="2071255"/>
              </a:xfrm>
              <a:prstGeom prst="rect">
                <a:avLst/>
              </a:prstGeom>
            </p:spPr>
          </p:pic>
        </p:grpSp>
        <p:grpSp>
          <p:nvGrpSpPr>
            <p:cNvPr id="65" name="Group 44"/>
            <p:cNvGrpSpPr/>
            <p:nvPr/>
          </p:nvGrpSpPr>
          <p:grpSpPr>
            <a:xfrm>
              <a:off x="6123780" y="9730431"/>
              <a:ext cx="7679411" cy="6456017"/>
              <a:chOff x="397164" y="401983"/>
              <a:chExt cx="7679411" cy="6456017"/>
            </a:xfrm>
          </p:grpSpPr>
          <p:sp>
            <p:nvSpPr>
              <p:cNvPr id="71" name="TextBox 45"/>
              <p:cNvSpPr txBox="1"/>
              <p:nvPr/>
            </p:nvSpPr>
            <p:spPr>
              <a:xfrm>
                <a:off x="1090107" y="401983"/>
                <a:ext cx="4400564" cy="83099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4800" dirty="0">
                    <a:solidFill>
                      <a:schemeClr val="bg1"/>
                    </a:solidFill>
                  </a:rPr>
                  <a:t>Internal tension</a:t>
                </a:r>
              </a:p>
            </p:txBody>
          </p:sp>
          <p:cxnSp>
            <p:nvCxnSpPr>
              <p:cNvPr id="72" name="Straight Arrow Connector 46"/>
              <p:cNvCxnSpPr>
                <a:stCxn id="71" idx="2"/>
                <a:endCxn id="74" idx="0"/>
              </p:cNvCxnSpPr>
              <p:nvPr/>
            </p:nvCxnSpPr>
            <p:spPr>
              <a:xfrm>
                <a:off x="3290389" y="1232980"/>
                <a:ext cx="20222" cy="489564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47"/>
              <p:cNvCxnSpPr>
                <a:stCxn id="74" idx="2"/>
                <a:endCxn id="77" idx="0"/>
              </p:cNvCxnSpPr>
              <p:nvPr/>
            </p:nvCxnSpPr>
            <p:spPr>
              <a:xfrm flipH="1">
                <a:off x="2052470" y="3773017"/>
                <a:ext cx="1258141" cy="602025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4" name="Picture 4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43629" y="1722544"/>
                <a:ext cx="2733964" cy="2050473"/>
              </a:xfrm>
              <a:prstGeom prst="rect">
                <a:avLst/>
              </a:prstGeom>
            </p:spPr>
          </p:pic>
          <p:pic>
            <p:nvPicPr>
              <p:cNvPr id="75" name="Picture 4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677593" y="4308763"/>
                <a:ext cx="3398982" cy="2549237"/>
              </a:xfrm>
              <a:prstGeom prst="rect">
                <a:avLst/>
              </a:prstGeom>
            </p:spPr>
          </p:pic>
          <p:cxnSp>
            <p:nvCxnSpPr>
              <p:cNvPr id="76" name="Straight Arrow Connector 51"/>
              <p:cNvCxnSpPr>
                <a:stCxn id="74" idx="3"/>
                <a:endCxn id="75" idx="0"/>
              </p:cNvCxnSpPr>
              <p:nvPr/>
            </p:nvCxnSpPr>
            <p:spPr>
              <a:xfrm>
                <a:off x="4677593" y="2747781"/>
                <a:ext cx="1699491" cy="1560982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7" name="Picture 5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97164" y="4375042"/>
                <a:ext cx="3310611" cy="2482958"/>
              </a:xfrm>
              <a:prstGeom prst="rect">
                <a:avLst/>
              </a:prstGeom>
            </p:spPr>
          </p:pic>
        </p:grpSp>
        <p:sp>
          <p:nvSpPr>
            <p:cNvPr id="66" name="TextBox 53"/>
            <p:cNvSpPr txBox="1"/>
            <p:nvPr/>
          </p:nvSpPr>
          <p:spPr>
            <a:xfrm>
              <a:off x="1001426" y="2657951"/>
              <a:ext cx="6857968" cy="101566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solidFill>
                    <a:schemeClr val="bg1"/>
                  </a:solidFill>
                </a:rPr>
                <a:t>Contactless calliper</a:t>
              </a:r>
            </a:p>
          </p:txBody>
        </p:sp>
        <p:cxnSp>
          <p:nvCxnSpPr>
            <p:cNvPr id="67" name="Straight Arrow Connector 54"/>
            <p:cNvCxnSpPr>
              <a:stCxn id="66" idx="2"/>
              <a:endCxn id="98" idx="0"/>
            </p:cNvCxnSpPr>
            <p:nvPr/>
          </p:nvCxnSpPr>
          <p:spPr>
            <a:xfrm flipH="1">
              <a:off x="-6096431" y="3673614"/>
              <a:ext cx="10526841" cy="6601482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55"/>
            <p:cNvCxnSpPr>
              <a:stCxn id="66" idx="2"/>
              <a:endCxn id="83" idx="0"/>
            </p:cNvCxnSpPr>
            <p:nvPr/>
          </p:nvCxnSpPr>
          <p:spPr>
            <a:xfrm flipH="1">
              <a:off x="1217918" y="3673614"/>
              <a:ext cx="3212492" cy="3045026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56"/>
            <p:cNvCxnSpPr>
              <a:stCxn id="66" idx="2"/>
              <a:endCxn id="78" idx="0"/>
            </p:cNvCxnSpPr>
            <p:nvPr/>
          </p:nvCxnSpPr>
          <p:spPr>
            <a:xfrm>
              <a:off x="4430410" y="3673614"/>
              <a:ext cx="9769119" cy="5494746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57"/>
            <p:cNvCxnSpPr>
              <a:stCxn id="66" idx="2"/>
              <a:endCxn id="71" idx="0"/>
            </p:cNvCxnSpPr>
            <p:nvPr/>
          </p:nvCxnSpPr>
          <p:spPr>
            <a:xfrm>
              <a:off x="4430410" y="3673614"/>
              <a:ext cx="4586595" cy="6056817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8405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7"/>
          <p:cNvGrpSpPr/>
          <p:nvPr/>
        </p:nvGrpSpPr>
        <p:grpSpPr>
          <a:xfrm>
            <a:off x="-15517948" y="-6844992"/>
            <a:ext cx="28646945" cy="13891836"/>
            <a:chOff x="-10318763" y="2657951"/>
            <a:chExt cx="28646945" cy="13891836"/>
          </a:xfrm>
        </p:grpSpPr>
        <p:grpSp>
          <p:nvGrpSpPr>
            <p:cNvPr id="62" name="Group 60"/>
            <p:cNvGrpSpPr/>
            <p:nvPr/>
          </p:nvGrpSpPr>
          <p:grpSpPr>
            <a:xfrm>
              <a:off x="-10318763" y="10275096"/>
              <a:ext cx="7392674" cy="6274691"/>
              <a:chOff x="314354" y="276558"/>
              <a:chExt cx="7392674" cy="6274691"/>
            </a:xfrm>
          </p:grpSpPr>
          <p:sp>
            <p:nvSpPr>
              <p:cNvPr id="98" name="TextBox 4"/>
              <p:cNvSpPr txBox="1"/>
              <p:nvPr/>
            </p:nvSpPr>
            <p:spPr>
              <a:xfrm>
                <a:off x="2235415" y="276558"/>
                <a:ext cx="4602542" cy="83099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4800" dirty="0">
                    <a:solidFill>
                      <a:schemeClr val="bg1"/>
                    </a:solidFill>
                  </a:rPr>
                  <a:t>Refractive index</a:t>
                </a:r>
              </a:p>
            </p:txBody>
          </p:sp>
          <p:cxnSp>
            <p:nvCxnSpPr>
              <p:cNvPr id="99" name="Straight Arrow Connector 6"/>
              <p:cNvCxnSpPr>
                <a:stCxn id="98" idx="2"/>
                <a:endCxn id="103" idx="0"/>
              </p:cNvCxnSpPr>
              <p:nvPr/>
            </p:nvCxnSpPr>
            <p:spPr>
              <a:xfrm flipH="1">
                <a:off x="2866193" y="1107555"/>
                <a:ext cx="1670493" cy="322499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13"/>
              <p:cNvCxnSpPr>
                <a:stCxn id="98" idx="2"/>
                <a:endCxn id="106" idx="0"/>
              </p:cNvCxnSpPr>
              <p:nvPr/>
            </p:nvCxnSpPr>
            <p:spPr>
              <a:xfrm>
                <a:off x="4536686" y="1107555"/>
                <a:ext cx="1928842" cy="934786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22"/>
              <p:cNvCxnSpPr>
                <a:stCxn id="103" idx="2"/>
                <a:endCxn id="104" idx="0"/>
              </p:cNvCxnSpPr>
              <p:nvPr/>
            </p:nvCxnSpPr>
            <p:spPr>
              <a:xfrm flipH="1">
                <a:off x="1466471" y="3478377"/>
                <a:ext cx="1399722" cy="570826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39"/>
              <p:cNvCxnSpPr>
                <a:stCxn id="103" idx="2"/>
                <a:endCxn id="105" idx="0"/>
              </p:cNvCxnSpPr>
              <p:nvPr/>
            </p:nvCxnSpPr>
            <p:spPr>
              <a:xfrm>
                <a:off x="2866193" y="3478377"/>
                <a:ext cx="1494021" cy="973288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3" name="Picture 17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00644" y="1430054"/>
                <a:ext cx="2731098" cy="2048323"/>
              </a:xfrm>
              <a:prstGeom prst="rect">
                <a:avLst/>
              </a:prstGeom>
            </p:spPr>
          </p:pic>
          <p:pic>
            <p:nvPicPr>
              <p:cNvPr id="104" name="Picture 2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4354" y="4049203"/>
                <a:ext cx="2304234" cy="1728176"/>
              </a:xfrm>
              <a:prstGeom prst="rect">
                <a:avLst/>
              </a:prstGeom>
            </p:spPr>
          </p:pic>
          <p:pic>
            <p:nvPicPr>
              <p:cNvPr id="105" name="Picture 2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60491" y="4451665"/>
                <a:ext cx="2799445" cy="2099584"/>
              </a:xfrm>
              <a:prstGeom prst="rect">
                <a:avLst/>
              </a:prstGeom>
            </p:spPr>
          </p:pic>
          <p:pic>
            <p:nvPicPr>
              <p:cNvPr id="106" name="Picture 3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24028" y="2042341"/>
                <a:ext cx="2483000" cy="1862250"/>
              </a:xfrm>
              <a:prstGeom prst="rect">
                <a:avLst/>
              </a:prstGeom>
            </p:spPr>
          </p:pic>
        </p:grpSp>
        <p:grpSp>
          <p:nvGrpSpPr>
            <p:cNvPr id="63" name="Group 14"/>
            <p:cNvGrpSpPr/>
            <p:nvPr/>
          </p:nvGrpSpPr>
          <p:grpSpPr>
            <a:xfrm>
              <a:off x="-2496428" y="6718640"/>
              <a:ext cx="8792670" cy="6583617"/>
              <a:chOff x="0" y="276558"/>
              <a:chExt cx="8792670" cy="6583617"/>
            </a:xfrm>
          </p:grpSpPr>
          <p:sp>
            <p:nvSpPr>
              <p:cNvPr id="83" name="TextBox 15"/>
              <p:cNvSpPr txBox="1"/>
              <p:nvPr/>
            </p:nvSpPr>
            <p:spPr>
              <a:xfrm>
                <a:off x="2235415" y="276558"/>
                <a:ext cx="2957861" cy="83099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4800" dirty="0">
                    <a:solidFill>
                      <a:schemeClr val="bg1"/>
                    </a:solidFill>
                  </a:rPr>
                  <a:t>Thickness</a:t>
                </a:r>
              </a:p>
            </p:txBody>
          </p:sp>
          <p:cxnSp>
            <p:nvCxnSpPr>
              <p:cNvPr id="84" name="Straight Arrow Connector 16"/>
              <p:cNvCxnSpPr>
                <a:stCxn id="83" idx="2"/>
                <a:endCxn id="89" idx="0"/>
              </p:cNvCxnSpPr>
              <p:nvPr/>
            </p:nvCxnSpPr>
            <p:spPr>
              <a:xfrm flipH="1">
                <a:off x="2648390" y="1107555"/>
                <a:ext cx="1065956" cy="314075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18"/>
              <p:cNvCxnSpPr>
                <a:stCxn id="83" idx="2"/>
                <a:endCxn id="96" idx="0"/>
              </p:cNvCxnSpPr>
              <p:nvPr/>
            </p:nvCxnSpPr>
            <p:spPr>
              <a:xfrm>
                <a:off x="3714346" y="1107555"/>
                <a:ext cx="2698591" cy="542749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19"/>
              <p:cNvCxnSpPr>
                <a:stCxn id="89" idx="2"/>
                <a:endCxn id="90" idx="0"/>
              </p:cNvCxnSpPr>
              <p:nvPr/>
            </p:nvCxnSpPr>
            <p:spPr>
              <a:xfrm flipH="1">
                <a:off x="1126173" y="2761852"/>
                <a:ext cx="1522217" cy="370244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20"/>
              <p:cNvCxnSpPr>
                <a:stCxn id="93" idx="3"/>
                <a:endCxn id="95" idx="1"/>
              </p:cNvCxnSpPr>
              <p:nvPr/>
            </p:nvCxnSpPr>
            <p:spPr>
              <a:xfrm>
                <a:off x="2780762" y="5954288"/>
                <a:ext cx="489489" cy="0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21"/>
              <p:cNvCxnSpPr>
                <a:stCxn id="96" idx="2"/>
                <a:endCxn id="97" idx="0"/>
              </p:cNvCxnSpPr>
              <p:nvPr/>
            </p:nvCxnSpPr>
            <p:spPr>
              <a:xfrm>
                <a:off x="6412937" y="3339564"/>
                <a:ext cx="1071117" cy="613852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9" name="Picture 2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4909" y="1421630"/>
                <a:ext cx="1786962" cy="1340222"/>
              </a:xfrm>
              <a:prstGeom prst="rect">
                <a:avLst/>
              </a:prstGeom>
            </p:spPr>
          </p:pic>
          <p:pic>
            <p:nvPicPr>
              <p:cNvPr id="90" name="Picture 2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3132096"/>
                <a:ext cx="2252346" cy="1689260"/>
              </a:xfrm>
              <a:prstGeom prst="rect">
                <a:avLst/>
              </a:prstGeom>
            </p:spPr>
          </p:pic>
          <p:pic>
            <p:nvPicPr>
              <p:cNvPr id="91" name="Picture 2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15698" y="2953192"/>
                <a:ext cx="2252346" cy="1689260"/>
              </a:xfrm>
              <a:prstGeom prst="rect">
                <a:avLst/>
              </a:prstGeom>
            </p:spPr>
          </p:pic>
          <p:cxnSp>
            <p:nvCxnSpPr>
              <p:cNvPr id="92" name="Straight Arrow Connector 28"/>
              <p:cNvCxnSpPr>
                <a:stCxn id="89" idx="2"/>
                <a:endCxn id="91" idx="0"/>
              </p:cNvCxnSpPr>
              <p:nvPr/>
            </p:nvCxnSpPr>
            <p:spPr>
              <a:xfrm>
                <a:off x="2648390" y="2761852"/>
                <a:ext cx="893481" cy="191340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3" name="Picture 2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5064" y="5048401"/>
                <a:ext cx="2415698" cy="1811774"/>
              </a:xfrm>
              <a:prstGeom prst="rect">
                <a:avLst/>
              </a:prstGeom>
            </p:spPr>
          </p:pic>
          <p:cxnSp>
            <p:nvCxnSpPr>
              <p:cNvPr id="94" name="Straight Arrow Connector 30"/>
              <p:cNvCxnSpPr>
                <a:stCxn id="90" idx="2"/>
                <a:endCxn id="93" idx="0"/>
              </p:cNvCxnSpPr>
              <p:nvPr/>
            </p:nvCxnSpPr>
            <p:spPr>
              <a:xfrm>
                <a:off x="1126173" y="4821356"/>
                <a:ext cx="446740" cy="227045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5" name="Picture 3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70251" y="5048401"/>
                <a:ext cx="2415698" cy="1811773"/>
              </a:xfrm>
              <a:prstGeom prst="rect">
                <a:avLst/>
              </a:prstGeom>
            </p:spPr>
          </p:pic>
          <p:pic>
            <p:nvPicPr>
              <p:cNvPr id="96" name="Picture 3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86764" y="1650304"/>
                <a:ext cx="2252346" cy="1689260"/>
              </a:xfrm>
              <a:prstGeom prst="rect">
                <a:avLst/>
              </a:prstGeom>
            </p:spPr>
          </p:pic>
          <p:pic>
            <p:nvPicPr>
              <p:cNvPr id="97" name="Picture 3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75438" y="3953416"/>
                <a:ext cx="2617232" cy="1962924"/>
              </a:xfrm>
              <a:prstGeom prst="rect">
                <a:avLst/>
              </a:prstGeom>
            </p:spPr>
          </p:pic>
        </p:grpSp>
        <p:grpSp>
          <p:nvGrpSpPr>
            <p:cNvPr id="64" name="Group 35"/>
            <p:cNvGrpSpPr/>
            <p:nvPr/>
          </p:nvGrpSpPr>
          <p:grpSpPr>
            <a:xfrm>
              <a:off x="11967275" y="9168360"/>
              <a:ext cx="6360907" cy="3629038"/>
              <a:chOff x="423346" y="401983"/>
              <a:chExt cx="6360907" cy="3629038"/>
            </a:xfrm>
          </p:grpSpPr>
          <p:sp>
            <p:nvSpPr>
              <p:cNvPr id="78" name="TextBox 36"/>
              <p:cNvSpPr txBox="1"/>
              <p:nvPr/>
            </p:nvSpPr>
            <p:spPr>
              <a:xfrm>
                <a:off x="1090107" y="401983"/>
                <a:ext cx="3130985" cy="83099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4800" dirty="0" err="1">
                    <a:solidFill>
                      <a:schemeClr val="bg1"/>
                    </a:solidFill>
                  </a:rPr>
                  <a:t>Absorbtion</a:t>
                </a:r>
                <a:endParaRPr lang="en-GB" sz="48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9" name="Straight Arrow Connector 37"/>
              <p:cNvCxnSpPr>
                <a:stCxn id="78" idx="2"/>
                <a:endCxn id="81" idx="0"/>
              </p:cNvCxnSpPr>
              <p:nvPr/>
            </p:nvCxnSpPr>
            <p:spPr>
              <a:xfrm flipH="1">
                <a:off x="1910401" y="1232980"/>
                <a:ext cx="745199" cy="438150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40"/>
              <p:cNvCxnSpPr>
                <a:stCxn id="81" idx="3"/>
                <a:endCxn id="82" idx="1"/>
              </p:cNvCxnSpPr>
              <p:nvPr/>
            </p:nvCxnSpPr>
            <p:spPr>
              <a:xfrm>
                <a:off x="3397455" y="2786421"/>
                <a:ext cx="625125" cy="208973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1" name="Picture 4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3346" y="1671130"/>
                <a:ext cx="2974109" cy="2230582"/>
              </a:xfrm>
              <a:prstGeom prst="rect">
                <a:avLst/>
              </a:prstGeom>
            </p:spPr>
          </p:pic>
          <p:pic>
            <p:nvPicPr>
              <p:cNvPr id="82" name="Picture 4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22580" y="1959766"/>
                <a:ext cx="2761673" cy="2071255"/>
              </a:xfrm>
              <a:prstGeom prst="rect">
                <a:avLst/>
              </a:prstGeom>
            </p:spPr>
          </p:pic>
        </p:grpSp>
        <p:grpSp>
          <p:nvGrpSpPr>
            <p:cNvPr id="65" name="Group 44"/>
            <p:cNvGrpSpPr/>
            <p:nvPr/>
          </p:nvGrpSpPr>
          <p:grpSpPr>
            <a:xfrm>
              <a:off x="6123780" y="9730431"/>
              <a:ext cx="7679411" cy="6456017"/>
              <a:chOff x="397164" y="401983"/>
              <a:chExt cx="7679411" cy="6456017"/>
            </a:xfrm>
          </p:grpSpPr>
          <p:sp>
            <p:nvSpPr>
              <p:cNvPr id="71" name="TextBox 45"/>
              <p:cNvSpPr txBox="1"/>
              <p:nvPr/>
            </p:nvSpPr>
            <p:spPr>
              <a:xfrm>
                <a:off x="1090107" y="401983"/>
                <a:ext cx="4400564" cy="83099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4800" dirty="0">
                    <a:solidFill>
                      <a:schemeClr val="bg1"/>
                    </a:solidFill>
                  </a:rPr>
                  <a:t>Internal tension</a:t>
                </a:r>
              </a:p>
            </p:txBody>
          </p:sp>
          <p:cxnSp>
            <p:nvCxnSpPr>
              <p:cNvPr id="72" name="Straight Arrow Connector 46"/>
              <p:cNvCxnSpPr>
                <a:stCxn id="71" idx="2"/>
                <a:endCxn id="74" idx="0"/>
              </p:cNvCxnSpPr>
              <p:nvPr/>
            </p:nvCxnSpPr>
            <p:spPr>
              <a:xfrm>
                <a:off x="3290389" y="1232980"/>
                <a:ext cx="20222" cy="489564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47"/>
              <p:cNvCxnSpPr>
                <a:stCxn id="74" idx="2"/>
                <a:endCxn id="77" idx="0"/>
              </p:cNvCxnSpPr>
              <p:nvPr/>
            </p:nvCxnSpPr>
            <p:spPr>
              <a:xfrm flipH="1">
                <a:off x="2052470" y="3773017"/>
                <a:ext cx="1258141" cy="602025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4" name="Picture 4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43629" y="1722544"/>
                <a:ext cx="2733964" cy="2050473"/>
              </a:xfrm>
              <a:prstGeom prst="rect">
                <a:avLst/>
              </a:prstGeom>
            </p:spPr>
          </p:pic>
          <p:pic>
            <p:nvPicPr>
              <p:cNvPr id="75" name="Picture 4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677593" y="4308763"/>
                <a:ext cx="3398982" cy="2549237"/>
              </a:xfrm>
              <a:prstGeom prst="rect">
                <a:avLst/>
              </a:prstGeom>
            </p:spPr>
          </p:pic>
          <p:cxnSp>
            <p:nvCxnSpPr>
              <p:cNvPr id="76" name="Straight Arrow Connector 51"/>
              <p:cNvCxnSpPr>
                <a:stCxn id="74" idx="3"/>
                <a:endCxn id="75" idx="0"/>
              </p:cNvCxnSpPr>
              <p:nvPr/>
            </p:nvCxnSpPr>
            <p:spPr>
              <a:xfrm>
                <a:off x="4677593" y="2747781"/>
                <a:ext cx="1699491" cy="1560982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7" name="Picture 5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97164" y="4375042"/>
                <a:ext cx="3310611" cy="2482958"/>
              </a:xfrm>
              <a:prstGeom prst="rect">
                <a:avLst/>
              </a:prstGeom>
            </p:spPr>
          </p:pic>
        </p:grpSp>
        <p:sp>
          <p:nvSpPr>
            <p:cNvPr id="66" name="TextBox 53"/>
            <p:cNvSpPr txBox="1"/>
            <p:nvPr/>
          </p:nvSpPr>
          <p:spPr>
            <a:xfrm>
              <a:off x="1001426" y="2657951"/>
              <a:ext cx="6857968" cy="101566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solidFill>
                    <a:schemeClr val="bg1"/>
                  </a:solidFill>
                </a:rPr>
                <a:t>Contactless calliper</a:t>
              </a:r>
            </a:p>
          </p:txBody>
        </p:sp>
        <p:cxnSp>
          <p:nvCxnSpPr>
            <p:cNvPr id="67" name="Straight Arrow Connector 54"/>
            <p:cNvCxnSpPr>
              <a:stCxn id="66" idx="2"/>
              <a:endCxn id="98" idx="0"/>
            </p:cNvCxnSpPr>
            <p:nvPr/>
          </p:nvCxnSpPr>
          <p:spPr>
            <a:xfrm flipH="1">
              <a:off x="-6096431" y="3673614"/>
              <a:ext cx="10526841" cy="6601482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55"/>
            <p:cNvCxnSpPr>
              <a:stCxn id="66" idx="2"/>
              <a:endCxn id="83" idx="0"/>
            </p:cNvCxnSpPr>
            <p:nvPr/>
          </p:nvCxnSpPr>
          <p:spPr>
            <a:xfrm flipH="1">
              <a:off x="1217918" y="3673614"/>
              <a:ext cx="3212492" cy="3045026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56"/>
            <p:cNvCxnSpPr>
              <a:stCxn id="66" idx="2"/>
              <a:endCxn id="78" idx="0"/>
            </p:cNvCxnSpPr>
            <p:nvPr/>
          </p:nvCxnSpPr>
          <p:spPr>
            <a:xfrm>
              <a:off x="4430410" y="3673614"/>
              <a:ext cx="9769119" cy="5494746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57"/>
            <p:cNvCxnSpPr>
              <a:stCxn id="66" idx="2"/>
              <a:endCxn id="71" idx="0"/>
            </p:cNvCxnSpPr>
            <p:nvPr/>
          </p:nvCxnSpPr>
          <p:spPr>
            <a:xfrm>
              <a:off x="4430410" y="3673614"/>
              <a:ext cx="4586595" cy="6056817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8669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7"/>
          <p:cNvGrpSpPr/>
          <p:nvPr/>
        </p:nvGrpSpPr>
        <p:grpSpPr>
          <a:xfrm>
            <a:off x="-21004348" y="-6047823"/>
            <a:ext cx="28646945" cy="13891836"/>
            <a:chOff x="-10318763" y="2657951"/>
            <a:chExt cx="28646945" cy="13891836"/>
          </a:xfrm>
        </p:grpSpPr>
        <p:grpSp>
          <p:nvGrpSpPr>
            <p:cNvPr id="62" name="Group 60"/>
            <p:cNvGrpSpPr/>
            <p:nvPr/>
          </p:nvGrpSpPr>
          <p:grpSpPr>
            <a:xfrm>
              <a:off x="-10318763" y="10275096"/>
              <a:ext cx="7392674" cy="6274691"/>
              <a:chOff x="314354" y="276558"/>
              <a:chExt cx="7392674" cy="6274691"/>
            </a:xfrm>
          </p:grpSpPr>
          <p:sp>
            <p:nvSpPr>
              <p:cNvPr id="98" name="TextBox 4"/>
              <p:cNvSpPr txBox="1"/>
              <p:nvPr/>
            </p:nvSpPr>
            <p:spPr>
              <a:xfrm>
                <a:off x="2235415" y="276558"/>
                <a:ext cx="4602542" cy="83099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4800" dirty="0">
                    <a:solidFill>
                      <a:schemeClr val="bg1"/>
                    </a:solidFill>
                  </a:rPr>
                  <a:t>Refractive index</a:t>
                </a:r>
              </a:p>
            </p:txBody>
          </p:sp>
          <p:cxnSp>
            <p:nvCxnSpPr>
              <p:cNvPr id="99" name="Straight Arrow Connector 6"/>
              <p:cNvCxnSpPr>
                <a:stCxn id="98" idx="2"/>
                <a:endCxn id="103" idx="0"/>
              </p:cNvCxnSpPr>
              <p:nvPr/>
            </p:nvCxnSpPr>
            <p:spPr>
              <a:xfrm flipH="1">
                <a:off x="2866193" y="1107555"/>
                <a:ext cx="1670493" cy="322499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13"/>
              <p:cNvCxnSpPr>
                <a:stCxn id="98" idx="2"/>
                <a:endCxn id="106" idx="0"/>
              </p:cNvCxnSpPr>
              <p:nvPr/>
            </p:nvCxnSpPr>
            <p:spPr>
              <a:xfrm>
                <a:off x="4536686" y="1107555"/>
                <a:ext cx="1928842" cy="934786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22"/>
              <p:cNvCxnSpPr>
                <a:stCxn id="103" idx="2"/>
                <a:endCxn id="104" idx="0"/>
              </p:cNvCxnSpPr>
              <p:nvPr/>
            </p:nvCxnSpPr>
            <p:spPr>
              <a:xfrm flipH="1">
                <a:off x="1466471" y="3478377"/>
                <a:ext cx="1399722" cy="570826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39"/>
              <p:cNvCxnSpPr>
                <a:stCxn id="103" idx="2"/>
                <a:endCxn id="105" idx="0"/>
              </p:cNvCxnSpPr>
              <p:nvPr/>
            </p:nvCxnSpPr>
            <p:spPr>
              <a:xfrm>
                <a:off x="2866193" y="3478377"/>
                <a:ext cx="1494021" cy="973288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3" name="Picture 17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00644" y="1430054"/>
                <a:ext cx="2731098" cy="2048323"/>
              </a:xfrm>
              <a:prstGeom prst="rect">
                <a:avLst/>
              </a:prstGeom>
            </p:spPr>
          </p:pic>
          <p:pic>
            <p:nvPicPr>
              <p:cNvPr id="104" name="Picture 2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4354" y="4049203"/>
                <a:ext cx="2304234" cy="1728176"/>
              </a:xfrm>
              <a:prstGeom prst="rect">
                <a:avLst/>
              </a:prstGeom>
            </p:spPr>
          </p:pic>
          <p:pic>
            <p:nvPicPr>
              <p:cNvPr id="105" name="Picture 2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60491" y="4451665"/>
                <a:ext cx="2799445" cy="2099584"/>
              </a:xfrm>
              <a:prstGeom prst="rect">
                <a:avLst/>
              </a:prstGeom>
            </p:spPr>
          </p:pic>
          <p:pic>
            <p:nvPicPr>
              <p:cNvPr id="106" name="Picture 3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24028" y="2042341"/>
                <a:ext cx="2483000" cy="1862250"/>
              </a:xfrm>
              <a:prstGeom prst="rect">
                <a:avLst/>
              </a:prstGeom>
            </p:spPr>
          </p:pic>
        </p:grpSp>
        <p:grpSp>
          <p:nvGrpSpPr>
            <p:cNvPr id="63" name="Group 14"/>
            <p:cNvGrpSpPr/>
            <p:nvPr/>
          </p:nvGrpSpPr>
          <p:grpSpPr>
            <a:xfrm>
              <a:off x="-2496428" y="6718640"/>
              <a:ext cx="8792670" cy="6583617"/>
              <a:chOff x="0" y="276558"/>
              <a:chExt cx="8792670" cy="6583617"/>
            </a:xfrm>
          </p:grpSpPr>
          <p:sp>
            <p:nvSpPr>
              <p:cNvPr id="83" name="TextBox 15"/>
              <p:cNvSpPr txBox="1"/>
              <p:nvPr/>
            </p:nvSpPr>
            <p:spPr>
              <a:xfrm>
                <a:off x="2235415" y="276558"/>
                <a:ext cx="2957861" cy="83099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4800" dirty="0">
                    <a:solidFill>
                      <a:schemeClr val="bg1"/>
                    </a:solidFill>
                  </a:rPr>
                  <a:t>Thickness</a:t>
                </a:r>
              </a:p>
            </p:txBody>
          </p:sp>
          <p:cxnSp>
            <p:nvCxnSpPr>
              <p:cNvPr id="84" name="Straight Arrow Connector 16"/>
              <p:cNvCxnSpPr>
                <a:stCxn id="83" idx="2"/>
                <a:endCxn id="89" idx="0"/>
              </p:cNvCxnSpPr>
              <p:nvPr/>
            </p:nvCxnSpPr>
            <p:spPr>
              <a:xfrm flipH="1">
                <a:off x="2648390" y="1107555"/>
                <a:ext cx="1065956" cy="314075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18"/>
              <p:cNvCxnSpPr>
                <a:stCxn id="83" idx="2"/>
                <a:endCxn id="96" idx="0"/>
              </p:cNvCxnSpPr>
              <p:nvPr/>
            </p:nvCxnSpPr>
            <p:spPr>
              <a:xfrm>
                <a:off x="3714346" y="1107555"/>
                <a:ext cx="2698591" cy="542749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19"/>
              <p:cNvCxnSpPr>
                <a:stCxn id="89" idx="2"/>
                <a:endCxn id="90" idx="0"/>
              </p:cNvCxnSpPr>
              <p:nvPr/>
            </p:nvCxnSpPr>
            <p:spPr>
              <a:xfrm flipH="1">
                <a:off x="1126173" y="2761852"/>
                <a:ext cx="1522217" cy="370244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20"/>
              <p:cNvCxnSpPr>
                <a:stCxn id="93" idx="3"/>
                <a:endCxn id="95" idx="1"/>
              </p:cNvCxnSpPr>
              <p:nvPr/>
            </p:nvCxnSpPr>
            <p:spPr>
              <a:xfrm>
                <a:off x="2780762" y="5954288"/>
                <a:ext cx="489489" cy="0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21"/>
              <p:cNvCxnSpPr>
                <a:stCxn id="96" idx="2"/>
                <a:endCxn id="97" idx="0"/>
              </p:cNvCxnSpPr>
              <p:nvPr/>
            </p:nvCxnSpPr>
            <p:spPr>
              <a:xfrm>
                <a:off x="6412937" y="3339564"/>
                <a:ext cx="1071117" cy="613852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9" name="Picture 2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4909" y="1421630"/>
                <a:ext cx="1786962" cy="1340222"/>
              </a:xfrm>
              <a:prstGeom prst="rect">
                <a:avLst/>
              </a:prstGeom>
            </p:spPr>
          </p:pic>
          <p:pic>
            <p:nvPicPr>
              <p:cNvPr id="90" name="Picture 2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3132096"/>
                <a:ext cx="2252346" cy="1689260"/>
              </a:xfrm>
              <a:prstGeom prst="rect">
                <a:avLst/>
              </a:prstGeom>
            </p:spPr>
          </p:pic>
          <p:pic>
            <p:nvPicPr>
              <p:cNvPr id="91" name="Picture 2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15698" y="2953192"/>
                <a:ext cx="2252346" cy="1689260"/>
              </a:xfrm>
              <a:prstGeom prst="rect">
                <a:avLst/>
              </a:prstGeom>
            </p:spPr>
          </p:pic>
          <p:cxnSp>
            <p:nvCxnSpPr>
              <p:cNvPr id="92" name="Straight Arrow Connector 28"/>
              <p:cNvCxnSpPr>
                <a:stCxn id="89" idx="2"/>
                <a:endCxn id="91" idx="0"/>
              </p:cNvCxnSpPr>
              <p:nvPr/>
            </p:nvCxnSpPr>
            <p:spPr>
              <a:xfrm>
                <a:off x="2648390" y="2761852"/>
                <a:ext cx="893481" cy="191340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3" name="Picture 2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5064" y="5048401"/>
                <a:ext cx="2415698" cy="1811774"/>
              </a:xfrm>
              <a:prstGeom prst="rect">
                <a:avLst/>
              </a:prstGeom>
            </p:spPr>
          </p:pic>
          <p:cxnSp>
            <p:nvCxnSpPr>
              <p:cNvPr id="94" name="Straight Arrow Connector 30"/>
              <p:cNvCxnSpPr>
                <a:stCxn id="90" idx="2"/>
                <a:endCxn id="93" idx="0"/>
              </p:cNvCxnSpPr>
              <p:nvPr/>
            </p:nvCxnSpPr>
            <p:spPr>
              <a:xfrm>
                <a:off x="1126173" y="4821356"/>
                <a:ext cx="446740" cy="227045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5" name="Picture 3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70251" y="5048401"/>
                <a:ext cx="2415698" cy="1811773"/>
              </a:xfrm>
              <a:prstGeom prst="rect">
                <a:avLst/>
              </a:prstGeom>
            </p:spPr>
          </p:pic>
          <p:pic>
            <p:nvPicPr>
              <p:cNvPr id="96" name="Picture 3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86764" y="1650304"/>
                <a:ext cx="2252346" cy="1689260"/>
              </a:xfrm>
              <a:prstGeom prst="rect">
                <a:avLst/>
              </a:prstGeom>
            </p:spPr>
          </p:pic>
          <p:pic>
            <p:nvPicPr>
              <p:cNvPr id="97" name="Picture 3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75438" y="3953416"/>
                <a:ext cx="2617232" cy="1962924"/>
              </a:xfrm>
              <a:prstGeom prst="rect">
                <a:avLst/>
              </a:prstGeom>
            </p:spPr>
          </p:pic>
        </p:grpSp>
        <p:grpSp>
          <p:nvGrpSpPr>
            <p:cNvPr id="64" name="Group 35"/>
            <p:cNvGrpSpPr/>
            <p:nvPr/>
          </p:nvGrpSpPr>
          <p:grpSpPr>
            <a:xfrm>
              <a:off x="11967275" y="9168360"/>
              <a:ext cx="6360907" cy="3629038"/>
              <a:chOff x="423346" y="401983"/>
              <a:chExt cx="6360907" cy="3629038"/>
            </a:xfrm>
          </p:grpSpPr>
          <p:sp>
            <p:nvSpPr>
              <p:cNvPr id="78" name="TextBox 36"/>
              <p:cNvSpPr txBox="1"/>
              <p:nvPr/>
            </p:nvSpPr>
            <p:spPr>
              <a:xfrm>
                <a:off x="1090107" y="401983"/>
                <a:ext cx="3130985" cy="83099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4800" dirty="0" err="1">
                    <a:solidFill>
                      <a:schemeClr val="bg1"/>
                    </a:solidFill>
                  </a:rPr>
                  <a:t>Absorbtion</a:t>
                </a:r>
                <a:endParaRPr lang="en-GB" sz="48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9" name="Straight Arrow Connector 37"/>
              <p:cNvCxnSpPr>
                <a:stCxn id="78" idx="2"/>
                <a:endCxn id="81" idx="0"/>
              </p:cNvCxnSpPr>
              <p:nvPr/>
            </p:nvCxnSpPr>
            <p:spPr>
              <a:xfrm flipH="1">
                <a:off x="1910401" y="1232980"/>
                <a:ext cx="745199" cy="438150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40"/>
              <p:cNvCxnSpPr>
                <a:stCxn id="81" idx="3"/>
                <a:endCxn id="82" idx="1"/>
              </p:cNvCxnSpPr>
              <p:nvPr/>
            </p:nvCxnSpPr>
            <p:spPr>
              <a:xfrm>
                <a:off x="3397455" y="2786421"/>
                <a:ext cx="625125" cy="208973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1" name="Picture 4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3346" y="1671130"/>
                <a:ext cx="2974109" cy="2230582"/>
              </a:xfrm>
              <a:prstGeom prst="rect">
                <a:avLst/>
              </a:prstGeom>
            </p:spPr>
          </p:pic>
          <p:pic>
            <p:nvPicPr>
              <p:cNvPr id="82" name="Picture 4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22580" y="1959766"/>
                <a:ext cx="2761673" cy="2071255"/>
              </a:xfrm>
              <a:prstGeom prst="rect">
                <a:avLst/>
              </a:prstGeom>
            </p:spPr>
          </p:pic>
        </p:grpSp>
        <p:grpSp>
          <p:nvGrpSpPr>
            <p:cNvPr id="65" name="Group 44"/>
            <p:cNvGrpSpPr/>
            <p:nvPr/>
          </p:nvGrpSpPr>
          <p:grpSpPr>
            <a:xfrm>
              <a:off x="6123780" y="9730431"/>
              <a:ext cx="7679411" cy="6456017"/>
              <a:chOff x="397164" y="401983"/>
              <a:chExt cx="7679411" cy="6456017"/>
            </a:xfrm>
          </p:grpSpPr>
          <p:sp>
            <p:nvSpPr>
              <p:cNvPr id="71" name="TextBox 45"/>
              <p:cNvSpPr txBox="1"/>
              <p:nvPr/>
            </p:nvSpPr>
            <p:spPr>
              <a:xfrm>
                <a:off x="1090107" y="401983"/>
                <a:ext cx="4400564" cy="83099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4800" dirty="0">
                    <a:solidFill>
                      <a:schemeClr val="bg1"/>
                    </a:solidFill>
                  </a:rPr>
                  <a:t>Internal tension</a:t>
                </a:r>
              </a:p>
            </p:txBody>
          </p:sp>
          <p:cxnSp>
            <p:nvCxnSpPr>
              <p:cNvPr id="72" name="Straight Arrow Connector 46"/>
              <p:cNvCxnSpPr>
                <a:stCxn id="71" idx="2"/>
                <a:endCxn id="74" idx="0"/>
              </p:cNvCxnSpPr>
              <p:nvPr/>
            </p:nvCxnSpPr>
            <p:spPr>
              <a:xfrm>
                <a:off x="3290389" y="1232980"/>
                <a:ext cx="20222" cy="489564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47"/>
              <p:cNvCxnSpPr>
                <a:stCxn id="74" idx="2"/>
                <a:endCxn id="77" idx="0"/>
              </p:cNvCxnSpPr>
              <p:nvPr/>
            </p:nvCxnSpPr>
            <p:spPr>
              <a:xfrm flipH="1">
                <a:off x="2052470" y="3773017"/>
                <a:ext cx="1258141" cy="602025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4" name="Picture 4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43629" y="1722544"/>
                <a:ext cx="2733964" cy="2050473"/>
              </a:xfrm>
              <a:prstGeom prst="rect">
                <a:avLst/>
              </a:prstGeom>
            </p:spPr>
          </p:pic>
          <p:pic>
            <p:nvPicPr>
              <p:cNvPr id="75" name="Picture 4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677593" y="4308763"/>
                <a:ext cx="3398982" cy="2549237"/>
              </a:xfrm>
              <a:prstGeom prst="rect">
                <a:avLst/>
              </a:prstGeom>
            </p:spPr>
          </p:pic>
          <p:cxnSp>
            <p:nvCxnSpPr>
              <p:cNvPr id="76" name="Straight Arrow Connector 51"/>
              <p:cNvCxnSpPr>
                <a:stCxn id="74" idx="3"/>
                <a:endCxn id="75" idx="0"/>
              </p:cNvCxnSpPr>
              <p:nvPr/>
            </p:nvCxnSpPr>
            <p:spPr>
              <a:xfrm>
                <a:off x="4677593" y="2747781"/>
                <a:ext cx="1699491" cy="1560982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7" name="Picture 5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97164" y="4375042"/>
                <a:ext cx="3310611" cy="2482958"/>
              </a:xfrm>
              <a:prstGeom prst="rect">
                <a:avLst/>
              </a:prstGeom>
            </p:spPr>
          </p:pic>
        </p:grpSp>
        <p:sp>
          <p:nvSpPr>
            <p:cNvPr id="66" name="TextBox 53"/>
            <p:cNvSpPr txBox="1"/>
            <p:nvPr/>
          </p:nvSpPr>
          <p:spPr>
            <a:xfrm>
              <a:off x="1001426" y="2657951"/>
              <a:ext cx="6857968" cy="101566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solidFill>
                    <a:schemeClr val="bg1"/>
                  </a:solidFill>
                </a:rPr>
                <a:t>Contactless calliper</a:t>
              </a:r>
            </a:p>
          </p:txBody>
        </p:sp>
        <p:cxnSp>
          <p:nvCxnSpPr>
            <p:cNvPr id="67" name="Straight Arrow Connector 54"/>
            <p:cNvCxnSpPr>
              <a:stCxn id="66" idx="2"/>
              <a:endCxn id="98" idx="0"/>
            </p:cNvCxnSpPr>
            <p:nvPr/>
          </p:nvCxnSpPr>
          <p:spPr>
            <a:xfrm flipH="1">
              <a:off x="-6096431" y="3673614"/>
              <a:ext cx="10526841" cy="6601482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55"/>
            <p:cNvCxnSpPr>
              <a:stCxn id="66" idx="2"/>
              <a:endCxn id="83" idx="0"/>
            </p:cNvCxnSpPr>
            <p:nvPr/>
          </p:nvCxnSpPr>
          <p:spPr>
            <a:xfrm flipH="1">
              <a:off x="1217918" y="3673614"/>
              <a:ext cx="3212492" cy="3045026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56"/>
            <p:cNvCxnSpPr>
              <a:stCxn id="66" idx="2"/>
              <a:endCxn id="78" idx="0"/>
            </p:cNvCxnSpPr>
            <p:nvPr/>
          </p:nvCxnSpPr>
          <p:spPr>
            <a:xfrm>
              <a:off x="4430410" y="3673614"/>
              <a:ext cx="9769119" cy="5494746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57"/>
            <p:cNvCxnSpPr>
              <a:stCxn id="66" idx="2"/>
              <a:endCxn id="71" idx="0"/>
            </p:cNvCxnSpPr>
            <p:nvPr/>
          </p:nvCxnSpPr>
          <p:spPr>
            <a:xfrm>
              <a:off x="4430410" y="3673614"/>
              <a:ext cx="4586595" cy="6056817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2397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Output</a:t>
            </a:r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Zástupný objekt pre obsah 4"/>
              <p:cNvGraphicFramePr>
                <a:graphicFrameLocks noGrp="1"/>
              </p:cNvGraphicFramePr>
              <p:nvPr>
                <p:ph idx="4294967295"/>
                <p:extLst>
                  <p:ext uri="{D42A27DB-BD31-4B8C-83A1-F6EECF244321}">
                    <p14:modId xmlns:p14="http://schemas.microsoft.com/office/powerpoint/2010/main" val="349018766"/>
                  </p:ext>
                </p:extLst>
              </p:nvPr>
            </p:nvGraphicFramePr>
            <p:xfrm>
              <a:off x="0" y="1946275"/>
              <a:ext cx="8980140" cy="2761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45035">
                      <a:extLst>
                        <a:ext uri="{9D8B030D-6E8A-4147-A177-3AD203B41FA5}">
                          <a16:colId xmlns:a16="http://schemas.microsoft.com/office/drawing/2014/main" xmlns="" val="1044761717"/>
                        </a:ext>
                      </a:extLst>
                    </a:gridCol>
                    <a:gridCol w="2245035">
                      <a:extLst>
                        <a:ext uri="{9D8B030D-6E8A-4147-A177-3AD203B41FA5}">
                          <a16:colId xmlns:a16="http://schemas.microsoft.com/office/drawing/2014/main" xmlns="" val="514308148"/>
                        </a:ext>
                      </a:extLst>
                    </a:gridCol>
                    <a:gridCol w="2245035">
                      <a:extLst>
                        <a:ext uri="{9D8B030D-6E8A-4147-A177-3AD203B41FA5}">
                          <a16:colId xmlns:a16="http://schemas.microsoft.com/office/drawing/2014/main" xmlns="" val="2476158523"/>
                        </a:ext>
                      </a:extLst>
                    </a:gridCol>
                    <a:gridCol w="2245035">
                      <a:extLst>
                        <a:ext uri="{9D8B030D-6E8A-4147-A177-3AD203B41FA5}">
                          <a16:colId xmlns:a16="http://schemas.microsoft.com/office/drawing/2014/main" xmlns="" val="1950027076"/>
                        </a:ext>
                      </a:extLst>
                    </a:gridCol>
                  </a:tblGrid>
                  <a:tr h="552304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Quantity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/>
                            <a:t>Uncertainty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/>
                            <a:t>Range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Method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249280500"/>
                      </a:ext>
                    </a:extLst>
                  </a:tr>
                  <a:tr h="552304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Index of refraction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dirty="0" smtClean="0"/>
                            <a:t>± </a:t>
                          </a:r>
                          <a:r>
                            <a:rPr lang="en-GB" sz="2000" b="1" dirty="0" smtClean="0"/>
                            <a:t>0.008</a:t>
                          </a:r>
                          <a:endParaRPr lang="en-GB" sz="2000" b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≳</m:t>
                              </m:r>
                            </m:oMath>
                          </a14:m>
                          <a:r>
                            <a:rPr lang="en-GB" sz="2000" dirty="0" smtClean="0"/>
                            <a:t> 0.16mm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Brewster angle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333043379"/>
                      </a:ext>
                    </a:extLst>
                  </a:tr>
                  <a:tr h="552304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Thickness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dirty="0" smtClean="0"/>
                            <a:t>± 0.005</a:t>
                          </a:r>
                          <a:r>
                            <a:rPr lang="en-GB" sz="2000" b="1" baseline="0" dirty="0" smtClean="0"/>
                            <a:t>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≳</m:t>
                              </m:r>
                            </m:oMath>
                          </a14:m>
                          <a:r>
                            <a:rPr lang="en-GB" sz="2000" dirty="0" smtClean="0"/>
                            <a:t> 0.16mm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Internal reflections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979408012"/>
                      </a:ext>
                    </a:extLst>
                  </a:tr>
                  <a:tr h="552304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Inclination angle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baseline="0" dirty="0" smtClean="0"/>
                            <a:t>± 0.002˚</a:t>
                          </a:r>
                          <a:endParaRPr lang="en-GB" sz="2000" b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≳</m:t>
                              </m:r>
                            </m:oMath>
                          </a14:m>
                          <a:r>
                            <a:rPr lang="en-GB" sz="2000" dirty="0" smtClean="0"/>
                            <a:t> 0.16mm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Internal reflections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623047379"/>
                      </a:ext>
                    </a:extLst>
                  </a:tr>
                  <a:tr h="552304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Absorption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dirty="0" smtClean="0"/>
                            <a:t>± 2</a:t>
                          </a:r>
                          <a:r>
                            <a:rPr lang="en-GB" sz="2000" b="1" baseline="0" dirty="0" smtClean="0"/>
                            <a:t>m</a:t>
                          </a:r>
                          <a:r>
                            <a:rPr lang="en-GB" sz="2000" b="1" baseline="30000" dirty="0" smtClean="0"/>
                            <a:t>-1</a:t>
                          </a:r>
                          <a:endParaRPr lang="en-GB" sz="2000" b="1" baseline="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𝛼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𝑑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≫0.02</m:t>
                              </m:r>
                            </m:oMath>
                          </a14:m>
                          <a:r>
                            <a:rPr lang="en-US" sz="2000" b="0" dirty="0" smtClean="0">
                              <a:ea typeface="Cambria Math" charset="0"/>
                              <a:cs typeface="Cambria Math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Absorption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05984224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Zástupný objekt pre obsah 4"/>
              <p:cNvGraphicFramePr>
                <a:graphicFrameLocks noGrp="1"/>
              </p:cNvGraphicFramePr>
              <p:nvPr>
                <p:ph idx="4294967295"/>
                <p:extLst>
                  <p:ext uri="{D42A27DB-BD31-4B8C-83A1-F6EECF244321}">
                    <p14:modId xmlns:p14="http://schemas.microsoft.com/office/powerpoint/2010/main" val="349018766"/>
                  </p:ext>
                </p:extLst>
              </p:nvPr>
            </p:nvGraphicFramePr>
            <p:xfrm>
              <a:off x="0" y="1946275"/>
              <a:ext cx="8980140" cy="2761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45035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1044761717"/>
                        </a:ext>
                      </a:extLst>
                    </a:gridCol>
                    <a:gridCol w="2245035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514308148"/>
                        </a:ext>
                      </a:extLst>
                    </a:gridCol>
                    <a:gridCol w="2245035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476158523"/>
                        </a:ext>
                      </a:extLst>
                    </a:gridCol>
                    <a:gridCol w="2245035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1950027076"/>
                        </a:ext>
                      </a:extLst>
                    </a:gridCol>
                  </a:tblGrid>
                  <a:tr h="552304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Quantity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/>
                            <a:t>Uncertainty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/>
                            <a:t>Range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Method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249280500"/>
                      </a:ext>
                    </a:extLst>
                  </a:tr>
                  <a:tr h="552304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Index of refraction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dirty="0" smtClean="0"/>
                            <a:t>± </a:t>
                          </a:r>
                          <a:r>
                            <a:rPr lang="en-GB" sz="2000" b="1" dirty="0" smtClean="0"/>
                            <a:t>0.008</a:t>
                          </a:r>
                          <a:endParaRPr lang="en-GB" sz="2000" b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00271" t="-105495" r="-100813" b="-3010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Brewster angle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333043379"/>
                      </a:ext>
                    </a:extLst>
                  </a:tr>
                  <a:tr h="552304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Thickness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dirty="0" smtClean="0"/>
                            <a:t>± 0.005</a:t>
                          </a:r>
                          <a:r>
                            <a:rPr lang="en-GB" sz="2000" b="1" baseline="0" dirty="0" smtClean="0"/>
                            <a:t>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00271" t="-207778" r="-100813" b="-20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Internal reflections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979408012"/>
                      </a:ext>
                    </a:extLst>
                  </a:tr>
                  <a:tr h="552304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Inclination angle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baseline="0" dirty="0" smtClean="0"/>
                            <a:t>± 0.002˚</a:t>
                          </a:r>
                          <a:endParaRPr lang="en-GB" sz="2000" b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00271" t="-304396" r="-100813" b="-102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Internal reflections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623047379"/>
                      </a:ext>
                    </a:extLst>
                  </a:tr>
                  <a:tr h="552304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Absorption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dirty="0" smtClean="0"/>
                            <a:t>± 2</a:t>
                          </a:r>
                          <a:r>
                            <a:rPr lang="en-GB" sz="2000" b="1" baseline="0" dirty="0" smtClean="0"/>
                            <a:t>m</a:t>
                          </a:r>
                          <a:r>
                            <a:rPr lang="en-GB" sz="2000" b="1" baseline="30000" dirty="0" smtClean="0"/>
                            <a:t>-1</a:t>
                          </a:r>
                          <a:endParaRPr lang="en-GB" sz="2000" b="1" baseline="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00271" t="-404396" r="-100813" b="-2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Absorption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05984224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4094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379299" y="276558"/>
            <a:ext cx="7909527" cy="6301122"/>
            <a:chOff x="379299" y="276558"/>
            <a:chExt cx="7909527" cy="6301122"/>
          </a:xfrm>
        </p:grpSpPr>
        <p:sp>
          <p:nvSpPr>
            <p:cNvPr id="5" name="TextBox 4"/>
            <p:cNvSpPr txBox="1"/>
            <p:nvPr/>
          </p:nvSpPr>
          <p:spPr>
            <a:xfrm>
              <a:off x="2235415" y="276558"/>
              <a:ext cx="4602542" cy="83099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GB" sz="4800" dirty="0">
                  <a:solidFill>
                    <a:schemeClr val="bg1"/>
                  </a:solidFill>
                </a:rPr>
                <a:t>Refractive index</a:t>
              </a:r>
            </a:p>
          </p:txBody>
        </p:sp>
        <p:cxnSp>
          <p:nvCxnSpPr>
            <p:cNvPr id="7" name="Straight Arrow Connector 6"/>
            <p:cNvCxnSpPr>
              <a:stCxn id="5" idx="2"/>
              <a:endCxn id="18" idx="0"/>
            </p:cNvCxnSpPr>
            <p:nvPr/>
          </p:nvCxnSpPr>
          <p:spPr>
            <a:xfrm flipH="1">
              <a:off x="3053019" y="1107555"/>
              <a:ext cx="1483667" cy="323687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5" idx="2"/>
              <a:endCxn id="35" idx="0"/>
            </p:cNvCxnSpPr>
            <p:nvPr/>
          </p:nvCxnSpPr>
          <p:spPr>
            <a:xfrm>
              <a:off x="4536686" y="1107555"/>
              <a:ext cx="2510640" cy="1172002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8" idx="2"/>
              <a:endCxn id="24" idx="0"/>
            </p:cNvCxnSpPr>
            <p:nvPr/>
          </p:nvCxnSpPr>
          <p:spPr>
            <a:xfrm flipH="1">
              <a:off x="1531416" y="3479565"/>
              <a:ext cx="1521603" cy="320147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18" idx="2"/>
              <a:endCxn id="28" idx="0"/>
            </p:cNvCxnSpPr>
            <p:nvPr/>
          </p:nvCxnSpPr>
          <p:spPr>
            <a:xfrm>
              <a:off x="3053019" y="3479565"/>
              <a:ext cx="1339265" cy="998531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687470" y="1431242"/>
              <a:ext cx="2731098" cy="2048323"/>
            </a:xfrm>
            <a:prstGeom prst="rect">
              <a:avLst/>
            </a:prstGeom>
          </p:spPr>
        </p:pic>
        <p:pic>
          <p:nvPicPr>
            <p:cNvPr id="24" name="Picture 2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79299" y="3799712"/>
              <a:ext cx="2304234" cy="1728176"/>
            </a:xfrm>
            <a:prstGeom prst="rect">
              <a:avLst/>
            </a:prstGeom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992561" y="4478096"/>
              <a:ext cx="2799445" cy="2099584"/>
            </a:xfrm>
            <a:prstGeom prst="rect">
              <a:avLst/>
            </a:prstGeom>
          </p:spPr>
        </p:pic>
        <p:pic>
          <p:nvPicPr>
            <p:cNvPr id="35" name="Picture 34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805826" y="2279557"/>
              <a:ext cx="2483000" cy="1862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6557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0" y="276558"/>
            <a:ext cx="8792670" cy="6583617"/>
            <a:chOff x="0" y="276558"/>
            <a:chExt cx="8792670" cy="6583617"/>
          </a:xfrm>
        </p:grpSpPr>
        <p:sp>
          <p:nvSpPr>
            <p:cNvPr id="5" name="TextBox 4"/>
            <p:cNvSpPr txBox="1"/>
            <p:nvPr/>
          </p:nvSpPr>
          <p:spPr>
            <a:xfrm>
              <a:off x="2235415" y="276558"/>
              <a:ext cx="2957861" cy="83099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GB" sz="4800" dirty="0">
                  <a:solidFill>
                    <a:schemeClr val="bg1"/>
                  </a:solidFill>
                </a:rPr>
                <a:t>Thickness</a:t>
              </a:r>
            </a:p>
          </p:txBody>
        </p:sp>
        <p:cxnSp>
          <p:nvCxnSpPr>
            <p:cNvPr id="7" name="Straight Arrow Connector 6"/>
            <p:cNvCxnSpPr>
              <a:stCxn id="5" idx="2"/>
              <a:endCxn id="17" idx="0"/>
            </p:cNvCxnSpPr>
            <p:nvPr/>
          </p:nvCxnSpPr>
          <p:spPr>
            <a:xfrm flipH="1">
              <a:off x="2648390" y="1107555"/>
              <a:ext cx="1065956" cy="314075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5" idx="2"/>
              <a:endCxn id="55" idx="0"/>
            </p:cNvCxnSpPr>
            <p:nvPr/>
          </p:nvCxnSpPr>
          <p:spPr>
            <a:xfrm>
              <a:off x="3714346" y="1107555"/>
              <a:ext cx="2698591" cy="542749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7" idx="2"/>
              <a:endCxn id="25" idx="0"/>
            </p:cNvCxnSpPr>
            <p:nvPr/>
          </p:nvCxnSpPr>
          <p:spPr>
            <a:xfrm flipH="1">
              <a:off x="1126173" y="2761852"/>
              <a:ext cx="1522217" cy="370244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42" idx="3"/>
              <a:endCxn id="49" idx="1"/>
            </p:cNvCxnSpPr>
            <p:nvPr/>
          </p:nvCxnSpPr>
          <p:spPr>
            <a:xfrm>
              <a:off x="2780762" y="5954288"/>
              <a:ext cx="489489" cy="0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55" idx="2"/>
              <a:endCxn id="60" idx="0"/>
            </p:cNvCxnSpPr>
            <p:nvPr/>
          </p:nvCxnSpPr>
          <p:spPr>
            <a:xfrm>
              <a:off x="6412937" y="3339564"/>
              <a:ext cx="1071117" cy="613852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754909" y="1421630"/>
              <a:ext cx="1786962" cy="1340222"/>
            </a:xfrm>
            <a:prstGeom prst="rect">
              <a:avLst/>
            </a:prstGeom>
          </p:spPr>
        </p:pic>
        <p:pic>
          <p:nvPicPr>
            <p:cNvPr id="25" name="Picture 2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3132096"/>
              <a:ext cx="2252346" cy="1689260"/>
            </a:xfrm>
            <a:prstGeom prst="rect">
              <a:avLst/>
            </a:prstGeom>
          </p:spPr>
        </p:pic>
        <p:pic>
          <p:nvPicPr>
            <p:cNvPr id="36" name="Picture 3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415698" y="2953192"/>
              <a:ext cx="2252346" cy="1689260"/>
            </a:xfrm>
            <a:prstGeom prst="rect">
              <a:avLst/>
            </a:prstGeom>
          </p:spPr>
        </p:pic>
        <p:cxnSp>
          <p:nvCxnSpPr>
            <p:cNvPr id="39" name="Straight Arrow Connector 38"/>
            <p:cNvCxnSpPr>
              <a:stCxn id="17" idx="2"/>
              <a:endCxn id="36" idx="0"/>
            </p:cNvCxnSpPr>
            <p:nvPr/>
          </p:nvCxnSpPr>
          <p:spPr>
            <a:xfrm>
              <a:off x="2648390" y="2761852"/>
              <a:ext cx="893481" cy="191340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65064" y="5048401"/>
              <a:ext cx="2415698" cy="1811774"/>
            </a:xfrm>
            <a:prstGeom prst="rect">
              <a:avLst/>
            </a:prstGeom>
          </p:spPr>
        </p:pic>
        <p:cxnSp>
          <p:nvCxnSpPr>
            <p:cNvPr id="44" name="Straight Arrow Connector 43"/>
            <p:cNvCxnSpPr>
              <a:stCxn id="25" idx="2"/>
              <a:endCxn id="42" idx="0"/>
            </p:cNvCxnSpPr>
            <p:nvPr/>
          </p:nvCxnSpPr>
          <p:spPr>
            <a:xfrm>
              <a:off x="1126173" y="4821356"/>
              <a:ext cx="446740" cy="227045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270251" y="5048401"/>
              <a:ext cx="2415698" cy="1811773"/>
            </a:xfrm>
            <a:prstGeom prst="rect">
              <a:avLst/>
            </a:prstGeom>
          </p:spPr>
        </p:pic>
        <p:pic>
          <p:nvPicPr>
            <p:cNvPr id="55" name="Picture 54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5286764" y="1650304"/>
              <a:ext cx="2252346" cy="1689260"/>
            </a:xfrm>
            <a:prstGeom prst="rect">
              <a:avLst/>
            </a:prstGeom>
          </p:spPr>
        </p:pic>
        <p:pic>
          <p:nvPicPr>
            <p:cNvPr id="60" name="Picture 59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6175438" y="3953416"/>
              <a:ext cx="2617232" cy="19629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406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97164" y="401983"/>
            <a:ext cx="7679411" cy="6456017"/>
            <a:chOff x="397164" y="401983"/>
            <a:chExt cx="7679411" cy="6456017"/>
          </a:xfrm>
        </p:grpSpPr>
        <p:sp>
          <p:nvSpPr>
            <p:cNvPr id="5" name="TextBox 4"/>
            <p:cNvSpPr txBox="1"/>
            <p:nvPr/>
          </p:nvSpPr>
          <p:spPr>
            <a:xfrm>
              <a:off x="1090107" y="401983"/>
              <a:ext cx="4400564" cy="83099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GB" sz="4800" dirty="0">
                  <a:solidFill>
                    <a:schemeClr val="bg1"/>
                  </a:solidFill>
                </a:rPr>
                <a:t>Internal tension</a:t>
              </a:r>
            </a:p>
          </p:txBody>
        </p:sp>
        <p:cxnSp>
          <p:nvCxnSpPr>
            <p:cNvPr id="14" name="Straight Arrow Connector 13"/>
            <p:cNvCxnSpPr>
              <a:stCxn id="5" idx="2"/>
              <a:endCxn id="9" idx="0"/>
            </p:cNvCxnSpPr>
            <p:nvPr/>
          </p:nvCxnSpPr>
          <p:spPr>
            <a:xfrm>
              <a:off x="3290389" y="1232980"/>
              <a:ext cx="20222" cy="489564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9" idx="2"/>
              <a:endCxn id="25" idx="0"/>
            </p:cNvCxnSpPr>
            <p:nvPr/>
          </p:nvCxnSpPr>
          <p:spPr>
            <a:xfrm flipH="1">
              <a:off x="2052470" y="3773017"/>
              <a:ext cx="1258141" cy="602025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943629" y="1722544"/>
              <a:ext cx="2733964" cy="2050473"/>
            </a:xfrm>
            <a:prstGeom prst="rect">
              <a:avLst/>
            </a:prstGeom>
          </p:spPr>
        </p:pic>
        <p:pic>
          <p:nvPicPr>
            <p:cNvPr id="20" name="Picture 19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677593" y="4308763"/>
              <a:ext cx="3398982" cy="2549237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>
              <a:stCxn id="9" idx="3"/>
              <a:endCxn id="20" idx="0"/>
            </p:cNvCxnSpPr>
            <p:nvPr/>
          </p:nvCxnSpPr>
          <p:spPr>
            <a:xfrm>
              <a:off x="4677593" y="2747781"/>
              <a:ext cx="1699491" cy="1560982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97164" y="4375042"/>
              <a:ext cx="3310611" cy="24829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2406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423346" y="401983"/>
            <a:ext cx="6360907" cy="3629038"/>
            <a:chOff x="423346" y="401983"/>
            <a:chExt cx="6360907" cy="3629038"/>
          </a:xfrm>
        </p:grpSpPr>
        <p:sp>
          <p:nvSpPr>
            <p:cNvPr id="5" name="TextBox 4"/>
            <p:cNvSpPr txBox="1"/>
            <p:nvPr/>
          </p:nvSpPr>
          <p:spPr>
            <a:xfrm>
              <a:off x="1090107" y="401983"/>
              <a:ext cx="3130985" cy="83099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GB" sz="4800" dirty="0" err="1">
                  <a:solidFill>
                    <a:schemeClr val="bg1"/>
                  </a:solidFill>
                </a:rPr>
                <a:t>Absorbtion</a:t>
              </a:r>
              <a:endParaRPr lang="en-GB" sz="4800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Straight Arrow Connector 13"/>
            <p:cNvCxnSpPr>
              <a:stCxn id="5" idx="2"/>
              <a:endCxn id="8" idx="0"/>
            </p:cNvCxnSpPr>
            <p:nvPr/>
          </p:nvCxnSpPr>
          <p:spPr>
            <a:xfrm flipH="1">
              <a:off x="1910401" y="1232980"/>
              <a:ext cx="745199" cy="438150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8" idx="3"/>
              <a:endCxn id="15" idx="1"/>
            </p:cNvCxnSpPr>
            <p:nvPr/>
          </p:nvCxnSpPr>
          <p:spPr>
            <a:xfrm>
              <a:off x="3397455" y="2786421"/>
              <a:ext cx="625125" cy="208973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23346" y="1671130"/>
              <a:ext cx="2974109" cy="2230582"/>
            </a:xfrm>
            <a:prstGeom prst="rect">
              <a:avLst/>
            </a:prstGeom>
          </p:spPr>
        </p:pic>
        <p:pic>
          <p:nvPicPr>
            <p:cNvPr id="15" name="Picture 1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022580" y="1959766"/>
              <a:ext cx="2761673" cy="20712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1964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z="3600" noProof="0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944761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110" y="297934"/>
            <a:ext cx="810831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AU" sz="3600"/>
              <a:t>Apparatus for measuring Brewster‘s angle</a:t>
            </a:r>
            <a:endParaRPr lang="en-GB" sz="3600"/>
          </a:p>
        </p:txBody>
      </p:sp>
      <p:sp>
        <p:nvSpPr>
          <p:cNvPr id="7" name="Rectangle 6"/>
          <p:cNvSpPr/>
          <p:nvPr/>
        </p:nvSpPr>
        <p:spPr>
          <a:xfrm>
            <a:off x="1052568" y="3120509"/>
            <a:ext cx="318269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sz="2400"/>
              <a:t>Mirror-calibrated laser</a:t>
            </a:r>
          </a:p>
          <a:p>
            <a:pPr algn="ctr"/>
            <a:r>
              <a:rPr lang="en-AU" sz="2000"/>
              <a:t>(to point along a yellow line)</a:t>
            </a:r>
            <a:endParaRPr lang="en-GB" sz="200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200400" y="2472267"/>
            <a:ext cx="4504267" cy="16933"/>
          </a:xfrm>
          <a:prstGeom prst="line">
            <a:avLst/>
          </a:prstGeom>
          <a:ln w="317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10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 smtClean="0"/>
                  <a:t>Deriving minimal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𝛼</m:t>
                    </m:r>
                    <m:r>
                      <a:rPr lang="en-US" i="1">
                        <a:latin typeface="Cambria Math" charset="0"/>
                      </a:rPr>
                      <m:t>𝑑</m:t>
                    </m:r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963" b="-85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22164" y="5321308"/>
                <a:ext cx="2128211" cy="659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𝛼</m:t>
                      </m:r>
                      <m:r>
                        <a:rPr lang="en-US" i="1">
                          <a:latin typeface="Cambria Math" charset="0"/>
                        </a:rPr>
                        <m:t>𝑑</m:t>
                      </m:r>
                      <m:r>
                        <a:rPr lang="en-US" i="1">
                          <a:latin typeface="Cambria Math" charset="0"/>
                        </a:rPr>
                        <m:t>≫</m:t>
                      </m:r>
                      <m:r>
                        <a:rPr lang="en-US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  <a:ea typeface="Cambria Math" charset="0"/>
                          <a:cs typeface="Cambria Math" charset="0"/>
                        </a:rPr>
                        <m:t>ln</m:t>
                      </m:r>
                      <m:d>
                        <m:dPr>
                          <m:ctrl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Δ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𝐼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164" y="5321308"/>
                <a:ext cx="2128211" cy="65979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996181" y="4452982"/>
                <a:ext cx="1702004" cy="659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i="1">
                              <a:latin typeface="Cambria Math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charset="0"/>
                            </a:rPr>
                            <m:t>𝑑</m:t>
                          </m:r>
                        </m:sup>
                      </m:sSup>
                      <m:r>
                        <a:rPr lang="en-US" i="1">
                          <a:latin typeface="Cambria Math" charset="0"/>
                        </a:rPr>
                        <m:t>≫</m:t>
                      </m:r>
                      <m:r>
                        <a:rPr lang="en-US">
                          <a:latin typeface="Cambria Math" charset="0"/>
                          <a:ea typeface="Cambria Math" charset="0"/>
                          <a:cs typeface="Cambria Math" charset="0"/>
                        </a:rPr>
                        <m:t>1−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Δ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𝐼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181" y="4452982"/>
                <a:ext cx="1702004" cy="65979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996181" y="3359023"/>
                <a:ext cx="1702004" cy="659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i="1">
                              <a:latin typeface="Cambria Math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charset="0"/>
                            </a:rPr>
                            <m:t>𝑑</m:t>
                          </m:r>
                        </m:sup>
                      </m:sSup>
                      <m:r>
                        <a:rPr lang="en-US" i="1">
                          <a:latin typeface="Cambria Math" charset="0"/>
                        </a:rPr>
                        <m:t>≫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Δ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𝐼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181" y="3359023"/>
                <a:ext cx="1702004" cy="65979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996181" y="2520644"/>
                <a:ext cx="1937710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i="1">
                              <a:latin typeface="Cambria Math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charset="0"/>
                            </a:rPr>
                            <m:t>𝑑</m:t>
                          </m:r>
                        </m:sup>
                      </m:sSup>
                      <m:r>
                        <a:rPr lang="en-US" i="1">
                          <a:latin typeface="Cambria Math" charset="0"/>
                        </a:rPr>
                        <m:t>≫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  <a:ea typeface="Cambria Math" charset="0"/>
                          <a:cs typeface="Cambria Math" charset="0"/>
                        </a:rPr>
                        <m:t>Δ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𝐼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181" y="2520644"/>
                <a:ext cx="1937710" cy="37427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4582633" y="2608243"/>
            <a:ext cx="0" cy="28211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582634" y="5429394"/>
            <a:ext cx="30278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82633" y="2894914"/>
            <a:ext cx="0" cy="464109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19824" y="3554709"/>
            <a:ext cx="0" cy="464109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331549" y="3348391"/>
            <a:ext cx="2509284" cy="0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331549" y="3554709"/>
            <a:ext cx="2509284" cy="0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85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>
          <a:xfrm>
            <a:off x="5058927" y="5673855"/>
            <a:ext cx="3363328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78345" y="5635294"/>
            <a:ext cx="2972264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923798" y="2047852"/>
                <a:ext cx="2352760" cy="9485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sk-SK" sz="3600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charset="0"/>
                            </a:rPr>
                            <m:t>𝑛</m:t>
                          </m:r>
                        </m:e>
                      </m:acc>
                      <m:r>
                        <a:rPr lang="en-US" sz="3600" b="0" i="1" smtClean="0">
                          <a:latin typeface="Cambria Math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charset="0"/>
                        </a:rPr>
                        <m:t>𝑛</m:t>
                      </m:r>
                      <m:r>
                        <a:rPr lang="en-US" sz="3600" b="0" i="1" smtClean="0">
                          <a:latin typeface="Cambria Math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charset="0"/>
                        </a:rPr>
                        <m:t>𝑖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num>
                        <m:den>
                          <m:r>
                            <a:rPr lang="en-US" sz="3600" i="1">
                              <a:latin typeface="Cambria Math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3798" y="2047852"/>
                <a:ext cx="2352760" cy="94859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Complex index of refraction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2277" y="3181119"/>
            <a:ext cx="169790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chemeClr val="accent1"/>
                </a:solidFill>
              </a:rPr>
              <a:t>Refraction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75110" y="3878189"/>
            <a:ext cx="1569660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sk-SK" sz="2400">
                <a:solidFill>
                  <a:schemeClr val="accent3"/>
                </a:solidFill>
              </a:rPr>
              <a:t>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45139" y="5198738"/>
                <a:ext cx="767537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200" b="0" i="1" smtClean="0">
                          <a:latin typeface="Cambria Math" charset="0"/>
                        </a:rPr>
                        <m:t>𝑛</m:t>
                      </m:r>
                      <m:r>
                        <a:rPr lang="en-US" sz="3200" b="0" i="1" smtClean="0">
                          <a:latin typeface="Cambria Math" charset="0"/>
                        </a:rPr>
                        <m:t>=</m:t>
                      </m:r>
                      <m:r>
                        <a:rPr lang="nb-NO" sz="3200" i="1">
                          <a:latin typeface="Cambria Math" charset="0"/>
                        </a:rPr>
                        <m:t>1.50</m:t>
                      </m:r>
                      <m:r>
                        <a:rPr lang="en-US" sz="3200" b="0" i="1" smtClean="0">
                          <a:latin typeface="Cambria Math" charset="0"/>
                        </a:rPr>
                        <m:t>25</m:t>
                      </m:r>
                      <m:r>
                        <a:rPr lang="en-US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±0.0013</m:t>
                      </m:r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charset="0"/>
                        </a:rPr>
                        <m:t>𝑖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is-IS" sz="3200" i="1">
                              <a:latin typeface="Cambria Math" charset="0"/>
                            </a:rPr>
                            <m:t>1,573</m:t>
                          </m:r>
                          <m:r>
                            <a:rPr lang="en-US" sz="3200" b="0" i="1" smtClean="0">
                              <a:latin typeface="Cambria Math" charset="0"/>
                            </a:rPr>
                            <m:t>±</m:t>
                          </m:r>
                          <m:r>
                            <a:rPr lang="is-IS" sz="3200" i="1">
                              <a:latin typeface="Cambria Math" charset="0"/>
                            </a:rPr>
                            <m:t>20</m:t>
                          </m:r>
                        </m:e>
                      </m:d>
                      <m:r>
                        <a:rPr lang="en-US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139" y="5198738"/>
                <a:ext cx="7675371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>
            <a:stCxn id="14" idx="0"/>
          </p:cNvCxnSpPr>
          <p:nvPr/>
        </p:nvCxnSpPr>
        <p:spPr>
          <a:xfrm flipV="1">
            <a:off x="2251228" y="2780955"/>
            <a:ext cx="566402" cy="400164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5" idx="0"/>
            <a:endCxn id="16" idx="2"/>
          </p:cNvCxnSpPr>
          <p:nvPr/>
        </p:nvCxnSpPr>
        <p:spPr>
          <a:xfrm flipH="1" flipV="1">
            <a:off x="3958958" y="3052073"/>
            <a:ext cx="982" cy="826116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ame 2"/>
          <p:cNvSpPr/>
          <p:nvPr/>
        </p:nvSpPr>
        <p:spPr>
          <a:xfrm>
            <a:off x="2817630" y="2345827"/>
            <a:ext cx="346841" cy="435128"/>
          </a:xfrm>
          <a:prstGeom prst="frame">
            <a:avLst>
              <a:gd name="adj1" fmla="val 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Frame 15"/>
          <p:cNvSpPr/>
          <p:nvPr/>
        </p:nvSpPr>
        <p:spPr>
          <a:xfrm>
            <a:off x="3653969" y="1985003"/>
            <a:ext cx="609977" cy="1067070"/>
          </a:xfrm>
          <a:prstGeom prst="frame">
            <a:avLst>
              <a:gd name="adj1" fmla="val 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25593" y="1656799"/>
            <a:ext cx="3029997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2400">
                <a:solidFill>
                  <a:schemeClr val="tx1"/>
                </a:solidFill>
              </a:rPr>
              <a:t>Absorption coefficient</a:t>
            </a:r>
          </a:p>
        </p:txBody>
      </p:sp>
      <p:cxnSp>
        <p:nvCxnSpPr>
          <p:cNvPr id="19" name="Straight Arrow Connector 18"/>
          <p:cNvCxnSpPr>
            <a:stCxn id="18" idx="1"/>
          </p:cNvCxnSpPr>
          <p:nvPr/>
        </p:nvCxnSpPr>
        <p:spPr>
          <a:xfrm flipH="1">
            <a:off x="4210079" y="1887632"/>
            <a:ext cx="1015514" cy="2921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508272" y="2738372"/>
            <a:ext cx="1893468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2400">
                <a:solidFill>
                  <a:schemeClr val="tx1"/>
                </a:solidFill>
              </a:rPr>
              <a:t>Wavenumber</a:t>
            </a:r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 flipV="1">
            <a:off x="4156211" y="2840990"/>
            <a:ext cx="1352061" cy="128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13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0" grpId="0"/>
      <p:bldP spid="3" grpId="0" animBg="1"/>
      <p:bldP spid="16" grpId="0" animBg="1"/>
      <p:bldP spid="18" grpId="0" animBg="1"/>
      <p:bldP spid="2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of light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35297" y="2685923"/>
                <a:ext cx="1266949" cy="9485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36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297" y="2685923"/>
                <a:ext cx="1266949" cy="9485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13"/>
          <p:cNvSpPr txBox="1"/>
          <p:nvPr/>
        </p:nvSpPr>
        <p:spPr>
          <a:xfrm>
            <a:off x="968803" y="4331656"/>
            <a:ext cx="2383986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</a:rPr>
              <a:t>Speed of light</a:t>
            </a:r>
            <a:br>
              <a:rPr lang="en-US" sz="2800" dirty="0" smtClean="0">
                <a:solidFill>
                  <a:schemeClr val="accent1"/>
                </a:solidFill>
              </a:rPr>
            </a:br>
            <a:r>
              <a:rPr lang="en-US" sz="2800" dirty="0" smtClean="0">
                <a:solidFill>
                  <a:schemeClr val="accent1"/>
                </a:solidFill>
              </a:rPr>
              <a:t>in the glass</a:t>
            </a:r>
            <a:endParaRPr lang="en-US" sz="2800" dirty="0">
              <a:solidFill>
                <a:schemeClr val="accent1"/>
              </a:solidFill>
            </a:endParaRPr>
          </a:p>
        </p:txBody>
      </p:sp>
      <p:cxnSp>
        <p:nvCxnSpPr>
          <p:cNvPr id="8" name="Straight Arrow Connector 12"/>
          <p:cNvCxnSpPr>
            <a:stCxn id="7" idx="0"/>
            <a:endCxn id="9" idx="2"/>
          </p:cNvCxnSpPr>
          <p:nvPr/>
        </p:nvCxnSpPr>
        <p:spPr>
          <a:xfrm flipV="1">
            <a:off x="2160796" y="3444147"/>
            <a:ext cx="283197" cy="88750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ame 2"/>
          <p:cNvSpPr/>
          <p:nvPr/>
        </p:nvSpPr>
        <p:spPr>
          <a:xfrm>
            <a:off x="2270572" y="3009019"/>
            <a:ext cx="346841" cy="435128"/>
          </a:xfrm>
          <a:prstGeom prst="frame">
            <a:avLst>
              <a:gd name="adj1" fmla="val 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5376680" y="2239575"/>
            <a:ext cx="2383986" cy="95410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Speed of light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in vacuum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2"/>
          <p:cNvCxnSpPr>
            <a:stCxn id="11" idx="1"/>
            <a:endCxn id="13" idx="3"/>
          </p:cNvCxnSpPr>
          <p:nvPr/>
        </p:nvCxnSpPr>
        <p:spPr>
          <a:xfrm flipH="1">
            <a:off x="3437220" y="2716629"/>
            <a:ext cx="1939460" cy="1365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ame 2"/>
          <p:cNvSpPr/>
          <p:nvPr/>
        </p:nvSpPr>
        <p:spPr>
          <a:xfrm>
            <a:off x="3090379" y="2635621"/>
            <a:ext cx="346841" cy="435128"/>
          </a:xfrm>
          <a:prstGeom prst="frame">
            <a:avLst>
              <a:gd name="adj1" fmla="val 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TextBox 13"/>
          <p:cNvSpPr txBox="1"/>
          <p:nvPr/>
        </p:nvSpPr>
        <p:spPr>
          <a:xfrm>
            <a:off x="5101873" y="4393386"/>
            <a:ext cx="3063659" cy="52322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Index of refraction</a:t>
            </a:r>
            <a:endParaRPr lang="en-US" sz="2800" dirty="0">
              <a:solidFill>
                <a:schemeClr val="accent3"/>
              </a:solidFill>
            </a:endParaRPr>
          </a:p>
        </p:txBody>
      </p:sp>
      <p:cxnSp>
        <p:nvCxnSpPr>
          <p:cNvPr id="20" name="Straight Arrow Connector 12"/>
          <p:cNvCxnSpPr>
            <a:stCxn id="19" idx="1"/>
            <a:endCxn id="21" idx="2"/>
          </p:cNvCxnSpPr>
          <p:nvPr/>
        </p:nvCxnSpPr>
        <p:spPr>
          <a:xfrm flipH="1" flipV="1">
            <a:off x="3279903" y="3700963"/>
            <a:ext cx="1821970" cy="95403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ame 2"/>
          <p:cNvSpPr/>
          <p:nvPr/>
        </p:nvSpPr>
        <p:spPr>
          <a:xfrm>
            <a:off x="3106482" y="3265835"/>
            <a:ext cx="346841" cy="435128"/>
          </a:xfrm>
          <a:prstGeom prst="frame">
            <a:avLst>
              <a:gd name="adj1" fmla="val 0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4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011"/>
            <a:ext cx="8550797" cy="1042209"/>
          </a:xfrm>
        </p:spPr>
        <p:txBody>
          <a:bodyPr>
            <a:normAutofit fontScale="90000"/>
          </a:bodyPr>
          <a:lstStyle/>
          <a:p>
            <a:r>
              <a:rPr lang="en-GB" sz="3200" noProof="0" dirty="0"/>
              <a:t>2</a:t>
            </a:r>
            <a:r>
              <a:rPr lang="en-GB" sz="3200" baseline="30000" noProof="0" dirty="0"/>
              <a:t>nd</a:t>
            </a:r>
            <a:r>
              <a:rPr lang="en-GB" sz="3200" noProof="0" dirty="0"/>
              <a:t> method of measuring the index of refraction: </a:t>
            </a:r>
            <a:br>
              <a:rPr lang="en-GB" sz="3200" noProof="0" dirty="0"/>
            </a:br>
            <a:r>
              <a:rPr lang="en-GB" sz="3200" b="1" noProof="0" dirty="0"/>
              <a:t>Intensity of </a:t>
            </a:r>
            <a:r>
              <a:rPr lang="en-GB" sz="3200" b="1" i="1" noProof="0" dirty="0"/>
              <a:t>p-polarized</a:t>
            </a:r>
            <a:r>
              <a:rPr lang="en-GB" sz="3200" b="1" noProof="0" dirty="0"/>
              <a:t> reflected 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205806" y="1105941"/>
                <a:ext cx="3938194" cy="9247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s-I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s-IS" sz="2400" i="1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is-IS" sz="2400" i="1">
                              <a:latin typeface="Cambria Math" charset="0"/>
                            </a:rPr>
                            <m:t>𝑝</m:t>
                          </m:r>
                        </m:sub>
                      </m:sSub>
                      <m:r>
                        <a:rPr lang="is-IS" sz="2400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is-IS" sz="2400" i="1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s-I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s-IS" sz="2400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s-I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s-IS" sz="2400" i="1">
                                          <a:latin typeface="Cambria Math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is-IS" sz="2400" i="1"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is-IS" sz="2400" i="1">
                                      <a:latin typeface="Cambria Math" charset="0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is-I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is-I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 −</m:t>
                                  </m:r>
                                  <m:sSub>
                                    <m:sSubPr>
                                      <m:ctrlP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is-I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 </m:t>
                                  </m:r>
                                  <m:r>
                                    <a:rPr lang="is-I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s-IS" sz="2400" i="1">
                                          <a:latin typeface="Cambria Math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is-IS" sz="2400" i="1"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is-IS" sz="2400" i="1">
                                      <a:latin typeface="Cambria Math" charset="0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is-I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is-I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is-I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 </m:t>
                                  </m:r>
                                  <m:r>
                                    <a:rPr lang="is-I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s-IS" sz="2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s-IS" sz="2400" i="1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5806" y="1105941"/>
                <a:ext cx="3938194" cy="92474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2976353"/>
              </p:ext>
            </p:extLst>
          </p:nvPr>
        </p:nvGraphicFramePr>
        <p:xfrm>
          <a:off x="0" y="1829117"/>
          <a:ext cx="7426800" cy="5028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29155" y="389034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</a:rPr>
              <a:t>Fresnel: 56.18˚</a:t>
            </a:r>
            <a:endParaRPr lang="en-GB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06712" y="4652225"/>
            <a:ext cx="1592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>
                <a:latin typeface="+mn-lt"/>
              </a:rPr>
              <a:t>Brewster: 56.47˚</a:t>
            </a:r>
            <a:endParaRPr lang="en-GB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53138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134"/>
            <a:ext cx="8229600" cy="1143000"/>
          </a:xfrm>
        </p:spPr>
        <p:txBody>
          <a:bodyPr/>
          <a:lstStyle/>
          <a:p>
            <a:r>
              <a:rPr lang="en-GB"/>
              <a:t>Observing internal tension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9" b="3537"/>
          <a:stretch/>
        </p:blipFill>
        <p:spPr>
          <a:xfrm>
            <a:off x="1088849" y="1900429"/>
            <a:ext cx="7246259" cy="3951053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 flipH="1" flipV="1">
            <a:off x="3465740" y="4531179"/>
            <a:ext cx="7767" cy="6219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092272" y="5153168"/>
                <a:ext cx="809877" cy="369332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0</m:t>
                    </m:r>
                    <m:r>
                      <a:rPr lang="it-IT" i="1"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r>
                  <a:rPr lang="en-US"/>
                  <a:t> pol.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272" y="5153168"/>
                <a:ext cx="809877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6349" r="-5185"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/>
          <p:cNvCxnSpPr/>
          <p:nvPr/>
        </p:nvCxnSpPr>
        <p:spPr>
          <a:xfrm flipV="1">
            <a:off x="5323089" y="4531179"/>
            <a:ext cx="1" cy="5024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889480" y="5033588"/>
            <a:ext cx="86721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/>
              <a:t>Sheet</a:t>
            </a:r>
          </a:p>
        </p:txBody>
      </p:sp>
      <p:cxnSp>
        <p:nvCxnSpPr>
          <p:cNvPr id="39" name="Straight Arrow Connector 38"/>
          <p:cNvCxnSpPr>
            <a:stCxn id="42" idx="0"/>
          </p:cNvCxnSpPr>
          <p:nvPr/>
        </p:nvCxnSpPr>
        <p:spPr>
          <a:xfrm flipH="1" flipV="1">
            <a:off x="5759050" y="4264541"/>
            <a:ext cx="609766" cy="4961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5908533" y="4760687"/>
                <a:ext cx="920565" cy="338554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 charset="0"/>
                      </a:rPr>
                      <m:t>90</m:t>
                    </m:r>
                    <m:r>
                      <a:rPr lang="it-IT" sz="1600" i="1"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r>
                  <a:rPr lang="en-US" sz="1600"/>
                  <a:t> pol.</a:t>
                </a: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533" y="4760687"/>
                <a:ext cx="920565" cy="338554"/>
              </a:xfrm>
              <a:prstGeom prst="rect">
                <a:avLst/>
              </a:prstGeom>
              <a:blipFill rotWithShape="0">
                <a:blip r:embed="rId4"/>
                <a:stretch>
                  <a:fillRect t="-3509" b="-210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7116284" y="5326292"/>
            <a:ext cx="847502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k-SK"/>
              <a:t>paper</a:t>
            </a:r>
            <a:endParaRPr lang="en-US"/>
          </a:p>
        </p:txBody>
      </p:sp>
      <p:cxnSp>
        <p:nvCxnSpPr>
          <p:cNvPr id="50" name="Straight Arrow Connector 49"/>
          <p:cNvCxnSpPr>
            <a:stCxn id="47" idx="0"/>
          </p:cNvCxnSpPr>
          <p:nvPr/>
        </p:nvCxnSpPr>
        <p:spPr>
          <a:xfrm flipV="1">
            <a:off x="7540035" y="4957302"/>
            <a:ext cx="11139" cy="3689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GB" sz="3200" b="1" noProof="0" dirty="0"/>
              <a:t>All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99624" y="5609657"/>
                <a:ext cx="4359826" cy="923330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+mj-lt"/>
                  </a:rPr>
                  <a:t>Fit values:</a:t>
                </a:r>
                <a:endParaRPr lang="en-US" b="1" dirty="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en-US" b="1" dirty="0">
                    <a:solidFill>
                      <a:schemeClr val="bg1"/>
                    </a:solidFill>
                    <a:latin typeface="+mj-lt"/>
                  </a:rPr>
                  <a:t>D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bg1"/>
                        </a:solidFill>
                        <a:latin typeface="Cambria Math" charset="0"/>
                      </a:rPr>
                      <m:t>𝐞𝐩𝐭𝐡</m:t>
                    </m:r>
                    <m:r>
                      <a:rPr lang="en-US" b="1" i="0" smtClean="0">
                        <a:solidFill>
                          <a:schemeClr val="bg1"/>
                        </a:solidFill>
                        <a:latin typeface="Cambria Math" charset="0"/>
                      </a:rPr>
                      <m:t> (</m:t>
                    </m:r>
                    <m:r>
                      <a:rPr lang="en-US" b="1" i="0" smtClean="0">
                        <a:solidFill>
                          <a:schemeClr val="bg1"/>
                        </a:solidFill>
                        <a:latin typeface="Cambria Math" charset="0"/>
                      </a:rPr>
                      <m:t>𝟏𝟎</m:t>
                    </m:r>
                    <m:r>
                      <a:rPr lang="en-US" b="1" i="0" smtClean="0">
                        <a:solidFill>
                          <a:schemeClr val="bg1"/>
                        </a:solidFill>
                        <a:latin typeface="Cambria Math" charset="0"/>
                      </a:rPr>
                      <m:t>.</m:t>
                    </m:r>
                    <m:r>
                      <a:rPr lang="en-US" b="1" i="0" smtClean="0">
                        <a:solidFill>
                          <a:schemeClr val="bg1"/>
                        </a:solidFill>
                        <a:latin typeface="Cambria Math" charset="0"/>
                      </a:rPr>
                      <m:t>𝟎𝟐</m:t>
                    </m:r>
                    <m:r>
                      <a:rPr lang="en-US" b="1" i="0" smtClean="0">
                        <a:solidFill>
                          <a:schemeClr val="bg1"/>
                        </a:solidFill>
                        <a:latin typeface="Cambria Math" charset="0"/>
                      </a:rPr>
                      <m:t> </m:t>
                    </m:r>
                    <m:r>
                      <a:rPr lang="en-US" b="1" i="1">
                        <a:solidFill>
                          <a:schemeClr val="bg1"/>
                        </a:solidFill>
                        <a:latin typeface="Cambria Math" charset="0"/>
                      </a:rPr>
                      <m:t>±</m:t>
                    </m:r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 </m:t>
                    </m:r>
                    <m:r>
                      <a:rPr lang="en-US" b="1" i="0" smtClean="0">
                        <a:solidFill>
                          <a:schemeClr val="bg1"/>
                        </a:solidFill>
                        <a:latin typeface="Cambria Math" charset="0"/>
                      </a:rPr>
                      <m:t>𝟎</m:t>
                    </m:r>
                    <m:r>
                      <a:rPr lang="en-US" b="1" i="0" smtClean="0">
                        <a:solidFill>
                          <a:schemeClr val="bg1"/>
                        </a:solidFill>
                        <a:latin typeface="Cambria Math" charset="0"/>
                      </a:rPr>
                      <m:t>.</m:t>
                    </m:r>
                    <m:r>
                      <a:rPr lang="en-US" b="1" i="0" smtClean="0">
                        <a:solidFill>
                          <a:schemeClr val="bg1"/>
                        </a:solidFill>
                        <a:latin typeface="Cambria Math" charset="0"/>
                      </a:rPr>
                      <m:t>𝟕𝟐𝟏</m:t>
                    </m:r>
                    <m:r>
                      <a:rPr lang="en-US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𝒎𝒎</m:t>
                    </m:r>
                  </m:oMath>
                </a14:m>
                <a:r>
                  <a:rPr lang="en-US" sz="1600" b="1" dirty="0">
                    <a:solidFill>
                      <a:schemeClr val="bg1"/>
                    </a:solidFill>
                    <a:latin typeface="+mj-lt"/>
                  </a:rPr>
                  <a:t> </a:t>
                </a:r>
              </a:p>
              <a:p>
                <a:r>
                  <a:rPr lang="en-US" b="1" dirty="0">
                    <a:solidFill>
                      <a:schemeClr val="bg1"/>
                    </a:solidFill>
                    <a:latin typeface="+mj-lt"/>
                  </a:rPr>
                  <a:t>Index o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bg1"/>
                        </a:solidFill>
                        <a:latin typeface="Cambria Math" charset="0"/>
                      </a:rPr>
                      <m:t>𝐟</m:t>
                    </m:r>
                    <m:r>
                      <a:rPr lang="en-US" b="1" i="0" smtClean="0">
                        <a:solidFill>
                          <a:schemeClr val="bg1"/>
                        </a:solidFill>
                        <a:latin typeface="Cambria Math" charset="0"/>
                      </a:rPr>
                      <m:t> </m:t>
                    </m:r>
                    <m:r>
                      <a:rPr lang="en-US" b="1" i="0" smtClean="0">
                        <a:solidFill>
                          <a:schemeClr val="bg1"/>
                        </a:solidFill>
                        <a:latin typeface="Cambria Math" charset="0"/>
                      </a:rPr>
                      <m:t>𝐫𝐞𝐟𝐫𝐚𝐜𝐭𝐢𝐨𝐧</m:t>
                    </m:r>
                    <m:r>
                      <a:rPr lang="en-US" b="1" i="0" smtClean="0">
                        <a:solidFill>
                          <a:schemeClr val="bg1"/>
                        </a:solidFill>
                        <a:latin typeface="Cambria Math" charset="0"/>
                      </a:rPr>
                      <m:t> </m:t>
                    </m:r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𝟏</m:t>
                    </m:r>
                    <m:r>
                      <a:rPr lang="en-US" b="1" i="1">
                        <a:solidFill>
                          <a:schemeClr val="bg1"/>
                        </a:solidFill>
                        <a:latin typeface="Cambria Math" charset="0"/>
                      </a:rPr>
                      <m:t>.</m:t>
                    </m:r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𝟒</m:t>
                    </m:r>
                    <m:r>
                      <a:rPr lang="en-US" b="1" i="1">
                        <a:solidFill>
                          <a:schemeClr val="bg1"/>
                        </a:solidFill>
                        <a:latin typeface="Cambria Math" charset="0"/>
                      </a:rPr>
                      <m:t>𝟒</m:t>
                    </m:r>
                    <m:r>
                      <a:rPr lang="en-US" b="1" i="1">
                        <a:solidFill>
                          <a:schemeClr val="bg1"/>
                        </a:solidFill>
                        <a:latin typeface="Cambria Math" charset="0"/>
                      </a:rPr>
                      <m:t> ±</m:t>
                    </m:r>
                    <m:r>
                      <a:rPr lang="nb-NO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nb-NO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0" smtClean="0">
                        <a:solidFill>
                          <a:schemeClr val="bg1"/>
                        </a:solidFill>
                        <a:latin typeface="Cambria Math" charset="0"/>
                      </a:rPr>
                      <m:t>𝟎</m:t>
                    </m:r>
                    <m:r>
                      <a:rPr lang="en-US" b="1">
                        <a:solidFill>
                          <a:schemeClr val="bg1"/>
                        </a:solidFill>
                        <a:latin typeface="Cambria Math" charset="0"/>
                      </a:rPr>
                      <m:t>𝟕</m:t>
                    </m:r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𝟑</m:t>
                    </m:r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24" y="5609657"/>
                <a:ext cx="4359826" cy="923330"/>
              </a:xfrm>
              <a:prstGeom prst="rect">
                <a:avLst/>
              </a:prstGeom>
              <a:blipFill rotWithShape="0">
                <a:blip r:embed="rId2"/>
                <a:stretch>
                  <a:fillRect l="-1259" t="-8553" b="-473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1991226"/>
              </p:ext>
            </p:extLst>
          </p:nvPr>
        </p:nvGraphicFramePr>
        <p:xfrm>
          <a:off x="1498901" y="1136713"/>
          <a:ext cx="6121098" cy="4360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173034" y="5582741"/>
                <a:ext cx="2204687" cy="101566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bg1"/>
                    </a:solidFill>
                  </a:rPr>
                  <a:t>Actual Values:</a:t>
                </a:r>
              </a:p>
              <a:p>
                <a14:m>
                  <m:oMath xmlns:m="http://schemas.openxmlformats.org/officeDocument/2006/math">
                    <m:r>
                      <a:rPr lang="en-GB" sz="2000" b="1" i="1">
                        <a:solidFill>
                          <a:schemeClr val="bg1"/>
                        </a:solidFill>
                        <a:latin typeface="Cambria Math" charset="0"/>
                      </a:rPr>
                      <m:t>𝒏</m:t>
                    </m:r>
                    <m:r>
                      <a:rPr lang="en-GB" sz="2000" b="1" i="1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𝟏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𝟓𝟎𝟐</m:t>
                    </m:r>
                  </m:oMath>
                </a14:m>
                <a:r>
                  <a:rPr lang="en-US" sz="2000" b="1" dirty="0">
                    <a:solidFill>
                      <a:schemeClr val="bg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𝒅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𝟗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𝟕𝟕</m:t>
                    </m:r>
                  </m:oMath>
                </a14:m>
                <a:r>
                  <a:rPr lang="en-GB" sz="2000" dirty="0">
                    <a:solidFill>
                      <a:schemeClr val="bg1"/>
                    </a:solidFill>
                  </a:rPr>
                  <a:t>mm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034" y="5582741"/>
                <a:ext cx="2204687" cy="1015663"/>
              </a:xfrm>
              <a:prstGeom prst="rect">
                <a:avLst/>
              </a:prstGeom>
              <a:blipFill rotWithShape="0">
                <a:blip r:embed="rId4"/>
                <a:stretch>
                  <a:fillRect l="-3047" t="-3614" b="-10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436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2475147"/>
              </p:ext>
            </p:extLst>
          </p:nvPr>
        </p:nvGraphicFramePr>
        <p:xfrm>
          <a:off x="103850" y="1551521"/>
          <a:ext cx="6735405" cy="4667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94"/>
            <a:ext cx="8599714" cy="1143000"/>
          </a:xfrm>
        </p:spPr>
        <p:txBody>
          <a:bodyPr/>
          <a:lstStyle/>
          <a:p>
            <a:r>
              <a:rPr lang="en-GB" sz="3200" dirty="0"/>
              <a:t>F</a:t>
            </a:r>
            <a:r>
              <a:rPr lang="en-GB" sz="3200" noProof="0" dirty="0" err="1"/>
              <a:t>iting</a:t>
            </a:r>
            <a:r>
              <a:rPr lang="en-GB" sz="3200" noProof="0" dirty="0"/>
              <a:t> </a:t>
            </a:r>
            <a:r>
              <a:rPr lang="en-GB" sz="3200" b="1" noProof="0" dirty="0"/>
              <a:t>thickness</a:t>
            </a:r>
            <a:r>
              <a:rPr lang="en-GB" sz="3200" noProof="0" dirty="0"/>
              <a:t> and </a:t>
            </a:r>
            <a:r>
              <a:rPr lang="en-GB" sz="3200" b="1" noProof="0" dirty="0"/>
              <a:t>inclination angle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cxnSp>
        <p:nvCxnSpPr>
          <p:cNvPr id="5" name="Straight Arrow Connector 4"/>
          <p:cNvCxnSpPr>
            <a:stCxn id="15" idx="0"/>
          </p:cNvCxnSpPr>
          <p:nvPr/>
        </p:nvCxnSpPr>
        <p:spPr>
          <a:xfrm flipH="1" flipV="1">
            <a:off x="4650550" y="3480234"/>
            <a:ext cx="519030" cy="651100"/>
          </a:xfrm>
          <a:prstGeom prst="straightConnector1">
            <a:avLst/>
          </a:prstGeom>
          <a:ln w="476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90703" y="4131334"/>
            <a:ext cx="1957754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Perfect fit!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48457" y="2567117"/>
            <a:ext cx="2990569" cy="1384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Camera distance values unique </a:t>
            </a:r>
            <a:r>
              <a:rPr lang="en-US" sz="2800" b="1" smtClean="0">
                <a:solidFill>
                  <a:schemeClr val="bg1"/>
                </a:solidFill>
              </a:rPr>
              <a:t>for each point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9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1868" y="2509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Michelson interferometer: measuring </a:t>
            </a:r>
            <a:r>
              <a:rPr lang="en-GB" b="1" noProof="0" dirty="0"/>
              <a:t>refractive index </a:t>
            </a:r>
            <a:r>
              <a:rPr lang="en-GB" noProof="0" dirty="0"/>
              <a:t>by regression</a:t>
            </a:r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1050822"/>
              </p:ext>
            </p:extLst>
          </p:nvPr>
        </p:nvGraphicFramePr>
        <p:xfrm>
          <a:off x="101049" y="1628385"/>
          <a:ext cx="6380854" cy="5009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001917" y="3744594"/>
                <a:ext cx="1360484" cy="70788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bg1"/>
                    </a:solidFill>
                  </a:rPr>
                  <a:t>Fit Values:</a:t>
                </a:r>
              </a:p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𝒏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𝟏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𝟒𝟔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GB" sz="2000" b="1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917" y="3744594"/>
                <a:ext cx="1360484" cy="707886"/>
              </a:xfrm>
              <a:prstGeom prst="rect">
                <a:avLst/>
              </a:prstGeom>
              <a:blipFill rotWithShape="0">
                <a:blip r:embed="rId3"/>
                <a:stretch>
                  <a:fillRect l="-4933" t="-12931" b="-706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481903" y="4817945"/>
                <a:ext cx="2400512" cy="830997"/>
              </a:xfrm>
              <a:prstGeom prst="rect">
                <a:avLst/>
              </a:prstGeom>
              <a:solidFill>
                <a:schemeClr val="accent1"/>
              </a:solidFill>
              <a:ln w="34925"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+mj-lt"/>
                  </a:rPr>
                  <a:t>Brewster’s angle: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𝒏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𝟒𝟖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903" y="4817945"/>
                <a:ext cx="2400512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3807" t="-5839" r="-1015"/>
                </a:stretch>
              </a:blipFill>
              <a:ln w="3492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844229" y="2671243"/>
                <a:ext cx="1675860" cy="70788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Input values:</a:t>
                </a:r>
              </a:p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𝒅</m:t>
                    </m:r>
                    <m:r>
                      <a:rPr lang="en-US" sz="2000" b="1" i="1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𝟒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𝟖𝟖</m:t>
                    </m:r>
                  </m:oMath>
                </a14:m>
                <a:r>
                  <a:rPr lang="en-GB" sz="2000" b="1" dirty="0">
                    <a:solidFill>
                      <a:schemeClr val="bg1"/>
                    </a:solidFill>
                  </a:rPr>
                  <a:t>mm 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4229" y="2671243"/>
                <a:ext cx="1675860" cy="707886"/>
              </a:xfrm>
              <a:prstGeom prst="rect">
                <a:avLst/>
              </a:prstGeom>
              <a:blipFill rotWithShape="0">
                <a:blip r:embed="rId5"/>
                <a:stretch>
                  <a:fillRect l="-4000" t="-4310" r="-5455" b="-146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>
            <a:stCxn id="8" idx="2"/>
            <a:endCxn id="10" idx="0"/>
          </p:cNvCxnSpPr>
          <p:nvPr/>
        </p:nvCxnSpPr>
        <p:spPr>
          <a:xfrm>
            <a:off x="7682159" y="4452480"/>
            <a:ext cx="0" cy="365465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1" idx="2"/>
            <a:endCxn id="8" idx="0"/>
          </p:cNvCxnSpPr>
          <p:nvPr/>
        </p:nvCxnSpPr>
        <p:spPr>
          <a:xfrm>
            <a:off x="7682159" y="3379129"/>
            <a:ext cx="0" cy="365465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A8E05-3B9F-4643-B88B-7612ED1B6790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708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110" y="297934"/>
            <a:ext cx="810831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AU" sz="3600"/>
              <a:t>Apparatus for measuring Brewster‘s angle</a:t>
            </a:r>
            <a:endParaRPr lang="en-GB" sz="3600"/>
          </a:p>
        </p:txBody>
      </p:sp>
      <p:sp>
        <p:nvSpPr>
          <p:cNvPr id="4" name="Rectangle 3"/>
          <p:cNvSpPr/>
          <p:nvPr/>
        </p:nvSpPr>
        <p:spPr>
          <a:xfrm>
            <a:off x="2172990" y="2439484"/>
            <a:ext cx="4124549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sz="2800"/>
              <a:t>Mirror-calibrated camera</a:t>
            </a:r>
          </a:p>
          <a:p>
            <a:pPr algn="ctr"/>
            <a:r>
              <a:rPr lang="en-AU"/>
              <a:t>(to be situated directly above glass sheet)</a:t>
            </a:r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43235" y="5233627"/>
            <a:ext cx="378405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sz="2800"/>
              <a:t>Level-calibrated tripod</a:t>
            </a:r>
          </a:p>
          <a:p>
            <a:pPr algn="ctr"/>
            <a:r>
              <a:rPr lang="en-AU"/>
              <a:t>(to eliminate perspective aberrations)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28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48153-1974-4FF7-BDA2-F8A73EADFCF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1110" y="297934"/>
            <a:ext cx="622317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AU" sz="3600"/>
              <a:t>Brewster‘s angle measurements</a:t>
            </a:r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165773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YPT">
  <a:themeElements>
    <a:clrScheme name="bavyberko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91ED"/>
      </a:accent1>
      <a:accent2>
        <a:srgbClr val="7F7F7F"/>
      </a:accent2>
      <a:accent3>
        <a:srgbClr val="00B050"/>
      </a:accent3>
      <a:accent4>
        <a:srgbClr val="FF0000"/>
      </a:accent4>
      <a:accent5>
        <a:srgbClr val="FFC000"/>
      </a:accent5>
      <a:accent6>
        <a:srgbClr val="7030A0"/>
      </a:accent6>
      <a:hlink>
        <a:srgbClr val="0000FF"/>
      </a:hlink>
      <a:folHlink>
        <a:srgbClr val="800080"/>
      </a:folHlink>
    </a:clrScheme>
    <a:fontScheme name="Calluna Sans">
      <a:majorFont>
        <a:latin typeface="Calluna Sans"/>
        <a:ea typeface=""/>
        <a:cs typeface=""/>
      </a:majorFont>
      <a:minorFont>
        <a:latin typeface="Calluna Sans"/>
        <a:ea typeface=""/>
        <a:cs typeface=""/>
      </a:minorFont>
    </a:fontScheme>
    <a:fmtScheme name="Svet mód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YPT" id="{0E81C452-314D-144F-A15A-87919D2D252D}" vid="{2466B35D-7854-E947-9751-68D0CC390F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IYPT</Template>
  <TotalTime>24102</TotalTime>
  <Words>1679</Words>
  <Application>Microsoft Macintosh PowerPoint</Application>
  <PresentationFormat>On-screen Show (4:3)</PresentationFormat>
  <Paragraphs>535</Paragraphs>
  <Slides>77</Slides>
  <Notes>7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4" baseType="lpstr">
      <vt:lpstr>Adobe Gothic Std B</vt:lpstr>
      <vt:lpstr>Calibri</vt:lpstr>
      <vt:lpstr>Calluna Sans</vt:lpstr>
      <vt:lpstr>Cambria Math</vt:lpstr>
      <vt:lpstr>Wingdings</vt:lpstr>
      <vt:lpstr>Arial</vt:lpstr>
      <vt:lpstr>IYPT</vt:lpstr>
      <vt:lpstr>Contactless calliper</vt:lpstr>
      <vt:lpstr>Problem definition</vt:lpstr>
      <vt:lpstr>Measuring refractive index using Brewster’s angle</vt:lpstr>
      <vt:lpstr>Measuring the index of refraction:  Brewster‘s angle</vt:lpstr>
      <vt:lpstr>Brewster‘s angle in logarithmic scale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Limitations of reflections method: phase diagram</vt:lpstr>
      <vt:lpstr>Brewster’s angle: conclusion</vt:lpstr>
      <vt:lpstr>Measuring refractive index using Fresnel equations</vt:lpstr>
      <vt:lpstr>2nd method of measuring the index of refraction:  Intensity of p-polarized reflected light</vt:lpstr>
      <vt:lpstr>2nd method of measuring the index of refraction:  Intensity of p-polarized reflected light</vt:lpstr>
      <vt:lpstr>Limitations of reflections method: phase diagram</vt:lpstr>
      <vt:lpstr>Fresnel equations: conclusion</vt:lpstr>
      <vt:lpstr>Measuring thickness using internal reflections</vt:lpstr>
      <vt:lpstr>Thickness and index of refraction: internal reflection</vt:lpstr>
      <vt:lpstr>Thickness and index of refraction: internal reflection</vt:lpstr>
      <vt:lpstr>Thickness and index of refraction: internal reflection</vt:lpstr>
      <vt:lpstr>Thickness and index of refraction: internal reflection</vt:lpstr>
      <vt:lpstr>Digitally measuring the distance and angle</vt:lpstr>
      <vt:lpstr>Digitally measuring the distance and angle</vt:lpstr>
      <vt:lpstr>Digitally measuring the distance and angle</vt:lpstr>
      <vt:lpstr>Inclining the sensor to prevent a ”stretched” image</vt:lpstr>
      <vt:lpstr>Fitting depth, using refractive index from Brewster’s angle</vt:lpstr>
      <vt:lpstr>Comparing predicted vs. measured data</vt:lpstr>
      <vt:lpstr>In search for an explanation</vt:lpstr>
      <vt:lpstr>What if the sides are inclined?</vt:lpstr>
      <vt:lpstr>What if the sides are inclined?</vt:lpstr>
      <vt:lpstr>Inclination of the sides of sheet of glass</vt:lpstr>
      <vt:lpstr>Reflections: 3D plot</vt:lpstr>
      <vt:lpstr>Measurement vs. theory correlation</vt:lpstr>
      <vt:lpstr>Limitations of reflections method: phase diagram</vt:lpstr>
      <vt:lpstr>Internal reflections: conclusion</vt:lpstr>
      <vt:lpstr>Measuring thickness using Michaelson interferometer </vt:lpstr>
      <vt:lpstr>Michelson interferometer</vt:lpstr>
      <vt:lpstr>Michelson interferometer: measurement output</vt:lpstr>
      <vt:lpstr>Michelson interferometer: measuring thickness by regression</vt:lpstr>
      <vt:lpstr>Michelson interferometer: conclusion</vt:lpstr>
      <vt:lpstr>Back to the definition of the problem…</vt:lpstr>
      <vt:lpstr>Observing internal tension</vt:lpstr>
      <vt:lpstr>Observing internal tension</vt:lpstr>
      <vt:lpstr>Observing internal tension: plastic protractor</vt:lpstr>
      <vt:lpstr>Observing internal tension: plastic protractor</vt:lpstr>
      <vt:lpstr>Observing internal tension: sheet of glass</vt:lpstr>
      <vt:lpstr>Applying external force to create internal tension</vt:lpstr>
      <vt:lpstr>Applying external force to create internal tension</vt:lpstr>
      <vt:lpstr>Measuring absorption coefficient</vt:lpstr>
      <vt:lpstr>Measuring the absorption coefficient</vt:lpstr>
      <vt:lpstr>Measuring the absorption coefficient</vt:lpstr>
      <vt:lpstr>Measuring the absorption coefficient</vt:lpstr>
      <vt:lpstr>Absorption: conclusion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Output</vt:lpstr>
      <vt:lpstr>PowerPoint Presentation</vt:lpstr>
      <vt:lpstr>PowerPoint Presentation</vt:lpstr>
      <vt:lpstr>PowerPoint Presentation</vt:lpstr>
      <vt:lpstr>PowerPoint Presentation</vt:lpstr>
      <vt:lpstr>Appendix</vt:lpstr>
      <vt:lpstr>Deriving minimal αd</vt:lpstr>
      <vt:lpstr>Complex index of refraction</vt:lpstr>
      <vt:lpstr>Speed of light</vt:lpstr>
      <vt:lpstr>2nd method of measuring the index of refraction:  Intensity of p-polarized reflected light</vt:lpstr>
      <vt:lpstr>Observing internal tension</vt:lpstr>
      <vt:lpstr>All data</vt:lpstr>
      <vt:lpstr>Fiting thickness and inclination angle</vt:lpstr>
      <vt:lpstr>Michelson interferometer: measuring refractive index by regression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Matej Badin</dc:creator>
  <cp:lastModifiedBy>Martin Marek</cp:lastModifiedBy>
  <cp:revision>1865</cp:revision>
  <dcterms:created xsi:type="dcterms:W3CDTF">2014-02-10T10:59:04Z</dcterms:created>
  <dcterms:modified xsi:type="dcterms:W3CDTF">2016-06-30T04:56:33Z</dcterms:modified>
</cp:coreProperties>
</file>