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3"/>
  </p:notesMasterIdLst>
  <p:sldIdLst>
    <p:sldId id="256" r:id="rId2"/>
    <p:sldId id="257" r:id="rId3"/>
    <p:sldId id="258" r:id="rId4"/>
    <p:sldId id="268" r:id="rId5"/>
    <p:sldId id="270" r:id="rId6"/>
    <p:sldId id="276" r:id="rId7"/>
    <p:sldId id="260" r:id="rId8"/>
    <p:sldId id="269" r:id="rId9"/>
    <p:sldId id="273" r:id="rId10"/>
    <p:sldId id="275" r:id="rId11"/>
    <p:sldId id="274" r:id="rId12"/>
    <p:sldId id="277" r:id="rId13"/>
    <p:sldId id="265" r:id="rId14"/>
    <p:sldId id="267" r:id="rId15"/>
    <p:sldId id="272" r:id="rId16"/>
    <p:sldId id="279" r:id="rId17"/>
    <p:sldId id="271" r:id="rId18"/>
    <p:sldId id="261" r:id="rId19"/>
    <p:sldId id="262" r:id="rId20"/>
    <p:sldId id="263" r:id="rId21"/>
    <p:sldId id="26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3" autoAdjust="0"/>
    <p:restoredTop sz="94675" autoAdjust="0"/>
  </p:normalViewPr>
  <p:slideViewPr>
    <p:cSldViewPr>
      <p:cViewPr>
        <p:scale>
          <a:sx n="80" d="100"/>
          <a:sy n="80" d="100"/>
        </p:scale>
        <p:origin x="-161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1DC5E-A21D-41AD-AA14-00EB0224BF45}" type="datetimeFigureOut">
              <a:rPr lang="ru-RU" smtClean="0"/>
              <a:pPr/>
              <a:t>24.06.2015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EC8D3-A536-4FA0-A010-38C4264461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EC8D3-A536-4FA0-A010-38C42644615D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1F28900-8648-4663-B8E1-67C475F3E87E}" type="datetime1">
              <a:rPr lang="ru-RU" smtClean="0"/>
              <a:pPr/>
              <a:t>24.06.2015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D956EEE-954B-4D8D-ADBC-B2BDA2C395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600D-D0C2-4BFE-9F9F-055D4D8A2D57}" type="datetime1">
              <a:rPr lang="ru-RU" smtClean="0"/>
              <a:pPr/>
              <a:t>24.06.2015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6EEE-954B-4D8D-ADBC-B2BDA2C395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7DDC-BDBB-4934-AAB7-0EBB9ADAD937}" type="datetime1">
              <a:rPr lang="ru-RU" smtClean="0"/>
              <a:pPr/>
              <a:t>24.06.2015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6EEE-954B-4D8D-ADBC-B2BDA2C395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0C8DEC4-3F22-40E0-AE00-31A6020F311B}" type="datetime1">
              <a:rPr lang="ru-RU" smtClean="0"/>
              <a:pPr/>
              <a:t>24.06.2015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D956EEE-954B-4D8D-ADBC-B2BDA2C395B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2A5B1E0-3B70-4E9C-91A9-3AE263B79E20}" type="datetime1">
              <a:rPr lang="ru-RU" smtClean="0"/>
              <a:pPr/>
              <a:t>24.06.2015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D956EEE-954B-4D8D-ADBC-B2BDA2C395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C6AE-7277-4A5E-860A-D7CA23C39A80}" type="datetime1">
              <a:rPr lang="ru-RU" smtClean="0"/>
              <a:pPr/>
              <a:t>24.06.2015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6EEE-954B-4D8D-ADBC-B2BDA2C395B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5255-C7EE-49ED-AEE3-1865E5A45995}" type="datetime1">
              <a:rPr lang="ru-RU" smtClean="0"/>
              <a:pPr/>
              <a:t>24.06.2015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6EEE-954B-4D8D-ADBC-B2BDA2C395B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3EE09C-8E30-46F0-A3D0-79B0E6354C41}" type="datetime1">
              <a:rPr lang="ru-RU" smtClean="0"/>
              <a:pPr/>
              <a:t>24.06.2015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D956EEE-954B-4D8D-ADBC-B2BDA2C395B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64C0-EFFD-4550-9F2A-0D80D3A2A495}" type="datetime1">
              <a:rPr lang="ru-RU" smtClean="0"/>
              <a:pPr/>
              <a:t>24.06.2015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6EEE-954B-4D8D-ADBC-B2BDA2C395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B5A6AAC-3183-4283-8901-AF06A474684B}" type="datetime1">
              <a:rPr lang="ru-RU" smtClean="0"/>
              <a:pPr/>
              <a:t>24.06.2015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D956EEE-954B-4D8D-ADBC-B2BDA2C395B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7EB362-FE9E-49F9-8CC4-071D36F80619}" type="datetime1">
              <a:rPr lang="ru-RU" smtClean="0"/>
              <a:pPr/>
              <a:t>24.06.2015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D956EEE-954B-4D8D-ADBC-B2BDA2C395B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1C06ECC-A7E4-431C-8E15-5F3285DB749C}" type="datetime1">
              <a:rPr lang="ru-RU" smtClean="0"/>
              <a:pPr/>
              <a:t>24.06.2015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D956EEE-954B-4D8D-ADBC-B2BDA2C395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OPsmDAmWmt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3609" y="494306"/>
            <a:ext cx="2454375" cy="2430638"/>
          </a:xfrm>
          <a:prstGeom prst="rect">
            <a:avLst/>
          </a:prstGeom>
        </p:spPr>
      </p:pic>
      <p:pic>
        <p:nvPicPr>
          <p:cNvPr id="5" name="Рисунок 4" descr="1Dziat4sA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68152" y="304800"/>
            <a:ext cx="3091597" cy="26921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№6.</a:t>
            </a:r>
            <a:r>
              <a:rPr lang="en-US" sz="6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Disappearing ink</a:t>
            </a:r>
            <a:endParaRPr lang="ru-RU" sz="60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950296"/>
            <a:ext cx="5976664" cy="1143000"/>
          </a:xfrm>
        </p:spPr>
        <p:txBody>
          <a:bodyPr/>
          <a:lstStyle/>
          <a:p>
            <a:r>
              <a:rPr lang="en-US" dirty="0" smtClean="0"/>
              <a:t>Maryia Valoshyna, </a:t>
            </a:r>
          </a:p>
          <a:p>
            <a:r>
              <a:rPr lang="en-US" dirty="0" smtClean="0"/>
              <a:t>Spectrum</a:t>
            </a:r>
            <a:r>
              <a:rPr lang="en-US" smtClean="0"/>
              <a:t>, Belarus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6021288"/>
            <a:ext cx="8229600" cy="629424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0000"/>
                </a:solidFill>
                <a:latin typeface="Calibri"/>
              </a:rPr>
              <a:t>4FeCl₃+3K₄[Fe(CN)₆]=Fe₄[Fe(CN)₆]₃↓+12KCl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D956EEE-954B-4D8D-ADBC-B2BDA2C395BC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5" name="Рисунок 4" descr="20150525_170649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3707904" y="2996952"/>
            <a:ext cx="4680520" cy="2632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50525_165556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l="23225" t="40200" r="22438" b="22000"/>
          <a:stretch>
            <a:fillRect/>
          </a:stretch>
        </p:blipFill>
        <p:spPr>
          <a:xfrm>
            <a:off x="179512" y="758443"/>
            <a:ext cx="5904656" cy="2310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50525_170704.jpg"/>
          <p:cNvPicPr>
            <a:picLocks noChangeAspect="1"/>
          </p:cNvPicPr>
          <p:nvPr/>
        </p:nvPicPr>
        <p:blipFill>
          <a:blip r:embed="rId4" cstate="print"/>
          <a:srcRect l="26375" t="43000" r="26375" b="12201"/>
          <a:stretch>
            <a:fillRect/>
          </a:stretch>
        </p:blipFill>
        <p:spPr>
          <a:xfrm>
            <a:off x="53498" y="3645024"/>
            <a:ext cx="351039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Скругленная соединительная линия 7"/>
          <p:cNvCxnSpPr>
            <a:stCxn id="6" idx="3"/>
          </p:cNvCxnSpPr>
          <p:nvPr/>
        </p:nvCxnSpPr>
        <p:spPr>
          <a:xfrm>
            <a:off x="6084168" y="1913702"/>
            <a:ext cx="864096" cy="939234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Скругленная соединительная линия 11"/>
          <p:cNvCxnSpPr/>
          <p:nvPr/>
        </p:nvCxnSpPr>
        <p:spPr>
          <a:xfrm rot="10800000" flipV="1">
            <a:off x="2699792" y="3284984"/>
            <a:ext cx="1080120" cy="288032"/>
          </a:xfrm>
          <a:prstGeom prst="curvedConnector3">
            <a:avLst>
              <a:gd name="adj1" fmla="val 70361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30832" y="5661248"/>
            <a:ext cx="8229600" cy="1080120"/>
          </a:xfrm>
        </p:spPr>
        <p:txBody>
          <a:bodyPr>
            <a:normAutofit fontScale="70000" lnSpcReduction="20000"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Calibri"/>
              </a:rPr>
              <a:t>Cu(H₂O)₄SO₄ + 4NH₄OH        Cu(NH</a:t>
            </a:r>
            <a:r>
              <a:rPr lang="en-US" sz="4000" b="1" baseline="-25000" dirty="0" smtClean="0">
                <a:solidFill>
                  <a:srgbClr val="000000"/>
                </a:solidFill>
                <a:latin typeface="Calibri"/>
              </a:rPr>
              <a:t>3</a:t>
            </a:r>
            <a:r>
              <a:rPr lang="en-US" sz="4000" b="1" dirty="0" smtClean="0">
                <a:solidFill>
                  <a:srgbClr val="000000"/>
                </a:solidFill>
                <a:latin typeface="Calibri"/>
              </a:rPr>
              <a:t>)₄SO₄ + 8H₂O</a:t>
            </a:r>
          </a:p>
          <a:p>
            <a:r>
              <a:rPr lang="en-US" sz="4000" b="1" dirty="0" smtClean="0">
                <a:solidFill>
                  <a:srgbClr val="000000"/>
                </a:solidFill>
                <a:latin typeface="Calibri"/>
              </a:rPr>
              <a:t>Cu(NH</a:t>
            </a:r>
            <a:r>
              <a:rPr lang="en-US" sz="4000" b="1" baseline="-25000" dirty="0" smtClean="0">
                <a:solidFill>
                  <a:srgbClr val="000000"/>
                </a:solidFill>
                <a:latin typeface="Calibri"/>
              </a:rPr>
              <a:t>3</a:t>
            </a:r>
            <a:r>
              <a:rPr lang="en-US" sz="4000" b="1" dirty="0" smtClean="0">
                <a:solidFill>
                  <a:srgbClr val="000000"/>
                </a:solidFill>
                <a:latin typeface="Calibri"/>
              </a:rPr>
              <a:t>)₄SO₄ + xH₂O→ Cu(NH</a:t>
            </a:r>
            <a:r>
              <a:rPr lang="en-US" sz="4000" b="1" baseline="-25000" dirty="0" smtClean="0">
                <a:solidFill>
                  <a:srgbClr val="000000"/>
                </a:solidFill>
                <a:latin typeface="Calibri"/>
              </a:rPr>
              <a:t>3</a:t>
            </a:r>
            <a:r>
              <a:rPr lang="en-US" sz="4000" b="1" dirty="0" smtClean="0">
                <a:solidFill>
                  <a:srgbClr val="000000"/>
                </a:solidFill>
                <a:latin typeface="Calibri"/>
              </a:rPr>
              <a:t>)</a:t>
            </a:r>
            <a:r>
              <a:rPr lang="en-US" sz="4000" b="1" baseline="-25000" dirty="0" smtClean="0">
                <a:solidFill>
                  <a:srgbClr val="000000"/>
                </a:solidFill>
                <a:latin typeface="Calibri"/>
              </a:rPr>
              <a:t>4-x</a:t>
            </a:r>
            <a:r>
              <a:rPr lang="en-US" sz="4000" b="1" dirty="0" smtClean="0">
                <a:solidFill>
                  <a:srgbClr val="000000"/>
                </a:solidFill>
                <a:latin typeface="Calibri"/>
              </a:rPr>
              <a:t>(H₂O)</a:t>
            </a:r>
            <a:r>
              <a:rPr lang="en-US" sz="4000" b="1" baseline="-25000" dirty="0" err="1" smtClean="0">
                <a:solidFill>
                  <a:srgbClr val="000000"/>
                </a:solidFill>
                <a:latin typeface="Calibri"/>
              </a:rPr>
              <a:t>x</a:t>
            </a:r>
            <a:r>
              <a:rPr lang="en-US" sz="4000" b="1" dirty="0" err="1" smtClean="0">
                <a:solidFill>
                  <a:srgbClr val="000000"/>
                </a:solidFill>
                <a:latin typeface="Calibri"/>
              </a:rPr>
              <a:t>SO</a:t>
            </a:r>
            <a:r>
              <a:rPr lang="en-US" sz="4000" b="1" dirty="0" smtClean="0">
                <a:solidFill>
                  <a:srgbClr val="000000"/>
                </a:solidFill>
                <a:latin typeface="Calibri"/>
              </a:rPr>
              <a:t>₄ + xNH</a:t>
            </a:r>
            <a:r>
              <a:rPr lang="en-US" sz="4000" b="1" baseline="-25000" dirty="0" smtClean="0">
                <a:solidFill>
                  <a:srgbClr val="000000"/>
                </a:solidFill>
                <a:latin typeface="Calibri"/>
              </a:rPr>
              <a:t>3 </a:t>
            </a:r>
            <a:r>
              <a:rPr lang="en-US" sz="4000" b="1" dirty="0" smtClean="0">
                <a:solidFill>
                  <a:srgbClr val="000000"/>
                </a:solidFill>
                <a:latin typeface="Calibri"/>
              </a:rPr>
              <a:t>↑</a:t>
            </a:r>
            <a:endParaRPr lang="ru-RU" sz="4000" b="1" dirty="0" smtClean="0">
              <a:solidFill>
                <a:srgbClr val="000000"/>
              </a:solidFill>
              <a:latin typeface="Calibri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D956EEE-954B-4D8D-ADBC-B2BDA2C395BC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5" name="Рисунок 4" descr="20150525_164106.jpg"/>
          <p:cNvPicPr>
            <a:picLocks noChangeAspect="1"/>
          </p:cNvPicPr>
          <p:nvPr/>
        </p:nvPicPr>
        <p:blipFill>
          <a:blip r:embed="rId2" cstate="print"/>
          <a:srcRect l="9838" r="19288" b="33200"/>
          <a:stretch>
            <a:fillRect/>
          </a:stretch>
        </p:blipFill>
        <p:spPr>
          <a:xfrm>
            <a:off x="539552" y="2993267"/>
            <a:ext cx="4896544" cy="2595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50525_165815.jpg"/>
          <p:cNvPicPr>
            <a:picLocks noChangeAspect="1"/>
          </p:cNvPicPr>
          <p:nvPr/>
        </p:nvPicPr>
        <p:blipFill>
          <a:blip r:embed="rId3" cstate="print"/>
          <a:srcRect l="19288" t="22000" r="53937" b="37400"/>
          <a:stretch>
            <a:fillRect/>
          </a:stretch>
        </p:blipFill>
        <p:spPr>
          <a:xfrm>
            <a:off x="5987330" y="2924944"/>
            <a:ext cx="2833142" cy="241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50525_165905.jpg"/>
          <p:cNvPicPr>
            <a:picLocks noChangeAspect="1"/>
          </p:cNvPicPr>
          <p:nvPr/>
        </p:nvPicPr>
        <p:blipFill>
          <a:blip r:embed="rId4" cstate="print"/>
          <a:srcRect l="15350" t="17800" r="19288" b="34600"/>
          <a:stretch>
            <a:fillRect/>
          </a:stretch>
        </p:blipFill>
        <p:spPr>
          <a:xfrm>
            <a:off x="179512" y="188640"/>
            <a:ext cx="597666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Скругленная соединительная линия 8"/>
          <p:cNvCxnSpPr/>
          <p:nvPr/>
        </p:nvCxnSpPr>
        <p:spPr>
          <a:xfrm flipV="1">
            <a:off x="5345038" y="3789040"/>
            <a:ext cx="739130" cy="43204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Скругленная соединительная линия 9"/>
          <p:cNvCxnSpPr/>
          <p:nvPr/>
        </p:nvCxnSpPr>
        <p:spPr>
          <a:xfrm rot="16200000" flipH="1">
            <a:off x="4139952" y="2708920"/>
            <a:ext cx="504056" cy="216024"/>
          </a:xfrm>
          <a:prstGeom prst="curvedConnector3">
            <a:avLst>
              <a:gd name="adj1" fmla="val 2187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9" name="Группа 18"/>
          <p:cNvGrpSpPr/>
          <p:nvPr/>
        </p:nvGrpSpPr>
        <p:grpSpPr>
          <a:xfrm>
            <a:off x="4139952" y="5805264"/>
            <a:ext cx="288032" cy="72008"/>
            <a:chOff x="3419872" y="3356992"/>
            <a:chExt cx="216024" cy="80392"/>
          </a:xfrm>
        </p:grpSpPr>
        <p:cxnSp>
          <p:nvCxnSpPr>
            <p:cNvPr id="20" name="Прямая со стрелкой 19"/>
            <p:cNvCxnSpPr/>
            <p:nvPr/>
          </p:nvCxnSpPr>
          <p:spPr>
            <a:xfrm>
              <a:off x="3419872" y="3356992"/>
              <a:ext cx="2160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flipH="1">
              <a:off x="3419872" y="3429000"/>
              <a:ext cx="216024" cy="83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661248"/>
            <a:ext cx="8229600" cy="66335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0000"/>
                </a:solidFill>
                <a:latin typeface="Calibri"/>
              </a:rPr>
              <a:t>(C₆H₁₀O₅)n + I₂ =&gt; (C₆H₁₀O₅)n*I₂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D956EEE-954B-4D8D-ADBC-B2BDA2C395BC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5" name="Рисунок 4" descr="20150525_173018.jpg"/>
          <p:cNvPicPr>
            <a:picLocks noChangeAspect="1"/>
          </p:cNvPicPr>
          <p:nvPr/>
        </p:nvPicPr>
        <p:blipFill>
          <a:blip r:embed="rId2" cstate="print"/>
          <a:srcRect l="29925" t="2001" r="15739" b="12600"/>
          <a:stretch>
            <a:fillRect/>
          </a:stretch>
        </p:blipFill>
        <p:spPr>
          <a:xfrm rot="5400000">
            <a:off x="1691680" y="836712"/>
            <a:ext cx="4968552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Results</a:t>
            </a:r>
            <a:endParaRPr lang="ru-RU" sz="4800" dirty="0" smtClean="0">
              <a:solidFill>
                <a:schemeClr val="accent5">
                  <a:lumMod val="75000"/>
                </a:schemeClr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have suggested plenty of chemical formulations for the ink that can disappear or stay visible after the text is written.</a:t>
            </a:r>
          </a:p>
          <a:p>
            <a:r>
              <a:rPr lang="en-US" dirty="0" smtClean="0"/>
              <a:t>We have found out the parameters that determine the time the text disappears:</a:t>
            </a:r>
          </a:p>
          <a:p>
            <a:pPr lvl="1"/>
            <a:r>
              <a:rPr lang="en-US" dirty="0" smtClean="0"/>
              <a:t>For UV light-sensitive ink and the chemical </a:t>
            </a:r>
            <a:r>
              <a:rPr lang="en-US" dirty="0" err="1" smtClean="0"/>
              <a:t>methatesises</a:t>
            </a:r>
            <a:r>
              <a:rPr lang="en-US" dirty="0" smtClean="0"/>
              <a:t> the main parameter is the concentration of the reagents</a:t>
            </a:r>
          </a:p>
          <a:p>
            <a:pPr lvl="1"/>
            <a:r>
              <a:rPr lang="en-US" dirty="0" smtClean="0"/>
              <a:t>For thermally sensitive reactions the parameter is the temperature of the liquid you add to the cup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D956EEE-954B-4D8D-ADBC-B2BDA2C395BC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qmG03GrYAv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3280916"/>
            <a:ext cx="5112568" cy="35770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56490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Thank you for your kind attention!</a:t>
            </a:r>
            <a:endParaRPr lang="ru-RU" sz="5400" dirty="0" smtClean="0">
              <a:solidFill>
                <a:schemeClr val="accent5">
                  <a:lumMod val="75000"/>
                </a:schemeClr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D956EEE-954B-4D8D-ADBC-B2BDA2C395BC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198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Supplement</a:t>
            </a:r>
            <a:endParaRPr lang="ru-RU" sz="8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D956EEE-954B-4D8D-ADBC-B2BDA2C395BC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Thermally sensitive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Zinc oxide</a:t>
            </a:r>
            <a:r>
              <a:rPr lang="ru-RU" b="1" dirty="0" smtClean="0"/>
              <a:t> (</a:t>
            </a:r>
            <a:r>
              <a:rPr lang="en-US" b="1" dirty="0" smtClean="0"/>
              <a:t>Zinc white</a:t>
            </a:r>
            <a:r>
              <a:rPr lang="ru-RU" b="1" dirty="0" smtClean="0"/>
              <a:t>), 500—600 °C</a:t>
            </a:r>
            <a:r>
              <a:rPr lang="en-US" b="1" dirty="0" smtClean="0"/>
              <a:t>  - reversible</a:t>
            </a:r>
            <a:endParaRPr lang="ru-RU" b="1" dirty="0" smtClean="0"/>
          </a:p>
          <a:p>
            <a:r>
              <a:rPr lang="en-US" b="1" dirty="0" err="1" smtClean="0"/>
              <a:t>Tetraiodmerkurate</a:t>
            </a:r>
            <a:r>
              <a:rPr lang="en-US" b="1" dirty="0" smtClean="0"/>
              <a:t>(II) of copper(I) </a:t>
            </a:r>
            <a:r>
              <a:rPr lang="ru-RU" b="1" dirty="0" smtClean="0"/>
              <a:t>Cu</a:t>
            </a:r>
            <a:r>
              <a:rPr lang="ru-RU" b="1" baseline="-25000" dirty="0" smtClean="0"/>
              <a:t>2</a:t>
            </a:r>
            <a:r>
              <a:rPr lang="ru-RU" b="1" dirty="0" smtClean="0"/>
              <a:t>[HgI</a:t>
            </a:r>
            <a:r>
              <a:rPr lang="ru-RU" b="1" baseline="-25000" dirty="0" smtClean="0"/>
              <a:t>4</a:t>
            </a:r>
            <a:r>
              <a:rPr lang="ru-RU" b="1" dirty="0" smtClean="0"/>
              <a:t>] 60°-65 °C (</a:t>
            </a:r>
            <a:r>
              <a:rPr lang="en-US" b="1" dirty="0" smtClean="0"/>
              <a:t>red </a:t>
            </a:r>
            <a:r>
              <a:rPr lang="ru-RU" b="1" dirty="0" smtClean="0"/>
              <a:t>/</a:t>
            </a:r>
            <a:r>
              <a:rPr lang="en-US" b="1" dirty="0" smtClean="0"/>
              <a:t> brown</a:t>
            </a:r>
            <a:r>
              <a:rPr lang="ru-RU" b="1" dirty="0" smtClean="0"/>
              <a:t>)</a:t>
            </a:r>
          </a:p>
          <a:p>
            <a:r>
              <a:rPr lang="en-US" b="1" dirty="0" err="1" smtClean="0"/>
              <a:t>Tetraiodmerkurate</a:t>
            </a:r>
            <a:r>
              <a:rPr lang="ru-RU" b="1" dirty="0" smtClean="0"/>
              <a:t>(II) </a:t>
            </a:r>
            <a:r>
              <a:rPr lang="en-US" b="1" dirty="0" smtClean="0"/>
              <a:t>of silver</a:t>
            </a:r>
            <a:r>
              <a:rPr lang="ru-RU" b="1" dirty="0" smtClean="0"/>
              <a:t>(I)</a:t>
            </a:r>
            <a:r>
              <a:rPr lang="en-US" b="1" dirty="0" smtClean="0"/>
              <a:t> </a:t>
            </a:r>
            <a:r>
              <a:rPr lang="ru-RU" b="1" dirty="0" smtClean="0"/>
              <a:t>Ag</a:t>
            </a:r>
            <a:r>
              <a:rPr lang="ru-RU" b="1" baseline="-25000" dirty="0" smtClean="0"/>
              <a:t>2</a:t>
            </a:r>
            <a:r>
              <a:rPr lang="ru-RU" b="1" dirty="0" smtClean="0"/>
              <a:t>[HgI</a:t>
            </a:r>
            <a:r>
              <a:rPr lang="ru-RU" b="1" baseline="-25000" dirty="0" smtClean="0"/>
              <a:t>4</a:t>
            </a:r>
            <a:r>
              <a:rPr lang="ru-RU" b="1" dirty="0" smtClean="0"/>
              <a:t>], 40°-45 °C (</a:t>
            </a:r>
            <a:r>
              <a:rPr lang="en-US" b="1" dirty="0" smtClean="0"/>
              <a:t>lemon-yellow </a:t>
            </a:r>
            <a:r>
              <a:rPr lang="ru-RU" b="1" dirty="0" smtClean="0"/>
              <a:t>/</a:t>
            </a:r>
            <a:r>
              <a:rPr lang="en-US" b="1" dirty="0" smtClean="0"/>
              <a:t> brown</a:t>
            </a:r>
            <a:r>
              <a:rPr lang="ru-RU" b="1" dirty="0" smtClean="0"/>
              <a:t>)</a:t>
            </a:r>
          </a:p>
          <a:p>
            <a:endParaRPr lang="ru-RU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D956EEE-954B-4D8D-ADBC-B2BDA2C395BC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D956EEE-954B-4D8D-ADBC-B2BDA2C395BC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Experiments</a:t>
            </a:r>
            <a:endParaRPr lang="ru-RU" sz="4800" dirty="0" smtClean="0">
              <a:solidFill>
                <a:schemeClr val="accent5">
                  <a:lumMod val="75000"/>
                </a:schemeClr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67544" y="2204864"/>
            <a:ext cx="8229600" cy="324306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Cobalt chloride     Lemon acid       Milk        Starch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Copper(II) sulphate   Iron(III) sulphate    K4[Fe(CN)6]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D956EEE-954B-4D8D-ADBC-B2BDA2C395BC}" type="slidenum">
              <a:rPr lang="ru-RU" smtClean="0"/>
              <a:pPr/>
              <a:t>18</a:t>
            </a:fld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331640" y="1412776"/>
            <a:ext cx="180020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4139952" y="1340768"/>
            <a:ext cx="216024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156176" y="1268760"/>
            <a:ext cx="1152128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915816" y="1412776"/>
            <a:ext cx="792088" cy="18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796136" y="1340768"/>
            <a:ext cx="1656184" cy="18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860032" y="1268760"/>
            <a:ext cx="792088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364088" y="1340768"/>
            <a:ext cx="36004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Photos</a:t>
            </a:r>
            <a:endParaRPr lang="ru-RU" sz="4800" dirty="0" smtClean="0">
              <a:solidFill>
                <a:schemeClr val="accent5">
                  <a:lumMod val="75000"/>
                </a:schemeClr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*здесь будут фотографии экспериментов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D956EEE-954B-4D8D-ADBC-B2BDA2C395BC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Problem situation</a:t>
            </a:r>
            <a:endParaRPr lang="ru-RU" sz="4800" dirty="0" smtClean="0">
              <a:solidFill>
                <a:schemeClr val="accent5">
                  <a:lumMod val="75000"/>
                </a:schemeClr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48498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Suggest a chemical formulation for the ink that would disappear after used to write a text. What parameters determine the time when the text becomes invisible? Is it possible to process the paper in such a manner that the text appears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again?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D956EEE-954B-4D8D-ADBC-B2BDA2C395BC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13430" y="1597913"/>
            <a:ext cx="189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chemical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4213" y="3728755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appears again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Some more photos</a:t>
            </a:r>
            <a:endParaRPr lang="ru-RU" sz="4800" dirty="0" smtClean="0">
              <a:solidFill>
                <a:schemeClr val="accent5">
                  <a:lumMod val="75000"/>
                </a:schemeClr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*и здесь тоже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D956EEE-954B-4D8D-ADBC-B2BDA2C395BC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Still photos</a:t>
            </a:r>
            <a:endParaRPr lang="ru-RU" sz="4800" dirty="0" smtClean="0">
              <a:solidFill>
                <a:schemeClr val="accent5">
                  <a:lumMod val="75000"/>
                </a:schemeClr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*и, наверное, здесь тоже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D956EEE-954B-4D8D-ADBC-B2BDA2C395BC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D956EEE-954B-4D8D-ADBC-B2BDA2C395BC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8" name="Рисунок 7" descr="08273ff3c0ce8ff1506c91e237c05d7f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010730"/>
            <a:ext cx="5492931" cy="37022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untit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556792"/>
            <a:ext cx="2618780" cy="26187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What the effect of the ink is based on</a:t>
            </a:r>
            <a:endParaRPr lang="ru-RU" sz="4800" dirty="0" smtClean="0">
              <a:solidFill>
                <a:schemeClr val="accent5">
                  <a:lumMod val="75000"/>
                </a:schemeClr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395536" y="2060848"/>
            <a:ext cx="5338936" cy="504056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/>
              <a:t>Photosensivity</a:t>
            </a:r>
            <a:endParaRPr lang="ru-RU" sz="2800" dirty="0" smtClean="0"/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/>
              <a:t>UV light sensivity</a:t>
            </a:r>
            <a:endParaRPr lang="ru-RU" sz="2400" dirty="0" smtClean="0"/>
          </a:p>
          <a:p>
            <a:pPr>
              <a:buFont typeface="Courier New" pitchFamily="49" charset="0"/>
              <a:buChar char="o"/>
            </a:pPr>
            <a:endParaRPr lang="en-US" sz="2800" dirty="0" smtClean="0"/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Thermo sensitivity</a:t>
            </a:r>
            <a:endParaRPr lang="ru-RU" sz="2800" dirty="0" smtClean="0"/>
          </a:p>
          <a:p>
            <a:pPr>
              <a:buFont typeface="Courier New" pitchFamily="49" charset="0"/>
              <a:buChar char="o"/>
            </a:pPr>
            <a:endParaRPr lang="en-US" sz="2800" dirty="0" smtClean="0"/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Chemical reaction</a:t>
            </a:r>
            <a:endParaRPr lang="ru-RU" sz="2800" dirty="0" smtClean="0"/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/>
              <a:t>Carbonization</a:t>
            </a:r>
            <a:endParaRPr lang="ru-RU" sz="2400" dirty="0" smtClean="0"/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/>
              <a:t>Metathesis</a:t>
            </a:r>
            <a:endParaRPr lang="ru-RU" sz="2400" dirty="0" smtClean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D956EEE-954B-4D8D-ADBC-B2BDA2C395BC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227687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Irreversible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64088" y="357301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Reversible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486916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±	 </a:t>
            </a:r>
            <a:endParaRPr lang="ru-RU" sz="2400" b="1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Thermally sensitive</a:t>
            </a:r>
            <a:endParaRPr lang="ru-RU" dirty="0"/>
          </a:p>
        </p:txBody>
      </p:sp>
      <p:pic>
        <p:nvPicPr>
          <p:cNvPr id="4" name="Содержимое 3" descr="product_thumb.ph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132856"/>
            <a:ext cx="396044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D956EEE-954B-4D8D-ADBC-B2BDA2C395BC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204864"/>
            <a:ext cx="345638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UV light sensitive</a:t>
            </a:r>
            <a:endParaRPr lang="ru-RU" dirty="0"/>
          </a:p>
        </p:txBody>
      </p:sp>
      <p:pic>
        <p:nvPicPr>
          <p:cNvPr id="5" name="Содержимое 4" descr="61+CtRwo4cL._SX425_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29807" b="14064"/>
          <a:stretch>
            <a:fillRect/>
          </a:stretch>
        </p:blipFill>
        <p:spPr>
          <a:xfrm>
            <a:off x="5508104" y="620688"/>
            <a:ext cx="3240360" cy="302433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D956EEE-954B-4D8D-ADBC-B2BDA2C395BC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6" name="Рисунок 5" descr="20150614_211921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24013" t="38450" r="16138" b="22701"/>
          <a:stretch>
            <a:fillRect/>
          </a:stretch>
        </p:blipFill>
        <p:spPr>
          <a:xfrm>
            <a:off x="395536" y="3284984"/>
            <a:ext cx="6408712" cy="3120031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Chemical reactions. Variants  review</a:t>
            </a:r>
            <a:endParaRPr lang="ru-RU" sz="4800" dirty="0" smtClean="0">
              <a:solidFill>
                <a:schemeClr val="accent5">
                  <a:lumMod val="75000"/>
                </a:schemeClr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D956EEE-954B-4D8D-ADBC-B2BDA2C395BC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2" y="1556792"/>
          <a:ext cx="8568952" cy="4176463"/>
        </p:xfrm>
        <a:graphic>
          <a:graphicData uri="http://schemas.openxmlformats.org/drawingml/2006/table">
            <a:tbl>
              <a:tblPr/>
              <a:tblGrid>
                <a:gridCol w="745138"/>
                <a:gridCol w="1390924"/>
                <a:gridCol w="1390924"/>
                <a:gridCol w="2795094"/>
                <a:gridCol w="927283"/>
                <a:gridCol w="1319589"/>
              </a:tblGrid>
              <a:tr h="48080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46" marR="7446" marT="74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Reagents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Actions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Reaction equation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Colour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Reversibility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067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446" marR="7446" marT="74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Milk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2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Warm up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Carbonization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kumimoji="0" lang="en-US" sz="1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Brown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067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446" marR="7446" marT="74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Lemon acid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369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446" marR="7446" marT="74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Cobalt(II) chloride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CoCl₂•6H₂O=6H₂O↑+CoCl₂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kumimoji="0" lang="en-US" sz="1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Blue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369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446" marR="7446" marT="74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Copper(II) sulphate +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Aqueous ammonia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CuSO₄+NH₄OH=Cu(OH)₂↓+(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NH</a:t>
                      </a:r>
                      <a:r>
                        <a:rPr lang="en-US" sz="1400" b="1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₂SO₄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28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+</a:t>
                      </a:r>
                      <a:endParaRPr kumimoji="0" lang="ru-RU" sz="28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067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446" marR="7446" marT="74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K₄[Fe(CN)₆] +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Iron(III) sulphate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4FeCl₃+3K₄[Fe(CN)₆]=Fe₄[Fe(CN)₆]₃↓+12KCl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871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446" marR="7446" marT="74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Starch +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Alcoholic solution of iodine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(C₆H₁₀O₅)n + I₂ =&gt; (C₆H₁₀O₅)n*I₂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Dark blue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Carbonization reactions</a:t>
            </a:r>
            <a:endParaRPr lang="ru-RU" dirty="0"/>
          </a:p>
        </p:txBody>
      </p:sp>
      <p:pic>
        <p:nvPicPr>
          <p:cNvPr id="7" name="Содержимое 6" descr="IMG_127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9378" t="7785" r="33595" b="16753"/>
          <a:stretch>
            <a:fillRect/>
          </a:stretch>
        </p:blipFill>
        <p:spPr>
          <a:xfrm>
            <a:off x="539551" y="2204864"/>
            <a:ext cx="3298279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D956EEE-954B-4D8D-ADBC-B2BDA2C395BC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5" name="Рисунок 4" descr="IMG_12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204864"/>
            <a:ext cx="5112060" cy="3408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Metathesises</a:t>
            </a:r>
            <a:endParaRPr lang="ru-RU" dirty="0"/>
          </a:p>
        </p:txBody>
      </p:sp>
      <p:pic>
        <p:nvPicPr>
          <p:cNvPr id="4" name="Содержимое 3" descr="IMG_130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4328" r="8404" b="11279"/>
          <a:stretch>
            <a:fillRect/>
          </a:stretch>
        </p:blipFill>
        <p:spPr>
          <a:xfrm>
            <a:off x="4427984" y="811111"/>
            <a:ext cx="4499992" cy="3049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D956EEE-954B-4D8D-ADBC-B2BDA2C395BC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5" name="Рисунок 4" descr="IMG_1308.JPG"/>
          <p:cNvPicPr>
            <a:picLocks noChangeAspect="1"/>
          </p:cNvPicPr>
          <p:nvPr/>
        </p:nvPicPr>
        <p:blipFill>
          <a:blip r:embed="rId3" cstate="print"/>
          <a:srcRect r="20120"/>
          <a:stretch>
            <a:fillRect/>
          </a:stretch>
        </p:blipFill>
        <p:spPr>
          <a:xfrm>
            <a:off x="216024" y="2420888"/>
            <a:ext cx="4298240" cy="3587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76056" y="458112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CoCl₂•6H₂O=6H₂O↑+CoCl₂</a:t>
            </a:r>
            <a:endParaRPr lang="ru-RU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39608</TotalTime>
  <Words>454</Words>
  <Application>Microsoft Office PowerPoint</Application>
  <PresentationFormat>Экран (4:3)</PresentationFormat>
  <Paragraphs>110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№6.Disappearing ink</vt:lpstr>
      <vt:lpstr>Problem situation</vt:lpstr>
      <vt:lpstr>History</vt:lpstr>
      <vt:lpstr>What the effect of the ink is based on</vt:lpstr>
      <vt:lpstr>Thermally sensitive</vt:lpstr>
      <vt:lpstr>UV light sensitive</vt:lpstr>
      <vt:lpstr>Chemical reactions. Variants  review</vt:lpstr>
      <vt:lpstr>Carbonization reactions</vt:lpstr>
      <vt:lpstr>Metathesises</vt:lpstr>
      <vt:lpstr>Слайд 10</vt:lpstr>
      <vt:lpstr>Слайд 11</vt:lpstr>
      <vt:lpstr>Слайд 12</vt:lpstr>
      <vt:lpstr>Results</vt:lpstr>
      <vt:lpstr>Thank you for your kind attention!</vt:lpstr>
      <vt:lpstr>Supplement</vt:lpstr>
      <vt:lpstr>Thermally sensitive</vt:lpstr>
      <vt:lpstr>Literature</vt:lpstr>
      <vt:lpstr>Experiments</vt:lpstr>
      <vt:lpstr>Photos</vt:lpstr>
      <vt:lpstr>Some more photos</vt:lpstr>
      <vt:lpstr>Still photos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Kira</dc:creator>
  <cp:lastModifiedBy>Kira</cp:lastModifiedBy>
  <cp:revision>467</cp:revision>
  <dcterms:created xsi:type="dcterms:W3CDTF">2015-05-19T20:45:24Z</dcterms:created>
  <dcterms:modified xsi:type="dcterms:W3CDTF">2015-06-24T08:48:04Z</dcterms:modified>
</cp:coreProperties>
</file>