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sldIdLst>
    <p:sldId id="256" r:id="rId2"/>
    <p:sldId id="257" r:id="rId3"/>
    <p:sldId id="259" r:id="rId4"/>
    <p:sldId id="275" r:id="rId5"/>
    <p:sldId id="276" r:id="rId6"/>
    <p:sldId id="277" r:id="rId7"/>
    <p:sldId id="265" r:id="rId8"/>
    <p:sldId id="266" r:id="rId9"/>
    <p:sldId id="278" r:id="rId10"/>
    <p:sldId id="279" r:id="rId11"/>
    <p:sldId id="267"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88" d="100"/>
          <a:sy n="88" d="100"/>
        </p:scale>
        <p:origin x="576"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0C8EC5-4B88-4055-9D4F-FDD3CBE6C426}" type="datetimeFigureOut">
              <a:rPr lang="ru-RU" smtClean="0"/>
              <a:t>20.06.2015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42CB06-F8A6-48E2-8AA0-8D4C6B62E120}" type="slidenum">
              <a:rPr lang="ru-RU" smtClean="0"/>
              <a:t>‹#›</a:t>
            </a:fld>
            <a:endParaRPr lang="ru-RU"/>
          </a:p>
        </p:txBody>
      </p:sp>
    </p:spTree>
    <p:extLst>
      <p:ext uri="{BB962C8B-B14F-4D97-AF65-F5344CB8AC3E}">
        <p14:creationId xmlns:p14="http://schemas.microsoft.com/office/powerpoint/2010/main" val="42494414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42CB06-F8A6-48E2-8AA0-8D4C6B62E120}" type="slidenum">
              <a:rPr lang="ru-RU" smtClean="0"/>
              <a:t>2</a:t>
            </a:fld>
            <a:endParaRPr lang="ru-RU"/>
          </a:p>
        </p:txBody>
      </p:sp>
    </p:spTree>
    <p:extLst>
      <p:ext uri="{BB962C8B-B14F-4D97-AF65-F5344CB8AC3E}">
        <p14:creationId xmlns:p14="http://schemas.microsoft.com/office/powerpoint/2010/main" val="42471255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42CB06-F8A6-48E2-8AA0-8D4C6B62E120}" type="slidenum">
              <a:rPr lang="ru-RU" smtClean="0"/>
              <a:t>3</a:t>
            </a:fld>
            <a:endParaRPr lang="ru-RU"/>
          </a:p>
        </p:txBody>
      </p:sp>
    </p:spTree>
    <p:extLst>
      <p:ext uri="{BB962C8B-B14F-4D97-AF65-F5344CB8AC3E}">
        <p14:creationId xmlns:p14="http://schemas.microsoft.com/office/powerpoint/2010/main" val="1624065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4B42CB06-F8A6-48E2-8AA0-8D4C6B62E120}" type="slidenum">
              <a:rPr lang="ru-RU" smtClean="0"/>
              <a:t>6</a:t>
            </a:fld>
            <a:endParaRPr lang="ru-RU"/>
          </a:p>
        </p:txBody>
      </p:sp>
    </p:spTree>
    <p:extLst>
      <p:ext uri="{BB962C8B-B14F-4D97-AF65-F5344CB8AC3E}">
        <p14:creationId xmlns:p14="http://schemas.microsoft.com/office/powerpoint/2010/main" val="1320226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95FDC9A-4403-4D76-8711-5C6DEAF956A5}" type="datetime1">
              <a:rPr lang="ru-RU" smtClean="0"/>
              <a:t>20.06.2015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3447903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4423B43D-A5C3-4A32-8A71-9EF1ACDA21EA}" type="datetime1">
              <a:rPr lang="ru-RU" smtClean="0"/>
              <a:t>20.06.2015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196314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5629382-02F1-4094-B2F2-33B7F9274F84}" type="datetime1">
              <a:rPr lang="ru-RU" smtClean="0"/>
              <a:t>20.06.2015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1167620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39FDA4B-0881-47F3-8C26-0D3DC62BAB3C}" type="datetime1">
              <a:rPr lang="ru-RU" smtClean="0"/>
              <a:t>20.06.2015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15075020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E73B9FC5-9434-4D86-AE7A-64B5FEA3D67C}" type="datetime1">
              <a:rPr lang="ru-RU" smtClean="0"/>
              <a:t>20.06.2015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24101190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77B95CE-1B31-4F2F-AA4A-6D7373A915F1}" type="datetime1">
              <a:rPr lang="ru-RU" smtClean="0"/>
              <a:t>20.06.2015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142670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F3B5895-EBD4-48E2-BBA6-5CBDF018F185}" type="datetime1">
              <a:rPr lang="ru-RU" smtClean="0"/>
              <a:t>20.06.2015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65165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6E52A63D-4380-425F-B10A-91BDB13019C0}" type="datetime1">
              <a:rPr lang="ru-RU" smtClean="0"/>
              <a:t>20.06.2015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32982366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DB16C57-7B8D-40AF-AFDB-EE71FC7A307F}" type="datetime1">
              <a:rPr lang="ru-RU" smtClean="0"/>
              <a:t>20.06.2015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2199662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235585D-3955-46C6-9868-891F7C736367}" type="datetime1">
              <a:rPr lang="ru-RU" smtClean="0"/>
              <a:t>20.06.2015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22871677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C44DFF56-E337-45C8-8F31-C1AFDD0F5187}" type="datetime1">
              <a:rPr lang="ru-RU" smtClean="0"/>
              <a:t>20.06.2015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B84D6C-A432-4173-BC49-CB5297849587}" type="slidenum">
              <a:rPr lang="ru-RU" smtClean="0"/>
              <a:t>‹#›</a:t>
            </a:fld>
            <a:endParaRPr lang="ru-RU"/>
          </a:p>
        </p:txBody>
      </p:sp>
    </p:spTree>
    <p:extLst>
      <p:ext uri="{BB962C8B-B14F-4D97-AF65-F5344CB8AC3E}">
        <p14:creationId xmlns:p14="http://schemas.microsoft.com/office/powerpoint/2010/main" val="1269651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90000"/>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6F7F19-7E6B-4C83-BAC7-BF3501AD8DA0}" type="datetime1">
              <a:rPr lang="ru-RU" smtClean="0"/>
              <a:t>20.06.2015</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B84D6C-A432-4173-BC49-CB5297849587}" type="slidenum">
              <a:rPr lang="ru-RU" smtClean="0"/>
              <a:t>‹#›</a:t>
            </a:fld>
            <a:endParaRPr lang="ru-RU"/>
          </a:p>
        </p:txBody>
      </p:sp>
    </p:spTree>
    <p:extLst>
      <p:ext uri="{BB962C8B-B14F-4D97-AF65-F5344CB8AC3E}">
        <p14:creationId xmlns:p14="http://schemas.microsoft.com/office/powerpoint/2010/main" val="668978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4.jpe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http://newimages.ru/wallpapers/26_6946_oboi_vid_na_zemlju_iz_kosmosa_2560x1600.jpg"/>
          <p:cNvPicPr>
            <a:picLocks noChangeAspect="1" noChangeArrowheads="1"/>
          </p:cNvPicPr>
          <p:nvPr/>
        </p:nvPicPr>
        <p:blipFill rotWithShape="1">
          <a:blip r:embed="rId2">
            <a:extLst>
              <a:ext uri="{28A0092B-C50C-407E-A947-70E740481C1C}">
                <a14:useLocalDpi xmlns:a14="http://schemas.microsoft.com/office/drawing/2010/main" val="0"/>
              </a:ext>
            </a:extLst>
          </a:blip>
          <a:srcRect t="6732" r="80120"/>
          <a:stretch/>
        </p:blipFill>
        <p:spPr bwMode="auto">
          <a:xfrm flipV="1">
            <a:off x="9750879" y="-68897"/>
            <a:ext cx="2441121" cy="715772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ttp://newimages.ru/wallpapers/26_6946_oboi_vid_na_zemlju_iz_kosmosa_2560x1600.jpg"/>
          <p:cNvPicPr>
            <a:picLocks noChangeAspect="1" noChangeArrowheads="1"/>
          </p:cNvPicPr>
          <p:nvPr/>
        </p:nvPicPr>
        <p:blipFill rotWithShape="1">
          <a:blip r:embed="rId2">
            <a:extLst>
              <a:ext uri="{28A0092B-C50C-407E-A947-70E740481C1C}">
                <a14:useLocalDpi xmlns:a14="http://schemas.microsoft.com/office/drawing/2010/main" val="0"/>
              </a:ext>
            </a:extLst>
          </a:blip>
          <a:srcRect l="19907" t="6732"/>
          <a:stretch/>
        </p:blipFill>
        <p:spPr bwMode="auto">
          <a:xfrm>
            <a:off x="-61994" y="-68897"/>
            <a:ext cx="9834643" cy="71577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639169" y="2029249"/>
            <a:ext cx="6204857" cy="2123658"/>
          </a:xfrm>
          <a:prstGeom prst="rect">
            <a:avLst/>
          </a:prstGeom>
          <a:noFill/>
        </p:spPr>
        <p:txBody>
          <a:bodyPr wrap="square" rtlCol="0">
            <a:spAutoFit/>
          </a:bodyPr>
          <a:lstStyle/>
          <a:p>
            <a:pPr algn="ctr"/>
            <a:r>
              <a:rPr lang="en-US" sz="4400" dirty="0" smtClean="0">
                <a:solidFill>
                  <a:schemeClr val="bg1"/>
                </a:solidFill>
                <a:latin typeface="Felix Titling" panose="04060505060202020A04" pitchFamily="82" charset="0"/>
              </a:rPr>
              <a:t>Problem </a:t>
            </a:r>
            <a:r>
              <a:rPr lang="ru-RU" sz="4400" dirty="0" smtClean="0">
                <a:solidFill>
                  <a:schemeClr val="bg1"/>
                </a:solidFill>
              </a:rPr>
              <a:t>№9</a:t>
            </a:r>
          </a:p>
          <a:p>
            <a:pPr algn="ctr"/>
            <a:r>
              <a:rPr lang="en-US" sz="4400" dirty="0" smtClean="0">
                <a:solidFill>
                  <a:schemeClr val="bg1"/>
                </a:solidFill>
                <a:latin typeface="Felix Titling" panose="04060505060202020A04" pitchFamily="82" charset="0"/>
              </a:rPr>
              <a:t>Distances in open space </a:t>
            </a:r>
            <a:endParaRPr lang="ru-RU" sz="4400" dirty="0">
              <a:solidFill>
                <a:schemeClr val="bg1"/>
              </a:solidFill>
            </a:endParaRPr>
          </a:p>
        </p:txBody>
      </p:sp>
      <p:pic>
        <p:nvPicPr>
          <p:cNvPr id="2050" name="Picture 2" descr="http://cs624225.vk.me/v624225880/3b3a9/desWvdLh--k.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0537275" y="-68897"/>
            <a:ext cx="1676496" cy="1659842"/>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s624225.vk.me/v624225880/3b3a2/1Dziat4sAsE.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995" y="-68897"/>
            <a:ext cx="1960987" cy="17076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9197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690688"/>
          </a:xfrm>
        </p:spPr>
        <p:txBody>
          <a:bodyPr>
            <a:normAutofit/>
          </a:bodyPr>
          <a:lstStyle/>
          <a:p>
            <a:pPr algn="ctr"/>
            <a:r>
              <a:rPr lang="en-US" sz="5400" dirty="0" smtClean="0">
                <a:solidFill>
                  <a:schemeClr val="bg1"/>
                </a:solidFill>
              </a:rPr>
              <a:t>Results</a:t>
            </a:r>
            <a:endParaRPr lang="ru-RU" sz="5400" dirty="0">
              <a:solidFill>
                <a:schemeClr val="bg1"/>
              </a:solidFill>
            </a:endParaRPr>
          </a:p>
        </p:txBody>
      </p:sp>
      <p:sp>
        <p:nvSpPr>
          <p:cNvPr id="3" name="Объект 2"/>
          <p:cNvSpPr>
            <a:spLocks noGrp="1"/>
          </p:cNvSpPr>
          <p:nvPr>
            <p:ph idx="1"/>
          </p:nvPr>
        </p:nvSpPr>
        <p:spPr>
          <a:xfrm>
            <a:off x="789431" y="1472056"/>
            <a:ext cx="10825625" cy="5015830"/>
          </a:xfrm>
        </p:spPr>
        <p:txBody>
          <a:bodyPr/>
          <a:lstStyle/>
          <a:p>
            <a:r>
              <a:rPr lang="en-US" dirty="0" smtClean="0">
                <a:solidFill>
                  <a:schemeClr val="bg1"/>
                </a:solidFill>
              </a:rPr>
              <a:t>We can accurately find distances in our Solar System</a:t>
            </a:r>
          </a:p>
          <a:p>
            <a:r>
              <a:rPr lang="en-US" dirty="0" smtClean="0">
                <a:solidFill>
                  <a:schemeClr val="bg1"/>
                </a:solidFill>
              </a:rPr>
              <a:t>While the distance is growing, the accuracy dramatically falls; to measure the </a:t>
            </a:r>
            <a:r>
              <a:rPr lang="en-US" dirty="0">
                <a:solidFill>
                  <a:schemeClr val="bg1"/>
                </a:solidFill>
              </a:rPr>
              <a:t>distances to other </a:t>
            </a:r>
            <a:r>
              <a:rPr lang="en-US" dirty="0" smtClean="0">
                <a:solidFill>
                  <a:schemeClr val="bg1"/>
                </a:solidFill>
              </a:rPr>
              <a:t>galaxies we will have really huge error.</a:t>
            </a:r>
          </a:p>
          <a:p>
            <a:r>
              <a:rPr lang="en-US" dirty="0" smtClean="0">
                <a:solidFill>
                  <a:schemeClr val="bg1"/>
                </a:solidFill>
              </a:rPr>
              <a:t>Our galaxy has a big black hole in the center. In our work we found the distance between our planet and a hole, which is about (28 ± 5</a:t>
            </a:r>
            <a:r>
              <a:rPr lang="ru-RU" dirty="0" smtClean="0">
                <a:solidFill>
                  <a:schemeClr val="bg1"/>
                </a:solidFill>
              </a:rPr>
              <a:t>)*1</a:t>
            </a:r>
            <a:r>
              <a:rPr lang="en-US" dirty="0" smtClean="0">
                <a:solidFill>
                  <a:schemeClr val="bg1"/>
                </a:solidFill>
              </a:rPr>
              <a:t>000 light years. </a:t>
            </a:r>
            <a:endParaRPr lang="ru-RU" dirty="0">
              <a:solidFill>
                <a:schemeClr val="bg1"/>
              </a:solidFill>
            </a:endParaRPr>
          </a:p>
        </p:txBody>
      </p:sp>
      <p:sp>
        <p:nvSpPr>
          <p:cNvPr id="6" name="Номер слайда 5"/>
          <p:cNvSpPr>
            <a:spLocks noGrp="1"/>
          </p:cNvSpPr>
          <p:nvPr>
            <p:ph type="sldNum" sz="quarter" idx="12"/>
          </p:nvPr>
        </p:nvSpPr>
        <p:spPr/>
        <p:txBody>
          <a:bodyPr/>
          <a:lstStyle/>
          <a:p>
            <a:fld id="{2CB84D6C-A432-4173-BC49-CB5297849587}" type="slidenum">
              <a:rPr lang="ru-RU" sz="3600" smtClean="0"/>
              <a:t>10</a:t>
            </a:fld>
            <a:endParaRPr lang="ru-RU" sz="3600" dirty="0"/>
          </a:p>
        </p:txBody>
      </p:sp>
    </p:spTree>
    <p:extLst>
      <p:ext uri="{BB962C8B-B14F-4D97-AF65-F5344CB8AC3E}">
        <p14:creationId xmlns:p14="http://schemas.microsoft.com/office/powerpoint/2010/main" val="310514356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2675731"/>
            <a:ext cx="10515600" cy="1325563"/>
          </a:xfrm>
        </p:spPr>
        <p:txBody>
          <a:bodyPr/>
          <a:lstStyle/>
          <a:p>
            <a:pPr algn="ctr"/>
            <a:r>
              <a:rPr lang="en-US" dirty="0" smtClean="0">
                <a:solidFill>
                  <a:schemeClr val="bg1"/>
                </a:solidFill>
              </a:rPr>
              <a:t>Thanks for attention!</a:t>
            </a:r>
            <a:endParaRPr lang="ru-RU" dirty="0">
              <a:solidFill>
                <a:schemeClr val="bg1"/>
              </a:solidFill>
            </a:endParaRPr>
          </a:p>
        </p:txBody>
      </p:sp>
      <p:sp>
        <p:nvSpPr>
          <p:cNvPr id="3" name="Номер слайда 2"/>
          <p:cNvSpPr>
            <a:spLocks noGrp="1"/>
          </p:cNvSpPr>
          <p:nvPr>
            <p:ph type="sldNum" sz="quarter" idx="12"/>
          </p:nvPr>
        </p:nvSpPr>
        <p:spPr/>
        <p:txBody>
          <a:bodyPr/>
          <a:lstStyle/>
          <a:p>
            <a:fld id="{2CB84D6C-A432-4173-BC49-CB5297849587}" type="slidenum">
              <a:rPr lang="ru-RU" smtClean="0"/>
              <a:t>11</a:t>
            </a:fld>
            <a:endParaRPr lang="ru-RU"/>
          </a:p>
        </p:txBody>
      </p:sp>
    </p:spTree>
    <p:extLst>
      <p:ext uri="{BB962C8B-B14F-4D97-AF65-F5344CB8AC3E}">
        <p14:creationId xmlns:p14="http://schemas.microsoft.com/office/powerpoint/2010/main" val="9872457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6000" dirty="0" smtClean="0">
                <a:solidFill>
                  <a:schemeClr val="bg1"/>
                </a:solidFill>
              </a:rPr>
              <a:t>Problem</a:t>
            </a:r>
            <a:endParaRPr lang="ru-RU" sz="6000" dirty="0">
              <a:solidFill>
                <a:schemeClr val="bg1"/>
              </a:solidFill>
            </a:endParaRPr>
          </a:p>
        </p:txBody>
      </p:sp>
      <p:sp>
        <p:nvSpPr>
          <p:cNvPr id="3" name="Объект 2"/>
          <p:cNvSpPr>
            <a:spLocks noGrp="1"/>
          </p:cNvSpPr>
          <p:nvPr>
            <p:ph idx="1"/>
          </p:nvPr>
        </p:nvSpPr>
        <p:spPr>
          <a:xfrm>
            <a:off x="838200" y="1825624"/>
            <a:ext cx="10515600" cy="4640489"/>
          </a:xfrm>
        </p:spPr>
        <p:txBody>
          <a:bodyPr>
            <a:normAutofit/>
          </a:bodyPr>
          <a:lstStyle/>
          <a:p>
            <a:pPr marL="0" indent="0">
              <a:buNone/>
            </a:pPr>
            <a:r>
              <a:rPr lang="en-US" sz="3600" dirty="0" smtClean="0">
                <a:solidFill>
                  <a:schemeClr val="bg1"/>
                </a:solidFill>
              </a:rPr>
              <a:t>How do astronomers measure distances between the planets of the Solar System, between the stars in our Galaxy, or between the galaxies? Determine the distance between the two space objects of your choice.</a:t>
            </a:r>
            <a:endParaRPr lang="ru-RU" sz="3600" dirty="0">
              <a:solidFill>
                <a:schemeClr val="bg1"/>
              </a:solidFill>
            </a:endParaRPr>
          </a:p>
        </p:txBody>
      </p:sp>
      <p:sp>
        <p:nvSpPr>
          <p:cNvPr id="4" name="Номер слайда 3"/>
          <p:cNvSpPr>
            <a:spLocks noGrp="1"/>
          </p:cNvSpPr>
          <p:nvPr>
            <p:ph type="sldNum" sz="quarter" idx="12"/>
          </p:nvPr>
        </p:nvSpPr>
        <p:spPr/>
        <p:txBody>
          <a:bodyPr/>
          <a:lstStyle/>
          <a:p>
            <a:fld id="{2CB84D6C-A432-4173-BC49-CB5297849587}" type="slidenum">
              <a:rPr lang="ru-RU" sz="3600" smtClean="0"/>
              <a:t>2</a:t>
            </a:fld>
            <a:endParaRPr lang="ru-RU" sz="3600" dirty="0"/>
          </a:p>
        </p:txBody>
      </p:sp>
    </p:spTree>
    <p:extLst>
      <p:ext uri="{BB962C8B-B14F-4D97-AF65-F5344CB8AC3E}">
        <p14:creationId xmlns:p14="http://schemas.microsoft.com/office/powerpoint/2010/main" val="379080469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chemeClr val="bg1"/>
                </a:solidFill>
              </a:rPr>
              <a:t>Distances in Solar system</a:t>
            </a:r>
            <a:endParaRPr lang="ru-RU" dirty="0">
              <a:solidFill>
                <a:schemeClr val="bg1"/>
              </a:solidFill>
            </a:endParaRPr>
          </a:p>
        </p:txBody>
      </p:sp>
      <p:sp>
        <p:nvSpPr>
          <p:cNvPr id="3" name="Объект 2"/>
          <p:cNvSpPr>
            <a:spLocks noGrp="1"/>
          </p:cNvSpPr>
          <p:nvPr>
            <p:ph idx="1"/>
          </p:nvPr>
        </p:nvSpPr>
        <p:spPr>
          <a:xfrm>
            <a:off x="409637" y="2315750"/>
            <a:ext cx="4002373" cy="739894"/>
          </a:xfrm>
        </p:spPr>
        <p:txBody>
          <a:bodyPr/>
          <a:lstStyle/>
          <a:p>
            <a:pPr marL="0" indent="0" algn="ctr">
              <a:buNone/>
            </a:pPr>
            <a:r>
              <a:rPr lang="en-US" dirty="0" smtClean="0">
                <a:solidFill>
                  <a:schemeClr val="bg1"/>
                </a:solidFill>
              </a:rPr>
              <a:t>Circulation period</a:t>
            </a:r>
            <a:endParaRPr lang="ru-RU" dirty="0" smtClean="0">
              <a:solidFill>
                <a:schemeClr val="bg1"/>
              </a:solidFill>
            </a:endParaRPr>
          </a:p>
          <a:p>
            <a:pPr marL="0" indent="0" algn="ctr">
              <a:buNone/>
            </a:pPr>
            <a:endParaRPr lang="ru-RU" dirty="0">
              <a:solidFill>
                <a:schemeClr val="bg1"/>
              </a:solidFill>
            </a:endParaRPr>
          </a:p>
          <a:p>
            <a:pPr marL="0" indent="0" algn="ctr">
              <a:buNone/>
            </a:pPr>
            <a:endParaRPr lang="ru-RU" dirty="0">
              <a:solidFill>
                <a:schemeClr val="bg1"/>
              </a:solidFill>
            </a:endParaRPr>
          </a:p>
        </p:txBody>
      </p:sp>
      <p:cxnSp>
        <p:nvCxnSpPr>
          <p:cNvPr id="5" name="Прямая со стрелкой 4"/>
          <p:cNvCxnSpPr/>
          <p:nvPr/>
        </p:nvCxnSpPr>
        <p:spPr>
          <a:xfrm flipH="1">
            <a:off x="2523744" y="1289154"/>
            <a:ext cx="1414412" cy="9010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4282362" y="2182575"/>
            <a:ext cx="4287187" cy="584775"/>
          </a:xfrm>
          <a:prstGeom prst="rect">
            <a:avLst/>
          </a:prstGeom>
          <a:noFill/>
        </p:spPr>
        <p:txBody>
          <a:bodyPr wrap="square" rtlCol="0">
            <a:spAutoFit/>
          </a:bodyPr>
          <a:lstStyle/>
          <a:p>
            <a:pPr algn="ctr"/>
            <a:r>
              <a:rPr lang="en-US" sz="3200" dirty="0">
                <a:solidFill>
                  <a:schemeClr val="bg1"/>
                </a:solidFill>
              </a:rPr>
              <a:t>R</a:t>
            </a:r>
            <a:r>
              <a:rPr lang="en-US" sz="3200" dirty="0" smtClean="0">
                <a:solidFill>
                  <a:schemeClr val="bg1"/>
                </a:solidFill>
              </a:rPr>
              <a:t>adiolocation</a:t>
            </a:r>
            <a:endParaRPr lang="ru-RU" sz="3200" dirty="0">
              <a:solidFill>
                <a:schemeClr val="bg1"/>
              </a:solidFill>
            </a:endParaRPr>
          </a:p>
        </p:txBody>
      </p:sp>
      <p:sp>
        <p:nvSpPr>
          <p:cNvPr id="11" name="TextBox 10"/>
          <p:cNvSpPr txBox="1"/>
          <p:nvPr/>
        </p:nvSpPr>
        <p:spPr>
          <a:xfrm>
            <a:off x="8689552" y="2190158"/>
            <a:ext cx="3177915" cy="954107"/>
          </a:xfrm>
          <a:prstGeom prst="rect">
            <a:avLst/>
          </a:prstGeom>
          <a:noFill/>
        </p:spPr>
        <p:txBody>
          <a:bodyPr wrap="square" rtlCol="0">
            <a:spAutoFit/>
          </a:bodyPr>
          <a:lstStyle/>
          <a:p>
            <a:pPr algn="ctr"/>
            <a:r>
              <a:rPr lang="en-US" sz="2800" dirty="0">
                <a:solidFill>
                  <a:schemeClr val="bg1"/>
                </a:solidFill>
              </a:rPr>
              <a:t>L</a:t>
            </a:r>
            <a:r>
              <a:rPr lang="en-US" sz="2800" dirty="0" smtClean="0">
                <a:solidFill>
                  <a:schemeClr val="bg1"/>
                </a:solidFill>
              </a:rPr>
              <a:t>aser ranging</a:t>
            </a:r>
            <a:endParaRPr lang="ru-RU" sz="2800" dirty="0" smtClean="0">
              <a:solidFill>
                <a:schemeClr val="bg1"/>
              </a:solidFill>
            </a:endParaRPr>
          </a:p>
          <a:p>
            <a:pPr algn="ctr"/>
            <a:r>
              <a:rPr lang="en-US" sz="2800" dirty="0" smtClean="0">
                <a:solidFill>
                  <a:schemeClr val="bg1"/>
                </a:solidFill>
              </a:rPr>
              <a:t>(Moon only)</a:t>
            </a:r>
            <a:endParaRPr lang="ru-RU" sz="2800" dirty="0">
              <a:solidFill>
                <a:schemeClr val="bg1"/>
              </a:solidFill>
            </a:endParaRPr>
          </a:p>
        </p:txBody>
      </p:sp>
      <p:cxnSp>
        <p:nvCxnSpPr>
          <p:cNvPr id="12" name="Прямая со стрелкой 11"/>
          <p:cNvCxnSpPr/>
          <p:nvPr/>
        </p:nvCxnSpPr>
        <p:spPr>
          <a:xfrm>
            <a:off x="6181937" y="1422466"/>
            <a:ext cx="263833" cy="70613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a:endCxn id="11" idx="0"/>
          </p:cNvCxnSpPr>
          <p:nvPr/>
        </p:nvCxnSpPr>
        <p:spPr>
          <a:xfrm>
            <a:off x="8689552" y="1289154"/>
            <a:ext cx="1588958" cy="901004"/>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1693203" y="6057781"/>
            <a:ext cx="11002781" cy="800219"/>
          </a:xfrm>
          <a:prstGeom prst="rect">
            <a:avLst/>
          </a:prstGeom>
          <a:noFill/>
        </p:spPr>
        <p:txBody>
          <a:bodyPr wrap="square" rtlCol="0">
            <a:spAutoFit/>
          </a:bodyPr>
          <a:lstStyle/>
          <a:p>
            <a:r>
              <a:rPr lang="ru-RU" sz="2800" dirty="0">
                <a:solidFill>
                  <a:schemeClr val="bg1"/>
                </a:solidFill>
              </a:rPr>
              <a:t>1 </a:t>
            </a:r>
            <a:r>
              <a:rPr lang="en-US" sz="2800" dirty="0" smtClean="0">
                <a:solidFill>
                  <a:schemeClr val="bg1"/>
                </a:solidFill>
              </a:rPr>
              <a:t>astronomical unit </a:t>
            </a:r>
            <a:r>
              <a:rPr lang="ru-RU" sz="2800" dirty="0" smtClean="0">
                <a:solidFill>
                  <a:schemeClr val="bg1"/>
                </a:solidFill>
              </a:rPr>
              <a:t>(а.</a:t>
            </a:r>
            <a:r>
              <a:rPr lang="en-US" sz="2800" dirty="0" smtClean="0">
                <a:solidFill>
                  <a:schemeClr val="bg1"/>
                </a:solidFill>
              </a:rPr>
              <a:t>u</a:t>
            </a:r>
            <a:r>
              <a:rPr lang="ru-RU" sz="2800" dirty="0" smtClean="0">
                <a:solidFill>
                  <a:schemeClr val="bg1"/>
                </a:solidFill>
              </a:rPr>
              <a:t>.) </a:t>
            </a:r>
            <a:r>
              <a:rPr lang="en-US" sz="2800" dirty="0" smtClean="0">
                <a:solidFill>
                  <a:schemeClr val="bg1"/>
                </a:solidFill>
              </a:rPr>
              <a:t>is</a:t>
            </a:r>
            <a:r>
              <a:rPr lang="ru-RU" sz="2800" dirty="0" smtClean="0">
                <a:solidFill>
                  <a:schemeClr val="bg1"/>
                </a:solidFill>
              </a:rPr>
              <a:t> 149 597 870 ± 2 </a:t>
            </a:r>
            <a:r>
              <a:rPr lang="en-US" sz="2800" dirty="0" smtClean="0">
                <a:solidFill>
                  <a:schemeClr val="bg1"/>
                </a:solidFill>
              </a:rPr>
              <a:t>km</a:t>
            </a:r>
            <a:endParaRPr lang="ru-RU" sz="2800" dirty="0" smtClean="0">
              <a:solidFill>
                <a:schemeClr val="bg1"/>
              </a:solidFill>
            </a:endParaRPr>
          </a:p>
          <a:p>
            <a:endParaRPr lang="ru-RU" dirty="0"/>
          </a:p>
        </p:txBody>
      </p:sp>
      <p:pic>
        <p:nvPicPr>
          <p:cNvPr id="1026" name="Picture 2" descr="https://upload.wikimedia.org/wikipedia/commons/thumb/0/07/Radarops.gif/200px-Radarops.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003662" y="3471650"/>
            <a:ext cx="2884216" cy="14853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pic>
        <p:nvPicPr>
          <p:cNvPr id="1028" name="Picture 4" descr="http://kosmo-apparaty.ru/wp-content/uploads/2014/02/Kontseptsiya-lazernoy-lokatsii-Lunyi.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449547" y="3128098"/>
            <a:ext cx="3518224" cy="219889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5062151" y="5248862"/>
            <a:ext cx="2767238" cy="461665"/>
          </a:xfrm>
          <a:prstGeom prst="rect">
            <a:avLst/>
          </a:prstGeom>
          <a:noFill/>
        </p:spPr>
        <p:txBody>
          <a:bodyPr wrap="square" rtlCol="0">
            <a:spAutoFit/>
          </a:bodyPr>
          <a:lstStyle/>
          <a:p>
            <a:pPr algn="r"/>
            <a:r>
              <a:rPr lang="en-US" sz="2400" dirty="0" smtClean="0">
                <a:solidFill>
                  <a:schemeClr val="bg1"/>
                </a:solidFill>
              </a:rPr>
              <a:t>A:98%</a:t>
            </a:r>
            <a:endParaRPr lang="ru-RU" sz="2400" dirty="0">
              <a:solidFill>
                <a:schemeClr val="bg1"/>
              </a:solidFill>
            </a:endParaRPr>
          </a:p>
        </p:txBody>
      </p:sp>
      <p:sp>
        <p:nvSpPr>
          <p:cNvPr id="9" name="TextBox 8"/>
          <p:cNvSpPr txBox="1"/>
          <p:nvPr/>
        </p:nvSpPr>
        <p:spPr>
          <a:xfrm>
            <a:off x="8629550" y="5243705"/>
            <a:ext cx="3297918" cy="461665"/>
          </a:xfrm>
          <a:prstGeom prst="rect">
            <a:avLst/>
          </a:prstGeom>
          <a:noFill/>
        </p:spPr>
        <p:txBody>
          <a:bodyPr wrap="square" rtlCol="0">
            <a:spAutoFit/>
          </a:bodyPr>
          <a:lstStyle/>
          <a:p>
            <a:pPr algn="ctr"/>
            <a:r>
              <a:rPr lang="en-US" sz="2400" dirty="0" smtClean="0">
                <a:solidFill>
                  <a:schemeClr val="bg1"/>
                </a:solidFill>
              </a:rPr>
              <a:t>A: almost 100%</a:t>
            </a:r>
            <a:endParaRPr lang="ru-RU" sz="2400" dirty="0">
              <a:solidFill>
                <a:schemeClr val="bg1"/>
              </a:solidFill>
            </a:endParaRPr>
          </a:p>
        </p:txBody>
      </p:sp>
      <mc:AlternateContent xmlns:mc="http://schemas.openxmlformats.org/markup-compatibility/2006" xmlns:a14="http://schemas.microsoft.com/office/drawing/2010/main">
        <mc:Choice Requires="a14">
          <p:sp>
            <p:nvSpPr>
              <p:cNvPr id="4" name="TextBox 3"/>
              <p:cNvSpPr txBox="1"/>
              <p:nvPr/>
            </p:nvSpPr>
            <p:spPr>
              <a:xfrm>
                <a:off x="515832" y="2806232"/>
                <a:ext cx="3809183" cy="1455014"/>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3200" i="1">
                          <a:solidFill>
                            <a:schemeClr val="bg1"/>
                          </a:solidFill>
                          <a:latin typeface="Cambria Math" panose="02040503050406030204" pitchFamily="18" charset="0"/>
                          <a:ea typeface="Cambria Math" panose="02040503050406030204" pitchFamily="18" charset="0"/>
                        </a:rPr>
                        <m:t>𝓇</m:t>
                      </m:r>
                      <m:r>
                        <a:rPr lang="en-US" sz="3200" i="1" smtClean="0">
                          <a:solidFill>
                            <a:schemeClr val="bg1"/>
                          </a:solidFill>
                          <a:latin typeface="Cambria Math" panose="02040503050406030204" pitchFamily="18" charset="0"/>
                        </a:rPr>
                        <m:t>=</m:t>
                      </m:r>
                      <m:rad>
                        <m:radPr>
                          <m:ctrlPr>
                            <a:rPr lang="en-US" sz="3200" i="1" smtClean="0">
                              <a:solidFill>
                                <a:schemeClr val="bg1"/>
                              </a:solidFill>
                              <a:latin typeface="Cambria Math" panose="02040503050406030204" pitchFamily="18" charset="0"/>
                            </a:rPr>
                          </m:ctrlPr>
                        </m:radPr>
                        <m:deg>
                          <m:r>
                            <a:rPr lang="en-US" sz="3200" i="1" smtClean="0">
                              <a:solidFill>
                                <a:schemeClr val="bg1"/>
                              </a:solidFill>
                              <a:latin typeface="Cambria Math" panose="02040503050406030204" pitchFamily="18" charset="0"/>
                            </a:rPr>
                            <m:t>3</m:t>
                          </m:r>
                        </m:deg>
                        <m:e>
                          <m:sSup>
                            <m:sSupPr>
                              <m:ctrlPr>
                                <a:rPr lang="el-GR" sz="3200" i="1" smtClean="0">
                                  <a:solidFill>
                                    <a:schemeClr val="bg1"/>
                                  </a:solidFill>
                                  <a:latin typeface="Cambria Math" panose="02040503050406030204" pitchFamily="18" charset="0"/>
                                  <a:ea typeface="Cambria Math" panose="02040503050406030204" pitchFamily="18" charset="0"/>
                                </a:rPr>
                              </m:ctrlPr>
                            </m:sSupPr>
                            <m:e>
                              <m:r>
                                <m:rPr>
                                  <m:sty m:val="p"/>
                                </m:rPr>
                                <a:rPr lang="el-GR" sz="3200" i="1" smtClean="0">
                                  <a:solidFill>
                                    <a:schemeClr val="bg1"/>
                                  </a:solidFill>
                                  <a:latin typeface="Cambria Math" panose="02040503050406030204" pitchFamily="18" charset="0"/>
                                  <a:ea typeface="Cambria Math" panose="02040503050406030204" pitchFamily="18" charset="0"/>
                                </a:rPr>
                                <m:t>Τ</m:t>
                              </m:r>
                            </m:e>
                            <m:sup>
                              <m:r>
                                <a:rPr lang="en-US" sz="3200" b="0" i="1" smtClean="0">
                                  <a:solidFill>
                                    <a:schemeClr val="bg1"/>
                                  </a:solidFill>
                                  <a:latin typeface="Cambria Math" panose="02040503050406030204" pitchFamily="18" charset="0"/>
                                  <a:ea typeface="Cambria Math" panose="02040503050406030204" pitchFamily="18" charset="0"/>
                                </a:rPr>
                                <m:t>2</m:t>
                              </m:r>
                            </m:sup>
                          </m:sSup>
                          <m:r>
                            <a:rPr lang="en-US" sz="3200" b="0" i="1" smtClean="0">
                              <a:solidFill>
                                <a:schemeClr val="bg1"/>
                              </a:solidFill>
                              <a:latin typeface="Cambria Math" panose="02040503050406030204" pitchFamily="18" charset="0"/>
                              <a:ea typeface="Cambria Math" panose="02040503050406030204" pitchFamily="18" charset="0"/>
                            </a:rPr>
                            <m:t>+</m:t>
                          </m:r>
                          <m:r>
                            <a:rPr lang="en-US" sz="3200" i="1">
                              <a:solidFill>
                                <a:schemeClr val="bg1"/>
                              </a:solidFill>
                              <a:latin typeface="Cambria Math" panose="02040503050406030204" pitchFamily="18" charset="0"/>
                              <a:ea typeface="Cambria Math" panose="02040503050406030204" pitchFamily="18" charset="0"/>
                            </a:rPr>
                            <m:t>(1+</m:t>
                          </m:r>
                          <m:f>
                            <m:fPr>
                              <m:ctrlPr>
                                <a:rPr lang="en-US" sz="3200" i="1">
                                  <a:solidFill>
                                    <a:schemeClr val="bg1"/>
                                  </a:solidFill>
                                  <a:latin typeface="Cambria Math" panose="02040503050406030204" pitchFamily="18" charset="0"/>
                                  <a:ea typeface="Cambria Math" panose="02040503050406030204" pitchFamily="18" charset="0"/>
                                </a:rPr>
                              </m:ctrlPr>
                            </m:fPr>
                            <m:num>
                              <m:r>
                                <a:rPr lang="en-US" sz="3200" i="1">
                                  <a:solidFill>
                                    <a:schemeClr val="bg1"/>
                                  </a:solidFill>
                                  <a:latin typeface="Cambria Math" panose="02040503050406030204" pitchFamily="18" charset="0"/>
                                  <a:ea typeface="Cambria Math" panose="02040503050406030204" pitchFamily="18" charset="0"/>
                                </a:rPr>
                                <m:t>𝑚</m:t>
                              </m:r>
                            </m:num>
                            <m:den>
                              <m:sSub>
                                <m:sSubPr>
                                  <m:ctrlPr>
                                    <a:rPr lang="en-US" sz="3200" i="1">
                                      <a:solidFill>
                                        <a:schemeClr val="bg1"/>
                                      </a:solidFill>
                                      <a:latin typeface="Cambria Math" panose="02040503050406030204" pitchFamily="18" charset="0"/>
                                      <a:ea typeface="Cambria Math" panose="02040503050406030204" pitchFamily="18" charset="0"/>
                                    </a:rPr>
                                  </m:ctrlPr>
                                </m:sSubPr>
                                <m:e>
                                  <m:r>
                                    <a:rPr lang="en-US" sz="3200" i="1">
                                      <a:solidFill>
                                        <a:schemeClr val="bg1"/>
                                      </a:solidFill>
                                      <a:latin typeface="Cambria Math" panose="02040503050406030204" pitchFamily="18" charset="0"/>
                                      <a:ea typeface="Cambria Math" panose="02040503050406030204" pitchFamily="18" charset="0"/>
                                    </a:rPr>
                                    <m:t>𝑚</m:t>
                                  </m:r>
                                </m:e>
                                <m:sub>
                                  <m:r>
                                    <a:rPr lang="en-US" sz="3200" i="1">
                                      <a:solidFill>
                                        <a:schemeClr val="bg1"/>
                                      </a:solidFill>
                                      <a:latin typeface="Cambria Math" panose="02040503050406030204" pitchFamily="18" charset="0"/>
                                      <a:ea typeface="Cambria Math" panose="02040503050406030204" pitchFamily="18" charset="0"/>
                                    </a:rPr>
                                    <m:t>𝑠</m:t>
                                  </m:r>
                                </m:sub>
                              </m:sSub>
                            </m:den>
                          </m:f>
                          <m:r>
                            <a:rPr lang="en-US" sz="3200" b="0" i="1" smtClean="0">
                              <a:solidFill>
                                <a:schemeClr val="bg1"/>
                              </a:solidFill>
                              <a:latin typeface="Cambria Math" panose="02040503050406030204" pitchFamily="18" charset="0"/>
                              <a:ea typeface="Cambria Math" panose="02040503050406030204" pitchFamily="18" charset="0"/>
                            </a:rPr>
                            <m:t>)</m:t>
                          </m:r>
                        </m:e>
                      </m:rad>
                    </m:oMath>
                  </m:oMathPara>
                </a14:m>
                <a:endParaRPr lang="ru-RU" dirty="0"/>
              </a:p>
            </p:txBody>
          </p:sp>
        </mc:Choice>
        <mc:Fallback xmlns="">
          <p:sp>
            <p:nvSpPr>
              <p:cNvPr id="4" name="TextBox 3"/>
              <p:cNvSpPr txBox="1">
                <a:spLocks noRot="1" noChangeAspect="1" noMove="1" noResize="1" noEditPoints="1" noAdjustHandles="1" noChangeArrowheads="1" noChangeShapeType="1" noTextEdit="1"/>
              </p:cNvSpPr>
              <p:nvPr/>
            </p:nvSpPr>
            <p:spPr>
              <a:xfrm>
                <a:off x="515832" y="2806232"/>
                <a:ext cx="3809183" cy="1455014"/>
              </a:xfrm>
              <a:prstGeom prst="rect">
                <a:avLst/>
              </a:prstGeom>
              <a:blipFill rotWithShape="0">
                <a:blip r:embed="rId5"/>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6" name="TextBox 5"/>
              <p:cNvSpPr txBox="1"/>
              <p:nvPr/>
            </p:nvSpPr>
            <p:spPr>
              <a:xfrm>
                <a:off x="160746" y="4476412"/>
                <a:ext cx="4698948" cy="1200329"/>
              </a:xfrm>
              <a:prstGeom prst="rect">
                <a:avLst/>
              </a:prstGeom>
              <a:noFill/>
            </p:spPr>
            <p:txBody>
              <a:bodyPr wrap="square" rtlCol="0">
                <a:spAutoFit/>
              </a:bodyPr>
              <a:lstStyle/>
              <a:p>
                <a14:m>
                  <m:oMath xmlns:m="http://schemas.openxmlformats.org/officeDocument/2006/math">
                    <m:r>
                      <a:rPr lang="en-US" b="0" i="1" smtClean="0">
                        <a:solidFill>
                          <a:schemeClr val="bg1"/>
                        </a:solidFill>
                        <a:latin typeface="Cambria Math" panose="02040503050406030204" pitchFamily="18" charset="0"/>
                      </a:rPr>
                      <m:t>𝑟</m:t>
                    </m:r>
                  </m:oMath>
                </a14:m>
                <a:r>
                  <a:rPr lang="ru-RU" dirty="0" smtClean="0">
                    <a:solidFill>
                      <a:schemeClr val="bg1"/>
                    </a:solidFill>
                  </a:rPr>
                  <a:t> – </a:t>
                </a:r>
                <a:r>
                  <a:rPr lang="en-US" dirty="0" smtClean="0">
                    <a:solidFill>
                      <a:schemeClr val="bg1"/>
                    </a:solidFill>
                  </a:rPr>
                  <a:t>average distance between Sun and planet (</a:t>
                </a:r>
                <a:r>
                  <a:rPr lang="en-US" dirty="0" err="1" smtClean="0">
                    <a:solidFill>
                      <a:schemeClr val="bg1"/>
                    </a:solidFill>
                  </a:rPr>
                  <a:t>a.u</a:t>
                </a:r>
                <a:r>
                  <a:rPr lang="en-US" dirty="0" smtClean="0">
                    <a:solidFill>
                      <a:schemeClr val="bg1"/>
                    </a:solidFill>
                  </a:rPr>
                  <a:t>.) </a:t>
                </a:r>
                <a14:m>
                  <m:oMath xmlns:m="http://schemas.openxmlformats.org/officeDocument/2006/math">
                    <m:r>
                      <m:rPr>
                        <m:sty m:val="p"/>
                      </m:rPr>
                      <a:rPr lang="el-GR" i="1">
                        <a:solidFill>
                          <a:schemeClr val="bg1"/>
                        </a:solidFill>
                        <a:latin typeface="Cambria Math" panose="02040503050406030204" pitchFamily="18" charset="0"/>
                        <a:ea typeface="Cambria Math" panose="02040503050406030204" pitchFamily="18" charset="0"/>
                      </a:rPr>
                      <m:t>Τ</m:t>
                    </m:r>
                    <m:r>
                      <a:rPr lang="en-US" b="0" i="0" smtClean="0">
                        <a:solidFill>
                          <a:schemeClr val="bg1"/>
                        </a:solidFill>
                        <a:latin typeface="Cambria Math" panose="02040503050406030204" pitchFamily="18" charset="0"/>
                        <a:ea typeface="Cambria Math" panose="02040503050406030204" pitchFamily="18" charset="0"/>
                      </a:rPr>
                      <m:t> </m:t>
                    </m:r>
                  </m:oMath>
                </a14:m>
                <a:r>
                  <a:rPr lang="en-US" dirty="0" smtClean="0">
                    <a:solidFill>
                      <a:schemeClr val="bg1"/>
                    </a:solidFill>
                  </a:rPr>
                  <a:t>– circulation period</a:t>
                </a:r>
              </a:p>
              <a:p>
                <a14:m>
                  <m:oMath xmlns:m="http://schemas.openxmlformats.org/officeDocument/2006/math">
                    <m:r>
                      <a:rPr lang="en-US" b="0" i="1" smtClean="0">
                        <a:solidFill>
                          <a:schemeClr val="bg1"/>
                        </a:solidFill>
                        <a:latin typeface="Cambria Math" panose="02040503050406030204" pitchFamily="18" charset="0"/>
                      </a:rPr>
                      <m:t>𝑚</m:t>
                    </m:r>
                  </m:oMath>
                </a14:m>
                <a:r>
                  <a:rPr lang="en-US" dirty="0" smtClean="0">
                    <a:solidFill>
                      <a:schemeClr val="bg1"/>
                    </a:solidFill>
                  </a:rPr>
                  <a:t> –</a:t>
                </a:r>
                <a:r>
                  <a:rPr lang="en-US" dirty="0">
                    <a:solidFill>
                      <a:schemeClr val="bg1"/>
                    </a:solidFill>
                  </a:rPr>
                  <a:t> mass of the </a:t>
                </a:r>
                <a:r>
                  <a:rPr lang="en-US" dirty="0" smtClean="0">
                    <a:solidFill>
                      <a:schemeClr val="bg1"/>
                    </a:solidFill>
                  </a:rPr>
                  <a:t>planet</a:t>
                </a:r>
                <a:endParaRPr lang="ru-RU" dirty="0" smtClean="0">
                  <a:solidFill>
                    <a:schemeClr val="bg1"/>
                  </a:solidFill>
                </a:endParaRPr>
              </a:p>
              <a:p>
                <a14:m>
                  <m:oMath xmlns:m="http://schemas.openxmlformats.org/officeDocument/2006/math">
                    <m:sSub>
                      <m:sSubPr>
                        <m:ctrlPr>
                          <a:rPr lang="en-US" i="1" smtClean="0">
                            <a:solidFill>
                              <a:schemeClr val="bg1"/>
                            </a:solidFill>
                            <a:latin typeface="Cambria Math" panose="02040503050406030204" pitchFamily="18" charset="0"/>
                          </a:rPr>
                        </m:ctrlPr>
                      </m:sSubPr>
                      <m:e>
                        <m:r>
                          <a:rPr lang="en-US" b="0" i="1" smtClean="0">
                            <a:solidFill>
                              <a:schemeClr val="bg1"/>
                            </a:solidFill>
                            <a:latin typeface="Cambria Math" panose="02040503050406030204" pitchFamily="18" charset="0"/>
                          </a:rPr>
                          <m:t>𝑚</m:t>
                        </m:r>
                      </m:e>
                      <m:sub>
                        <m:r>
                          <a:rPr lang="en-US" b="0" i="1" smtClean="0">
                            <a:solidFill>
                              <a:schemeClr val="bg1"/>
                            </a:solidFill>
                            <a:latin typeface="Cambria Math" panose="02040503050406030204" pitchFamily="18" charset="0"/>
                          </a:rPr>
                          <m:t>𝑠</m:t>
                        </m:r>
                      </m:sub>
                    </m:sSub>
                  </m:oMath>
                </a14:m>
                <a:r>
                  <a:rPr lang="en-US" dirty="0" smtClean="0">
                    <a:solidFill>
                      <a:schemeClr val="bg1"/>
                    </a:solidFill>
                  </a:rPr>
                  <a:t>-</a:t>
                </a:r>
                <a:r>
                  <a:rPr lang="en-US" dirty="0">
                    <a:solidFill>
                      <a:schemeClr val="bg1"/>
                    </a:solidFill>
                  </a:rPr>
                  <a:t> </a:t>
                </a:r>
                <a:r>
                  <a:rPr lang="en-US" dirty="0" smtClean="0">
                    <a:solidFill>
                      <a:schemeClr val="bg1"/>
                    </a:solidFill>
                  </a:rPr>
                  <a:t>mass of Sun</a:t>
                </a:r>
              </a:p>
            </p:txBody>
          </p:sp>
        </mc:Choice>
        <mc:Fallback xmlns="">
          <p:sp>
            <p:nvSpPr>
              <p:cNvPr id="6" name="TextBox 5"/>
              <p:cNvSpPr txBox="1">
                <a:spLocks noRot="1" noChangeAspect="1" noMove="1" noResize="1" noEditPoints="1" noAdjustHandles="1" noChangeArrowheads="1" noChangeShapeType="1" noTextEdit="1"/>
              </p:cNvSpPr>
              <p:nvPr/>
            </p:nvSpPr>
            <p:spPr>
              <a:xfrm>
                <a:off x="160746" y="4476412"/>
                <a:ext cx="4698948" cy="1200329"/>
              </a:xfrm>
              <a:prstGeom prst="rect">
                <a:avLst/>
              </a:prstGeom>
              <a:blipFill rotWithShape="0">
                <a:blip r:embed="rId6"/>
                <a:stretch>
                  <a:fillRect l="-1038" t="-2538" b="-7107"/>
                </a:stretch>
              </a:blipFill>
            </p:spPr>
            <p:txBody>
              <a:bodyPr/>
              <a:lstStyle/>
              <a:p>
                <a:r>
                  <a:rPr lang="ru-RU">
                    <a:noFill/>
                  </a:rPr>
                  <a:t> </a:t>
                </a:r>
              </a:p>
            </p:txBody>
          </p:sp>
        </mc:Fallback>
      </mc:AlternateContent>
      <p:sp>
        <p:nvSpPr>
          <p:cNvPr id="17" name="TextBox 16"/>
          <p:cNvSpPr txBox="1"/>
          <p:nvPr/>
        </p:nvSpPr>
        <p:spPr>
          <a:xfrm>
            <a:off x="2891105" y="5249756"/>
            <a:ext cx="2767238" cy="461665"/>
          </a:xfrm>
          <a:prstGeom prst="rect">
            <a:avLst/>
          </a:prstGeom>
          <a:noFill/>
        </p:spPr>
        <p:txBody>
          <a:bodyPr wrap="square" rtlCol="0">
            <a:spAutoFit/>
          </a:bodyPr>
          <a:lstStyle/>
          <a:p>
            <a:pPr algn="ctr"/>
            <a:r>
              <a:rPr lang="en-US" sz="2400" dirty="0" smtClean="0">
                <a:solidFill>
                  <a:schemeClr val="bg1"/>
                </a:solidFill>
              </a:rPr>
              <a:t>A:95%</a:t>
            </a:r>
            <a:endParaRPr lang="ru-RU" sz="2400" dirty="0">
              <a:solidFill>
                <a:schemeClr val="bg1"/>
              </a:solidFill>
            </a:endParaRPr>
          </a:p>
        </p:txBody>
      </p:sp>
      <p:sp>
        <p:nvSpPr>
          <p:cNvPr id="7" name="Номер слайда 6"/>
          <p:cNvSpPr>
            <a:spLocks noGrp="1"/>
          </p:cNvSpPr>
          <p:nvPr>
            <p:ph type="sldNum" sz="quarter" idx="12"/>
          </p:nvPr>
        </p:nvSpPr>
        <p:spPr/>
        <p:txBody>
          <a:bodyPr/>
          <a:lstStyle/>
          <a:p>
            <a:fld id="{2CB84D6C-A432-4173-BC49-CB5297849587}" type="slidenum">
              <a:rPr lang="ru-RU" sz="3600" smtClean="0"/>
              <a:t>3</a:t>
            </a:fld>
            <a:endParaRPr lang="ru-RU" sz="3600" dirty="0"/>
          </a:p>
        </p:txBody>
      </p:sp>
    </p:spTree>
    <p:extLst>
      <p:ext uri="{BB962C8B-B14F-4D97-AF65-F5344CB8AC3E}">
        <p14:creationId xmlns:p14="http://schemas.microsoft.com/office/powerpoint/2010/main" val="4882358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smtClean="0">
                <a:solidFill>
                  <a:schemeClr val="bg1"/>
                </a:solidFill>
              </a:rPr>
              <a:t>Stars in our galaxy</a:t>
            </a:r>
            <a:endParaRPr lang="ru-RU" dirty="0">
              <a:solidFill>
                <a:schemeClr val="bg1"/>
              </a:solidFill>
            </a:endParaRPr>
          </a:p>
        </p:txBody>
      </p:sp>
      <p:cxnSp>
        <p:nvCxnSpPr>
          <p:cNvPr id="5" name="Прямая со стрелкой 4"/>
          <p:cNvCxnSpPr/>
          <p:nvPr/>
        </p:nvCxnSpPr>
        <p:spPr>
          <a:xfrm flipH="1">
            <a:off x="2754082" y="1027906"/>
            <a:ext cx="1185906" cy="17698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flipH="1">
            <a:off x="4840941" y="1381874"/>
            <a:ext cx="961147" cy="581230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1007246" y="912502"/>
            <a:ext cx="1578429" cy="584775"/>
          </a:xfrm>
          <a:prstGeom prst="rect">
            <a:avLst/>
          </a:prstGeom>
          <a:noFill/>
        </p:spPr>
        <p:txBody>
          <a:bodyPr wrap="square" rtlCol="0">
            <a:spAutoFit/>
          </a:bodyPr>
          <a:lstStyle/>
          <a:p>
            <a:r>
              <a:rPr lang="en-US" sz="3200" dirty="0" smtClean="0">
                <a:solidFill>
                  <a:schemeClr val="bg1"/>
                </a:solidFill>
              </a:rPr>
              <a:t>Parallax</a:t>
            </a:r>
            <a:endParaRPr lang="ru-RU" sz="3200" dirty="0">
              <a:solidFill>
                <a:schemeClr val="bg1"/>
              </a:solidFill>
            </a:endParaRPr>
          </a:p>
        </p:txBody>
      </p:sp>
      <p:cxnSp>
        <p:nvCxnSpPr>
          <p:cNvPr id="32" name="Прямая со стрелкой 31"/>
          <p:cNvCxnSpPr/>
          <p:nvPr/>
        </p:nvCxnSpPr>
        <p:spPr>
          <a:xfrm>
            <a:off x="8201273" y="1027906"/>
            <a:ext cx="606551" cy="88492"/>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8876334" y="996123"/>
            <a:ext cx="2967321" cy="584775"/>
          </a:xfrm>
          <a:prstGeom prst="rect">
            <a:avLst/>
          </a:prstGeom>
          <a:noFill/>
        </p:spPr>
        <p:txBody>
          <a:bodyPr wrap="square" rtlCol="0">
            <a:spAutoFit/>
          </a:bodyPr>
          <a:lstStyle/>
          <a:p>
            <a:r>
              <a:rPr lang="en-US" sz="3200" dirty="0">
                <a:solidFill>
                  <a:schemeClr val="bg1"/>
                </a:solidFill>
              </a:rPr>
              <a:t>Cepheid variable</a:t>
            </a:r>
            <a:endParaRPr lang="ru-RU" sz="3200" dirty="0">
              <a:solidFill>
                <a:schemeClr val="bg1"/>
              </a:solidFill>
            </a:endParaRPr>
          </a:p>
        </p:txBody>
      </p:sp>
      <p:pic>
        <p:nvPicPr>
          <p:cNvPr id="47" name="Picture 2" descr="http://www.theuniversetimes.ru/wp-content/uploads/2014/09/Parallax.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8304"/>
          <a:stretch/>
        </p:blipFill>
        <p:spPr bwMode="auto">
          <a:xfrm>
            <a:off x="330409" y="1543679"/>
            <a:ext cx="4847345" cy="304468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48" name="TextBox 47"/>
              <p:cNvSpPr txBox="1"/>
              <p:nvPr/>
            </p:nvSpPr>
            <p:spPr>
              <a:xfrm>
                <a:off x="1030620" y="4523954"/>
                <a:ext cx="2682688" cy="1177823"/>
              </a:xfrm>
              <a:prstGeom prst="rect">
                <a:avLst/>
              </a:prstGeom>
              <a:noFill/>
            </p:spPr>
            <p:txBody>
              <a:bodyPr wrap="square" lIns="0" tIns="0" rIns="0" bIns="0" rtlCol="0">
                <a:spAutoFit/>
              </a:bodyPr>
              <a:lstStyle/>
              <a:p>
                <a14:m>
                  <m:oMath xmlns:m="http://schemas.openxmlformats.org/officeDocument/2006/math">
                    <m:r>
                      <a:rPr lang="en-US" sz="5400" b="0" i="1" smtClean="0">
                        <a:solidFill>
                          <a:schemeClr val="bg1"/>
                        </a:solidFill>
                        <a:latin typeface="Cambria Math" panose="02040503050406030204" pitchFamily="18" charset="0"/>
                      </a:rPr>
                      <m:t>𝑑</m:t>
                    </m:r>
                    <m:r>
                      <a:rPr lang="en-US" sz="5400" b="0" i="1" smtClean="0">
                        <a:solidFill>
                          <a:schemeClr val="bg1"/>
                        </a:solidFill>
                        <a:latin typeface="Cambria Math" panose="02040503050406030204" pitchFamily="18" charset="0"/>
                      </a:rPr>
                      <m:t>=</m:t>
                    </m:r>
                  </m:oMath>
                </a14:m>
                <a:r>
                  <a:rPr lang="en-US" sz="5400" dirty="0" smtClean="0">
                    <a:solidFill>
                      <a:schemeClr val="bg1"/>
                    </a:solidFill>
                  </a:rPr>
                  <a:t> </a:t>
                </a:r>
                <a14:m>
                  <m:oMath xmlns:m="http://schemas.openxmlformats.org/officeDocument/2006/math">
                    <m:f>
                      <m:fPr>
                        <m:ctrlPr>
                          <a:rPr lang="en-US" sz="5400" i="1" dirty="0" smtClean="0">
                            <a:solidFill>
                              <a:schemeClr val="bg1"/>
                            </a:solidFill>
                            <a:latin typeface="Cambria Math" panose="02040503050406030204" pitchFamily="18" charset="0"/>
                          </a:rPr>
                        </m:ctrlPr>
                      </m:fPr>
                      <m:num>
                        <m:r>
                          <a:rPr lang="en-US" sz="5400" b="0" i="1" dirty="0" smtClean="0">
                            <a:solidFill>
                              <a:schemeClr val="bg1"/>
                            </a:solidFill>
                            <a:latin typeface="Cambria Math" panose="02040503050406030204" pitchFamily="18" charset="0"/>
                          </a:rPr>
                          <m:t>1</m:t>
                        </m:r>
                      </m:num>
                      <m:den>
                        <m:sSup>
                          <m:sSupPr>
                            <m:ctrlPr>
                              <a:rPr lang="en-US" sz="5400" i="1" dirty="0" smtClean="0">
                                <a:solidFill>
                                  <a:schemeClr val="bg1"/>
                                </a:solidFill>
                                <a:latin typeface="Cambria Math" panose="02040503050406030204" pitchFamily="18" charset="0"/>
                                <a:ea typeface="Cambria Math" panose="02040503050406030204" pitchFamily="18" charset="0"/>
                              </a:rPr>
                            </m:ctrlPr>
                          </m:sSupPr>
                          <m:e>
                            <m:r>
                              <a:rPr lang="en-US" sz="5400" i="1" dirty="0" smtClean="0">
                                <a:solidFill>
                                  <a:schemeClr val="bg1"/>
                                </a:solidFill>
                                <a:latin typeface="Cambria Math" panose="02040503050406030204" pitchFamily="18" charset="0"/>
                                <a:ea typeface="Cambria Math" panose="02040503050406030204" pitchFamily="18" charset="0"/>
                              </a:rPr>
                              <m:t>𝜋</m:t>
                            </m:r>
                          </m:e>
                          <m:sup>
                            <m:r>
                              <a:rPr lang="en-US" sz="5400" b="0" i="1" dirty="0" smtClean="0">
                                <a:solidFill>
                                  <a:schemeClr val="bg1"/>
                                </a:solidFill>
                                <a:latin typeface="Cambria Math" panose="02040503050406030204" pitchFamily="18" charset="0"/>
                                <a:ea typeface="Cambria Math" panose="02040503050406030204" pitchFamily="18" charset="0"/>
                              </a:rPr>
                              <m:t>′′</m:t>
                            </m:r>
                          </m:sup>
                        </m:sSup>
                      </m:den>
                    </m:f>
                  </m:oMath>
                </a14:m>
                <a:endParaRPr lang="ru-RU" sz="5400" dirty="0">
                  <a:solidFill>
                    <a:schemeClr val="bg1"/>
                  </a:solidFill>
                </a:endParaRPr>
              </a:p>
            </p:txBody>
          </p:sp>
        </mc:Choice>
        <mc:Fallback xmlns="">
          <p:sp>
            <p:nvSpPr>
              <p:cNvPr id="48" name="TextBox 47"/>
              <p:cNvSpPr txBox="1">
                <a:spLocks noRot="1" noChangeAspect="1" noMove="1" noResize="1" noEditPoints="1" noAdjustHandles="1" noChangeArrowheads="1" noChangeShapeType="1" noTextEdit="1"/>
              </p:cNvSpPr>
              <p:nvPr/>
            </p:nvSpPr>
            <p:spPr>
              <a:xfrm>
                <a:off x="1030620" y="4523954"/>
                <a:ext cx="2682688" cy="1177823"/>
              </a:xfrm>
              <a:prstGeom prst="rect">
                <a:avLst/>
              </a:prstGeom>
              <a:blipFill rotWithShape="0">
                <a:blip r:embed="rId3"/>
                <a:stretch>
                  <a:fillRect/>
                </a:stretch>
              </a:blipFill>
            </p:spPr>
            <p:txBody>
              <a:bodyPr/>
              <a:lstStyle/>
              <a:p>
                <a:r>
                  <a:rPr lang="ru-RU">
                    <a:noFill/>
                  </a:rPr>
                  <a:t> </a:t>
                </a:r>
              </a:p>
            </p:txBody>
          </p:sp>
        </mc:Fallback>
      </mc:AlternateContent>
      <p:sp>
        <p:nvSpPr>
          <p:cNvPr id="52" name="TextBox 51"/>
          <p:cNvSpPr txBox="1"/>
          <p:nvPr/>
        </p:nvSpPr>
        <p:spPr>
          <a:xfrm>
            <a:off x="309282" y="5741893"/>
            <a:ext cx="4041804" cy="954107"/>
          </a:xfrm>
          <a:prstGeom prst="rect">
            <a:avLst/>
          </a:prstGeom>
          <a:noFill/>
        </p:spPr>
        <p:txBody>
          <a:bodyPr wrap="square" rtlCol="0">
            <a:spAutoFit/>
          </a:bodyPr>
          <a:lstStyle/>
          <a:p>
            <a:r>
              <a:rPr lang="en-US" sz="2800" dirty="0" smtClean="0">
                <a:solidFill>
                  <a:schemeClr val="bg1"/>
                </a:solidFill>
              </a:rPr>
              <a:t>d – distances in p</a:t>
            </a:r>
            <a:r>
              <a:rPr lang="ru-RU" sz="2800" dirty="0" smtClean="0">
                <a:solidFill>
                  <a:schemeClr val="bg1"/>
                </a:solidFill>
              </a:rPr>
              <a:t>с</a:t>
            </a:r>
            <a:r>
              <a:rPr lang="en-US" sz="2800" dirty="0" smtClean="0">
                <a:solidFill>
                  <a:schemeClr val="bg1"/>
                </a:solidFill>
              </a:rPr>
              <a:t> </a:t>
            </a:r>
          </a:p>
          <a:p>
            <a:r>
              <a:rPr lang="en-US" sz="2800" dirty="0" smtClean="0">
                <a:solidFill>
                  <a:schemeClr val="bg1"/>
                </a:solidFill>
              </a:rPr>
              <a:t>π – angle in seconds </a:t>
            </a:r>
            <a:endParaRPr lang="ru-RU" sz="2800" dirty="0">
              <a:solidFill>
                <a:schemeClr val="bg1"/>
              </a:solidFill>
            </a:endParaRPr>
          </a:p>
        </p:txBody>
      </p:sp>
      <p:pic>
        <p:nvPicPr>
          <p:cNvPr id="1030" name="Picture 6" descr="http://universetoday-rus.com/_bl/6/29129808.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0535"/>
          <a:stretch/>
        </p:blipFill>
        <p:spPr bwMode="auto">
          <a:xfrm>
            <a:off x="6721928" y="1779179"/>
            <a:ext cx="5263801" cy="3767410"/>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Прямая со стрелкой 10"/>
          <p:cNvCxnSpPr/>
          <p:nvPr/>
        </p:nvCxnSpPr>
        <p:spPr>
          <a:xfrm>
            <a:off x="6291943" y="1381874"/>
            <a:ext cx="859971" cy="555232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796460" y="6187575"/>
            <a:ext cx="8274570" cy="738664"/>
          </a:xfrm>
          <a:prstGeom prst="rect">
            <a:avLst/>
          </a:prstGeom>
          <a:noFill/>
        </p:spPr>
        <p:txBody>
          <a:bodyPr wrap="square" rtlCol="0">
            <a:spAutoFit/>
          </a:bodyPr>
          <a:lstStyle/>
          <a:p>
            <a:pPr algn="ctr"/>
            <a:r>
              <a:rPr lang="en-US" sz="2400" dirty="0" smtClean="0">
                <a:solidFill>
                  <a:schemeClr val="bg1"/>
                </a:solidFill>
              </a:rPr>
              <a:t>Parsec</a:t>
            </a:r>
            <a:r>
              <a:rPr lang="ru-RU" sz="2400" dirty="0" smtClean="0">
                <a:solidFill>
                  <a:schemeClr val="bg1"/>
                </a:solidFill>
              </a:rPr>
              <a:t>(</a:t>
            </a:r>
            <a:r>
              <a:rPr lang="en-US" sz="2400" dirty="0" smtClean="0">
                <a:solidFill>
                  <a:schemeClr val="bg1"/>
                </a:solidFill>
              </a:rPr>
              <a:t>pc</a:t>
            </a:r>
            <a:r>
              <a:rPr lang="ru-RU" sz="2400" dirty="0" smtClean="0">
                <a:solidFill>
                  <a:schemeClr val="bg1"/>
                </a:solidFill>
              </a:rPr>
              <a:t>) = 206265 а.е</a:t>
            </a:r>
            <a:r>
              <a:rPr lang="ru-RU" sz="1200" dirty="0" smtClean="0"/>
              <a:t>.</a:t>
            </a:r>
            <a:r>
              <a:rPr lang="ru-RU" dirty="0" smtClean="0"/>
              <a:t> </a:t>
            </a:r>
          </a:p>
          <a:p>
            <a:pPr algn="ctr"/>
            <a:endParaRPr lang="ru-RU" dirty="0"/>
          </a:p>
        </p:txBody>
      </p:sp>
      <p:sp>
        <p:nvSpPr>
          <p:cNvPr id="57" name="TextBox 56"/>
          <p:cNvSpPr txBox="1"/>
          <p:nvPr/>
        </p:nvSpPr>
        <p:spPr>
          <a:xfrm>
            <a:off x="3316432" y="4603137"/>
            <a:ext cx="2382692" cy="523220"/>
          </a:xfrm>
          <a:prstGeom prst="rect">
            <a:avLst/>
          </a:prstGeom>
          <a:noFill/>
        </p:spPr>
        <p:txBody>
          <a:bodyPr wrap="square" rtlCol="0">
            <a:spAutoFit/>
          </a:bodyPr>
          <a:lstStyle/>
          <a:p>
            <a:r>
              <a:rPr lang="en-US" sz="2800" dirty="0" smtClean="0">
                <a:solidFill>
                  <a:schemeClr val="bg1"/>
                </a:solidFill>
              </a:rPr>
              <a:t>A: 80-99%</a:t>
            </a:r>
            <a:endParaRPr lang="ru-RU" sz="2800" dirty="0">
              <a:solidFill>
                <a:schemeClr val="bg1"/>
              </a:solidFill>
            </a:endParaRPr>
          </a:p>
        </p:txBody>
      </p:sp>
      <p:sp>
        <p:nvSpPr>
          <p:cNvPr id="62" name="TextBox 61"/>
          <p:cNvSpPr txBox="1"/>
          <p:nvPr/>
        </p:nvSpPr>
        <p:spPr>
          <a:xfrm>
            <a:off x="10312620" y="5741893"/>
            <a:ext cx="2382692" cy="523220"/>
          </a:xfrm>
          <a:prstGeom prst="rect">
            <a:avLst/>
          </a:prstGeom>
          <a:noFill/>
        </p:spPr>
        <p:txBody>
          <a:bodyPr wrap="square" rtlCol="0">
            <a:spAutoFit/>
          </a:bodyPr>
          <a:lstStyle/>
          <a:p>
            <a:r>
              <a:rPr lang="en-US" sz="2800" dirty="0" smtClean="0">
                <a:solidFill>
                  <a:schemeClr val="bg1"/>
                </a:solidFill>
              </a:rPr>
              <a:t>A: 60%</a:t>
            </a:r>
            <a:endParaRPr lang="ru-RU" sz="2800" dirty="0">
              <a:solidFill>
                <a:schemeClr val="bg1"/>
              </a:solidFill>
            </a:endParaRPr>
          </a:p>
        </p:txBody>
      </p:sp>
      <p:sp>
        <p:nvSpPr>
          <p:cNvPr id="3" name="Номер слайда 2"/>
          <p:cNvSpPr>
            <a:spLocks noGrp="1"/>
          </p:cNvSpPr>
          <p:nvPr>
            <p:ph type="sldNum" sz="quarter" idx="12"/>
          </p:nvPr>
        </p:nvSpPr>
        <p:spPr/>
        <p:txBody>
          <a:bodyPr/>
          <a:lstStyle/>
          <a:p>
            <a:fld id="{2CB84D6C-A432-4173-BC49-CB5297849587}" type="slidenum">
              <a:rPr lang="ru-RU" sz="3600" smtClean="0"/>
              <a:t>4</a:t>
            </a:fld>
            <a:endParaRPr lang="ru-RU" sz="3600" dirty="0"/>
          </a:p>
        </p:txBody>
      </p:sp>
    </p:spTree>
    <p:extLst>
      <p:ext uri="{BB962C8B-B14F-4D97-AF65-F5344CB8AC3E}">
        <p14:creationId xmlns:p14="http://schemas.microsoft.com/office/powerpoint/2010/main" val="163324592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fb.ru/misc/i/gallery/15681/35514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3601" y="3207275"/>
            <a:ext cx="3156761" cy="3156761"/>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p:txBody>
          <a:bodyPr/>
          <a:lstStyle/>
          <a:p>
            <a:endParaRPr lang="ru-RU" dirty="0"/>
          </a:p>
        </p:txBody>
      </p:sp>
      <p:sp>
        <p:nvSpPr>
          <p:cNvPr id="4" name="TextBox 3"/>
          <p:cNvSpPr txBox="1"/>
          <p:nvPr/>
        </p:nvSpPr>
        <p:spPr>
          <a:xfrm>
            <a:off x="7405004" y="500743"/>
            <a:ext cx="4566556" cy="954107"/>
          </a:xfrm>
          <a:prstGeom prst="rect">
            <a:avLst/>
          </a:prstGeom>
          <a:noFill/>
        </p:spPr>
        <p:txBody>
          <a:bodyPr wrap="square" rtlCol="0">
            <a:spAutoFit/>
          </a:bodyPr>
          <a:lstStyle/>
          <a:p>
            <a:pPr algn="ctr"/>
            <a:r>
              <a:rPr lang="en-US" sz="2800" dirty="0">
                <a:solidFill>
                  <a:schemeClr val="bg1"/>
                </a:solidFill>
              </a:rPr>
              <a:t>The method of standard candles</a:t>
            </a:r>
            <a:endParaRPr lang="ru-RU" sz="2800" dirty="0"/>
          </a:p>
        </p:txBody>
      </p:sp>
      <p:sp>
        <p:nvSpPr>
          <p:cNvPr id="5" name="TextBox 4"/>
          <p:cNvSpPr txBox="1"/>
          <p:nvPr/>
        </p:nvSpPr>
        <p:spPr>
          <a:xfrm>
            <a:off x="1130836" y="336603"/>
            <a:ext cx="3037113" cy="523220"/>
          </a:xfrm>
          <a:prstGeom prst="rect">
            <a:avLst/>
          </a:prstGeom>
          <a:noFill/>
        </p:spPr>
        <p:txBody>
          <a:bodyPr wrap="square" rtlCol="0">
            <a:spAutoFit/>
          </a:bodyPr>
          <a:lstStyle/>
          <a:p>
            <a:pPr algn="ctr"/>
            <a:r>
              <a:rPr lang="en-US" sz="2800" dirty="0">
                <a:solidFill>
                  <a:schemeClr val="bg1"/>
                </a:solidFill>
              </a:rPr>
              <a:t>Spectral </a:t>
            </a:r>
            <a:r>
              <a:rPr lang="en-US" sz="2800" dirty="0" smtClean="0">
                <a:solidFill>
                  <a:schemeClr val="bg1"/>
                </a:solidFill>
              </a:rPr>
              <a:t>method</a:t>
            </a:r>
            <a:endParaRPr lang="ru-RU" sz="2800" dirty="0">
              <a:solidFill>
                <a:schemeClr val="bg1"/>
              </a:solidFill>
            </a:endParaRPr>
          </a:p>
        </p:txBody>
      </p:sp>
      <p:cxnSp>
        <p:nvCxnSpPr>
          <p:cNvPr id="6" name="Прямая со стрелкой 5"/>
          <p:cNvCxnSpPr/>
          <p:nvPr/>
        </p:nvCxnSpPr>
        <p:spPr>
          <a:xfrm flipH="1">
            <a:off x="4776105" y="-524435"/>
            <a:ext cx="239648" cy="1122648"/>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6357258" y="-4971596"/>
            <a:ext cx="877260" cy="5569809"/>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pic>
        <p:nvPicPr>
          <p:cNvPr id="2050" name="Picture 2" descr="http://physics.bsu.by/sites/all/other/astronomy/images/HR%20Diagram%20(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85" y="836890"/>
            <a:ext cx="4839441" cy="534007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inews.name/news/278-509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95888" y="1763851"/>
            <a:ext cx="2857500" cy="2609851"/>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7033292" y="4752112"/>
            <a:ext cx="2382692" cy="523220"/>
          </a:xfrm>
          <a:prstGeom prst="rect">
            <a:avLst/>
          </a:prstGeom>
          <a:noFill/>
        </p:spPr>
        <p:txBody>
          <a:bodyPr wrap="square" rtlCol="0">
            <a:spAutoFit/>
          </a:bodyPr>
          <a:lstStyle/>
          <a:p>
            <a:r>
              <a:rPr lang="en-US" sz="2800" dirty="0" smtClean="0">
                <a:solidFill>
                  <a:schemeClr val="bg1"/>
                </a:solidFill>
              </a:rPr>
              <a:t>A: 60%</a:t>
            </a:r>
            <a:endParaRPr lang="ru-RU" sz="2800" dirty="0">
              <a:solidFill>
                <a:schemeClr val="bg1"/>
              </a:solidFill>
            </a:endParaRPr>
          </a:p>
        </p:txBody>
      </p:sp>
      <p:sp>
        <p:nvSpPr>
          <p:cNvPr id="19" name="TextBox 18"/>
          <p:cNvSpPr txBox="1"/>
          <p:nvPr/>
        </p:nvSpPr>
        <p:spPr>
          <a:xfrm>
            <a:off x="3193363" y="6238737"/>
            <a:ext cx="2382692" cy="523220"/>
          </a:xfrm>
          <a:prstGeom prst="rect">
            <a:avLst/>
          </a:prstGeom>
          <a:noFill/>
        </p:spPr>
        <p:txBody>
          <a:bodyPr wrap="square" rtlCol="0">
            <a:spAutoFit/>
          </a:bodyPr>
          <a:lstStyle/>
          <a:p>
            <a:r>
              <a:rPr lang="en-US" sz="2800" dirty="0" smtClean="0">
                <a:solidFill>
                  <a:schemeClr val="bg1"/>
                </a:solidFill>
              </a:rPr>
              <a:t>A: 20%</a:t>
            </a:r>
            <a:endParaRPr lang="ru-RU" sz="2800" dirty="0">
              <a:solidFill>
                <a:schemeClr val="bg1"/>
              </a:solidFill>
            </a:endParaRPr>
          </a:p>
        </p:txBody>
      </p:sp>
      <p:sp>
        <p:nvSpPr>
          <p:cNvPr id="7" name="Номер слайда 6"/>
          <p:cNvSpPr>
            <a:spLocks noGrp="1"/>
          </p:cNvSpPr>
          <p:nvPr>
            <p:ph type="sldNum" sz="quarter" idx="12"/>
          </p:nvPr>
        </p:nvSpPr>
        <p:spPr/>
        <p:txBody>
          <a:bodyPr/>
          <a:lstStyle/>
          <a:p>
            <a:fld id="{2CB84D6C-A432-4173-BC49-CB5297849587}" type="slidenum">
              <a:rPr lang="ru-RU" sz="3600" smtClean="0"/>
              <a:t>5</a:t>
            </a:fld>
            <a:endParaRPr lang="ru-RU" sz="3600" dirty="0"/>
          </a:p>
        </p:txBody>
      </p:sp>
    </p:spTree>
    <p:extLst>
      <p:ext uri="{BB962C8B-B14F-4D97-AF65-F5344CB8AC3E}">
        <p14:creationId xmlns:p14="http://schemas.microsoft.com/office/powerpoint/2010/main" val="393759143"/>
      </p:ext>
    </p:extLst>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86160" y="33680"/>
            <a:ext cx="10515600" cy="1325563"/>
          </a:xfrm>
        </p:spPr>
        <p:txBody>
          <a:bodyPr/>
          <a:lstStyle/>
          <a:p>
            <a:pPr algn="ctr"/>
            <a:r>
              <a:rPr lang="en-US" dirty="0" smtClean="0">
                <a:solidFill>
                  <a:schemeClr val="bg1"/>
                </a:solidFill>
              </a:rPr>
              <a:t>Distances between </a:t>
            </a:r>
            <a:r>
              <a:rPr lang="en-US" dirty="0">
                <a:solidFill>
                  <a:schemeClr val="bg1"/>
                </a:solidFill>
              </a:rPr>
              <a:t>the galaxies</a:t>
            </a:r>
            <a:endParaRPr lang="ru-RU" dirty="0"/>
          </a:p>
        </p:txBody>
      </p:sp>
      <p:cxnSp>
        <p:nvCxnSpPr>
          <p:cNvPr id="5" name="Прямая со стрелкой 4"/>
          <p:cNvCxnSpPr/>
          <p:nvPr/>
        </p:nvCxnSpPr>
        <p:spPr>
          <a:xfrm flipH="1">
            <a:off x="1358214" y="910408"/>
            <a:ext cx="1177736" cy="75630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flipH="1">
            <a:off x="2549938" y="1009346"/>
            <a:ext cx="757018" cy="139916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flipH="1">
            <a:off x="4425835" y="1098716"/>
            <a:ext cx="165693" cy="1903766"/>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a:endCxn id="18" idx="0"/>
          </p:cNvCxnSpPr>
          <p:nvPr/>
        </p:nvCxnSpPr>
        <p:spPr>
          <a:xfrm>
            <a:off x="7093259" y="979824"/>
            <a:ext cx="19308" cy="1518673"/>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48006" y="1750192"/>
            <a:ext cx="1578429" cy="584775"/>
          </a:xfrm>
          <a:prstGeom prst="rect">
            <a:avLst/>
          </a:prstGeom>
          <a:noFill/>
        </p:spPr>
        <p:txBody>
          <a:bodyPr wrap="square" rtlCol="0">
            <a:spAutoFit/>
          </a:bodyPr>
          <a:lstStyle/>
          <a:p>
            <a:r>
              <a:rPr lang="en-US" sz="3200" dirty="0" smtClean="0">
                <a:solidFill>
                  <a:schemeClr val="bg1"/>
                </a:solidFill>
              </a:rPr>
              <a:t>Parallax</a:t>
            </a:r>
            <a:endParaRPr lang="ru-RU" sz="3200" dirty="0">
              <a:solidFill>
                <a:schemeClr val="bg1"/>
              </a:solidFill>
            </a:endParaRPr>
          </a:p>
        </p:txBody>
      </p:sp>
      <p:sp>
        <p:nvSpPr>
          <p:cNvPr id="16" name="TextBox 15"/>
          <p:cNvSpPr txBox="1"/>
          <p:nvPr/>
        </p:nvSpPr>
        <p:spPr>
          <a:xfrm>
            <a:off x="494360" y="2394712"/>
            <a:ext cx="2967321" cy="584775"/>
          </a:xfrm>
          <a:prstGeom prst="rect">
            <a:avLst/>
          </a:prstGeom>
          <a:noFill/>
        </p:spPr>
        <p:txBody>
          <a:bodyPr wrap="square" rtlCol="0">
            <a:spAutoFit/>
          </a:bodyPr>
          <a:lstStyle/>
          <a:p>
            <a:r>
              <a:rPr lang="en-US" sz="3200" dirty="0">
                <a:solidFill>
                  <a:schemeClr val="bg1"/>
                </a:solidFill>
              </a:rPr>
              <a:t>Cepheid variable</a:t>
            </a:r>
            <a:endParaRPr lang="ru-RU" sz="3200" dirty="0">
              <a:solidFill>
                <a:schemeClr val="bg1"/>
              </a:solidFill>
            </a:endParaRPr>
          </a:p>
        </p:txBody>
      </p:sp>
      <p:sp>
        <p:nvSpPr>
          <p:cNvPr id="17" name="TextBox 16"/>
          <p:cNvSpPr txBox="1"/>
          <p:nvPr/>
        </p:nvSpPr>
        <p:spPr>
          <a:xfrm>
            <a:off x="2855394" y="2979487"/>
            <a:ext cx="3037113" cy="523220"/>
          </a:xfrm>
          <a:prstGeom prst="rect">
            <a:avLst/>
          </a:prstGeom>
          <a:noFill/>
        </p:spPr>
        <p:txBody>
          <a:bodyPr wrap="square" rtlCol="0">
            <a:spAutoFit/>
          </a:bodyPr>
          <a:lstStyle/>
          <a:p>
            <a:pPr algn="ctr"/>
            <a:r>
              <a:rPr lang="en-US" sz="2800" dirty="0">
                <a:solidFill>
                  <a:schemeClr val="bg1"/>
                </a:solidFill>
              </a:rPr>
              <a:t>Spectral </a:t>
            </a:r>
            <a:r>
              <a:rPr lang="en-US" sz="2800" dirty="0" smtClean="0">
                <a:solidFill>
                  <a:schemeClr val="bg1"/>
                </a:solidFill>
              </a:rPr>
              <a:t>method</a:t>
            </a:r>
            <a:endParaRPr lang="ru-RU" sz="2800" dirty="0">
              <a:solidFill>
                <a:schemeClr val="bg1"/>
              </a:solidFill>
            </a:endParaRPr>
          </a:p>
        </p:txBody>
      </p:sp>
      <p:sp>
        <p:nvSpPr>
          <p:cNvPr id="18" name="TextBox 17"/>
          <p:cNvSpPr txBox="1"/>
          <p:nvPr/>
        </p:nvSpPr>
        <p:spPr>
          <a:xfrm>
            <a:off x="4829289" y="2498497"/>
            <a:ext cx="4566556" cy="954107"/>
          </a:xfrm>
          <a:prstGeom prst="rect">
            <a:avLst/>
          </a:prstGeom>
          <a:noFill/>
        </p:spPr>
        <p:txBody>
          <a:bodyPr wrap="square" rtlCol="0">
            <a:spAutoFit/>
          </a:bodyPr>
          <a:lstStyle/>
          <a:p>
            <a:pPr algn="ctr"/>
            <a:r>
              <a:rPr lang="en-US" sz="2800" dirty="0">
                <a:solidFill>
                  <a:schemeClr val="bg1"/>
                </a:solidFill>
              </a:rPr>
              <a:t>The method of standard candles</a:t>
            </a:r>
            <a:endParaRPr lang="ru-RU" sz="2800" dirty="0"/>
          </a:p>
        </p:txBody>
      </p:sp>
      <p:cxnSp>
        <p:nvCxnSpPr>
          <p:cNvPr id="20" name="Прямая со стрелкой 19"/>
          <p:cNvCxnSpPr/>
          <p:nvPr/>
        </p:nvCxnSpPr>
        <p:spPr>
          <a:xfrm>
            <a:off x="9070312" y="1021502"/>
            <a:ext cx="1330696" cy="119918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8699557" y="2433732"/>
            <a:ext cx="3841832" cy="923330"/>
          </a:xfrm>
          <a:prstGeom prst="rect">
            <a:avLst/>
          </a:prstGeom>
          <a:noFill/>
        </p:spPr>
        <p:txBody>
          <a:bodyPr wrap="square" rtlCol="0">
            <a:spAutoFit/>
          </a:bodyPr>
          <a:lstStyle/>
          <a:p>
            <a:pPr algn="ctr"/>
            <a:r>
              <a:rPr lang="en-US" sz="3600" dirty="0">
                <a:solidFill>
                  <a:schemeClr val="bg1"/>
                </a:solidFill>
              </a:rPr>
              <a:t>Hubble's law</a:t>
            </a:r>
          </a:p>
          <a:p>
            <a:endParaRPr lang="ru-RU" dirty="0"/>
          </a:p>
        </p:txBody>
      </p:sp>
      <mc:AlternateContent xmlns:mc="http://schemas.openxmlformats.org/markup-compatibility/2006" xmlns:a14="http://schemas.microsoft.com/office/drawing/2010/main">
        <mc:Choice Requires="a14">
          <p:sp>
            <p:nvSpPr>
              <p:cNvPr id="23" name="TextBox 22"/>
              <p:cNvSpPr txBox="1"/>
              <p:nvPr/>
            </p:nvSpPr>
            <p:spPr>
              <a:xfrm>
                <a:off x="7937701" y="3889019"/>
                <a:ext cx="3385751" cy="646331"/>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US" sz="3600" b="0" i="1" smtClean="0">
                          <a:solidFill>
                            <a:schemeClr val="bg1"/>
                          </a:solidFill>
                          <a:latin typeface="Cambria Math" panose="02040503050406030204" pitchFamily="18" charset="0"/>
                        </a:rPr>
                        <m:t>𝑣</m:t>
                      </m:r>
                      <m:r>
                        <a:rPr lang="en-US" sz="3600" b="0" i="1" smtClean="0">
                          <a:solidFill>
                            <a:schemeClr val="bg1"/>
                          </a:solidFill>
                          <a:latin typeface="Cambria Math" panose="02040503050406030204" pitchFamily="18" charset="0"/>
                        </a:rPr>
                        <m:t>=</m:t>
                      </m:r>
                      <m:sSub>
                        <m:sSubPr>
                          <m:ctrlPr>
                            <a:rPr lang="en-US" sz="3600" b="0" i="1" smtClean="0">
                              <a:solidFill>
                                <a:schemeClr val="bg1"/>
                              </a:solidFill>
                              <a:latin typeface="Cambria Math" panose="02040503050406030204" pitchFamily="18" charset="0"/>
                            </a:rPr>
                          </m:ctrlPr>
                        </m:sSubPr>
                        <m:e>
                          <m:r>
                            <a:rPr lang="en-US" sz="3600" b="0" i="1" smtClean="0">
                              <a:solidFill>
                                <a:schemeClr val="bg1"/>
                              </a:solidFill>
                              <a:latin typeface="Cambria Math" panose="02040503050406030204" pitchFamily="18" charset="0"/>
                            </a:rPr>
                            <m:t>𝐻</m:t>
                          </m:r>
                        </m:e>
                        <m:sub>
                          <m:r>
                            <a:rPr lang="en-US" sz="3600" b="0" i="1" smtClean="0">
                              <a:solidFill>
                                <a:schemeClr val="bg1"/>
                              </a:solidFill>
                              <a:latin typeface="Cambria Math" panose="02040503050406030204" pitchFamily="18" charset="0"/>
                            </a:rPr>
                            <m:t>0</m:t>
                          </m:r>
                        </m:sub>
                      </m:sSub>
                      <m:r>
                        <a:rPr lang="en-US" sz="3600" b="0" i="1" smtClean="0">
                          <a:solidFill>
                            <a:schemeClr val="bg1"/>
                          </a:solidFill>
                          <a:latin typeface="Cambria Math" panose="02040503050406030204" pitchFamily="18" charset="0"/>
                        </a:rPr>
                        <m:t>𝐷</m:t>
                      </m:r>
                    </m:oMath>
                  </m:oMathPara>
                </a14:m>
                <a:endParaRPr lang="ru-RU" sz="2400" dirty="0">
                  <a:solidFill>
                    <a:schemeClr val="bg1"/>
                  </a:solidFill>
                </a:endParaRPr>
              </a:p>
            </p:txBody>
          </p:sp>
        </mc:Choice>
        <mc:Fallback xmlns="">
          <p:sp>
            <p:nvSpPr>
              <p:cNvPr id="23" name="TextBox 22"/>
              <p:cNvSpPr txBox="1">
                <a:spLocks noRot="1" noChangeAspect="1" noMove="1" noResize="1" noEditPoints="1" noAdjustHandles="1" noChangeArrowheads="1" noChangeShapeType="1" noTextEdit="1"/>
              </p:cNvSpPr>
              <p:nvPr/>
            </p:nvSpPr>
            <p:spPr>
              <a:xfrm>
                <a:off x="7937701" y="3889019"/>
                <a:ext cx="3385751" cy="646331"/>
              </a:xfrm>
              <a:prstGeom prst="rect">
                <a:avLst/>
              </a:prstGeom>
              <a:blipFill rotWithShape="0">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24" name="TextBox 23"/>
              <p:cNvSpPr txBox="1"/>
              <p:nvPr/>
            </p:nvSpPr>
            <p:spPr>
              <a:xfrm>
                <a:off x="6990806" y="4812349"/>
                <a:ext cx="4323805" cy="1384995"/>
              </a:xfrm>
              <a:prstGeom prst="rect">
                <a:avLst/>
              </a:prstGeom>
              <a:noFill/>
            </p:spPr>
            <p:txBody>
              <a:bodyPr wrap="square" rtlCol="0">
                <a:spAutoFit/>
              </a:bodyPr>
              <a:lstStyle/>
              <a:p>
                <a14:m>
                  <m:oMath xmlns:m="http://schemas.openxmlformats.org/officeDocument/2006/math">
                    <m:r>
                      <a:rPr lang="en-US" sz="2800" b="0" i="1" smtClean="0">
                        <a:solidFill>
                          <a:schemeClr val="bg1"/>
                        </a:solidFill>
                        <a:latin typeface="Cambria Math" panose="02040503050406030204" pitchFamily="18" charset="0"/>
                      </a:rPr>
                      <m:t>𝑣</m:t>
                    </m:r>
                  </m:oMath>
                </a14:m>
                <a:r>
                  <a:rPr lang="en-US" sz="2800" dirty="0" smtClean="0">
                    <a:solidFill>
                      <a:schemeClr val="bg1"/>
                    </a:solidFill>
                  </a:rPr>
                  <a:t> – speed of galaxy</a:t>
                </a:r>
              </a:p>
              <a:p>
                <a14:m>
                  <m:oMath xmlns:m="http://schemas.openxmlformats.org/officeDocument/2006/math">
                    <m:sSub>
                      <m:sSubPr>
                        <m:ctrlPr>
                          <a:rPr lang="en-US" sz="2800" i="1">
                            <a:solidFill>
                              <a:schemeClr val="bg1"/>
                            </a:solidFill>
                            <a:latin typeface="Cambria Math" panose="02040503050406030204" pitchFamily="18" charset="0"/>
                          </a:rPr>
                        </m:ctrlPr>
                      </m:sSubPr>
                      <m:e>
                        <m:r>
                          <a:rPr lang="en-US" sz="2800" i="1">
                            <a:solidFill>
                              <a:schemeClr val="bg1"/>
                            </a:solidFill>
                            <a:latin typeface="Cambria Math" panose="02040503050406030204" pitchFamily="18" charset="0"/>
                          </a:rPr>
                          <m:t>𝐻</m:t>
                        </m:r>
                      </m:e>
                      <m:sub>
                        <m:r>
                          <a:rPr lang="en-US" sz="2800" i="1">
                            <a:solidFill>
                              <a:schemeClr val="bg1"/>
                            </a:solidFill>
                            <a:latin typeface="Cambria Math" panose="02040503050406030204" pitchFamily="18" charset="0"/>
                          </a:rPr>
                          <m:t>0</m:t>
                        </m:r>
                      </m:sub>
                    </m:sSub>
                  </m:oMath>
                </a14:m>
                <a:r>
                  <a:rPr lang="en-US" sz="2800" dirty="0" smtClean="0">
                    <a:solidFill>
                      <a:schemeClr val="bg1"/>
                    </a:solidFill>
                  </a:rPr>
                  <a:t>- </a:t>
                </a:r>
                <a:r>
                  <a:rPr lang="en-US" sz="2800" dirty="0">
                    <a:solidFill>
                      <a:schemeClr val="bg1"/>
                    </a:solidFill>
                  </a:rPr>
                  <a:t>Hubble's </a:t>
                </a:r>
                <a:r>
                  <a:rPr lang="en-US" sz="2800" dirty="0" smtClean="0">
                    <a:solidFill>
                      <a:schemeClr val="bg1"/>
                    </a:solidFill>
                  </a:rPr>
                  <a:t>constant</a:t>
                </a:r>
              </a:p>
              <a:p>
                <a:r>
                  <a:rPr lang="en-US" sz="2800" dirty="0" smtClean="0">
                    <a:solidFill>
                      <a:schemeClr val="bg1"/>
                    </a:solidFill>
                  </a:rPr>
                  <a:t>D – </a:t>
                </a:r>
                <a:r>
                  <a:rPr lang="en-US" sz="2800" dirty="0">
                    <a:solidFill>
                      <a:schemeClr val="bg1"/>
                    </a:solidFill>
                  </a:rPr>
                  <a:t>proper </a:t>
                </a:r>
                <a:r>
                  <a:rPr lang="en-US" sz="2800" dirty="0" smtClean="0">
                    <a:solidFill>
                      <a:schemeClr val="bg1"/>
                    </a:solidFill>
                  </a:rPr>
                  <a:t>distance</a:t>
                </a:r>
              </a:p>
            </p:txBody>
          </p:sp>
        </mc:Choice>
        <mc:Fallback xmlns="">
          <p:sp>
            <p:nvSpPr>
              <p:cNvPr id="24" name="TextBox 23"/>
              <p:cNvSpPr txBox="1">
                <a:spLocks noRot="1" noChangeAspect="1" noMove="1" noResize="1" noEditPoints="1" noAdjustHandles="1" noChangeArrowheads="1" noChangeShapeType="1" noTextEdit="1"/>
              </p:cNvSpPr>
              <p:nvPr/>
            </p:nvSpPr>
            <p:spPr>
              <a:xfrm>
                <a:off x="6990806" y="4812349"/>
                <a:ext cx="4323805" cy="1384995"/>
              </a:xfrm>
              <a:prstGeom prst="rect">
                <a:avLst/>
              </a:prstGeom>
              <a:blipFill rotWithShape="0">
                <a:blip r:embed="rId4"/>
                <a:stretch>
                  <a:fillRect l="-2962" t="-3947" b="-11404"/>
                </a:stretch>
              </a:blipFill>
            </p:spPr>
            <p:txBody>
              <a:bodyPr/>
              <a:lstStyle/>
              <a:p>
                <a:r>
                  <a:rPr lang="ru-RU">
                    <a:noFill/>
                  </a:rPr>
                  <a:t> </a:t>
                </a:r>
              </a:p>
            </p:txBody>
          </p:sp>
        </mc:Fallback>
      </mc:AlternateContent>
      <p:pic>
        <p:nvPicPr>
          <p:cNvPr id="3074" name="Picture 2" descr="http://usingpeople.net/wp-content/uploads/2014/12/skolko_zvezd_andromeda.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3764240"/>
            <a:ext cx="5497141" cy="3092142"/>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p:cNvSpPr txBox="1"/>
          <p:nvPr/>
        </p:nvSpPr>
        <p:spPr>
          <a:xfrm>
            <a:off x="10620473" y="5687644"/>
            <a:ext cx="2382692" cy="523220"/>
          </a:xfrm>
          <a:prstGeom prst="rect">
            <a:avLst/>
          </a:prstGeom>
          <a:noFill/>
        </p:spPr>
        <p:txBody>
          <a:bodyPr wrap="square" rtlCol="0">
            <a:spAutoFit/>
          </a:bodyPr>
          <a:lstStyle/>
          <a:p>
            <a:r>
              <a:rPr lang="en-US" sz="2800" dirty="0" smtClean="0">
                <a:solidFill>
                  <a:schemeClr val="bg1"/>
                </a:solidFill>
              </a:rPr>
              <a:t>A: 10%</a:t>
            </a:r>
            <a:endParaRPr lang="ru-RU" sz="2800" dirty="0">
              <a:solidFill>
                <a:schemeClr val="bg1"/>
              </a:solidFill>
            </a:endParaRPr>
          </a:p>
        </p:txBody>
      </p:sp>
      <p:sp>
        <p:nvSpPr>
          <p:cNvPr id="3" name="Номер слайда 2"/>
          <p:cNvSpPr>
            <a:spLocks noGrp="1"/>
          </p:cNvSpPr>
          <p:nvPr>
            <p:ph type="sldNum" sz="quarter" idx="12"/>
          </p:nvPr>
        </p:nvSpPr>
        <p:spPr/>
        <p:txBody>
          <a:bodyPr/>
          <a:lstStyle/>
          <a:p>
            <a:fld id="{2CB84D6C-A432-4173-BC49-CB5297849587}" type="slidenum">
              <a:rPr lang="ru-RU" sz="3600" smtClean="0"/>
              <a:t>6</a:t>
            </a:fld>
            <a:endParaRPr lang="ru-RU" sz="3600" dirty="0"/>
          </a:p>
        </p:txBody>
      </p:sp>
    </p:spTree>
    <p:extLst>
      <p:ext uri="{BB962C8B-B14F-4D97-AF65-F5344CB8AC3E}">
        <p14:creationId xmlns:p14="http://schemas.microsoft.com/office/powerpoint/2010/main" val="16973535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1763485"/>
          </a:xfrm>
        </p:spPr>
        <p:txBody>
          <a:bodyPr/>
          <a:lstStyle/>
          <a:p>
            <a:pPr algn="ctr"/>
            <a:r>
              <a:rPr lang="ru-RU" dirty="0">
                <a:solidFill>
                  <a:schemeClr val="bg1"/>
                </a:solidFill>
              </a:rPr>
              <a:t> </a:t>
            </a:r>
            <a:r>
              <a:rPr lang="ru-RU" dirty="0" smtClean="0">
                <a:solidFill>
                  <a:schemeClr val="bg1"/>
                </a:solidFill>
              </a:rPr>
              <a:t>    </a:t>
            </a:r>
            <a:r>
              <a:rPr lang="en-US" dirty="0" smtClean="0">
                <a:solidFill>
                  <a:schemeClr val="bg1"/>
                </a:solidFill>
              </a:rPr>
              <a:t>Own </a:t>
            </a:r>
            <a:r>
              <a:rPr lang="en-US" dirty="0">
                <a:solidFill>
                  <a:schemeClr val="bg1"/>
                </a:solidFill>
              </a:rPr>
              <a:t>definition</a:t>
            </a:r>
            <a:endParaRPr lang="ru-RU" dirty="0">
              <a:solidFill>
                <a:schemeClr val="bg1"/>
              </a:solidFill>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2991" y="1532207"/>
            <a:ext cx="3810000" cy="2857500"/>
          </a:xfrm>
          <a:prstGeom prst="rect">
            <a:avLst/>
          </a:prstGeom>
          <a:ln>
            <a:noFill/>
          </a:ln>
          <a:effectLst>
            <a:softEdge rad="112500"/>
          </a:effectLst>
        </p:spPr>
      </p:pic>
      <p:sp>
        <p:nvSpPr>
          <p:cNvPr id="4" name="TextBox 3"/>
          <p:cNvSpPr txBox="1"/>
          <p:nvPr/>
        </p:nvSpPr>
        <p:spPr>
          <a:xfrm>
            <a:off x="678822" y="1700500"/>
            <a:ext cx="1578429" cy="584775"/>
          </a:xfrm>
          <a:prstGeom prst="rect">
            <a:avLst/>
          </a:prstGeom>
          <a:noFill/>
        </p:spPr>
        <p:txBody>
          <a:bodyPr wrap="square" rtlCol="0">
            <a:spAutoFit/>
          </a:bodyPr>
          <a:lstStyle/>
          <a:p>
            <a:r>
              <a:rPr lang="en-US" sz="3200" dirty="0" smtClean="0">
                <a:solidFill>
                  <a:schemeClr val="bg1"/>
                </a:solidFill>
              </a:rPr>
              <a:t>Parallax</a:t>
            </a:r>
            <a:endParaRPr lang="ru-RU" sz="3200" dirty="0">
              <a:solidFill>
                <a:schemeClr val="bg1"/>
              </a:solidFill>
            </a:endParaRPr>
          </a:p>
        </p:txBody>
      </p:sp>
      <p:sp>
        <p:nvSpPr>
          <p:cNvPr id="5" name="TextBox 4"/>
          <p:cNvSpPr txBox="1"/>
          <p:nvPr/>
        </p:nvSpPr>
        <p:spPr>
          <a:xfrm>
            <a:off x="8504001" y="1634448"/>
            <a:ext cx="2967321" cy="584775"/>
          </a:xfrm>
          <a:prstGeom prst="rect">
            <a:avLst/>
          </a:prstGeom>
          <a:noFill/>
        </p:spPr>
        <p:txBody>
          <a:bodyPr wrap="square" rtlCol="0">
            <a:spAutoFit/>
          </a:bodyPr>
          <a:lstStyle/>
          <a:p>
            <a:r>
              <a:rPr lang="en-US" sz="3200" dirty="0">
                <a:solidFill>
                  <a:schemeClr val="bg1"/>
                </a:solidFill>
              </a:rPr>
              <a:t>Cepheid variable</a:t>
            </a:r>
            <a:endParaRPr lang="ru-RU" sz="3200" dirty="0">
              <a:solidFill>
                <a:schemeClr val="bg1"/>
              </a:solidFill>
            </a:endParaRPr>
          </a:p>
        </p:txBody>
      </p:sp>
      <p:sp>
        <p:nvSpPr>
          <p:cNvPr id="6" name="TextBox 5"/>
          <p:cNvSpPr txBox="1"/>
          <p:nvPr/>
        </p:nvSpPr>
        <p:spPr>
          <a:xfrm>
            <a:off x="1656639" y="3529941"/>
            <a:ext cx="2590637" cy="523220"/>
          </a:xfrm>
          <a:prstGeom prst="rect">
            <a:avLst/>
          </a:prstGeom>
          <a:noFill/>
        </p:spPr>
        <p:txBody>
          <a:bodyPr wrap="square" rtlCol="0">
            <a:spAutoFit/>
          </a:bodyPr>
          <a:lstStyle/>
          <a:p>
            <a:pPr algn="ctr"/>
            <a:r>
              <a:rPr lang="en-US" sz="2800" dirty="0">
                <a:solidFill>
                  <a:schemeClr val="bg1"/>
                </a:solidFill>
              </a:rPr>
              <a:t>Spectral </a:t>
            </a:r>
            <a:r>
              <a:rPr lang="en-US" sz="2800" dirty="0" smtClean="0">
                <a:solidFill>
                  <a:schemeClr val="bg1"/>
                </a:solidFill>
              </a:rPr>
              <a:t>method</a:t>
            </a:r>
            <a:endParaRPr lang="ru-RU" sz="2800" dirty="0">
              <a:solidFill>
                <a:schemeClr val="bg1"/>
              </a:solidFill>
            </a:endParaRPr>
          </a:p>
        </p:txBody>
      </p:sp>
      <p:sp>
        <p:nvSpPr>
          <p:cNvPr id="7" name="TextBox 6"/>
          <p:cNvSpPr txBox="1"/>
          <p:nvPr/>
        </p:nvSpPr>
        <p:spPr>
          <a:xfrm>
            <a:off x="8984018" y="3068422"/>
            <a:ext cx="3026155" cy="979757"/>
          </a:xfrm>
          <a:prstGeom prst="rect">
            <a:avLst/>
          </a:prstGeom>
          <a:noFill/>
        </p:spPr>
        <p:txBody>
          <a:bodyPr wrap="square" rtlCol="0">
            <a:spAutoFit/>
          </a:bodyPr>
          <a:lstStyle/>
          <a:p>
            <a:pPr algn="ctr"/>
            <a:r>
              <a:rPr lang="en-US" sz="2800" dirty="0">
                <a:solidFill>
                  <a:schemeClr val="bg1"/>
                </a:solidFill>
              </a:rPr>
              <a:t>The method of standard candles</a:t>
            </a:r>
            <a:endParaRPr lang="ru-RU" sz="2800" dirty="0"/>
          </a:p>
        </p:txBody>
      </p:sp>
      <p:cxnSp>
        <p:nvCxnSpPr>
          <p:cNvPr id="9" name="Прямая соединительная линия 8"/>
          <p:cNvCxnSpPr/>
          <p:nvPr/>
        </p:nvCxnSpPr>
        <p:spPr>
          <a:xfrm>
            <a:off x="11703830" y="2021297"/>
            <a:ext cx="2639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p:nvCxnSpPr>
        <p:spPr>
          <a:xfrm>
            <a:off x="2687975" y="2021297"/>
            <a:ext cx="2639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1336044" y="3791551"/>
            <a:ext cx="2639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p:nvCxnSpPr>
        <p:spPr>
          <a:xfrm>
            <a:off x="8720035" y="3549906"/>
            <a:ext cx="263983"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2782826" y="1809527"/>
            <a:ext cx="1540165" cy="861774"/>
          </a:xfrm>
          <a:prstGeom prst="rect">
            <a:avLst/>
          </a:prstGeom>
          <a:noFill/>
        </p:spPr>
        <p:txBody>
          <a:bodyPr wrap="square" rtlCol="0">
            <a:spAutoFit/>
          </a:bodyPr>
          <a:lstStyle/>
          <a:p>
            <a:r>
              <a:rPr lang="en-US" dirty="0"/>
              <a:t/>
            </a:r>
            <a:br>
              <a:rPr lang="en-US" dirty="0"/>
            </a:br>
            <a:r>
              <a:rPr lang="en-US" sz="3200" dirty="0">
                <a:solidFill>
                  <a:srgbClr val="FFC000"/>
                </a:solidFill>
              </a:rPr>
              <a:t>T</a:t>
            </a:r>
            <a:r>
              <a:rPr lang="en-US" sz="3200" dirty="0" smtClean="0">
                <a:solidFill>
                  <a:srgbClr val="FFC000"/>
                </a:solidFill>
              </a:rPr>
              <a:t>oo </a:t>
            </a:r>
            <a:r>
              <a:rPr lang="en-US" sz="3200" dirty="0">
                <a:solidFill>
                  <a:srgbClr val="FFC000"/>
                </a:solidFill>
              </a:rPr>
              <a:t>far</a:t>
            </a:r>
            <a:endParaRPr lang="ru-RU" dirty="0">
              <a:solidFill>
                <a:srgbClr val="FFC000"/>
              </a:solidFill>
            </a:endParaRPr>
          </a:p>
        </p:txBody>
      </p:sp>
      <p:sp>
        <p:nvSpPr>
          <p:cNvPr id="16" name="TextBox 15"/>
          <p:cNvSpPr txBox="1"/>
          <p:nvPr/>
        </p:nvSpPr>
        <p:spPr>
          <a:xfrm>
            <a:off x="9396901" y="1840304"/>
            <a:ext cx="3156842" cy="830997"/>
          </a:xfrm>
          <a:prstGeom prst="rect">
            <a:avLst/>
          </a:prstGeom>
          <a:noFill/>
        </p:spPr>
        <p:txBody>
          <a:bodyPr wrap="square" rtlCol="0">
            <a:spAutoFit/>
          </a:bodyPr>
          <a:lstStyle/>
          <a:p>
            <a:r>
              <a:rPr lang="en-US" sz="2000" dirty="0">
                <a:solidFill>
                  <a:srgbClr val="FFC000"/>
                </a:solidFill>
              </a:rPr>
              <a:t/>
            </a:r>
            <a:br>
              <a:rPr lang="en-US" sz="2000" dirty="0">
                <a:solidFill>
                  <a:srgbClr val="FFC000"/>
                </a:solidFill>
              </a:rPr>
            </a:br>
            <a:r>
              <a:rPr lang="en-US" sz="2800" dirty="0" smtClean="0">
                <a:solidFill>
                  <a:srgbClr val="FFC000"/>
                </a:solidFill>
              </a:rPr>
              <a:t>It’s not a Cepheid</a:t>
            </a:r>
            <a:endParaRPr lang="ru-RU" sz="1600" dirty="0">
              <a:solidFill>
                <a:srgbClr val="FFC000"/>
              </a:solidFill>
            </a:endParaRPr>
          </a:p>
        </p:txBody>
      </p:sp>
      <p:sp>
        <p:nvSpPr>
          <p:cNvPr id="17" name="TextBox 16"/>
          <p:cNvSpPr txBox="1"/>
          <p:nvPr/>
        </p:nvSpPr>
        <p:spPr>
          <a:xfrm>
            <a:off x="263982" y="3642784"/>
            <a:ext cx="3156842" cy="861774"/>
          </a:xfrm>
          <a:prstGeom prst="rect">
            <a:avLst/>
          </a:prstGeom>
          <a:noFill/>
        </p:spPr>
        <p:txBody>
          <a:bodyPr wrap="square" rtlCol="0">
            <a:spAutoFit/>
          </a:bodyPr>
          <a:lstStyle/>
          <a:p>
            <a:r>
              <a:rPr lang="en-US" dirty="0"/>
              <a:t/>
            </a:r>
            <a:br>
              <a:rPr lang="en-US" dirty="0"/>
            </a:br>
            <a:r>
              <a:rPr lang="en-US" sz="3200" dirty="0" smtClean="0">
                <a:solidFill>
                  <a:srgbClr val="FFC000"/>
                </a:solidFill>
              </a:rPr>
              <a:t>No light </a:t>
            </a:r>
            <a:endParaRPr lang="ru-RU" sz="1400" dirty="0">
              <a:solidFill>
                <a:srgbClr val="FFC000"/>
              </a:solidFill>
            </a:endParaRPr>
          </a:p>
        </p:txBody>
      </p:sp>
      <p:sp>
        <p:nvSpPr>
          <p:cNvPr id="18" name="TextBox 17"/>
          <p:cNvSpPr txBox="1"/>
          <p:nvPr/>
        </p:nvSpPr>
        <p:spPr>
          <a:xfrm>
            <a:off x="8396974" y="3600504"/>
            <a:ext cx="1590688" cy="861774"/>
          </a:xfrm>
          <a:prstGeom prst="rect">
            <a:avLst/>
          </a:prstGeom>
          <a:noFill/>
        </p:spPr>
        <p:txBody>
          <a:bodyPr wrap="square" rtlCol="0">
            <a:spAutoFit/>
          </a:bodyPr>
          <a:lstStyle/>
          <a:p>
            <a:r>
              <a:rPr lang="en-US" dirty="0">
                <a:solidFill>
                  <a:srgbClr val="FFC000"/>
                </a:solidFill>
              </a:rPr>
              <a:t/>
            </a:r>
            <a:br>
              <a:rPr lang="en-US" dirty="0">
                <a:solidFill>
                  <a:srgbClr val="FFC000"/>
                </a:solidFill>
              </a:rPr>
            </a:br>
            <a:r>
              <a:rPr lang="en-US" sz="3200" dirty="0" smtClean="0">
                <a:solidFill>
                  <a:srgbClr val="FFC000"/>
                </a:solidFill>
              </a:rPr>
              <a:t>No light </a:t>
            </a:r>
            <a:endParaRPr lang="ru-RU" sz="1400" dirty="0">
              <a:solidFill>
                <a:srgbClr val="FFC000"/>
              </a:solidFill>
            </a:endParaRPr>
          </a:p>
        </p:txBody>
      </p:sp>
      <p:sp>
        <p:nvSpPr>
          <p:cNvPr id="19" name="Стрелка вниз 18"/>
          <p:cNvSpPr/>
          <p:nvPr/>
        </p:nvSpPr>
        <p:spPr>
          <a:xfrm>
            <a:off x="6096000" y="4512580"/>
            <a:ext cx="684611" cy="1019329"/>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rgbClr val="FFC000"/>
              </a:solidFill>
            </a:endParaRPr>
          </a:p>
        </p:txBody>
      </p:sp>
      <p:sp>
        <p:nvSpPr>
          <p:cNvPr id="20" name="TextBox 19"/>
          <p:cNvSpPr txBox="1"/>
          <p:nvPr/>
        </p:nvSpPr>
        <p:spPr>
          <a:xfrm>
            <a:off x="2285656" y="5704936"/>
            <a:ext cx="8305298" cy="830997"/>
          </a:xfrm>
          <a:prstGeom prst="rect">
            <a:avLst/>
          </a:prstGeom>
          <a:noFill/>
        </p:spPr>
        <p:txBody>
          <a:bodyPr wrap="square" rtlCol="0">
            <a:spAutoFit/>
          </a:bodyPr>
          <a:lstStyle/>
          <a:p>
            <a:pPr algn="ctr"/>
            <a:r>
              <a:rPr lang="en-US" sz="4800" dirty="0" smtClean="0">
                <a:solidFill>
                  <a:srgbClr val="FFC000"/>
                </a:solidFill>
              </a:rPr>
              <a:t>Other method</a:t>
            </a:r>
            <a:endParaRPr lang="ru-RU" sz="4800" dirty="0">
              <a:solidFill>
                <a:srgbClr val="FFC000"/>
              </a:solidFill>
            </a:endParaRPr>
          </a:p>
        </p:txBody>
      </p:sp>
      <p:sp>
        <p:nvSpPr>
          <p:cNvPr id="8" name="Номер слайда 7"/>
          <p:cNvSpPr>
            <a:spLocks noGrp="1"/>
          </p:cNvSpPr>
          <p:nvPr>
            <p:ph type="sldNum" sz="quarter" idx="12"/>
          </p:nvPr>
        </p:nvSpPr>
        <p:spPr/>
        <p:txBody>
          <a:bodyPr/>
          <a:lstStyle/>
          <a:p>
            <a:fld id="{2CB84D6C-A432-4173-BC49-CB5297849587}" type="slidenum">
              <a:rPr lang="ru-RU" sz="3600" smtClean="0"/>
              <a:t>7</a:t>
            </a:fld>
            <a:endParaRPr lang="ru-RU" sz="3600" dirty="0"/>
          </a:p>
        </p:txBody>
      </p:sp>
    </p:spTree>
    <p:extLst>
      <p:ext uri="{BB962C8B-B14F-4D97-AF65-F5344CB8AC3E}">
        <p14:creationId xmlns:p14="http://schemas.microsoft.com/office/powerpoint/2010/main" val="4001861626"/>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вал 2"/>
          <p:cNvSpPr/>
          <p:nvPr/>
        </p:nvSpPr>
        <p:spPr>
          <a:xfrm>
            <a:off x="6032305" y="1476188"/>
            <a:ext cx="5963634" cy="41070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199465" y="-248722"/>
            <a:ext cx="12192000" cy="1654628"/>
          </a:xfrm>
        </p:spPr>
        <p:txBody>
          <a:bodyPr/>
          <a:lstStyle/>
          <a:p>
            <a:pPr algn="ctr"/>
            <a:r>
              <a:rPr lang="en-US" dirty="0" smtClean="0">
                <a:solidFill>
                  <a:schemeClr val="bg1"/>
                </a:solidFill>
              </a:rPr>
              <a:t>Our simple method</a:t>
            </a:r>
            <a:endParaRPr lang="ru-RU" dirty="0">
              <a:solidFill>
                <a:schemeClr val="bg1"/>
              </a:solidFill>
            </a:endParaRPr>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065" y="1093751"/>
            <a:ext cx="3645238" cy="2244100"/>
          </a:xfrm>
          <a:prstGeom prst="rect">
            <a:avLst/>
          </a:prstGeom>
        </p:spPr>
      </p:pic>
      <p:sp>
        <p:nvSpPr>
          <p:cNvPr id="5" name="Стрелка вниз 4"/>
          <p:cNvSpPr/>
          <p:nvPr/>
        </p:nvSpPr>
        <p:spPr>
          <a:xfrm rot="16671542">
            <a:off x="4947034" y="1566498"/>
            <a:ext cx="604181" cy="1622470"/>
          </a:xfrm>
          <a:prstGeom prst="down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 стрелкой 7"/>
          <p:cNvCxnSpPr>
            <a:stCxn id="20" idx="2"/>
          </p:cNvCxnSpPr>
          <p:nvPr/>
        </p:nvCxnSpPr>
        <p:spPr>
          <a:xfrm flipH="1" flipV="1">
            <a:off x="4671464" y="3529713"/>
            <a:ext cx="2739741" cy="697690"/>
          </a:xfrm>
          <a:prstGeom prst="straightConnector1">
            <a:avLst/>
          </a:prstGeom>
          <a:ln w="38100">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199465" y="3417905"/>
            <a:ext cx="4746922" cy="830997"/>
          </a:xfrm>
          <a:prstGeom prst="rect">
            <a:avLst/>
          </a:prstGeom>
          <a:noFill/>
          <a:ln>
            <a:noFill/>
          </a:ln>
        </p:spPr>
        <p:txBody>
          <a:bodyPr wrap="square" rtlCol="0">
            <a:spAutoFit/>
          </a:bodyPr>
          <a:lstStyle/>
          <a:p>
            <a:pPr algn="ctr"/>
            <a:r>
              <a:rPr lang="en-US" sz="4800" dirty="0">
                <a:solidFill>
                  <a:srgbClr val="FFC000"/>
                </a:solidFill>
              </a:rPr>
              <a:t>globular</a:t>
            </a:r>
            <a:r>
              <a:rPr lang="en-US" sz="4800" dirty="0">
                <a:solidFill>
                  <a:srgbClr val="FF0000"/>
                </a:solidFill>
              </a:rPr>
              <a:t> </a:t>
            </a:r>
            <a:r>
              <a:rPr lang="en-US" sz="4800" dirty="0">
                <a:solidFill>
                  <a:srgbClr val="FFC000"/>
                </a:solidFill>
              </a:rPr>
              <a:t>clusters</a:t>
            </a:r>
            <a:endParaRPr lang="ru-RU" sz="4800" dirty="0">
              <a:solidFill>
                <a:srgbClr val="FFC000"/>
              </a:solidFill>
            </a:endParaRPr>
          </a:p>
        </p:txBody>
      </p:sp>
      <p:pic>
        <p:nvPicPr>
          <p:cNvPr id="16" name="Picture 4" descr="http://astro-hobby.ru/images/m47%20tuka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092" y="4377654"/>
            <a:ext cx="2147318" cy="2141910"/>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1769719" y="5906958"/>
            <a:ext cx="2303584" cy="707886"/>
          </a:xfrm>
          <a:prstGeom prst="rect">
            <a:avLst/>
          </a:prstGeom>
          <a:noFill/>
        </p:spPr>
        <p:txBody>
          <a:bodyPr wrap="square" rtlCol="0">
            <a:spAutoFit/>
          </a:bodyPr>
          <a:lstStyle/>
          <a:p>
            <a:r>
              <a:rPr lang="ru-RU" sz="4000" dirty="0">
                <a:solidFill>
                  <a:schemeClr val="bg1"/>
                </a:solidFill>
              </a:rPr>
              <a:t>1</a:t>
            </a:r>
            <a:r>
              <a:rPr lang="ru-RU" sz="4000" dirty="0" smtClean="0">
                <a:solidFill>
                  <a:schemeClr val="bg1"/>
                </a:solidFill>
              </a:rPr>
              <a:t>57±10</a:t>
            </a:r>
            <a:endParaRPr lang="ru-RU" sz="4000" dirty="0">
              <a:solidFill>
                <a:schemeClr val="bg1"/>
              </a:solidFill>
            </a:endParaRPr>
          </a:p>
        </p:txBody>
      </p:sp>
      <p:sp>
        <p:nvSpPr>
          <p:cNvPr id="7" name="Прямоугольник 6"/>
          <p:cNvSpPr/>
          <p:nvPr/>
        </p:nvSpPr>
        <p:spPr>
          <a:xfrm>
            <a:off x="6299567" y="3529713"/>
            <a:ext cx="1996073" cy="3036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dirty="0" smtClean="0"/>
              <a:t> </a:t>
            </a:r>
            <a:endParaRPr lang="ru-RU" dirty="0"/>
          </a:p>
        </p:txBody>
      </p:sp>
      <p:sp>
        <p:nvSpPr>
          <p:cNvPr id="14" name="Прямоугольник 13"/>
          <p:cNvSpPr/>
          <p:nvPr/>
        </p:nvSpPr>
        <p:spPr>
          <a:xfrm>
            <a:off x="9717655" y="3476179"/>
            <a:ext cx="1996073" cy="303690"/>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9" name="Овал 8"/>
          <p:cNvSpPr/>
          <p:nvPr/>
        </p:nvSpPr>
        <p:spPr>
          <a:xfrm>
            <a:off x="8130041" y="2988128"/>
            <a:ext cx="1793702" cy="1317356"/>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0" name="Овал 9"/>
          <p:cNvSpPr/>
          <p:nvPr/>
        </p:nvSpPr>
        <p:spPr>
          <a:xfrm>
            <a:off x="10060743" y="2787913"/>
            <a:ext cx="292125" cy="3117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7" name="Овал 16"/>
          <p:cNvSpPr/>
          <p:nvPr/>
        </p:nvSpPr>
        <p:spPr>
          <a:xfrm>
            <a:off x="8752867" y="2221859"/>
            <a:ext cx="292125" cy="3117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9" name="Овал 18"/>
          <p:cNvSpPr/>
          <p:nvPr/>
        </p:nvSpPr>
        <p:spPr>
          <a:xfrm>
            <a:off x="7516098" y="2753500"/>
            <a:ext cx="292125" cy="3117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0" name="Овал 19"/>
          <p:cNvSpPr/>
          <p:nvPr/>
        </p:nvSpPr>
        <p:spPr>
          <a:xfrm>
            <a:off x="7411205" y="4071529"/>
            <a:ext cx="292125" cy="3117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1" name="Овал 20"/>
          <p:cNvSpPr/>
          <p:nvPr/>
        </p:nvSpPr>
        <p:spPr>
          <a:xfrm>
            <a:off x="8754229" y="4760005"/>
            <a:ext cx="292125" cy="3117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2" name="Овал 21"/>
          <p:cNvSpPr/>
          <p:nvPr/>
        </p:nvSpPr>
        <p:spPr>
          <a:xfrm>
            <a:off x="10983093" y="4112046"/>
            <a:ext cx="292125" cy="3117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23" name="Овал 22"/>
          <p:cNvSpPr/>
          <p:nvPr/>
        </p:nvSpPr>
        <p:spPr>
          <a:xfrm>
            <a:off x="9914680" y="3895091"/>
            <a:ext cx="292125" cy="311748"/>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ru-RU"/>
          </a:p>
        </p:txBody>
      </p:sp>
      <p:sp>
        <p:nvSpPr>
          <p:cNvPr id="15" name="Номер слайда 14"/>
          <p:cNvSpPr>
            <a:spLocks noGrp="1"/>
          </p:cNvSpPr>
          <p:nvPr>
            <p:ph type="sldNum" sz="quarter" idx="12"/>
          </p:nvPr>
        </p:nvSpPr>
        <p:spPr/>
        <p:txBody>
          <a:bodyPr/>
          <a:lstStyle/>
          <a:p>
            <a:fld id="{2CB84D6C-A432-4173-BC49-CB5297849587}" type="slidenum">
              <a:rPr lang="ru-RU" sz="3600" smtClean="0"/>
              <a:t>8</a:t>
            </a:fld>
            <a:endParaRPr lang="ru-RU" sz="3600" dirty="0"/>
          </a:p>
        </p:txBody>
      </p:sp>
    </p:spTree>
    <p:extLst>
      <p:ext uri="{BB962C8B-B14F-4D97-AF65-F5344CB8AC3E}">
        <p14:creationId xmlns:p14="http://schemas.microsoft.com/office/powerpoint/2010/main" val="30417665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0" y="-236782"/>
            <a:ext cx="12192000" cy="1825625"/>
          </a:xfrm>
        </p:spPr>
        <p:txBody>
          <a:bodyPr>
            <a:normAutofit/>
          </a:bodyPr>
          <a:lstStyle/>
          <a:p>
            <a:pPr algn="ctr"/>
            <a:r>
              <a:rPr lang="en-US" sz="5400" dirty="0" smtClean="0">
                <a:solidFill>
                  <a:schemeClr val="bg1"/>
                </a:solidFill>
              </a:rPr>
              <a:t>Globular clusters</a:t>
            </a:r>
            <a:endParaRPr lang="ru-RU" sz="5400" dirty="0">
              <a:solidFill>
                <a:schemeClr val="bg1"/>
              </a:solidFill>
            </a:endParaRPr>
          </a:p>
        </p:txBody>
      </p:sp>
      <mc:AlternateContent xmlns:mc="http://schemas.openxmlformats.org/markup-compatibility/2006" xmlns:a14="http://schemas.microsoft.com/office/drawing/2010/main">
        <mc:Choice Requires="a14">
          <p:sp>
            <p:nvSpPr>
              <p:cNvPr id="2078" name="TextBox 2077"/>
              <p:cNvSpPr txBox="1"/>
              <p:nvPr/>
            </p:nvSpPr>
            <p:spPr>
              <a:xfrm>
                <a:off x="6503185" y="1482393"/>
                <a:ext cx="4739439"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bg1"/>
                          </a:solidFill>
                          <a:latin typeface="Cambria Math" panose="02040503050406030204" pitchFamily="18" charset="0"/>
                        </a:rPr>
                        <m:t>𝑥</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𝐿</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𝑐𝑜𝑠𝑎</m:t>
                      </m:r>
                      <m:r>
                        <a:rPr lang="en-US" sz="4000" b="0" i="1" smtClean="0">
                          <a:solidFill>
                            <a:schemeClr val="bg1"/>
                          </a:solidFill>
                          <a:latin typeface="Cambria Math" panose="02040503050406030204" pitchFamily="18" charset="0"/>
                        </a:rPr>
                        <m:t> ∗</m:t>
                      </m:r>
                      <m:func>
                        <m:funcPr>
                          <m:ctrlPr>
                            <a:rPr lang="en-US" sz="4000" b="0" i="1" smtClean="0">
                              <a:solidFill>
                                <a:schemeClr val="bg1"/>
                              </a:solidFill>
                              <a:latin typeface="Cambria Math" panose="02040503050406030204" pitchFamily="18" charset="0"/>
                            </a:rPr>
                          </m:ctrlPr>
                        </m:funcPr>
                        <m:fName>
                          <m:r>
                            <m:rPr>
                              <m:sty m:val="p"/>
                            </m:rPr>
                            <a:rPr lang="en-US" sz="4000" b="0" i="0" smtClean="0">
                              <a:solidFill>
                                <a:schemeClr val="bg1"/>
                              </a:solidFill>
                              <a:latin typeface="Cambria Math" panose="02040503050406030204" pitchFamily="18" charset="0"/>
                            </a:rPr>
                            <m:t>cos</m:t>
                          </m:r>
                        </m:fName>
                        <m:e>
                          <m:r>
                            <a:rPr lang="en-US" sz="4000" b="0" i="1" smtClean="0">
                              <a:solidFill>
                                <a:schemeClr val="bg1"/>
                              </a:solidFill>
                              <a:latin typeface="Cambria Math" panose="02040503050406030204" pitchFamily="18" charset="0"/>
                            </a:rPr>
                            <m:t>𝐵</m:t>
                          </m:r>
                        </m:e>
                      </m:func>
                    </m:oMath>
                  </m:oMathPara>
                </a14:m>
                <a:endParaRPr lang="ru-RU" dirty="0"/>
              </a:p>
            </p:txBody>
          </p:sp>
        </mc:Choice>
        <mc:Fallback xmlns="">
          <p:sp>
            <p:nvSpPr>
              <p:cNvPr id="2078" name="TextBox 2077"/>
              <p:cNvSpPr txBox="1">
                <a:spLocks noRot="1" noChangeAspect="1" noMove="1" noResize="1" noEditPoints="1" noAdjustHandles="1" noChangeArrowheads="1" noChangeShapeType="1" noTextEdit="1"/>
              </p:cNvSpPr>
              <p:nvPr/>
            </p:nvSpPr>
            <p:spPr>
              <a:xfrm>
                <a:off x="6503185" y="1482393"/>
                <a:ext cx="4739439" cy="615553"/>
              </a:xfrm>
              <a:prstGeom prst="rect">
                <a:avLst/>
              </a:prstGeom>
              <a:blipFill rotWithShape="0">
                <a:blip r:embed="rId2"/>
                <a:stretch>
                  <a:fillRect/>
                </a:stretch>
              </a:blipFill>
            </p:spPr>
            <p:txBody>
              <a:bodyPr/>
              <a:lstStyle/>
              <a:p>
                <a:r>
                  <a:rPr lang="ru-RU">
                    <a:noFill/>
                  </a:rPr>
                  <a:t> </a:t>
                </a:r>
              </a:p>
            </p:txBody>
          </p:sp>
        </mc:Fallback>
      </mc:AlternateContent>
      <p:grpSp>
        <p:nvGrpSpPr>
          <p:cNvPr id="2" name="Группа 1"/>
          <p:cNvGrpSpPr/>
          <p:nvPr/>
        </p:nvGrpSpPr>
        <p:grpSpPr>
          <a:xfrm>
            <a:off x="701036" y="1444877"/>
            <a:ext cx="5426187" cy="4678654"/>
            <a:chOff x="1103662" y="1588843"/>
            <a:chExt cx="5426187" cy="4678654"/>
          </a:xfrm>
        </p:grpSpPr>
        <p:grpSp>
          <p:nvGrpSpPr>
            <p:cNvPr id="2067" name="Группа 2066"/>
            <p:cNvGrpSpPr/>
            <p:nvPr/>
          </p:nvGrpSpPr>
          <p:grpSpPr>
            <a:xfrm>
              <a:off x="1103662" y="1588843"/>
              <a:ext cx="4850325" cy="4678654"/>
              <a:chOff x="8186641" y="2757970"/>
              <a:chExt cx="3436113" cy="3516923"/>
            </a:xfrm>
          </p:grpSpPr>
          <p:grpSp>
            <p:nvGrpSpPr>
              <p:cNvPr id="2065" name="Группа 2064"/>
              <p:cNvGrpSpPr/>
              <p:nvPr/>
            </p:nvGrpSpPr>
            <p:grpSpPr>
              <a:xfrm>
                <a:off x="8186641" y="2757970"/>
                <a:ext cx="3436113" cy="3516923"/>
                <a:chOff x="6933574" y="2762144"/>
                <a:chExt cx="3436113" cy="3516923"/>
              </a:xfrm>
            </p:grpSpPr>
            <p:sp>
              <p:nvSpPr>
                <p:cNvPr id="9" name="Овал 8"/>
                <p:cNvSpPr/>
                <p:nvPr/>
              </p:nvSpPr>
              <p:spPr>
                <a:xfrm>
                  <a:off x="6933574" y="2762144"/>
                  <a:ext cx="3436113" cy="3516923"/>
                </a:xfrm>
                <a:prstGeom prst="ellipse">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1" name="Овал 10"/>
                <p:cNvSpPr/>
                <p:nvPr/>
              </p:nvSpPr>
              <p:spPr>
                <a:xfrm rot="466936">
                  <a:off x="6944144" y="4204951"/>
                  <a:ext cx="3414973" cy="86164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2" name="Блок-схема: узел 11"/>
                <p:cNvSpPr/>
                <p:nvPr/>
              </p:nvSpPr>
              <p:spPr>
                <a:xfrm>
                  <a:off x="9518468" y="3581077"/>
                  <a:ext cx="228600" cy="228600"/>
                </a:xfrm>
                <a:prstGeom prst="flowChartConnector">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ru-RU"/>
                </a:p>
              </p:txBody>
            </p:sp>
            <p:cxnSp>
              <p:nvCxnSpPr>
                <p:cNvPr id="26" name="Прямая соединительная линия 25"/>
                <p:cNvCxnSpPr>
                  <a:stCxn id="6" idx="7"/>
                  <a:endCxn id="12" idx="3"/>
                </p:cNvCxnSpPr>
                <p:nvPr/>
              </p:nvCxnSpPr>
              <p:spPr>
                <a:xfrm flipV="1">
                  <a:off x="7658765" y="3776200"/>
                  <a:ext cx="1893181" cy="619154"/>
                </a:xfrm>
                <a:prstGeom prst="line">
                  <a:avLst/>
                </a:prstGeom>
                <a:ln w="28575">
                  <a:solidFill>
                    <a:schemeClr val="accent2">
                      <a:lumMod val="75000"/>
                    </a:schemeClr>
                  </a:solidFill>
                </a:ln>
              </p:spPr>
              <p:style>
                <a:lnRef idx="3">
                  <a:schemeClr val="dk1"/>
                </a:lnRef>
                <a:fillRef idx="0">
                  <a:schemeClr val="dk1"/>
                </a:fillRef>
                <a:effectRef idx="2">
                  <a:schemeClr val="dk1"/>
                </a:effectRef>
                <a:fontRef idx="minor">
                  <a:schemeClr val="tx1"/>
                </a:fontRef>
              </p:style>
            </p:cxnSp>
            <p:sp>
              <p:nvSpPr>
                <p:cNvPr id="2049" name="Полилиния 2048"/>
                <p:cNvSpPr/>
                <p:nvPr/>
              </p:nvSpPr>
              <p:spPr>
                <a:xfrm>
                  <a:off x="8115722" y="4229892"/>
                  <a:ext cx="143459" cy="240249"/>
                </a:xfrm>
                <a:custGeom>
                  <a:avLst/>
                  <a:gdLst>
                    <a:gd name="connsiteX0" fmla="*/ 0 w 129988"/>
                    <a:gd name="connsiteY0" fmla="*/ 0 h 347958"/>
                    <a:gd name="connsiteX1" fmla="*/ 48552 w 129988"/>
                    <a:gd name="connsiteY1" fmla="*/ 24276 h 347958"/>
                    <a:gd name="connsiteX2" fmla="*/ 72829 w 129988"/>
                    <a:gd name="connsiteY2" fmla="*/ 64736 h 347958"/>
                    <a:gd name="connsiteX3" fmla="*/ 89013 w 129988"/>
                    <a:gd name="connsiteY3" fmla="*/ 89012 h 347958"/>
                    <a:gd name="connsiteX4" fmla="*/ 121381 w 129988"/>
                    <a:gd name="connsiteY4" fmla="*/ 178025 h 347958"/>
                    <a:gd name="connsiteX5" fmla="*/ 129473 w 129988"/>
                    <a:gd name="connsiteY5" fmla="*/ 347958 h 347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988" h="347958">
                      <a:moveTo>
                        <a:pt x="0" y="0"/>
                      </a:moveTo>
                      <a:cubicBezTo>
                        <a:pt x="16184" y="8092"/>
                        <a:pt x="33208" y="14686"/>
                        <a:pt x="48552" y="24276"/>
                      </a:cubicBezTo>
                      <a:cubicBezTo>
                        <a:pt x="71544" y="38646"/>
                        <a:pt x="61458" y="41993"/>
                        <a:pt x="72829" y="64736"/>
                      </a:cubicBezTo>
                      <a:cubicBezTo>
                        <a:pt x="77178" y="73435"/>
                        <a:pt x="83618" y="80920"/>
                        <a:pt x="89013" y="89012"/>
                      </a:cubicBezTo>
                      <a:cubicBezTo>
                        <a:pt x="109790" y="151345"/>
                        <a:pt x="98861" y="121725"/>
                        <a:pt x="121381" y="178025"/>
                      </a:cubicBezTo>
                      <a:cubicBezTo>
                        <a:pt x="133047" y="283023"/>
                        <a:pt x="129473" y="226428"/>
                        <a:pt x="129473" y="347958"/>
                      </a:cubicBezTo>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2053" name="Прямая соединительная линия 2052"/>
                <p:cNvCxnSpPr>
                  <a:stCxn id="12" idx="4"/>
                </p:cNvCxnSpPr>
                <p:nvPr/>
              </p:nvCxnSpPr>
              <p:spPr>
                <a:xfrm>
                  <a:off x="9632768" y="3809677"/>
                  <a:ext cx="0" cy="185144"/>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40" name="Прямая соединительная линия 39"/>
                <p:cNvCxnSpPr/>
                <p:nvPr/>
              </p:nvCxnSpPr>
              <p:spPr>
                <a:xfrm>
                  <a:off x="9628933" y="4104188"/>
                  <a:ext cx="0" cy="185144"/>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41" name="Прямая соединительная линия 40"/>
                <p:cNvCxnSpPr/>
                <p:nvPr/>
              </p:nvCxnSpPr>
              <p:spPr>
                <a:xfrm>
                  <a:off x="9628933" y="4370282"/>
                  <a:ext cx="0" cy="185144"/>
                </a:xfrm>
                <a:prstGeom prst="line">
                  <a:avLst/>
                </a:prstGeom>
                <a:ln w="28575">
                  <a:solidFill>
                    <a:srgbClr val="C00000"/>
                  </a:solidFill>
                </a:ln>
              </p:spPr>
              <p:style>
                <a:lnRef idx="1">
                  <a:schemeClr val="dk1"/>
                </a:lnRef>
                <a:fillRef idx="0">
                  <a:schemeClr val="dk1"/>
                </a:fillRef>
                <a:effectRef idx="0">
                  <a:schemeClr val="dk1"/>
                </a:effectRef>
                <a:fontRef idx="minor">
                  <a:schemeClr val="tx1"/>
                </a:fontRef>
              </p:style>
            </p:cxnSp>
            <p:cxnSp>
              <p:nvCxnSpPr>
                <p:cNvPr id="44" name="Прямая соединительная линия 43"/>
                <p:cNvCxnSpPr>
                  <a:stCxn id="6" idx="6"/>
                </p:cNvCxnSpPr>
                <p:nvPr/>
              </p:nvCxnSpPr>
              <p:spPr>
                <a:xfrm>
                  <a:off x="7682961" y="4440649"/>
                  <a:ext cx="1936728" cy="11477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61" name="Полилиния 2060"/>
                <p:cNvSpPr/>
                <p:nvPr/>
              </p:nvSpPr>
              <p:spPr>
                <a:xfrm flipH="1">
                  <a:off x="9296643" y="4537931"/>
                  <a:ext cx="136967" cy="177982"/>
                </a:xfrm>
                <a:custGeom>
                  <a:avLst/>
                  <a:gdLst>
                    <a:gd name="connsiteX0" fmla="*/ 0 w 56644"/>
                    <a:gd name="connsiteY0" fmla="*/ 80920 h 80920"/>
                    <a:gd name="connsiteX1" fmla="*/ 56644 w 56644"/>
                    <a:gd name="connsiteY1" fmla="*/ 0 h 80920"/>
                  </a:gdLst>
                  <a:ahLst/>
                  <a:cxnLst>
                    <a:cxn ang="0">
                      <a:pos x="connsiteX0" y="connsiteY0"/>
                    </a:cxn>
                    <a:cxn ang="0">
                      <a:pos x="connsiteX1" y="connsiteY1"/>
                    </a:cxn>
                  </a:cxnLst>
                  <a:rect l="l" t="t" r="r" b="b"/>
                  <a:pathLst>
                    <a:path w="56644" h="80920">
                      <a:moveTo>
                        <a:pt x="0" y="80920"/>
                      </a:moveTo>
                      <a:lnTo>
                        <a:pt x="56644" y="0"/>
                      </a:lnTo>
                    </a:path>
                  </a:pathLst>
                </a:cu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63" name="TextBox 2062"/>
                <p:cNvSpPr txBox="1"/>
                <p:nvPr/>
              </p:nvSpPr>
              <p:spPr>
                <a:xfrm>
                  <a:off x="9382379" y="4485393"/>
                  <a:ext cx="339500" cy="300761"/>
                </a:xfrm>
                <a:prstGeom prst="rect">
                  <a:avLst/>
                </a:prstGeom>
                <a:noFill/>
              </p:spPr>
              <p:txBody>
                <a:bodyPr wrap="square" rtlCol="0">
                  <a:spAutoFit/>
                </a:bodyPr>
                <a:lstStyle/>
                <a:p>
                  <a:r>
                    <a:rPr lang="en-US" sz="2000" b="1" dirty="0" smtClean="0">
                      <a:solidFill>
                        <a:schemeClr val="accent5">
                          <a:lumMod val="50000"/>
                        </a:schemeClr>
                      </a:solidFill>
                    </a:rPr>
                    <a:t>B</a:t>
                  </a:r>
                  <a:endParaRPr lang="ru-RU" sz="2000" b="1" dirty="0">
                    <a:solidFill>
                      <a:schemeClr val="accent5">
                        <a:lumMod val="50000"/>
                      </a:schemeClr>
                    </a:solidFill>
                  </a:endParaRPr>
                </a:p>
              </p:txBody>
            </p:sp>
            <p:sp>
              <p:nvSpPr>
                <p:cNvPr id="2064" name="TextBox 2063"/>
                <p:cNvSpPr txBox="1"/>
                <p:nvPr/>
              </p:nvSpPr>
              <p:spPr>
                <a:xfrm>
                  <a:off x="8225552" y="4009593"/>
                  <a:ext cx="221231" cy="532115"/>
                </a:xfrm>
                <a:prstGeom prst="rect">
                  <a:avLst/>
                </a:prstGeom>
                <a:noFill/>
              </p:spPr>
              <p:txBody>
                <a:bodyPr wrap="square" rtlCol="0">
                  <a:spAutoFit/>
                </a:bodyPr>
                <a:lstStyle/>
                <a:p>
                  <a:r>
                    <a:rPr lang="en-US" sz="4000" b="1" dirty="0" smtClean="0">
                      <a:solidFill>
                        <a:srgbClr val="00B050"/>
                      </a:solidFill>
                    </a:rPr>
                    <a:t>a</a:t>
                  </a:r>
                  <a:endParaRPr lang="ru-RU" sz="4000" b="1" dirty="0">
                    <a:solidFill>
                      <a:srgbClr val="00B050"/>
                    </a:solidFill>
                  </a:endParaRPr>
                </a:p>
              </p:txBody>
            </p:sp>
          </p:grpSp>
          <p:sp>
            <p:nvSpPr>
              <p:cNvPr id="2066" name="TextBox 2065"/>
              <p:cNvSpPr txBox="1"/>
              <p:nvPr/>
            </p:nvSpPr>
            <p:spPr>
              <a:xfrm>
                <a:off x="10152565" y="3431091"/>
                <a:ext cx="626533" cy="532115"/>
              </a:xfrm>
              <a:prstGeom prst="rect">
                <a:avLst/>
              </a:prstGeom>
              <a:noFill/>
            </p:spPr>
            <p:txBody>
              <a:bodyPr wrap="square" rtlCol="0">
                <a:spAutoFit/>
              </a:bodyPr>
              <a:lstStyle/>
              <a:p>
                <a:r>
                  <a:rPr lang="en-US" sz="4000" b="1" dirty="0" smtClean="0">
                    <a:solidFill>
                      <a:srgbClr val="FF0000"/>
                    </a:solidFill>
                  </a:rPr>
                  <a:t>L</a:t>
                </a:r>
                <a:endParaRPr lang="ru-RU" sz="4000" b="1" dirty="0">
                  <a:solidFill>
                    <a:srgbClr val="FF0000"/>
                  </a:solidFill>
                </a:endParaRPr>
              </a:p>
            </p:txBody>
          </p:sp>
        </p:grpSp>
        <p:sp>
          <p:nvSpPr>
            <p:cNvPr id="2073" name="TextBox 2072"/>
            <p:cNvSpPr txBox="1"/>
            <p:nvPr/>
          </p:nvSpPr>
          <p:spPr>
            <a:xfrm>
              <a:off x="6123069" y="4023237"/>
              <a:ext cx="335326" cy="400110"/>
            </a:xfrm>
            <a:prstGeom prst="rect">
              <a:avLst/>
            </a:prstGeom>
            <a:noFill/>
          </p:spPr>
          <p:txBody>
            <a:bodyPr wrap="square" rtlCol="0">
              <a:spAutoFit/>
            </a:bodyPr>
            <a:lstStyle/>
            <a:p>
              <a:r>
                <a:rPr lang="en-US" sz="2000" dirty="0" smtClean="0">
                  <a:solidFill>
                    <a:srgbClr val="C00000"/>
                  </a:solidFill>
                </a:rPr>
                <a:t>X</a:t>
              </a:r>
              <a:endParaRPr lang="ru-RU" sz="2000" dirty="0">
                <a:solidFill>
                  <a:srgbClr val="C00000"/>
                </a:solidFill>
              </a:endParaRPr>
            </a:p>
          </p:txBody>
        </p:sp>
        <p:sp>
          <p:nvSpPr>
            <p:cNvPr id="2075" name="TextBox 2074"/>
            <p:cNvSpPr txBox="1"/>
            <p:nvPr/>
          </p:nvSpPr>
          <p:spPr>
            <a:xfrm>
              <a:off x="2904680" y="5227122"/>
              <a:ext cx="296257" cy="400110"/>
            </a:xfrm>
            <a:prstGeom prst="rect">
              <a:avLst/>
            </a:prstGeom>
            <a:noFill/>
          </p:spPr>
          <p:txBody>
            <a:bodyPr wrap="square" rtlCol="0">
              <a:spAutoFit/>
            </a:bodyPr>
            <a:lstStyle/>
            <a:p>
              <a:r>
                <a:rPr lang="en-US" sz="2000" dirty="0" smtClean="0">
                  <a:solidFill>
                    <a:srgbClr val="C00000"/>
                  </a:solidFill>
                </a:rPr>
                <a:t>Y</a:t>
              </a:r>
              <a:endParaRPr lang="ru-RU" sz="2000" dirty="0">
                <a:solidFill>
                  <a:srgbClr val="C00000"/>
                </a:solidFill>
              </a:endParaRPr>
            </a:p>
          </p:txBody>
        </p:sp>
        <p:cxnSp>
          <p:nvCxnSpPr>
            <p:cNvPr id="70" name="Прямая соединительная линия 69"/>
            <p:cNvCxnSpPr/>
            <p:nvPr/>
          </p:nvCxnSpPr>
          <p:spPr>
            <a:xfrm flipV="1">
              <a:off x="3665424" y="3552741"/>
              <a:ext cx="113788" cy="427818"/>
            </a:xfrm>
            <a:prstGeom prst="line">
              <a:avLst/>
            </a:prstGeom>
            <a:ln w="2857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2" name="Прямая со стрелкой 41"/>
            <p:cNvCxnSpPr/>
            <p:nvPr/>
          </p:nvCxnSpPr>
          <p:spPr>
            <a:xfrm flipH="1">
              <a:off x="3200937" y="4164717"/>
              <a:ext cx="399073" cy="1555049"/>
            </a:xfrm>
            <a:prstGeom prst="straightConnector1">
              <a:avLst/>
            </a:prstGeom>
            <a:ln w="28575">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Прямая со стрелкой 44"/>
            <p:cNvCxnSpPr/>
            <p:nvPr/>
          </p:nvCxnSpPr>
          <p:spPr>
            <a:xfrm>
              <a:off x="1147733" y="3722311"/>
              <a:ext cx="5382116" cy="732261"/>
            </a:xfrm>
            <a:prstGeom prst="straightConnector1">
              <a:avLst/>
            </a:prstGeom>
            <a:ln w="1905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069" name="Блок-схема: узел 2068"/>
            <p:cNvSpPr/>
            <p:nvPr/>
          </p:nvSpPr>
          <p:spPr>
            <a:xfrm>
              <a:off x="3454776" y="3917357"/>
              <a:ext cx="353992" cy="254560"/>
            </a:xfrm>
            <a:prstGeom prst="flowChartConnector">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grpSp>
      <mc:AlternateContent xmlns:mc="http://schemas.openxmlformats.org/markup-compatibility/2006" xmlns:a14="http://schemas.microsoft.com/office/drawing/2010/main">
        <mc:Choice Requires="a14">
          <p:sp>
            <p:nvSpPr>
              <p:cNvPr id="83" name="TextBox 82"/>
              <p:cNvSpPr txBox="1"/>
              <p:nvPr/>
            </p:nvSpPr>
            <p:spPr>
              <a:xfrm>
                <a:off x="6469514" y="2176239"/>
                <a:ext cx="4739439" cy="61555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4000" b="0" i="1" smtClean="0">
                          <a:solidFill>
                            <a:schemeClr val="bg1"/>
                          </a:solidFill>
                          <a:latin typeface="Cambria Math" panose="02040503050406030204" pitchFamily="18" charset="0"/>
                        </a:rPr>
                        <m:t>𝑦</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𝐿</m:t>
                      </m:r>
                      <m:r>
                        <a:rPr lang="en-US" sz="4000" b="0" i="1" smtClean="0">
                          <a:solidFill>
                            <a:schemeClr val="bg1"/>
                          </a:solidFill>
                          <a:latin typeface="Cambria Math" panose="02040503050406030204" pitchFamily="18" charset="0"/>
                        </a:rPr>
                        <m:t>∗</m:t>
                      </m:r>
                      <m:r>
                        <a:rPr lang="en-US" sz="4000" b="0" i="1" smtClean="0">
                          <a:solidFill>
                            <a:schemeClr val="bg1"/>
                          </a:solidFill>
                          <a:latin typeface="Cambria Math" panose="02040503050406030204" pitchFamily="18" charset="0"/>
                        </a:rPr>
                        <m:t>𝑐𝑜𝑠𝐵</m:t>
                      </m:r>
                      <m:r>
                        <a:rPr lang="en-US" sz="4000" b="0" i="1" smtClean="0">
                          <a:solidFill>
                            <a:schemeClr val="bg1"/>
                          </a:solidFill>
                          <a:latin typeface="Cambria Math" panose="02040503050406030204" pitchFamily="18" charset="0"/>
                        </a:rPr>
                        <m:t> ∗</m:t>
                      </m:r>
                      <m:func>
                        <m:funcPr>
                          <m:ctrlPr>
                            <a:rPr lang="en-US" sz="4000" b="0" i="1" smtClean="0">
                              <a:solidFill>
                                <a:schemeClr val="bg1"/>
                              </a:solidFill>
                              <a:latin typeface="Cambria Math" panose="02040503050406030204" pitchFamily="18" charset="0"/>
                            </a:rPr>
                          </m:ctrlPr>
                        </m:funcPr>
                        <m:fName>
                          <m:r>
                            <m:rPr>
                              <m:sty m:val="p"/>
                            </m:rPr>
                            <a:rPr lang="en-US" sz="4000" b="0" i="0" smtClean="0">
                              <a:solidFill>
                                <a:schemeClr val="bg1"/>
                              </a:solidFill>
                              <a:latin typeface="Cambria Math" panose="02040503050406030204" pitchFamily="18" charset="0"/>
                            </a:rPr>
                            <m:t>cos</m:t>
                          </m:r>
                        </m:fName>
                        <m:e>
                          <m:r>
                            <a:rPr lang="en-US" sz="4000" b="0" i="1" smtClean="0">
                              <a:solidFill>
                                <a:schemeClr val="bg1"/>
                              </a:solidFill>
                              <a:latin typeface="Cambria Math" panose="02040503050406030204" pitchFamily="18" charset="0"/>
                            </a:rPr>
                            <m:t>𝐿</m:t>
                          </m:r>
                        </m:e>
                      </m:func>
                    </m:oMath>
                  </m:oMathPara>
                </a14:m>
                <a:endParaRPr lang="ru-RU" dirty="0"/>
              </a:p>
            </p:txBody>
          </p:sp>
        </mc:Choice>
        <mc:Fallback xmlns="">
          <p:sp>
            <p:nvSpPr>
              <p:cNvPr id="83" name="TextBox 82"/>
              <p:cNvSpPr txBox="1">
                <a:spLocks noRot="1" noChangeAspect="1" noMove="1" noResize="1" noEditPoints="1" noAdjustHandles="1" noChangeArrowheads="1" noChangeShapeType="1" noTextEdit="1"/>
              </p:cNvSpPr>
              <p:nvPr/>
            </p:nvSpPr>
            <p:spPr>
              <a:xfrm>
                <a:off x="6469514" y="2176239"/>
                <a:ext cx="4739439" cy="615553"/>
              </a:xfrm>
              <a:prstGeom prst="rect">
                <a:avLst/>
              </a:prstGeom>
              <a:blipFill rotWithShape="0">
                <a:blip r:embed="rId3"/>
                <a:stretch>
                  <a:fillRect/>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4" name="TextBox 83"/>
              <p:cNvSpPr txBox="1"/>
              <p:nvPr/>
            </p:nvSpPr>
            <p:spPr>
              <a:xfrm>
                <a:off x="7765465" y="3147499"/>
                <a:ext cx="2457981" cy="615553"/>
              </a:xfrm>
              <a:prstGeom prst="rect">
                <a:avLst/>
              </a:prstGeom>
              <a:noFill/>
            </p:spPr>
            <p:txBody>
              <a:bodyPr wrap="none" lIns="0" tIns="0" rIns="0" bIns="0" rtlCol="0">
                <a:spAutoFit/>
              </a:bodyPr>
              <a:lstStyle/>
              <a:p>
                <a:r>
                  <a:rPr lang="en-US" sz="4000" b="0" dirty="0" smtClean="0">
                    <a:solidFill>
                      <a:schemeClr val="bg1"/>
                    </a:solidFill>
                  </a:rPr>
                  <a:t>Y</a:t>
                </a:r>
                <a14:m>
                  <m:oMath xmlns:m="http://schemas.openxmlformats.org/officeDocument/2006/math">
                    <m:r>
                      <a:rPr lang="en-US" sz="4000" b="0" i="1" smtClean="0">
                        <a:solidFill>
                          <a:schemeClr val="bg1"/>
                        </a:solidFill>
                        <a:latin typeface="Cambria Math" panose="02040503050406030204" pitchFamily="18" charset="0"/>
                      </a:rPr>
                      <m:t>=</m:t>
                    </m:r>
                    <m:nary>
                      <m:naryPr>
                        <m:chr m:val="∑"/>
                        <m:subHide m:val="on"/>
                        <m:supHide m:val="on"/>
                        <m:ctrlPr>
                          <a:rPr lang="en-US" sz="4000" b="0" i="1" smtClean="0">
                            <a:solidFill>
                              <a:schemeClr val="bg1"/>
                            </a:solidFill>
                            <a:latin typeface="Cambria Math" panose="02040503050406030204" pitchFamily="18" charset="0"/>
                          </a:rPr>
                        </m:ctrlPr>
                      </m:naryPr>
                      <m:sub/>
                      <m:sup/>
                      <m:e>
                        <m:r>
                          <a:rPr lang="en-US" sz="4000" b="0" i="1" smtClean="0">
                            <a:solidFill>
                              <a:schemeClr val="bg1"/>
                            </a:solidFill>
                            <a:latin typeface="Cambria Math" panose="02040503050406030204" pitchFamily="18" charset="0"/>
                          </a:rPr>
                          <m:t>𝑦</m:t>
                        </m:r>
                        <m:r>
                          <a:rPr lang="en-US" sz="4000" b="0" i="1" smtClean="0">
                            <a:solidFill>
                              <a:schemeClr val="bg1"/>
                            </a:solidFill>
                            <a:latin typeface="Cambria Math" panose="02040503050406030204" pitchFamily="18" charset="0"/>
                          </a:rPr>
                          <m:t>≈0</m:t>
                        </m:r>
                      </m:e>
                    </m:nary>
                  </m:oMath>
                </a14:m>
                <a:endParaRPr lang="ru-RU" dirty="0"/>
              </a:p>
            </p:txBody>
          </p:sp>
        </mc:Choice>
        <mc:Fallback xmlns="">
          <p:sp>
            <p:nvSpPr>
              <p:cNvPr id="84" name="TextBox 83"/>
              <p:cNvSpPr txBox="1">
                <a:spLocks noRot="1" noChangeAspect="1" noMove="1" noResize="1" noEditPoints="1" noAdjustHandles="1" noChangeArrowheads="1" noChangeShapeType="1" noTextEdit="1"/>
              </p:cNvSpPr>
              <p:nvPr/>
            </p:nvSpPr>
            <p:spPr>
              <a:xfrm>
                <a:off x="7765465" y="3147499"/>
                <a:ext cx="2457981" cy="615553"/>
              </a:xfrm>
              <a:prstGeom prst="rect">
                <a:avLst/>
              </a:prstGeom>
              <a:blipFill rotWithShape="0">
                <a:blip r:embed="rId4"/>
                <a:stretch>
                  <a:fillRect l="-12655" t="-24752" b="-49505"/>
                </a:stretch>
              </a:blipFill>
            </p:spPr>
            <p:txBody>
              <a:bodyPr/>
              <a:lstStyle/>
              <a:p>
                <a:r>
                  <a:rPr lang="ru-RU">
                    <a:noFill/>
                  </a:rPr>
                  <a:t> </a:t>
                </a:r>
              </a:p>
            </p:txBody>
          </p:sp>
        </mc:Fallback>
      </mc:AlternateContent>
      <mc:AlternateContent xmlns:mc="http://schemas.openxmlformats.org/markup-compatibility/2006" xmlns:a14="http://schemas.microsoft.com/office/drawing/2010/main">
        <mc:Choice Requires="a14">
          <p:sp>
            <p:nvSpPr>
              <p:cNvPr id="85" name="TextBox 84"/>
              <p:cNvSpPr txBox="1"/>
              <p:nvPr/>
            </p:nvSpPr>
            <p:spPr>
              <a:xfrm>
                <a:off x="6372966" y="3907361"/>
                <a:ext cx="5337621" cy="1477328"/>
              </a:xfrm>
              <a:prstGeom prst="rect">
                <a:avLst/>
              </a:prstGeom>
              <a:noFill/>
            </p:spPr>
            <p:txBody>
              <a:bodyPr wrap="square" lIns="0" tIns="0" rIns="0" bIns="0" rtlCol="0">
                <a:spAutoFit/>
              </a:bodyPr>
              <a:lstStyle/>
              <a:p>
                <a:pPr algn="ctr"/>
                <a14:m>
                  <m:oMath xmlns:m="http://schemas.openxmlformats.org/officeDocument/2006/math">
                    <m:r>
                      <a:rPr lang="en-US" sz="4000" b="0" i="1" smtClean="0">
                        <a:solidFill>
                          <a:schemeClr val="bg1"/>
                        </a:solidFill>
                        <a:latin typeface="Cambria Math" panose="02040503050406030204" pitchFamily="18" charset="0"/>
                      </a:rPr>
                      <m:t>𝑋</m:t>
                    </m:r>
                    <m:r>
                      <a:rPr lang="en-US" sz="4000" b="0" i="1" smtClean="0">
                        <a:solidFill>
                          <a:schemeClr val="bg1"/>
                        </a:solidFill>
                        <a:latin typeface="Cambria Math" panose="02040503050406030204" pitchFamily="18" charset="0"/>
                      </a:rPr>
                      <m:t>=</m:t>
                    </m:r>
                    <m:nary>
                      <m:naryPr>
                        <m:chr m:val="∑"/>
                        <m:subHide m:val="on"/>
                        <m:supHide m:val="on"/>
                        <m:ctrlPr>
                          <a:rPr lang="en-US" sz="4000" b="0" i="1" smtClean="0">
                            <a:solidFill>
                              <a:schemeClr val="bg1"/>
                            </a:solidFill>
                            <a:latin typeface="Cambria Math" panose="02040503050406030204" pitchFamily="18" charset="0"/>
                          </a:rPr>
                        </m:ctrlPr>
                      </m:naryPr>
                      <m:sub/>
                      <m:sup/>
                      <m:e>
                        <m:r>
                          <a:rPr lang="en-US" sz="4000" b="0" i="1" smtClean="0">
                            <a:solidFill>
                              <a:schemeClr val="bg1"/>
                            </a:solidFill>
                            <a:latin typeface="Cambria Math" panose="02040503050406030204" pitchFamily="18" charset="0"/>
                          </a:rPr>
                          <m:t>𝑥</m:t>
                        </m:r>
                      </m:e>
                    </m:nary>
                  </m:oMath>
                </a14:m>
                <a:r>
                  <a:rPr lang="en-US" sz="4800" dirty="0" smtClean="0">
                    <a:solidFill>
                      <a:schemeClr val="bg1"/>
                    </a:solidFill>
                  </a:rPr>
                  <a:t> ≈</a:t>
                </a:r>
                <a:r>
                  <a:rPr lang="ru-RU" sz="4800" dirty="0" smtClean="0">
                    <a:solidFill>
                      <a:schemeClr val="accent4"/>
                    </a:solidFill>
                  </a:rPr>
                  <a:t>2</a:t>
                </a:r>
                <a:r>
                  <a:rPr lang="en-US" sz="4800" dirty="0" smtClean="0">
                    <a:solidFill>
                      <a:schemeClr val="accent4"/>
                    </a:solidFill>
                  </a:rPr>
                  <a:t>7</a:t>
                </a:r>
                <a:r>
                  <a:rPr lang="ru-RU" sz="4800" dirty="0" smtClean="0">
                    <a:solidFill>
                      <a:schemeClr val="accent4"/>
                    </a:solidFill>
                  </a:rPr>
                  <a:t>978±</a:t>
                </a:r>
                <a:r>
                  <a:rPr lang="en-US" sz="4800" dirty="0" smtClean="0">
                    <a:solidFill>
                      <a:schemeClr val="accent4"/>
                    </a:solidFill>
                  </a:rPr>
                  <a:t>5000 </a:t>
                </a:r>
                <a:endParaRPr lang="ru-RU" sz="4800" dirty="0" smtClean="0">
                  <a:solidFill>
                    <a:schemeClr val="accent4"/>
                  </a:solidFill>
                </a:endParaRPr>
              </a:p>
              <a:p>
                <a:pPr algn="ctr"/>
                <a:r>
                  <a:rPr lang="en-US" sz="4800" dirty="0" smtClean="0">
                    <a:solidFill>
                      <a:schemeClr val="accent4"/>
                    </a:solidFill>
                  </a:rPr>
                  <a:t>light years</a:t>
                </a:r>
                <a:endParaRPr lang="ru-RU" sz="4800" dirty="0">
                  <a:solidFill>
                    <a:schemeClr val="accent4"/>
                  </a:solidFill>
                </a:endParaRPr>
              </a:p>
            </p:txBody>
          </p:sp>
        </mc:Choice>
        <mc:Fallback xmlns="">
          <p:sp>
            <p:nvSpPr>
              <p:cNvPr id="85" name="TextBox 84"/>
              <p:cNvSpPr txBox="1">
                <a:spLocks noRot="1" noChangeAspect="1" noMove="1" noResize="1" noEditPoints="1" noAdjustHandles="1" noChangeArrowheads="1" noChangeShapeType="1" noTextEdit="1"/>
              </p:cNvSpPr>
              <p:nvPr/>
            </p:nvSpPr>
            <p:spPr>
              <a:xfrm>
                <a:off x="6372966" y="3907361"/>
                <a:ext cx="5337621" cy="1477328"/>
              </a:xfrm>
              <a:prstGeom prst="rect">
                <a:avLst/>
              </a:prstGeom>
              <a:blipFill rotWithShape="0">
                <a:blip r:embed="rId5"/>
                <a:stretch>
                  <a:fillRect t="-12397" r="-8676" b="-24380"/>
                </a:stretch>
              </a:blipFill>
            </p:spPr>
            <p:txBody>
              <a:bodyPr/>
              <a:lstStyle/>
              <a:p>
                <a:r>
                  <a:rPr lang="ru-RU">
                    <a:noFill/>
                  </a:rPr>
                  <a:t> </a:t>
                </a:r>
              </a:p>
            </p:txBody>
          </p:sp>
        </mc:Fallback>
      </mc:AlternateContent>
      <p:sp>
        <p:nvSpPr>
          <p:cNvPr id="6" name="Овал 5"/>
          <p:cNvSpPr/>
          <p:nvPr/>
        </p:nvSpPr>
        <p:spPr>
          <a:xfrm>
            <a:off x="1525628" y="3592620"/>
            <a:ext cx="233223" cy="170432"/>
          </a:xfrm>
          <a:prstGeom prst="ellipse">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9" name="TextBox 18"/>
          <p:cNvSpPr txBox="1"/>
          <p:nvPr/>
        </p:nvSpPr>
        <p:spPr>
          <a:xfrm>
            <a:off x="6382990" y="5584922"/>
            <a:ext cx="5222929" cy="1077218"/>
          </a:xfrm>
          <a:prstGeom prst="rect">
            <a:avLst/>
          </a:prstGeom>
          <a:noFill/>
        </p:spPr>
        <p:txBody>
          <a:bodyPr wrap="square" rtlCol="0">
            <a:spAutoFit/>
          </a:bodyPr>
          <a:lstStyle/>
          <a:p>
            <a:r>
              <a:rPr lang="en-US" sz="3200" dirty="0" smtClean="0">
                <a:solidFill>
                  <a:schemeClr val="bg1"/>
                </a:solidFill>
              </a:rPr>
              <a:t>Scientific results</a:t>
            </a:r>
            <a:r>
              <a:rPr lang="ru-RU" sz="3200" dirty="0" smtClean="0">
                <a:solidFill>
                  <a:schemeClr val="bg1"/>
                </a:solidFill>
              </a:rPr>
              <a:t>:</a:t>
            </a:r>
          </a:p>
          <a:p>
            <a:r>
              <a:rPr lang="ru-RU" sz="3200" dirty="0">
                <a:solidFill>
                  <a:schemeClr val="bg1"/>
                </a:solidFill>
              </a:rPr>
              <a:t>25 900 ± 1 </a:t>
            </a:r>
            <a:r>
              <a:rPr lang="ru-RU" sz="3200" dirty="0" smtClean="0">
                <a:solidFill>
                  <a:schemeClr val="bg1"/>
                </a:solidFill>
              </a:rPr>
              <a:t>400</a:t>
            </a:r>
            <a:r>
              <a:rPr lang="en-US" sz="3200" dirty="0" smtClean="0">
                <a:solidFill>
                  <a:schemeClr val="bg1"/>
                </a:solidFill>
              </a:rPr>
              <a:t> light years</a:t>
            </a:r>
            <a:endParaRPr lang="ru-RU" sz="3200" dirty="0">
              <a:solidFill>
                <a:schemeClr val="bg1"/>
              </a:solidFill>
            </a:endParaRPr>
          </a:p>
        </p:txBody>
      </p:sp>
      <p:sp>
        <p:nvSpPr>
          <p:cNvPr id="20" name="Номер слайда 19"/>
          <p:cNvSpPr>
            <a:spLocks noGrp="1"/>
          </p:cNvSpPr>
          <p:nvPr>
            <p:ph type="sldNum" sz="quarter" idx="12"/>
          </p:nvPr>
        </p:nvSpPr>
        <p:spPr/>
        <p:txBody>
          <a:bodyPr/>
          <a:lstStyle/>
          <a:p>
            <a:fld id="{2CB84D6C-A432-4173-BC49-CB5297849587}" type="slidenum">
              <a:rPr lang="ru-RU" sz="3600" smtClean="0"/>
              <a:t>9</a:t>
            </a:fld>
            <a:endParaRPr lang="ru-RU" sz="3600" dirty="0"/>
          </a:p>
        </p:txBody>
      </p:sp>
    </p:spTree>
    <p:extLst>
      <p:ext uri="{BB962C8B-B14F-4D97-AF65-F5344CB8AC3E}">
        <p14:creationId xmlns:p14="http://schemas.microsoft.com/office/powerpoint/2010/main" val="1825885958"/>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1689</TotalTime>
  <Words>327</Words>
  <Application>Microsoft Office PowerPoint</Application>
  <PresentationFormat>Широкоэкранный</PresentationFormat>
  <Paragraphs>86</Paragraphs>
  <Slides>11</Slides>
  <Notes>3</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11</vt:i4>
      </vt:variant>
    </vt:vector>
  </HeadingPairs>
  <TitlesOfParts>
    <vt:vector size="17" baseType="lpstr">
      <vt:lpstr>Arial</vt:lpstr>
      <vt:lpstr>Calibri</vt:lpstr>
      <vt:lpstr>Calibri Light</vt:lpstr>
      <vt:lpstr>Cambria Math</vt:lpstr>
      <vt:lpstr>Felix Titling</vt:lpstr>
      <vt:lpstr>Тема Office</vt:lpstr>
      <vt:lpstr>Презентация PowerPoint</vt:lpstr>
      <vt:lpstr>Problem</vt:lpstr>
      <vt:lpstr>Distances in Solar system</vt:lpstr>
      <vt:lpstr>Stars in our galaxy</vt:lpstr>
      <vt:lpstr>Презентация PowerPoint</vt:lpstr>
      <vt:lpstr>Distances between the galaxies</vt:lpstr>
      <vt:lpstr>     Own definition</vt:lpstr>
      <vt:lpstr>Our simple method</vt:lpstr>
      <vt:lpstr>Globular clusters</vt:lpstr>
      <vt:lpstr>Results</vt:lpstr>
      <vt:lpstr>Thanks for attention!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Kript</dc:creator>
  <cp:lastModifiedBy>Kript</cp:lastModifiedBy>
  <cp:revision>63</cp:revision>
  <dcterms:created xsi:type="dcterms:W3CDTF">2015-05-19T17:41:30Z</dcterms:created>
  <dcterms:modified xsi:type="dcterms:W3CDTF">2015-06-20T08:53:52Z</dcterms:modified>
</cp:coreProperties>
</file>