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unknown"/>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9" r:id="rId3"/>
    <p:sldId id="261" r:id="rId4"/>
    <p:sldId id="270" r:id="rId5"/>
    <p:sldId id="260" r:id="rId6"/>
    <p:sldId id="271" r:id="rId7"/>
    <p:sldId id="272" r:id="rId8"/>
    <p:sldId id="262" r:id="rId9"/>
    <p:sldId id="266" r:id="rId10"/>
    <p:sldId id="273" r:id="rId11"/>
    <p:sldId id="274" r:id="rId12"/>
    <p:sldId id="267" r:id="rId13"/>
    <p:sldId id="269" r:id="rId14"/>
    <p:sldId id="258" r:id="rId15"/>
    <p:sldId id="257" r:id="rId16"/>
    <p:sldId id="275" r:id="rId17"/>
    <p:sldId id="265"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20" d="100"/>
          <a:sy n="120" d="100"/>
        </p:scale>
        <p:origin x="-1374" y="2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ED4194-7F38-41C8-A22D-6C6DBB69B075}" type="datetimeFigureOut">
              <a:rPr lang="ru-RU" smtClean="0"/>
              <a:t>20.06.2015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8E5A1D-BD28-4F50-9A17-49B18217391C}" type="slidenum">
              <a:rPr lang="ru-RU" smtClean="0"/>
              <a:t>‹#›</a:t>
            </a:fld>
            <a:endParaRPr lang="ru-RU"/>
          </a:p>
        </p:txBody>
      </p:sp>
    </p:spTree>
    <p:extLst>
      <p:ext uri="{BB962C8B-B14F-4D97-AF65-F5344CB8AC3E}">
        <p14:creationId xmlns:p14="http://schemas.microsoft.com/office/powerpoint/2010/main" val="331464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30EE0D9-83A5-4A48-B2FC-B04E33A2E4B9}" type="datetime1">
              <a:rPr lang="ru-RU" smtClean="0"/>
              <a:t>20.06.2015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241073-CDD1-42B1-8FFE-FC8124C7B756}" type="datetime1">
              <a:rPr lang="ru-RU" smtClean="0"/>
              <a:t>20.06.2015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547768A-BAB5-409A-A57D-5DDB2A7B1776}" type="datetime1">
              <a:rPr lang="ru-RU" smtClean="0"/>
              <a:t>20.06.2015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F626873-740B-4D8B-A4F5-7CABD6B35EA6}" type="datetime1">
              <a:rPr lang="ru-RU" smtClean="0"/>
              <a:t>20.06.2015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82AE525-7091-4A93-A951-E9254067088C}" type="datetime1">
              <a:rPr lang="ru-RU" smtClean="0"/>
              <a:t>20.06.2015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99036D8-638B-4823-B895-4510CB50B40F}" type="datetime1">
              <a:rPr lang="ru-RU" smtClean="0"/>
              <a:t>20.06.2015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7F93025-813A-4D6F-826D-3859803C4D64}" type="datetime1">
              <a:rPr lang="ru-RU" smtClean="0"/>
              <a:t>20.06.2015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D9600C5-C82D-475A-B1C0-E52CEC8D9338}" type="datetime1">
              <a:rPr lang="ru-RU" smtClean="0"/>
              <a:t>20.06.2015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9DEEA87-DA47-4F44-9613-6A010B11F39F}" type="datetime1">
              <a:rPr lang="ru-RU" smtClean="0"/>
              <a:t>20.06.2015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0F4106-35B6-4BAA-B893-6409FBDB28ED}" type="datetime1">
              <a:rPr lang="ru-RU" smtClean="0"/>
              <a:t>20.06.2015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37DD78D-0E27-48BF-8F03-8E62DD19A188}" type="datetime1">
              <a:rPr lang="ru-RU" smtClean="0"/>
              <a:t>20.06.2015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0BE58D-E583-416A-ADCD-F2F692274279}"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EC772-4AC7-4E97-9C34-ABD16EE8079C}" type="datetime1">
              <a:rPr lang="ru-RU" smtClean="0"/>
              <a:t>20.06.2015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BE58D-E583-416A-ADCD-F2F692274279}"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1.MOV"/><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1.MOV"/><Relationship Id="rId2" Type="http://schemas.microsoft.com/office/2007/relationships/media" Target="../media/media2.MOV"/><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Falling Ball</a:t>
            </a:r>
            <a:endParaRPr lang="ru-RU" dirty="0"/>
          </a:p>
        </p:txBody>
      </p:sp>
      <p:sp>
        <p:nvSpPr>
          <p:cNvPr id="3" name="Подзаголовок 2"/>
          <p:cNvSpPr>
            <a:spLocks noGrp="1"/>
          </p:cNvSpPr>
          <p:nvPr>
            <p:ph type="subTitle" idx="1"/>
          </p:nvPr>
        </p:nvSpPr>
        <p:spPr/>
        <p:txBody>
          <a:bodyPr>
            <a:normAutofit/>
          </a:bodyPr>
          <a:lstStyle/>
          <a:p>
            <a:r>
              <a:rPr lang="en-US" sz="4400" dirty="0" smtClean="0">
                <a:solidFill>
                  <a:schemeClr val="tx1"/>
                </a:solidFill>
              </a:rPr>
              <a:t>Belarus</a:t>
            </a:r>
            <a:endParaRPr lang="ru-RU" sz="4400" dirty="0">
              <a:solidFill>
                <a:schemeClr val="tx1"/>
              </a:solidFill>
            </a:endParaRPr>
          </a:p>
        </p:txBody>
      </p:sp>
      <p:sp>
        <p:nvSpPr>
          <p:cNvPr id="4" name="TextBox 3"/>
          <p:cNvSpPr txBox="1"/>
          <p:nvPr/>
        </p:nvSpPr>
        <p:spPr>
          <a:xfrm>
            <a:off x="5776346" y="6021288"/>
            <a:ext cx="2468062" cy="646331"/>
          </a:xfrm>
          <a:prstGeom prst="rect">
            <a:avLst/>
          </a:prstGeom>
          <a:noFill/>
        </p:spPr>
        <p:txBody>
          <a:bodyPr wrap="square" rtlCol="0">
            <a:spAutoFit/>
          </a:bodyPr>
          <a:lstStyle/>
          <a:p>
            <a:pPr algn="r"/>
            <a:r>
              <a:rPr lang="en-US" dirty="0" smtClean="0"/>
              <a:t>Reporter</a:t>
            </a:r>
          </a:p>
          <a:p>
            <a:pPr algn="r"/>
            <a:r>
              <a:rPr lang="en-US" dirty="0" err="1" smtClean="0"/>
              <a:t>Gleb</a:t>
            </a:r>
            <a:r>
              <a:rPr lang="en-US" dirty="0" smtClean="0"/>
              <a:t> </a:t>
            </a:r>
            <a:r>
              <a:rPr lang="en-US" dirty="0" err="1" smtClean="0"/>
              <a:t>Penyazkov</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926213" cy="254813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9470" y="26920"/>
            <a:ext cx="2444530" cy="2420888"/>
          </a:xfrm>
          <a:prstGeom prst="rect">
            <a:avLst/>
          </a:prstGeom>
        </p:spPr>
      </p:pic>
      <p:sp>
        <p:nvSpPr>
          <p:cNvPr id="7" name="Номер слайда 6"/>
          <p:cNvSpPr>
            <a:spLocks noGrp="1"/>
          </p:cNvSpPr>
          <p:nvPr>
            <p:ph type="sldNum" sz="quarter" idx="12"/>
          </p:nvPr>
        </p:nvSpPr>
        <p:spPr/>
        <p:txBody>
          <a:bodyPr/>
          <a:lstStyle/>
          <a:p>
            <a:fld id="{3B0BE58D-E583-416A-ADCD-F2F692274279}" type="slidenum">
              <a:rPr lang="ru-RU" sz="2000" smtClean="0">
                <a:solidFill>
                  <a:schemeClr val="tx1"/>
                </a:solidFill>
              </a:rPr>
              <a:pPr/>
              <a:t>1</a:t>
            </a:fld>
            <a:endParaRPr lang="ru-RU" sz="2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43807" y="441538"/>
            <a:ext cx="3516155" cy="646331"/>
          </a:xfrm>
          <a:prstGeom prst="rect">
            <a:avLst/>
          </a:prstGeom>
          <a:noFill/>
        </p:spPr>
        <p:txBody>
          <a:bodyPr wrap="none" rtlCol="0">
            <a:spAutoFit/>
          </a:bodyPr>
          <a:lstStyle/>
          <a:p>
            <a:r>
              <a:rPr lang="en-US" sz="3600" dirty="0" smtClean="0"/>
              <a:t>IT IS NOT SIMPLE!</a:t>
            </a:r>
            <a:endParaRPr lang="ru-RU" sz="3600" dirty="0"/>
          </a:p>
        </p:txBody>
      </p:sp>
      <p:sp>
        <p:nvSpPr>
          <p:cNvPr id="9" name="TextBox 8"/>
          <p:cNvSpPr txBox="1"/>
          <p:nvPr/>
        </p:nvSpPr>
        <p:spPr>
          <a:xfrm>
            <a:off x="5333069" y="1087869"/>
            <a:ext cx="3744416" cy="923330"/>
          </a:xfrm>
          <a:prstGeom prst="rect">
            <a:avLst/>
          </a:prstGeom>
          <a:noFill/>
        </p:spPr>
        <p:txBody>
          <a:bodyPr wrap="square" rtlCol="0">
            <a:spAutoFit/>
          </a:bodyPr>
          <a:lstStyle/>
          <a:p>
            <a:r>
              <a:rPr lang="en-US" dirty="0"/>
              <a:t>Everything Should Be Made as Simple as Possible, But Not Simpler</a:t>
            </a:r>
          </a:p>
          <a:p>
            <a:pPr algn="r"/>
            <a:r>
              <a:rPr lang="en-US" dirty="0" smtClean="0"/>
              <a:t>A. Einstein</a:t>
            </a:r>
            <a:endParaRPr lang="ru-RU" dirty="0"/>
          </a:p>
        </p:txBody>
      </p:sp>
      <p:graphicFrame>
        <p:nvGraphicFramePr>
          <p:cNvPr id="10" name="Объект 9"/>
          <p:cNvGraphicFramePr>
            <a:graphicFrameLocks noChangeAspect="1"/>
          </p:cNvGraphicFramePr>
          <p:nvPr>
            <p:extLst>
              <p:ext uri="{D42A27DB-BD31-4B8C-83A1-F6EECF244321}">
                <p14:modId xmlns:p14="http://schemas.microsoft.com/office/powerpoint/2010/main" val="2589796375"/>
              </p:ext>
            </p:extLst>
          </p:nvPr>
        </p:nvGraphicFramePr>
        <p:xfrm>
          <a:off x="971600" y="2060848"/>
          <a:ext cx="1390732" cy="850652"/>
        </p:xfrm>
        <a:graphic>
          <a:graphicData uri="http://schemas.openxmlformats.org/presentationml/2006/ole">
            <mc:AlternateContent xmlns:mc="http://schemas.openxmlformats.org/markup-compatibility/2006">
              <mc:Choice xmlns:v="urn:schemas-microsoft-com:vml" Requires="v">
                <p:oleObj spid="_x0000_s2069" name="Формула" r:id="rId3" imgW="685800" imgH="419040" progId="Equation.3">
                  <p:embed/>
                </p:oleObj>
              </mc:Choice>
              <mc:Fallback>
                <p:oleObj name="Формула" r:id="rId3" imgW="685800" imgH="419040" progId="Equation.3">
                  <p:embed/>
                  <p:pic>
                    <p:nvPicPr>
                      <p:cNvPr id="0" name="Object 3"/>
                      <p:cNvPicPr>
                        <a:picLocks noChangeAspect="1" noChangeArrowheads="1"/>
                      </p:cNvPicPr>
                      <p:nvPr/>
                    </p:nvPicPr>
                    <p:blipFill>
                      <a:blip r:embed="rId4"/>
                      <a:srcRect/>
                      <a:stretch>
                        <a:fillRect/>
                      </a:stretch>
                    </p:blipFill>
                    <p:spPr bwMode="auto">
                      <a:xfrm>
                        <a:off x="971600" y="2060848"/>
                        <a:ext cx="1390732" cy="850652"/>
                      </a:xfrm>
                      <a:prstGeom prst="rect">
                        <a:avLst/>
                      </a:prstGeom>
                      <a:noFill/>
                      <a:ln>
                        <a:noFill/>
                      </a:ln>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1135353466"/>
              </p:ext>
            </p:extLst>
          </p:nvPr>
        </p:nvGraphicFramePr>
        <p:xfrm>
          <a:off x="3132138" y="2047875"/>
          <a:ext cx="2447925" cy="904875"/>
        </p:xfrm>
        <a:graphic>
          <a:graphicData uri="http://schemas.openxmlformats.org/presentationml/2006/ole">
            <mc:AlternateContent xmlns:mc="http://schemas.openxmlformats.org/markup-compatibility/2006">
              <mc:Choice xmlns:v="urn:schemas-microsoft-com:vml" Requires="v">
                <p:oleObj spid="_x0000_s2070" name="Формула" r:id="rId5" imgW="1130040" imgH="419040" progId="Equation.3">
                  <p:embed/>
                </p:oleObj>
              </mc:Choice>
              <mc:Fallback>
                <p:oleObj name="Формула" r:id="rId5" imgW="1130040" imgH="419040" progId="Equation.3">
                  <p:embed/>
                  <p:pic>
                    <p:nvPicPr>
                      <p:cNvPr id="0" name="Object 2"/>
                      <p:cNvPicPr>
                        <a:picLocks noChangeAspect="1" noChangeArrowheads="1"/>
                      </p:cNvPicPr>
                      <p:nvPr/>
                    </p:nvPicPr>
                    <p:blipFill>
                      <a:blip r:embed="rId6"/>
                      <a:srcRect/>
                      <a:stretch>
                        <a:fillRect/>
                      </a:stretch>
                    </p:blipFill>
                    <p:spPr bwMode="auto">
                      <a:xfrm>
                        <a:off x="3132138" y="2047875"/>
                        <a:ext cx="2447925" cy="904875"/>
                      </a:xfrm>
                      <a:prstGeom prst="rect">
                        <a:avLst/>
                      </a:prstGeom>
                      <a:noFill/>
                      <a:ln>
                        <a:noFill/>
                      </a:ln>
                    </p:spPr>
                  </p:pic>
                </p:oleObj>
              </mc:Fallback>
            </mc:AlternateContent>
          </a:graphicData>
        </a:graphic>
      </p:graphicFrame>
      <p:sp>
        <p:nvSpPr>
          <p:cNvPr id="13" name="TextBox 12"/>
          <p:cNvSpPr txBox="1"/>
          <p:nvPr/>
        </p:nvSpPr>
        <p:spPr>
          <a:xfrm>
            <a:off x="467545" y="1196752"/>
            <a:ext cx="4158208" cy="646331"/>
          </a:xfrm>
          <a:prstGeom prst="rect">
            <a:avLst/>
          </a:prstGeom>
          <a:noFill/>
        </p:spPr>
        <p:txBody>
          <a:bodyPr wrap="square" rtlCol="0">
            <a:spAutoFit/>
          </a:bodyPr>
          <a:lstStyle/>
          <a:p>
            <a:r>
              <a:rPr lang="en-US" dirty="0" smtClean="0"/>
              <a:t>Does classical hydrodynamics applicable to this phenomenon</a:t>
            </a:r>
            <a:r>
              <a:rPr lang="ru-RU" dirty="0" smtClean="0"/>
              <a:t>?</a:t>
            </a:r>
            <a:endParaRPr lang="ru-RU" dirty="0"/>
          </a:p>
        </p:txBody>
      </p:sp>
      <p:pic>
        <p:nvPicPr>
          <p:cNvPr id="18" name="Содержимое 4" descr="CD vs Re.PNG"/>
          <p:cNvPicPr>
            <a:picLocks noGrp="1" noChangeAspect="1"/>
          </p:cNvPicPr>
          <p:nvPr>
            <p:ph idx="1"/>
          </p:nvPr>
        </p:nvPicPr>
        <p:blipFill>
          <a:blip r:embed="rId7" cstate="print"/>
          <a:stretch>
            <a:fillRect/>
          </a:stretch>
        </p:blipFill>
        <p:spPr>
          <a:xfrm>
            <a:off x="3560084" y="3068959"/>
            <a:ext cx="4981663" cy="3345469"/>
          </a:xfrm>
          <a:prstGeom prst="rect">
            <a:avLst/>
          </a:prstGeom>
        </p:spPr>
      </p:pic>
      <p:sp>
        <p:nvSpPr>
          <p:cNvPr id="19" name="TextBox 18"/>
          <p:cNvSpPr txBox="1"/>
          <p:nvPr/>
        </p:nvSpPr>
        <p:spPr>
          <a:xfrm>
            <a:off x="395536" y="3356992"/>
            <a:ext cx="3532493" cy="738664"/>
          </a:xfrm>
          <a:prstGeom prst="rect">
            <a:avLst/>
          </a:prstGeom>
          <a:noFill/>
        </p:spPr>
        <p:txBody>
          <a:bodyPr wrap="square" rtlCol="0">
            <a:spAutoFit/>
          </a:bodyPr>
          <a:lstStyle/>
          <a:p>
            <a:r>
              <a:rPr lang="en-US" sz="2400" i="1" dirty="0" smtClean="0">
                <a:latin typeface="Century Schoolbook" pitchFamily="18" charset="0"/>
              </a:rPr>
              <a:t>C</a:t>
            </a:r>
            <a:r>
              <a:rPr lang="en-US" sz="2400" baseline="-25000" dirty="0" smtClean="0"/>
              <a:t>D</a:t>
            </a:r>
            <a:r>
              <a:rPr lang="en-US" sz="2400" dirty="0" smtClean="0"/>
              <a:t> – drag coefficient  </a:t>
            </a:r>
            <a:endParaRPr lang="ru-RU" sz="2400" dirty="0" smtClean="0"/>
          </a:p>
          <a:p>
            <a:endParaRPr lang="ru-RU" dirty="0"/>
          </a:p>
        </p:txBody>
      </p:sp>
      <p:sp>
        <p:nvSpPr>
          <p:cNvPr id="20" name="TextBox 19"/>
          <p:cNvSpPr txBox="1"/>
          <p:nvPr/>
        </p:nvSpPr>
        <p:spPr>
          <a:xfrm>
            <a:off x="107504" y="6159339"/>
            <a:ext cx="3600400" cy="615553"/>
          </a:xfrm>
          <a:prstGeom prst="rect">
            <a:avLst/>
          </a:prstGeom>
          <a:noFill/>
        </p:spPr>
        <p:txBody>
          <a:bodyPr wrap="square" rtlCol="0">
            <a:spAutoFit/>
          </a:bodyPr>
          <a:lstStyle/>
          <a:p>
            <a:r>
              <a:rPr lang="en-US" sz="1600" dirty="0"/>
              <a:t>A. HAIDER and 0. </a:t>
            </a:r>
            <a:r>
              <a:rPr lang="en-US" sz="1600" dirty="0" smtClean="0"/>
              <a:t>LEVENSPIEL, 1989 </a:t>
            </a:r>
            <a:endParaRPr lang="en-US" sz="1600" dirty="0"/>
          </a:p>
          <a:p>
            <a:endParaRPr lang="ru-RU" dirty="0"/>
          </a:p>
        </p:txBody>
      </p:sp>
    </p:spTree>
    <p:extLst>
      <p:ext uri="{BB962C8B-B14F-4D97-AF65-F5344CB8AC3E}">
        <p14:creationId xmlns:p14="http://schemas.microsoft.com/office/powerpoint/2010/main" val="2171178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971600" y="2132856"/>
            <a:ext cx="7344816" cy="1846659"/>
          </a:xfrm>
          <a:prstGeom prst="rect">
            <a:avLst/>
          </a:prstGeom>
        </p:spPr>
        <p:txBody>
          <a:bodyPr wrap="square">
            <a:spAutoFit/>
          </a:bodyPr>
          <a:lstStyle/>
          <a:p>
            <a:pPr marL="514350" indent="-514350">
              <a:buNone/>
            </a:pPr>
            <a:r>
              <a:rPr lang="en-US" sz="2400" dirty="0"/>
              <a:t>For the impact velocity v=1.4 m/s</a:t>
            </a:r>
            <a:endParaRPr lang="ru-RU" sz="2400" dirty="0"/>
          </a:p>
          <a:p>
            <a:pPr marL="514350" indent="-514350">
              <a:buNone/>
            </a:pPr>
            <a:r>
              <a:rPr lang="en-US" sz="2400" dirty="0"/>
              <a:t>          </a:t>
            </a:r>
            <a:r>
              <a:rPr lang="en-US" sz="2400" b="1" dirty="0"/>
              <a:t>Re</a:t>
            </a:r>
            <a:r>
              <a:rPr lang="en-US" sz="2400" dirty="0"/>
              <a:t>=28000                                </a:t>
            </a:r>
            <a:r>
              <a:rPr lang="en-US" sz="2400" b="1" dirty="0"/>
              <a:t>Re</a:t>
            </a:r>
            <a:r>
              <a:rPr lang="en-US" sz="2400" dirty="0"/>
              <a:t>=93.3</a:t>
            </a:r>
          </a:p>
          <a:p>
            <a:pPr marL="514350" indent="-514350">
              <a:buNone/>
            </a:pPr>
            <a:r>
              <a:rPr lang="en-US" sz="2400" dirty="0"/>
              <a:t>      (turbulent flow)                  (laminar flow)</a:t>
            </a:r>
          </a:p>
          <a:p>
            <a:pPr marL="514350" indent="-514350">
              <a:buNone/>
            </a:pPr>
            <a:r>
              <a:rPr lang="en-US" sz="2400" dirty="0"/>
              <a:t>          C</a:t>
            </a:r>
            <a:r>
              <a:rPr lang="en-US" sz="1100" dirty="0"/>
              <a:t>D</a:t>
            </a:r>
            <a:r>
              <a:rPr lang="en-US" sz="2400" dirty="0"/>
              <a:t>=0.457                                  C</a:t>
            </a:r>
            <a:r>
              <a:rPr lang="en-US" sz="1200" dirty="0"/>
              <a:t>D</a:t>
            </a:r>
            <a:r>
              <a:rPr lang="en-US" sz="2400" dirty="0"/>
              <a:t>=1.13</a:t>
            </a:r>
          </a:p>
          <a:p>
            <a:pPr marL="514350" indent="-514350">
              <a:buNone/>
            </a:pPr>
            <a:r>
              <a:rPr lang="en-US" dirty="0"/>
              <a:t> </a:t>
            </a:r>
          </a:p>
        </p:txBody>
      </p:sp>
      <p:graphicFrame>
        <p:nvGraphicFramePr>
          <p:cNvPr id="7" name="Объект 6"/>
          <p:cNvGraphicFramePr>
            <a:graphicFrameLocks noChangeAspect="1"/>
          </p:cNvGraphicFramePr>
          <p:nvPr>
            <p:extLst>
              <p:ext uri="{D42A27DB-BD31-4B8C-83A1-F6EECF244321}">
                <p14:modId xmlns:p14="http://schemas.microsoft.com/office/powerpoint/2010/main" val="1857266841"/>
              </p:ext>
            </p:extLst>
          </p:nvPr>
        </p:nvGraphicFramePr>
        <p:xfrm>
          <a:off x="1547664" y="4437112"/>
          <a:ext cx="4402716" cy="756022"/>
        </p:xfrm>
        <a:graphic>
          <a:graphicData uri="http://schemas.openxmlformats.org/presentationml/2006/ole">
            <mc:AlternateContent xmlns:mc="http://schemas.openxmlformats.org/markup-compatibility/2006">
              <mc:Choice xmlns:v="urn:schemas-microsoft-com:vml" Requires="v">
                <p:oleObj spid="_x0000_s3080" name="Формула" r:id="rId3" imgW="1257120" imgH="215640" progId="Equation.3">
                  <p:embed/>
                </p:oleObj>
              </mc:Choice>
              <mc:Fallback>
                <p:oleObj name="Формула" r:id="rId3" imgW="1257120" imgH="215640" progId="Equation.3">
                  <p:embed/>
                  <p:pic>
                    <p:nvPicPr>
                      <p:cNvPr id="0" name=""/>
                      <p:cNvPicPr/>
                      <p:nvPr/>
                    </p:nvPicPr>
                    <p:blipFill>
                      <a:blip r:embed="rId4"/>
                      <a:stretch>
                        <a:fillRect/>
                      </a:stretch>
                    </p:blipFill>
                    <p:spPr>
                      <a:xfrm>
                        <a:off x="1547664" y="4437112"/>
                        <a:ext cx="4402716" cy="756022"/>
                      </a:xfrm>
                      <a:prstGeom prst="rect">
                        <a:avLst/>
                      </a:prstGeom>
                    </p:spPr>
                  </p:pic>
                </p:oleObj>
              </mc:Fallback>
            </mc:AlternateContent>
          </a:graphicData>
        </a:graphic>
      </p:graphicFrame>
      <p:sp>
        <p:nvSpPr>
          <p:cNvPr id="8" name="TextBox 7"/>
          <p:cNvSpPr txBox="1"/>
          <p:nvPr/>
        </p:nvSpPr>
        <p:spPr>
          <a:xfrm>
            <a:off x="899592" y="501419"/>
            <a:ext cx="7056784" cy="954107"/>
          </a:xfrm>
          <a:prstGeom prst="rect">
            <a:avLst/>
          </a:prstGeom>
          <a:noFill/>
        </p:spPr>
        <p:txBody>
          <a:bodyPr wrap="square" rtlCol="0">
            <a:spAutoFit/>
          </a:bodyPr>
          <a:lstStyle/>
          <a:p>
            <a:pPr algn="ctr"/>
            <a:r>
              <a:rPr lang="en-US" sz="2800" b="1" dirty="0" smtClean="0"/>
              <a:t>ESTIMATIONS OF FORCES AFFECTING BALL MOTION IN INFINITE LIQUID</a:t>
            </a:r>
            <a:endParaRPr lang="ru-RU" sz="2800" b="1" dirty="0"/>
          </a:p>
        </p:txBody>
      </p:sp>
    </p:spTree>
    <p:extLst>
      <p:ext uri="{BB962C8B-B14F-4D97-AF65-F5344CB8AC3E}">
        <p14:creationId xmlns:p14="http://schemas.microsoft.com/office/powerpoint/2010/main" val="1469315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Conclusions</a:t>
            </a:r>
            <a:endParaRPr lang="ru-RU" dirty="0"/>
          </a:p>
        </p:txBody>
      </p:sp>
      <p:sp>
        <p:nvSpPr>
          <p:cNvPr id="3" name="Объект 2"/>
          <p:cNvSpPr>
            <a:spLocks noGrp="1"/>
          </p:cNvSpPr>
          <p:nvPr>
            <p:ph idx="1"/>
          </p:nvPr>
        </p:nvSpPr>
        <p:spPr/>
        <p:txBody>
          <a:bodyPr>
            <a:normAutofit fontScale="77500" lnSpcReduction="20000"/>
          </a:bodyPr>
          <a:lstStyle/>
          <a:p>
            <a:pPr marL="0" indent="0" algn="just">
              <a:buNone/>
            </a:pPr>
            <a:r>
              <a:rPr lang="en-US" dirty="0" smtClean="0"/>
              <a:t>The phenomenon of a falling ball with entering another medium was studied</a:t>
            </a:r>
            <a:r>
              <a:rPr lang="en-US" dirty="0"/>
              <a:t>. </a:t>
            </a:r>
            <a:r>
              <a:rPr lang="en-US" dirty="0" smtClean="0"/>
              <a:t>The </a:t>
            </a:r>
            <a:r>
              <a:rPr lang="en-US" dirty="0"/>
              <a:t>readings of the </a:t>
            </a:r>
            <a:r>
              <a:rPr lang="en-US" dirty="0" smtClean="0"/>
              <a:t>balance were interpreted. It was found that the plot of the balance reading is complex and different stages of the experiment brought out were classified: </a:t>
            </a:r>
          </a:p>
          <a:p>
            <a:pPr marL="514350" indent="-514350">
              <a:buAutoNum type="arabicPeriod"/>
            </a:pPr>
            <a:r>
              <a:rPr lang="en-US" dirty="0" smtClean="0"/>
              <a:t>Free fall </a:t>
            </a:r>
            <a:r>
              <a:rPr lang="en-US" dirty="0"/>
              <a:t>of the ball</a:t>
            </a:r>
          </a:p>
          <a:p>
            <a:pPr marL="514350" indent="-514350">
              <a:buAutoNum type="arabicPeriod"/>
            </a:pPr>
            <a:r>
              <a:rPr lang="en-US" dirty="0"/>
              <a:t>Impact with liquid surface</a:t>
            </a:r>
          </a:p>
          <a:p>
            <a:pPr marL="514350" indent="-514350">
              <a:buAutoNum type="arabicPeriod"/>
            </a:pPr>
            <a:r>
              <a:rPr lang="en-US" dirty="0"/>
              <a:t>Ball moves in the liquid</a:t>
            </a:r>
          </a:p>
          <a:p>
            <a:pPr marL="514350" indent="-514350">
              <a:buAutoNum type="arabicPeriod"/>
            </a:pPr>
            <a:r>
              <a:rPr lang="en-US" dirty="0"/>
              <a:t>Impact with the bottom</a:t>
            </a:r>
          </a:p>
          <a:p>
            <a:pPr marL="514350" indent="-514350">
              <a:buAutoNum type="arabicPeriod"/>
            </a:pPr>
            <a:r>
              <a:rPr lang="en-US" dirty="0"/>
              <a:t>Ball bounces</a:t>
            </a:r>
            <a:endParaRPr lang="ru-RU" dirty="0"/>
          </a:p>
          <a:p>
            <a:pPr marL="0" indent="0" algn="just">
              <a:buNone/>
            </a:pPr>
            <a:r>
              <a:rPr lang="en-US" dirty="0" smtClean="0"/>
              <a:t>Certain characteristics were found to correlate with ball and liquid parameters.</a:t>
            </a:r>
            <a:endParaRPr lang="ru-RU" dirty="0"/>
          </a:p>
        </p:txBody>
      </p:sp>
      <p:sp>
        <p:nvSpPr>
          <p:cNvPr id="4" name="Номер слайда 3"/>
          <p:cNvSpPr>
            <a:spLocks noGrp="1"/>
          </p:cNvSpPr>
          <p:nvPr>
            <p:ph type="sldNum" sz="quarter" idx="12"/>
          </p:nvPr>
        </p:nvSpPr>
        <p:spPr/>
        <p:txBody>
          <a:bodyPr/>
          <a:lstStyle/>
          <a:p>
            <a:fld id="{3B0BE58D-E583-416A-ADCD-F2F692274279}" type="slidenum">
              <a:rPr lang="ru-RU" sz="2000" smtClean="0">
                <a:solidFill>
                  <a:schemeClr val="tx1"/>
                </a:solidFill>
              </a:rPr>
              <a:pPr/>
              <a:t>12</a:t>
            </a:fld>
            <a:endParaRPr lang="ru-RU" dirty="0">
              <a:solidFill>
                <a:schemeClr val="tx1"/>
              </a:solidFill>
            </a:endParaRPr>
          </a:p>
        </p:txBody>
      </p:sp>
    </p:spTree>
    <p:extLst>
      <p:ext uri="{BB962C8B-B14F-4D97-AF65-F5344CB8AC3E}">
        <p14:creationId xmlns:p14="http://schemas.microsoft.com/office/powerpoint/2010/main" val="2271000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70586"/>
          </a:xfrm>
        </p:spPr>
        <p:txBody>
          <a:bodyPr/>
          <a:lstStyle/>
          <a:p>
            <a:r>
              <a:rPr lang="en-US" dirty="0" smtClean="0"/>
              <a:t>Thank you for your attention!</a:t>
            </a:r>
            <a:endParaRPr lang="ru-RU" dirty="0"/>
          </a:p>
        </p:txBody>
      </p:sp>
      <p:sp>
        <p:nvSpPr>
          <p:cNvPr id="3" name="Объект 2"/>
          <p:cNvSpPr>
            <a:spLocks noGrp="1"/>
          </p:cNvSpPr>
          <p:nvPr>
            <p:ph idx="1"/>
          </p:nvPr>
        </p:nvSpPr>
        <p:spPr/>
        <p:txBody>
          <a:bodyPr/>
          <a:lstStyle/>
          <a:p>
            <a:endParaRPr lang="ru-RU" dirty="0"/>
          </a:p>
        </p:txBody>
      </p:sp>
      <p:sp>
        <p:nvSpPr>
          <p:cNvPr id="4" name="Номер слайда 3"/>
          <p:cNvSpPr>
            <a:spLocks noGrp="1"/>
          </p:cNvSpPr>
          <p:nvPr>
            <p:ph type="sldNum" sz="quarter" idx="12"/>
          </p:nvPr>
        </p:nvSpPr>
        <p:spPr/>
        <p:txBody>
          <a:bodyPr/>
          <a:lstStyle/>
          <a:p>
            <a:fld id="{3B0BE58D-E583-416A-ADCD-F2F692274279}" type="slidenum">
              <a:rPr lang="ru-RU" sz="2000" smtClean="0">
                <a:solidFill>
                  <a:schemeClr val="tx1"/>
                </a:solidFill>
              </a:rPr>
              <a:pPr/>
              <a:t>13</a:t>
            </a:fld>
            <a:endParaRPr lang="ru-RU" dirty="0">
              <a:solidFill>
                <a:schemeClr val="tx1"/>
              </a:solidFill>
            </a:endParaRPr>
          </a:p>
        </p:txBody>
      </p:sp>
    </p:spTree>
    <p:extLst>
      <p:ext uri="{BB962C8B-B14F-4D97-AF65-F5344CB8AC3E}">
        <p14:creationId xmlns:p14="http://schemas.microsoft.com/office/powerpoint/2010/main" val="1622351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Vertical coordinate and velocity of falling ball in</a:t>
            </a:r>
            <a:r>
              <a:rPr lang="ru-RU" dirty="0" smtClean="0"/>
              <a:t> </a:t>
            </a:r>
            <a:r>
              <a:rPr lang="en-US" dirty="0" smtClean="0"/>
              <a:t>water</a:t>
            </a:r>
            <a:endParaRPr lang="ru-RU" dirty="0"/>
          </a:p>
        </p:txBody>
      </p:sp>
      <p:pic>
        <p:nvPicPr>
          <p:cNvPr id="4" name="Содержимое 3" descr="water.png"/>
          <p:cNvPicPr>
            <a:picLocks noGrp="1" noChangeAspect="1"/>
          </p:cNvPicPr>
          <p:nvPr>
            <p:ph idx="1"/>
          </p:nvPr>
        </p:nvPicPr>
        <p:blipFill>
          <a:blip r:embed="rId2" cstate="print"/>
          <a:stretch>
            <a:fillRect/>
          </a:stretch>
        </p:blipFill>
        <p:spPr>
          <a:xfrm>
            <a:off x="323528" y="1700808"/>
            <a:ext cx="4930320" cy="4525963"/>
          </a:xfrm>
        </p:spPr>
      </p:pic>
      <p:pic>
        <p:nvPicPr>
          <p:cNvPr id="7" name="Рисунок 6" descr="vlcsnap-2015-06-15-19h46m03s562.png"/>
          <p:cNvPicPr>
            <a:picLocks noChangeAspect="1"/>
          </p:cNvPicPr>
          <p:nvPr/>
        </p:nvPicPr>
        <p:blipFill>
          <a:blip r:embed="rId3" cstate="print"/>
          <a:stretch>
            <a:fillRect/>
          </a:stretch>
        </p:blipFill>
        <p:spPr>
          <a:xfrm>
            <a:off x="6300192" y="2060848"/>
            <a:ext cx="1440160" cy="3585998"/>
          </a:xfrm>
          <a:prstGeom prst="rect">
            <a:avLst/>
          </a:prstGeom>
        </p:spPr>
      </p:pic>
      <p:sp>
        <p:nvSpPr>
          <p:cNvPr id="8" name="Выноска 1 7"/>
          <p:cNvSpPr/>
          <p:nvPr/>
        </p:nvSpPr>
        <p:spPr>
          <a:xfrm>
            <a:off x="899592" y="2276872"/>
            <a:ext cx="288032" cy="288032"/>
          </a:xfrm>
          <a:prstGeom prst="borderCallout1">
            <a:avLst>
              <a:gd name="adj1" fmla="val 18750"/>
              <a:gd name="adj2" fmla="val -8333"/>
              <a:gd name="adj3" fmla="val 185173"/>
              <a:gd name="adj4" fmla="val -7275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1</a:t>
            </a:r>
            <a:endParaRPr lang="ru-RU" dirty="0">
              <a:solidFill>
                <a:schemeClr val="tx1"/>
              </a:solidFill>
            </a:endParaRPr>
          </a:p>
        </p:txBody>
      </p:sp>
      <p:pic>
        <p:nvPicPr>
          <p:cNvPr id="9" name="Рисунок 8" descr="vlcsnap-2015-06-15-19h46m14s284.png"/>
          <p:cNvPicPr>
            <a:picLocks noChangeAspect="1"/>
          </p:cNvPicPr>
          <p:nvPr/>
        </p:nvPicPr>
        <p:blipFill>
          <a:blip r:embed="rId4" cstate="print"/>
          <a:stretch>
            <a:fillRect/>
          </a:stretch>
        </p:blipFill>
        <p:spPr>
          <a:xfrm>
            <a:off x="6156176" y="1916832"/>
            <a:ext cx="1790874" cy="3762340"/>
          </a:xfrm>
          <a:prstGeom prst="rect">
            <a:avLst/>
          </a:prstGeom>
        </p:spPr>
      </p:pic>
      <p:sp>
        <p:nvSpPr>
          <p:cNvPr id="10" name="Выноска 1 9"/>
          <p:cNvSpPr/>
          <p:nvPr/>
        </p:nvSpPr>
        <p:spPr>
          <a:xfrm>
            <a:off x="2843808" y="4581128"/>
            <a:ext cx="288032" cy="288032"/>
          </a:xfrm>
          <a:prstGeom prst="borderCallout1">
            <a:avLst>
              <a:gd name="adj1" fmla="val 102898"/>
              <a:gd name="adj2" fmla="val 45215"/>
              <a:gd name="adj3" fmla="val 177523"/>
              <a:gd name="adj4" fmla="val 11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2</a:t>
            </a:r>
            <a:endParaRPr lang="ru-RU" dirty="0">
              <a:solidFill>
                <a:schemeClr val="tx1"/>
              </a:solidFill>
            </a:endParaRPr>
          </a:p>
        </p:txBody>
      </p:sp>
      <p:pic>
        <p:nvPicPr>
          <p:cNvPr id="11" name="Рисунок 10" descr="vlcsnap-2015-06-15-19h46m19s527.png"/>
          <p:cNvPicPr>
            <a:picLocks noChangeAspect="1"/>
          </p:cNvPicPr>
          <p:nvPr/>
        </p:nvPicPr>
        <p:blipFill>
          <a:blip r:embed="rId5" cstate="print"/>
          <a:stretch>
            <a:fillRect/>
          </a:stretch>
        </p:blipFill>
        <p:spPr>
          <a:xfrm>
            <a:off x="6084168" y="1844824"/>
            <a:ext cx="1895160" cy="3902745"/>
          </a:xfrm>
          <a:prstGeom prst="rect">
            <a:avLst/>
          </a:prstGeom>
        </p:spPr>
      </p:pic>
      <p:sp>
        <p:nvSpPr>
          <p:cNvPr id="12" name="Выноска 1 11"/>
          <p:cNvSpPr/>
          <p:nvPr/>
        </p:nvSpPr>
        <p:spPr>
          <a:xfrm>
            <a:off x="3923928" y="1844824"/>
            <a:ext cx="288032" cy="288032"/>
          </a:xfrm>
          <a:prstGeom prst="borderCallout1">
            <a:avLst>
              <a:gd name="adj1" fmla="val 26400"/>
              <a:gd name="adj2" fmla="val 290007"/>
              <a:gd name="adj3" fmla="val 55127"/>
              <a:gd name="adj4" fmla="val 1031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3</a:t>
            </a:r>
            <a:endParaRPr lang="ru-RU" dirty="0">
              <a:solidFill>
                <a:schemeClr val="tx1"/>
              </a:solidFill>
            </a:endParaRPr>
          </a:p>
        </p:txBody>
      </p:sp>
      <p:sp>
        <p:nvSpPr>
          <p:cNvPr id="3" name="Номер слайда 2"/>
          <p:cNvSpPr>
            <a:spLocks noGrp="1"/>
          </p:cNvSpPr>
          <p:nvPr>
            <p:ph type="sldNum" sz="quarter" idx="12"/>
          </p:nvPr>
        </p:nvSpPr>
        <p:spPr/>
        <p:txBody>
          <a:bodyPr/>
          <a:lstStyle/>
          <a:p>
            <a:fld id="{3B0BE58D-E583-416A-ADCD-F2F692274279}" type="slidenum">
              <a:rPr lang="ru-RU" sz="2000" smtClean="0">
                <a:solidFill>
                  <a:schemeClr val="tx1"/>
                </a:solidFill>
              </a:rPr>
              <a:pPr/>
              <a:t>14</a:t>
            </a:fld>
            <a:endParaRPr lang="ru-RU"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Ball N0 2 PMS.png"/>
          <p:cNvPicPr>
            <a:picLocks noChangeAspect="1"/>
          </p:cNvPicPr>
          <p:nvPr/>
        </p:nvPicPr>
        <p:blipFill>
          <a:blip r:embed="rId2" cstate="print"/>
          <a:stretch>
            <a:fillRect/>
          </a:stretch>
        </p:blipFill>
        <p:spPr>
          <a:xfrm>
            <a:off x="179512" y="1556792"/>
            <a:ext cx="5396098" cy="4965379"/>
          </a:xfrm>
          <a:prstGeom prst="rect">
            <a:avLst/>
          </a:prstGeom>
        </p:spPr>
      </p:pic>
      <p:sp>
        <p:nvSpPr>
          <p:cNvPr id="2" name="Заголовок 1"/>
          <p:cNvSpPr>
            <a:spLocks noGrp="1"/>
          </p:cNvSpPr>
          <p:nvPr>
            <p:ph type="title"/>
          </p:nvPr>
        </p:nvSpPr>
        <p:spPr/>
        <p:txBody>
          <a:bodyPr>
            <a:normAutofit fontScale="90000"/>
          </a:bodyPr>
          <a:lstStyle/>
          <a:p>
            <a:r>
              <a:rPr lang="en-US" dirty="0" smtClean="0"/>
              <a:t>Vertical coordinate and velocity of falling ball in PMS</a:t>
            </a:r>
            <a:endParaRPr lang="ru-RU" dirty="0"/>
          </a:p>
        </p:txBody>
      </p:sp>
      <p:pic>
        <p:nvPicPr>
          <p:cNvPr id="1026" name="Picture 2"/>
          <p:cNvPicPr>
            <a:picLocks noChangeAspect="1" noChangeArrowheads="1"/>
          </p:cNvPicPr>
          <p:nvPr/>
        </p:nvPicPr>
        <p:blipFill>
          <a:blip r:embed="rId3" cstate="print"/>
          <a:srcRect/>
          <a:stretch>
            <a:fillRect/>
          </a:stretch>
        </p:blipFill>
        <p:spPr bwMode="auto">
          <a:xfrm>
            <a:off x="6372200" y="1916832"/>
            <a:ext cx="1800200" cy="3377119"/>
          </a:xfrm>
          <a:prstGeom prst="rect">
            <a:avLst/>
          </a:prstGeom>
          <a:noFill/>
          <a:ln w="9525">
            <a:noFill/>
            <a:miter lim="800000"/>
            <a:headEnd/>
            <a:tailEnd/>
          </a:ln>
          <a:effectLst/>
        </p:spPr>
      </p:pic>
      <p:sp>
        <p:nvSpPr>
          <p:cNvPr id="6" name="Выноска 1 5"/>
          <p:cNvSpPr/>
          <p:nvPr/>
        </p:nvSpPr>
        <p:spPr>
          <a:xfrm>
            <a:off x="323528" y="1916832"/>
            <a:ext cx="288032" cy="288032"/>
          </a:xfrm>
          <a:prstGeom prst="borderCallout1">
            <a:avLst>
              <a:gd name="adj1" fmla="val 41898"/>
              <a:gd name="adj2" fmla="val 101898"/>
              <a:gd name="adj3" fmla="val 243082"/>
              <a:gd name="adj4" fmla="val 143575"/>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ru-RU" dirty="0">
              <a:solidFill>
                <a:schemeClr val="tx1"/>
              </a:solidFill>
            </a:endParaRPr>
          </a:p>
        </p:txBody>
      </p:sp>
      <p:pic>
        <p:nvPicPr>
          <p:cNvPr id="1027" name="Picture 3"/>
          <p:cNvPicPr>
            <a:picLocks noChangeAspect="1" noChangeArrowheads="1"/>
          </p:cNvPicPr>
          <p:nvPr/>
        </p:nvPicPr>
        <p:blipFill>
          <a:blip r:embed="rId4" cstate="print"/>
          <a:srcRect/>
          <a:stretch>
            <a:fillRect/>
          </a:stretch>
        </p:blipFill>
        <p:spPr bwMode="auto">
          <a:xfrm>
            <a:off x="6516216" y="1916832"/>
            <a:ext cx="1661531" cy="3399985"/>
          </a:xfrm>
          <a:prstGeom prst="rect">
            <a:avLst/>
          </a:prstGeom>
          <a:noFill/>
          <a:ln w="9525">
            <a:noFill/>
            <a:miter lim="800000"/>
            <a:headEnd/>
            <a:tailEnd/>
          </a:ln>
          <a:effectLst/>
        </p:spPr>
      </p:pic>
      <p:sp>
        <p:nvSpPr>
          <p:cNvPr id="10" name="Выноска 1 9"/>
          <p:cNvSpPr/>
          <p:nvPr/>
        </p:nvSpPr>
        <p:spPr>
          <a:xfrm>
            <a:off x="3131840" y="3645024"/>
            <a:ext cx="288032" cy="288032"/>
          </a:xfrm>
          <a:prstGeom prst="borderCallout1">
            <a:avLst>
              <a:gd name="adj1" fmla="val 49641"/>
              <a:gd name="adj2" fmla="val -6504"/>
              <a:gd name="adj3" fmla="val 169524"/>
              <a:gd name="adj4" fmla="val -127431"/>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ru-RU" dirty="0">
              <a:solidFill>
                <a:schemeClr val="tx1"/>
              </a:solidFill>
            </a:endParaRPr>
          </a:p>
        </p:txBody>
      </p:sp>
      <p:sp>
        <p:nvSpPr>
          <p:cNvPr id="13" name="Выноска 1 12"/>
          <p:cNvSpPr/>
          <p:nvPr/>
        </p:nvSpPr>
        <p:spPr>
          <a:xfrm>
            <a:off x="4572000" y="5157192"/>
            <a:ext cx="288032" cy="360040"/>
          </a:xfrm>
          <a:prstGeom prst="borderCallout1">
            <a:avLst>
              <a:gd name="adj1" fmla="val 102294"/>
              <a:gd name="adj2" fmla="val 47697"/>
              <a:gd name="adj3" fmla="val 197399"/>
              <a:gd name="adj4" fmla="val 329"/>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ru-RU" dirty="0">
              <a:solidFill>
                <a:schemeClr val="tx1"/>
              </a:solidFill>
            </a:endParaRPr>
          </a:p>
        </p:txBody>
      </p:sp>
      <p:pic>
        <p:nvPicPr>
          <p:cNvPr id="1031" name="Picture 7"/>
          <p:cNvPicPr>
            <a:picLocks noChangeAspect="1" noChangeArrowheads="1"/>
          </p:cNvPicPr>
          <p:nvPr/>
        </p:nvPicPr>
        <p:blipFill>
          <a:blip r:embed="rId5" cstate="print"/>
          <a:srcRect/>
          <a:stretch>
            <a:fillRect/>
          </a:stretch>
        </p:blipFill>
        <p:spPr bwMode="auto">
          <a:xfrm>
            <a:off x="6516216" y="1916832"/>
            <a:ext cx="1701768" cy="3372594"/>
          </a:xfrm>
          <a:prstGeom prst="rect">
            <a:avLst/>
          </a:prstGeom>
          <a:noFill/>
          <a:ln w="9525">
            <a:noFill/>
            <a:miter lim="800000"/>
            <a:headEnd/>
            <a:tailEnd/>
          </a:ln>
          <a:effectLst/>
        </p:spPr>
      </p:pic>
      <p:sp>
        <p:nvSpPr>
          <p:cNvPr id="3" name="TextBox 2"/>
          <p:cNvSpPr txBox="1"/>
          <p:nvPr/>
        </p:nvSpPr>
        <p:spPr>
          <a:xfrm>
            <a:off x="6156176" y="5877272"/>
            <a:ext cx="1083053" cy="369332"/>
          </a:xfrm>
          <a:prstGeom prst="rect">
            <a:avLst/>
          </a:prstGeom>
          <a:noFill/>
        </p:spPr>
        <p:txBody>
          <a:bodyPr wrap="none" rtlCol="0">
            <a:spAutoFit/>
          </a:bodyPr>
          <a:lstStyle/>
          <a:p>
            <a:r>
              <a:rPr lang="ru-RU" dirty="0" smtClean="0"/>
              <a:t>Указать а</a:t>
            </a:r>
            <a:endParaRPr lang="ru-RU" dirty="0"/>
          </a:p>
        </p:txBody>
      </p:sp>
      <p:sp>
        <p:nvSpPr>
          <p:cNvPr id="4" name="Номер слайда 3"/>
          <p:cNvSpPr>
            <a:spLocks noGrp="1"/>
          </p:cNvSpPr>
          <p:nvPr>
            <p:ph type="sldNum" sz="quarter" idx="12"/>
          </p:nvPr>
        </p:nvSpPr>
        <p:spPr/>
        <p:txBody>
          <a:bodyPr/>
          <a:lstStyle/>
          <a:p>
            <a:fld id="{3B0BE58D-E583-416A-ADCD-F2F692274279}" type="slidenum">
              <a:rPr lang="ru-RU" sz="2000" smtClean="0">
                <a:solidFill>
                  <a:schemeClr val="tx1"/>
                </a:solidFill>
              </a:rPr>
              <a:pPr/>
              <a:t>15</a:t>
            </a:fld>
            <a:endParaRPr lang="ru-RU"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blinds(horizontal)">
                                      <p:cBhvr>
                                        <p:cTn id="23" dur="5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027"/>
                                        </p:tgtEl>
                                      </p:cBhvr>
                                    </p:animEffect>
                                    <p:set>
                                      <p:cBhvr>
                                        <p:cTn id="28" dur="1" fill="hold">
                                          <p:stCondLst>
                                            <p:cond delay="499"/>
                                          </p:stCondLst>
                                        </p:cTn>
                                        <p:tgtEl>
                                          <p:spTgt spid="102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par>
                                <p:cTn id="34" presetID="3" presetClass="entr" presetSubtype="10" fill="hold" nodeType="withEffect">
                                  <p:stCondLst>
                                    <p:cond delay="0"/>
                                  </p:stCondLst>
                                  <p:childTnLst>
                                    <p:set>
                                      <p:cBhvr>
                                        <p:cTn id="35" dur="1" fill="hold">
                                          <p:stCondLst>
                                            <p:cond delay="0"/>
                                          </p:stCondLst>
                                        </p:cTn>
                                        <p:tgtEl>
                                          <p:spTgt spid="1031"/>
                                        </p:tgtEl>
                                        <p:attrNameLst>
                                          <p:attrName>style.visibility</p:attrName>
                                        </p:attrNameLst>
                                      </p:cBhvr>
                                      <p:to>
                                        <p:strVal val="visible"/>
                                      </p:to>
                                    </p:set>
                                    <p:animEffect transition="in" filter="blinds(horizontal)">
                                      <p:cBhvr>
                                        <p:cTn id="36"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Re</a:t>
            </a:r>
            <a:endParaRPr lang="ru-RU" dirty="0"/>
          </a:p>
        </p:txBody>
      </p:sp>
      <p:sp>
        <p:nvSpPr>
          <p:cNvPr id="3" name="Объект 2"/>
          <p:cNvSpPr>
            <a:spLocks noGrp="1"/>
          </p:cNvSpPr>
          <p:nvPr>
            <p:ph idx="1"/>
          </p:nvPr>
        </p:nvSpPr>
        <p:spPr/>
        <p:txBody>
          <a:bodyPr/>
          <a:lstStyle/>
          <a:p>
            <a:pPr marL="0" indent="0">
              <a:buNone/>
            </a:pPr>
            <a:r>
              <a:rPr lang="en-US" b="1" dirty="0">
                <a:solidFill>
                  <a:srgbClr val="C00000"/>
                </a:solidFill>
              </a:rPr>
              <a:t>Reynolds </a:t>
            </a:r>
            <a:r>
              <a:rPr lang="en-US" b="1">
                <a:solidFill>
                  <a:srgbClr val="C00000"/>
                </a:solidFill>
              </a:rPr>
              <a:t>number  </a:t>
            </a:r>
            <a:r>
              <a:rPr lang="en-US" smtClean="0"/>
              <a:t>is </a:t>
            </a:r>
            <a:r>
              <a:rPr lang="en-US" dirty="0"/>
              <a:t>the ratio of </a:t>
            </a:r>
            <a:r>
              <a:rPr lang="en-US"/>
              <a:t>hydrodynamic  </a:t>
            </a:r>
            <a:r>
              <a:rPr lang="en-US" smtClean="0"/>
              <a:t>thrust to </a:t>
            </a:r>
            <a:r>
              <a:rPr lang="en-US" dirty="0"/>
              <a:t>the viscous shear stress </a:t>
            </a:r>
            <a:endParaRPr lang="ru-RU" dirty="0"/>
          </a:p>
        </p:txBody>
      </p:sp>
      <p:sp>
        <p:nvSpPr>
          <p:cNvPr id="4" name="Номер слайда 3"/>
          <p:cNvSpPr>
            <a:spLocks noGrp="1"/>
          </p:cNvSpPr>
          <p:nvPr>
            <p:ph type="sldNum" sz="quarter" idx="12"/>
          </p:nvPr>
        </p:nvSpPr>
        <p:spPr/>
        <p:txBody>
          <a:bodyPr/>
          <a:lstStyle/>
          <a:p>
            <a:fld id="{3B0BE58D-E583-416A-ADCD-F2F692274279}" type="slidenum">
              <a:rPr lang="ru-RU" smtClean="0"/>
              <a:pPr/>
              <a:t>16</a:t>
            </a:fld>
            <a:endParaRPr lang="ru-RU" dirty="0"/>
          </a:p>
        </p:txBody>
      </p:sp>
    </p:spTree>
    <p:extLst>
      <p:ext uri="{BB962C8B-B14F-4D97-AF65-F5344CB8AC3E}">
        <p14:creationId xmlns:p14="http://schemas.microsoft.com/office/powerpoint/2010/main" val="2304050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Main features and discussion</a:t>
            </a:r>
            <a:endParaRPr lang="ru-RU" dirty="0"/>
          </a:p>
        </p:txBody>
      </p:sp>
      <p:sp>
        <p:nvSpPr>
          <p:cNvPr id="3" name="Объект 2"/>
          <p:cNvSpPr>
            <a:spLocks noGrp="1"/>
          </p:cNvSpPr>
          <p:nvPr>
            <p:ph idx="1"/>
          </p:nvPr>
        </p:nvSpPr>
        <p:spPr/>
        <p:txBody>
          <a:bodyPr/>
          <a:lstStyle/>
          <a:p>
            <a:pPr marL="514350" indent="-514350">
              <a:buAutoNum type="arabicPeriod"/>
            </a:pPr>
            <a:r>
              <a:rPr lang="en-US" dirty="0" smtClean="0"/>
              <a:t>Difference between weight records for water and PMS-300. Negative and positive acceleration.</a:t>
            </a:r>
          </a:p>
          <a:p>
            <a:pPr marL="514350" indent="-514350">
              <a:buAutoNum type="arabicPeriod"/>
            </a:pPr>
            <a:r>
              <a:rPr lang="en-US" dirty="0" smtClean="0"/>
              <a:t>Deep weight reduction at after ball impact with the bottom.</a:t>
            </a:r>
          </a:p>
          <a:p>
            <a:pPr marL="514350" indent="-514350">
              <a:buAutoNum type="arabicPeriod"/>
            </a:pPr>
            <a:endParaRPr lang="en-US" dirty="0" smtClean="0"/>
          </a:p>
          <a:p>
            <a:pPr marL="514350" indent="-514350">
              <a:buAutoNum type="arabicPeriod"/>
            </a:pPr>
            <a:endParaRPr lang="ru-RU" dirty="0"/>
          </a:p>
        </p:txBody>
      </p:sp>
      <p:sp>
        <p:nvSpPr>
          <p:cNvPr id="4" name="Номер слайда 3"/>
          <p:cNvSpPr>
            <a:spLocks noGrp="1"/>
          </p:cNvSpPr>
          <p:nvPr>
            <p:ph type="sldNum" sz="quarter" idx="12"/>
          </p:nvPr>
        </p:nvSpPr>
        <p:spPr/>
        <p:txBody>
          <a:bodyPr/>
          <a:lstStyle/>
          <a:p>
            <a:fld id="{3B0BE58D-E583-416A-ADCD-F2F692274279}" type="slidenum">
              <a:rPr lang="ru-RU" sz="2000" smtClean="0">
                <a:solidFill>
                  <a:schemeClr val="tx1"/>
                </a:solidFill>
              </a:rPr>
              <a:pPr/>
              <a:t>17</a:t>
            </a:fld>
            <a:endParaRPr lang="ru-RU" dirty="0">
              <a:solidFill>
                <a:schemeClr val="tx1"/>
              </a:solidFill>
            </a:endParaRPr>
          </a:p>
        </p:txBody>
      </p:sp>
    </p:spTree>
    <p:extLst>
      <p:ext uri="{BB962C8B-B14F-4D97-AF65-F5344CB8AC3E}">
        <p14:creationId xmlns:p14="http://schemas.microsoft.com/office/powerpoint/2010/main" val="1135913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problem</a:t>
            </a:r>
            <a:endParaRPr lang="ru-RU" dirty="0"/>
          </a:p>
        </p:txBody>
      </p:sp>
      <p:sp>
        <p:nvSpPr>
          <p:cNvPr id="3" name="Содержимое 2"/>
          <p:cNvSpPr>
            <a:spLocks noGrp="1"/>
          </p:cNvSpPr>
          <p:nvPr>
            <p:ph sz="half" idx="1"/>
          </p:nvPr>
        </p:nvSpPr>
        <p:spPr/>
        <p:txBody>
          <a:bodyPr>
            <a:normAutofit fontScale="77500" lnSpcReduction="20000"/>
          </a:bodyPr>
          <a:lstStyle/>
          <a:p>
            <a:pPr>
              <a:buNone/>
            </a:pPr>
            <a:r>
              <a:rPr lang="en-US" dirty="0" smtClean="0"/>
              <a:t>An electronic balance is connected to a PC in order to record the time dependence of the measured weight. A light frame is mounted on a tall beaker filled with water. The frame has a holder allowing controlled release of a small ball such that it falls into the water. The beaker is placed on the balance as depicted in the Figure. Investigate how the readings of the balance reflect the different phases of the motion of the ball.</a:t>
            </a:r>
            <a:endParaRPr lang="ru-RU"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5580112" y="1916832"/>
            <a:ext cx="2418531" cy="3599674"/>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fld id="{3B0BE58D-E583-416A-ADCD-F2F692274279}" type="slidenum">
              <a:rPr lang="ru-RU" sz="2000" smtClean="0">
                <a:solidFill>
                  <a:schemeClr val="tx1"/>
                </a:solidFill>
              </a:rPr>
              <a:pPr/>
              <a:t>2</a:t>
            </a:fld>
            <a:endParaRPr lang="ru-RU" sz="20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Experiment</a:t>
            </a:r>
            <a:br>
              <a:rPr lang="en-US" dirty="0" smtClean="0"/>
            </a:br>
            <a:r>
              <a:rPr lang="en-US" dirty="0" smtClean="0"/>
              <a:t>Experimental setup</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28800"/>
            <a:ext cx="6034617" cy="4525963"/>
          </a:xfrm>
        </p:spPr>
      </p:pic>
      <p:cxnSp>
        <p:nvCxnSpPr>
          <p:cNvPr id="8" name="Прямая со стрелкой 7"/>
          <p:cNvCxnSpPr/>
          <p:nvPr/>
        </p:nvCxnSpPr>
        <p:spPr>
          <a:xfrm flipV="1">
            <a:off x="5292080" y="5769260"/>
            <a:ext cx="504056" cy="61206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V="1">
            <a:off x="1331640" y="4005064"/>
            <a:ext cx="2952328" cy="1224136"/>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7504" y="5157192"/>
            <a:ext cx="1440160" cy="830997"/>
          </a:xfrm>
          <a:prstGeom prst="rect">
            <a:avLst/>
          </a:prstGeom>
          <a:noFill/>
        </p:spPr>
        <p:txBody>
          <a:bodyPr wrap="square" rtlCol="0">
            <a:spAutoFit/>
          </a:bodyPr>
          <a:lstStyle/>
          <a:p>
            <a:r>
              <a:rPr lang="en-US" sz="2400" dirty="0" smtClean="0"/>
              <a:t>Force sensor</a:t>
            </a:r>
          </a:p>
        </p:txBody>
      </p:sp>
      <p:cxnSp>
        <p:nvCxnSpPr>
          <p:cNvPr id="17" name="Прямая со стрелкой 16"/>
          <p:cNvCxnSpPr/>
          <p:nvPr/>
        </p:nvCxnSpPr>
        <p:spPr>
          <a:xfrm flipH="1">
            <a:off x="4860032" y="2204864"/>
            <a:ext cx="2808312" cy="648072"/>
          </a:xfrm>
          <a:prstGeom prst="straightConnector1">
            <a:avLst/>
          </a:prstGeom>
          <a:ln w="41275"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68344" y="1916832"/>
            <a:ext cx="1594861" cy="461665"/>
          </a:xfrm>
          <a:prstGeom prst="rect">
            <a:avLst/>
          </a:prstGeom>
          <a:noFill/>
        </p:spPr>
        <p:txBody>
          <a:bodyPr wrap="square" rtlCol="0">
            <a:spAutoFit/>
          </a:bodyPr>
          <a:lstStyle/>
          <a:p>
            <a:r>
              <a:rPr lang="en-US" sz="2400" dirty="0" smtClean="0"/>
              <a:t>Tall beaker</a:t>
            </a:r>
            <a:endParaRPr lang="ru-RU" sz="2400" dirty="0"/>
          </a:p>
        </p:txBody>
      </p:sp>
      <p:sp>
        <p:nvSpPr>
          <p:cNvPr id="3" name="Номер слайда 2"/>
          <p:cNvSpPr>
            <a:spLocks noGrp="1"/>
          </p:cNvSpPr>
          <p:nvPr>
            <p:ph type="sldNum" sz="quarter" idx="12"/>
          </p:nvPr>
        </p:nvSpPr>
        <p:spPr/>
        <p:txBody>
          <a:bodyPr/>
          <a:lstStyle/>
          <a:p>
            <a:fld id="{3B0BE58D-E583-416A-ADCD-F2F692274279}" type="slidenum">
              <a:rPr lang="ru-RU" sz="2000" smtClean="0">
                <a:solidFill>
                  <a:schemeClr val="tx1"/>
                </a:solidFill>
              </a:rPr>
              <a:pPr/>
              <a:t>3</a:t>
            </a:fld>
            <a:endParaRPr lang="ru-RU" sz="2000" dirty="0">
              <a:solidFill>
                <a:schemeClr val="tx1"/>
              </a:solidFill>
            </a:endParaRPr>
          </a:p>
        </p:txBody>
      </p:sp>
      <p:sp>
        <p:nvSpPr>
          <p:cNvPr id="5" name="TextBox 4"/>
          <p:cNvSpPr txBox="1"/>
          <p:nvPr/>
        </p:nvSpPr>
        <p:spPr>
          <a:xfrm>
            <a:off x="516758" y="6381328"/>
            <a:ext cx="7367610" cy="400110"/>
          </a:xfrm>
          <a:prstGeom prst="rect">
            <a:avLst/>
          </a:prstGeom>
          <a:noFill/>
        </p:spPr>
        <p:txBody>
          <a:bodyPr wrap="square" rtlCol="0">
            <a:spAutoFit/>
          </a:bodyPr>
          <a:lstStyle/>
          <a:p>
            <a:pPr algn="ctr"/>
            <a:r>
              <a:rPr lang="en-US" sz="2000" dirty="0" smtClean="0"/>
              <a:t>Electronic laboratory “</a:t>
            </a:r>
            <a:r>
              <a:rPr lang="en-US" sz="2000" dirty="0" err="1" smtClean="0"/>
              <a:t>Archimed</a:t>
            </a:r>
            <a:r>
              <a:rPr lang="en-US" sz="2000" dirty="0" smtClean="0"/>
              <a:t>”</a:t>
            </a:r>
            <a:endParaRPr lang="ru-RU" sz="2000" dirty="0"/>
          </a:p>
        </p:txBody>
      </p:sp>
      <p:sp>
        <p:nvSpPr>
          <p:cNvPr id="9" name="Овал 8"/>
          <p:cNvSpPr/>
          <p:nvPr/>
        </p:nvSpPr>
        <p:spPr>
          <a:xfrm>
            <a:off x="4425107" y="1978126"/>
            <a:ext cx="158824" cy="15882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 стрелкой 23"/>
          <p:cNvCxnSpPr>
            <a:stCxn id="9" idx="4"/>
          </p:cNvCxnSpPr>
          <p:nvPr/>
        </p:nvCxnSpPr>
        <p:spPr>
          <a:xfrm>
            <a:off x="4504519" y="2136950"/>
            <a:ext cx="0" cy="24154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008112"/>
          </a:xfrm>
        </p:spPr>
        <p:txBody>
          <a:bodyPr/>
          <a:lstStyle/>
          <a:p>
            <a:r>
              <a:rPr lang="en-US" dirty="0" smtClean="0"/>
              <a:t>What is observed</a:t>
            </a:r>
            <a:endParaRPr lang="ru-RU" dirty="0"/>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dirty="0"/>
          </a:p>
        </p:txBody>
      </p:sp>
      <p:sp>
        <p:nvSpPr>
          <p:cNvPr id="5" name="Номер слайда 4"/>
          <p:cNvSpPr>
            <a:spLocks noGrp="1"/>
          </p:cNvSpPr>
          <p:nvPr>
            <p:ph type="sldNum" sz="quarter" idx="12"/>
          </p:nvPr>
        </p:nvSpPr>
        <p:spPr/>
        <p:txBody>
          <a:bodyPr/>
          <a:lstStyle/>
          <a:p>
            <a:fld id="{3B0BE58D-E583-416A-ADCD-F2F692274279}" type="slidenum">
              <a:rPr lang="ru-RU" smtClean="0"/>
              <a:pPr/>
              <a:t>4</a:t>
            </a:fld>
            <a:endParaRPr lang="ru-RU" dirty="0"/>
          </a:p>
        </p:txBody>
      </p:sp>
      <p:pic>
        <p:nvPicPr>
          <p:cNvPr id="6" name="CIMG4928.MOV">
            <a:hlinkClick r:id="" action="ppaction://media"/>
          </p:cNvPr>
          <p:cNvPicPr>
            <a:picLocks noChangeAspect="1"/>
          </p:cNvPicPr>
          <p:nvPr>
            <a:videoFile r:link="rId1"/>
            <p:extLst>
              <p:ext uri="{DAA4B4D4-6D71-4841-9C94-3DE7FCFB9230}">
                <p14:media xmlns:p14="http://schemas.microsoft.com/office/powerpoint/2010/main" r:embed="rId2">
                  <p14:trim st="51980.3296" end="28558.3648"/>
                </p14:media>
              </p:ext>
            </p:extLst>
          </p:nvPr>
        </p:nvPicPr>
        <p:blipFill>
          <a:blip r:embed="rId4"/>
          <a:stretch>
            <a:fillRect/>
          </a:stretch>
        </p:blipFill>
        <p:spPr>
          <a:xfrm flipH="1">
            <a:off x="1331640" y="1772816"/>
            <a:ext cx="6194957" cy="4646218"/>
          </a:xfrm>
          <a:prstGeom prst="rect">
            <a:avLst/>
          </a:prstGeom>
        </p:spPr>
      </p:pic>
      <p:sp>
        <p:nvSpPr>
          <p:cNvPr id="7" name="TextBox 6"/>
          <p:cNvSpPr txBox="1"/>
          <p:nvPr/>
        </p:nvSpPr>
        <p:spPr>
          <a:xfrm>
            <a:off x="3491880" y="1124744"/>
            <a:ext cx="1686680" cy="584775"/>
          </a:xfrm>
          <a:prstGeom prst="rect">
            <a:avLst/>
          </a:prstGeom>
          <a:noFill/>
        </p:spPr>
        <p:txBody>
          <a:bodyPr wrap="none" rtlCol="0">
            <a:spAutoFit/>
          </a:bodyPr>
          <a:lstStyle/>
          <a:p>
            <a:r>
              <a:rPr lang="en-US" sz="3200" dirty="0" smtClean="0"/>
              <a:t>PMS-300</a:t>
            </a:r>
            <a:endParaRPr lang="ru-RU" sz="3200" dirty="0"/>
          </a:p>
        </p:txBody>
      </p:sp>
      <p:sp>
        <p:nvSpPr>
          <p:cNvPr id="8" name="TextBox 7"/>
          <p:cNvSpPr txBox="1"/>
          <p:nvPr/>
        </p:nvSpPr>
        <p:spPr>
          <a:xfrm>
            <a:off x="5868144" y="1124744"/>
            <a:ext cx="4161044" cy="400110"/>
          </a:xfrm>
          <a:prstGeom prst="rect">
            <a:avLst/>
          </a:prstGeom>
          <a:noFill/>
        </p:spPr>
        <p:txBody>
          <a:bodyPr wrap="square" rtlCol="0">
            <a:spAutoFit/>
          </a:bodyPr>
          <a:lstStyle/>
          <a:p>
            <a:r>
              <a:rPr lang="ru-RU" sz="2000" dirty="0" smtClean="0"/>
              <a:t>12 </a:t>
            </a:r>
            <a:r>
              <a:rPr lang="en-US" sz="2000" dirty="0" smtClean="0"/>
              <a:t>times slow-down</a:t>
            </a:r>
            <a:endParaRPr lang="ru-RU" sz="2000" dirty="0"/>
          </a:p>
        </p:txBody>
      </p:sp>
    </p:spTree>
    <p:extLst>
      <p:ext uri="{BB962C8B-B14F-4D97-AF65-F5344CB8AC3E}">
        <p14:creationId xmlns:p14="http://schemas.microsoft.com/office/powerpoint/2010/main" val="415725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en-US" dirty="0" smtClean="0"/>
              <a:t>Phases of the ball movement</a:t>
            </a:r>
            <a:endParaRPr lang="ru-RU" dirty="0"/>
          </a:p>
        </p:txBody>
      </p:sp>
      <p:sp>
        <p:nvSpPr>
          <p:cNvPr id="6" name="Содержимое 5"/>
          <p:cNvSpPr>
            <a:spLocks noGrp="1"/>
          </p:cNvSpPr>
          <p:nvPr>
            <p:ph idx="1"/>
          </p:nvPr>
        </p:nvSpPr>
        <p:spPr/>
        <p:txBody>
          <a:bodyPr/>
          <a:lstStyle/>
          <a:p>
            <a:pPr marL="514350" indent="-514350">
              <a:buAutoNum type="arabicPeriod"/>
            </a:pPr>
            <a:r>
              <a:rPr lang="en-US" dirty="0" smtClean="0"/>
              <a:t>Free fall of the ball</a:t>
            </a:r>
          </a:p>
          <a:p>
            <a:pPr marL="514350" indent="-514350">
              <a:buAutoNum type="arabicPeriod"/>
            </a:pPr>
            <a:r>
              <a:rPr lang="en-US" dirty="0"/>
              <a:t>I</a:t>
            </a:r>
            <a:r>
              <a:rPr lang="en-US" dirty="0" smtClean="0"/>
              <a:t>mpact with liquid surface</a:t>
            </a:r>
          </a:p>
          <a:p>
            <a:pPr marL="514350" indent="-514350">
              <a:buAutoNum type="arabicPeriod"/>
            </a:pPr>
            <a:r>
              <a:rPr lang="en-US" dirty="0" smtClean="0"/>
              <a:t>Ball moves in the liquid</a:t>
            </a:r>
          </a:p>
          <a:p>
            <a:pPr marL="514350" indent="-514350">
              <a:buAutoNum type="arabicPeriod"/>
            </a:pPr>
            <a:r>
              <a:rPr lang="en-US" dirty="0" smtClean="0"/>
              <a:t>Impact with the bottom</a:t>
            </a:r>
          </a:p>
          <a:p>
            <a:pPr marL="514350" indent="-514350">
              <a:buAutoNum type="arabicPeriod"/>
            </a:pPr>
            <a:r>
              <a:rPr lang="en-US" dirty="0" smtClean="0"/>
              <a:t>Ball bounces</a:t>
            </a:r>
            <a:endParaRPr lang="ru-RU" dirty="0"/>
          </a:p>
        </p:txBody>
      </p:sp>
      <p:sp>
        <p:nvSpPr>
          <p:cNvPr id="2" name="Номер слайда 1"/>
          <p:cNvSpPr>
            <a:spLocks noGrp="1"/>
          </p:cNvSpPr>
          <p:nvPr>
            <p:ph type="sldNum" sz="quarter" idx="12"/>
          </p:nvPr>
        </p:nvSpPr>
        <p:spPr/>
        <p:txBody>
          <a:bodyPr/>
          <a:lstStyle/>
          <a:p>
            <a:fld id="{3B0BE58D-E583-416A-ADCD-F2F692274279}" type="slidenum">
              <a:rPr lang="ru-RU" sz="2000" smtClean="0">
                <a:solidFill>
                  <a:schemeClr val="tx1"/>
                </a:solidFill>
              </a:rPr>
              <a:pPr/>
              <a:t>5</a:t>
            </a:fld>
            <a:endParaRPr lang="ru-RU" sz="2000"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Comparing two media</a:t>
            </a:r>
            <a:endParaRPr lang="ru-RU" dirty="0"/>
          </a:p>
        </p:txBody>
      </p:sp>
      <p:sp>
        <p:nvSpPr>
          <p:cNvPr id="4" name="Номер слайда 3"/>
          <p:cNvSpPr>
            <a:spLocks noGrp="1"/>
          </p:cNvSpPr>
          <p:nvPr>
            <p:ph type="sldNum" sz="quarter" idx="12"/>
          </p:nvPr>
        </p:nvSpPr>
        <p:spPr/>
        <p:txBody>
          <a:bodyPr/>
          <a:lstStyle/>
          <a:p>
            <a:fld id="{3B0BE58D-E583-416A-ADCD-F2F692274279}" type="slidenum">
              <a:rPr lang="ru-RU" smtClean="0"/>
              <a:pPr/>
              <a:t>6</a:t>
            </a:fld>
            <a:endParaRPr lang="ru-RU" dirty="0"/>
          </a:p>
        </p:txBody>
      </p:sp>
      <p:pic>
        <p:nvPicPr>
          <p:cNvPr id="5" name="CIMG4916.MOV">
            <a:hlinkClick r:id="" action="ppaction://media"/>
          </p:cNvPr>
          <p:cNvPicPr>
            <a:picLocks noGrp="1" noChangeAspect="1"/>
          </p:cNvPicPr>
          <p:nvPr>
            <p:ph idx="1"/>
            <a:videoFile r:link="rId1"/>
            <p:extLst>
              <p:ext uri="{DAA4B4D4-6D71-4841-9C94-3DE7FCFB9230}">
                <p14:media xmlns:p14="http://schemas.microsoft.com/office/powerpoint/2010/main" r:embed="rId2">
                  <p14:trim st="14663.8144" end="7924.384"/>
                </p14:media>
              </p:ext>
            </p:extLst>
          </p:nvPr>
        </p:nvPicPr>
        <p:blipFill rotWithShape="1">
          <a:blip r:embed="rId5"/>
          <a:srcRect b="7728"/>
          <a:stretch/>
        </p:blipFill>
        <p:spPr>
          <a:xfrm flipH="1">
            <a:off x="0" y="2132856"/>
            <a:ext cx="4474226" cy="3096344"/>
          </a:xfrm>
          <a:prstGeom prst="rect">
            <a:avLst/>
          </a:prstGeom>
        </p:spPr>
      </p:pic>
      <p:pic>
        <p:nvPicPr>
          <p:cNvPr id="6" name="CIMG4928.MOV">
            <a:hlinkClick r:id="" action="ppaction://media"/>
          </p:cNvPr>
          <p:cNvPicPr>
            <a:picLocks noChangeAspect="1"/>
          </p:cNvPicPr>
          <p:nvPr>
            <a:videoFile r:link="rId1"/>
            <p:extLst>
              <p:ext uri="{DAA4B4D4-6D71-4841-9C94-3DE7FCFB9230}">
                <p14:media xmlns:p14="http://schemas.microsoft.com/office/powerpoint/2010/main" r:embed="rId3">
                  <p14:trim st="51980.3296" end="28558.3648"/>
                </p14:media>
              </p:ext>
            </p:extLst>
          </p:nvPr>
        </p:nvPicPr>
        <p:blipFill>
          <a:blip r:embed="rId6"/>
          <a:stretch>
            <a:fillRect/>
          </a:stretch>
        </p:blipFill>
        <p:spPr>
          <a:xfrm flipH="1">
            <a:off x="5004047" y="2158386"/>
            <a:ext cx="4094419" cy="3070814"/>
          </a:xfrm>
          <a:prstGeom prst="rect">
            <a:avLst/>
          </a:prstGeom>
        </p:spPr>
      </p:pic>
      <p:cxnSp>
        <p:nvCxnSpPr>
          <p:cNvPr id="8" name="Прямая соединительная линия 7"/>
          <p:cNvCxnSpPr/>
          <p:nvPr/>
        </p:nvCxnSpPr>
        <p:spPr>
          <a:xfrm>
            <a:off x="1552681" y="4941168"/>
            <a:ext cx="69027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1403648" y="4005064"/>
            <a:ext cx="69027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91680" y="1700808"/>
            <a:ext cx="1008111" cy="369332"/>
          </a:xfrm>
          <a:prstGeom prst="rect">
            <a:avLst/>
          </a:prstGeom>
          <a:noFill/>
        </p:spPr>
        <p:txBody>
          <a:bodyPr wrap="square" rtlCol="0">
            <a:spAutoFit/>
          </a:bodyPr>
          <a:lstStyle/>
          <a:p>
            <a:r>
              <a:rPr lang="en-US" dirty="0" smtClean="0"/>
              <a:t>Water</a:t>
            </a:r>
            <a:endParaRPr lang="ru-RU" dirty="0"/>
          </a:p>
        </p:txBody>
      </p:sp>
      <p:sp>
        <p:nvSpPr>
          <p:cNvPr id="12" name="TextBox 11"/>
          <p:cNvSpPr txBox="1"/>
          <p:nvPr/>
        </p:nvSpPr>
        <p:spPr>
          <a:xfrm>
            <a:off x="6516216" y="1844824"/>
            <a:ext cx="1027845" cy="369332"/>
          </a:xfrm>
          <a:prstGeom prst="rect">
            <a:avLst/>
          </a:prstGeom>
          <a:noFill/>
        </p:spPr>
        <p:txBody>
          <a:bodyPr wrap="none" rtlCol="0">
            <a:spAutoFit/>
          </a:bodyPr>
          <a:lstStyle/>
          <a:p>
            <a:r>
              <a:rPr lang="en-US" dirty="0" smtClean="0"/>
              <a:t>PMS-300</a:t>
            </a:r>
            <a:endParaRPr lang="ru-RU" dirty="0"/>
          </a:p>
        </p:txBody>
      </p:sp>
      <p:sp>
        <p:nvSpPr>
          <p:cNvPr id="7" name="TextBox 6"/>
          <p:cNvSpPr txBox="1"/>
          <p:nvPr/>
        </p:nvSpPr>
        <p:spPr>
          <a:xfrm>
            <a:off x="971600" y="5805264"/>
            <a:ext cx="6984776" cy="923330"/>
          </a:xfrm>
          <a:prstGeom prst="rect">
            <a:avLst/>
          </a:prstGeom>
          <a:noFill/>
        </p:spPr>
        <p:txBody>
          <a:bodyPr wrap="square" rtlCol="0">
            <a:spAutoFit/>
          </a:bodyPr>
          <a:lstStyle/>
          <a:p>
            <a:pPr marL="514350" indent="-514350">
              <a:buNone/>
            </a:pPr>
            <a:r>
              <a:rPr lang="en-US" dirty="0"/>
              <a:t> </a:t>
            </a:r>
            <a:r>
              <a:rPr lang="en-US" dirty="0" smtClean="0"/>
              <a:t>             </a:t>
            </a:r>
            <a:r>
              <a:rPr lang="en-US" b="1" dirty="0" smtClean="0"/>
              <a:t>Water</a:t>
            </a:r>
            <a:r>
              <a:rPr lang="en-US" dirty="0" smtClean="0"/>
              <a:t>                                                                             </a:t>
            </a:r>
            <a:r>
              <a:rPr lang="en-US" b="1" dirty="0" smtClean="0"/>
              <a:t>PMS </a:t>
            </a:r>
            <a:r>
              <a:rPr lang="en-US" b="1" dirty="0"/>
              <a:t>– </a:t>
            </a:r>
            <a:r>
              <a:rPr lang="en-US" b="1" dirty="0" smtClean="0"/>
              <a:t>300</a:t>
            </a:r>
          </a:p>
          <a:p>
            <a:pPr marL="514350" indent="-514350">
              <a:buNone/>
            </a:pPr>
            <a:r>
              <a:rPr lang="en-US" dirty="0"/>
              <a:t> </a:t>
            </a:r>
            <a:r>
              <a:rPr lang="en-US" dirty="0" smtClean="0"/>
              <a:t>            </a:t>
            </a:r>
            <a:r>
              <a:rPr lang="el-GR" dirty="0" smtClean="0"/>
              <a:t>η</a:t>
            </a:r>
            <a:r>
              <a:rPr lang="en-US" dirty="0" smtClean="0"/>
              <a:t>=0.001 </a:t>
            </a:r>
            <a:r>
              <a:rPr lang="en-US" i="1" dirty="0" smtClean="0">
                <a:latin typeface="Century Schoolbook" panose="02040604050505020304" pitchFamily="18" charset="0"/>
              </a:rPr>
              <a:t>Pl</a:t>
            </a:r>
            <a:r>
              <a:rPr lang="en-US" dirty="0" smtClean="0"/>
              <a:t>                                                                       </a:t>
            </a:r>
            <a:r>
              <a:rPr lang="el-GR" dirty="0" smtClean="0"/>
              <a:t>η</a:t>
            </a:r>
            <a:r>
              <a:rPr lang="en-US" dirty="0" smtClean="0"/>
              <a:t>=0.3 </a:t>
            </a:r>
            <a:r>
              <a:rPr lang="en-US" i="1" dirty="0" smtClean="0">
                <a:latin typeface="Century Schoolbook" panose="02040604050505020304" pitchFamily="18" charset="0"/>
              </a:rPr>
              <a:t>Pl</a:t>
            </a:r>
            <a:r>
              <a:rPr lang="en-US" dirty="0" smtClean="0"/>
              <a:t> </a:t>
            </a:r>
          </a:p>
          <a:p>
            <a:pPr marL="514350" indent="-514350">
              <a:buNone/>
            </a:pPr>
            <a:r>
              <a:rPr lang="en-US" dirty="0" smtClean="0"/>
              <a:t>        </a:t>
            </a:r>
            <a:r>
              <a:rPr lang="ru-RU" dirty="0" smtClean="0"/>
              <a:t>  </a:t>
            </a:r>
            <a:r>
              <a:rPr lang="en-US" dirty="0" smtClean="0"/>
              <a:t>      </a:t>
            </a:r>
            <a:endParaRPr lang="ru-RU" dirty="0"/>
          </a:p>
        </p:txBody>
      </p:sp>
    </p:spTree>
    <p:extLst>
      <p:ext uri="{BB962C8B-B14F-4D97-AF65-F5344CB8AC3E}">
        <p14:creationId xmlns:p14="http://schemas.microsoft.com/office/powerpoint/2010/main" val="98959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2" fill="hold"/>
                                        <p:tgtEl>
                                          <p:spTgt spid="5"/>
                                        </p:tgtEl>
                                      </p:cBhvr>
                                    </p:cmd>
                                  </p:childTnLst>
                                </p:cTn>
                              </p:par>
                              <p:par>
                                <p:cTn id="7" presetID="1" presetClass="mediacall" presetSubtype="0" fill="hold" nodeType="withEffect">
                                  <p:stCondLst>
                                    <p:cond delay="0"/>
                                  </p:stCondLst>
                                  <p:childTnLst>
                                    <p:cmd type="call" cmd="playFrom(0.0)">
                                      <p:cBhvr>
                                        <p:cTn id="8" dur="5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Comparing two media</a:t>
            </a:r>
            <a:endParaRPr lang="ru-RU" dirty="0"/>
          </a:p>
        </p:txBody>
      </p:sp>
      <p:sp>
        <p:nvSpPr>
          <p:cNvPr id="4" name="Номер слайда 3"/>
          <p:cNvSpPr>
            <a:spLocks noGrp="1"/>
          </p:cNvSpPr>
          <p:nvPr>
            <p:ph type="sldNum" sz="quarter" idx="12"/>
          </p:nvPr>
        </p:nvSpPr>
        <p:spPr/>
        <p:txBody>
          <a:bodyPr/>
          <a:lstStyle/>
          <a:p>
            <a:fld id="{3B0BE58D-E583-416A-ADCD-F2F692274279}" type="slidenum">
              <a:rPr lang="ru-RU" smtClean="0"/>
              <a:pPr/>
              <a:t>7</a:t>
            </a:fld>
            <a:endParaRPr lang="ru-RU" dirty="0"/>
          </a:p>
        </p:txBody>
      </p:sp>
      <p:pic>
        <p:nvPicPr>
          <p:cNvPr id="5" name="CIMG4916.MOV">
            <a:hlinkClick r:id="" action="ppaction://media"/>
          </p:cNvPr>
          <p:cNvPicPr>
            <a:picLocks noGrp="1" noChangeAspect="1"/>
          </p:cNvPicPr>
          <p:nvPr>
            <p:ph idx="1"/>
            <a:videoFile r:link="rId1"/>
            <p:extLst>
              <p:ext uri="{DAA4B4D4-6D71-4841-9C94-3DE7FCFB9230}">
                <p14:media xmlns:p14="http://schemas.microsoft.com/office/powerpoint/2010/main" r:embed="rId2">
                  <p14:trim st="14663.8144" end="7924.384"/>
                </p14:media>
              </p:ext>
            </p:extLst>
          </p:nvPr>
        </p:nvPicPr>
        <p:blipFill rotWithShape="1">
          <a:blip r:embed="rId5"/>
          <a:srcRect b="7728"/>
          <a:stretch/>
        </p:blipFill>
        <p:spPr>
          <a:xfrm flipH="1">
            <a:off x="0" y="2132856"/>
            <a:ext cx="4474226" cy="3096344"/>
          </a:xfrm>
          <a:prstGeom prst="rect">
            <a:avLst/>
          </a:prstGeom>
        </p:spPr>
      </p:pic>
      <p:pic>
        <p:nvPicPr>
          <p:cNvPr id="6" name="CIMG4928.MOV">
            <a:hlinkClick r:id="" action="ppaction://media"/>
          </p:cNvPr>
          <p:cNvPicPr>
            <a:picLocks noChangeAspect="1"/>
          </p:cNvPicPr>
          <p:nvPr>
            <a:videoFile r:link="rId1"/>
            <p:extLst>
              <p:ext uri="{DAA4B4D4-6D71-4841-9C94-3DE7FCFB9230}">
                <p14:media xmlns:p14="http://schemas.microsoft.com/office/powerpoint/2010/main" r:embed="rId3">
                  <p14:trim st="51980.3296" end="28558.3648"/>
                </p14:media>
              </p:ext>
            </p:extLst>
          </p:nvPr>
        </p:nvPicPr>
        <p:blipFill>
          <a:blip r:embed="rId6"/>
          <a:stretch>
            <a:fillRect/>
          </a:stretch>
        </p:blipFill>
        <p:spPr>
          <a:xfrm flipH="1">
            <a:off x="5004047" y="2158386"/>
            <a:ext cx="4094419" cy="3070814"/>
          </a:xfrm>
          <a:prstGeom prst="rect">
            <a:avLst/>
          </a:prstGeom>
        </p:spPr>
      </p:pic>
      <p:cxnSp>
        <p:nvCxnSpPr>
          <p:cNvPr id="8" name="Прямая соединительная линия 7"/>
          <p:cNvCxnSpPr/>
          <p:nvPr/>
        </p:nvCxnSpPr>
        <p:spPr>
          <a:xfrm>
            <a:off x="1552681" y="4941168"/>
            <a:ext cx="69027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1403648" y="4005064"/>
            <a:ext cx="69027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91680" y="1700808"/>
            <a:ext cx="1008111" cy="369332"/>
          </a:xfrm>
          <a:prstGeom prst="rect">
            <a:avLst/>
          </a:prstGeom>
          <a:noFill/>
        </p:spPr>
        <p:txBody>
          <a:bodyPr wrap="square" rtlCol="0">
            <a:spAutoFit/>
          </a:bodyPr>
          <a:lstStyle/>
          <a:p>
            <a:r>
              <a:rPr lang="en-US" dirty="0" smtClean="0"/>
              <a:t>Water</a:t>
            </a:r>
            <a:endParaRPr lang="ru-RU" dirty="0"/>
          </a:p>
        </p:txBody>
      </p:sp>
      <p:sp>
        <p:nvSpPr>
          <p:cNvPr id="12" name="TextBox 11"/>
          <p:cNvSpPr txBox="1"/>
          <p:nvPr/>
        </p:nvSpPr>
        <p:spPr>
          <a:xfrm>
            <a:off x="6516216" y="1844824"/>
            <a:ext cx="1027845" cy="369332"/>
          </a:xfrm>
          <a:prstGeom prst="rect">
            <a:avLst/>
          </a:prstGeom>
          <a:noFill/>
        </p:spPr>
        <p:txBody>
          <a:bodyPr wrap="none" rtlCol="0">
            <a:spAutoFit/>
          </a:bodyPr>
          <a:lstStyle/>
          <a:p>
            <a:r>
              <a:rPr lang="en-US" dirty="0" smtClean="0"/>
              <a:t>PMS-300</a:t>
            </a:r>
            <a:endParaRPr lang="ru-RU" dirty="0"/>
          </a:p>
        </p:txBody>
      </p:sp>
    </p:spTree>
    <p:extLst>
      <p:ext uri="{BB962C8B-B14F-4D97-AF65-F5344CB8AC3E}">
        <p14:creationId xmlns:p14="http://schemas.microsoft.com/office/powerpoint/2010/main" val="10325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2" fill="hold"/>
                                        <p:tgtEl>
                                          <p:spTgt spid="5"/>
                                        </p:tgtEl>
                                      </p:cBhvr>
                                    </p:cmd>
                                  </p:childTnLst>
                                </p:cTn>
                              </p:par>
                              <p:par>
                                <p:cTn id="7" presetID="1" presetClass="mediacall" presetSubtype="0" fill="hold" nodeType="withEffect">
                                  <p:stCondLst>
                                    <p:cond delay="0"/>
                                  </p:stCondLst>
                                  <p:childTnLst>
                                    <p:cmd type="call" cmd="playFrom(0.0)">
                                      <p:cBhvr>
                                        <p:cTn id="8" dur="5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Содержимое 17" descr="Water with N.png"/>
          <p:cNvPicPr>
            <a:picLocks noGrp="1" noChangeAspect="1"/>
          </p:cNvPicPr>
          <p:nvPr>
            <p:ph idx="1"/>
          </p:nvPr>
        </p:nvPicPr>
        <p:blipFill>
          <a:blip r:embed="rId2" cstate="print"/>
          <a:stretch>
            <a:fillRect/>
          </a:stretch>
        </p:blipFill>
        <p:spPr>
          <a:xfrm>
            <a:off x="0" y="1412776"/>
            <a:ext cx="4009300" cy="4525963"/>
          </a:xfrm>
        </p:spPr>
      </p:pic>
      <p:sp>
        <p:nvSpPr>
          <p:cNvPr id="2" name="Заголовок 1"/>
          <p:cNvSpPr>
            <a:spLocks noGrp="1"/>
          </p:cNvSpPr>
          <p:nvPr>
            <p:ph type="title"/>
          </p:nvPr>
        </p:nvSpPr>
        <p:spPr>
          <a:xfrm>
            <a:off x="457200" y="116632"/>
            <a:ext cx="8229600" cy="1301006"/>
          </a:xfrm>
        </p:spPr>
        <p:txBody>
          <a:bodyPr/>
          <a:lstStyle/>
          <a:p>
            <a:r>
              <a:rPr lang="en-US" dirty="0" smtClean="0"/>
              <a:t>Results</a:t>
            </a:r>
            <a:endParaRPr lang="ru-RU" dirty="0"/>
          </a:p>
        </p:txBody>
      </p:sp>
      <p:sp>
        <p:nvSpPr>
          <p:cNvPr id="7" name="Выноска 1 6"/>
          <p:cNvSpPr/>
          <p:nvPr/>
        </p:nvSpPr>
        <p:spPr>
          <a:xfrm>
            <a:off x="1115616" y="4005064"/>
            <a:ext cx="288032" cy="288032"/>
          </a:xfrm>
          <a:prstGeom prst="borderCallout1">
            <a:avLst>
              <a:gd name="adj1" fmla="val -2215"/>
              <a:gd name="adj2" fmla="val 99485"/>
              <a:gd name="adj3" fmla="val -75677"/>
              <a:gd name="adj4" fmla="val 325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ru-RU" dirty="0">
              <a:solidFill>
                <a:schemeClr val="tx1"/>
              </a:solidFill>
            </a:endParaRPr>
          </a:p>
        </p:txBody>
      </p:sp>
      <p:sp>
        <p:nvSpPr>
          <p:cNvPr id="8" name="TextBox 7"/>
          <p:cNvSpPr txBox="1"/>
          <p:nvPr/>
        </p:nvSpPr>
        <p:spPr>
          <a:xfrm>
            <a:off x="323528" y="6130738"/>
            <a:ext cx="1645002" cy="369332"/>
          </a:xfrm>
          <a:prstGeom prst="rect">
            <a:avLst/>
          </a:prstGeom>
          <a:noFill/>
        </p:spPr>
        <p:txBody>
          <a:bodyPr wrap="none" rtlCol="0">
            <a:spAutoFit/>
          </a:bodyPr>
          <a:lstStyle/>
          <a:p>
            <a:r>
              <a:rPr lang="en-US" dirty="0" smtClean="0"/>
              <a:t>1. Ball in the air</a:t>
            </a:r>
            <a:endParaRPr lang="ru-RU" dirty="0"/>
          </a:p>
        </p:txBody>
      </p:sp>
      <p:sp>
        <p:nvSpPr>
          <p:cNvPr id="9" name="TextBox 8"/>
          <p:cNvSpPr txBox="1"/>
          <p:nvPr/>
        </p:nvSpPr>
        <p:spPr>
          <a:xfrm>
            <a:off x="3275856" y="6228020"/>
            <a:ext cx="1584176" cy="369332"/>
          </a:xfrm>
          <a:prstGeom prst="rect">
            <a:avLst/>
          </a:prstGeom>
          <a:noFill/>
        </p:spPr>
        <p:txBody>
          <a:bodyPr wrap="square" rtlCol="0">
            <a:spAutoFit/>
          </a:bodyPr>
          <a:lstStyle/>
          <a:p>
            <a:r>
              <a:rPr lang="en-US" dirty="0" smtClean="0"/>
              <a:t> </a:t>
            </a:r>
            <a:endParaRPr lang="ru-RU" dirty="0"/>
          </a:p>
        </p:txBody>
      </p:sp>
      <p:sp>
        <p:nvSpPr>
          <p:cNvPr id="10" name="TextBox 9"/>
          <p:cNvSpPr txBox="1"/>
          <p:nvPr/>
        </p:nvSpPr>
        <p:spPr>
          <a:xfrm>
            <a:off x="2620198" y="6189522"/>
            <a:ext cx="2232248" cy="369332"/>
          </a:xfrm>
          <a:prstGeom prst="rect">
            <a:avLst/>
          </a:prstGeom>
          <a:noFill/>
        </p:spPr>
        <p:txBody>
          <a:bodyPr wrap="square" rtlCol="0">
            <a:spAutoFit/>
          </a:bodyPr>
          <a:lstStyle/>
          <a:p>
            <a:r>
              <a:rPr lang="en-US" dirty="0" smtClean="0"/>
              <a:t>2.  Ball blows to water</a:t>
            </a:r>
            <a:endParaRPr lang="ru-RU" dirty="0"/>
          </a:p>
        </p:txBody>
      </p:sp>
      <p:sp>
        <p:nvSpPr>
          <p:cNvPr id="11" name="Выноска 1 10"/>
          <p:cNvSpPr/>
          <p:nvPr/>
        </p:nvSpPr>
        <p:spPr>
          <a:xfrm>
            <a:off x="1403648" y="2398822"/>
            <a:ext cx="288032" cy="310098"/>
          </a:xfrm>
          <a:prstGeom prst="borderCallout1">
            <a:avLst>
              <a:gd name="adj1" fmla="val 99423"/>
              <a:gd name="adj2" fmla="val 48571"/>
              <a:gd name="adj3" fmla="val 140318"/>
              <a:gd name="adj4" fmla="val 964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ru-RU" dirty="0">
              <a:solidFill>
                <a:schemeClr val="tx1"/>
              </a:solidFill>
            </a:endParaRPr>
          </a:p>
        </p:txBody>
      </p:sp>
      <p:sp>
        <p:nvSpPr>
          <p:cNvPr id="12" name="TextBox 11"/>
          <p:cNvSpPr txBox="1"/>
          <p:nvPr/>
        </p:nvSpPr>
        <p:spPr>
          <a:xfrm>
            <a:off x="5292080" y="6142624"/>
            <a:ext cx="2808312" cy="369332"/>
          </a:xfrm>
          <a:prstGeom prst="rect">
            <a:avLst/>
          </a:prstGeom>
          <a:noFill/>
        </p:spPr>
        <p:txBody>
          <a:bodyPr wrap="square" rtlCol="0">
            <a:spAutoFit/>
          </a:bodyPr>
          <a:lstStyle/>
          <a:p>
            <a:r>
              <a:rPr lang="en-US" dirty="0" smtClean="0"/>
              <a:t>3. Ball blows to the bottom</a:t>
            </a:r>
            <a:endParaRPr lang="ru-RU" dirty="0"/>
          </a:p>
        </p:txBody>
      </p:sp>
      <p:cxnSp>
        <p:nvCxnSpPr>
          <p:cNvPr id="20" name="Прямая соединительная линия 19"/>
          <p:cNvCxnSpPr/>
          <p:nvPr/>
        </p:nvCxnSpPr>
        <p:spPr>
          <a:xfrm>
            <a:off x="3059832" y="1340768"/>
            <a:ext cx="144016" cy="792088"/>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a:off x="2699792" y="1340768"/>
            <a:ext cx="72008" cy="144016"/>
          </a:xfrm>
          <a:prstGeom prst="line">
            <a:avLst/>
          </a:prstGeom>
          <a:ln w="222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Выноска 1 12"/>
          <p:cNvSpPr/>
          <p:nvPr/>
        </p:nvSpPr>
        <p:spPr>
          <a:xfrm>
            <a:off x="2771800" y="1052736"/>
            <a:ext cx="288032" cy="288032"/>
          </a:xfrm>
          <a:prstGeom prst="borderCallout1">
            <a:avLst>
              <a:gd name="adj1" fmla="val 96233"/>
              <a:gd name="adj2" fmla="val 54562"/>
              <a:gd name="adj3" fmla="val 392077"/>
              <a:gd name="adj4" fmla="val 10441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ru-RU" dirty="0">
              <a:solidFill>
                <a:schemeClr val="tx1"/>
              </a:solidFill>
            </a:endParaRPr>
          </a:p>
        </p:txBody>
      </p:sp>
      <p:cxnSp>
        <p:nvCxnSpPr>
          <p:cNvPr id="15" name="Прямая соединительная линия 14"/>
          <p:cNvCxnSpPr>
            <a:stCxn id="13" idx="2"/>
          </p:cNvCxnSpPr>
          <p:nvPr/>
        </p:nvCxnSpPr>
        <p:spPr>
          <a:xfrm flipH="1">
            <a:off x="1979712" y="1196752"/>
            <a:ext cx="792088" cy="288032"/>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fld id="{3B0BE58D-E583-416A-ADCD-F2F692274279}" type="slidenum">
              <a:rPr lang="ru-RU" sz="2000" smtClean="0">
                <a:solidFill>
                  <a:schemeClr val="tx1"/>
                </a:solidFill>
              </a:rPr>
              <a:pPr/>
              <a:t>8</a:t>
            </a:fld>
            <a:endParaRPr lang="ru-RU" sz="2000" dirty="0">
              <a:solidFill>
                <a:schemeClr val="tx1"/>
              </a:solidFill>
            </a:endParaRPr>
          </a:p>
        </p:txBody>
      </p:sp>
      <p:sp>
        <p:nvSpPr>
          <p:cNvPr id="6" name="Прямоугольник 5"/>
          <p:cNvSpPr/>
          <p:nvPr/>
        </p:nvSpPr>
        <p:spPr>
          <a:xfrm>
            <a:off x="282271" y="1391478"/>
            <a:ext cx="63611" cy="163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Содержимое 14" descr="PMS norm.png"/>
          <p:cNvPicPr>
            <a:picLocks noChangeAspect="1"/>
          </p:cNvPicPr>
          <p:nvPr/>
        </p:nvPicPr>
        <p:blipFill>
          <a:blip r:embed="rId3" cstate="print"/>
          <a:stretch>
            <a:fillRect/>
          </a:stretch>
        </p:blipFill>
        <p:spPr>
          <a:xfrm>
            <a:off x="5004048" y="1340768"/>
            <a:ext cx="4038600" cy="4504856"/>
          </a:xfrm>
          <a:prstGeom prst="rect">
            <a:avLst/>
          </a:prstGeom>
        </p:spPr>
      </p:pic>
      <p:sp>
        <p:nvSpPr>
          <p:cNvPr id="16" name="TextBox 15"/>
          <p:cNvSpPr txBox="1"/>
          <p:nvPr/>
        </p:nvSpPr>
        <p:spPr>
          <a:xfrm>
            <a:off x="1043609" y="1052736"/>
            <a:ext cx="828132" cy="369332"/>
          </a:xfrm>
          <a:prstGeom prst="rect">
            <a:avLst/>
          </a:prstGeom>
          <a:noFill/>
        </p:spPr>
        <p:txBody>
          <a:bodyPr wrap="square" rtlCol="0">
            <a:spAutoFit/>
          </a:bodyPr>
          <a:lstStyle/>
          <a:p>
            <a:r>
              <a:rPr lang="en-US" dirty="0" smtClean="0"/>
              <a:t>water</a:t>
            </a:r>
            <a:endParaRPr lang="ru-RU" dirty="0"/>
          </a:p>
        </p:txBody>
      </p:sp>
      <p:sp>
        <p:nvSpPr>
          <p:cNvPr id="17" name="TextBox 16"/>
          <p:cNvSpPr txBox="1"/>
          <p:nvPr/>
        </p:nvSpPr>
        <p:spPr>
          <a:xfrm>
            <a:off x="7668344" y="1196752"/>
            <a:ext cx="1027845" cy="369332"/>
          </a:xfrm>
          <a:prstGeom prst="rect">
            <a:avLst/>
          </a:prstGeom>
          <a:noFill/>
        </p:spPr>
        <p:txBody>
          <a:bodyPr wrap="none" rtlCol="0">
            <a:spAutoFit/>
          </a:bodyPr>
          <a:lstStyle/>
          <a:p>
            <a:r>
              <a:rPr lang="en-US" dirty="0" smtClean="0"/>
              <a:t>PMS-300</a:t>
            </a: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animBg="1"/>
      <p:bldP spid="12" grpId="0"/>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What can be deduced from the weight records</a:t>
            </a:r>
            <a:endParaRPr lang="ru-RU" dirty="0"/>
          </a:p>
        </p:txBody>
      </p:sp>
      <p:pic>
        <p:nvPicPr>
          <p:cNvPr id="6" name="Содержимое 5" descr="Water with N.png"/>
          <p:cNvPicPr>
            <a:picLocks noGrp="1" noChangeAspect="1"/>
          </p:cNvPicPr>
          <p:nvPr>
            <p:ph sz="half" idx="1"/>
          </p:nvPr>
        </p:nvPicPr>
        <p:blipFill>
          <a:blip r:embed="rId2" cstate="print"/>
          <a:stretch>
            <a:fillRect/>
          </a:stretch>
        </p:blipFill>
        <p:spPr>
          <a:xfrm>
            <a:off x="471850" y="1600200"/>
            <a:ext cx="4009300" cy="4525963"/>
          </a:xfrm>
        </p:spPr>
      </p:pic>
      <p:sp>
        <p:nvSpPr>
          <p:cNvPr id="5" name="Содержимое 4"/>
          <p:cNvSpPr>
            <a:spLocks noGrp="1"/>
          </p:cNvSpPr>
          <p:nvPr>
            <p:ph sz="half" idx="2"/>
          </p:nvPr>
        </p:nvSpPr>
        <p:spPr/>
        <p:txBody>
          <a:bodyPr>
            <a:normAutofit lnSpcReduction="10000"/>
          </a:bodyPr>
          <a:lstStyle/>
          <a:p>
            <a:pPr marL="514350" indent="-514350">
              <a:buAutoNum type="arabicPeriod"/>
            </a:pPr>
            <a:r>
              <a:rPr lang="en-US" dirty="0" smtClean="0"/>
              <a:t>Mass of the ball (if we know the radius of the ball we can calculate</a:t>
            </a:r>
            <a:r>
              <a:rPr lang="ru-RU" dirty="0" smtClean="0"/>
              <a:t> </a:t>
            </a:r>
            <a:r>
              <a:rPr lang="en-US" dirty="0" smtClean="0"/>
              <a:t>the density)</a:t>
            </a:r>
          </a:p>
          <a:p>
            <a:pPr marL="514350" indent="-514350">
              <a:buAutoNum type="arabicPeriod"/>
            </a:pPr>
            <a:r>
              <a:rPr lang="en-US" dirty="0" smtClean="0"/>
              <a:t>Distance between the ball and liquid surface</a:t>
            </a:r>
            <a:endParaRPr lang="ru-RU" dirty="0" smtClean="0"/>
          </a:p>
          <a:p>
            <a:pPr marL="514350" indent="-514350">
              <a:buAutoNum type="arabicPeriod"/>
            </a:pPr>
            <a:r>
              <a:rPr lang="en-US" dirty="0" smtClean="0"/>
              <a:t>Viscosity of PMS-300 is much higher than water viscosity (time of falling in liquid and number of bouncing)</a:t>
            </a:r>
            <a:endParaRPr lang="ru-RU" dirty="0"/>
          </a:p>
        </p:txBody>
      </p:sp>
      <p:sp>
        <p:nvSpPr>
          <p:cNvPr id="12" name="TextBox 11"/>
          <p:cNvSpPr txBox="1"/>
          <p:nvPr/>
        </p:nvSpPr>
        <p:spPr>
          <a:xfrm>
            <a:off x="1547664" y="3356992"/>
            <a:ext cx="519312" cy="400110"/>
          </a:xfrm>
          <a:prstGeom prst="rect">
            <a:avLst/>
          </a:prstGeom>
          <a:noFill/>
        </p:spPr>
        <p:txBody>
          <a:bodyPr wrap="square" rtlCol="0">
            <a:spAutoFit/>
          </a:bodyPr>
          <a:lstStyle/>
          <a:p>
            <a:r>
              <a:rPr lang="en-US" sz="2000" dirty="0" smtClean="0"/>
              <a:t>P</a:t>
            </a:r>
            <a:endParaRPr lang="ru-RU" sz="2000" dirty="0"/>
          </a:p>
        </p:txBody>
      </p:sp>
      <p:sp>
        <p:nvSpPr>
          <p:cNvPr id="13" name="Левая фигурная скобка 12"/>
          <p:cNvSpPr/>
          <p:nvPr/>
        </p:nvSpPr>
        <p:spPr>
          <a:xfrm rot="16200000">
            <a:off x="1475656" y="3573016"/>
            <a:ext cx="360040" cy="936104"/>
          </a:xfrm>
          <a:prstGeom prst="leftBrace">
            <a:avLst>
              <a:gd name="adj1" fmla="val 22568"/>
              <a:gd name="adj2" fmla="val 49079"/>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 name="TextBox 13"/>
          <p:cNvSpPr txBox="1"/>
          <p:nvPr/>
        </p:nvSpPr>
        <p:spPr>
          <a:xfrm>
            <a:off x="1473702" y="4077072"/>
            <a:ext cx="333618" cy="461665"/>
          </a:xfrm>
          <a:prstGeom prst="rect">
            <a:avLst/>
          </a:prstGeom>
          <a:noFill/>
        </p:spPr>
        <p:txBody>
          <a:bodyPr wrap="square" rtlCol="0">
            <a:spAutoFit/>
          </a:bodyPr>
          <a:lstStyle/>
          <a:p>
            <a:r>
              <a:rPr lang="en-US" sz="2400" dirty="0" smtClean="0"/>
              <a:t>t</a:t>
            </a:r>
            <a:endParaRPr lang="ru-RU" sz="2400" dirty="0"/>
          </a:p>
        </p:txBody>
      </p:sp>
      <p:sp>
        <p:nvSpPr>
          <p:cNvPr id="3" name="Номер слайда 2"/>
          <p:cNvSpPr>
            <a:spLocks noGrp="1"/>
          </p:cNvSpPr>
          <p:nvPr>
            <p:ph type="sldNum" sz="quarter" idx="12"/>
          </p:nvPr>
        </p:nvSpPr>
        <p:spPr/>
        <p:txBody>
          <a:bodyPr/>
          <a:lstStyle/>
          <a:p>
            <a:fld id="{3B0BE58D-E583-416A-ADCD-F2F692274279}" type="slidenum">
              <a:rPr lang="ru-RU" sz="2000" smtClean="0">
                <a:solidFill>
                  <a:schemeClr val="tx1"/>
                </a:solidFill>
              </a:rPr>
              <a:pPr/>
              <a:t>9</a:t>
            </a:fld>
            <a:endParaRPr lang="ru-RU" dirty="0">
              <a:solidFill>
                <a:schemeClr val="tx1"/>
              </a:solidFill>
            </a:endParaRPr>
          </a:p>
        </p:txBody>
      </p:sp>
      <p:cxnSp>
        <p:nvCxnSpPr>
          <p:cNvPr id="7" name="Прямая соединительная линия 6"/>
          <p:cNvCxnSpPr/>
          <p:nvPr/>
        </p:nvCxnSpPr>
        <p:spPr>
          <a:xfrm>
            <a:off x="1187624" y="3645024"/>
            <a:ext cx="936105"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2066976" y="3645024"/>
            <a:ext cx="0" cy="216024"/>
          </a:xfrm>
          <a:prstGeom prst="straightConnector1">
            <a:avLst/>
          </a:prstGeom>
          <a:ln w="15875" cmpd="sng">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3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animBg="1"/>
      <p:bldP spid="1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971</TotalTime>
  <Words>478</Words>
  <Application>Microsoft Office PowerPoint</Application>
  <PresentationFormat>Экран (4:3)</PresentationFormat>
  <Paragraphs>94</Paragraphs>
  <Slides>17</Slides>
  <Notes>0</Notes>
  <HiddenSlides>0</HiddenSlides>
  <MMClips>5</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19" baseType="lpstr">
      <vt:lpstr>Тема Office</vt:lpstr>
      <vt:lpstr>Формула</vt:lpstr>
      <vt:lpstr>Falling Ball</vt:lpstr>
      <vt:lpstr>The problem</vt:lpstr>
      <vt:lpstr>Experiment Experimental setup</vt:lpstr>
      <vt:lpstr>What is observed</vt:lpstr>
      <vt:lpstr>Phases of the ball movement</vt:lpstr>
      <vt:lpstr>Comparing two media</vt:lpstr>
      <vt:lpstr>Comparing two media</vt:lpstr>
      <vt:lpstr>Results</vt:lpstr>
      <vt:lpstr>What can be deduced from the weight records</vt:lpstr>
      <vt:lpstr>Презентация PowerPoint</vt:lpstr>
      <vt:lpstr>Презентация PowerPoint</vt:lpstr>
      <vt:lpstr>Conclusions</vt:lpstr>
      <vt:lpstr>Thank you for your attention!</vt:lpstr>
      <vt:lpstr>Vertical coordinate and velocity of falling ball in water</vt:lpstr>
      <vt:lpstr>Vertical coordinate and velocity of falling ball in PMS</vt:lpstr>
      <vt:lpstr>Re</vt:lpstr>
      <vt:lpstr>Main features and discussion</vt:lpstr>
    </vt:vector>
  </TitlesOfParts>
  <Company>Институт тепло- и массообмена</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Falling Ball</dc:title>
  <dc:creator>Оскар Рабинович</dc:creator>
  <cp:lastModifiedBy>user</cp:lastModifiedBy>
  <cp:revision>65</cp:revision>
  <dcterms:created xsi:type="dcterms:W3CDTF">2015-06-12T13:56:58Z</dcterms:created>
  <dcterms:modified xsi:type="dcterms:W3CDTF">2015-06-20T08:14:14Z</dcterms:modified>
</cp:coreProperties>
</file>