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17"/>
  </p:notesMasterIdLst>
  <p:sldIdLst>
    <p:sldId id="256" r:id="rId2"/>
    <p:sldId id="268" r:id="rId3"/>
    <p:sldId id="258" r:id="rId4"/>
    <p:sldId id="265" r:id="rId5"/>
    <p:sldId id="264" r:id="rId6"/>
    <p:sldId id="262" r:id="rId7"/>
    <p:sldId id="270" r:id="rId8"/>
    <p:sldId id="269" r:id="rId9"/>
    <p:sldId id="271" r:id="rId10"/>
    <p:sldId id="260" r:id="rId11"/>
    <p:sldId id="273" r:id="rId12"/>
    <p:sldId id="276" r:id="rId13"/>
    <p:sldId id="274" r:id="rId14"/>
    <p:sldId id="275" r:id="rId15"/>
    <p:sldId id="277" r:id="rId1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C94AD-5C61-4CA7-AEF7-49CEEBA1812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6EFC7-1978-4F9A-BA17-5BDD9F3CF9A8}">
      <dgm:prSet phldrT="[Текст]"/>
      <dgm:spPr/>
      <dgm:t>
        <a:bodyPr/>
        <a:lstStyle/>
        <a:p>
          <a:r>
            <a:rPr lang="en-US" dirty="0" smtClean="0"/>
            <a:t>To explain the possibility of fly to walk on the ceiling</a:t>
          </a:r>
          <a:endParaRPr lang="ru-RU" dirty="0"/>
        </a:p>
      </dgm:t>
    </dgm:pt>
    <dgm:pt modelId="{C97233F1-AA4D-4B03-B1D6-03636F3FF404}" type="parTrans" cxnId="{39F5B98B-53D8-418E-A88F-79A83AB94501}">
      <dgm:prSet/>
      <dgm:spPr/>
      <dgm:t>
        <a:bodyPr/>
        <a:lstStyle/>
        <a:p>
          <a:endParaRPr lang="ru-RU"/>
        </a:p>
      </dgm:t>
    </dgm:pt>
    <dgm:pt modelId="{ED15C73A-057C-4F36-B7F9-269606D51BB9}" type="sibTrans" cxnId="{39F5B98B-53D8-418E-A88F-79A83AB94501}">
      <dgm:prSet/>
      <dgm:spPr/>
      <dgm:t>
        <a:bodyPr/>
        <a:lstStyle/>
        <a:p>
          <a:endParaRPr lang="ru-RU"/>
        </a:p>
      </dgm:t>
    </dgm:pt>
    <dgm:pt modelId="{CD0D3EE2-73A2-4A63-AD23-89B245DBE70C}">
      <dgm:prSet phldrT="[Текст]"/>
      <dgm:spPr/>
      <dgm:t>
        <a:bodyPr/>
        <a:lstStyle/>
        <a:p>
          <a:r>
            <a:rPr lang="en-US" dirty="0" smtClean="0"/>
            <a:t>To find such ceiling, where fly would be unable to walk on</a:t>
          </a:r>
          <a:endParaRPr lang="ru-RU" dirty="0"/>
        </a:p>
      </dgm:t>
    </dgm:pt>
    <dgm:pt modelId="{0FA03A7C-0357-46E1-AF52-F997CD37FE00}" type="parTrans" cxnId="{2A9F225F-974C-422A-9FFD-191E70F2596E}">
      <dgm:prSet/>
      <dgm:spPr/>
      <dgm:t>
        <a:bodyPr/>
        <a:lstStyle/>
        <a:p>
          <a:endParaRPr lang="ru-RU"/>
        </a:p>
      </dgm:t>
    </dgm:pt>
    <dgm:pt modelId="{AB5A01B0-238C-4F11-B8EA-0D044344B320}" type="sibTrans" cxnId="{2A9F225F-974C-422A-9FFD-191E70F2596E}">
      <dgm:prSet/>
      <dgm:spPr/>
      <dgm:t>
        <a:bodyPr/>
        <a:lstStyle/>
        <a:p>
          <a:endParaRPr lang="ru-RU"/>
        </a:p>
      </dgm:t>
    </dgm:pt>
    <dgm:pt modelId="{1CB65B14-81A5-4F2C-9659-21B23AEFCCAC}">
      <dgm:prSet phldrT="[Текст]"/>
      <dgm:spPr/>
      <dgm:t>
        <a:bodyPr/>
        <a:lstStyle/>
        <a:p>
          <a:r>
            <a:rPr lang="en-US" dirty="0" smtClean="0"/>
            <a:t>Do experimental part of the problem</a:t>
          </a:r>
          <a:endParaRPr lang="ru-RU" dirty="0"/>
        </a:p>
      </dgm:t>
    </dgm:pt>
    <dgm:pt modelId="{55B578EE-77CE-4E94-9BB4-E2D2C037DF7E}" type="parTrans" cxnId="{45C07831-0B35-4C95-A998-B05FD33A1D2E}">
      <dgm:prSet/>
      <dgm:spPr/>
      <dgm:t>
        <a:bodyPr/>
        <a:lstStyle/>
        <a:p>
          <a:endParaRPr lang="ru-RU"/>
        </a:p>
      </dgm:t>
    </dgm:pt>
    <dgm:pt modelId="{5C1BE162-1942-4FDA-8ECD-13FB7F4F6599}" type="sibTrans" cxnId="{45C07831-0B35-4C95-A998-B05FD33A1D2E}">
      <dgm:prSet/>
      <dgm:spPr/>
      <dgm:t>
        <a:bodyPr/>
        <a:lstStyle/>
        <a:p>
          <a:endParaRPr lang="ru-RU"/>
        </a:p>
      </dgm:t>
    </dgm:pt>
    <dgm:pt modelId="{A24F95C5-6C83-4F9C-9DBE-FE2857A41B08}" type="pres">
      <dgm:prSet presAssocID="{7B6C94AD-5C61-4CA7-AEF7-49CEEBA181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C5627-4DC7-4E7D-95A1-1302C792AA15}" type="pres">
      <dgm:prSet presAssocID="{C686EFC7-1978-4F9A-BA17-5BDD9F3CF9A8}" presName="parentLin" presStyleCnt="0"/>
      <dgm:spPr/>
    </dgm:pt>
    <dgm:pt modelId="{972FCBE7-66C6-4755-B8A3-D69870E3B80E}" type="pres">
      <dgm:prSet presAssocID="{C686EFC7-1978-4F9A-BA17-5BDD9F3CF9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885F003-F0DF-4A14-932A-31FAE0B24D3E}" type="pres">
      <dgm:prSet presAssocID="{C686EFC7-1978-4F9A-BA17-5BDD9F3CF9A8}" presName="parentText" presStyleLbl="node1" presStyleIdx="0" presStyleCnt="3" custLinFactNeighborX="-31326" custLinFactNeighborY="-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1F6CD-1BA4-4378-821E-8D30F8CFE9FB}" type="pres">
      <dgm:prSet presAssocID="{C686EFC7-1978-4F9A-BA17-5BDD9F3CF9A8}" presName="negativeSpace" presStyleCnt="0"/>
      <dgm:spPr/>
    </dgm:pt>
    <dgm:pt modelId="{62C680C2-7076-44DF-8BB4-675624E235BB}" type="pres">
      <dgm:prSet presAssocID="{C686EFC7-1978-4F9A-BA17-5BDD9F3CF9A8}" presName="childText" presStyleLbl="conFgAcc1" presStyleIdx="0" presStyleCnt="3">
        <dgm:presLayoutVars>
          <dgm:bulletEnabled val="1"/>
        </dgm:presLayoutVars>
      </dgm:prSet>
      <dgm:spPr/>
    </dgm:pt>
    <dgm:pt modelId="{210B3D1A-6644-4A44-B6F8-612BB20DE59B}" type="pres">
      <dgm:prSet presAssocID="{ED15C73A-057C-4F36-B7F9-269606D51BB9}" presName="spaceBetweenRectangles" presStyleCnt="0"/>
      <dgm:spPr/>
    </dgm:pt>
    <dgm:pt modelId="{E3578C2A-D87C-4AC3-9B2E-E26D162B67F9}" type="pres">
      <dgm:prSet presAssocID="{CD0D3EE2-73A2-4A63-AD23-89B245DBE70C}" presName="parentLin" presStyleCnt="0"/>
      <dgm:spPr/>
    </dgm:pt>
    <dgm:pt modelId="{0EB88037-E917-4346-95BC-BE25807C7592}" type="pres">
      <dgm:prSet presAssocID="{CD0D3EE2-73A2-4A63-AD23-89B245DBE7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70035B-638D-4100-BF2F-0081905959F2}" type="pres">
      <dgm:prSet presAssocID="{CD0D3EE2-73A2-4A63-AD23-89B245DBE7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7638C-EBC3-47B9-9083-27C20CBB8598}" type="pres">
      <dgm:prSet presAssocID="{CD0D3EE2-73A2-4A63-AD23-89B245DBE70C}" presName="negativeSpace" presStyleCnt="0"/>
      <dgm:spPr/>
    </dgm:pt>
    <dgm:pt modelId="{B783BED4-88DC-49DF-A1EA-5B5D23AB08AA}" type="pres">
      <dgm:prSet presAssocID="{CD0D3EE2-73A2-4A63-AD23-89B245DBE70C}" presName="childText" presStyleLbl="conFgAcc1" presStyleIdx="1" presStyleCnt="3">
        <dgm:presLayoutVars>
          <dgm:bulletEnabled val="1"/>
        </dgm:presLayoutVars>
      </dgm:prSet>
      <dgm:spPr/>
    </dgm:pt>
    <dgm:pt modelId="{8EA751EE-125D-4F56-B08B-11C4AB213672}" type="pres">
      <dgm:prSet presAssocID="{AB5A01B0-238C-4F11-B8EA-0D044344B320}" presName="spaceBetweenRectangles" presStyleCnt="0"/>
      <dgm:spPr/>
    </dgm:pt>
    <dgm:pt modelId="{F2FB2C75-B941-4070-ADF2-8BA44F7916B5}" type="pres">
      <dgm:prSet presAssocID="{1CB65B14-81A5-4F2C-9659-21B23AEFCCAC}" presName="parentLin" presStyleCnt="0"/>
      <dgm:spPr/>
    </dgm:pt>
    <dgm:pt modelId="{317E9034-B67E-4DD1-906A-31D46986BBB3}" type="pres">
      <dgm:prSet presAssocID="{1CB65B14-81A5-4F2C-9659-21B23AEFCC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4BB53B6-35BE-4E11-B758-C088111BEF58}" type="pres">
      <dgm:prSet presAssocID="{1CB65B14-81A5-4F2C-9659-21B23AEFCC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D2D1-565E-4BE9-A5AD-39F60E63A57A}" type="pres">
      <dgm:prSet presAssocID="{1CB65B14-81A5-4F2C-9659-21B23AEFCCAC}" presName="negativeSpace" presStyleCnt="0"/>
      <dgm:spPr/>
    </dgm:pt>
    <dgm:pt modelId="{4145BC3B-D5F1-45D8-A36B-D51B130C2790}" type="pres">
      <dgm:prSet presAssocID="{1CB65B14-81A5-4F2C-9659-21B23AEFCC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03D2A3-32A1-4D31-8D8D-3F318401085C}" type="presOf" srcId="{C686EFC7-1978-4F9A-BA17-5BDD9F3CF9A8}" destId="{7885F003-F0DF-4A14-932A-31FAE0B24D3E}" srcOrd="1" destOrd="0" presId="urn:microsoft.com/office/officeart/2005/8/layout/list1"/>
    <dgm:cxn modelId="{F5C3F7AF-FC56-418D-A89F-74DEA103240B}" type="presOf" srcId="{1CB65B14-81A5-4F2C-9659-21B23AEFCCAC}" destId="{44BB53B6-35BE-4E11-B758-C088111BEF58}" srcOrd="1" destOrd="0" presId="urn:microsoft.com/office/officeart/2005/8/layout/list1"/>
    <dgm:cxn modelId="{941A5C1A-2FC7-413E-8401-F3E4D87B26B5}" type="presOf" srcId="{CD0D3EE2-73A2-4A63-AD23-89B245DBE70C}" destId="{0EB88037-E917-4346-95BC-BE25807C7592}" srcOrd="0" destOrd="0" presId="urn:microsoft.com/office/officeart/2005/8/layout/list1"/>
    <dgm:cxn modelId="{8477E340-190F-4C5D-9F1F-8D5628AF7756}" type="presOf" srcId="{C686EFC7-1978-4F9A-BA17-5BDD9F3CF9A8}" destId="{972FCBE7-66C6-4755-B8A3-D69870E3B80E}" srcOrd="0" destOrd="0" presId="urn:microsoft.com/office/officeart/2005/8/layout/list1"/>
    <dgm:cxn modelId="{45C07831-0B35-4C95-A998-B05FD33A1D2E}" srcId="{7B6C94AD-5C61-4CA7-AEF7-49CEEBA1812D}" destId="{1CB65B14-81A5-4F2C-9659-21B23AEFCCAC}" srcOrd="2" destOrd="0" parTransId="{55B578EE-77CE-4E94-9BB4-E2D2C037DF7E}" sibTransId="{5C1BE162-1942-4FDA-8ECD-13FB7F4F6599}"/>
    <dgm:cxn modelId="{2A9F225F-974C-422A-9FFD-191E70F2596E}" srcId="{7B6C94AD-5C61-4CA7-AEF7-49CEEBA1812D}" destId="{CD0D3EE2-73A2-4A63-AD23-89B245DBE70C}" srcOrd="1" destOrd="0" parTransId="{0FA03A7C-0357-46E1-AF52-F997CD37FE00}" sibTransId="{AB5A01B0-238C-4F11-B8EA-0D044344B320}"/>
    <dgm:cxn modelId="{9FD08A39-7FE1-4F65-84D9-FCC521369811}" type="presOf" srcId="{CD0D3EE2-73A2-4A63-AD23-89B245DBE70C}" destId="{5A70035B-638D-4100-BF2F-0081905959F2}" srcOrd="1" destOrd="0" presId="urn:microsoft.com/office/officeart/2005/8/layout/list1"/>
    <dgm:cxn modelId="{0482C7A0-B20E-4049-80DB-692D03724A66}" type="presOf" srcId="{1CB65B14-81A5-4F2C-9659-21B23AEFCCAC}" destId="{317E9034-B67E-4DD1-906A-31D46986BBB3}" srcOrd="0" destOrd="0" presId="urn:microsoft.com/office/officeart/2005/8/layout/list1"/>
    <dgm:cxn modelId="{39F5B98B-53D8-418E-A88F-79A83AB94501}" srcId="{7B6C94AD-5C61-4CA7-AEF7-49CEEBA1812D}" destId="{C686EFC7-1978-4F9A-BA17-5BDD9F3CF9A8}" srcOrd="0" destOrd="0" parTransId="{C97233F1-AA4D-4B03-B1D6-03636F3FF404}" sibTransId="{ED15C73A-057C-4F36-B7F9-269606D51BB9}"/>
    <dgm:cxn modelId="{3F23D892-947A-4DF1-9764-575173F464BA}" type="presOf" srcId="{7B6C94AD-5C61-4CA7-AEF7-49CEEBA1812D}" destId="{A24F95C5-6C83-4F9C-9DBE-FE2857A41B08}" srcOrd="0" destOrd="0" presId="urn:microsoft.com/office/officeart/2005/8/layout/list1"/>
    <dgm:cxn modelId="{0A2720BC-0A56-4630-A3F5-EFEED9E89CDA}" type="presParOf" srcId="{A24F95C5-6C83-4F9C-9DBE-FE2857A41B08}" destId="{B17C5627-4DC7-4E7D-95A1-1302C792AA15}" srcOrd="0" destOrd="0" presId="urn:microsoft.com/office/officeart/2005/8/layout/list1"/>
    <dgm:cxn modelId="{444854BC-7306-4AD6-ACA3-541997B01CDA}" type="presParOf" srcId="{B17C5627-4DC7-4E7D-95A1-1302C792AA15}" destId="{972FCBE7-66C6-4755-B8A3-D69870E3B80E}" srcOrd="0" destOrd="0" presId="urn:microsoft.com/office/officeart/2005/8/layout/list1"/>
    <dgm:cxn modelId="{42DD9DE7-D6DD-4B73-9DFB-D79DC6670326}" type="presParOf" srcId="{B17C5627-4DC7-4E7D-95A1-1302C792AA15}" destId="{7885F003-F0DF-4A14-932A-31FAE0B24D3E}" srcOrd="1" destOrd="0" presId="urn:microsoft.com/office/officeart/2005/8/layout/list1"/>
    <dgm:cxn modelId="{B65DC314-9D85-45F0-AADE-24BB2490D981}" type="presParOf" srcId="{A24F95C5-6C83-4F9C-9DBE-FE2857A41B08}" destId="{5781F6CD-1BA4-4378-821E-8D30F8CFE9FB}" srcOrd="1" destOrd="0" presId="urn:microsoft.com/office/officeart/2005/8/layout/list1"/>
    <dgm:cxn modelId="{C3EC2D8E-5282-45E4-8D64-D854F14B380C}" type="presParOf" srcId="{A24F95C5-6C83-4F9C-9DBE-FE2857A41B08}" destId="{62C680C2-7076-44DF-8BB4-675624E235BB}" srcOrd="2" destOrd="0" presId="urn:microsoft.com/office/officeart/2005/8/layout/list1"/>
    <dgm:cxn modelId="{45E593F3-CD1A-43B9-AA52-92441AC2469F}" type="presParOf" srcId="{A24F95C5-6C83-4F9C-9DBE-FE2857A41B08}" destId="{210B3D1A-6644-4A44-B6F8-612BB20DE59B}" srcOrd="3" destOrd="0" presId="urn:microsoft.com/office/officeart/2005/8/layout/list1"/>
    <dgm:cxn modelId="{4B6DB710-56C5-42E2-9F80-2BFA5D3AD67A}" type="presParOf" srcId="{A24F95C5-6C83-4F9C-9DBE-FE2857A41B08}" destId="{E3578C2A-D87C-4AC3-9B2E-E26D162B67F9}" srcOrd="4" destOrd="0" presId="urn:microsoft.com/office/officeart/2005/8/layout/list1"/>
    <dgm:cxn modelId="{1CB92D3C-C7F8-4FBA-80CE-D6894AA7D43F}" type="presParOf" srcId="{E3578C2A-D87C-4AC3-9B2E-E26D162B67F9}" destId="{0EB88037-E917-4346-95BC-BE25807C7592}" srcOrd="0" destOrd="0" presId="urn:microsoft.com/office/officeart/2005/8/layout/list1"/>
    <dgm:cxn modelId="{E0E8CE23-6FB7-4970-A37F-FA2380F6B8CE}" type="presParOf" srcId="{E3578C2A-D87C-4AC3-9B2E-E26D162B67F9}" destId="{5A70035B-638D-4100-BF2F-0081905959F2}" srcOrd="1" destOrd="0" presId="urn:microsoft.com/office/officeart/2005/8/layout/list1"/>
    <dgm:cxn modelId="{EF838E21-B90B-429E-80E4-E82C6C4D8897}" type="presParOf" srcId="{A24F95C5-6C83-4F9C-9DBE-FE2857A41B08}" destId="{0737638C-EBC3-47B9-9083-27C20CBB8598}" srcOrd="5" destOrd="0" presId="urn:microsoft.com/office/officeart/2005/8/layout/list1"/>
    <dgm:cxn modelId="{B0614C1F-72C1-4190-892E-ACBF122B8B74}" type="presParOf" srcId="{A24F95C5-6C83-4F9C-9DBE-FE2857A41B08}" destId="{B783BED4-88DC-49DF-A1EA-5B5D23AB08AA}" srcOrd="6" destOrd="0" presId="urn:microsoft.com/office/officeart/2005/8/layout/list1"/>
    <dgm:cxn modelId="{AFE33F71-3EB1-4FB6-A619-796EB45B8E7D}" type="presParOf" srcId="{A24F95C5-6C83-4F9C-9DBE-FE2857A41B08}" destId="{8EA751EE-125D-4F56-B08B-11C4AB213672}" srcOrd="7" destOrd="0" presId="urn:microsoft.com/office/officeart/2005/8/layout/list1"/>
    <dgm:cxn modelId="{72C534DF-A109-41CB-B107-FAEF5683D2E2}" type="presParOf" srcId="{A24F95C5-6C83-4F9C-9DBE-FE2857A41B08}" destId="{F2FB2C75-B941-4070-ADF2-8BA44F7916B5}" srcOrd="8" destOrd="0" presId="urn:microsoft.com/office/officeart/2005/8/layout/list1"/>
    <dgm:cxn modelId="{1B7FF9BD-FE04-434D-865A-C08E10C524E8}" type="presParOf" srcId="{F2FB2C75-B941-4070-ADF2-8BA44F7916B5}" destId="{317E9034-B67E-4DD1-906A-31D46986BBB3}" srcOrd="0" destOrd="0" presId="urn:microsoft.com/office/officeart/2005/8/layout/list1"/>
    <dgm:cxn modelId="{3AB8F79F-36A9-469B-91C2-66C111E7DCB1}" type="presParOf" srcId="{F2FB2C75-B941-4070-ADF2-8BA44F7916B5}" destId="{44BB53B6-35BE-4E11-B758-C088111BEF58}" srcOrd="1" destOrd="0" presId="urn:microsoft.com/office/officeart/2005/8/layout/list1"/>
    <dgm:cxn modelId="{ADC42734-C738-4819-8501-389DC46EC961}" type="presParOf" srcId="{A24F95C5-6C83-4F9C-9DBE-FE2857A41B08}" destId="{6F6DD2D1-565E-4BE9-A5AD-39F60E63A57A}" srcOrd="9" destOrd="0" presId="urn:microsoft.com/office/officeart/2005/8/layout/list1"/>
    <dgm:cxn modelId="{BB0F6E89-E1AC-4AA5-BB7B-FCC3A69F42D1}" type="presParOf" srcId="{A24F95C5-6C83-4F9C-9DBE-FE2857A41B08}" destId="{4145BC3B-D5F1-45D8-A36B-D51B130C27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A18B-0F6C-4886-B23B-0D3711740563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FBEED-08FC-48EE-87B7-A0ADC74D1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4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FBEED-08FC-48EE-87B7-A0ADC74D10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FBEED-08FC-48EE-87B7-A0ADC74D10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7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23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6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95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9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0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4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1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7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pp.vk.me/c624225/v624225880/3b3a9/desWvdLh-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0198"/>
            <a:ext cx="2411760" cy="238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s://pp.vk.me/c624225/v624225880/3b3a2/1Dziat4s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838" y="0"/>
            <a:ext cx="4131162" cy="359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5112568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Problem #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15.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Fly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12976"/>
            <a:ext cx="6615657" cy="393274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sz="2800" dirty="0">
                <a:solidFill>
                  <a:schemeClr val="tx1"/>
                </a:solidFill>
              </a:rPr>
              <a:t>A fly can easily walk on a ceiling. How is this possible? Can one find such a ceiling that the fly would be unable to walk on?</a:t>
            </a:r>
            <a:endParaRPr lang="ru-RU" sz="2800" dirty="0">
              <a:solidFill>
                <a:schemeClr val="tx1"/>
              </a:solidFill>
            </a:endParaRPr>
          </a:p>
          <a:p>
            <a:endParaRPr dirty="0">
              <a:solidFill>
                <a:schemeClr val="tx1"/>
              </a:solidFill>
            </a:endParaRPr>
          </a:p>
          <a:p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165" y="257764"/>
            <a:ext cx="6347713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xperiment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#1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165" y="1855365"/>
            <a:ext cx="8229600" cy="4525963"/>
          </a:xfrm>
        </p:spPr>
        <p:txBody>
          <a:bodyPr/>
          <a:lstStyle/>
          <a:p>
            <a:pPr lvl="0"/>
            <a:endParaRPr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4809" y="4602548"/>
            <a:ext cx="2660362" cy="2399105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135" y="1540868"/>
            <a:ext cx="2740959" cy="2092648"/>
          </a:xfrm>
          <a:prstGeom prst="rect">
            <a:avLst/>
          </a:prstGeom>
        </p:spPr>
      </p:pic>
      <p:sp>
        <p:nvSpPr>
          <p:cNvPr id="7" name="GeoShape"/>
          <p:cNvSpPr/>
          <p:nvPr/>
        </p:nvSpPr>
        <p:spPr>
          <a:xfrm>
            <a:off x="1704543" y="3704968"/>
            <a:ext cx="1159726" cy="1933940"/>
          </a:xfrm>
          <a:prstGeom prst="curvedRightArrow">
            <a:avLst/>
          </a:prstGeom>
          <a:solidFill>
            <a:srgbClr val="E1793C"/>
          </a:solidFill>
        </p:spPr>
        <p:txBody>
          <a:bodyPr wrap="square"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85" y="2752758"/>
            <a:ext cx="3186" cy="0"/>
          </a:xfrm>
          <a:prstGeom prst="rect">
            <a:avLst/>
          </a:prstGeom>
        </p:spPr>
      </p:pic>
      <p:sp>
        <p:nvSpPr>
          <p:cNvPr id="11" name="GeoShape"/>
          <p:cNvSpPr/>
          <p:nvPr/>
        </p:nvSpPr>
        <p:spPr>
          <a:xfrm>
            <a:off x="6321148" y="3693723"/>
            <a:ext cx="1159726" cy="1933940"/>
          </a:xfrm>
          <a:prstGeom prst="curvedLeftArrow">
            <a:avLst/>
          </a:prstGeom>
          <a:solidFill>
            <a:srgbClr val="E1793C"/>
          </a:solidFill>
        </p:spPr>
        <p:txBody>
          <a:bodyPr wrap="square" rtlCol="0" anchor="ctr"/>
          <a:lstStyle/>
          <a:p>
            <a:pPr algn="ctr"/>
            <a:endParaRPr lang="zh-CN" altLang="en-US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23" r="993" b="-23"/>
          <a:stretch/>
        </p:blipFill>
        <p:spPr>
          <a:xfrm>
            <a:off x="5508104" y="1441253"/>
            <a:ext cx="3079375" cy="22378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 short video for 7 seconds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3407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</a:t>
            </a:r>
            <a:endParaRPr lang="ru-RU" sz="2800" b="1" dirty="0"/>
          </a:p>
        </p:txBody>
      </p:sp>
      <p:pic>
        <p:nvPicPr>
          <p:cNvPr id="7" name="Мух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504" y="1875331"/>
            <a:ext cx="8847339" cy="48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xperiment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#2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3"/>
          <p:cNvSpPr/>
          <p:nvPr/>
        </p:nvSpPr>
        <p:spPr>
          <a:xfrm>
            <a:off x="539552" y="1700808"/>
            <a:ext cx="2732314" cy="4811486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4"/>
          <p:cNvSpPr/>
          <p:nvPr/>
        </p:nvSpPr>
        <p:spPr>
          <a:xfrm>
            <a:off x="662016" y="1635494"/>
            <a:ext cx="2487386" cy="413657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9"/>
          <p:cNvSpPr/>
          <p:nvPr/>
        </p:nvSpPr>
        <p:spPr>
          <a:xfrm>
            <a:off x="662016" y="6022436"/>
            <a:ext cx="2487386" cy="620486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11"/>
          <p:cNvSpPr/>
          <p:nvPr/>
        </p:nvSpPr>
        <p:spPr>
          <a:xfrm>
            <a:off x="1181980" y="1483094"/>
            <a:ext cx="375557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12"/>
          <p:cNvSpPr/>
          <p:nvPr/>
        </p:nvSpPr>
        <p:spPr>
          <a:xfrm>
            <a:off x="1654318" y="1483094"/>
            <a:ext cx="375557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14"/>
          <p:cNvSpPr/>
          <p:nvPr/>
        </p:nvSpPr>
        <p:spPr>
          <a:xfrm>
            <a:off x="2175810" y="1483094"/>
            <a:ext cx="381000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5"/>
          <p:cNvSpPr/>
          <p:nvPr/>
        </p:nvSpPr>
        <p:spPr>
          <a:xfrm>
            <a:off x="1430990" y="1189180"/>
            <a:ext cx="375557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6"/>
          <p:cNvSpPr/>
          <p:nvPr/>
        </p:nvSpPr>
        <p:spPr>
          <a:xfrm>
            <a:off x="1963196" y="1200066"/>
            <a:ext cx="381000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7"/>
          <p:cNvSpPr/>
          <p:nvPr/>
        </p:nvSpPr>
        <p:spPr>
          <a:xfrm>
            <a:off x="1715209" y="906152"/>
            <a:ext cx="381000" cy="3701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22"/>
          <p:cNvCxnSpPr/>
          <p:nvPr/>
        </p:nvCxnSpPr>
        <p:spPr>
          <a:xfrm flipH="1">
            <a:off x="2629376" y="2310408"/>
            <a:ext cx="1056147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4380" y="2049151"/>
            <a:ext cx="156970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16.4°С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28"/>
          <p:cNvCxnSpPr/>
          <p:nvPr/>
        </p:nvCxnSpPr>
        <p:spPr>
          <a:xfrm flipH="1">
            <a:off x="2556810" y="6184440"/>
            <a:ext cx="1056147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1814" y="5923183"/>
            <a:ext cx="142625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20°С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33"/>
          <p:cNvCxnSpPr>
            <a:endCxn id="20" idx="3"/>
          </p:cNvCxnSpPr>
          <p:nvPr/>
        </p:nvCxnSpPr>
        <p:spPr>
          <a:xfrm>
            <a:off x="662016" y="1842322"/>
            <a:ext cx="4108545" cy="32303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35"/>
          <p:cNvCxnSpPr>
            <a:stCxn id="6" idx="6"/>
            <a:endCxn id="20" idx="7"/>
          </p:cNvCxnSpPr>
          <p:nvPr/>
        </p:nvCxnSpPr>
        <p:spPr>
          <a:xfrm>
            <a:off x="3149402" y="1842323"/>
            <a:ext cx="2695024" cy="213823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36"/>
          <p:cNvSpPr/>
          <p:nvPr/>
        </p:nvSpPr>
        <p:spPr>
          <a:xfrm>
            <a:off x="4548156" y="3754363"/>
            <a:ext cx="1518675" cy="1544523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37"/>
          <p:cNvSpPr/>
          <p:nvPr/>
        </p:nvSpPr>
        <p:spPr>
          <a:xfrm>
            <a:off x="4812588" y="4097942"/>
            <a:ext cx="320735" cy="280717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38"/>
          <p:cNvSpPr/>
          <p:nvPr/>
        </p:nvSpPr>
        <p:spPr>
          <a:xfrm>
            <a:off x="5205666" y="3912871"/>
            <a:ext cx="320735" cy="280717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39"/>
          <p:cNvSpPr/>
          <p:nvPr/>
        </p:nvSpPr>
        <p:spPr>
          <a:xfrm>
            <a:off x="5133323" y="4377526"/>
            <a:ext cx="334537" cy="299999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40"/>
          <p:cNvSpPr/>
          <p:nvPr/>
        </p:nvSpPr>
        <p:spPr>
          <a:xfrm>
            <a:off x="5581617" y="4295684"/>
            <a:ext cx="320735" cy="280717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41"/>
          <p:cNvSpPr/>
          <p:nvPr/>
        </p:nvSpPr>
        <p:spPr>
          <a:xfrm>
            <a:off x="4731339" y="4655638"/>
            <a:ext cx="288228" cy="256456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42"/>
          <p:cNvSpPr/>
          <p:nvPr/>
        </p:nvSpPr>
        <p:spPr>
          <a:xfrm>
            <a:off x="5260882" y="4816751"/>
            <a:ext cx="320735" cy="30097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03848" y="3219132"/>
            <a:ext cx="195285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Humidity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>
                <a:solidFill>
                  <a:srgbClr val="FF0000"/>
                </a:solidFill>
              </a:rPr>
              <a:t> 80%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45"/>
          <p:cNvCxnSpPr/>
          <p:nvPr/>
        </p:nvCxnSpPr>
        <p:spPr>
          <a:xfrm flipH="1" flipV="1">
            <a:off x="3864458" y="3473646"/>
            <a:ext cx="936307" cy="95631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1866" y="3022007"/>
            <a:ext cx="238183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condensate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2" descr="http://i-fakt.ru/wp-content/uploads/2012/02/muxa-2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83" y1="75598" x2="73333" y2="60287"/>
                        <a14:foregroundMark x1="55000" y1="79426" x2="50000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82">
            <a:off x="2231666" y="4676171"/>
            <a:ext cx="826065" cy="719365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/>
        </p:spPr>
      </p:pic>
      <p:sp>
        <p:nvSpPr>
          <p:cNvPr id="31" name="TextBox 30"/>
          <p:cNvSpPr txBox="1"/>
          <p:nvPr/>
        </p:nvSpPr>
        <p:spPr>
          <a:xfrm>
            <a:off x="5868144" y="63347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Psychrometric</a:t>
            </a:r>
            <a:r>
              <a:rPr lang="en-US" dirty="0" smtClean="0"/>
              <a:t> table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6347714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80" y="694293"/>
            <a:ext cx="6185296" cy="616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point at relatively humidity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32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</a:t>
            </a:r>
            <a:endParaRPr lang="ru-RU" sz="2800" b="1" dirty="0"/>
          </a:p>
        </p:txBody>
      </p:sp>
      <p:sp>
        <p:nvSpPr>
          <p:cNvPr id="8" name="Oval 7"/>
          <p:cNvSpPr/>
          <p:nvPr/>
        </p:nvSpPr>
        <p:spPr>
          <a:xfrm>
            <a:off x="5508104" y="3933056"/>
            <a:ext cx="900000" cy="25200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626697" cy="455657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Flies have 2 different methods for walking on the ceilings: chemical and physical;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There are several different possibilities to prevent the fly from walking on the ceiling: chemical harmful substances, oil and soap, ceiling condensation</a:t>
            </a:r>
            <a:endParaRPr lang="en-US" sz="2400" dirty="0" smtClean="0">
              <a:solidFill>
                <a:schemeClr val="accent5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experimental part was provided and we successfully confirmed the practical opportunity of origin of the ceilings without walking flies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However that is your choice if is worth doing that!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3347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32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6336704" cy="25202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for your attention!</a:t>
            </a:r>
            <a:endParaRPr lang="ru-R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581128"/>
            <a:ext cx="6338665" cy="146023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14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-16534"/>
            <a:ext cx="2663548" cy="1698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8" y="548680"/>
            <a:ext cx="7344816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The Solution of the problem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09913"/>
              </p:ext>
            </p:extLst>
          </p:nvPr>
        </p:nvGraphicFramePr>
        <p:xfrm>
          <a:off x="611560" y="1340768"/>
          <a:ext cx="7418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"/>
          <p:cNvPicPr>
            <a:picLocks noChangeAspect="1"/>
          </p:cNvPicPr>
          <p:nvPr/>
        </p:nvPicPr>
        <p:blipFill rotWithShape="1">
          <a:blip r:embed="rId8" cstate="print"/>
          <a:srcRect l="19342" b="22619"/>
          <a:stretch/>
        </p:blipFill>
        <p:spPr>
          <a:xfrm>
            <a:off x="6892828" y="5396504"/>
            <a:ext cx="2251172" cy="1481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7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405"/>
            <a:ext cx="8229600" cy="1143000"/>
          </a:xfrm>
        </p:spPr>
        <p:txBody>
          <a:bodyPr>
            <a:normAutofit/>
          </a:bodyPr>
          <a:lstStyle/>
          <a:p>
            <a:r>
              <a:rPr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texture of legs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690" y="1556792"/>
            <a:ext cx="2848340" cy="2399105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436" y="4881609"/>
            <a:ext cx="3708577" cy="181286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239074" y="2010040"/>
            <a:ext cx="1872208" cy="43204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921418" y="2874136"/>
            <a:ext cx="2664296" cy="28803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35860" y="3754409"/>
            <a:ext cx="3097615" cy="49384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5674" y="1751078"/>
            <a:ext cx="142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claw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7730" y="3516685"/>
            <a:ext cx="2201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etae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(tiny hairs)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714" y="2577393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oot pad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" descr="http://www.web-3.ru/data/articles/12103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10" y="4382567"/>
            <a:ext cx="1886215" cy="26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2987824" y="5538298"/>
            <a:ext cx="1872208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9381" y="2826015"/>
            <a:ext cx="5098262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800" dirty="0" smtClean="0"/>
              <a:t>So clever fly uses both physics and chemistry for it’s needs</a:t>
            </a:r>
          </a:p>
          <a:p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613614"/>
            <a:ext cx="6215296" cy="1845571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5584991" cy="1892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96" y="2729320"/>
            <a:ext cx="4032448" cy="132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Moving the foot farther from a body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44745" y="5536399"/>
            <a:ext cx="3904199" cy="1119662"/>
          </a:xfrm>
        </p:spPr>
        <p:txBody>
          <a:bodyPr/>
          <a:lstStyle/>
          <a:p>
            <a:pPr lvl="0"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Rotation </a:t>
            </a:r>
            <a:r>
              <a:rPr lang="en-US" altLang="zh-CN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a foot round an axis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04118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smtClean="0">
                <a:solidFill>
                  <a:schemeClr val="accent2">
                    <a:lumMod val="50000"/>
                  </a:schemeClr>
                </a:solidFill>
              </a:rPr>
              <a:t>How do flies move? 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8424" y="3326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18030"/>
            <a:ext cx="6418312" cy="1875692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86302"/>
            <a:ext cx="6234556" cy="18093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017" y="2231747"/>
            <a:ext cx="4538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latin typeface="+mj-lt"/>
                <a:ea typeface="+mj-ea"/>
                <a:cs typeface="+mj-cs"/>
              </a:rPr>
              <a:t>Claws are used for the separation of rakes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556" y="5371681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+mj-lt"/>
                <a:ea typeface="+mj-ea"/>
                <a:cs typeface="+mj-cs"/>
              </a:rPr>
              <a:t>Wings are used to help the fly to tear off  the ceiling 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3347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245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The fly is not so</a:t>
            </a:r>
            <a:r>
              <a:rPr sz="4800" dirty="0" smtClean="0">
                <a:solidFill>
                  <a:schemeClr val="accent2">
                    <a:lumMod val="50000"/>
                  </a:schemeClr>
                </a:solidFill>
              </a:rPr>
              <a:t> unique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63" y="1443286"/>
            <a:ext cx="8812649" cy="4785465"/>
          </a:xfrm>
        </p:spPr>
        <p:txBody>
          <a:bodyPr/>
          <a:lstStyle/>
          <a:p>
            <a:pPr lvl="0">
              <a:buNone/>
            </a:pPr>
            <a:endParaRPr dirty="0"/>
          </a:p>
          <a:p>
            <a:pPr lvl="0"/>
            <a:endParaRPr dirty="0"/>
          </a:p>
          <a:p>
            <a:pPr lvl="0"/>
            <a:endParaRPr dirty="0"/>
          </a:p>
          <a:p>
            <a:pPr lvl="0">
              <a:buNone/>
            </a:pPr>
            <a:endParaRPr dirty="0"/>
          </a:p>
          <a:p>
            <a:pPr lvl="0">
              <a:buNone/>
            </a:pPr>
            <a:endParaRPr dirty="0"/>
          </a:p>
          <a:p>
            <a:pPr lvl="0">
              <a:buNone/>
            </a:pPr>
            <a:endParaRPr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96910"/>
            <a:ext cx="2536106" cy="2023149"/>
          </a:xfrm>
          <a:prstGeom prst="rect">
            <a:avLst/>
          </a:prstGeom>
        </p:spPr>
      </p:pic>
      <p:pic>
        <p:nvPicPr>
          <p:cNvPr id="7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2437338" cy="1937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/>
                <a:ea typeface="Times New Roman"/>
              </a:rPr>
              <a:t>A gecko on the </a:t>
            </a:r>
            <a:r>
              <a:rPr lang="en-US" altLang="zh-CN" sz="3600" dirty="0" smtClean="0">
                <a:latin typeface="Times New Roman"/>
                <a:ea typeface="Times New Roman"/>
              </a:rPr>
              <a:t>ceiling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941168"/>
            <a:ext cx="1736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600" dirty="0">
                <a:latin typeface="Times New Roman"/>
                <a:ea typeface="Times New Roman"/>
              </a:rPr>
              <a:t>A spider</a:t>
            </a:r>
          </a:p>
          <a:p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umbs.dreamstime.com/z/fumigate-pesticide-clean-29745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620" r="24999" b="5352"/>
          <a:stretch/>
        </p:blipFill>
        <p:spPr bwMode="auto">
          <a:xfrm>
            <a:off x="7435292" y="3458673"/>
            <a:ext cx="2062382" cy="336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057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we can stop the fly from walking on the ceiling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Stick the fly to the ceiling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Soak the ceiling with insecticides </a:t>
            </a:r>
            <a:r>
              <a:rPr lang="en-US" sz="2400" dirty="0">
                <a:solidFill>
                  <a:schemeClr val="tx1"/>
                </a:solidFill>
              </a:rPr>
              <a:t>and fumigators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ncrypted-tbn1.gstatic.com/images?q=tbn:ANd9GcQw1HuU0NwWQDpHUR0JWWmjkvxgjRYYkg4xV3_WkaJSxbpdsrYs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1345"/>
            <a:ext cx="1800200" cy="265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923928" y="2420888"/>
            <a:ext cx="194421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67744" y="2780928"/>
            <a:ext cx="3222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Easy, 100% acts, but give us inappropriate and unpleasant vision 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84168" y="4869160"/>
            <a:ext cx="135112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3948" y="5301208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Unhealthy as for flies so for human, rather expensive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58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32" y="404664"/>
            <a:ext cx="7418785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The anti-fly ceiling structure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55" y="1556792"/>
            <a:ext cx="6986737" cy="4680520"/>
          </a:xfrm>
        </p:spPr>
        <p:txBody>
          <a:bodyPr>
            <a:noAutofit/>
          </a:bodyPr>
          <a:lstStyle/>
          <a:p>
            <a:r>
              <a:rPr lang="en-US" sz="2000" dirty="0" smtClean="0"/>
              <a:t>It is possible to use such substances that will react with the oil and sugar that flies produce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Hexane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Benzene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/>
              <a:t>Octane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err="1" smtClean="0"/>
              <a:t>Etc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lvl="1"/>
            <a:r>
              <a:rPr lang="en-US" sz="2000" dirty="0"/>
              <a:t>Oil and soap (surfactant) to increase the sliding and to make the </a:t>
            </a:r>
            <a:r>
              <a:rPr lang="en-US" sz="2000" dirty="0" smtClean="0"/>
              <a:t>streak</a:t>
            </a:r>
          </a:p>
          <a:p>
            <a:pPr marL="0" lvl="1"/>
            <a:r>
              <a:rPr lang="en-US" sz="2000" dirty="0" smtClean="0"/>
              <a:t>To cool the ceiling in order to make the difference of temperature (room temperature and the ceiling one), so the water condensate will be formed and prevent from the fly</a:t>
            </a:r>
            <a:endParaRPr lang="en-US" sz="2000" dirty="0"/>
          </a:p>
          <a:p>
            <a:pPr lvl="1">
              <a:buFont typeface="+mj-lt"/>
              <a:buAutoNum type="romanUcPeriod"/>
            </a:pPr>
            <a:endParaRPr lang="ru-RU" sz="2000" dirty="0"/>
          </a:p>
        </p:txBody>
      </p:sp>
      <p:pic>
        <p:nvPicPr>
          <p:cNvPr id="2050" name="Picture 2" descr="http://www.extreme66.com/sites/default/files/styles/blog_image/public/Danger_life.jpg?itok=SVaGBT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r="10609" b="20142"/>
          <a:stretch/>
        </p:blipFill>
        <p:spPr bwMode="auto">
          <a:xfrm>
            <a:off x="4981897" y="1998132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7016794" y="4374396"/>
            <a:ext cx="1106441" cy="936104"/>
          </a:xfrm>
          <a:prstGeom prst="mathPlus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7157537" y="5517232"/>
            <a:ext cx="1106441" cy="936104"/>
          </a:xfrm>
          <a:prstGeom prst="mathPlus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56176" y="63347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1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04163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Experimental part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618" y="2708920"/>
            <a:ext cx="5815153" cy="428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731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384</Words>
  <Application>Microsoft Office PowerPoint</Application>
  <PresentationFormat>Экран (4:3)</PresentationFormat>
  <Paragraphs>76</Paragraphs>
  <Slides>15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Trebuchet MS</vt:lpstr>
      <vt:lpstr>Wingdings 3</vt:lpstr>
      <vt:lpstr>Times New Roman</vt:lpstr>
      <vt:lpstr>Calibri</vt:lpstr>
      <vt:lpstr>方正姚体</vt:lpstr>
      <vt:lpstr>华文新魏</vt:lpstr>
      <vt:lpstr>Arial</vt:lpstr>
      <vt:lpstr>Грань</vt:lpstr>
      <vt:lpstr>Problem #15. Fly</vt:lpstr>
      <vt:lpstr>The Solution of the problem</vt:lpstr>
      <vt:lpstr>The texture of legs</vt:lpstr>
      <vt:lpstr>Moving the foot farther from a body</vt:lpstr>
      <vt:lpstr>Презентация PowerPoint</vt:lpstr>
      <vt:lpstr>The fly is not so unique</vt:lpstr>
      <vt:lpstr>How we can stop the fly from walking on the ceiling</vt:lpstr>
      <vt:lpstr>The anti-fly ceiling structure</vt:lpstr>
      <vt:lpstr>Experimental part</vt:lpstr>
      <vt:lpstr>Experiment #1</vt:lpstr>
      <vt:lpstr>A short video for 7 seconds</vt:lpstr>
      <vt:lpstr>Experiment #2</vt:lpstr>
      <vt:lpstr>Psychrometric table</vt:lpstr>
      <vt:lpstr>Conclusions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#15. Fly</dc:title>
  <dc:creator>Sveta &amp; Victor</dc:creator>
  <cp:lastModifiedBy>Оскар Рабинович</cp:lastModifiedBy>
  <cp:revision>22</cp:revision>
  <dcterms:created xsi:type="dcterms:W3CDTF">2013-01-14T03:33:28Z</dcterms:created>
  <dcterms:modified xsi:type="dcterms:W3CDTF">2015-06-23T20:52:48Z</dcterms:modified>
</cp:coreProperties>
</file>