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610"/>
    <a:srgbClr val="993300"/>
    <a:srgbClr val="F1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9080D-DBE5-4C98-894D-E73808C2BFE5}" type="datetimeFigureOut">
              <a:rPr lang="ru-RU" smtClean="0"/>
              <a:t>20.06.2015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28F46-D9C0-4C23-9AB2-030D3399A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6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28F46-D9C0-4C23-9AB2-030D3399AE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2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28F46-D9C0-4C23-9AB2-030D3399AE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6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16C4-64EA-4C4D-9279-4DA0244F0107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6F05-4EE9-42FE-91D7-136CB8DDE845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A82D-9C91-4B99-B977-013DA5AA552F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6030-0E56-4839-99BA-C7E6E477FC7E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D18A2AF-1737-4CF0-8A02-EF24A0CC4125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48CE-5986-4BD4-AFDB-7BB01C0E0DE9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F507-66AC-4076-9D9C-073C5FF4AD49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DBF2-9605-43C5-963E-859ADC821758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84B9-9396-48DB-9A1A-03FB7A45BA45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D08D-26D8-42E8-B7C6-BFB333A2021F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3A1B9-E2F0-4F61-880B-EDFFDF557CA8}" type="datetime1">
              <a:rPr lang="en-US" smtClean="0"/>
              <a:t>6/20/2015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72C7F6A-8D78-4A9B-960E-00EEAED5E2CE}" type="datetime1">
              <a:rPr lang="en-US" smtClean="0"/>
              <a:t>6/20/2015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Problem </a:t>
            </a:r>
            <a:r>
              <a:rPr lang="ru-RU" dirty="0"/>
              <a:t>№</a:t>
            </a:r>
            <a:r>
              <a:rPr lang="en-US" dirty="0"/>
              <a:t>14 Galton box </a:t>
            </a:r>
            <a:endParaRPr lang="ru-RU" dirty="0"/>
          </a:p>
        </p:txBody>
      </p:sp>
      <p:pic>
        <p:nvPicPr>
          <p:cNvPr id="1026" name="Picture 2" descr="http://cs624225.vk.me/v624225880/3b3a9/desWvdLh--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4593111"/>
            <a:ext cx="2069926" cy="20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624225.vk.me/v624225880/3b3a2/1Dziat4s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256" y="4468030"/>
            <a:ext cx="2640715" cy="22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4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643743"/>
          </a:xfrm>
        </p:spPr>
        <p:txBody>
          <a:bodyPr/>
          <a:lstStyle/>
          <a:p>
            <a:pPr algn="ctr"/>
            <a:r>
              <a:rPr lang="en-US" dirty="0" smtClean="0"/>
              <a:t>Form</a:t>
            </a:r>
            <a:r>
              <a:rPr lang="ru-RU" dirty="0" smtClean="0"/>
              <a:t> </a:t>
            </a:r>
            <a:r>
              <a:rPr lang="en-US" dirty="0" smtClean="0"/>
              <a:t>of particles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39" y="1497956"/>
            <a:ext cx="4818262" cy="331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153" b="-2559"/>
          <a:stretch/>
        </p:blipFill>
        <p:spPr>
          <a:xfrm>
            <a:off x="889413" y="1417944"/>
            <a:ext cx="4863513" cy="331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53486" y="4733133"/>
            <a:ext cx="154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Round 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653486" y="1111698"/>
            <a:ext cx="1556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Millet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545286" y="967810"/>
            <a:ext cx="101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Rice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545286" y="4733133"/>
            <a:ext cx="127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Oval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69" y="5256353"/>
            <a:ext cx="1543396" cy="1381556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413" y="5256352"/>
            <a:ext cx="1647789" cy="14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059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61457"/>
          </a:xfrm>
        </p:spPr>
        <p:txBody>
          <a:bodyPr/>
          <a:lstStyle/>
          <a:p>
            <a:pPr algn="ctr"/>
            <a:r>
              <a:rPr lang="en-US" dirty="0" smtClean="0"/>
              <a:t>Plug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0"/>
          <a:stretch/>
        </p:blipFill>
        <p:spPr>
          <a:xfrm>
            <a:off x="6481067" y="1398814"/>
            <a:ext cx="5150101" cy="3341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9" y="1371401"/>
            <a:ext cx="4855027" cy="3396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31" y="5010495"/>
            <a:ext cx="1818054" cy="16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48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657"/>
          </a:xfrm>
        </p:spPr>
        <p:txBody>
          <a:bodyPr/>
          <a:lstStyle/>
          <a:p>
            <a:pPr algn="ctr"/>
            <a:r>
              <a:rPr lang="en-US" dirty="0"/>
              <a:t>Modification of</a:t>
            </a:r>
            <a:r>
              <a:rPr lang="en-US" sz="6600" dirty="0"/>
              <a:t> </a:t>
            </a:r>
            <a:r>
              <a:rPr lang="en-US" dirty="0"/>
              <a:t>Nails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4"/>
          <a:stretch/>
        </p:blipFill>
        <p:spPr>
          <a:xfrm>
            <a:off x="619635" y="1812600"/>
            <a:ext cx="5181600" cy="323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610239"/>
              </p:ext>
            </p:extLst>
          </p:nvPr>
        </p:nvGraphicFramePr>
        <p:xfrm>
          <a:off x="7346155" y="1925025"/>
          <a:ext cx="3732209" cy="325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4" imgW="2958480" imgH="2577600" progId="Photoshop.Image.15">
                  <p:embed/>
                </p:oleObj>
              </mc:Choice>
              <mc:Fallback>
                <p:oleObj name="Image" r:id="rId4" imgW="2958480" imgH="25776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46155" y="1925025"/>
                        <a:ext cx="3732209" cy="3251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984445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730829"/>
          </a:xfrm>
        </p:spPr>
        <p:txBody>
          <a:bodyPr/>
          <a:lstStyle/>
          <a:p>
            <a:pPr algn="ctr"/>
            <a:r>
              <a:rPr lang="en-US" dirty="0" smtClean="0"/>
              <a:t>Results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048" y="1730829"/>
            <a:ext cx="10058400" cy="4050792"/>
          </a:xfrm>
        </p:spPr>
        <p:txBody>
          <a:bodyPr/>
          <a:lstStyle/>
          <a:p>
            <a:r>
              <a:rPr lang="en-US" sz="3200" dirty="0" smtClean="0">
                <a:solidFill>
                  <a:srgbClr val="92D050"/>
                </a:solidFill>
              </a:rPr>
              <a:t>Changing angle </a:t>
            </a:r>
            <a:r>
              <a:rPr lang="en-US" sz="3200" dirty="0">
                <a:solidFill>
                  <a:srgbClr val="92D050"/>
                </a:solidFill>
              </a:rPr>
              <a:t>floor and</a:t>
            </a:r>
            <a:r>
              <a:rPr lang="ru-RU" sz="3200" dirty="0">
                <a:solidFill>
                  <a:srgbClr val="92D050"/>
                </a:solidFill>
              </a:rPr>
              <a:t> </a:t>
            </a:r>
            <a:r>
              <a:rPr lang="en-US" sz="3200" dirty="0">
                <a:solidFill>
                  <a:srgbClr val="92D050"/>
                </a:solidFill>
              </a:rPr>
              <a:t>lateral </a:t>
            </a:r>
            <a:r>
              <a:rPr lang="en-US" sz="3200" dirty="0" smtClean="0">
                <a:solidFill>
                  <a:srgbClr val="92D050"/>
                </a:solidFill>
              </a:rPr>
              <a:t>edge </a:t>
            </a:r>
            <a:r>
              <a:rPr lang="en-US" sz="3200" dirty="0" smtClean="0"/>
              <a:t>can lead to appearing abnormal distribution. </a:t>
            </a:r>
          </a:p>
          <a:p>
            <a:r>
              <a:rPr lang="en-US" sz="3200" dirty="0" smtClean="0"/>
              <a:t>Abnormal </a:t>
            </a:r>
            <a:r>
              <a:rPr lang="en-US" sz="3200" dirty="0"/>
              <a:t>distribution is formed because of </a:t>
            </a:r>
            <a:r>
              <a:rPr lang="en-US" sz="3200" dirty="0" smtClean="0"/>
              <a:t>a too </a:t>
            </a:r>
            <a:r>
              <a:rPr lang="en-US" sz="3200" dirty="0" smtClean="0">
                <a:solidFill>
                  <a:srgbClr val="92D050"/>
                </a:solidFill>
              </a:rPr>
              <a:t>large or </a:t>
            </a:r>
            <a:r>
              <a:rPr lang="en-US" sz="3200" dirty="0">
                <a:solidFill>
                  <a:srgbClr val="92D050"/>
                </a:solidFill>
              </a:rPr>
              <a:t>too </a:t>
            </a:r>
            <a:r>
              <a:rPr lang="en-US" sz="3200" dirty="0" smtClean="0">
                <a:solidFill>
                  <a:srgbClr val="92D050"/>
                </a:solidFill>
              </a:rPr>
              <a:t>small diameter </a:t>
            </a:r>
            <a:r>
              <a:rPr lang="en-US" sz="3200" dirty="0" smtClean="0"/>
              <a:t>of </a:t>
            </a:r>
            <a:r>
              <a:rPr lang="en-US" sz="3200" dirty="0"/>
              <a:t>balls which lead to their</a:t>
            </a:r>
            <a:r>
              <a:rPr lang="ru-RU" sz="3200" dirty="0"/>
              <a:t> </a:t>
            </a:r>
            <a:r>
              <a:rPr lang="en-US" sz="3200" dirty="0" smtClean="0"/>
              <a:t>seizing.</a:t>
            </a:r>
          </a:p>
          <a:p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92D050"/>
                </a:solidFill>
              </a:rPr>
              <a:t>Nails </a:t>
            </a:r>
            <a:r>
              <a:rPr lang="en-US" sz="3200" dirty="0">
                <a:solidFill>
                  <a:srgbClr val="92D050"/>
                </a:solidFill>
              </a:rPr>
              <a:t>can be changed</a:t>
            </a:r>
            <a:r>
              <a:rPr lang="en-US" sz="3200" dirty="0"/>
              <a:t>, which can reduce the amount of particles turning in one direction</a:t>
            </a:r>
            <a:r>
              <a:rPr lang="ru-RU" sz="3200" dirty="0"/>
              <a:t>,</a:t>
            </a:r>
            <a:r>
              <a:rPr lang="en-US" sz="3200" dirty="0"/>
              <a:t> which also leads to  </a:t>
            </a:r>
            <a:r>
              <a:rPr lang="en-US" sz="3200" dirty="0" smtClean="0"/>
              <a:t>abnormal distribution.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553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2768" y="2825061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Thanks </a:t>
            </a:r>
            <a:r>
              <a:rPr lang="en-US" smtClean="0"/>
              <a:t>for attention!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87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0" y="245147"/>
            <a:ext cx="10058400" cy="160934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Problem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724" y="1854491"/>
            <a:ext cx="11299371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Galton box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regular 2D lattice of obstacles disperses a thin flow of falling particles. When falling on the bottom of the box, the particles show a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distribution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Use various types of particles and different arrangements of the obstacles to find the conditions when the distribution is no longer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38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59429"/>
          </a:xfrm>
        </p:spPr>
        <p:txBody>
          <a:bodyPr/>
          <a:lstStyle/>
          <a:p>
            <a:pPr algn="ctr"/>
            <a:r>
              <a:rPr lang="en-US" dirty="0"/>
              <a:t>Normal</a:t>
            </a:r>
            <a:r>
              <a:rPr lang="en-US" sz="4800" dirty="0"/>
              <a:t> </a:t>
            </a:r>
            <a:r>
              <a:rPr lang="en-US" dirty="0" smtClean="0"/>
              <a:t>distribution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0779" y="2350269"/>
                <a:ext cx="7056329" cy="13778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79" y="2350269"/>
                <a:ext cx="7056329" cy="137787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7793" y="4648400"/>
                <a:ext cx="7823005" cy="1064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 smtClean="0"/>
                  <a:t> - </a:t>
                </a:r>
                <a:r>
                  <a:rPr lang="en-US" sz="2800" dirty="0"/>
                  <a:t>standard </a:t>
                </a:r>
                <a:r>
                  <a:rPr lang="en-US" sz="2800" dirty="0" smtClean="0"/>
                  <a:t>deviation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800" dirty="0" smtClean="0"/>
                  <a:t> - </a:t>
                </a:r>
                <a:r>
                  <a:rPr lang="en-US" sz="2800" dirty="0"/>
                  <a:t> expectation of the distribution</a:t>
                </a:r>
                <a:endParaRPr lang="ru-RU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93" y="4648400"/>
                <a:ext cx="7823005" cy="1064459"/>
              </a:xfrm>
              <a:prstGeom prst="rect">
                <a:avLst/>
              </a:prstGeom>
              <a:blipFill rotWithShape="0">
                <a:blip r:embed="rId3"/>
                <a:stretch>
                  <a:fillRect b="-149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userscontent2.emaze.com/images/5bef8a27-fa15-47cf-a090-a54e11c9fd4e/635374428329584081_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08" y="2058085"/>
            <a:ext cx="4693085" cy="3340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1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78429"/>
          </a:xfrm>
        </p:spPr>
        <p:txBody>
          <a:bodyPr/>
          <a:lstStyle/>
          <a:p>
            <a:pPr algn="ctr"/>
            <a:r>
              <a:rPr lang="en-US" dirty="0" smtClean="0"/>
              <a:t>Normal distribution tests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0972" y="1245422"/>
            <a:ext cx="3796067" cy="5392487"/>
          </a:xfrm>
          <a:ln w="1905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Kolmogorov–Smirnov test</a:t>
            </a:r>
          </a:p>
          <a:p>
            <a:r>
              <a:rPr lang="en-US" dirty="0"/>
              <a:t>Shapiro-</a:t>
            </a:r>
            <a:r>
              <a:rPr lang="en-US" dirty="0" err="1"/>
              <a:t>Wilk</a:t>
            </a:r>
            <a:r>
              <a:rPr lang="en-US" dirty="0"/>
              <a:t> test </a:t>
            </a:r>
            <a:endParaRPr lang="ru-RU" dirty="0"/>
          </a:p>
          <a:p>
            <a:r>
              <a:rPr lang="en-US" dirty="0" err="1" smtClean="0"/>
              <a:t>Skewness</a:t>
            </a:r>
            <a:r>
              <a:rPr lang="en-US" dirty="0" smtClean="0"/>
              <a:t> </a:t>
            </a:r>
            <a:r>
              <a:rPr lang="en-US" dirty="0"/>
              <a:t>and kurtosis</a:t>
            </a:r>
            <a:r>
              <a:rPr lang="ru-RU" dirty="0"/>
              <a:t> </a:t>
            </a:r>
            <a:r>
              <a:rPr lang="en-US" dirty="0"/>
              <a:t>test</a:t>
            </a:r>
          </a:p>
          <a:p>
            <a:r>
              <a:rPr lang="en-US" dirty="0"/>
              <a:t>Durbin test</a:t>
            </a:r>
          </a:p>
          <a:p>
            <a:r>
              <a:rPr lang="en-US" dirty="0" err="1"/>
              <a:t>D'Agostino</a:t>
            </a:r>
            <a:r>
              <a:rPr lang="en-US" dirty="0"/>
              <a:t> test</a:t>
            </a:r>
          </a:p>
          <a:p>
            <a:r>
              <a:rPr lang="en-US" dirty="0" err="1"/>
              <a:t>Vasicek</a:t>
            </a:r>
            <a:r>
              <a:rPr lang="en-US" dirty="0"/>
              <a:t> test</a:t>
            </a:r>
          </a:p>
          <a:p>
            <a:r>
              <a:rPr lang="en-US" dirty="0"/>
              <a:t>David-Hartley-Pearson test</a:t>
            </a:r>
          </a:p>
          <a:p>
            <a:r>
              <a:rPr lang="en-US" dirty="0"/>
              <a:t>Chi-square test</a:t>
            </a:r>
          </a:p>
          <a:p>
            <a:r>
              <a:rPr lang="en-US" dirty="0">
                <a:solidFill>
                  <a:srgbClr val="FF0000"/>
                </a:solidFill>
              </a:rPr>
              <a:t>Anderson-Darling test</a:t>
            </a:r>
          </a:p>
          <a:p>
            <a:r>
              <a:rPr lang="en-US" dirty="0" err="1"/>
              <a:t>Fillibena</a:t>
            </a:r>
            <a:r>
              <a:rPr lang="en-US" dirty="0"/>
              <a:t> test</a:t>
            </a:r>
          </a:p>
          <a:p>
            <a:r>
              <a:rPr lang="en-US" dirty="0"/>
              <a:t>Kolmogorov-Smirnov test</a:t>
            </a:r>
          </a:p>
          <a:p>
            <a:r>
              <a:rPr lang="en-US" dirty="0"/>
              <a:t>Criterion Martins-</a:t>
            </a:r>
            <a:r>
              <a:rPr lang="en-US" dirty="0" err="1"/>
              <a:t>Iglevicha</a:t>
            </a:r>
            <a:r>
              <a:rPr lang="en-US" dirty="0"/>
              <a:t> test</a:t>
            </a:r>
          </a:p>
          <a:p>
            <a:r>
              <a:rPr lang="en-US" dirty="0" err="1"/>
              <a:t>Linas-Mudholkara</a:t>
            </a:r>
            <a:r>
              <a:rPr lang="en-US" dirty="0"/>
              <a:t> test </a:t>
            </a:r>
          </a:p>
          <a:p>
            <a:r>
              <a:rPr lang="en-US" dirty="0" err="1"/>
              <a:t>Shpigelhaltera</a:t>
            </a:r>
            <a:r>
              <a:rPr lang="en-US" dirty="0"/>
              <a:t> test</a:t>
            </a:r>
          </a:p>
          <a:p>
            <a:r>
              <a:rPr lang="en-US" dirty="0" err="1"/>
              <a:t>Sarkadi</a:t>
            </a:r>
            <a:r>
              <a:rPr lang="en-US" dirty="0"/>
              <a:t> test</a:t>
            </a:r>
          </a:p>
          <a:p>
            <a:r>
              <a:rPr lang="en-US" dirty="0"/>
              <a:t>Smirnov-Cramer-von </a:t>
            </a:r>
            <a:r>
              <a:rPr lang="en-US" dirty="0" err="1"/>
              <a:t>Mises</a:t>
            </a:r>
            <a:r>
              <a:rPr lang="en-US" dirty="0"/>
              <a:t> test</a:t>
            </a:r>
          </a:p>
          <a:p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498849" y="3750128"/>
            <a:ext cx="838200" cy="272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019069"/>
              </p:ext>
            </p:extLst>
          </p:nvPr>
        </p:nvGraphicFramePr>
        <p:xfrm>
          <a:off x="5638859" y="1515047"/>
          <a:ext cx="5976134" cy="398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Graph" r:id="rId4" imgW="5486400" imgH="3657600" progId="MtbGraph.Document.15">
                  <p:embed/>
                </p:oleObj>
              </mc:Choice>
              <mc:Fallback>
                <p:oleObj name="Graph" r:id="rId4" imgW="5486400" imgH="3657600" progId="MtbGraph.Document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59" y="1515047"/>
                        <a:ext cx="5976134" cy="3984089"/>
                      </a:xfrm>
                      <a:prstGeom prst="rect">
                        <a:avLst/>
                      </a:prstGeom>
                      <a:solidFill>
                        <a:srgbClr val="F1ECE2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2" t="17643" r="2313" b="62941"/>
          <a:stretch/>
        </p:blipFill>
        <p:spPr>
          <a:xfrm>
            <a:off x="9250322" y="3314495"/>
            <a:ext cx="2380846" cy="2133843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85311" y="1653290"/>
            <a:ext cx="1883229" cy="261216"/>
          </a:xfrm>
          <a:prstGeom prst="rect">
            <a:avLst/>
          </a:prstGeom>
          <a:solidFill>
            <a:srgbClr val="F1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96223" y="5760352"/>
            <a:ext cx="56349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Kolmogorov–Smirnov </a:t>
            </a:r>
            <a:r>
              <a:rPr lang="en-US" sz="3200" dirty="0" smtClean="0">
                <a:solidFill>
                  <a:srgbClr val="FF0000"/>
                </a:solidFill>
              </a:rPr>
              <a:t>test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9047" y="2175681"/>
            <a:ext cx="359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Abnormal distribution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smtClean="0">
                <a:solidFill>
                  <a:srgbClr val="FF0000"/>
                </a:solidFill>
              </a:rPr>
              <a:t>0,05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Normal distribution:&gt; 0,05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22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13224" r="9107" b="13937"/>
          <a:stretch/>
        </p:blipFill>
        <p:spPr>
          <a:xfrm rot="5400000">
            <a:off x="258942" y="1827273"/>
            <a:ext cx="5151472" cy="359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48" y="0"/>
            <a:ext cx="12188952" cy="1741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/>
              <a:t>Galton box</a:t>
            </a:r>
            <a:endParaRPr lang="ru-RU" sz="4800" dirty="0"/>
          </a:p>
        </p:txBody>
      </p:sp>
      <p:grpSp>
        <p:nvGrpSpPr>
          <p:cNvPr id="55" name="Группа 54"/>
          <p:cNvGrpSpPr/>
          <p:nvPr/>
        </p:nvGrpSpPr>
        <p:grpSpPr>
          <a:xfrm>
            <a:off x="6336830" y="1393879"/>
            <a:ext cx="5614378" cy="5270641"/>
            <a:chOff x="1298051" y="1881977"/>
            <a:chExt cx="4797949" cy="4518823"/>
          </a:xfrm>
        </p:grpSpPr>
        <p:sp>
          <p:nvSpPr>
            <p:cNvPr id="7" name="Номер слайда 3"/>
            <p:cNvSpPr txBox="1">
              <a:spLocks/>
            </p:cNvSpPr>
            <p:nvPr/>
          </p:nvSpPr>
          <p:spPr>
            <a:xfrm>
              <a:off x="4469380" y="6121400"/>
              <a:ext cx="542697" cy="279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ctr" defTabSz="457200" rtl="0" eaLnBrk="1" latinLnBrk="0" hangingPunct="1">
                <a:defRPr sz="1400" b="1" kern="1200">
                  <a:solidFill>
                    <a:srgbClr val="FFFFFF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5</a:t>
              </a:fld>
              <a:endParaRPr lang="en-US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2792551" y="1892030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2539631" y="2420161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666091" y="2170890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98745" y="2422593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057859" y="2420161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3193435" y="2678981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2931399" y="2681088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2670733" y="267847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414162" y="267847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758792" y="3671974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177699" y="3660739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917679" y="2170890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818745" y="2932036"/>
              <a:ext cx="2039195" cy="107165"/>
            </a:xfrm>
            <a:custGeom>
              <a:avLst/>
              <a:gdLst>
                <a:gd name="connsiteX0" fmla="*/ 0 w 2039195"/>
                <a:gd name="connsiteY0" fmla="*/ 97300 h 107165"/>
                <a:gd name="connsiteX1" fmla="*/ 126459 w 2039195"/>
                <a:gd name="connsiteY1" fmla="*/ 23 h 107165"/>
                <a:gd name="connsiteX2" fmla="*/ 282102 w 2039195"/>
                <a:gd name="connsiteY2" fmla="*/ 87572 h 107165"/>
                <a:gd name="connsiteX3" fmla="*/ 437744 w 2039195"/>
                <a:gd name="connsiteY3" fmla="*/ 29206 h 107165"/>
                <a:gd name="connsiteX4" fmla="*/ 612842 w 2039195"/>
                <a:gd name="connsiteY4" fmla="*/ 97300 h 107165"/>
                <a:gd name="connsiteX5" fmla="*/ 807395 w 2039195"/>
                <a:gd name="connsiteY5" fmla="*/ 29206 h 107165"/>
                <a:gd name="connsiteX6" fmla="*/ 1031132 w 2039195"/>
                <a:gd name="connsiteY6" fmla="*/ 97300 h 107165"/>
                <a:gd name="connsiteX7" fmla="*/ 1225685 w 2039195"/>
                <a:gd name="connsiteY7" fmla="*/ 38934 h 107165"/>
                <a:gd name="connsiteX8" fmla="*/ 1488332 w 2039195"/>
                <a:gd name="connsiteY8" fmla="*/ 107028 h 107165"/>
                <a:gd name="connsiteX9" fmla="*/ 1702340 w 2039195"/>
                <a:gd name="connsiteY9" fmla="*/ 19479 h 107165"/>
                <a:gd name="connsiteX10" fmla="*/ 1896893 w 2039195"/>
                <a:gd name="connsiteY10" fmla="*/ 107028 h 107165"/>
                <a:gd name="connsiteX11" fmla="*/ 2023353 w 2039195"/>
                <a:gd name="connsiteY11" fmla="*/ 38934 h 107165"/>
                <a:gd name="connsiteX12" fmla="*/ 2033081 w 2039195"/>
                <a:gd name="connsiteY12" fmla="*/ 9751 h 10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9195" h="107165">
                  <a:moveTo>
                    <a:pt x="0" y="97300"/>
                  </a:moveTo>
                  <a:cubicBezTo>
                    <a:pt x="39721" y="49472"/>
                    <a:pt x="79442" y="1644"/>
                    <a:pt x="126459" y="23"/>
                  </a:cubicBezTo>
                  <a:cubicBezTo>
                    <a:pt x="173476" y="-1598"/>
                    <a:pt x="230221" y="82708"/>
                    <a:pt x="282102" y="87572"/>
                  </a:cubicBezTo>
                  <a:cubicBezTo>
                    <a:pt x="333983" y="92436"/>
                    <a:pt x="382621" y="27585"/>
                    <a:pt x="437744" y="29206"/>
                  </a:cubicBezTo>
                  <a:cubicBezTo>
                    <a:pt x="492867" y="30827"/>
                    <a:pt x="551234" y="97300"/>
                    <a:pt x="612842" y="97300"/>
                  </a:cubicBezTo>
                  <a:cubicBezTo>
                    <a:pt x="674450" y="97300"/>
                    <a:pt x="737680" y="29206"/>
                    <a:pt x="807395" y="29206"/>
                  </a:cubicBezTo>
                  <a:cubicBezTo>
                    <a:pt x="877110" y="29206"/>
                    <a:pt x="961417" y="95679"/>
                    <a:pt x="1031132" y="97300"/>
                  </a:cubicBezTo>
                  <a:cubicBezTo>
                    <a:pt x="1100847" y="98921"/>
                    <a:pt x="1149485" y="37313"/>
                    <a:pt x="1225685" y="38934"/>
                  </a:cubicBezTo>
                  <a:cubicBezTo>
                    <a:pt x="1301885" y="40555"/>
                    <a:pt x="1408890" y="110270"/>
                    <a:pt x="1488332" y="107028"/>
                  </a:cubicBezTo>
                  <a:cubicBezTo>
                    <a:pt x="1567774" y="103786"/>
                    <a:pt x="1634247" y="19479"/>
                    <a:pt x="1702340" y="19479"/>
                  </a:cubicBezTo>
                  <a:cubicBezTo>
                    <a:pt x="1770433" y="19479"/>
                    <a:pt x="1843391" y="103786"/>
                    <a:pt x="1896893" y="107028"/>
                  </a:cubicBezTo>
                  <a:cubicBezTo>
                    <a:pt x="1950395" y="110270"/>
                    <a:pt x="2000655" y="55147"/>
                    <a:pt x="2023353" y="38934"/>
                  </a:cubicBezTo>
                  <a:cubicBezTo>
                    <a:pt x="2046051" y="22721"/>
                    <a:pt x="2039566" y="16236"/>
                    <a:pt x="2033081" y="975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 rot="10800000">
              <a:off x="1848855" y="3391375"/>
              <a:ext cx="2039195" cy="107165"/>
            </a:xfrm>
            <a:custGeom>
              <a:avLst/>
              <a:gdLst>
                <a:gd name="connsiteX0" fmla="*/ 0 w 2039195"/>
                <a:gd name="connsiteY0" fmla="*/ 97300 h 107165"/>
                <a:gd name="connsiteX1" fmla="*/ 126459 w 2039195"/>
                <a:gd name="connsiteY1" fmla="*/ 23 h 107165"/>
                <a:gd name="connsiteX2" fmla="*/ 282102 w 2039195"/>
                <a:gd name="connsiteY2" fmla="*/ 87572 h 107165"/>
                <a:gd name="connsiteX3" fmla="*/ 437744 w 2039195"/>
                <a:gd name="connsiteY3" fmla="*/ 29206 h 107165"/>
                <a:gd name="connsiteX4" fmla="*/ 612842 w 2039195"/>
                <a:gd name="connsiteY4" fmla="*/ 97300 h 107165"/>
                <a:gd name="connsiteX5" fmla="*/ 807395 w 2039195"/>
                <a:gd name="connsiteY5" fmla="*/ 29206 h 107165"/>
                <a:gd name="connsiteX6" fmla="*/ 1031132 w 2039195"/>
                <a:gd name="connsiteY6" fmla="*/ 97300 h 107165"/>
                <a:gd name="connsiteX7" fmla="*/ 1225685 w 2039195"/>
                <a:gd name="connsiteY7" fmla="*/ 38934 h 107165"/>
                <a:gd name="connsiteX8" fmla="*/ 1488332 w 2039195"/>
                <a:gd name="connsiteY8" fmla="*/ 107028 h 107165"/>
                <a:gd name="connsiteX9" fmla="*/ 1702340 w 2039195"/>
                <a:gd name="connsiteY9" fmla="*/ 19479 h 107165"/>
                <a:gd name="connsiteX10" fmla="*/ 1896893 w 2039195"/>
                <a:gd name="connsiteY10" fmla="*/ 107028 h 107165"/>
                <a:gd name="connsiteX11" fmla="*/ 2023353 w 2039195"/>
                <a:gd name="connsiteY11" fmla="*/ 38934 h 107165"/>
                <a:gd name="connsiteX12" fmla="*/ 2033081 w 2039195"/>
                <a:gd name="connsiteY12" fmla="*/ 9751 h 10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9195" h="107165">
                  <a:moveTo>
                    <a:pt x="0" y="97300"/>
                  </a:moveTo>
                  <a:cubicBezTo>
                    <a:pt x="39721" y="49472"/>
                    <a:pt x="79442" y="1644"/>
                    <a:pt x="126459" y="23"/>
                  </a:cubicBezTo>
                  <a:cubicBezTo>
                    <a:pt x="173476" y="-1598"/>
                    <a:pt x="230221" y="82708"/>
                    <a:pt x="282102" y="87572"/>
                  </a:cubicBezTo>
                  <a:cubicBezTo>
                    <a:pt x="333983" y="92436"/>
                    <a:pt x="382621" y="27585"/>
                    <a:pt x="437744" y="29206"/>
                  </a:cubicBezTo>
                  <a:cubicBezTo>
                    <a:pt x="492867" y="30827"/>
                    <a:pt x="551234" y="97300"/>
                    <a:pt x="612842" y="97300"/>
                  </a:cubicBezTo>
                  <a:cubicBezTo>
                    <a:pt x="674450" y="97300"/>
                    <a:pt x="737680" y="29206"/>
                    <a:pt x="807395" y="29206"/>
                  </a:cubicBezTo>
                  <a:cubicBezTo>
                    <a:pt x="877110" y="29206"/>
                    <a:pt x="961417" y="95679"/>
                    <a:pt x="1031132" y="97300"/>
                  </a:cubicBezTo>
                  <a:cubicBezTo>
                    <a:pt x="1100847" y="98921"/>
                    <a:pt x="1149485" y="37313"/>
                    <a:pt x="1225685" y="38934"/>
                  </a:cubicBezTo>
                  <a:cubicBezTo>
                    <a:pt x="1301885" y="40555"/>
                    <a:pt x="1408890" y="110270"/>
                    <a:pt x="1488332" y="107028"/>
                  </a:cubicBezTo>
                  <a:cubicBezTo>
                    <a:pt x="1567774" y="103786"/>
                    <a:pt x="1634247" y="19479"/>
                    <a:pt x="1702340" y="19479"/>
                  </a:cubicBezTo>
                  <a:cubicBezTo>
                    <a:pt x="1770433" y="19479"/>
                    <a:pt x="1843391" y="103786"/>
                    <a:pt x="1896893" y="107028"/>
                  </a:cubicBezTo>
                  <a:cubicBezTo>
                    <a:pt x="1950395" y="110270"/>
                    <a:pt x="2000655" y="55147"/>
                    <a:pt x="2023353" y="38934"/>
                  </a:cubicBezTo>
                  <a:cubicBezTo>
                    <a:pt x="2046051" y="22721"/>
                    <a:pt x="2039566" y="16236"/>
                    <a:pt x="2033081" y="975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066457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368595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670733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972871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275009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3577147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3877423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1458516" y="3667226"/>
              <a:ext cx="126460" cy="12727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347130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1347130" y="5560198"/>
              <a:ext cx="3122250" cy="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672273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982635" y="4070348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314451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2643211" y="4070347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2964984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3256665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577147" y="4070347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875382" y="4070347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177699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469380" y="4070349"/>
              <a:ext cx="0" cy="148985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flipV="1">
              <a:off x="1581190" y="3730861"/>
              <a:ext cx="181205" cy="4748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298051" y="3302813"/>
              <a:ext cx="837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1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cm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Прямая со стрелкой 43"/>
            <p:cNvCxnSpPr>
              <a:endCxn id="9" idx="4"/>
            </p:cNvCxnSpPr>
            <p:nvPr/>
          </p:nvCxnSpPr>
          <p:spPr>
            <a:xfrm flipV="1">
              <a:off x="2602861" y="2547431"/>
              <a:ext cx="0" cy="18825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>
              <a:stCxn id="16" idx="6"/>
              <a:endCxn id="15" idx="2"/>
            </p:cNvCxnSpPr>
            <p:nvPr/>
          </p:nvCxnSpPr>
          <p:spPr>
            <a:xfrm>
              <a:off x="2540622" y="2742111"/>
              <a:ext cx="13011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788362" y="2352406"/>
              <a:ext cx="1286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</a:rPr>
                <a:t>1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cm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>
              <a:off x="2838342" y="1881977"/>
              <a:ext cx="2097537" cy="188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>
              <a:stCxn id="18" idx="4"/>
            </p:cNvCxnSpPr>
            <p:nvPr/>
          </p:nvCxnSpPr>
          <p:spPr>
            <a:xfrm>
              <a:off x="4240929" y="3788009"/>
              <a:ext cx="78902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4740728" y="1921725"/>
              <a:ext cx="0" cy="1872771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740728" y="2580500"/>
              <a:ext cx="1055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38 rows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Левая фигурная скобка 50"/>
            <p:cNvSpPr/>
            <p:nvPr/>
          </p:nvSpPr>
          <p:spPr>
            <a:xfrm rot="16200000">
              <a:off x="2721472" y="4194977"/>
              <a:ext cx="362240" cy="3133576"/>
            </a:xfrm>
            <a:prstGeom prst="leftBrace">
              <a:avLst>
                <a:gd name="adj1" fmla="val 8333"/>
                <a:gd name="adj2" fmla="val 50198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09238" y="5947338"/>
              <a:ext cx="1548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30 partitions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53" name="Левая фигурная скобка 52"/>
            <p:cNvSpPr/>
            <p:nvPr/>
          </p:nvSpPr>
          <p:spPr>
            <a:xfrm rot="10800000">
              <a:off x="4498180" y="4076465"/>
              <a:ext cx="298235" cy="1480254"/>
            </a:xfrm>
            <a:prstGeom prst="leftBrace">
              <a:avLst>
                <a:gd name="adj1" fmla="val 8333"/>
                <a:gd name="adj2" fmla="val 50198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47470" y="4632673"/>
              <a:ext cx="1548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35 cm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029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87286"/>
          </a:xfrm>
        </p:spPr>
        <p:txBody>
          <a:bodyPr/>
          <a:lstStyle/>
          <a:p>
            <a:pPr algn="ctr"/>
            <a:r>
              <a:rPr lang="en-US" dirty="0"/>
              <a:t>Parameters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2906" y="1545119"/>
            <a:ext cx="5265637" cy="509279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Angle</a:t>
            </a:r>
            <a:r>
              <a:rPr lang="ru-RU" sz="3600" dirty="0" smtClean="0">
                <a:solidFill>
                  <a:srgbClr val="C00000"/>
                </a:solidFill>
              </a:rPr>
              <a:t>(</a:t>
            </a:r>
            <a:r>
              <a:rPr lang="en-US" sz="3600" dirty="0" smtClean="0">
                <a:solidFill>
                  <a:srgbClr val="C00000"/>
                </a:solidFill>
              </a:rPr>
              <a:t>between </a:t>
            </a:r>
            <a:r>
              <a:rPr lang="en-US" sz="3600" dirty="0">
                <a:solidFill>
                  <a:srgbClr val="C00000"/>
                </a:solidFill>
              </a:rPr>
              <a:t>floor and</a:t>
            </a:r>
            <a:r>
              <a:rPr lang="ru-RU" sz="36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lateral </a:t>
            </a:r>
            <a:r>
              <a:rPr lang="en-US" sz="3600" dirty="0" smtClean="0">
                <a:solidFill>
                  <a:srgbClr val="C00000"/>
                </a:solidFill>
              </a:rPr>
              <a:t>edge)</a:t>
            </a:r>
          </a:p>
          <a:p>
            <a:r>
              <a:rPr lang="en-US" sz="3600" dirty="0">
                <a:solidFill>
                  <a:srgbClr val="92D050"/>
                </a:solidFill>
              </a:rPr>
              <a:t>Angle(between floor and back </a:t>
            </a:r>
            <a:r>
              <a:rPr lang="en-US" sz="3600" dirty="0" smtClean="0">
                <a:solidFill>
                  <a:srgbClr val="92D050"/>
                </a:solidFill>
              </a:rPr>
              <a:t>panel)</a:t>
            </a:r>
          </a:p>
          <a:p>
            <a:r>
              <a:rPr lang="en-US" sz="3600" dirty="0" smtClean="0"/>
              <a:t>Size of particles</a:t>
            </a:r>
          </a:p>
          <a:p>
            <a:r>
              <a:rPr lang="en-US" sz="3600" dirty="0" smtClean="0"/>
              <a:t>Form of particles </a:t>
            </a:r>
          </a:p>
          <a:p>
            <a:r>
              <a:rPr lang="en-US" sz="3600" dirty="0"/>
              <a:t>Adding </a:t>
            </a:r>
            <a:r>
              <a:rPr lang="en-US" sz="3600" dirty="0" smtClean="0"/>
              <a:t>plug</a:t>
            </a:r>
          </a:p>
          <a:p>
            <a:r>
              <a:rPr lang="en-US" sz="3600" dirty="0"/>
              <a:t>M</a:t>
            </a:r>
            <a:r>
              <a:rPr lang="en-US" sz="3600" dirty="0" smtClean="0"/>
              <a:t>odification </a:t>
            </a:r>
            <a:r>
              <a:rPr lang="en-US" sz="3600" dirty="0"/>
              <a:t>of </a:t>
            </a:r>
            <a:r>
              <a:rPr lang="en-US" sz="3600" dirty="0" smtClean="0"/>
              <a:t>nails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678894" y="1578345"/>
            <a:ext cx="4632234" cy="2494678"/>
            <a:chOff x="6208491" y="1853541"/>
            <a:chExt cx="4632234" cy="2494678"/>
          </a:xfrm>
        </p:grpSpPr>
        <p:sp>
          <p:nvSpPr>
            <p:cNvPr id="7" name="Овал 6"/>
            <p:cNvSpPr/>
            <p:nvPr/>
          </p:nvSpPr>
          <p:spPr>
            <a:xfrm>
              <a:off x="8975845" y="3443563"/>
              <a:ext cx="71203" cy="7247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10122330" y="3736636"/>
              <a:ext cx="93782" cy="7716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7884838" y="3752464"/>
              <a:ext cx="62187" cy="6064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694980" y="3742926"/>
              <a:ext cx="6188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6370325" y="1974178"/>
              <a:ext cx="1892300" cy="1826418"/>
              <a:chOff x="6299200" y="2555082"/>
              <a:chExt cx="1892300" cy="1826418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6299200" y="2555082"/>
                <a:ext cx="1892300" cy="1257300"/>
              </a:xfrm>
              <a:prstGeom prst="rect">
                <a:avLst/>
              </a:prstGeom>
              <a:solidFill>
                <a:srgbClr val="8A3610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1" name="Прямая соединительная линия 30"/>
              <p:cNvCxnSpPr/>
              <p:nvPr/>
            </p:nvCxnSpPr>
            <p:spPr>
              <a:xfrm>
                <a:off x="6654800" y="3784600"/>
                <a:ext cx="0" cy="5969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7848600" y="3784600"/>
                <a:ext cx="0" cy="5969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>
                <a:off x="6502400" y="4381500"/>
                <a:ext cx="3048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>
                <a:off x="7734300" y="4381500"/>
                <a:ext cx="3048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>
                <a:off x="6540645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804671" y="2562003"/>
                <a:ext cx="2529" cy="12503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6956721" y="2562003"/>
                <a:ext cx="8802" cy="12371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66548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71120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72517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>
                <a:off x="7409435" y="2564879"/>
                <a:ext cx="1196" cy="12475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7572465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77343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78867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6418184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8039100" y="2562003"/>
                <a:ext cx="0" cy="12371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/>
            <p:cNvGrpSpPr/>
            <p:nvPr/>
          </p:nvGrpSpPr>
          <p:grpSpPr>
            <a:xfrm rot="960804">
              <a:off x="8891069" y="1853541"/>
              <a:ext cx="1911328" cy="1830319"/>
              <a:chOff x="6299200" y="2551181"/>
              <a:chExt cx="1911328" cy="1830319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6299200" y="2555082"/>
                <a:ext cx="1892300" cy="1257300"/>
              </a:xfrm>
              <a:prstGeom prst="rect">
                <a:avLst/>
              </a:prstGeom>
              <a:solidFill>
                <a:srgbClr val="8A3610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6654800" y="3784600"/>
                <a:ext cx="0" cy="5969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7848600" y="3784600"/>
                <a:ext cx="0" cy="5969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rot="20639196" flipH="1">
                <a:off x="6371341" y="2585591"/>
                <a:ext cx="339433" cy="11931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68072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rot="20639196" flipH="1">
                <a:off x="6790601" y="2592866"/>
                <a:ext cx="342719" cy="11832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66548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71120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72517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20639196" flipH="1">
                <a:off x="7236299" y="2584397"/>
                <a:ext cx="343047" cy="1199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rot="20639196" flipH="1">
                <a:off x="7395814" y="2588723"/>
                <a:ext cx="345321" cy="119047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77343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7886700" y="2555082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6402563" y="2551181"/>
                <a:ext cx="0" cy="1257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rot="20639196" flipH="1">
                <a:off x="7876868" y="2595814"/>
                <a:ext cx="333660" cy="11899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208491" y="3800596"/>
              <a:ext cx="46322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Дуга 13"/>
            <p:cNvSpPr/>
            <p:nvPr/>
          </p:nvSpPr>
          <p:spPr>
            <a:xfrm>
              <a:off x="9831643" y="3433819"/>
              <a:ext cx="914400" cy="914400"/>
            </a:xfrm>
            <a:prstGeom prst="arc">
              <a:avLst>
                <a:gd name="adj1" fmla="val 16200000"/>
                <a:gd name="adj2" fmla="val 2087137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821258" y="3962927"/>
            <a:ext cx="4496943" cy="2640362"/>
            <a:chOff x="6426198" y="3889546"/>
            <a:chExt cx="4496943" cy="2640362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6934198" y="3893734"/>
              <a:ext cx="514259" cy="2013625"/>
              <a:chOff x="7067798" y="3727340"/>
              <a:chExt cx="514259" cy="2013625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7243862" y="3727340"/>
                <a:ext cx="126460" cy="1429966"/>
              </a:xfrm>
              <a:prstGeom prst="rect">
                <a:avLst/>
              </a:prstGeom>
              <a:solidFill>
                <a:srgbClr val="993300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6" name="Прямая соединительная линия 55"/>
              <p:cNvCxnSpPr>
                <a:stCxn id="55" idx="2"/>
              </p:cNvCxnSpPr>
              <p:nvPr/>
            </p:nvCxnSpPr>
            <p:spPr>
              <a:xfrm>
                <a:off x="7307092" y="5157306"/>
                <a:ext cx="0" cy="58365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7067798" y="5729591"/>
                <a:ext cx="514259" cy="972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Группа 48"/>
            <p:cNvGrpSpPr/>
            <p:nvPr/>
          </p:nvGrpSpPr>
          <p:grpSpPr>
            <a:xfrm rot="20532329">
              <a:off x="9553056" y="3889546"/>
              <a:ext cx="514259" cy="2023352"/>
              <a:chOff x="9466565" y="3715966"/>
              <a:chExt cx="514259" cy="2023352"/>
            </a:xfrm>
          </p:grpSpPr>
          <p:sp>
            <p:nvSpPr>
              <p:cNvPr id="52" name="Прямоугольник 51"/>
              <p:cNvSpPr/>
              <p:nvPr/>
            </p:nvSpPr>
            <p:spPr>
              <a:xfrm>
                <a:off x="9597235" y="3715966"/>
                <a:ext cx="126460" cy="1429966"/>
              </a:xfrm>
              <a:prstGeom prst="rect">
                <a:avLst/>
              </a:prstGeom>
              <a:solidFill>
                <a:srgbClr val="993300"/>
              </a:solidFill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3" name="Прямая соединительная линия 52"/>
              <p:cNvCxnSpPr>
                <a:stCxn id="52" idx="2"/>
              </p:cNvCxnSpPr>
              <p:nvPr/>
            </p:nvCxnSpPr>
            <p:spPr>
              <a:xfrm>
                <a:off x="9660465" y="5145932"/>
                <a:ext cx="0" cy="58365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9466565" y="5729591"/>
                <a:ext cx="514259" cy="972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426198" y="5922791"/>
              <a:ext cx="4496943" cy="979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Дуга 50"/>
            <p:cNvSpPr/>
            <p:nvPr/>
          </p:nvSpPr>
          <p:spPr>
            <a:xfrm rot="16709511">
              <a:off x="9379433" y="5658036"/>
              <a:ext cx="1020432" cy="723311"/>
            </a:xfrm>
            <a:prstGeom prst="arc">
              <a:avLst>
                <a:gd name="adj1" fmla="val 16200000"/>
                <a:gd name="adj2" fmla="val 21320344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9078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165196" y="16150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Angle(between floor and</a:t>
            </a:r>
            <a:r>
              <a:rPr lang="ru-RU" sz="4000" dirty="0"/>
              <a:t> </a:t>
            </a:r>
            <a:r>
              <a:rPr lang="en-US" sz="4000" dirty="0"/>
              <a:t>lateral edge)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9" y="1926206"/>
            <a:ext cx="4151736" cy="300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65" y="1926206"/>
            <a:ext cx="4090771" cy="300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/>
          <a:stretch/>
        </p:blipFill>
        <p:spPr>
          <a:xfrm>
            <a:off x="8455936" y="1907344"/>
            <a:ext cx="3495272" cy="304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45422" y="826694"/>
            <a:ext cx="45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</a:t>
            </a:r>
            <a:r>
              <a:rPr lang="en-US" sz="3600" dirty="0" smtClean="0"/>
              <a:t>illet</a:t>
            </a:r>
            <a:endParaRPr lang="ru-RU" sz="36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526030" y="1593610"/>
            <a:ext cx="2034540" cy="2009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96000" y="1514554"/>
            <a:ext cx="0" cy="2988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475220" y="1599278"/>
            <a:ext cx="2516146" cy="1097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83236" t="17509" r="2288" b="62898"/>
          <a:stretch/>
        </p:blipFill>
        <p:spPr>
          <a:xfrm>
            <a:off x="5647351" y="5265004"/>
            <a:ext cx="1526398" cy="13729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83189" t="17799" r="2185" b="62974"/>
          <a:stretch/>
        </p:blipFill>
        <p:spPr>
          <a:xfrm>
            <a:off x="1246842" y="5265004"/>
            <a:ext cx="1556850" cy="13600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81692" t="17445" r="2371" b="62654"/>
          <a:stretch/>
        </p:blipFill>
        <p:spPr>
          <a:xfrm>
            <a:off x="9376248" y="5265004"/>
            <a:ext cx="1654648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58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Angle(between</a:t>
            </a:r>
            <a:r>
              <a:rPr lang="ru-RU" dirty="0" smtClean="0"/>
              <a:t> </a:t>
            </a:r>
            <a:r>
              <a:rPr lang="en-US" sz="4000" dirty="0" smtClean="0"/>
              <a:t>floor </a:t>
            </a:r>
            <a:r>
              <a:rPr lang="en-US" sz="4000" dirty="0"/>
              <a:t>and back panel)</a:t>
            </a:r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/>
          <a:stretch/>
        </p:blipFill>
        <p:spPr>
          <a:xfrm>
            <a:off x="4240757" y="1884980"/>
            <a:ext cx="3727729" cy="249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2" y="1884980"/>
            <a:ext cx="3699253" cy="2505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6697" r="332" b="-3654"/>
          <a:stretch/>
        </p:blipFill>
        <p:spPr>
          <a:xfrm>
            <a:off x="8079978" y="1884980"/>
            <a:ext cx="3671419" cy="258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845422" y="826694"/>
            <a:ext cx="45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</a:t>
            </a:r>
            <a:r>
              <a:rPr lang="en-US" sz="3600" dirty="0" smtClean="0"/>
              <a:t>illet</a:t>
            </a:r>
            <a:endParaRPr lang="ru-RU" sz="36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526030" y="1593610"/>
            <a:ext cx="2034540" cy="2009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096000" y="1514554"/>
            <a:ext cx="0" cy="2988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475220" y="1599278"/>
            <a:ext cx="2516146" cy="1097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3" t="17650" r="2082" b="62951"/>
          <a:stretch/>
        </p:blipFill>
        <p:spPr>
          <a:xfrm>
            <a:off x="1593831" y="4942871"/>
            <a:ext cx="1281827" cy="11403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17250" r="2223" b="63083"/>
          <a:stretch/>
        </p:blipFill>
        <p:spPr>
          <a:xfrm>
            <a:off x="5471725" y="4984073"/>
            <a:ext cx="1248549" cy="1133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0" t="17250" r="2223" b="63083"/>
          <a:stretch/>
        </p:blipFill>
        <p:spPr>
          <a:xfrm>
            <a:off x="9316341" y="4942871"/>
            <a:ext cx="1350049" cy="11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906"/>
            <a:ext cx="12192000" cy="1725930"/>
          </a:xfrm>
        </p:spPr>
        <p:txBody>
          <a:bodyPr/>
          <a:lstStyle/>
          <a:p>
            <a:pPr algn="ctr"/>
            <a:r>
              <a:rPr lang="en-US" dirty="0"/>
              <a:t>Size of </a:t>
            </a:r>
            <a:r>
              <a:rPr lang="en-US" dirty="0" smtClean="0"/>
              <a:t>particles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53" y="1350253"/>
            <a:ext cx="3587092" cy="2729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511792" y="922870"/>
            <a:ext cx="137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</a:t>
            </a:r>
            <a:r>
              <a:rPr lang="ru-RU" b="1" dirty="0" err="1" smtClean="0"/>
              <a:t>uckwheat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32" y="4149347"/>
            <a:ext cx="3720813" cy="2792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88" y="1341742"/>
            <a:ext cx="4081908" cy="273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0" y="1341742"/>
            <a:ext cx="3722499" cy="2577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86465" y="911490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Solt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813293" y="907798"/>
            <a:ext cx="715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Pees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54212" y="6641463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Millet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62626" y="3956103"/>
            <a:ext cx="185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1 mm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915679" y="5555016"/>
            <a:ext cx="185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1-3 mm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156771" y="5373652"/>
            <a:ext cx="185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4-7 mm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603909" y="4149347"/>
            <a:ext cx="185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8-10 mm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7889545" y="3964681"/>
            <a:ext cx="785507" cy="1380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448212" y="5993779"/>
            <a:ext cx="1318038" cy="54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82" y="1350254"/>
            <a:ext cx="1286510" cy="11516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32" y="4130972"/>
            <a:ext cx="1241468" cy="11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4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1314</TotalTime>
  <Words>284</Words>
  <Application>Microsoft Office PowerPoint</Application>
  <PresentationFormat>Широкоэкранный</PresentationFormat>
  <Paragraphs>82</Paragraphs>
  <Slides>14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Calibri</vt:lpstr>
      <vt:lpstr>Cambria</vt:lpstr>
      <vt:lpstr>Cambria Math</vt:lpstr>
      <vt:lpstr>Rockwell</vt:lpstr>
      <vt:lpstr>Rockwell Condensed</vt:lpstr>
      <vt:lpstr>Wingdings</vt:lpstr>
      <vt:lpstr>Дерево</vt:lpstr>
      <vt:lpstr>Minitab Graph</vt:lpstr>
      <vt:lpstr>Image</vt:lpstr>
      <vt:lpstr>Problem №14 Galton box </vt:lpstr>
      <vt:lpstr>Problem</vt:lpstr>
      <vt:lpstr>Normal distribution</vt:lpstr>
      <vt:lpstr>Normal distribution tests</vt:lpstr>
      <vt:lpstr>Презентация PowerPoint</vt:lpstr>
      <vt:lpstr>Parameters</vt:lpstr>
      <vt:lpstr>Angle(between floor and lateral edge)</vt:lpstr>
      <vt:lpstr>Angle(between floor and back panel)</vt:lpstr>
      <vt:lpstr>Size of particles</vt:lpstr>
      <vt:lpstr>Form of particles</vt:lpstr>
      <vt:lpstr>Plug</vt:lpstr>
      <vt:lpstr>Modification of Nails</vt:lpstr>
      <vt:lpstr>Results</vt:lpstr>
      <vt:lpstr>Thanks for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№14 Galton box</dc:title>
  <dc:creator>Kript</dc:creator>
  <cp:lastModifiedBy>Kript</cp:lastModifiedBy>
  <cp:revision>19</cp:revision>
  <dcterms:created xsi:type="dcterms:W3CDTF">2015-06-19T07:34:28Z</dcterms:created>
  <dcterms:modified xsi:type="dcterms:W3CDTF">2015-06-20T06:57:57Z</dcterms:modified>
</cp:coreProperties>
</file>