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1" r:id="rId4"/>
    <p:sldId id="267" r:id="rId5"/>
    <p:sldId id="268" r:id="rId6"/>
    <p:sldId id="259" r:id="rId7"/>
    <p:sldId id="271" r:id="rId8"/>
    <p:sldId id="262" r:id="rId9"/>
    <p:sldId id="258" r:id="rId10"/>
    <p:sldId id="269" r:id="rId11"/>
    <p:sldId id="270" r:id="rId12"/>
    <p:sldId id="272" r:id="rId13"/>
    <p:sldId id="260" r:id="rId14"/>
    <p:sldId id="263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 varScale="1">
        <p:scale>
          <a:sx n="82" d="100"/>
          <a:sy n="82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44256-BACE-4ECB-8820-BDE4CBD054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1E936-A8B0-49DB-8287-9C01CC4F74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4B4A-B06A-464B-80EF-75BEF90AE084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32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008E-75DF-4C3F-A485-BC439862E079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67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6D70-AE49-4AD1-A6AA-44A497F948F8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67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995C-6F1D-434A-842B-F16CA49CC25F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6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6FAB-08AA-4182-AD96-4CE9495FE784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42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9227-161E-455D-8440-E4F7ADBA3BD8}" type="datetime1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93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03AA-A6E9-403F-B036-76FF9453C0F6}" type="datetime1">
              <a:rPr lang="ru-RU" smtClean="0"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85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ED42D-B7D9-4395-BA4C-685DBB8D29D0}" type="datetime1">
              <a:rPr lang="ru-RU" smtClean="0"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26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F372-5F4B-4303-8CB0-9ED18A3FD013}" type="datetime1">
              <a:rPr lang="ru-RU" smtClean="0"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985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7118-DF40-4047-BEA8-B301F485C335}" type="datetime1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9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4708-A80B-4444-A13F-EC0B2E49D9BC}" type="datetime1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42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7956-A132-41AB-81FF-AA3C188E69B3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87B1-4CBC-437E-A7CF-2F841218C9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352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Library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Kolb Anton</a:t>
            </a:r>
          </a:p>
          <a:p>
            <a:r>
              <a:rPr lang="en-US" sz="2800" dirty="0" smtClean="0"/>
              <a:t>Spectrum, Belarus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6991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</a:t>
            </a:r>
            <a:r>
              <a:rPr lang="en-US" smtClean="0"/>
              <a:t>entropy considerations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A letter of the English language carries approximately 1 bit of information…</a:t>
            </a:r>
          </a:p>
          <a:p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…therefore the best compression ratio</a:t>
            </a:r>
            <a:br>
              <a:rPr lang="en-US" dirty="0" smtClean="0"/>
            </a:br>
            <a:r>
              <a:rPr lang="en-US" dirty="0" smtClean="0"/>
              <a:t>we can hope for is </a:t>
            </a:r>
            <a:r>
              <a:rPr lang="en-US" b="1" dirty="0" smtClean="0"/>
              <a:t>about 8 times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as a character is usually represented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an </a:t>
            </a:r>
            <a:r>
              <a:rPr lang="en-US" dirty="0" smtClean="0"/>
              <a:t>8-bit byte.</a:t>
            </a:r>
            <a:endParaRPr lang="en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check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0081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16 GB</a:t>
            </a:r>
            <a:r>
              <a:rPr lang="en-US" dirty="0" smtClean="0"/>
              <a:t> of text of </a:t>
            </a:r>
            <a:r>
              <a:rPr lang="en-US" b="1" dirty="0" smtClean="0"/>
              <a:t>40 thousand </a:t>
            </a:r>
            <a:r>
              <a:rPr lang="en-US" dirty="0" smtClean="0"/>
              <a:t>books (Gutenberg)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b="1" dirty="0" smtClean="0"/>
              <a:t>400kb/book – text only</a:t>
            </a:r>
            <a:r>
              <a:rPr lang="en-US" dirty="0" smtClean="0"/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2808723"/>
              </p:ext>
            </p:extLst>
          </p:nvPr>
        </p:nvGraphicFramePr>
        <p:xfrm>
          <a:off x="611560" y="2492896"/>
          <a:ext cx="792088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854206"/>
                <a:gridCol w="1854206"/>
                <a:gridCol w="23582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Archiver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Compressed</a:t>
                      </a:r>
                      <a:r>
                        <a:rPr lang="en-US" baseline="0" dirty="0" smtClean="0"/>
                        <a:t> size, GB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Compressed</a:t>
                      </a:r>
                      <a:r>
                        <a:rPr lang="en-US" baseline="0" dirty="0" smtClean="0"/>
                        <a:t> size,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Compression</a:t>
                      </a:r>
                      <a:r>
                        <a:rPr lang="en-US" baseline="0" dirty="0" smtClean="0"/>
                        <a:t> ratio (approx.)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(Uncompressed)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</a:t>
                      </a:r>
                      <a:r>
                        <a:rPr lang="en-US" baseline="0" dirty="0" smtClean="0"/>
                        <a:t>:1)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GZip</a:t>
                      </a:r>
                      <a:r>
                        <a:rPr lang="en-US" baseline="0" dirty="0" smtClean="0"/>
                        <a:t> (level 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BZip2 (level 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7Zip (“ultra”)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XZ</a:t>
                      </a:r>
                      <a:r>
                        <a:rPr lang="en-US" baseline="0" dirty="0" smtClean="0"/>
                        <a:t> (level 9)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67544" y="5416624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b="1" dirty="0" smtClean="0"/>
              <a:t>1 TB</a:t>
            </a:r>
            <a:r>
              <a:rPr lang="en-US" dirty="0" smtClean="0"/>
              <a:t> would fit the text of </a:t>
            </a:r>
            <a:r>
              <a:rPr lang="en-US" b="1" dirty="0" smtClean="0"/>
              <a:t>10 million </a:t>
            </a:r>
            <a:r>
              <a:rPr lang="en-US" dirty="0" smtClean="0"/>
              <a:t>books’ texts compressed 1:4.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b="1" dirty="0" smtClean="0"/>
              <a:t>94 GB</a:t>
            </a:r>
            <a:r>
              <a:rPr lang="en-US" dirty="0" smtClean="0"/>
              <a:t> should be enough to store the </a:t>
            </a:r>
            <a:r>
              <a:rPr lang="en-US" b="1" dirty="0" smtClean="0"/>
              <a:t>940k books</a:t>
            </a:r>
            <a:r>
              <a:rPr lang="en-US" dirty="0" smtClean="0"/>
              <a:t> in the </a:t>
            </a:r>
            <a:r>
              <a:rPr lang="en-US" dirty="0" err="1" smtClean="0"/>
              <a:t>WorldCat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5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en-US" dirty="0" smtClean="0"/>
              <a:t>Our partial solution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110872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Zip-compressed text of </a:t>
            </a:r>
            <a:r>
              <a:rPr lang="en-US" b="1" dirty="0" smtClean="0"/>
              <a:t>40k books</a:t>
            </a:r>
            <a:r>
              <a:rPr lang="en-US" dirty="0" smtClean="0"/>
              <a:t> (Gutenberg) accessible from a single-file cross-platform Java application (</a:t>
            </a:r>
            <a:r>
              <a:rPr lang="en-US" b="1" dirty="0" smtClean="0"/>
              <a:t>5.5GB</a:t>
            </a:r>
            <a:r>
              <a:rPr lang="en-US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/>
          <a:p>
            <a:r>
              <a:rPr lang="en-US" dirty="0" smtClean="0"/>
              <a:t>Problems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64296"/>
            <a:ext cx="8229600" cy="22608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can’t </a:t>
            </a:r>
            <a:r>
              <a:rPr lang="en-US" dirty="0" smtClean="0"/>
              <a:t>estimate the </a:t>
            </a:r>
            <a:r>
              <a:rPr lang="en-US" dirty="0" smtClean="0"/>
              <a:t>volume of </a:t>
            </a:r>
            <a:r>
              <a:rPr lang="en-US" dirty="0"/>
              <a:t>all </a:t>
            </a:r>
            <a:r>
              <a:rPr lang="en-US" dirty="0" smtClean="0"/>
              <a:t>the literature </a:t>
            </a:r>
            <a:r>
              <a:rPr lang="en-US" dirty="0" smtClean="0"/>
              <a:t>exactly (the problem is vaguely formulated).</a:t>
            </a:r>
          </a:p>
          <a:p>
            <a:r>
              <a:rPr lang="en-US" dirty="0" smtClean="0"/>
              <a:t>Compression ratios may vary.</a:t>
            </a:r>
          </a:p>
          <a:p>
            <a:r>
              <a:rPr lang="en-US" dirty="0" smtClean="0"/>
              <a:t>Storing graphics in books would require much more space.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20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number of books under consideration is approximately </a:t>
            </a:r>
            <a:r>
              <a:rPr lang="en-US" b="1" dirty="0" smtClean="0"/>
              <a:t>1 million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need much money and time to buy and scan the </a:t>
            </a:r>
            <a:r>
              <a:rPr lang="en-US" b="1" dirty="0" smtClean="0"/>
              <a:t>900k</a:t>
            </a:r>
            <a:r>
              <a:rPr lang="en-US" dirty="0" smtClean="0"/>
              <a:t> that are paid. </a:t>
            </a:r>
            <a:endParaRPr lang="en-US" b="1" dirty="0" smtClean="0"/>
          </a:p>
          <a:p>
            <a:r>
              <a:rPr lang="en-US" b="1" dirty="0" smtClean="0"/>
              <a:t>400kb/book</a:t>
            </a:r>
            <a:r>
              <a:rPr lang="en-US" dirty="0" smtClean="0"/>
              <a:t> gives </a:t>
            </a:r>
            <a:r>
              <a:rPr lang="en-US" b="1" dirty="0" smtClean="0"/>
              <a:t>400GB </a:t>
            </a:r>
            <a:r>
              <a:rPr lang="en-US" dirty="0" smtClean="0"/>
              <a:t>(text only).</a:t>
            </a:r>
          </a:p>
          <a:p>
            <a:r>
              <a:rPr lang="en-US" dirty="0" smtClean="0"/>
              <a:t>If we don’t have that big USB stick, we could fit into </a:t>
            </a:r>
            <a:r>
              <a:rPr lang="en-US" b="1" dirty="0" smtClean="0"/>
              <a:t>100GB</a:t>
            </a:r>
            <a:r>
              <a:rPr lang="en-US" dirty="0" smtClean="0"/>
              <a:t> using popular compression algorithms.</a:t>
            </a:r>
          </a:p>
          <a:p>
            <a:r>
              <a:rPr lang="en-US" dirty="0" smtClean="0"/>
              <a:t>The program we’ve developed agrees with that.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4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72" y="2458027"/>
            <a:ext cx="8229600" cy="1143000"/>
          </a:xfrm>
        </p:spPr>
        <p:txBody>
          <a:bodyPr/>
          <a:lstStyle/>
          <a:p>
            <a:r>
              <a:rPr lang="en-US" dirty="0" smtClean="0"/>
              <a:t>Thank you for attention!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21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45827"/>
            <a:ext cx="82296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One person has decided to download all of the </a:t>
            </a:r>
            <a:r>
              <a:rPr lang="en-US" sz="2800" b="1" dirty="0"/>
              <a:t>fiction</a:t>
            </a:r>
            <a:r>
              <a:rPr lang="en-US" sz="2800" dirty="0"/>
              <a:t> existing in the </a:t>
            </a:r>
            <a:r>
              <a:rPr lang="en-US" sz="2800" b="1" dirty="0"/>
              <a:t>English</a:t>
            </a:r>
            <a:r>
              <a:rPr lang="en-US" sz="2800" dirty="0"/>
              <a:t> language and store it on a </a:t>
            </a:r>
            <a:r>
              <a:rPr lang="en-US" sz="2800" b="1" dirty="0"/>
              <a:t>single USB stick</a:t>
            </a:r>
            <a:r>
              <a:rPr lang="en-US" sz="2800" dirty="0"/>
              <a:t>. He expects to </a:t>
            </a:r>
            <a:r>
              <a:rPr lang="en-US" sz="2800" b="1" dirty="0"/>
              <a:t>find or generate</a:t>
            </a:r>
            <a:r>
              <a:rPr lang="en-US" sz="2800" dirty="0"/>
              <a:t> the respective </a:t>
            </a:r>
            <a:r>
              <a:rPr lang="en-US" sz="2800" b="1" dirty="0"/>
              <a:t>text files</a:t>
            </a:r>
            <a:r>
              <a:rPr lang="en-US" sz="2800" dirty="0"/>
              <a:t>, </a:t>
            </a:r>
            <a:r>
              <a:rPr lang="en-US" sz="2800" b="1" dirty="0"/>
              <a:t>compress </a:t>
            </a:r>
            <a:r>
              <a:rPr lang="en-US" sz="2800" dirty="0"/>
              <a:t>them, and then </a:t>
            </a:r>
            <a:r>
              <a:rPr lang="en-US" sz="2800" b="1" dirty="0"/>
              <a:t>index</a:t>
            </a:r>
            <a:r>
              <a:rPr lang="en-US" sz="2800" dirty="0"/>
              <a:t> them conveniently. Is this ambition </a:t>
            </a:r>
            <a:r>
              <a:rPr lang="en-US" sz="2800" b="1" dirty="0"/>
              <a:t>realistic</a:t>
            </a:r>
            <a:r>
              <a:rPr lang="en-US" sz="2800" dirty="0"/>
              <a:t>? Suggest a </a:t>
            </a:r>
            <a:r>
              <a:rPr lang="en-US" sz="2800" b="1" dirty="0"/>
              <a:t>plan</a:t>
            </a:r>
            <a:r>
              <a:rPr lang="en-US" sz="2800" dirty="0"/>
              <a:t> to approach this goal and </a:t>
            </a:r>
            <a:r>
              <a:rPr lang="en-US" sz="2800" b="1" dirty="0"/>
              <a:t>solve a partial</a:t>
            </a:r>
            <a:r>
              <a:rPr lang="en-US" sz="2800" dirty="0"/>
              <a:t> problem of this plan.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63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smtClean="0"/>
              <a:t>questions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564904"/>
            <a:ext cx="6203032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Size of all English fiction </a:t>
            </a:r>
            <a:r>
              <a:rPr lang="en-US" dirty="0" smtClean="0"/>
              <a:t>literature</a:t>
            </a:r>
          </a:p>
          <a:p>
            <a:r>
              <a:rPr lang="en-US" dirty="0" smtClean="0"/>
              <a:t>Time to obtain it</a:t>
            </a:r>
            <a:endParaRPr lang="en-US" dirty="0" smtClean="0"/>
          </a:p>
          <a:p>
            <a:r>
              <a:rPr lang="en-US" dirty="0" smtClean="0"/>
              <a:t>Max</a:t>
            </a:r>
            <a:r>
              <a:rPr lang="en-US" dirty="0"/>
              <a:t>. </a:t>
            </a:r>
            <a:r>
              <a:rPr lang="en-US" dirty="0" smtClean="0"/>
              <a:t>USB stick size</a:t>
            </a:r>
          </a:p>
          <a:p>
            <a:r>
              <a:rPr lang="en-US" dirty="0"/>
              <a:t>The max. factor of compression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7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WorldCat</a:t>
            </a:r>
            <a:r>
              <a:rPr lang="en-US" dirty="0" smtClean="0"/>
              <a:t> </a:t>
            </a:r>
            <a:r>
              <a:rPr lang="en-US" dirty="0"/>
              <a:t>(http://</a:t>
            </a:r>
            <a:r>
              <a:rPr lang="en-US" dirty="0" smtClean="0"/>
              <a:t>www.worldcat.org/)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82355"/>
            <a:ext cx="8229600" cy="2908920"/>
          </a:xfrm>
        </p:spPr>
        <p:txBody>
          <a:bodyPr/>
          <a:lstStyle/>
          <a:p>
            <a:r>
              <a:rPr lang="en-US" dirty="0" smtClean="0"/>
              <a:t>Covers</a:t>
            </a:r>
            <a:r>
              <a:rPr lang="en-US" b="1" dirty="0" smtClean="0"/>
              <a:t> </a:t>
            </a:r>
            <a:r>
              <a:rPr lang="en-US" dirty="0" smtClean="0"/>
              <a:t>72,000</a:t>
            </a:r>
            <a:r>
              <a:rPr lang="en-US" dirty="0"/>
              <a:t> libraries in </a:t>
            </a:r>
            <a:r>
              <a:rPr lang="en-US" dirty="0" smtClean="0"/>
              <a:t>170 countries.</a:t>
            </a:r>
          </a:p>
          <a:p>
            <a:endParaRPr lang="en-US" dirty="0" smtClean="0"/>
          </a:p>
          <a:p>
            <a:r>
              <a:rPr lang="en-US" dirty="0" smtClean="0"/>
              <a:t>Searching for English language printed books containing “fiction” among subjects yields </a:t>
            </a:r>
            <a:br>
              <a:rPr lang="en-US" dirty="0" smtClean="0"/>
            </a:br>
            <a:r>
              <a:rPr lang="ru-RU" b="1" dirty="0" smtClean="0"/>
              <a:t>9</a:t>
            </a:r>
            <a:r>
              <a:rPr lang="en-US" b="1" dirty="0" smtClean="0"/>
              <a:t>40 </a:t>
            </a:r>
            <a:r>
              <a:rPr lang="en-US" b="1" dirty="0" smtClean="0"/>
              <a:t>thousand</a:t>
            </a:r>
            <a:r>
              <a:rPr lang="en-US" dirty="0" smtClean="0"/>
              <a:t> entries.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2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WorldCat</a:t>
            </a:r>
            <a:r>
              <a:rPr lang="en-US" dirty="0" smtClean="0"/>
              <a:t> </a:t>
            </a:r>
            <a:r>
              <a:rPr lang="en-US" dirty="0"/>
              <a:t>(http://</a:t>
            </a:r>
            <a:r>
              <a:rPr lang="en-US" dirty="0" smtClean="0"/>
              <a:t>www.worldcat.org/)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</a:t>
            </a:r>
            <a:r>
              <a:rPr lang="en-US" dirty="0"/>
              <a:t>them </a:t>
            </a:r>
            <a:r>
              <a:rPr lang="ru-RU" b="1" dirty="0" smtClean="0"/>
              <a:t>8</a:t>
            </a:r>
            <a:r>
              <a:rPr lang="en-US" b="1" dirty="0" smtClean="0"/>
              <a:t>90 </a:t>
            </a:r>
            <a:r>
              <a:rPr lang="en-US" b="1" dirty="0"/>
              <a:t>thousand </a:t>
            </a:r>
            <a:r>
              <a:rPr lang="en-US" dirty="0"/>
              <a:t>were printed after </a:t>
            </a:r>
            <a:r>
              <a:rPr lang="en-US" dirty="0" smtClean="0"/>
              <a:t>1960 and are still likely to be subject to </a:t>
            </a:r>
            <a:r>
              <a:rPr lang="en-US" b="1" dirty="0" smtClean="0"/>
              <a:t>copyright regulations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Let 1 book cost $7 =&gt; we need around</a:t>
            </a:r>
            <a:br>
              <a:rPr lang="en-US" dirty="0" smtClean="0"/>
            </a:br>
            <a:r>
              <a:rPr lang="en-US" b="1" dirty="0" smtClean="0"/>
              <a:t>6 million dollars</a:t>
            </a:r>
            <a:r>
              <a:rPr lang="en-US" dirty="0" smtClean="0"/>
              <a:t> to buy them all.</a:t>
            </a:r>
          </a:p>
          <a:p>
            <a:endParaRPr lang="en-US" b="1" dirty="0"/>
          </a:p>
          <a:p>
            <a:r>
              <a:rPr lang="en-US" b="1" dirty="0" smtClean="0"/>
              <a:t>Our sponsors didn’t like that number </a:t>
            </a:r>
            <a:r>
              <a:rPr lang="en-US" b="1" dirty="0" smtClean="0">
                <a:sym typeface="Wingdings" panose="05000000000000000000" pitchFamily="2" charset="2"/>
              </a:rPr>
              <a:t>.</a:t>
            </a:r>
            <a:endParaRPr lang="en-US" b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“Gutenberg”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free digital library started in 1971.</a:t>
            </a:r>
          </a:p>
          <a:p>
            <a:r>
              <a:rPr lang="en-US" dirty="0" smtClean="0"/>
              <a:t>Contains about </a:t>
            </a:r>
            <a:r>
              <a:rPr lang="en-US" b="1" dirty="0" smtClean="0"/>
              <a:t>40 thousand</a:t>
            </a:r>
            <a:r>
              <a:rPr lang="en-US" dirty="0" smtClean="0"/>
              <a:t> books to date.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2002..2008 have scanned 20 thousand books with approximately linear speed (</a:t>
            </a:r>
            <a:r>
              <a:rPr lang="en-US" b="1" dirty="0" smtClean="0"/>
              <a:t>3.3kbooks/year</a:t>
            </a:r>
            <a:r>
              <a:rPr lang="en-US" dirty="0" smtClean="0"/>
              <a:t>).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188640"/>
            <a:ext cx="720080" cy="7200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7284" y="2180861"/>
            <a:ext cx="4464496" cy="2976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6321" y="5085184"/>
            <a:ext cx="3008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Amount of scanned books by year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20263" y="3352345"/>
            <a:ext cx="165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Scanned books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4753299" y="2348880"/>
            <a:ext cx="0" cy="2520280"/>
          </a:xfrm>
          <a:prstGeom prst="line">
            <a:avLst/>
          </a:prstGeom>
          <a:ln w="254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334917" y="2348880"/>
            <a:ext cx="0" cy="2520280"/>
          </a:xfrm>
          <a:prstGeom prst="line">
            <a:avLst/>
          </a:prstGeom>
          <a:ln w="254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4898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“Gutenberg”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5365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2002..2008 have scanned 20 thousand books with approximately linear speed (</a:t>
            </a:r>
            <a:r>
              <a:rPr lang="en-US" b="1" dirty="0" smtClean="0"/>
              <a:t>3.3kbooks/year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we had as many volunteers working with the same speed, it would take </a:t>
            </a:r>
            <a:r>
              <a:rPr lang="en-US" b="1" dirty="0" smtClean="0"/>
              <a:t>270 years</a:t>
            </a:r>
            <a:r>
              <a:rPr lang="en-US" dirty="0" smtClean="0"/>
              <a:t> to scan the 870k books we bought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(The publishers wouldn’t stop for that period and wait…)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Our mothers didn’t like that </a:t>
            </a:r>
            <a:r>
              <a:rPr lang="en-US" b="1" dirty="0" smtClean="0"/>
              <a:t>numbers </a:t>
            </a:r>
            <a:r>
              <a:rPr lang="en-US" b="1" dirty="0" smtClean="0">
                <a:sym typeface="Wingdings" panose="05000000000000000000" pitchFamily="2" charset="2"/>
              </a:rPr>
              <a:t>.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4408" y="188640"/>
            <a:ext cx="720080" cy="72008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53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biggest USB stick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Kingston has announced a USB stick</a:t>
            </a:r>
            <a:br>
              <a:rPr lang="en-US" dirty="0" smtClean="0"/>
            </a:br>
            <a:r>
              <a:rPr lang="en-US" dirty="0" smtClean="0"/>
              <a:t>with the capacity of </a:t>
            </a:r>
            <a:r>
              <a:rPr lang="en-US" b="1" dirty="0" smtClean="0"/>
              <a:t>1 terabyte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3071" y="2852936"/>
            <a:ext cx="5400601" cy="347914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9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Shannon’s </a:t>
            </a:r>
            <a:r>
              <a:rPr lang="en-US" dirty="0" smtClean="0"/>
              <a:t>information </a:t>
            </a:r>
            <a:r>
              <a:rPr lang="en-US" dirty="0" smtClean="0"/>
              <a:t>considerations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b="1" dirty="0" smtClean="0"/>
              <a:t>letter</a:t>
            </a:r>
            <a:r>
              <a:rPr lang="en-US" dirty="0" smtClean="0"/>
              <a:t> of the English language carries approximately </a:t>
            </a:r>
            <a:r>
              <a:rPr lang="en-US" b="1" dirty="0" smtClean="0"/>
              <a:t>1 bit </a:t>
            </a:r>
            <a:r>
              <a:rPr lang="en-US" dirty="0" smtClean="0"/>
              <a:t>of information</a:t>
            </a:r>
          </a:p>
          <a:p>
            <a:pPr marL="0" indent="0" algn="ctr">
              <a:buNone/>
            </a:pPr>
            <a:r>
              <a:rPr lang="en-US" dirty="0" smtClean="0"/>
              <a:t>(in average 2 guesses to continue a text).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Established in a human-based study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Prediction and Entropy of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Printed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English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b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Shannon,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Bell System Technical journal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1951</a:t>
            </a:r>
            <a:r>
              <a:rPr lang="en-US" sz="24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400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E87B1-4CBC-437E-A7CF-2F841218C95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6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384</TotalTime>
  <Words>557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Library</vt:lpstr>
      <vt:lpstr>Problem</vt:lpstr>
      <vt:lpstr>Main questions</vt:lpstr>
      <vt:lpstr>WorldCat (http://www.worldcat.org/)</vt:lpstr>
      <vt:lpstr>WorldCat (http://www.worldcat.org/)</vt:lpstr>
      <vt:lpstr>Project “Gutenberg”</vt:lpstr>
      <vt:lpstr>Project “Gutenberg”</vt:lpstr>
      <vt:lpstr>The biggest USB stick</vt:lpstr>
      <vt:lpstr>Shannon’s information considerations</vt:lpstr>
      <vt:lpstr>Shannon’s entropy considerations</vt:lpstr>
      <vt:lpstr>Experimental check</vt:lpstr>
      <vt:lpstr>Our partial solution</vt:lpstr>
      <vt:lpstr>Problems</vt:lpstr>
      <vt:lpstr>Conclusions</vt:lpstr>
      <vt:lpstr>Thank you for attention!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</dc:title>
  <dc:creator>Anton</dc:creator>
  <cp:lastModifiedBy>Kira</cp:lastModifiedBy>
  <cp:revision>39</cp:revision>
  <dcterms:created xsi:type="dcterms:W3CDTF">2015-05-21T04:30:59Z</dcterms:created>
  <dcterms:modified xsi:type="dcterms:W3CDTF">2015-06-23T22:00:49Z</dcterms:modified>
</cp:coreProperties>
</file>