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6"/>
  </p:notesMasterIdLst>
  <p:sldIdLst>
    <p:sldId id="280" r:id="rId2"/>
    <p:sldId id="257" r:id="rId3"/>
    <p:sldId id="259" r:id="rId4"/>
    <p:sldId id="260" r:id="rId5"/>
    <p:sldId id="261" r:id="rId6"/>
    <p:sldId id="262" r:id="rId7"/>
    <p:sldId id="264" r:id="rId8"/>
    <p:sldId id="277" r:id="rId9"/>
    <p:sldId id="278" r:id="rId10"/>
    <p:sldId id="279" r:id="rId11"/>
    <p:sldId id="283" r:id="rId12"/>
    <p:sldId id="265" r:id="rId13"/>
    <p:sldId id="281" r:id="rId14"/>
    <p:sldId id="267" r:id="rId15"/>
    <p:sldId id="276" r:id="rId16"/>
    <p:sldId id="268" r:id="rId17"/>
    <p:sldId id="269" r:id="rId18"/>
    <p:sldId id="271" r:id="rId19"/>
    <p:sldId id="273" r:id="rId20"/>
    <p:sldId id="274" r:id="rId21"/>
    <p:sldId id="275" r:id="rId22"/>
    <p:sldId id="272" r:id="rId23"/>
    <p:sldId id="282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a\Desktop\IYNT\Puzzle%20in%20a%20beaker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a\Desktop\IYNT\Puzzle%20in%20a%20beaker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[Book1.xlsx]Sheet2!$B$4</c:f>
              <c:strCache>
                <c:ptCount val="1"/>
                <c:pt idx="0">
                  <c:v>Number of rings</c:v>
                </c:pt>
              </c:strCache>
            </c:strRef>
          </c:tx>
          <c:cat>
            <c:strRef>
              <c:f>[Book1.xlsx]Sheet2!$C$3:$H$3</c:f>
              <c:strCache>
                <c:ptCount val="6"/>
                <c:pt idx="0">
                  <c:v>Standard</c:v>
                </c:pt>
                <c:pt idx="1">
                  <c:v>Less Mg2+</c:v>
                </c:pt>
                <c:pt idx="2">
                  <c:v>More Mg2+</c:v>
                </c:pt>
                <c:pt idx="3">
                  <c:v>Less Ammonia</c:v>
                </c:pt>
                <c:pt idx="4">
                  <c:v>More Ammonia</c:v>
                </c:pt>
                <c:pt idx="5">
                  <c:v>More Both</c:v>
                </c:pt>
              </c:strCache>
            </c:strRef>
          </c:cat>
          <c:val>
            <c:numRef>
              <c:f>[Book1.xlsx]Sheet2!$C$4:$H$4</c:f>
              <c:numCache>
                <c:formatCode>Основной</c:formatCode>
                <c:ptCount val="6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[Book1.xlsx]Sheet2!$B$5</c:f>
              <c:strCache>
                <c:ptCount val="1"/>
                <c:pt idx="0">
                  <c:v>Thickness, mm</c:v>
                </c:pt>
              </c:strCache>
            </c:strRef>
          </c:tx>
          <c:spPr>
            <a:solidFill>
              <a:schemeClr val="accent6"/>
            </a:solidFill>
          </c:spPr>
          <c:dLbls>
            <c:dLblPos val="outEnd"/>
            <c:showVal val="1"/>
          </c:dLbls>
          <c:cat>
            <c:strRef>
              <c:f>[Book1.xlsx]Sheet2!$C$3:$H$3</c:f>
              <c:strCache>
                <c:ptCount val="6"/>
                <c:pt idx="0">
                  <c:v>Standard</c:v>
                </c:pt>
                <c:pt idx="1">
                  <c:v>Less Mg2+</c:v>
                </c:pt>
                <c:pt idx="2">
                  <c:v>More Mg2+</c:v>
                </c:pt>
                <c:pt idx="3">
                  <c:v>Less Ammonia</c:v>
                </c:pt>
                <c:pt idx="4">
                  <c:v>More Ammonia</c:v>
                </c:pt>
                <c:pt idx="5">
                  <c:v>More Both</c:v>
                </c:pt>
              </c:strCache>
            </c:strRef>
          </c:cat>
          <c:val>
            <c:numRef>
              <c:f>[Book1.xlsx]Sheet2!$C$5:$H$5</c:f>
              <c:numCache>
                <c:formatCode>Основной</c:formatCode>
                <c:ptCount val="6"/>
                <c:pt idx="0">
                  <c:v>1.1000000000000001</c:v>
                </c:pt>
                <c:pt idx="1">
                  <c:v>0.2</c:v>
                </c:pt>
                <c:pt idx="2">
                  <c:v>1.5</c:v>
                </c:pt>
                <c:pt idx="3">
                  <c:v>0.5</c:v>
                </c:pt>
                <c:pt idx="4">
                  <c:v>2</c:v>
                </c:pt>
                <c:pt idx="5">
                  <c:v>2.5</c:v>
                </c:pt>
              </c:numCache>
            </c:numRef>
          </c:val>
        </c:ser>
        <c:axId val="74621312"/>
        <c:axId val="74622848"/>
      </c:barChart>
      <c:catAx>
        <c:axId val="74621312"/>
        <c:scaling>
          <c:orientation val="minMax"/>
        </c:scaling>
        <c:axPos val="b"/>
        <c:tickLblPos val="nextTo"/>
        <c:crossAx val="74622848"/>
        <c:crosses val="autoZero"/>
        <c:auto val="1"/>
        <c:lblAlgn val="ctr"/>
        <c:lblOffset val="100"/>
      </c:catAx>
      <c:valAx>
        <c:axId val="74622848"/>
        <c:scaling>
          <c:orientation val="minMax"/>
        </c:scaling>
        <c:axPos val="l"/>
        <c:majorGridlines/>
        <c:numFmt formatCode="Основной" sourceLinked="1"/>
        <c:tickLblPos val="nextTo"/>
        <c:crossAx val="74621312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20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936066267279849"/>
          <c:y val="9.4190431730533528E-2"/>
          <c:w val="0.59897032801575656"/>
          <c:h val="0.7753931183720818"/>
        </c:manualLayout>
      </c:layout>
      <c:barChart>
        <c:barDir val="col"/>
        <c:grouping val="clustered"/>
        <c:ser>
          <c:idx val="0"/>
          <c:order val="0"/>
          <c:tx>
            <c:strRef>
              <c:f>[Book1.xlsx]Sheet1!$C$2</c:f>
              <c:strCache>
                <c:ptCount val="1"/>
                <c:pt idx="0">
                  <c:v>Standard</c:v>
                </c:pt>
              </c:strCache>
            </c:strRef>
          </c:tx>
          <c:spPr>
            <a:solidFill>
              <a:srgbClr val="7030A0"/>
            </a:solidFill>
          </c:spPr>
          <c:val>
            <c:numRef>
              <c:f>[Book1.xlsx]Sheet1!$C$3:$C$6</c:f>
              <c:numCache>
                <c:formatCode>Основной</c:formatCode>
                <c:ptCount val="4"/>
                <c:pt idx="0">
                  <c:v>1.5</c:v>
                </c:pt>
                <c:pt idx="1">
                  <c:v>4</c:v>
                </c:pt>
                <c:pt idx="2">
                  <c:v>9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[Book1.xlsx]Sheet1!$F$2</c:f>
              <c:strCache>
                <c:ptCount val="1"/>
                <c:pt idx="0">
                  <c:v>More Mg</c:v>
                </c:pt>
              </c:strCache>
            </c:strRef>
          </c:tx>
          <c:val>
            <c:numRef>
              <c:f>[Book1.xlsx]Sheet1!$F$3:$F$6</c:f>
              <c:numCache>
                <c:formatCode>Основной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[Book1.xlsx]Sheet1!$I$2</c:f>
              <c:strCache>
                <c:ptCount val="1"/>
                <c:pt idx="0">
                  <c:v>Less Mg</c:v>
                </c:pt>
              </c:strCache>
            </c:strRef>
          </c:tx>
          <c:val>
            <c:numRef>
              <c:f>[Book1.xlsx]Sheet1!$I$3:$I$4</c:f>
              <c:numCache>
                <c:formatCode>Основной</c:formatCode>
                <c:ptCount val="2"/>
                <c:pt idx="0">
                  <c:v>3</c:v>
                </c:pt>
                <c:pt idx="1">
                  <c:v>5.5</c:v>
                </c:pt>
              </c:numCache>
            </c:numRef>
          </c:val>
        </c:ser>
        <c:ser>
          <c:idx val="3"/>
          <c:order val="3"/>
          <c:tx>
            <c:strRef>
              <c:f>[Book1.xlsx]Sheet1!$K$2</c:f>
              <c:strCache>
                <c:ptCount val="1"/>
                <c:pt idx="0">
                  <c:v>More Ammonia</c:v>
                </c:pt>
              </c:strCache>
            </c:strRef>
          </c:tx>
          <c:val>
            <c:numRef>
              <c:f>[Book1.xlsx]Sheet1!$K$3:$K$6</c:f>
              <c:numCache>
                <c:formatCode>Основной</c:formatCode>
                <c:ptCount val="4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</c:ser>
        <c:ser>
          <c:idx val="4"/>
          <c:order val="4"/>
          <c:tx>
            <c:strRef>
              <c:f>[Book1.xlsx]Sheet1!$M$2</c:f>
              <c:strCache>
                <c:ptCount val="1"/>
                <c:pt idx="0">
                  <c:v>Less Ammonia</c:v>
                </c:pt>
              </c:strCache>
            </c:strRef>
          </c:tx>
          <c:spPr>
            <a:solidFill>
              <a:srgbClr val="00B0F0"/>
            </a:solidFill>
          </c:spPr>
          <c:val>
            <c:numRef>
              <c:f>[Book1.xlsx]Sheet1!$M$3:$M$5</c:f>
              <c:numCache>
                <c:formatCode>Основной</c:formatCode>
                <c:ptCount val="3"/>
                <c:pt idx="0">
                  <c:v>2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ser>
          <c:idx val="5"/>
          <c:order val="5"/>
          <c:tx>
            <c:strRef>
              <c:f>[Book1.xlsx]Sheet1!$O$2</c:f>
              <c:strCache>
                <c:ptCount val="1"/>
                <c:pt idx="0">
                  <c:v>More Both</c:v>
                </c:pt>
              </c:strCache>
            </c:strRef>
          </c:tx>
          <c:val>
            <c:numRef>
              <c:f>[Book1.xlsx]Sheet1!$O$3:$O$6</c:f>
              <c:numCache>
                <c:formatCode>Основной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dLbls>
          <c:showVal val="1"/>
        </c:dLbls>
        <c:axId val="75079680"/>
        <c:axId val="75081600"/>
      </c:barChart>
      <c:catAx>
        <c:axId val="7507968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</a:t>
                </a:r>
              </a:p>
            </c:rich>
          </c:tx>
          <c:layout>
            <c:manualLayout>
              <c:xMode val="edge"/>
              <c:yMode val="edge"/>
              <c:x val="0.69601113552313765"/>
              <c:y val="0.88086019354525247"/>
            </c:manualLayout>
          </c:layout>
        </c:title>
        <c:tickLblPos val="nextTo"/>
        <c:crossAx val="75081600"/>
        <c:crosses val="autoZero"/>
        <c:auto val="1"/>
        <c:lblAlgn val="ctr"/>
        <c:lblOffset val="100"/>
      </c:catAx>
      <c:valAx>
        <c:axId val="7508160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/>
                  <a:t>Δ</a:t>
                </a:r>
                <a:r>
                  <a:rPr lang="en-US"/>
                  <a:t>X, mm</a:t>
                </a:r>
              </a:p>
            </c:rich>
          </c:tx>
          <c:layout>
            <c:manualLayout>
              <c:xMode val="edge"/>
              <c:yMode val="edge"/>
              <c:x val="0.16058110489811961"/>
              <c:y val="2.3575047491139547E-2"/>
            </c:manualLayout>
          </c:layout>
        </c:title>
        <c:numFmt formatCode="Основной" sourceLinked="1"/>
        <c:tickLblPos val="nextTo"/>
        <c:crossAx val="750796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FCB73-E0B4-4B46-A3D0-8C81B1D25B39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D884A-8E96-4296-A477-809700687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46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D884A-8E96-4296-A477-8097006871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D884A-8E96-4296-A477-80970068718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2F2-82F4-4192-B5CD-C1DF24E13A14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4267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FE59-9F19-4DAD-A617-774B39920C8A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00438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40C7-F6F7-4E87-BDF0-EFE5F9D33229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4665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37C-CEFC-4940-97C3-8FF5C95B57CC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51436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C06-26A7-4050-8BB4-C691ACE0CC5A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1790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E283-D499-4981-9289-E339FD54A8D8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96066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861A-465C-4811-9840-37FFB6C377D5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6600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ED4-4B95-4234-87CC-26B6F8C5F4BA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52880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522-1904-45F1-94F9-D035C5A10BE3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64898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9DC4-E087-4A84-91DA-031EF16FA5CB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69638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FC2-D115-4B1B-919B-E642C1E44472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66968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5F9B0-C00B-4DA1-8371-8235492BB329}" type="datetime1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0CF8-1BDC-4F5A-BEBB-0855B15DDE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920" y="0"/>
            <a:ext cx="4541079" cy="3405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659756" y="1646237"/>
            <a:ext cx="1484243" cy="1759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70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lico.hu/index.html" TargetMode="External"/><Relationship Id="rId2" Type="http://schemas.openxmlformats.org/officeDocument/2006/relationships/hyperlink" Target="http://biosurvey.ou.edu/oas/06/paper/weaver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94"/>
          <a:stretch/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0985" y="1340768"/>
            <a:ext cx="4208929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#11.Puzzle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 a beaker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3106271" cy="1655762"/>
          </a:xfrm>
        </p:spPr>
        <p:txBody>
          <a:bodyPr/>
          <a:lstStyle/>
          <a:p>
            <a:r>
              <a:rPr lang="en-US" b="1" dirty="0"/>
              <a:t>Maryia Valoshyna, </a:t>
            </a:r>
            <a:r>
              <a:rPr lang="en-US" b="1" dirty="0" smtClean="0"/>
              <a:t>Spectrum, Belarus</a:t>
            </a:r>
            <a:endParaRPr lang="ru-RU" b="1" dirty="0"/>
          </a:p>
        </p:txBody>
      </p:sp>
      <p:pic>
        <p:nvPicPr>
          <p:cNvPr id="7" name="Рисунок 6" descr="OPsmDAmWmt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615" y="0"/>
            <a:ext cx="1878311" cy="1860145"/>
          </a:xfrm>
          <a:prstGeom prst="rect">
            <a:avLst/>
          </a:prstGeom>
        </p:spPr>
      </p:pic>
      <p:pic>
        <p:nvPicPr>
          <p:cNvPr id="8" name="Рисунок 7" descr="1Dziat4sA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25144"/>
            <a:ext cx="1933908" cy="16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47148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65127"/>
            <a:ext cx="7886700" cy="975642"/>
          </a:xfrm>
        </p:spPr>
        <p:txBody>
          <a:bodyPr/>
          <a:lstStyle/>
          <a:p>
            <a:r>
              <a:rPr lang="en-US" dirty="0" smtClean="0"/>
              <a:t>Changing both NH</a:t>
            </a:r>
            <a:r>
              <a:rPr lang="ru-RU" dirty="0" smtClean="0"/>
              <a:t>₄</a:t>
            </a:r>
            <a:r>
              <a:rPr lang="en-US" dirty="0" smtClean="0"/>
              <a:t>OH and MgSO</a:t>
            </a:r>
            <a:r>
              <a:rPr lang="ru-RU" dirty="0" smtClean="0"/>
              <a:t>₄</a:t>
            </a:r>
            <a:endParaRPr lang="ru-RU" dirty="0"/>
          </a:p>
        </p:txBody>
      </p:sp>
      <p:pic>
        <p:nvPicPr>
          <p:cNvPr id="5" name="Содержимое 4" descr="в2большевсе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40000"/>
          </a:blip>
          <a:srcRect l="18076" t="10552" r="29116" b="9723"/>
          <a:stretch>
            <a:fillRect/>
          </a:stretch>
        </p:blipFill>
        <p:spPr>
          <a:xfrm rot="5400000">
            <a:off x="1420167" y="1612281"/>
            <a:ext cx="5511577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4581128"/>
            <a:ext cx="248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xure Handwriting" pitchFamily="34" charset="0"/>
              </a:rPr>
              <a:t>Two times more</a:t>
            </a:r>
            <a:endParaRPr lang="ru-RU" sz="2400" b="1" dirty="0" smtClean="0">
              <a:solidFill>
                <a:srgbClr val="7030A0"/>
              </a:solidFill>
              <a:latin typeface="Axure Handwriting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126"/>
            <a:ext cx="7831782" cy="1325563"/>
          </a:xfrm>
        </p:spPr>
        <p:txBody>
          <a:bodyPr/>
          <a:lstStyle/>
          <a:p>
            <a:r>
              <a:rPr lang="en-US" dirty="0" smtClean="0"/>
              <a:t>Number and thickness of the layers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539552" y="1484784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039694" cy="1119658"/>
          </a:xfrm>
        </p:spPr>
        <p:txBody>
          <a:bodyPr>
            <a:normAutofit/>
          </a:bodyPr>
          <a:lstStyle/>
          <a:p>
            <a:r>
              <a:rPr lang="en-US" dirty="0" smtClean="0"/>
              <a:t>Distances between the layers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8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Prenucleation (Ostwald)</a:t>
            </a:r>
          </a:p>
          <a:p>
            <a:r>
              <a:rPr lang="en-US" sz="3200" dirty="0" smtClean="0"/>
              <a:t>Postnucleation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rcRect l="38187" t="10801" r="39763" b="1001"/>
          <a:stretch>
            <a:fillRect/>
          </a:stretch>
        </p:blipFill>
        <p:spPr>
          <a:xfrm>
            <a:off x="5292080" y="1396807"/>
            <a:ext cx="201622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5896957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Liesegang </a:t>
            </a:r>
            <a:r>
              <a:rPr lang="en-US" dirty="0" smtClean="0"/>
              <a:t>rings</a:t>
            </a:r>
            <a:endParaRPr lang="ru-RU" dirty="0"/>
          </a:p>
        </p:txBody>
      </p:sp>
      <p:pic>
        <p:nvPicPr>
          <p:cNvPr id="5" name="Содержимое 4" descr="640px-Liesega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8817"/>
            <a:ext cx="4464496" cy="444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8121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xure Handwriting" pitchFamily="34" charset="0"/>
              </a:rPr>
              <a:t>Raphael Eduard Liesegang</a:t>
            </a:r>
            <a:endParaRPr lang="ru-RU" sz="20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methods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K</a:t>
            </a:r>
            <a:r>
              <a:rPr lang="ru-RU" dirty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Cr</a:t>
            </a:r>
            <a:r>
              <a:rPr lang="ru-RU" dirty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O₇ 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+ 2AgNO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₃</a:t>
            </a:r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 = Ag</a:t>
            </a:r>
            <a:r>
              <a:rPr lang="ru-RU" dirty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Cr</a:t>
            </a:r>
            <a:r>
              <a:rPr lang="ru-RU" dirty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O₇↓ + 2KNO</a:t>
            </a:r>
            <a:r>
              <a:rPr lang="ru-RU" dirty="0">
                <a:solidFill>
                  <a:srgbClr val="7030A0"/>
                </a:solidFill>
                <a:latin typeface="Axure Handwriting" pitchFamily="34" charset="0"/>
              </a:rPr>
              <a:t>₃</a:t>
            </a:r>
            <a:endParaRPr lang="en-US" dirty="0">
              <a:solidFill>
                <a:srgbClr val="7030A0"/>
              </a:solidFill>
              <a:latin typeface="Axure Handwriting" pitchFamily="34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(with gelatin)</a:t>
            </a:r>
          </a:p>
          <a:p>
            <a:endParaRPr lang="en-US" dirty="0" smtClean="0">
              <a:solidFill>
                <a:srgbClr val="7030A0"/>
              </a:solidFill>
              <a:latin typeface="Axure Handwriting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K</a:t>
            </a:r>
            <a:r>
              <a:rPr lang="ru-RU" dirty="0" smtClean="0">
                <a:solidFill>
                  <a:srgbClr val="7030A0"/>
                </a:solidFill>
              </a:rPr>
              <a:t>₂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Cr</a:t>
            </a:r>
            <a:r>
              <a:rPr lang="ru-RU" dirty="0" smtClean="0">
                <a:solidFill>
                  <a:srgbClr val="7030A0"/>
                </a:solidFill>
              </a:rPr>
              <a:t>₂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O₇</a:t>
            </a:r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 + 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CuSO</a:t>
            </a:r>
            <a:r>
              <a:rPr lang="ru-RU" dirty="0">
                <a:solidFill>
                  <a:srgbClr val="7030A0"/>
                </a:solidFill>
                <a:latin typeface="Axure Handwriting" pitchFamily="34" charset="0"/>
              </a:rPr>
              <a:t>₄</a:t>
            </a:r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 = CuCr</a:t>
            </a:r>
            <a:r>
              <a:rPr lang="ru-RU" dirty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O₇↓ + K</a:t>
            </a:r>
            <a:r>
              <a:rPr lang="ru-RU" dirty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SO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₄</a:t>
            </a:r>
            <a:endParaRPr lang="en-US" dirty="0" smtClean="0">
              <a:solidFill>
                <a:srgbClr val="7030A0"/>
              </a:solidFill>
              <a:latin typeface="Axure Handwriting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(with H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SiO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₃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)</a:t>
            </a:r>
            <a:endParaRPr lang="ru-RU" dirty="0">
              <a:solidFill>
                <a:srgbClr val="7030A0"/>
              </a:solidFill>
              <a:latin typeface="Axure Handwriting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20150601_180240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35847" t="10000" r="10715" b="35000"/>
          <a:stretch>
            <a:fillRect/>
          </a:stretch>
        </p:blipFill>
        <p:spPr>
          <a:xfrm rot="5400000">
            <a:off x="5874687" y="2525629"/>
            <a:ext cx="3731328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04248" y="544522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xure Handwriting" pitchFamily="34" charset="0"/>
              </a:rPr>
              <a:t>Co(OH)</a:t>
            </a:r>
            <a:r>
              <a:rPr lang="ru-RU" sz="3200" dirty="0" smtClean="0">
                <a:solidFill>
                  <a:srgbClr val="7030A0"/>
                </a:solidFill>
                <a:latin typeface="Axure Handwriting" pitchFamily="34" charset="0"/>
              </a:rPr>
              <a:t> ₂</a:t>
            </a:r>
            <a:endParaRPr lang="ru-RU" sz="3200" dirty="0">
              <a:solidFill>
                <a:srgbClr val="7030A0"/>
              </a:solidFill>
              <a:latin typeface="Axure Handwriting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 dish</a:t>
            </a:r>
            <a:endParaRPr lang="ru-RU" dirty="0"/>
          </a:p>
        </p:txBody>
      </p:sp>
      <p:pic>
        <p:nvPicPr>
          <p:cNvPr id="5" name="Содержимое 4" descr="20150601_16575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43735" t="13360" r="21362" b="30955"/>
          <a:stretch>
            <a:fillRect/>
          </a:stretch>
        </p:blipFill>
        <p:spPr>
          <a:xfrm>
            <a:off x="539552" y="1412776"/>
            <a:ext cx="3851400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20150601_16575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1100" t="2401" r="26375" b="23400"/>
          <a:stretch>
            <a:fillRect/>
          </a:stretch>
        </p:blipFill>
        <p:spPr>
          <a:xfrm>
            <a:off x="4644008" y="2276872"/>
            <a:ext cx="4248472" cy="4169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Natural examples</a:t>
            </a:r>
            <a:endParaRPr lang="ru-RU" sz="4800" b="1" dirty="0"/>
          </a:p>
        </p:txBody>
      </p:sp>
      <p:pic>
        <p:nvPicPr>
          <p:cNvPr id="5" name="Содержимое 4" descr="Agate_banded_750p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60648"/>
            <a:ext cx="2426020" cy="202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post-4-1243428755.jpg"/>
          <p:cNvPicPr>
            <a:picLocks noChangeAspect="1"/>
          </p:cNvPicPr>
          <p:nvPr/>
        </p:nvPicPr>
        <p:blipFill>
          <a:blip r:embed="rId3" cstate="print"/>
          <a:srcRect b="3761"/>
          <a:stretch>
            <a:fillRect/>
          </a:stretch>
        </p:blipFill>
        <p:spPr>
          <a:xfrm>
            <a:off x="5004048" y="2060848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79912" y="213285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xure Handwriting" pitchFamily="34" charset="0"/>
              </a:rPr>
              <a:t>agate</a:t>
            </a:r>
            <a:endParaRPr lang="ru-RU" sz="3200" dirty="0">
              <a:latin typeface="Axure Handwriting" pitchFamily="34" charset="0"/>
            </a:endParaRPr>
          </a:p>
        </p:txBody>
      </p:sp>
      <p:pic>
        <p:nvPicPr>
          <p:cNvPr id="10" name="Рисунок 9" descr="120px-Ag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18" y="2100884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575143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xure Handwriting" pitchFamily="34" charset="0"/>
              </a:rPr>
              <a:t>Blue agate</a:t>
            </a:r>
            <a:endParaRPr lang="ru-RU" sz="3200" dirty="0" smtClean="0">
              <a:latin typeface="Axure Handwriting" pitchFamily="34" charset="0"/>
            </a:endParaRPr>
          </a:p>
        </p:txBody>
      </p:sp>
      <p:pic>
        <p:nvPicPr>
          <p:cNvPr id="9" name="Рисунок 8" descr="ja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1409" y="4869160"/>
            <a:ext cx="3090831" cy="183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732240" y="558924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xure Handwriting" pitchFamily="34" charset="0"/>
              </a:rPr>
              <a:t>Jasper</a:t>
            </a:r>
            <a:endParaRPr lang="ru-RU" sz="3200" dirty="0" smtClean="0">
              <a:latin typeface="Axure Handwriting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971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xure Handwriting" pitchFamily="34" charset="0"/>
                <a:cs typeface="Aparajita" pitchFamily="34" charset="0"/>
              </a:rPr>
              <a:t>Plenty of experiments</a:t>
            </a:r>
            <a:r>
              <a:rPr lang="ru-RU" sz="3200" dirty="0" smtClean="0">
                <a:latin typeface="Axure Handwriting" pitchFamily="34" charset="0"/>
                <a:cs typeface="Aparajita" pitchFamily="34" charset="0"/>
              </a:rPr>
              <a:t> </a:t>
            </a:r>
            <a:r>
              <a:rPr lang="en-GB" sz="3200" dirty="0" smtClean="0">
                <a:latin typeface="Axure Handwriting" pitchFamily="34" charset="0"/>
                <a:cs typeface="Aparajita" pitchFamily="34" charset="0"/>
              </a:rPr>
              <a:t>have been done</a:t>
            </a:r>
            <a:r>
              <a:rPr lang="en-US" sz="3200" dirty="0" smtClean="0">
                <a:latin typeface="Axure Handwriting" pitchFamily="34" charset="0"/>
                <a:cs typeface="Aparajita" pitchFamily="34" charset="0"/>
              </a:rPr>
              <a:t>, including varying concentrations of </a:t>
            </a:r>
            <a:r>
              <a:rPr lang="en-GB" sz="3200" dirty="0" smtClean="0">
                <a:latin typeface="Axure Handwriting" pitchFamily="34" charset="0"/>
                <a:cs typeface="Aparajita" pitchFamily="34" charset="0"/>
              </a:rPr>
              <a:t>all </a:t>
            </a:r>
            <a:r>
              <a:rPr lang="en-US" sz="3200" dirty="0" smtClean="0">
                <a:latin typeface="Axure Handwriting" pitchFamily="34" charset="0"/>
                <a:cs typeface="Aparajita" pitchFamily="34" charset="0"/>
              </a:rPr>
              <a:t>the included reagents.</a:t>
            </a:r>
          </a:p>
          <a:p>
            <a:pPr lvl="1"/>
            <a:r>
              <a:rPr lang="en-US" dirty="0" smtClean="0">
                <a:latin typeface="Axure Handwriting" pitchFamily="34" charset="0"/>
                <a:cs typeface="Aparajita" pitchFamily="34" charset="0"/>
              </a:rPr>
              <a:t>More NH</a:t>
            </a:r>
            <a:r>
              <a:rPr lang="ru-RU" dirty="0" smtClean="0">
                <a:cs typeface="Aparajita" pitchFamily="34" charset="0"/>
              </a:rPr>
              <a:t>₄</a:t>
            </a:r>
            <a:r>
              <a:rPr lang="en-US" dirty="0" smtClean="0">
                <a:latin typeface="Axure Handwriting" pitchFamily="34" charset="0"/>
                <a:cs typeface="Aparajita" pitchFamily="34" charset="0"/>
              </a:rPr>
              <a:t>OH/MgSO</a:t>
            </a:r>
            <a:r>
              <a:rPr lang="ru-RU" dirty="0" smtClean="0">
                <a:cs typeface="Aparajita" pitchFamily="34" charset="0"/>
              </a:rPr>
              <a:t>₄</a:t>
            </a:r>
            <a:r>
              <a:rPr lang="en-US" dirty="0" smtClean="0">
                <a:cs typeface="Aparajita" pitchFamily="34" charset="0"/>
              </a:rPr>
              <a:t> </a:t>
            </a:r>
            <a:r>
              <a:rPr lang="en-US" dirty="0" smtClean="0">
                <a:latin typeface="Axure Handwriting" pitchFamily="34" charset="0"/>
                <a:cs typeface="Aparajita" pitchFamily="34" charset="0"/>
              </a:rPr>
              <a:t>→ more rings</a:t>
            </a:r>
          </a:p>
          <a:p>
            <a:r>
              <a:rPr lang="en-US" sz="3200" dirty="0" smtClean="0">
                <a:latin typeface="Axure Handwriting" pitchFamily="34" charset="0"/>
                <a:cs typeface="Aparajita" pitchFamily="34" charset="0"/>
              </a:rPr>
              <a:t>The distance between the rings appeared to depend on the concentration of gelatin, MgSO</a:t>
            </a:r>
            <a:r>
              <a:rPr lang="ru-RU" sz="3200" dirty="0" smtClean="0">
                <a:latin typeface="Axure Handwriting" pitchFamily="34" charset="0"/>
                <a:cs typeface="Aparajita" pitchFamily="34" charset="0"/>
              </a:rPr>
              <a:t>₄</a:t>
            </a:r>
            <a:r>
              <a:rPr lang="en-US" sz="3200" dirty="0" smtClean="0">
                <a:latin typeface="Axure Handwriting" pitchFamily="34" charset="0"/>
                <a:cs typeface="Aparajita" pitchFamily="34" charset="0"/>
              </a:rPr>
              <a:t> and NH</a:t>
            </a:r>
            <a:r>
              <a:rPr lang="ru-RU" sz="3200" dirty="0" smtClean="0">
                <a:cs typeface="Aparajita" pitchFamily="34" charset="0"/>
              </a:rPr>
              <a:t>₄</a:t>
            </a:r>
            <a:r>
              <a:rPr lang="en-US" sz="3200" dirty="0" smtClean="0">
                <a:latin typeface="Axure Handwriting" pitchFamily="34" charset="0"/>
                <a:cs typeface="Aparajita" pitchFamily="34" charset="0"/>
              </a:rPr>
              <a:t>OH</a:t>
            </a:r>
            <a:r>
              <a:rPr lang="ru-RU" sz="3200" dirty="0" smtClean="0">
                <a:latin typeface="Axure Handwriting" pitchFamily="34" charset="0"/>
                <a:cs typeface="Aparajita" pitchFamily="34" charset="0"/>
              </a:rPr>
              <a:t>; </a:t>
            </a:r>
            <a:endParaRPr lang="en-US" sz="3200" dirty="0" smtClean="0">
              <a:latin typeface="Axure Handwriting" pitchFamily="34" charset="0"/>
              <a:cs typeface="Aparajita" pitchFamily="34" charset="0"/>
            </a:endParaRPr>
          </a:p>
          <a:p>
            <a:pPr lvl="1"/>
            <a:r>
              <a:rPr lang="en-US" sz="2800" dirty="0" smtClean="0">
                <a:latin typeface="Axure Handwriting" pitchFamily="34" charset="0"/>
                <a:cs typeface="Aparajita" pitchFamily="34" charset="0"/>
              </a:rPr>
              <a:t>More gelatin/MgSO</a:t>
            </a:r>
            <a:r>
              <a:rPr lang="ru-RU" sz="2800" dirty="0" smtClean="0">
                <a:cs typeface="Aparajita" pitchFamily="34" charset="0"/>
              </a:rPr>
              <a:t>₄</a:t>
            </a:r>
            <a:r>
              <a:rPr lang="en-US" sz="2800" dirty="0" smtClean="0">
                <a:cs typeface="Aparajita" pitchFamily="34" charset="0"/>
              </a:rPr>
              <a:t> /</a:t>
            </a:r>
            <a:r>
              <a:rPr lang="en-US" sz="2800" dirty="0" smtClean="0">
                <a:latin typeface="Axure Handwriting" pitchFamily="34" charset="0"/>
                <a:cs typeface="Aparajita" pitchFamily="34" charset="0"/>
              </a:rPr>
              <a:t> NH</a:t>
            </a:r>
            <a:r>
              <a:rPr lang="ru-RU" sz="2800" dirty="0" smtClean="0">
                <a:cs typeface="Aparajita" pitchFamily="34" charset="0"/>
              </a:rPr>
              <a:t>₄</a:t>
            </a:r>
            <a:r>
              <a:rPr lang="en-US" sz="2800" dirty="0" smtClean="0">
                <a:latin typeface="Axure Handwriting" pitchFamily="34" charset="0"/>
                <a:cs typeface="Aparajita" pitchFamily="34" charset="0"/>
              </a:rPr>
              <a:t>OH → distance less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18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mG03GrYA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5869428" cy="4941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Axure Handwriting" pitchFamily="34" charset="0"/>
              </a:rPr>
              <a:t>Thank you for your kind attention!</a:t>
            </a:r>
            <a:endParaRPr lang="ru-RU" sz="8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situation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1647"/>
          </a:xfrm>
        </p:spPr>
        <p:txBody>
          <a:bodyPr>
            <a:normAutofit/>
          </a:bodyPr>
          <a:lstStyle/>
          <a:p>
            <a:pPr marL="79375" indent="276225" algn="just"/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A researcher decided to measure the diffusion rate of ammonia in gelatin. He added some magnesium sulfate to the hot gelatin solution which set to a gel on cooling. He then poured some aqueous solution of ammonia onto the gel and left the beaker for two days. The researcher was surprised to discover white layers</a:t>
            </a:r>
            <a:r>
              <a:rPr lang="en-US" dirty="0" smtClean="0">
                <a:solidFill>
                  <a:srgbClr val="7030A0"/>
                </a:solidFill>
                <a:effectLst>
                  <a:glow rad="1143000">
                    <a:schemeClr val="accent1">
                      <a:alpha val="36000"/>
                    </a:schemeClr>
                  </a:glow>
                </a:effectLst>
                <a:latin typeface="Axure Handwriting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of precipitate in the beaker. Explain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this phenomenon and determine what does the number of bands depend upon.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3695" y="408894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xure Handwriting" pitchFamily="34" charset="0"/>
              </a:rPr>
              <a:t>white   layers</a:t>
            </a:r>
            <a:endParaRPr lang="ru-RU" sz="2800" dirty="0" smtClean="0">
              <a:solidFill>
                <a:srgbClr val="00B050"/>
              </a:solidFill>
              <a:latin typeface="Axure Handwriti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593" y="522920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xure Handwriting" pitchFamily="34" charset="0"/>
              </a:rPr>
              <a:t>number of bands</a:t>
            </a:r>
            <a:endParaRPr lang="ru-RU" sz="2800" dirty="0" smtClean="0">
              <a:solidFill>
                <a:srgbClr val="00B050"/>
              </a:solidFill>
              <a:latin typeface="Axure Handwriting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Axure Handwriting" pitchFamily="34" charset="0"/>
              </a:rPr>
              <a:t>Supplement</a:t>
            </a:r>
            <a:endParaRPr lang="ru-RU" sz="8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measures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xure Handwriting" pitchFamily="34" charset="0"/>
              </a:rPr>
              <a:t>Wear smock (+gloves, mask etc.)</a:t>
            </a:r>
          </a:p>
          <a:p>
            <a:endParaRPr lang="en-US" dirty="0" smtClean="0">
              <a:latin typeface="Axure Handwriting" pitchFamily="34" charset="0"/>
            </a:endParaRPr>
          </a:p>
          <a:p>
            <a:r>
              <a:rPr lang="en-US" dirty="0" smtClean="0">
                <a:latin typeface="Axure Handwriting" pitchFamily="34" charset="0"/>
              </a:rPr>
              <a:t>Make experiments in the draft hood</a:t>
            </a:r>
          </a:p>
          <a:p>
            <a:endParaRPr lang="en-US" dirty="0" smtClean="0">
              <a:latin typeface="Axure Handwriting" pitchFamily="34" charset="0"/>
            </a:endParaRPr>
          </a:p>
          <a:p>
            <a:r>
              <a:rPr lang="en-US" dirty="0" smtClean="0">
                <a:latin typeface="Axure Handwriting" pitchFamily="34" charset="0"/>
              </a:rPr>
              <a:t>Don’t place cold glasses onto the </a:t>
            </a:r>
            <a:r>
              <a:rPr lang="en-GB" dirty="0" smtClean="0">
                <a:latin typeface="Axure Handwriting" pitchFamily="34" charset="0"/>
              </a:rPr>
              <a:t>heated </a:t>
            </a:r>
            <a:r>
              <a:rPr lang="en-US" dirty="0" smtClean="0">
                <a:latin typeface="Axure Handwriting" pitchFamily="34" charset="0"/>
              </a:rPr>
              <a:t>plate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Воюцкий</a:t>
            </a:r>
            <a:r>
              <a:rPr lang="ru-RU" dirty="0"/>
              <a:t> С.С. Курс коллоидной химии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 Большая энциклопедия природы. Т. 12: Камни и минералы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http://biosurvey.ou.edu/oas/06/paper/weaver.pdf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http://www.insilico.hu/index.html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rope</a:t>
            </a:r>
            <a:endParaRPr lang="ru-RU" dirty="0"/>
          </a:p>
        </p:txBody>
      </p:sp>
      <p:pic>
        <p:nvPicPr>
          <p:cNvPr id="5" name="Содержимое 4" descr="IMG_20150423_1109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348" t="43294" r="14697" b="21884"/>
          <a:stretch>
            <a:fillRect/>
          </a:stretch>
        </p:blipFill>
        <p:spPr>
          <a:xfrm rot="10800000">
            <a:off x="971600" y="1239127"/>
            <a:ext cx="6408712" cy="561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43800" y="2636912"/>
            <a:ext cx="180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Axure Handwriting" pitchFamily="34" charset="0"/>
              </a:rPr>
              <a:t>The precipitate is shifted to the rope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Axure Handwriting" pitchFamily="34" charset="0"/>
              </a:rPr>
              <a:t>One of the layers is right on the knot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40 ml of 6% solution of gelatin: 2,7 g of gelatin, 38 ml of water</a:t>
            </a:r>
          </a:p>
          <a:p>
            <a:pPr>
              <a:buNone/>
            </a:pPr>
            <a:r>
              <a:rPr lang="en-US" dirty="0" smtClean="0"/>
              <a:t>10%: 4,58 g of gelatin, 35 ml of water</a:t>
            </a:r>
          </a:p>
          <a:p>
            <a:pPr>
              <a:buNone/>
            </a:pPr>
            <a:r>
              <a:rPr lang="en-US" dirty="0" smtClean="0"/>
              <a:t>C(MgSO</a:t>
            </a:r>
            <a:r>
              <a:rPr lang="ru-RU" dirty="0" smtClean="0"/>
              <a:t>₄</a:t>
            </a:r>
            <a:r>
              <a:rPr lang="en-US" dirty="0" smtClean="0"/>
              <a:t>)=0,05 M; m(MgSO</a:t>
            </a:r>
            <a:r>
              <a:rPr lang="ru-RU" dirty="0" smtClean="0"/>
              <a:t>₄</a:t>
            </a:r>
            <a:r>
              <a:rPr lang="en-US" dirty="0" smtClean="0"/>
              <a:t>)=Mn=0,6 g</a:t>
            </a:r>
          </a:p>
          <a:p>
            <a:pPr>
              <a:buNone/>
            </a:pPr>
            <a:r>
              <a:rPr lang="en-US" dirty="0" smtClean="0"/>
              <a:t>V(NH</a:t>
            </a:r>
            <a:r>
              <a:rPr lang="ru-RU" dirty="0" smtClean="0"/>
              <a:t>₄</a:t>
            </a:r>
            <a:r>
              <a:rPr lang="en-US" dirty="0" smtClean="0"/>
              <a:t>OH)=m:</a:t>
            </a:r>
            <a:r>
              <a:rPr lang="el-GR" dirty="0" smtClean="0">
                <a:latin typeface="Calibri"/>
              </a:rPr>
              <a:t>ρ</a:t>
            </a:r>
            <a:r>
              <a:rPr lang="en-US" dirty="0" smtClean="0">
                <a:latin typeface="Calibri"/>
              </a:rPr>
              <a:t>=1,54 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smtClean="0">
                <a:solidFill>
                  <a:schemeClr val="tx1"/>
                </a:solidFill>
              </a:rPr>
              <a:pPr/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going on?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59421"/>
            <a:ext cx="8712968" cy="2005683"/>
          </a:xfrm>
        </p:spPr>
        <p:txBody>
          <a:bodyPr>
            <a:normAutofit/>
          </a:bodyPr>
          <a:lstStyle/>
          <a:p>
            <a:pPr marL="0" indent="263525"/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MgSO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₄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 + 2NH</a:t>
            </a:r>
            <a:r>
              <a:rPr lang="ru-RU" dirty="0">
                <a:solidFill>
                  <a:srgbClr val="7030A0"/>
                </a:solidFill>
                <a:latin typeface="Axure Handwriting" pitchFamily="34" charset="0"/>
              </a:rPr>
              <a:t>₄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OH = Mg(OH)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↓ 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+ (NH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₄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)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dirty="0">
                <a:solidFill>
                  <a:srgbClr val="7030A0"/>
                </a:solidFill>
                <a:latin typeface="Axure Handwriting" pitchFamily="34" charset="0"/>
              </a:rPr>
              <a:t>SO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₄</a:t>
            </a:r>
            <a:endParaRPr lang="en-US" dirty="0" smtClean="0">
              <a:solidFill>
                <a:srgbClr val="7030A0"/>
              </a:solidFill>
              <a:latin typeface="Axure Handwriting" pitchFamily="34" charset="0"/>
            </a:endParaRPr>
          </a:p>
          <a:p>
            <a:pPr marL="0" indent="263525"/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Mg</a:t>
            </a:r>
            <a:r>
              <a:rPr lang="en-US" sz="3600" b="1" dirty="0">
                <a:solidFill>
                  <a:srgbClr val="7030A0"/>
                </a:solidFill>
              </a:rPr>
              <a:t>²</a:t>
            </a:r>
            <a:r>
              <a:rPr lang="en-US" sz="3600" b="1" dirty="0" smtClean="0">
                <a:solidFill>
                  <a:srgbClr val="7030A0"/>
                </a:solidFill>
                <a:latin typeface="Calibri"/>
              </a:rPr>
              <a:t>⁺ 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+ 2OH</a:t>
            </a:r>
            <a:r>
              <a:rPr lang="en-US" sz="4400" b="1" dirty="0" smtClean="0">
                <a:solidFill>
                  <a:srgbClr val="7030A0"/>
                </a:solidFill>
              </a:rPr>
              <a:t>⁻ 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= Mg(OH)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dirty="0" smtClean="0">
                <a:solidFill>
                  <a:srgbClr val="7030A0"/>
                </a:solidFill>
              </a:rPr>
              <a:t>↓      </a:t>
            </a:r>
            <a:endParaRPr lang="ru-RU" dirty="0">
              <a:solidFill>
                <a:srgbClr val="7030A0"/>
              </a:solidFill>
              <a:latin typeface="Axure Handwriting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3059832" y="2843384"/>
            <a:ext cx="1872208" cy="936104"/>
          </a:xfrm>
          <a:prstGeom prst="arc">
            <a:avLst>
              <a:gd name="adj1" fmla="val 16200000"/>
              <a:gd name="adj2" fmla="val 1591268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39066" y="30190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xure Handwriting" pitchFamily="34" charset="0"/>
              </a:rPr>
              <a:t>(white)</a:t>
            </a:r>
            <a:endParaRPr lang="ru-RU" sz="3200" b="1" spc="150" dirty="0">
              <a:ln w="11430">
                <a:solidFill>
                  <a:schemeClr val="tx1"/>
                </a:solidFill>
              </a:ln>
              <a:solidFill>
                <a:srgbClr val="F8F8F8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732343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xure Handwriting" pitchFamily="34" charset="0"/>
              </a:rPr>
              <a:t>Gelatin forms a gel medium</a:t>
            </a:r>
            <a:endParaRPr lang="ru-RU" sz="3200" dirty="0" smtClean="0">
              <a:solidFill>
                <a:srgbClr val="7030A0"/>
              </a:solidFill>
              <a:latin typeface="Axure Handwriting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xure Handwriting" pitchFamily="34" charset="0"/>
              </a:rPr>
              <a:t>Experimental part</a:t>
            </a:r>
            <a:endParaRPr lang="ru-RU" sz="8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measures. </a:t>
            </a:r>
            <a:br>
              <a:rPr lang="en-US" dirty="0" smtClean="0"/>
            </a:br>
            <a:r>
              <a:rPr lang="en-US" dirty="0" smtClean="0"/>
              <a:t>Experiment methodic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Axure Handwriting" pitchFamily="34" charset="0"/>
              </a:rPr>
              <a:t>!All the experiments </a:t>
            </a:r>
            <a:r>
              <a:rPr lang="en-US" sz="2400" b="1" i="1" dirty="0" smtClean="0">
                <a:solidFill>
                  <a:srgbClr val="7030A0"/>
                </a:solidFill>
                <a:latin typeface="Axure Handwriting" pitchFamily="34" charset="0"/>
              </a:rPr>
              <a:t>must </a:t>
            </a:r>
            <a:r>
              <a:rPr lang="en-US" sz="2400" b="1" i="1" dirty="0">
                <a:solidFill>
                  <a:srgbClr val="7030A0"/>
                </a:solidFill>
                <a:latin typeface="Axure Handwriting" pitchFamily="34" charset="0"/>
              </a:rPr>
              <a:t>be done in the draft hood</a:t>
            </a:r>
            <a:r>
              <a:rPr lang="en-US" sz="2400" b="1" i="1" dirty="0" smtClean="0">
                <a:solidFill>
                  <a:srgbClr val="7030A0"/>
                </a:solidFill>
                <a:latin typeface="Axure Handwriting" pitchFamily="34" charset="0"/>
              </a:rPr>
              <a:t>!</a:t>
            </a:r>
          </a:p>
          <a:p>
            <a:endParaRPr lang="en-US" sz="2400" b="1" i="1" dirty="0">
              <a:solidFill>
                <a:srgbClr val="7030A0"/>
              </a:solidFill>
              <a:latin typeface="Axure Handwriting" pitchFamily="34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Axure Handwriting" pitchFamily="34" charset="0"/>
              </a:rPr>
              <a:t>20 ml 0,05M MgSO</a:t>
            </a:r>
            <a:r>
              <a:rPr lang="ru-RU" sz="2800" dirty="0" smtClean="0">
                <a:solidFill>
                  <a:srgbClr val="7030A0"/>
                </a:solidFill>
                <a:latin typeface="Axure Handwriting" pitchFamily="34" charset="0"/>
              </a:rPr>
              <a:t>₄</a:t>
            </a:r>
            <a:endParaRPr lang="en-US" sz="2800" dirty="0" smtClean="0">
              <a:solidFill>
                <a:srgbClr val="7030A0"/>
              </a:solidFill>
              <a:latin typeface="Axure Handwriting" pitchFamily="34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Axure Handwriting" pitchFamily="34" charset="0"/>
              </a:rPr>
              <a:t>20 ml gelatin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xure Handwriting" pitchFamily="34" charset="0"/>
              </a:rPr>
              <a:t>Aqueous ammonia</a:t>
            </a:r>
          </a:p>
          <a:p>
            <a:endParaRPr lang="en-US" sz="2800" dirty="0" smtClean="0">
              <a:solidFill>
                <a:srgbClr val="7030A0"/>
              </a:solidFill>
              <a:latin typeface="Axure Handwriting" pitchFamily="34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Axure Handwriting" pitchFamily="34" charset="0"/>
              </a:rPr>
              <a:t>38 ml H</a:t>
            </a:r>
            <a:r>
              <a:rPr lang="ru-RU" sz="2800" dirty="0" smtClean="0">
                <a:solidFill>
                  <a:srgbClr val="7030A0"/>
                </a:solidFill>
                <a:latin typeface="Axure Handwriting" pitchFamily="34" charset="0"/>
              </a:rPr>
              <a:t>₂</a:t>
            </a:r>
            <a:r>
              <a:rPr lang="en-US" sz="2800" dirty="0" smtClean="0">
                <a:solidFill>
                  <a:srgbClr val="7030A0"/>
                </a:solidFill>
                <a:latin typeface="Axure Handwriting" pitchFamily="34" charset="0"/>
              </a:rPr>
              <a:t>O </a:t>
            </a:r>
            <a:r>
              <a:rPr lang="en-US" sz="2800" dirty="0">
                <a:solidFill>
                  <a:srgbClr val="7030A0"/>
                </a:solidFill>
                <a:latin typeface="Axure Handwriting" pitchFamily="34" charset="0"/>
              </a:rPr>
              <a:t>→ 0,6 g MgSO</a:t>
            </a:r>
            <a:r>
              <a:rPr lang="ru-RU" sz="2800" dirty="0">
                <a:solidFill>
                  <a:srgbClr val="7030A0"/>
                </a:solidFill>
                <a:latin typeface="Axure Handwriting" pitchFamily="34" charset="0"/>
              </a:rPr>
              <a:t>₄</a:t>
            </a:r>
            <a:r>
              <a:rPr lang="en-US" sz="2800" dirty="0">
                <a:solidFill>
                  <a:srgbClr val="7030A0"/>
                </a:solidFill>
                <a:latin typeface="Axure Handwriting" pitchFamily="34" charset="0"/>
              </a:rPr>
              <a:t> → 2,7 g </a:t>
            </a:r>
            <a:r>
              <a:rPr lang="en-US" sz="2800" dirty="0" smtClean="0">
                <a:solidFill>
                  <a:srgbClr val="7030A0"/>
                </a:solidFill>
                <a:latin typeface="Axure Handwriting" pitchFamily="34" charset="0"/>
              </a:rPr>
              <a:t>gelatin </a:t>
            </a:r>
            <a:r>
              <a:rPr lang="en-US" sz="2800" dirty="0" smtClean="0">
                <a:solidFill>
                  <a:srgbClr val="7030A0"/>
                </a:solidFill>
                <a:latin typeface="Calibri"/>
              </a:rPr>
              <a:t>→</a:t>
            </a:r>
            <a:r>
              <a:rPr lang="en-US" sz="2800" dirty="0" smtClean="0">
                <a:solidFill>
                  <a:srgbClr val="7030A0"/>
                </a:solidFill>
                <a:latin typeface="Axure Handwriting" pitchFamily="34" charset="0"/>
              </a:rPr>
              <a:t> 1,54 ml 25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% NH</a:t>
            </a:r>
            <a:r>
              <a:rPr lang="ru-RU" dirty="0" smtClean="0">
                <a:solidFill>
                  <a:srgbClr val="7030A0"/>
                </a:solidFill>
                <a:latin typeface="Axure Handwriting" pitchFamily="34" charset="0"/>
              </a:rPr>
              <a:t>₄</a:t>
            </a:r>
            <a:r>
              <a:rPr lang="en-US" dirty="0" smtClean="0">
                <a:solidFill>
                  <a:srgbClr val="7030A0"/>
                </a:solidFill>
                <a:latin typeface="Axure Handwriting" pitchFamily="34" charset="0"/>
              </a:rPr>
              <a:t>OH</a:t>
            </a:r>
          </a:p>
          <a:p>
            <a:endParaRPr lang="en-US" sz="2800" dirty="0">
              <a:solidFill>
                <a:srgbClr val="7030A0"/>
              </a:solidFill>
              <a:latin typeface="Axure Handwriting" pitchFamily="34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Axure Handwriting" pitchFamily="34" charset="0"/>
            </a:endParaRPr>
          </a:p>
          <a:p>
            <a:endParaRPr lang="en-US" sz="2400" b="1" i="1" dirty="0">
              <a:solidFill>
                <a:srgbClr val="7030A0"/>
              </a:solidFill>
              <a:latin typeface="Axure Handwriting" pitchFamily="34" charset="0"/>
            </a:endParaRPr>
          </a:p>
          <a:p>
            <a:endParaRPr lang="en-US" sz="2400" b="1" i="1" dirty="0" smtClean="0">
              <a:solidFill>
                <a:srgbClr val="7030A0"/>
              </a:solidFill>
              <a:latin typeface="Axure Handwriting" pitchFamily="34" charset="0"/>
            </a:endParaRPr>
          </a:p>
          <a:p>
            <a:endParaRPr lang="en-US" sz="2400" b="1" i="1" dirty="0">
              <a:solidFill>
                <a:srgbClr val="7030A0"/>
              </a:solidFill>
              <a:latin typeface="Axure Handwriting" pitchFamily="34" charset="0"/>
            </a:endParaRPr>
          </a:p>
          <a:p>
            <a:endParaRPr lang="ru-RU" sz="2800" dirty="0">
              <a:solidFill>
                <a:srgbClr val="7030A0"/>
              </a:solidFill>
              <a:latin typeface="Axure Handwriting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384376" cy="95436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tandard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20150423_11081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5307" r="24817"/>
          <a:stretch>
            <a:fillRect/>
          </a:stretch>
        </p:blipFill>
        <p:spPr>
          <a:xfrm rot="10800000">
            <a:off x="899592" y="1196752"/>
            <a:ext cx="2304256" cy="5131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3923928" y="407707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 descr="в2меньшемагний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rcRect l="23754" b="40007"/>
          <a:stretch>
            <a:fillRect/>
          </a:stretch>
        </p:blipFill>
        <p:spPr>
          <a:xfrm rot="5400000">
            <a:off x="4417155" y="2647741"/>
            <a:ext cx="5206234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58" y="-11728"/>
            <a:ext cx="7886700" cy="1325563"/>
          </a:xfrm>
        </p:spPr>
        <p:txBody>
          <a:bodyPr/>
          <a:lstStyle/>
          <a:p>
            <a:r>
              <a:rPr lang="en-US" dirty="0" smtClean="0"/>
              <a:t>Varying gelatin concentration</a:t>
            </a:r>
            <a:endParaRPr lang="ru-RU" dirty="0"/>
          </a:p>
        </p:txBody>
      </p:sp>
      <p:pic>
        <p:nvPicPr>
          <p:cNvPr id="6" name="Содержимое 5" descr="IMG_20150423_1110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t="16603" r="43751" b="34179"/>
          <a:stretch>
            <a:fillRect/>
          </a:stretch>
        </p:blipFill>
        <p:spPr>
          <a:xfrm>
            <a:off x="4932039" y="908720"/>
            <a:ext cx="395015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20150423_110800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41509" t="26525" b="22642"/>
          <a:stretch>
            <a:fillRect/>
          </a:stretch>
        </p:blipFill>
        <p:spPr>
          <a:xfrm rot="10800000">
            <a:off x="553414" y="980728"/>
            <a:ext cx="4090595" cy="474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16016" y="633478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xure Handwriting" pitchFamily="34" charset="0"/>
              </a:rPr>
              <a:t>- 6%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634125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xure Handwriting" pitchFamily="34" charset="0"/>
              </a:rPr>
              <a:t>-10% </a:t>
            </a:r>
            <a:r>
              <a:rPr lang="en-US" sz="2800" b="1" dirty="0" smtClean="0">
                <a:solidFill>
                  <a:srgbClr val="0070C0"/>
                </a:solidFill>
                <a:latin typeface="Axure Handwriting" pitchFamily="34" charset="0"/>
              </a:rPr>
              <a:t>,</a:t>
            </a:r>
            <a:endParaRPr lang="ru-RU" sz="2000" b="1" dirty="0" smtClean="0">
              <a:solidFill>
                <a:srgbClr val="0070C0"/>
              </a:solidFill>
              <a:latin typeface="Axure Handwriting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71600" y="3236126"/>
            <a:ext cx="1080120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267744" y="3333842"/>
            <a:ext cx="1080120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91880" y="3261834"/>
            <a:ext cx="1080120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6512" y="62901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___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rgbClr val="7030A0"/>
                </a:solidFill>
                <a:latin typeface="Axure Handwriting" pitchFamily="34" charset="0"/>
              </a:rPr>
              <a:t>gelatin border,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899592" y="5661248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483768" y="5661248"/>
            <a:ext cx="432048" cy="432048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8028384" y="5517232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5652120" y="5517232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3707904" y="5661248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2699792" y="6309320"/>
            <a:ext cx="432048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4139952" y="6309320"/>
            <a:ext cx="432048" cy="432048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6876256" y="5517232"/>
            <a:ext cx="432048" cy="432048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/>
          <a:lstStyle/>
          <a:p>
            <a:r>
              <a:rPr lang="en-US" dirty="0" smtClean="0"/>
              <a:t>Changing </a:t>
            </a:r>
            <a:r>
              <a:rPr lang="en-US" dirty="0"/>
              <a:t>MgSO</a:t>
            </a:r>
            <a:r>
              <a:rPr lang="ru-RU" dirty="0"/>
              <a:t>₄</a:t>
            </a:r>
            <a:r>
              <a:rPr lang="en-US" dirty="0"/>
              <a:t> concentration</a:t>
            </a:r>
            <a:endParaRPr lang="ru-RU" dirty="0"/>
          </a:p>
        </p:txBody>
      </p:sp>
      <p:pic>
        <p:nvPicPr>
          <p:cNvPr id="5" name="Содержимое 4" descr="в2большемагний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40000"/>
          </a:blip>
          <a:srcRect l="50000" t="6996" r="10623"/>
          <a:stretch>
            <a:fillRect/>
          </a:stretch>
        </p:blipFill>
        <p:spPr>
          <a:xfrm>
            <a:off x="539552" y="1148402"/>
            <a:ext cx="3888432" cy="516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в2меньшемагний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38438" r="2500" b="40000"/>
          <a:stretch>
            <a:fillRect/>
          </a:stretch>
        </p:blipFill>
        <p:spPr>
          <a:xfrm rot="5400000">
            <a:off x="3976646" y="2296161"/>
            <a:ext cx="5130571" cy="293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48064" y="62373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xure Handwriting" pitchFamily="34" charset="0"/>
              </a:rPr>
              <a:t>Two times less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62373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xure Handwriting" pitchFamily="34" charset="0"/>
              </a:rPr>
              <a:t>Two times more</a:t>
            </a:r>
            <a:endParaRPr lang="ru-RU" sz="2400" b="1" dirty="0" smtClean="0">
              <a:solidFill>
                <a:srgbClr val="7030A0"/>
              </a:solidFill>
              <a:latin typeface="Axure Handwriting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</a:t>
            </a:r>
            <a:r>
              <a:rPr lang="en-US" dirty="0"/>
              <a:t>NH</a:t>
            </a:r>
            <a:r>
              <a:rPr lang="ru-RU" dirty="0"/>
              <a:t>₄</a:t>
            </a:r>
            <a:r>
              <a:rPr lang="en-US" dirty="0"/>
              <a:t>OH </a:t>
            </a:r>
            <a:r>
              <a:rPr lang="en-US" dirty="0" smtClean="0"/>
              <a:t>amount</a:t>
            </a:r>
            <a:endParaRPr lang="ru-RU" dirty="0"/>
          </a:p>
        </p:txBody>
      </p:sp>
      <p:pic>
        <p:nvPicPr>
          <p:cNvPr id="5" name="Содержимое 4" descr="в2большеаммиак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40000"/>
          </a:blip>
          <a:srcRect l="31913" r="14520" b="8105"/>
          <a:stretch>
            <a:fillRect/>
          </a:stretch>
        </p:blipFill>
        <p:spPr>
          <a:xfrm rot="5400000">
            <a:off x="757006" y="1702239"/>
            <a:ext cx="4029588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0CF8-1BDC-4F5A-BEBB-0855B15DDEB2}" type="slidenum">
              <a:rPr lang="ru-RU" b="1" smtClean="0">
                <a:solidFill>
                  <a:schemeClr val="tx1"/>
                </a:solidFill>
              </a:rPr>
              <a:pPr/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в2меньшеаммиак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19152" t="12989" r="33643"/>
          <a:stretch>
            <a:fillRect/>
          </a:stretch>
        </p:blipFill>
        <p:spPr>
          <a:xfrm rot="5400000">
            <a:off x="4931644" y="1721666"/>
            <a:ext cx="38892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58052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xure Handwriting" pitchFamily="34" charset="0"/>
              </a:rPr>
              <a:t>Two times less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7332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xure Handwriting" pitchFamily="34" charset="0"/>
              </a:rPr>
              <a:t>Two times more</a:t>
            </a:r>
            <a:endParaRPr lang="ru-RU" sz="2400" b="1" dirty="0" smtClean="0">
              <a:solidFill>
                <a:srgbClr val="7030A0"/>
              </a:solidFill>
              <a:latin typeface="Axure Handwriting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409</Template>
  <TotalTime>16105</TotalTime>
  <Words>469</Words>
  <Application>Microsoft Office PowerPoint</Application>
  <PresentationFormat>Экран (4:3)</PresentationFormat>
  <Paragraphs>109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#11.Puzzle in a beaker</vt:lpstr>
      <vt:lpstr>Problem situation</vt:lpstr>
      <vt:lpstr>What is going on?</vt:lpstr>
      <vt:lpstr>Experimental part</vt:lpstr>
      <vt:lpstr>Safety measures.  Experiment methodic</vt:lpstr>
      <vt:lpstr>Standard</vt:lpstr>
      <vt:lpstr>Varying gelatin concentration</vt:lpstr>
      <vt:lpstr>Changing MgSO₄ concentration</vt:lpstr>
      <vt:lpstr>Changing NH₄OH amount</vt:lpstr>
      <vt:lpstr>Changing both NH₄OH and MgSO₄</vt:lpstr>
      <vt:lpstr>Number and thickness of the layers</vt:lpstr>
      <vt:lpstr>Distances between the layers</vt:lpstr>
      <vt:lpstr>Existing models</vt:lpstr>
      <vt:lpstr>Liesegang rings</vt:lpstr>
      <vt:lpstr>Various methods</vt:lpstr>
      <vt:lpstr>Petri dish</vt:lpstr>
      <vt:lpstr>Natural examples</vt:lpstr>
      <vt:lpstr>Results</vt:lpstr>
      <vt:lpstr>Thank you for your kind attention!</vt:lpstr>
      <vt:lpstr>Supplement</vt:lpstr>
      <vt:lpstr>Safety measures</vt:lpstr>
      <vt:lpstr>Literature</vt:lpstr>
      <vt:lpstr>The rope</vt:lpstr>
      <vt:lpstr>Calculations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Puzzle in a beaker</dc:title>
  <dc:creator>Kira</dc:creator>
  <cp:lastModifiedBy>Kira</cp:lastModifiedBy>
  <cp:revision>212</cp:revision>
  <dcterms:created xsi:type="dcterms:W3CDTF">2015-05-20T05:10:14Z</dcterms:created>
  <dcterms:modified xsi:type="dcterms:W3CDTF">2015-06-20T21:56:51Z</dcterms:modified>
</cp:coreProperties>
</file>