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7" r:id="rId2"/>
    <p:sldId id="257" r:id="rId3"/>
    <p:sldId id="268" r:id="rId4"/>
    <p:sldId id="258" r:id="rId5"/>
    <p:sldId id="271" r:id="rId6"/>
    <p:sldId id="270" r:id="rId7"/>
    <p:sldId id="259" r:id="rId8"/>
    <p:sldId id="260" r:id="rId9"/>
    <p:sldId id="261" r:id="rId10"/>
    <p:sldId id="262" r:id="rId11"/>
    <p:sldId id="263" r:id="rId12"/>
    <p:sldId id="273" r:id="rId13"/>
    <p:sldId id="272" r:id="rId14"/>
    <p:sldId id="276" r:id="rId15"/>
    <p:sldId id="264" r:id="rId16"/>
    <p:sldId id="266" r:id="rId17"/>
    <p:sldId id="265"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78" d="100"/>
          <a:sy n="178" d="100"/>
        </p:scale>
        <p:origin x="540" y="22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2DD94-739C-48B0-8078-24CEB7FBF237}" type="datetimeFigureOut">
              <a:rPr lang="ru-RU" smtClean="0"/>
              <a:t>23.06.2015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82239-9629-4BF3-92B6-34D34AB973E2}" type="slidenum">
              <a:rPr lang="ru-RU" smtClean="0"/>
              <a:t>‹#›</a:t>
            </a:fld>
            <a:endParaRPr lang="ru-RU"/>
          </a:p>
        </p:txBody>
      </p:sp>
    </p:spTree>
    <p:extLst>
      <p:ext uri="{BB962C8B-B14F-4D97-AF65-F5344CB8AC3E}">
        <p14:creationId xmlns:p14="http://schemas.microsoft.com/office/powerpoint/2010/main" val="392238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ru-RU"/>
          </a:p>
        </p:txBody>
      </p:sp>
      <p:sp>
        <p:nvSpPr>
          <p:cNvPr id="4" name="Дата 3"/>
          <p:cNvSpPr>
            <a:spLocks noGrp="1"/>
          </p:cNvSpPr>
          <p:nvPr>
            <p:ph type="dt" sz="half" idx="10"/>
          </p:nvPr>
        </p:nvSpPr>
        <p:spPr/>
        <p:txBody>
          <a:bodyPr/>
          <a:lstStyle/>
          <a:p>
            <a:fld id="{A3FDA4A9-0122-4C47-A58D-D585FE0D4149}" type="datetime1">
              <a:rPr lang="ru-RU" smtClean="0"/>
              <a:t>23.06.2015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34587973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p>
            <a:fld id="{7E62212D-85EA-447C-8F1F-BEE4F18CEDA5}" type="datetime1">
              <a:rPr lang="ru-RU" smtClean="0"/>
              <a:t>23.06.2015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125143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p>
            <a:fld id="{032B1194-7297-40B9-9B97-450AFBB828A9}" type="datetime1">
              <a:rPr lang="ru-RU" smtClean="0"/>
              <a:t>23.06.2015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158957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p>
            <a:fld id="{CDB264A5-4790-437D-9571-521CA1793CC9}" type="datetime1">
              <a:rPr lang="ru-RU" smtClean="0"/>
              <a:t>23.06.2015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1700746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Дата 3"/>
          <p:cNvSpPr>
            <a:spLocks noGrp="1"/>
          </p:cNvSpPr>
          <p:nvPr>
            <p:ph type="dt" sz="half" idx="10"/>
          </p:nvPr>
        </p:nvSpPr>
        <p:spPr/>
        <p:txBody>
          <a:bodyPr/>
          <a:lstStyle/>
          <a:p>
            <a:fld id="{E79BCB34-BD60-45EC-9B36-90B892AF17E1}" type="datetime1">
              <a:rPr lang="ru-RU" smtClean="0"/>
              <a:t>23.06.2015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367946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Дата 4"/>
          <p:cNvSpPr>
            <a:spLocks noGrp="1"/>
          </p:cNvSpPr>
          <p:nvPr>
            <p:ph type="dt" sz="half" idx="10"/>
          </p:nvPr>
        </p:nvSpPr>
        <p:spPr/>
        <p:txBody>
          <a:bodyPr/>
          <a:lstStyle/>
          <a:p>
            <a:fld id="{EC651656-9917-4C47-A83C-9353417441CA}" type="datetime1">
              <a:rPr lang="ru-RU" smtClean="0"/>
              <a:t>23.06.2015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36968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en-US" smtClean="0"/>
              <a:t>Click to edit Master title style</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Объект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Объект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Дата 6"/>
          <p:cNvSpPr>
            <a:spLocks noGrp="1"/>
          </p:cNvSpPr>
          <p:nvPr>
            <p:ph type="dt" sz="half" idx="10"/>
          </p:nvPr>
        </p:nvSpPr>
        <p:spPr/>
        <p:txBody>
          <a:bodyPr/>
          <a:lstStyle/>
          <a:p>
            <a:fld id="{DD848AF3-E13F-4E5C-A4F9-27372C8E200D}" type="datetime1">
              <a:rPr lang="ru-RU" smtClean="0"/>
              <a:t>23.06.2015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366534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Дата 2"/>
          <p:cNvSpPr>
            <a:spLocks noGrp="1"/>
          </p:cNvSpPr>
          <p:nvPr>
            <p:ph type="dt" sz="half" idx="10"/>
          </p:nvPr>
        </p:nvSpPr>
        <p:spPr/>
        <p:txBody>
          <a:bodyPr/>
          <a:lstStyle/>
          <a:p>
            <a:fld id="{131EFCF5-4CC2-4A92-8B58-B38DDF277868}" type="datetime1">
              <a:rPr lang="ru-RU" smtClean="0"/>
              <a:t>23.06.2015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198800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3F943B-5823-4A3C-AACE-B335E04F9D5E}" type="datetime1">
              <a:rPr lang="ru-RU" smtClean="0"/>
              <a:t>23.06.2015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199504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Дата 4"/>
          <p:cNvSpPr>
            <a:spLocks noGrp="1"/>
          </p:cNvSpPr>
          <p:nvPr>
            <p:ph type="dt" sz="half" idx="10"/>
          </p:nvPr>
        </p:nvSpPr>
        <p:spPr/>
        <p:txBody>
          <a:bodyPr/>
          <a:lstStyle/>
          <a:p>
            <a:fld id="{B15DB8D4-7E6A-410F-A114-34CF061A60D4}" type="datetime1">
              <a:rPr lang="ru-RU" smtClean="0"/>
              <a:t>23.06.2015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375894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Дата 4"/>
          <p:cNvSpPr>
            <a:spLocks noGrp="1"/>
          </p:cNvSpPr>
          <p:nvPr>
            <p:ph type="dt" sz="half" idx="10"/>
          </p:nvPr>
        </p:nvSpPr>
        <p:spPr/>
        <p:txBody>
          <a:bodyPr/>
          <a:lstStyle/>
          <a:p>
            <a:fld id="{FCE5CCE9-0FB6-4B2D-8152-458CB7B20796}" type="datetime1">
              <a:rPr lang="ru-RU" smtClean="0"/>
              <a:t>23.06.2015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660180-0EFC-4040-913B-6B5F3BCE749D}" type="slidenum">
              <a:rPr lang="ru-RU" smtClean="0"/>
              <a:pPr/>
              <a:t>‹#›</a:t>
            </a:fld>
            <a:endParaRPr lang="ru-RU"/>
          </a:p>
        </p:txBody>
      </p:sp>
    </p:spTree>
    <p:extLst>
      <p:ext uri="{BB962C8B-B14F-4D97-AF65-F5344CB8AC3E}">
        <p14:creationId xmlns:p14="http://schemas.microsoft.com/office/powerpoint/2010/main" val="322033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503165-F7F7-4225-9299-E16FDCF4E797}" type="datetime1">
              <a:rPr lang="ru-RU" smtClean="0"/>
              <a:t>23.06.2015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660180-0EFC-4040-913B-6B5F3BCE749D}" type="slidenum">
              <a:rPr lang="ru-RU" smtClean="0"/>
              <a:pPr/>
              <a:t>‹#›</a:t>
            </a:fld>
            <a:endParaRPr lang="ru-RU"/>
          </a:p>
        </p:txBody>
      </p:sp>
      <p:pic>
        <p:nvPicPr>
          <p:cNvPr id="7" name="Рисунок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7191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Овал 9"/>
          <p:cNvSpPr/>
          <p:nvPr/>
        </p:nvSpPr>
        <p:spPr>
          <a:xfrm>
            <a:off x="2149917" y="993087"/>
            <a:ext cx="4898653" cy="4818530"/>
          </a:xfrm>
          <a:prstGeom prst="ellipse">
            <a:avLst/>
          </a:prstGeom>
          <a:solidFill>
            <a:srgbClr val="FAFAFA">
              <a:alpha val="37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090498" y="1828800"/>
            <a:ext cx="5002302" cy="2003890"/>
          </a:xfrm>
        </p:spPr>
        <p:txBody>
          <a:bodyPr>
            <a:normAutofit/>
          </a:bodyPr>
          <a:lstStyle/>
          <a:p>
            <a:r>
              <a:rPr lang="en-US" sz="5400" dirty="0">
                <a:solidFill>
                  <a:srgbClr val="0070C0"/>
                </a:solidFill>
                <a:latin typeface="Algerian" panose="04020705040A02060702" pitchFamily="82" charset="0"/>
              </a:rPr>
              <a:t>Shining orbs</a:t>
            </a:r>
            <a:endParaRPr lang="ru-RU" sz="6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endParaRPr>
          </a:p>
        </p:txBody>
      </p:sp>
      <p:sp>
        <p:nvSpPr>
          <p:cNvPr id="3" name="Подзаголовок 2"/>
          <p:cNvSpPr>
            <a:spLocks noGrp="1"/>
          </p:cNvSpPr>
          <p:nvPr>
            <p:ph type="subTitle" idx="1"/>
          </p:nvPr>
        </p:nvSpPr>
        <p:spPr>
          <a:xfrm>
            <a:off x="2090498" y="3924773"/>
            <a:ext cx="5002302" cy="485870"/>
          </a:xfrm>
        </p:spPr>
        <p:txBody>
          <a:bodyPr>
            <a:normAutofit/>
          </a:bodyPr>
          <a:lstStyle/>
          <a:p>
            <a:r>
              <a:rPr lang="en-US" sz="2400" dirty="0" smtClean="0"/>
              <a:t>Spectrum</a:t>
            </a:r>
            <a:endParaRPr lang="ru-RU" sz="2400" dirty="0"/>
          </a:p>
        </p:txBody>
      </p:sp>
      <p:sp>
        <p:nvSpPr>
          <p:cNvPr id="6" name="Овал 5"/>
          <p:cNvSpPr/>
          <p:nvPr/>
        </p:nvSpPr>
        <p:spPr>
          <a:xfrm>
            <a:off x="1933715" y="780421"/>
            <a:ext cx="5331058" cy="524386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164288" y="5811617"/>
            <a:ext cx="1680909" cy="646331"/>
          </a:xfrm>
          <a:prstGeom prst="rect">
            <a:avLst/>
          </a:prstGeom>
          <a:noFill/>
        </p:spPr>
        <p:txBody>
          <a:bodyPr wrap="none" rtlCol="0">
            <a:spAutoFit/>
          </a:bodyPr>
          <a:lstStyle/>
          <a:p>
            <a:r>
              <a:rPr lang="en-US" b="1" dirty="0" smtClean="0"/>
              <a:t>Reporter</a:t>
            </a:r>
          </a:p>
          <a:p>
            <a:r>
              <a:rPr lang="en-US" b="1" dirty="0" err="1" smtClean="0"/>
              <a:t>Gleb</a:t>
            </a:r>
            <a:r>
              <a:rPr lang="en-US" b="1" dirty="0" smtClean="0"/>
              <a:t> </a:t>
            </a:r>
            <a:r>
              <a:rPr lang="en-US" b="1" dirty="0" err="1" smtClean="0"/>
              <a:t>Penyazkov</a:t>
            </a:r>
            <a:endParaRPr lang="ru-RU" b="1"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74"/>
            <a:ext cx="2149917" cy="187214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70" y="-4674"/>
            <a:ext cx="2095430" cy="2075164"/>
          </a:xfrm>
          <a:prstGeom prst="rect">
            <a:avLst/>
          </a:prstGeom>
        </p:spPr>
      </p:pic>
      <p:sp>
        <p:nvSpPr>
          <p:cNvPr id="11" name="Номер слайда 10"/>
          <p:cNvSpPr>
            <a:spLocks noGrp="1"/>
          </p:cNvSpPr>
          <p:nvPr>
            <p:ph type="sldNum" sz="quarter" idx="12"/>
          </p:nvPr>
        </p:nvSpPr>
        <p:spPr/>
        <p:txBody>
          <a:bodyPr/>
          <a:lstStyle/>
          <a:p>
            <a:fld id="{83660180-0EFC-4040-913B-6B5F3BCE749D}" type="slidenum">
              <a:rPr lang="ru-RU" sz="2000" smtClean="0">
                <a:solidFill>
                  <a:schemeClr val="tx1"/>
                </a:solidFill>
              </a:rPr>
              <a:pPr/>
              <a:t>1</a:t>
            </a:fld>
            <a:endParaRPr lang="ru-RU" sz="2000" dirty="0">
              <a:solidFill>
                <a:schemeClr val="tx1"/>
              </a:solidFill>
            </a:endParaRPr>
          </a:p>
        </p:txBody>
      </p:sp>
    </p:spTree>
    <p:extLst>
      <p:ext uri="{BB962C8B-B14F-4D97-AF65-F5344CB8AC3E}">
        <p14:creationId xmlns:p14="http://schemas.microsoft.com/office/powerpoint/2010/main" val="3859317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en-US" dirty="0" smtClean="0"/>
              <a:t>Outdoors</a:t>
            </a:r>
            <a:br>
              <a:rPr lang="en-US" dirty="0" smtClean="0"/>
            </a:br>
            <a:r>
              <a:rPr lang="en-US" dirty="0" smtClean="0"/>
              <a:t>Spring pollen</a:t>
            </a:r>
            <a:endParaRPr lang="ru-RU" dirty="0"/>
          </a:p>
        </p:txBody>
      </p:sp>
      <p:sp>
        <p:nvSpPr>
          <p:cNvPr id="9" name="Текст 8"/>
          <p:cNvSpPr>
            <a:spLocks noGrp="1"/>
          </p:cNvSpPr>
          <p:nvPr>
            <p:ph type="body" idx="1"/>
          </p:nvPr>
        </p:nvSpPr>
        <p:spPr/>
        <p:txBody>
          <a:bodyPr/>
          <a:lstStyle/>
          <a:p>
            <a:endParaRPr lang="ru-RU"/>
          </a:p>
        </p:txBody>
      </p:sp>
      <p:pic>
        <p:nvPicPr>
          <p:cNvPr id="13" name="Содержимое 12" descr="fqXTFzjtVi0.jpg"/>
          <p:cNvPicPr>
            <a:picLocks noGrp="1" noChangeAspect="1"/>
          </p:cNvPicPr>
          <p:nvPr>
            <p:ph sz="half" idx="2"/>
          </p:nvPr>
        </p:nvPicPr>
        <p:blipFill>
          <a:blip r:embed="rId2" cstate="print"/>
          <a:stretch>
            <a:fillRect/>
          </a:stretch>
        </p:blipFill>
        <p:spPr>
          <a:xfrm>
            <a:off x="755576" y="1628800"/>
            <a:ext cx="7488832" cy="4990605"/>
          </a:xfrm>
        </p:spPr>
      </p:pic>
      <p:sp>
        <p:nvSpPr>
          <p:cNvPr id="11" name="Текст 10"/>
          <p:cNvSpPr>
            <a:spLocks noGrp="1"/>
          </p:cNvSpPr>
          <p:nvPr>
            <p:ph type="body" sz="quarter" idx="3"/>
          </p:nvPr>
        </p:nvSpPr>
        <p:spPr/>
        <p:txBody>
          <a:bodyPr/>
          <a:lstStyle/>
          <a:p>
            <a:endParaRPr lang="ru-RU"/>
          </a:p>
        </p:txBody>
      </p:sp>
      <p:sp>
        <p:nvSpPr>
          <p:cNvPr id="12" name="Содержимое 11"/>
          <p:cNvSpPr>
            <a:spLocks noGrp="1"/>
          </p:cNvSpPr>
          <p:nvPr>
            <p:ph sz="quarter" idx="4"/>
          </p:nvPr>
        </p:nvSpPr>
        <p:spPr/>
        <p:txBody>
          <a:bodyPr/>
          <a:lstStyle/>
          <a:p>
            <a:endParaRPr lang="ru-RU" dirty="0"/>
          </a:p>
        </p:txBody>
      </p:sp>
      <p:sp>
        <p:nvSpPr>
          <p:cNvPr id="2" name="Номер слайда 1"/>
          <p:cNvSpPr>
            <a:spLocks noGrp="1"/>
          </p:cNvSpPr>
          <p:nvPr>
            <p:ph type="sldNum" sz="quarter" idx="12"/>
          </p:nvPr>
        </p:nvSpPr>
        <p:spPr/>
        <p:txBody>
          <a:bodyPr/>
          <a:lstStyle/>
          <a:p>
            <a:fld id="{83660180-0EFC-4040-913B-6B5F3BCE749D}" type="slidenum">
              <a:rPr lang="ru-RU" sz="2000" smtClean="0">
                <a:solidFill>
                  <a:schemeClr val="tx1"/>
                </a:solidFill>
              </a:rPr>
              <a:pPr/>
              <a:t>10</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628650" y="1052736"/>
            <a:ext cx="7886700" cy="5124227"/>
          </a:xfrm>
        </p:spPr>
        <p:txBody>
          <a:bodyPr/>
          <a:lstStyle/>
          <a:p>
            <a:pPr algn="ctr">
              <a:buNone/>
            </a:pPr>
            <a:r>
              <a:rPr lang="en-US" sz="4400" dirty="0"/>
              <a:t>The size depends on </a:t>
            </a:r>
            <a:r>
              <a:rPr lang="en-US" sz="4400" dirty="0" smtClean="0"/>
              <a:t>three parameters:</a:t>
            </a:r>
            <a:endParaRPr lang="ru-RU" sz="4400" dirty="0" smtClean="0"/>
          </a:p>
          <a:p>
            <a:pPr algn="ctr">
              <a:buNone/>
            </a:pPr>
            <a:endParaRPr lang="en-US" sz="2800" dirty="0" smtClean="0"/>
          </a:p>
          <a:p>
            <a:pPr marL="514350" indent="-514350">
              <a:buAutoNum type="arabicPeriod"/>
            </a:pPr>
            <a:r>
              <a:rPr lang="en-US" sz="2800" dirty="0" smtClean="0"/>
              <a:t>Distance between particles and lens</a:t>
            </a:r>
            <a:r>
              <a:rPr lang="ru-RU" sz="2800" dirty="0" smtClean="0"/>
              <a:t> - </a:t>
            </a:r>
            <a:r>
              <a:rPr lang="en-US" sz="2800" dirty="0"/>
              <a:t>inverse proportionality</a:t>
            </a:r>
            <a:endParaRPr lang="en-US" sz="2800" dirty="0" smtClean="0"/>
          </a:p>
          <a:p>
            <a:pPr marL="514350" indent="-514350">
              <a:buAutoNum type="arabicPeriod"/>
            </a:pPr>
            <a:r>
              <a:rPr lang="en-US" sz="2800" dirty="0" smtClean="0"/>
              <a:t>Radius of the diaphragm</a:t>
            </a:r>
            <a:r>
              <a:rPr lang="ru-RU" sz="2800" dirty="0" smtClean="0"/>
              <a:t> - </a:t>
            </a:r>
            <a:r>
              <a:rPr lang="en-US" sz="2800" dirty="0"/>
              <a:t>linear dependence</a:t>
            </a:r>
            <a:endParaRPr lang="ru-RU" sz="2800" dirty="0" smtClean="0"/>
          </a:p>
          <a:p>
            <a:pPr marL="514350" indent="-514350">
              <a:buAutoNum type="arabicPeriod"/>
            </a:pPr>
            <a:r>
              <a:rPr lang="en-US" sz="2800" dirty="0" smtClean="0"/>
              <a:t>Distance between lens and focused object</a:t>
            </a:r>
            <a:r>
              <a:rPr lang="ru-RU" sz="2800" dirty="0" smtClean="0"/>
              <a:t> - </a:t>
            </a:r>
            <a:r>
              <a:rPr lang="en-US" sz="2800" dirty="0"/>
              <a:t>small contribution, neglect this dependence</a:t>
            </a:r>
            <a:endParaRPr lang="ru-RU" sz="2800" dirty="0" smtClean="0"/>
          </a:p>
        </p:txBody>
      </p:sp>
      <p:sp>
        <p:nvSpPr>
          <p:cNvPr id="3" name="Номер слайда 2"/>
          <p:cNvSpPr>
            <a:spLocks noGrp="1"/>
          </p:cNvSpPr>
          <p:nvPr>
            <p:ph type="sldNum" sz="quarter" idx="12"/>
          </p:nvPr>
        </p:nvSpPr>
        <p:spPr/>
        <p:txBody>
          <a:bodyPr/>
          <a:lstStyle/>
          <a:p>
            <a:fld id="{83660180-0EFC-4040-913B-6B5F3BCE749D}" type="slidenum">
              <a:rPr lang="ru-RU" sz="2000" smtClean="0">
                <a:solidFill>
                  <a:schemeClr val="tx1"/>
                </a:solidFill>
              </a:rPr>
              <a:pPr/>
              <a:t>11</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dirty="0" smtClean="0"/>
              <a:t>Calculating the size of the orb</a:t>
            </a:r>
            <a:endParaRPr lang="ru-RU" sz="4800" dirty="0"/>
          </a:p>
        </p:txBody>
      </p:sp>
      <p:pic>
        <p:nvPicPr>
          <p:cNvPr id="4" name="Содержимое 3" descr="jh,sdf.png"/>
          <p:cNvPicPr>
            <a:picLocks noGrp="1" noChangeAspect="1"/>
          </p:cNvPicPr>
          <p:nvPr>
            <p:ph idx="1"/>
          </p:nvPr>
        </p:nvPicPr>
        <p:blipFill rotWithShape="1">
          <a:blip r:embed="rId2" cstate="print"/>
          <a:srcRect l="11564" t="22273" r="16964" b="16784"/>
          <a:stretch/>
        </p:blipFill>
        <p:spPr>
          <a:xfrm>
            <a:off x="2195736" y="1628800"/>
            <a:ext cx="6705948" cy="3224672"/>
          </a:xfrm>
        </p:spPr>
      </p:pic>
      <p:sp>
        <p:nvSpPr>
          <p:cNvPr id="3" name="Номер слайда 2"/>
          <p:cNvSpPr>
            <a:spLocks noGrp="1"/>
          </p:cNvSpPr>
          <p:nvPr>
            <p:ph type="sldNum" sz="quarter" idx="12"/>
          </p:nvPr>
        </p:nvSpPr>
        <p:spPr/>
        <p:txBody>
          <a:bodyPr/>
          <a:lstStyle/>
          <a:p>
            <a:fld id="{83660180-0EFC-4040-913B-6B5F3BCE749D}" type="slidenum">
              <a:rPr lang="ru-RU" sz="2000" smtClean="0">
                <a:solidFill>
                  <a:schemeClr val="tx1"/>
                </a:solidFill>
              </a:rPr>
              <a:pPr/>
              <a:t>12</a:t>
            </a:fld>
            <a:endParaRPr lang="ru-RU" sz="2000" dirty="0">
              <a:solidFill>
                <a:schemeClr val="tx1"/>
              </a:solidFill>
            </a:endParaRPr>
          </a:p>
        </p:txBody>
      </p:sp>
      <p:sp>
        <p:nvSpPr>
          <p:cNvPr id="5" name="Прямоугольник 4"/>
          <p:cNvSpPr/>
          <p:nvPr/>
        </p:nvSpPr>
        <p:spPr>
          <a:xfrm>
            <a:off x="179512" y="4549676"/>
            <a:ext cx="4680520" cy="2308324"/>
          </a:xfrm>
          <a:prstGeom prst="rect">
            <a:avLst/>
          </a:prstGeom>
        </p:spPr>
        <p:txBody>
          <a:bodyPr wrap="square">
            <a:spAutoFit/>
          </a:bodyPr>
          <a:lstStyle/>
          <a:p>
            <a:pPr>
              <a:buNone/>
            </a:pPr>
            <a:r>
              <a:rPr lang="en-US" sz="2400" dirty="0"/>
              <a:t>r – orb radius</a:t>
            </a:r>
          </a:p>
          <a:p>
            <a:pPr>
              <a:buNone/>
            </a:pPr>
            <a:r>
              <a:rPr lang="en-US" sz="2400" dirty="0"/>
              <a:t>R – diaphragm radius</a:t>
            </a:r>
          </a:p>
          <a:p>
            <a:pPr>
              <a:buNone/>
            </a:pPr>
            <a:r>
              <a:rPr lang="en-US" sz="2400" dirty="0"/>
              <a:t>F – lens </a:t>
            </a:r>
            <a:r>
              <a:rPr lang="en-US" sz="2400" dirty="0" smtClean="0"/>
              <a:t>focus</a:t>
            </a:r>
            <a:endParaRPr lang="ru-RU" sz="2400" dirty="0" smtClean="0"/>
          </a:p>
          <a:p>
            <a:pPr>
              <a:buNone/>
            </a:pPr>
            <a:r>
              <a:rPr lang="en-US" sz="2400" dirty="0"/>
              <a:t>l – distance to the focused object</a:t>
            </a:r>
          </a:p>
          <a:p>
            <a:pPr>
              <a:buNone/>
            </a:pPr>
            <a:r>
              <a:rPr lang="en-US" sz="2400" dirty="0"/>
              <a:t>x – distance to the particle</a:t>
            </a:r>
            <a:endParaRPr lang="ru-RU" sz="2400" dirty="0"/>
          </a:p>
          <a:p>
            <a:pPr>
              <a:buNone/>
            </a:pP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6509"/>
            <a:ext cx="7886700" cy="1325563"/>
          </a:xfrm>
        </p:spPr>
        <p:txBody>
          <a:bodyPr>
            <a:normAutofit/>
          </a:bodyPr>
          <a:lstStyle/>
          <a:p>
            <a:pPr algn="ctr"/>
            <a:r>
              <a:rPr lang="en-US" sz="4800" dirty="0" smtClean="0"/>
              <a:t>Calculating the size of the orb</a:t>
            </a:r>
            <a:endParaRPr lang="ru-RU" sz="4800" dirty="0"/>
          </a:p>
        </p:txBody>
      </p:sp>
      <p:sp>
        <p:nvSpPr>
          <p:cNvPr id="3" name="Содержимое 2"/>
          <p:cNvSpPr>
            <a:spLocks noGrp="1"/>
          </p:cNvSpPr>
          <p:nvPr>
            <p:ph sz="half" idx="1"/>
          </p:nvPr>
        </p:nvSpPr>
        <p:spPr>
          <a:xfrm>
            <a:off x="467544" y="4221088"/>
            <a:ext cx="3456384" cy="2304256"/>
          </a:xfrm>
        </p:spPr>
        <p:txBody>
          <a:bodyPr>
            <a:normAutofit lnSpcReduction="10000"/>
          </a:bodyPr>
          <a:lstStyle/>
          <a:p>
            <a:pPr>
              <a:buNone/>
            </a:pPr>
            <a:r>
              <a:rPr lang="en-US" sz="3600" dirty="0" smtClean="0"/>
              <a:t>r – orb radius</a:t>
            </a:r>
          </a:p>
          <a:p>
            <a:pPr>
              <a:buNone/>
            </a:pPr>
            <a:r>
              <a:rPr lang="en-US" sz="3600" dirty="0" smtClean="0"/>
              <a:t>R – diaphragm radius</a:t>
            </a:r>
          </a:p>
          <a:p>
            <a:pPr>
              <a:buNone/>
            </a:pPr>
            <a:r>
              <a:rPr lang="en-US" sz="3600" dirty="0" smtClean="0"/>
              <a:t>F – lens focus</a:t>
            </a:r>
            <a:endParaRPr lang="ru-RU" sz="3600" dirty="0"/>
          </a:p>
        </p:txBody>
      </p:sp>
      <p:sp>
        <p:nvSpPr>
          <p:cNvPr id="14" name="Содержимое 13"/>
          <p:cNvSpPr>
            <a:spLocks noGrp="1"/>
          </p:cNvSpPr>
          <p:nvPr>
            <p:ph sz="half" idx="2"/>
          </p:nvPr>
        </p:nvSpPr>
        <p:spPr>
          <a:xfrm>
            <a:off x="4139952" y="4221088"/>
            <a:ext cx="4248472" cy="2099890"/>
          </a:xfrm>
        </p:spPr>
        <p:txBody>
          <a:bodyPr>
            <a:normAutofit lnSpcReduction="10000"/>
          </a:bodyPr>
          <a:lstStyle/>
          <a:p>
            <a:pPr>
              <a:buNone/>
            </a:pPr>
            <a:r>
              <a:rPr lang="en-US" sz="3600" dirty="0" smtClean="0"/>
              <a:t>l – distance to the focused object</a:t>
            </a:r>
          </a:p>
          <a:p>
            <a:pPr>
              <a:buNone/>
            </a:pPr>
            <a:r>
              <a:rPr lang="en-US" sz="3600" dirty="0" smtClean="0"/>
              <a:t>x – distance to the particle</a:t>
            </a:r>
            <a:endParaRPr lang="ru-RU" sz="36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7"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12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1628800"/>
            <a:ext cx="5505450" cy="2486025"/>
          </a:xfrm>
          <a:prstGeom prst="rect">
            <a:avLst/>
          </a:prstGeom>
          <a:noFill/>
        </p:spPr>
      </p:pic>
      <p:sp>
        <p:nvSpPr>
          <p:cNvPr id="5126" name="Rectangle 6"/>
          <p:cNvSpPr>
            <a:spLocks noChangeArrowheads="1"/>
          </p:cNvSpPr>
          <p:nvPr/>
        </p:nvSpPr>
        <p:spPr bwMode="auto">
          <a:xfrm>
            <a:off x="0" y="2943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83660180-0EFC-4040-913B-6B5F3BCE749D}" type="slidenum">
              <a:rPr lang="ru-RU" sz="2000" smtClean="0">
                <a:solidFill>
                  <a:schemeClr val="tx1"/>
                </a:solidFill>
              </a:rPr>
              <a:pPr/>
              <a:t>13</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Influence of the r</a:t>
            </a:r>
            <a:r>
              <a:rPr lang="en-US" sz="3600" dirty="0" smtClean="0"/>
              <a:t>adius </a:t>
            </a:r>
            <a:r>
              <a:rPr lang="en-US" sz="3600" dirty="0"/>
              <a:t>of the diaphragm</a:t>
            </a:r>
            <a:r>
              <a:rPr lang="ru-RU" sz="3600" dirty="0"/>
              <a:t> </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dirty="0"/>
          </a:p>
        </p:txBody>
      </p:sp>
      <p:sp>
        <p:nvSpPr>
          <p:cNvPr id="5" name="Номер слайда 4"/>
          <p:cNvSpPr>
            <a:spLocks noGrp="1"/>
          </p:cNvSpPr>
          <p:nvPr>
            <p:ph type="sldNum" sz="quarter" idx="12"/>
          </p:nvPr>
        </p:nvSpPr>
        <p:spPr/>
        <p:txBody>
          <a:bodyPr/>
          <a:lstStyle/>
          <a:p>
            <a:fld id="{83660180-0EFC-4040-913B-6B5F3BCE749D}" type="slidenum">
              <a:rPr lang="ru-RU" smtClean="0"/>
              <a:pPr/>
              <a:t>14</a:t>
            </a:fld>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2576218974"/>
              </p:ext>
            </p:extLst>
          </p:nvPr>
        </p:nvGraphicFramePr>
        <p:xfrm>
          <a:off x="827584" y="1398128"/>
          <a:ext cx="6984776" cy="4890839"/>
        </p:xfrm>
        <a:graphic>
          <a:graphicData uri="http://schemas.openxmlformats.org/presentationml/2006/ole">
            <mc:AlternateContent xmlns:mc="http://schemas.openxmlformats.org/markup-compatibility/2006">
              <mc:Choice xmlns:v="urn:schemas-microsoft-com:vml" Requires="v">
                <p:oleObj spid="_x0000_s3077" r:id="rId3" imgW="4448861" imgH="3112618" progId="Origin50.Graph">
                  <p:embed/>
                </p:oleObj>
              </mc:Choice>
              <mc:Fallback>
                <p:oleObj r:id="rId3" imgW="4448861" imgH="3112618"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398128"/>
                        <a:ext cx="6984776" cy="4890839"/>
                      </a:xfrm>
                      <a:prstGeom prst="rect">
                        <a:avLst/>
                      </a:prstGeom>
                      <a:noFill/>
                    </p:spPr>
                  </p:pic>
                </p:oleObj>
              </mc:Fallback>
            </mc:AlternateContent>
          </a:graphicData>
        </a:graphic>
      </p:graphicFrame>
    </p:spTree>
    <p:extLst>
      <p:ext uri="{BB962C8B-B14F-4D97-AF65-F5344CB8AC3E}">
        <p14:creationId xmlns:p14="http://schemas.microsoft.com/office/powerpoint/2010/main" val="3915444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The graph of the distance to the particle affection on the radius of orb</a:t>
            </a:r>
            <a:endParaRPr lang="ru-RU" dirty="0"/>
          </a:p>
        </p:txBody>
      </p:sp>
      <p:pic>
        <p:nvPicPr>
          <p:cNvPr id="5" name="Содержимое 4" descr="ihfabrt.png"/>
          <p:cNvPicPr>
            <a:picLocks noGrp="1" noChangeAspect="1"/>
          </p:cNvPicPr>
          <p:nvPr>
            <p:ph idx="1"/>
          </p:nvPr>
        </p:nvPicPr>
        <p:blipFill>
          <a:blip r:embed="rId2" cstate="print"/>
          <a:stretch>
            <a:fillRect/>
          </a:stretch>
        </p:blipFill>
        <p:spPr>
          <a:xfrm>
            <a:off x="1115616" y="2204864"/>
            <a:ext cx="6883872" cy="3859743"/>
          </a:xfrm>
        </p:spPr>
      </p:pic>
      <p:cxnSp>
        <p:nvCxnSpPr>
          <p:cNvPr id="4" name="Прямая соединительная линия 3"/>
          <p:cNvCxnSpPr/>
          <p:nvPr/>
        </p:nvCxnSpPr>
        <p:spPr>
          <a:xfrm>
            <a:off x="1979712" y="2564904"/>
            <a:ext cx="0" cy="331236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35696" y="5949280"/>
            <a:ext cx="349776" cy="523220"/>
          </a:xfrm>
          <a:prstGeom prst="rect">
            <a:avLst/>
          </a:prstGeom>
          <a:noFill/>
        </p:spPr>
        <p:txBody>
          <a:bodyPr wrap="none" rtlCol="0">
            <a:spAutoFit/>
          </a:bodyPr>
          <a:lstStyle/>
          <a:p>
            <a:r>
              <a:rPr lang="en-US" sz="2800" dirty="0" smtClean="0"/>
              <a:t>F</a:t>
            </a:r>
            <a:endParaRPr lang="ru-RU" sz="2800" dirty="0"/>
          </a:p>
        </p:txBody>
      </p:sp>
      <p:sp>
        <p:nvSpPr>
          <p:cNvPr id="3" name="Номер слайда 2"/>
          <p:cNvSpPr>
            <a:spLocks noGrp="1"/>
          </p:cNvSpPr>
          <p:nvPr>
            <p:ph type="sldNum" sz="quarter" idx="12"/>
          </p:nvPr>
        </p:nvSpPr>
        <p:spPr/>
        <p:txBody>
          <a:bodyPr/>
          <a:lstStyle/>
          <a:p>
            <a:fld id="{83660180-0EFC-4040-913B-6B5F3BCE749D}" type="slidenum">
              <a:rPr lang="ru-RU" sz="2000" smtClean="0">
                <a:solidFill>
                  <a:schemeClr val="tx1"/>
                </a:solidFill>
              </a:rPr>
              <a:pPr/>
              <a:t>15</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Summing up</a:t>
            </a:r>
            <a:endParaRPr lang="ru-RU" dirty="0"/>
          </a:p>
        </p:txBody>
      </p:sp>
      <p:sp>
        <p:nvSpPr>
          <p:cNvPr id="3" name="Содержимое 2"/>
          <p:cNvSpPr>
            <a:spLocks noGrp="1"/>
          </p:cNvSpPr>
          <p:nvPr>
            <p:ph idx="1"/>
          </p:nvPr>
        </p:nvSpPr>
        <p:spPr/>
        <p:txBody>
          <a:bodyPr/>
          <a:lstStyle/>
          <a:p>
            <a:pPr marL="514350" indent="-514350">
              <a:buAutoNum type="arabicPeriod"/>
            </a:pPr>
            <a:r>
              <a:rPr lang="en-US" dirty="0"/>
              <a:t>T</a:t>
            </a:r>
            <a:r>
              <a:rPr lang="en-US" dirty="0" smtClean="0"/>
              <a:t>he phenomenon of shining orbs was investigated and explained. The reason of this phenomenon - unfocused small particles in the air.</a:t>
            </a:r>
          </a:p>
          <a:p>
            <a:pPr marL="514350" indent="-514350">
              <a:buAutoNum type="arabicPeriod"/>
            </a:pPr>
            <a:r>
              <a:rPr lang="en-US" dirty="0" smtClean="0"/>
              <a:t>Three conditions for this phenomenon were analyzed</a:t>
            </a:r>
            <a:r>
              <a:rPr lang="en-US" dirty="0"/>
              <a:t>.</a:t>
            </a:r>
            <a:endParaRPr lang="en-US" dirty="0" smtClean="0"/>
          </a:p>
          <a:p>
            <a:pPr marL="514350" indent="-514350">
              <a:buAutoNum type="arabicPeriod"/>
            </a:pPr>
            <a:r>
              <a:rPr lang="en-US" dirty="0" smtClean="0"/>
              <a:t>The main parameters that influence on the size of orbs were</a:t>
            </a:r>
            <a:r>
              <a:rPr lang="ru-RU" dirty="0" smtClean="0"/>
              <a:t> </a:t>
            </a:r>
            <a:r>
              <a:rPr lang="en-US" dirty="0" smtClean="0"/>
              <a:t>experimentally checked. It appeared that the principle factor is the distance between the lens and the particle.</a:t>
            </a:r>
          </a:p>
          <a:p>
            <a:pPr marL="514350" indent="-514350">
              <a:buAutoNum type="arabicPeriod"/>
            </a:pPr>
            <a:r>
              <a:rPr lang="en-US" dirty="0" smtClean="0"/>
              <a:t>The formula for calculating of the orb was derived. Theoretical aspect of this problem is comparable with </a:t>
            </a:r>
            <a:r>
              <a:rPr lang="en-US" smtClean="0"/>
              <a:t>the experiment</a:t>
            </a:r>
            <a:endParaRPr lang="ru-RU" dirty="0" smtClean="0"/>
          </a:p>
          <a:p>
            <a:pPr marL="0" indent="0">
              <a:buNone/>
            </a:pPr>
            <a:endParaRPr lang="ru-RU" dirty="0"/>
          </a:p>
        </p:txBody>
      </p:sp>
      <p:sp>
        <p:nvSpPr>
          <p:cNvPr id="4" name="Номер слайда 3"/>
          <p:cNvSpPr>
            <a:spLocks noGrp="1"/>
          </p:cNvSpPr>
          <p:nvPr>
            <p:ph type="sldNum" sz="quarter" idx="12"/>
          </p:nvPr>
        </p:nvSpPr>
        <p:spPr/>
        <p:txBody>
          <a:bodyPr/>
          <a:lstStyle/>
          <a:p>
            <a:fld id="{83660180-0EFC-4040-913B-6B5F3BCE749D}" type="slidenum">
              <a:rPr lang="ru-RU" sz="2000" smtClean="0">
                <a:solidFill>
                  <a:schemeClr val="tx1"/>
                </a:solidFill>
              </a:rPr>
              <a:pPr/>
              <a:t>16</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lstStyle/>
          <a:p>
            <a:r>
              <a:rPr lang="en-US" dirty="0" smtClean="0"/>
              <a:t>Thank you for your attention!</a:t>
            </a:r>
            <a:endParaRPr lang="ru-RU" dirty="0"/>
          </a:p>
        </p:txBody>
      </p:sp>
      <p:sp>
        <p:nvSpPr>
          <p:cNvPr id="3" name="Содержимое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83660180-0EFC-4040-913B-6B5F3BCE749D}" type="slidenum">
              <a:rPr lang="ru-RU" sz="2000" smtClean="0">
                <a:solidFill>
                  <a:schemeClr val="tx1"/>
                </a:solidFill>
              </a:rPr>
              <a:pPr/>
              <a:t>17</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Detailed calculations</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772816"/>
            <a:ext cx="8388565" cy="4908203"/>
          </a:xfrm>
        </p:spPr>
      </p:pic>
      <p:sp>
        <p:nvSpPr>
          <p:cNvPr id="4" name="Номер слайда 3"/>
          <p:cNvSpPr>
            <a:spLocks noGrp="1"/>
          </p:cNvSpPr>
          <p:nvPr>
            <p:ph type="sldNum" sz="quarter" idx="12"/>
          </p:nvPr>
        </p:nvSpPr>
        <p:spPr/>
        <p:txBody>
          <a:bodyPr/>
          <a:lstStyle/>
          <a:p>
            <a:fld id="{83660180-0EFC-4040-913B-6B5F3BCE749D}" type="slidenum">
              <a:rPr lang="ru-RU" sz="2000" smtClean="0">
                <a:solidFill>
                  <a:schemeClr val="tx1"/>
                </a:solidFill>
              </a:rPr>
              <a:pPr/>
              <a:t>18</a:t>
            </a:fld>
            <a:endParaRPr lang="ru-RU" sz="2000" dirty="0">
              <a:solidFill>
                <a:schemeClr val="tx1"/>
              </a:solidFill>
            </a:endParaRPr>
          </a:p>
        </p:txBody>
      </p:sp>
    </p:spTree>
    <p:extLst>
      <p:ext uri="{BB962C8B-B14F-4D97-AF65-F5344CB8AC3E}">
        <p14:creationId xmlns:p14="http://schemas.microsoft.com/office/powerpoint/2010/main" val="4251083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Detailed calculations</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pPr marL="0" indent="0">
                  <a:buNone/>
                </a:pPr>
                <a14:m>
                  <m:oMath xmlns:m="http://schemas.openxmlformats.org/officeDocument/2006/math">
                    <m:f>
                      <m:fPr>
                        <m:ctrlPr>
                          <a:rPr lang="ru-RU" sz="4000" i="1">
                            <a:latin typeface="Cambria Math"/>
                          </a:rPr>
                        </m:ctrlPr>
                      </m:fPr>
                      <m:num>
                        <m:r>
                          <a:rPr lang="ru-RU" sz="4000" i="1">
                            <a:latin typeface="Cambria Math"/>
                          </a:rPr>
                          <m:t>1</m:t>
                        </m:r>
                      </m:num>
                      <m:den>
                        <m:r>
                          <a:rPr lang="ru-RU" sz="4000" i="1">
                            <a:latin typeface="Cambria Math"/>
                          </a:rPr>
                          <m:t>𝑙</m:t>
                        </m:r>
                      </m:den>
                    </m:f>
                    <m:r>
                      <a:rPr lang="ru-RU" sz="4000" i="1">
                        <a:latin typeface="Cambria Math"/>
                      </a:rPr>
                      <m:t>+</m:t>
                    </m:r>
                    <m:f>
                      <m:fPr>
                        <m:ctrlPr>
                          <a:rPr lang="ru-RU" sz="4000" i="1">
                            <a:latin typeface="Cambria Math"/>
                          </a:rPr>
                        </m:ctrlPr>
                      </m:fPr>
                      <m:num>
                        <m:r>
                          <a:rPr lang="ru-RU" sz="4000" i="1">
                            <a:latin typeface="Cambria Math"/>
                          </a:rPr>
                          <m:t>1</m:t>
                        </m:r>
                      </m:num>
                      <m:den>
                        <m:r>
                          <a:rPr lang="ru-RU" sz="4000" i="1">
                            <a:latin typeface="Cambria Math"/>
                          </a:rPr>
                          <m:t>𝑥</m:t>
                        </m:r>
                        <m:r>
                          <a:rPr lang="ru-RU" sz="4000" i="1">
                            <a:latin typeface="Cambria Math"/>
                          </a:rPr>
                          <m:t>1</m:t>
                        </m:r>
                      </m:den>
                    </m:f>
                    <m:r>
                      <a:rPr lang="ru-RU" sz="4000" i="1">
                        <a:latin typeface="Cambria Math"/>
                      </a:rPr>
                      <m:t>=</m:t>
                    </m:r>
                    <m:f>
                      <m:fPr>
                        <m:ctrlPr>
                          <a:rPr lang="ru-RU" sz="4000" i="1">
                            <a:latin typeface="Cambria Math"/>
                          </a:rPr>
                        </m:ctrlPr>
                      </m:fPr>
                      <m:num>
                        <m:r>
                          <a:rPr lang="ru-RU" sz="4000" i="1">
                            <a:latin typeface="Cambria Math"/>
                          </a:rPr>
                          <m:t>1</m:t>
                        </m:r>
                      </m:num>
                      <m:den>
                        <m:r>
                          <a:rPr lang="ru-RU" sz="4000" i="1">
                            <a:latin typeface="Cambria Math"/>
                          </a:rPr>
                          <m:t>𝐹</m:t>
                        </m:r>
                      </m:den>
                    </m:f>
                  </m:oMath>
                </a14:m>
                <a:r>
                  <a:rPr lang="en-US" sz="4000" dirty="0"/>
                  <a:t>         </a:t>
                </a:r>
                <a14:m>
                  <m:oMath xmlns:m="http://schemas.openxmlformats.org/officeDocument/2006/math">
                    <m:r>
                      <a:rPr lang="en-US" sz="4000" i="1">
                        <a:latin typeface="Cambria Math"/>
                      </a:rPr>
                      <m:t>→</m:t>
                    </m:r>
                  </m:oMath>
                </a14:m>
                <a:r>
                  <a:rPr lang="en-US" sz="4000" dirty="0"/>
                  <a:t>           </a:t>
                </a:r>
                <a14:m>
                  <m:oMath xmlns:m="http://schemas.openxmlformats.org/officeDocument/2006/math">
                    <m:r>
                      <a:rPr lang="en-US" sz="4000" i="1">
                        <a:latin typeface="Cambria Math"/>
                      </a:rPr>
                      <m:t>𝑥</m:t>
                    </m:r>
                    <m:r>
                      <a:rPr lang="en-US" sz="4000" i="1">
                        <a:latin typeface="Cambria Math"/>
                      </a:rPr>
                      <m:t>1=</m:t>
                    </m:r>
                    <m:f>
                      <m:fPr>
                        <m:ctrlPr>
                          <a:rPr lang="ru-RU" sz="4000" i="1">
                            <a:latin typeface="Cambria Math"/>
                          </a:rPr>
                        </m:ctrlPr>
                      </m:fPr>
                      <m:num>
                        <m:r>
                          <a:rPr lang="en-US" sz="4000" i="1">
                            <a:latin typeface="Cambria Math"/>
                          </a:rPr>
                          <m:t>𝐹𝑙</m:t>
                        </m:r>
                      </m:num>
                      <m:den>
                        <m:r>
                          <a:rPr lang="en-US" sz="4000" i="1">
                            <a:latin typeface="Cambria Math"/>
                          </a:rPr>
                          <m:t>𝑙</m:t>
                        </m:r>
                        <m:r>
                          <a:rPr lang="en-US" sz="4000" i="1">
                            <a:latin typeface="Cambria Math"/>
                          </a:rPr>
                          <m:t>−</m:t>
                        </m:r>
                        <m:r>
                          <a:rPr lang="en-US" sz="4000" i="1">
                            <a:latin typeface="Cambria Math"/>
                          </a:rPr>
                          <m:t>𝐹</m:t>
                        </m:r>
                      </m:den>
                    </m:f>
                  </m:oMath>
                </a14:m>
                <a:endParaRPr lang="en-US" sz="4000" dirty="0" smtClean="0"/>
              </a:p>
              <a:p>
                <a:pPr marL="0" indent="0">
                  <a:buNone/>
                </a:pPr>
                <a:endParaRPr lang="ru-RU" sz="4000" dirty="0"/>
              </a:p>
              <a:p>
                <a:pPr marL="0" indent="0" algn="ctr">
                  <a:buNone/>
                </a:pPr>
                <a14:m>
                  <m:oMath xmlns:m="http://schemas.openxmlformats.org/officeDocument/2006/math">
                    <m:f>
                      <m:fPr>
                        <m:ctrlPr>
                          <a:rPr lang="ru-RU" sz="4000" i="1">
                            <a:latin typeface="Cambria Math"/>
                          </a:rPr>
                        </m:ctrlPr>
                      </m:fPr>
                      <m:num>
                        <m:r>
                          <a:rPr lang="en-US" sz="4000" i="1">
                            <a:latin typeface="Cambria Math"/>
                          </a:rPr>
                          <m:t>𝑦</m:t>
                        </m:r>
                      </m:num>
                      <m:den>
                        <m:r>
                          <a:rPr lang="en-US" sz="4000" i="1">
                            <a:latin typeface="Cambria Math"/>
                          </a:rPr>
                          <m:t>𝑅</m:t>
                        </m:r>
                      </m:den>
                    </m:f>
                    <m:r>
                      <a:rPr lang="en-US" sz="4000" i="1">
                        <a:latin typeface="Cambria Math"/>
                      </a:rPr>
                      <m:t>=</m:t>
                    </m:r>
                    <m:f>
                      <m:fPr>
                        <m:ctrlPr>
                          <a:rPr lang="ru-RU" sz="4000" i="1">
                            <a:latin typeface="Cambria Math"/>
                          </a:rPr>
                        </m:ctrlPr>
                      </m:fPr>
                      <m:num>
                        <m:r>
                          <a:rPr lang="en-US" sz="4000" i="1">
                            <a:latin typeface="Cambria Math"/>
                          </a:rPr>
                          <m:t>𝑦</m:t>
                        </m:r>
                        <m:r>
                          <a:rPr lang="en-US" sz="4000" i="1">
                            <a:latin typeface="Cambria Math"/>
                          </a:rPr>
                          <m:t>−</m:t>
                        </m:r>
                        <m:f>
                          <m:fPr>
                            <m:ctrlPr>
                              <a:rPr lang="ru-RU" sz="4000" i="1">
                                <a:latin typeface="Cambria Math"/>
                              </a:rPr>
                            </m:ctrlPr>
                          </m:fPr>
                          <m:num>
                            <m:r>
                              <a:rPr lang="en-US" sz="4000" i="1">
                                <a:latin typeface="Cambria Math"/>
                              </a:rPr>
                              <m:t>𝐹𝑙</m:t>
                            </m:r>
                          </m:num>
                          <m:den>
                            <m:r>
                              <a:rPr lang="en-US" sz="4000" i="1">
                                <a:latin typeface="Cambria Math"/>
                              </a:rPr>
                              <m:t>𝑙</m:t>
                            </m:r>
                            <m:r>
                              <a:rPr lang="en-US" sz="4000" i="1">
                                <a:latin typeface="Cambria Math"/>
                              </a:rPr>
                              <m:t>−</m:t>
                            </m:r>
                            <m:r>
                              <a:rPr lang="en-US" sz="4000" i="1">
                                <a:latin typeface="Cambria Math"/>
                              </a:rPr>
                              <m:t>𝐹</m:t>
                            </m:r>
                          </m:den>
                        </m:f>
                      </m:num>
                      <m:den>
                        <m:r>
                          <a:rPr lang="en-US" sz="4000" i="1">
                            <a:latin typeface="Cambria Math"/>
                          </a:rPr>
                          <m:t>𝑟</m:t>
                        </m:r>
                      </m:den>
                    </m:f>
                  </m:oMath>
                </a14:m>
                <a:r>
                  <a:rPr lang="en-US" sz="4000" dirty="0"/>
                  <a:t>      </a:t>
                </a:r>
                <a14:m>
                  <m:oMath xmlns:m="http://schemas.openxmlformats.org/officeDocument/2006/math">
                    <m:r>
                      <a:rPr lang="en-US" sz="4000" i="1">
                        <a:latin typeface="Cambria Math"/>
                      </a:rPr>
                      <m:t>→</m:t>
                    </m:r>
                  </m:oMath>
                </a14:m>
                <a:r>
                  <a:rPr lang="en-US" sz="4000" dirty="0"/>
                  <a:t>     </a:t>
                </a:r>
                <a14:m>
                  <m:oMath xmlns:m="http://schemas.openxmlformats.org/officeDocument/2006/math">
                    <m:r>
                      <a:rPr lang="en-US" sz="4400" i="1">
                        <a:latin typeface="Cambria Math"/>
                      </a:rPr>
                      <m:t>𝑟</m:t>
                    </m:r>
                    <m:r>
                      <a:rPr lang="en-US" sz="4400" i="1">
                        <a:latin typeface="Cambria Math"/>
                      </a:rPr>
                      <m:t>=</m:t>
                    </m:r>
                    <m:f>
                      <m:fPr>
                        <m:ctrlPr>
                          <a:rPr lang="ru-RU" sz="4400" i="1">
                            <a:latin typeface="Cambria Math"/>
                          </a:rPr>
                        </m:ctrlPr>
                      </m:fPr>
                      <m:num>
                        <m:d>
                          <m:dPr>
                            <m:ctrlPr>
                              <a:rPr lang="ru-RU" sz="4400" i="1">
                                <a:latin typeface="Cambria Math"/>
                              </a:rPr>
                            </m:ctrlPr>
                          </m:dPr>
                          <m:e>
                            <m:r>
                              <a:rPr lang="en-US" sz="4400" i="1">
                                <a:latin typeface="Cambria Math"/>
                              </a:rPr>
                              <m:t>𝑦</m:t>
                            </m:r>
                            <m:r>
                              <a:rPr lang="en-US" sz="4400" i="1">
                                <a:latin typeface="Cambria Math"/>
                              </a:rPr>
                              <m:t>−</m:t>
                            </m:r>
                            <m:f>
                              <m:fPr>
                                <m:ctrlPr>
                                  <a:rPr lang="ru-RU" sz="4400" i="1">
                                    <a:latin typeface="Cambria Math"/>
                                  </a:rPr>
                                </m:ctrlPr>
                              </m:fPr>
                              <m:num>
                                <m:r>
                                  <a:rPr lang="en-US" sz="4400" i="1">
                                    <a:latin typeface="Cambria Math"/>
                                  </a:rPr>
                                  <m:t>𝐹𝑙</m:t>
                                </m:r>
                              </m:num>
                              <m:den>
                                <m:r>
                                  <a:rPr lang="en-US" sz="4400" i="1">
                                    <a:latin typeface="Cambria Math"/>
                                  </a:rPr>
                                  <m:t>𝑙</m:t>
                                </m:r>
                                <m:r>
                                  <a:rPr lang="en-US" sz="4400" i="1">
                                    <a:latin typeface="Cambria Math"/>
                                  </a:rPr>
                                  <m:t>−</m:t>
                                </m:r>
                                <m:r>
                                  <a:rPr lang="en-US" sz="4400" i="1">
                                    <a:latin typeface="Cambria Math"/>
                                  </a:rPr>
                                  <m:t>𝐹</m:t>
                                </m:r>
                              </m:den>
                            </m:f>
                          </m:e>
                        </m:d>
                        <m:r>
                          <a:rPr lang="en-US" sz="4400" i="1">
                            <a:latin typeface="Cambria Math"/>
                          </a:rPr>
                          <m:t>𝑅</m:t>
                        </m:r>
                      </m:num>
                      <m:den>
                        <m:r>
                          <a:rPr lang="en-US" sz="4400" i="1">
                            <a:latin typeface="Cambria Math"/>
                          </a:rPr>
                          <m:t>𝑦</m:t>
                        </m:r>
                      </m:den>
                    </m:f>
                    <m:r>
                      <a:rPr lang="en-US" sz="4400" i="1">
                        <a:latin typeface="Cambria Math"/>
                      </a:rPr>
                      <m:t>    →     </m:t>
                    </m:r>
                    <m:r>
                      <a:rPr lang="en-US" sz="4400" i="1">
                        <a:latin typeface="Cambria Math"/>
                      </a:rPr>
                      <m:t>𝑟</m:t>
                    </m:r>
                    <m:r>
                      <a:rPr lang="en-US" sz="4400" i="1">
                        <a:latin typeface="Cambria Math"/>
                      </a:rPr>
                      <m:t>=</m:t>
                    </m:r>
                    <m:f>
                      <m:fPr>
                        <m:ctrlPr>
                          <a:rPr lang="ru-RU" sz="4400" i="1">
                            <a:latin typeface="Cambria Math"/>
                          </a:rPr>
                        </m:ctrlPr>
                      </m:fPr>
                      <m:num>
                        <m:r>
                          <a:rPr lang="en-US" sz="4400" i="1">
                            <a:latin typeface="Cambria Math"/>
                          </a:rPr>
                          <m:t>𝑅𝐹</m:t>
                        </m:r>
                        <m:d>
                          <m:dPr>
                            <m:ctrlPr>
                              <a:rPr lang="ru-RU" sz="4400" i="1">
                                <a:latin typeface="Cambria Math"/>
                              </a:rPr>
                            </m:ctrlPr>
                          </m:dPr>
                          <m:e>
                            <m:r>
                              <a:rPr lang="en-US" sz="4400" i="1">
                                <a:latin typeface="Cambria Math"/>
                              </a:rPr>
                              <m:t>𝑙</m:t>
                            </m:r>
                            <m:r>
                              <a:rPr lang="en-US" sz="4400" i="1">
                                <a:latin typeface="Cambria Math"/>
                              </a:rPr>
                              <m:t>−</m:t>
                            </m:r>
                            <m:r>
                              <a:rPr lang="en-US" sz="4400" i="1">
                                <a:latin typeface="Cambria Math"/>
                              </a:rPr>
                              <m:t>𝑥</m:t>
                            </m:r>
                          </m:e>
                        </m:d>
                      </m:num>
                      <m:den>
                        <m:d>
                          <m:dPr>
                            <m:ctrlPr>
                              <a:rPr lang="ru-RU" sz="4400" i="1">
                                <a:latin typeface="Cambria Math"/>
                              </a:rPr>
                            </m:ctrlPr>
                          </m:dPr>
                          <m:e>
                            <m:r>
                              <a:rPr lang="en-US" sz="4400" i="1">
                                <a:latin typeface="Cambria Math"/>
                              </a:rPr>
                              <m:t>𝑙</m:t>
                            </m:r>
                            <m:r>
                              <a:rPr lang="en-US" sz="4400" i="1">
                                <a:latin typeface="Cambria Math"/>
                              </a:rPr>
                              <m:t>−</m:t>
                            </m:r>
                            <m:r>
                              <a:rPr lang="en-US" sz="4400" i="1">
                                <a:latin typeface="Cambria Math"/>
                              </a:rPr>
                              <m:t>𝐹</m:t>
                            </m:r>
                          </m:e>
                        </m:d>
                        <m:r>
                          <a:rPr lang="en-US" sz="4400" i="1">
                            <a:latin typeface="Cambria Math"/>
                          </a:rPr>
                          <m:t>𝑥</m:t>
                        </m:r>
                      </m:den>
                    </m:f>
                  </m:oMath>
                </a14:m>
                <a:endParaRPr lang="ru-RU" sz="4400" dirty="0"/>
              </a:p>
              <a:p>
                <a:pPr marL="0" indent="0" algn="ctr">
                  <a:buNone/>
                </a:pPr>
                <a:endParaRPr lang="ru-RU" sz="2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83660180-0EFC-4040-913B-6B5F3BCE749D}" type="slidenum">
              <a:rPr lang="ru-RU" sz="2000" smtClean="0">
                <a:solidFill>
                  <a:schemeClr val="tx1"/>
                </a:solidFill>
              </a:rPr>
              <a:pPr/>
              <a:t>19</a:t>
            </a:fld>
            <a:endParaRPr lang="ru-RU" sz="2000"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4572000" y="764704"/>
                <a:ext cx="20162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𝒙</m:t>
                      </m:r>
                      <m:r>
                        <a:rPr lang="en-US" sz="2400" b="1" i="1" smtClean="0">
                          <a:latin typeface="Cambria Math"/>
                        </a:rPr>
                        <m:t>𝟏</m:t>
                      </m:r>
                      <m:r>
                        <a:rPr lang="en-US" sz="2400" b="1" i="1" smtClean="0">
                          <a:latin typeface="Cambria Math"/>
                        </a:rPr>
                        <m:t>=</m:t>
                      </m:r>
                      <m:r>
                        <a:rPr lang="en-US" sz="2400" b="1" i="1" smtClean="0">
                          <a:latin typeface="Cambria Math"/>
                        </a:rPr>
                        <m:t>𝒓𝑭</m:t>
                      </m:r>
                      <m:r>
                        <a:rPr lang="en-US" sz="2400" b="1" i="1" smtClean="0">
                          <a:latin typeface="Cambria Math"/>
                        </a:rPr>
                        <m:t>+</m:t>
                      </m:r>
                      <m:r>
                        <a:rPr lang="en-US" sz="2400" b="1" i="1" smtClean="0">
                          <a:latin typeface="Cambria Math"/>
                        </a:rPr>
                        <m:t>𝑭</m:t>
                      </m:r>
                    </m:oMath>
                  </m:oMathPara>
                </a14:m>
                <a:endParaRPr lang="ru-RU"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0" y="764704"/>
                <a:ext cx="2016224" cy="461665"/>
              </a:xfrm>
              <a:prstGeom prst="rect">
                <a:avLst/>
              </a:prstGeom>
              <a:blipFill rotWithShape="1">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339683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624" y="843388"/>
            <a:ext cx="7886700" cy="1325563"/>
          </a:xfrm>
        </p:spPr>
        <p:txBody>
          <a:bodyPr>
            <a:normAutofit/>
          </a:bodyPr>
          <a:lstStyle/>
          <a:p>
            <a:pPr algn="ctr"/>
            <a:r>
              <a:rPr lang="en-US" sz="4800" dirty="0" smtClean="0"/>
              <a:t>The problem</a:t>
            </a:r>
            <a:endParaRPr lang="ru-RU" sz="4800" dirty="0"/>
          </a:p>
        </p:txBody>
      </p:sp>
      <p:sp>
        <p:nvSpPr>
          <p:cNvPr id="3" name="Содержимое 2"/>
          <p:cNvSpPr>
            <a:spLocks noGrp="1"/>
          </p:cNvSpPr>
          <p:nvPr>
            <p:ph sz="half" idx="1"/>
          </p:nvPr>
        </p:nvSpPr>
        <p:spPr>
          <a:xfrm>
            <a:off x="28919" y="2780928"/>
            <a:ext cx="3737050" cy="4351338"/>
          </a:xfrm>
        </p:spPr>
        <p:txBody>
          <a:bodyPr>
            <a:normAutofit/>
          </a:bodyPr>
          <a:lstStyle/>
          <a:p>
            <a:pPr algn="just">
              <a:buNone/>
            </a:pPr>
            <a:r>
              <a:rPr lang="ru-RU" sz="2800" dirty="0" smtClean="0"/>
              <a:t>	</a:t>
            </a:r>
            <a:r>
              <a:rPr lang="en-US" sz="2800" dirty="0" smtClean="0"/>
              <a:t>Bright and rather unexpected white disks may appear in a photo taken with a flash in a dark room</a:t>
            </a:r>
            <a:r>
              <a:rPr lang="en-US" sz="2800" dirty="0"/>
              <a:t>.</a:t>
            </a:r>
            <a:r>
              <a:rPr lang="en-US" sz="2800" dirty="0" smtClean="0"/>
              <a:t> </a:t>
            </a:r>
            <a:r>
              <a:rPr lang="en-US" sz="2800" dirty="0" smtClean="0">
                <a:solidFill>
                  <a:schemeClr val="accent5">
                    <a:lumMod val="50000"/>
                  </a:schemeClr>
                </a:solidFill>
              </a:rPr>
              <a:t>Explain</a:t>
            </a:r>
            <a:r>
              <a:rPr lang="en-US" sz="2800" dirty="0" smtClean="0"/>
              <a:t> why such shining orbs appear in the photos.</a:t>
            </a:r>
            <a:endParaRPr lang="ru-RU" sz="2800" dirty="0"/>
          </a:p>
        </p:txBody>
      </p:sp>
      <p:pic>
        <p:nvPicPr>
          <p:cNvPr id="7" name="Picture 6"/>
          <p:cNvPicPr>
            <a:picLocks noChangeAspect="1"/>
          </p:cNvPicPr>
          <p:nvPr/>
        </p:nvPicPr>
        <p:blipFill>
          <a:blip r:embed="rId2" cstate="print"/>
          <a:stretch>
            <a:fillRect/>
          </a:stretch>
        </p:blipFill>
        <p:spPr>
          <a:xfrm>
            <a:off x="5381625" y="3541907"/>
            <a:ext cx="3762375" cy="3333750"/>
          </a:xfrm>
          <a:prstGeom prst="rect">
            <a:avLst/>
          </a:prstGeom>
          <a:ln>
            <a:noFill/>
          </a:ln>
          <a:effectLst>
            <a:softEdge rad="112500"/>
          </a:effectLst>
        </p:spPr>
      </p:pic>
      <p:pic>
        <p:nvPicPr>
          <p:cNvPr id="1030" name="Picture 6" descr="http://static.sgv2.com/img/183924/aspect/700x500/content/3/1411060050410748-spirit-orb-size-and-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862" y="121026"/>
            <a:ext cx="3636138" cy="247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ar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521" y="2204864"/>
            <a:ext cx="2857500" cy="2266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83660180-0EFC-4040-913B-6B5F3BCE749D}" type="slidenum">
              <a:rPr lang="ru-RU" smtClean="0"/>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183" y="548680"/>
            <a:ext cx="7886700" cy="1839738"/>
          </a:xfrm>
        </p:spPr>
        <p:txBody>
          <a:bodyPr/>
          <a:lstStyle/>
          <a:p>
            <a:r>
              <a:rPr lang="en-GB" dirty="0" smtClean="0"/>
              <a:t>This </a:t>
            </a:r>
            <a:r>
              <a:rPr lang="en-GB" dirty="0"/>
              <a:t>problem is </a:t>
            </a:r>
            <a:r>
              <a:rPr lang="en-GB" dirty="0" smtClean="0"/>
              <a:t>an object </a:t>
            </a:r>
            <a:r>
              <a:rPr lang="en-GB" dirty="0"/>
              <a:t>of </a:t>
            </a:r>
            <a:r>
              <a:rPr lang="en-GB" dirty="0" smtClean="0"/>
              <a:t>interest of many people. So there are even several books on this theme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Diana Cooper – Ascension Through Or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43257"/>
            <a:ext cx="2592288" cy="41147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lightenment Through Or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743257"/>
            <a:ext cx="2592288" cy="41147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NF 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743257"/>
            <a:ext cx="2732232" cy="41147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rbs-the-Veil-is-Lifting-DV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8680" y="2743257"/>
            <a:ext cx="2879322" cy="41147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Orb-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538" y="2743257"/>
            <a:ext cx="3122276" cy="41189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6466" y="3501008"/>
            <a:ext cx="5472608" cy="1569660"/>
          </a:xfrm>
          <a:prstGeom prst="rect">
            <a:avLst/>
          </a:prstGeom>
          <a:solidFill>
            <a:schemeClr val="bg2"/>
          </a:solidFill>
        </p:spPr>
        <p:txBody>
          <a:bodyPr wrap="square" rtlCol="0">
            <a:spAutoFit/>
          </a:bodyPr>
          <a:lstStyle/>
          <a:p>
            <a:r>
              <a:rPr lang="en-GB" sz="3200" dirty="0" smtClean="0"/>
              <a:t>But not everyone understand the scientific explanation of that phenomena</a:t>
            </a:r>
            <a:endParaRPr lang="en-US" sz="3200" dirty="0"/>
          </a:p>
        </p:txBody>
      </p:sp>
      <p:sp>
        <p:nvSpPr>
          <p:cNvPr id="5" name="Номер слайда 4"/>
          <p:cNvSpPr>
            <a:spLocks noGrp="1"/>
          </p:cNvSpPr>
          <p:nvPr>
            <p:ph type="sldNum" sz="quarter" idx="12"/>
          </p:nvPr>
        </p:nvSpPr>
        <p:spPr/>
        <p:txBody>
          <a:bodyPr/>
          <a:lstStyle/>
          <a:p>
            <a:fld id="{83660180-0EFC-4040-913B-6B5F3BCE749D}" type="slidenum">
              <a:rPr lang="ru-RU" smtClean="0"/>
              <a:pPr/>
              <a:t>3</a:t>
            </a:fld>
            <a:endParaRPr lang="ru-RU"/>
          </a:p>
        </p:txBody>
      </p:sp>
    </p:spTree>
    <p:extLst>
      <p:ext uri="{BB962C8B-B14F-4D97-AF65-F5344CB8AC3E}">
        <p14:creationId xmlns:p14="http://schemas.microsoft.com/office/powerpoint/2010/main" val="18486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arn(inVertical)">
                                      <p:cBhvr>
                                        <p:cTn id="7" dur="500"/>
                                        <p:tgtEl>
                                          <p:spTgt spid="2056"/>
                                        </p:tgtEl>
                                      </p:cBhvr>
                                    </p:animEffect>
                                  </p:childTnLst>
                                </p:cTn>
                              </p:par>
                              <p:par>
                                <p:cTn id="8" presetID="16" presetClass="entr" presetSubtype="21"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arn(inVertical)">
                                      <p:cBhvr>
                                        <p:cTn id="10" dur="500"/>
                                        <p:tgtEl>
                                          <p:spTgt spid="205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692696"/>
            <a:ext cx="3898776" cy="563662"/>
          </a:xfrm>
        </p:spPr>
        <p:txBody>
          <a:bodyPr>
            <a:noAutofit/>
          </a:bodyPr>
          <a:lstStyle/>
          <a:p>
            <a:pPr algn="ctr"/>
            <a:r>
              <a:rPr lang="en-US" sz="4800" dirty="0" smtClean="0"/>
              <a:t>Explanation</a:t>
            </a:r>
            <a:endParaRPr lang="ru-RU" sz="4800" dirty="0"/>
          </a:p>
        </p:txBody>
      </p:sp>
      <p:sp>
        <p:nvSpPr>
          <p:cNvPr id="4" name="Содержимое 3"/>
          <p:cNvSpPr>
            <a:spLocks noGrp="1"/>
          </p:cNvSpPr>
          <p:nvPr>
            <p:ph idx="1"/>
          </p:nvPr>
        </p:nvSpPr>
        <p:spPr>
          <a:xfrm>
            <a:off x="457200" y="2636912"/>
            <a:ext cx="8219256" cy="4569371"/>
          </a:xfrm>
        </p:spPr>
        <p:txBody>
          <a:bodyPr>
            <a:normAutofit/>
          </a:bodyPr>
          <a:lstStyle/>
          <a:p>
            <a:pPr algn="ctr">
              <a:buNone/>
            </a:pPr>
            <a:r>
              <a:rPr lang="en-US" sz="3600" b="1" i="1" dirty="0" smtClean="0"/>
              <a:t>Conditions needed for shining orbs:</a:t>
            </a:r>
          </a:p>
          <a:p>
            <a:pPr marL="514350" indent="-514350">
              <a:spcBef>
                <a:spcPts val="1200"/>
              </a:spcBef>
              <a:spcAft>
                <a:spcPts val="1200"/>
              </a:spcAft>
              <a:buAutoNum type="arabicPeriod"/>
            </a:pPr>
            <a:r>
              <a:rPr lang="en-US" b="1" i="1" dirty="0" smtClean="0"/>
              <a:t>Small particles in the air</a:t>
            </a:r>
          </a:p>
          <a:p>
            <a:pPr marL="514350" indent="-514350">
              <a:spcBef>
                <a:spcPts val="1200"/>
              </a:spcBef>
              <a:spcAft>
                <a:spcPts val="1200"/>
              </a:spcAft>
              <a:buFont typeface="Arial" panose="020B0604020202020204" pitchFamily="34" charset="0"/>
              <a:buAutoNum type="arabicPeriod"/>
            </a:pPr>
            <a:r>
              <a:rPr lang="en-US" b="1" i="1" dirty="0" smtClean="0"/>
              <a:t>Flash in the camera</a:t>
            </a:r>
            <a:r>
              <a:rPr lang="ru-RU" b="1" i="1" dirty="0" smtClean="0"/>
              <a:t> (</a:t>
            </a:r>
            <a:r>
              <a:rPr lang="en-US" dirty="0"/>
              <a:t> the short distance between the lens and the built-in flash</a:t>
            </a:r>
            <a:r>
              <a:rPr lang="ru-RU" b="1" i="1" dirty="0" smtClean="0"/>
              <a:t>)</a:t>
            </a:r>
            <a:r>
              <a:rPr lang="en-US" dirty="0"/>
              <a:t> </a:t>
            </a:r>
            <a:r>
              <a:rPr lang="en-US" dirty="0" smtClean="0"/>
              <a:t>or low-light </a:t>
            </a:r>
            <a:r>
              <a:rPr lang="en-US" dirty="0"/>
              <a:t>instances</a:t>
            </a:r>
            <a:r>
              <a:rPr lang="ru-RU" dirty="0"/>
              <a:t> </a:t>
            </a:r>
            <a:r>
              <a:rPr lang="en-US" dirty="0"/>
              <a:t>or where a bright light source is near the </a:t>
            </a:r>
            <a:r>
              <a:rPr lang="en-US" dirty="0" smtClean="0"/>
              <a:t>camera</a:t>
            </a:r>
            <a:endParaRPr lang="en-US" b="1" i="1" dirty="0" smtClean="0"/>
          </a:p>
          <a:p>
            <a:pPr marL="514350" indent="-514350">
              <a:spcBef>
                <a:spcPts val="1200"/>
              </a:spcBef>
              <a:spcAft>
                <a:spcPts val="1200"/>
              </a:spcAft>
              <a:buAutoNum type="arabicPeriod"/>
            </a:pPr>
            <a:r>
              <a:rPr lang="en-US" b="1" i="1" dirty="0" smtClean="0"/>
              <a:t>Particles out of focus</a:t>
            </a:r>
          </a:p>
          <a:p>
            <a:pPr marL="514350" indent="-514350">
              <a:buAutoNum type="arabicPeriod"/>
            </a:pPr>
            <a:endParaRPr lang="en-US" b="1" i="1" dirty="0"/>
          </a:p>
          <a:p>
            <a:pPr marL="0" indent="0">
              <a:buNone/>
            </a:pPr>
            <a:r>
              <a:rPr lang="en-US" dirty="0"/>
              <a:t> </a:t>
            </a:r>
            <a:endParaRPr lang="ru-RU" sz="2000" b="1" i="1" dirty="0">
              <a:solidFill>
                <a:srgbClr val="FF0000"/>
              </a:solidFill>
            </a:endParaRPr>
          </a:p>
        </p:txBody>
      </p:sp>
      <p:sp>
        <p:nvSpPr>
          <p:cNvPr id="5" name="Текст 4"/>
          <p:cNvSpPr>
            <a:spLocks noGrp="1"/>
          </p:cNvSpPr>
          <p:nvPr>
            <p:ph type="body" sz="half" idx="2"/>
          </p:nvPr>
        </p:nvSpPr>
        <p:spPr>
          <a:xfrm>
            <a:off x="493712" y="1772816"/>
            <a:ext cx="8182744" cy="1152128"/>
          </a:xfrm>
        </p:spPr>
        <p:txBody>
          <a:bodyPr>
            <a:normAutofit/>
          </a:bodyPr>
          <a:lstStyle/>
          <a:p>
            <a:r>
              <a:rPr lang="en-US" sz="2800" dirty="0" smtClean="0"/>
              <a:t>The orb phenomenon is caused by small particles suspended in the air.</a:t>
            </a:r>
            <a:endParaRPr lang="ru-RU" sz="2800" dirty="0"/>
          </a:p>
        </p:txBody>
      </p:sp>
      <p:sp>
        <p:nvSpPr>
          <p:cNvPr id="3" name="Номер слайда 2"/>
          <p:cNvSpPr>
            <a:spLocks noGrp="1"/>
          </p:cNvSpPr>
          <p:nvPr>
            <p:ph type="sldNum" sz="quarter" idx="12"/>
          </p:nvPr>
        </p:nvSpPr>
        <p:spPr/>
        <p:txBody>
          <a:bodyPr/>
          <a:lstStyle/>
          <a:p>
            <a:fld id="{83660180-0EFC-4040-913B-6B5F3BCE749D}" type="slidenum">
              <a:rPr lang="ru-RU" sz="2000" smtClean="0">
                <a:solidFill>
                  <a:schemeClr val="tx1"/>
                </a:solidFill>
              </a:rPr>
              <a:pPr/>
              <a:t>4</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en-US" sz="4400" dirty="0" smtClean="0"/>
              <a:t>Flash near and far from the lens</a:t>
            </a:r>
            <a:endParaRPr lang="ru-RU" sz="4400" dirty="0"/>
          </a:p>
        </p:txBody>
      </p:sp>
      <p:pic>
        <p:nvPicPr>
          <p:cNvPr id="7" name="Содержимое 6" descr="уамера.png"/>
          <p:cNvPicPr>
            <a:picLocks noGrp="1" noChangeAspect="1"/>
          </p:cNvPicPr>
          <p:nvPr>
            <p:ph idx="1"/>
          </p:nvPr>
        </p:nvPicPr>
        <p:blipFill>
          <a:blip r:embed="rId2" cstate="print"/>
          <a:stretch>
            <a:fillRect/>
          </a:stretch>
        </p:blipFill>
        <p:spPr>
          <a:xfrm>
            <a:off x="467544" y="2708920"/>
            <a:ext cx="3839111" cy="2962689"/>
          </a:xfrm>
        </p:spPr>
      </p:pic>
      <p:pic>
        <p:nvPicPr>
          <p:cNvPr id="8" name="Рисунок 7" descr="еамера.png"/>
          <p:cNvPicPr>
            <a:picLocks noChangeAspect="1"/>
          </p:cNvPicPr>
          <p:nvPr/>
        </p:nvPicPr>
        <p:blipFill>
          <a:blip r:embed="rId3" cstate="print"/>
          <a:stretch>
            <a:fillRect/>
          </a:stretch>
        </p:blipFill>
        <p:spPr>
          <a:xfrm>
            <a:off x="5076056" y="2060848"/>
            <a:ext cx="3057952" cy="3982006"/>
          </a:xfrm>
          <a:prstGeom prst="rect">
            <a:avLst/>
          </a:prstGeom>
        </p:spPr>
      </p:pic>
      <p:sp>
        <p:nvSpPr>
          <p:cNvPr id="2" name="Номер слайда 1"/>
          <p:cNvSpPr>
            <a:spLocks noGrp="1"/>
          </p:cNvSpPr>
          <p:nvPr>
            <p:ph type="sldNum" sz="quarter" idx="12"/>
          </p:nvPr>
        </p:nvSpPr>
        <p:spPr/>
        <p:txBody>
          <a:bodyPr/>
          <a:lstStyle/>
          <a:p>
            <a:fld id="{83660180-0EFC-4040-913B-6B5F3BCE749D}" type="slidenum">
              <a:rPr lang="ru-RU" sz="2000" smtClean="0">
                <a:solidFill>
                  <a:schemeClr val="tx1"/>
                </a:solidFill>
              </a:rPr>
              <a:pPr/>
              <a:t>5</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97" y="901477"/>
            <a:ext cx="3471515" cy="1027584"/>
          </a:xfrm>
        </p:spPr>
        <p:txBody>
          <a:bodyPr>
            <a:noAutofit/>
          </a:bodyPr>
          <a:lstStyle/>
          <a:p>
            <a:r>
              <a:rPr lang="en-US" sz="4400" b="1" dirty="0" smtClean="0"/>
              <a:t>Orbs are not always circle in shape</a:t>
            </a:r>
            <a:endParaRPr lang="en-US" sz="4400" b="1" dirty="0"/>
          </a:p>
        </p:txBody>
      </p:sp>
      <p:sp>
        <p:nvSpPr>
          <p:cNvPr id="3" name="Content Placeholder 2"/>
          <p:cNvSpPr>
            <a:spLocks noGrp="1"/>
          </p:cNvSpPr>
          <p:nvPr>
            <p:ph idx="1"/>
          </p:nvPr>
        </p:nvSpPr>
        <p:spPr>
          <a:xfrm>
            <a:off x="3887391" y="4221088"/>
            <a:ext cx="4629150" cy="1639963"/>
          </a:xfrm>
        </p:spPr>
        <p:txBody>
          <a:bodyPr/>
          <a:lstStyle/>
          <a:p>
            <a:pPr>
              <a:buNone/>
            </a:pPr>
            <a:endParaRPr lang="en-US" dirty="0">
              <a:solidFill>
                <a:srgbClr val="FF0000"/>
              </a:solidFill>
            </a:endParaRPr>
          </a:p>
        </p:txBody>
      </p:sp>
      <p:sp>
        <p:nvSpPr>
          <p:cNvPr id="4" name="Text Placeholder 3"/>
          <p:cNvSpPr>
            <a:spLocks noGrp="1"/>
          </p:cNvSpPr>
          <p:nvPr>
            <p:ph type="body" sz="half" idx="2"/>
          </p:nvPr>
        </p:nvSpPr>
        <p:spPr>
          <a:xfrm>
            <a:off x="323528" y="2060848"/>
            <a:ext cx="2949178" cy="4168180"/>
          </a:xfrm>
        </p:spPr>
        <p:txBody>
          <a:bodyPr>
            <a:normAutofit/>
          </a:bodyPr>
          <a:lstStyle/>
          <a:p>
            <a:pPr algn="just"/>
            <a:r>
              <a:rPr lang="en-US" sz="2700" dirty="0" smtClean="0"/>
              <a:t>When the diaphragm is  small and the particle in the air is close to the camera only part of the orb appears on the matrix. This part have the shape of the diaphragm.</a:t>
            </a:r>
            <a:endParaRPr lang="en-US" sz="2700" dirty="0"/>
          </a:p>
        </p:txBody>
      </p:sp>
      <p:pic>
        <p:nvPicPr>
          <p:cNvPr id="5" name="Рисунок 4" descr="CIMG4980.JPG"/>
          <p:cNvPicPr>
            <a:picLocks noChangeAspect="1"/>
          </p:cNvPicPr>
          <p:nvPr/>
        </p:nvPicPr>
        <p:blipFill>
          <a:blip r:embed="rId2" cstate="print"/>
          <a:stretch>
            <a:fillRect/>
          </a:stretch>
        </p:blipFill>
        <p:spPr>
          <a:xfrm>
            <a:off x="3995936" y="186250"/>
            <a:ext cx="4608512" cy="3456384"/>
          </a:xfrm>
          <a:prstGeom prst="rect">
            <a:avLst/>
          </a:prstGeom>
        </p:spPr>
      </p:pic>
      <p:sp>
        <p:nvSpPr>
          <p:cNvPr id="6" name="Номер слайда 5"/>
          <p:cNvSpPr>
            <a:spLocks noGrp="1"/>
          </p:cNvSpPr>
          <p:nvPr>
            <p:ph type="sldNum" sz="quarter" idx="12"/>
          </p:nvPr>
        </p:nvSpPr>
        <p:spPr>
          <a:xfrm>
            <a:off x="6948264" y="196602"/>
            <a:ext cx="2057400" cy="365125"/>
          </a:xfrm>
        </p:spPr>
        <p:txBody>
          <a:bodyPr/>
          <a:lstStyle/>
          <a:p>
            <a:fld id="{83660180-0EFC-4040-913B-6B5F3BCE749D}" type="slidenum">
              <a:rPr lang="ru-RU" sz="2000" smtClean="0">
                <a:solidFill>
                  <a:schemeClr val="tx1"/>
                </a:solidFill>
              </a:rPr>
              <a:pPr/>
              <a:t>6</a:t>
            </a:fld>
            <a:endParaRPr lang="ru-RU" sz="20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635758"/>
            <a:ext cx="4896546" cy="322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975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8560" y="1124744"/>
            <a:ext cx="5328592" cy="1325563"/>
          </a:xfrm>
        </p:spPr>
        <p:txBody>
          <a:bodyPr>
            <a:normAutofit/>
          </a:bodyPr>
          <a:lstStyle/>
          <a:p>
            <a:pPr algn="ctr"/>
            <a:r>
              <a:rPr lang="en-US" sz="4400" dirty="0" smtClean="0"/>
              <a:t>Visual explanation</a:t>
            </a:r>
            <a:endParaRPr lang="ru-RU" sz="4400" dirty="0"/>
          </a:p>
        </p:txBody>
      </p:sp>
      <p:pic>
        <p:nvPicPr>
          <p:cNvPr id="3076" name="Picture 4" descr="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743"/>
          <a:stretch/>
        </p:blipFill>
        <p:spPr bwMode="auto">
          <a:xfrm>
            <a:off x="4716016" y="908720"/>
            <a:ext cx="4441195" cy="2105422"/>
          </a:xfrm>
          <a:prstGeom prst="rect">
            <a:avLst/>
          </a:prstGeom>
          <a:noFill/>
          <a:extLst>
            <a:ext uri="{909E8E84-426E-40DD-AFC4-6F175D3DCCD1}">
              <a14:hiddenFill xmlns:a14="http://schemas.microsoft.com/office/drawing/2010/main">
                <a:solidFill>
                  <a:srgbClr val="FFFFFF"/>
                </a:solidFill>
              </a14:hiddenFill>
            </a:ext>
          </a:extLst>
        </p:spPr>
      </p:pic>
      <p:pic>
        <p:nvPicPr>
          <p:cNvPr id="9" name="Содержимое 8" descr="yfukzlyjt.png"/>
          <p:cNvPicPr>
            <a:picLocks noGrp="1" noChangeAspect="1"/>
          </p:cNvPicPr>
          <p:nvPr>
            <p:ph idx="1"/>
          </p:nvPr>
        </p:nvPicPr>
        <p:blipFill>
          <a:blip r:embed="rId3" cstate="print"/>
          <a:stretch>
            <a:fillRect/>
          </a:stretch>
        </p:blipFill>
        <p:spPr>
          <a:xfrm>
            <a:off x="-396552" y="3014143"/>
            <a:ext cx="8304978" cy="3843858"/>
          </a:xfrm>
        </p:spPr>
      </p:pic>
      <p:sp>
        <p:nvSpPr>
          <p:cNvPr id="2" name="Номер слайда 1"/>
          <p:cNvSpPr>
            <a:spLocks noGrp="1"/>
          </p:cNvSpPr>
          <p:nvPr>
            <p:ph type="sldNum" sz="quarter" idx="12"/>
          </p:nvPr>
        </p:nvSpPr>
        <p:spPr/>
        <p:txBody>
          <a:bodyPr/>
          <a:lstStyle/>
          <a:p>
            <a:fld id="{83660180-0EFC-4040-913B-6B5F3BCE749D}" type="slidenum">
              <a:rPr lang="ru-RU" sz="2000" smtClean="0">
                <a:solidFill>
                  <a:schemeClr val="tx1"/>
                </a:solidFill>
              </a:rPr>
              <a:pPr/>
              <a:t>7</a:t>
            </a:fld>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EXPERIMENTAL PART</a:t>
            </a:r>
            <a:endParaRPr lang="ru-RU" dirty="0">
              <a:effectLst>
                <a:outerShdw blurRad="38100" dist="38100" dir="2700000" algn="tl">
                  <a:srgbClr val="000000">
                    <a:alpha val="43137"/>
                  </a:srgbClr>
                </a:outerShdw>
              </a:effectLst>
            </a:endParaRPr>
          </a:p>
        </p:txBody>
      </p:sp>
      <p:sp>
        <p:nvSpPr>
          <p:cNvPr id="5" name="Содержимое 4"/>
          <p:cNvSpPr>
            <a:spLocks noGrp="1"/>
          </p:cNvSpPr>
          <p:nvPr>
            <p:ph sz="half" idx="2"/>
          </p:nvPr>
        </p:nvSpPr>
        <p:spPr/>
        <p:txBody>
          <a:bodyPr/>
          <a:lstStyle/>
          <a:p>
            <a:endParaRPr lang="ru-RU"/>
          </a:p>
        </p:txBody>
      </p:sp>
      <p:sp>
        <p:nvSpPr>
          <p:cNvPr id="6" name="Текст 5"/>
          <p:cNvSpPr>
            <a:spLocks noGrp="1"/>
          </p:cNvSpPr>
          <p:nvPr>
            <p:ph type="body" sz="quarter" idx="3"/>
          </p:nvPr>
        </p:nvSpPr>
        <p:spPr>
          <a:xfrm>
            <a:off x="467545" y="1535113"/>
            <a:ext cx="7056783" cy="639762"/>
          </a:xfrm>
        </p:spPr>
        <p:txBody>
          <a:bodyPr>
            <a:normAutofit/>
          </a:bodyPr>
          <a:lstStyle/>
          <a:p>
            <a:r>
              <a:rPr lang="en-US" sz="3200" dirty="0" smtClean="0"/>
              <a:t>Experimental setup</a:t>
            </a:r>
            <a:endParaRPr lang="ru-RU" sz="3200" dirty="0"/>
          </a:p>
        </p:txBody>
      </p:sp>
      <p:sp>
        <p:nvSpPr>
          <p:cNvPr id="3" name="Номер слайда 2"/>
          <p:cNvSpPr>
            <a:spLocks noGrp="1"/>
          </p:cNvSpPr>
          <p:nvPr>
            <p:ph type="sldNum" sz="quarter" idx="12"/>
          </p:nvPr>
        </p:nvSpPr>
        <p:spPr/>
        <p:txBody>
          <a:bodyPr/>
          <a:lstStyle/>
          <a:p>
            <a:fld id="{83660180-0EFC-4040-913B-6B5F3BCE749D}" type="slidenum">
              <a:rPr lang="ru-RU" sz="2000" smtClean="0">
                <a:solidFill>
                  <a:schemeClr val="tx1"/>
                </a:solidFill>
              </a:rPr>
              <a:pPr/>
              <a:t>8</a:t>
            </a:fld>
            <a:endParaRPr lang="ru-RU" sz="2000" dirty="0">
              <a:solidFill>
                <a:schemeClr val="tx1"/>
              </a:solidFill>
            </a:endParaRPr>
          </a:p>
        </p:txBody>
      </p:sp>
      <p:sp>
        <p:nvSpPr>
          <p:cNvPr id="7" name="Объект 6"/>
          <p:cNvSpPr>
            <a:spLocks noGrp="1"/>
          </p:cNvSpPr>
          <p:nvPr>
            <p:ph sz="quarter" idx="4"/>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91" y="2331827"/>
            <a:ext cx="7632848" cy="403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221582" y="4869160"/>
            <a:ext cx="94245" cy="61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Левая круглая скобка 11"/>
          <p:cNvSpPr/>
          <p:nvPr/>
        </p:nvSpPr>
        <p:spPr>
          <a:xfrm>
            <a:off x="2555776" y="2492896"/>
            <a:ext cx="216024" cy="11521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авая круглая скобка 12"/>
          <p:cNvSpPr/>
          <p:nvPr/>
        </p:nvSpPr>
        <p:spPr>
          <a:xfrm>
            <a:off x="3419872" y="2492896"/>
            <a:ext cx="72008" cy="115212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84976" cy="2016224"/>
          </a:xfrm>
        </p:spPr>
        <p:txBody>
          <a:bodyPr>
            <a:normAutofit fontScale="90000"/>
          </a:bodyPr>
          <a:lstStyle/>
          <a:p>
            <a:r>
              <a:rPr lang="en-US" sz="3600" dirty="0"/>
              <a:t>The orb artifact can </a:t>
            </a:r>
            <a:r>
              <a:rPr lang="en-US" sz="3600" dirty="0" smtClean="0"/>
              <a:t>be the result </a:t>
            </a:r>
            <a:r>
              <a:rPr lang="en-US" sz="3600" dirty="0"/>
              <a:t> </a:t>
            </a:r>
            <a:r>
              <a:rPr lang="en-US" sz="3600" dirty="0" smtClean="0"/>
              <a:t>from:</a:t>
            </a:r>
            <a:br>
              <a:rPr lang="en-US" sz="3600" dirty="0" smtClean="0"/>
            </a:br>
            <a:r>
              <a:rPr lang="en-US" sz="4400" b="1" dirty="0" smtClean="0">
                <a:solidFill>
                  <a:schemeClr val="accent6">
                    <a:lumMod val="50000"/>
                  </a:schemeClr>
                </a:solidFill>
              </a:rPr>
              <a:t>√</a:t>
            </a:r>
            <a:r>
              <a:rPr lang="en-US" sz="3600" dirty="0" smtClean="0"/>
              <a:t> solid </a:t>
            </a:r>
            <a:r>
              <a:rPr lang="en-US" sz="3600" dirty="0"/>
              <a:t>particles (e.g., dust, pollen</a:t>
            </a:r>
            <a:r>
              <a:rPr lang="en-US" sz="3600" dirty="0" smtClean="0"/>
              <a:t>),</a:t>
            </a:r>
            <a:br>
              <a:rPr lang="en-US" sz="3600" dirty="0" smtClean="0"/>
            </a:br>
            <a:r>
              <a:rPr lang="en-US" sz="4400" b="1" dirty="0">
                <a:solidFill>
                  <a:schemeClr val="accent6">
                    <a:lumMod val="50000"/>
                  </a:schemeClr>
                </a:solidFill>
              </a:rPr>
              <a:t>√</a:t>
            </a:r>
            <a:r>
              <a:rPr lang="en-US" sz="3600" dirty="0"/>
              <a:t> </a:t>
            </a:r>
            <a:r>
              <a:rPr lang="en-US" sz="3600" dirty="0" smtClean="0"/>
              <a:t>liquid </a:t>
            </a:r>
            <a:r>
              <a:rPr lang="en-US" sz="3600" dirty="0"/>
              <a:t>particles (water droplets, especially rain</a:t>
            </a:r>
            <a:r>
              <a:rPr lang="en-US" sz="3600" dirty="0" smtClean="0"/>
              <a:t>), </a:t>
            </a:r>
            <a:br>
              <a:rPr lang="en-US" sz="3600" dirty="0" smtClean="0"/>
            </a:br>
            <a:r>
              <a:rPr lang="en-US" sz="4400" b="1" dirty="0">
                <a:solidFill>
                  <a:schemeClr val="accent6">
                    <a:lumMod val="50000"/>
                  </a:schemeClr>
                </a:solidFill>
              </a:rPr>
              <a:t>√</a:t>
            </a:r>
            <a:r>
              <a:rPr lang="en-US" sz="3600" dirty="0"/>
              <a:t> </a:t>
            </a:r>
            <a:r>
              <a:rPr lang="en-US" sz="3600" dirty="0" smtClean="0"/>
              <a:t>other </a:t>
            </a:r>
            <a:r>
              <a:rPr lang="en-US" sz="3600" dirty="0"/>
              <a:t>foreign material within the camera lens</a:t>
            </a:r>
            <a:r>
              <a:rPr lang="ru-RU" sz="3600" dirty="0"/>
              <a:t>.</a:t>
            </a:r>
            <a:endParaRPr lang="ru-RU" sz="3600" b="1" i="1" dirty="0">
              <a:solidFill>
                <a:srgbClr val="FF0000"/>
              </a:solidFill>
            </a:endParaRPr>
          </a:p>
        </p:txBody>
      </p:sp>
      <p:sp>
        <p:nvSpPr>
          <p:cNvPr id="3" name="Текст 2"/>
          <p:cNvSpPr>
            <a:spLocks noGrp="1"/>
          </p:cNvSpPr>
          <p:nvPr>
            <p:ph type="body" idx="1"/>
          </p:nvPr>
        </p:nvSpPr>
        <p:spPr>
          <a:xfrm>
            <a:off x="457200" y="2204864"/>
            <a:ext cx="4040188" cy="648072"/>
          </a:xfrm>
        </p:spPr>
        <p:txBody>
          <a:bodyPr>
            <a:normAutofit/>
          </a:bodyPr>
          <a:lstStyle/>
          <a:p>
            <a:pPr algn="ctr"/>
            <a:r>
              <a:rPr lang="en-US" sz="2100" dirty="0" smtClean="0"/>
              <a:t>Water</a:t>
            </a:r>
            <a:endParaRPr lang="ru-RU" sz="2100" dirty="0"/>
          </a:p>
        </p:txBody>
      </p:sp>
      <p:pic>
        <p:nvPicPr>
          <p:cNvPr id="7" name="Содержимое 6" descr="CIMG4963.JPG"/>
          <p:cNvPicPr>
            <a:picLocks noGrp="1" noChangeAspect="1"/>
          </p:cNvPicPr>
          <p:nvPr>
            <p:ph sz="half" idx="2"/>
          </p:nvPr>
        </p:nvPicPr>
        <p:blipFill>
          <a:blip r:embed="rId2" cstate="print"/>
          <a:stretch>
            <a:fillRect/>
          </a:stretch>
        </p:blipFill>
        <p:spPr>
          <a:xfrm>
            <a:off x="323528" y="2852936"/>
            <a:ext cx="4176464" cy="3132348"/>
          </a:xfrm>
        </p:spPr>
      </p:pic>
      <p:sp>
        <p:nvSpPr>
          <p:cNvPr id="5" name="Текст 4"/>
          <p:cNvSpPr>
            <a:spLocks noGrp="1"/>
          </p:cNvSpPr>
          <p:nvPr>
            <p:ph type="body" sz="quarter" idx="3"/>
          </p:nvPr>
        </p:nvSpPr>
        <p:spPr>
          <a:xfrm>
            <a:off x="4645025" y="1916832"/>
            <a:ext cx="4041775" cy="936104"/>
          </a:xfrm>
        </p:spPr>
        <p:txBody>
          <a:bodyPr>
            <a:normAutofit/>
          </a:bodyPr>
          <a:lstStyle/>
          <a:p>
            <a:pPr algn="ctr"/>
            <a:r>
              <a:rPr lang="en-US" sz="2100" dirty="0" smtClean="0"/>
              <a:t>Chalk</a:t>
            </a:r>
            <a:endParaRPr lang="ru-RU" sz="2100" dirty="0"/>
          </a:p>
        </p:txBody>
      </p:sp>
      <p:pic>
        <p:nvPicPr>
          <p:cNvPr id="8" name="Содержимое 7" descr="CIMG5039.JPG"/>
          <p:cNvPicPr>
            <a:picLocks noGrp="1" noChangeAspect="1"/>
          </p:cNvPicPr>
          <p:nvPr>
            <p:ph sz="quarter" idx="4"/>
          </p:nvPr>
        </p:nvPicPr>
        <p:blipFill>
          <a:blip r:embed="rId3" cstate="print"/>
          <a:stretch>
            <a:fillRect/>
          </a:stretch>
        </p:blipFill>
        <p:spPr>
          <a:xfrm>
            <a:off x="4605330" y="2852936"/>
            <a:ext cx="4224470" cy="3168352"/>
          </a:xfrm>
        </p:spPr>
      </p:pic>
      <p:sp>
        <p:nvSpPr>
          <p:cNvPr id="6" name="TextBox 5"/>
          <p:cNvSpPr txBox="1"/>
          <p:nvPr/>
        </p:nvSpPr>
        <p:spPr>
          <a:xfrm>
            <a:off x="899592" y="6143818"/>
            <a:ext cx="3974486" cy="677108"/>
          </a:xfrm>
          <a:prstGeom prst="rect">
            <a:avLst/>
          </a:prstGeom>
          <a:noFill/>
        </p:spPr>
        <p:txBody>
          <a:bodyPr wrap="none" rtlCol="0">
            <a:spAutoFit/>
          </a:bodyPr>
          <a:lstStyle/>
          <a:p>
            <a:r>
              <a:rPr lang="en-US" dirty="0" smtClean="0"/>
              <a:t>Distance to </a:t>
            </a:r>
            <a:r>
              <a:rPr lang="en-US" sz="2000" dirty="0" smtClean="0"/>
              <a:t>the</a:t>
            </a:r>
            <a:r>
              <a:rPr lang="en-US" dirty="0" smtClean="0"/>
              <a:t> focused object – 260 cm</a:t>
            </a:r>
          </a:p>
          <a:p>
            <a:r>
              <a:rPr lang="en-US" dirty="0" smtClean="0"/>
              <a:t>Camera – Casio </a:t>
            </a:r>
            <a:r>
              <a:rPr lang="en-US" dirty="0" err="1" smtClean="0"/>
              <a:t>Exilim</a:t>
            </a:r>
            <a:r>
              <a:rPr lang="en-US" dirty="0" smtClean="0"/>
              <a:t> EX-F1</a:t>
            </a:r>
            <a:endParaRPr lang="ru-RU" dirty="0"/>
          </a:p>
        </p:txBody>
      </p:sp>
      <p:sp>
        <p:nvSpPr>
          <p:cNvPr id="4" name="Номер слайда 3"/>
          <p:cNvSpPr>
            <a:spLocks noGrp="1"/>
          </p:cNvSpPr>
          <p:nvPr>
            <p:ph type="sldNum" sz="quarter" idx="12"/>
          </p:nvPr>
        </p:nvSpPr>
        <p:spPr/>
        <p:txBody>
          <a:bodyPr/>
          <a:lstStyle/>
          <a:p>
            <a:fld id="{83660180-0EFC-4040-913B-6B5F3BCE749D}" type="slidenum">
              <a:rPr lang="ru-RU" sz="2000" smtClean="0">
                <a:solidFill>
                  <a:schemeClr val="tx1"/>
                </a:solidFill>
              </a:rPr>
              <a:pPr/>
              <a:t>9</a:t>
            </a:fld>
            <a:endParaRPr lang="ru-RU"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511</Template>
  <TotalTime>770</TotalTime>
  <Words>458</Words>
  <Application>Microsoft Office PowerPoint</Application>
  <PresentationFormat>Экран (4:3)</PresentationFormat>
  <Paragraphs>79</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Тема Office</vt:lpstr>
      <vt:lpstr>Origin50.Graph</vt:lpstr>
      <vt:lpstr>Shining orbs</vt:lpstr>
      <vt:lpstr>The problem</vt:lpstr>
      <vt:lpstr>This problem is an object of interest of many people. So there are even several books on this theme</vt:lpstr>
      <vt:lpstr>Explanation</vt:lpstr>
      <vt:lpstr>Flash near and far from the lens</vt:lpstr>
      <vt:lpstr>Orbs are not always circle in shape</vt:lpstr>
      <vt:lpstr>Visual explanation</vt:lpstr>
      <vt:lpstr>EXPERIMENTAL PART</vt:lpstr>
      <vt:lpstr>The orb artifact can be the result  from: √ solid particles (e.g., dust, pollen), √ liquid particles (water droplets, especially rain),  √ other foreign material within the camera lens.</vt:lpstr>
      <vt:lpstr>Outdoors Spring pollen</vt:lpstr>
      <vt:lpstr>Презентация PowerPoint</vt:lpstr>
      <vt:lpstr>Calculating the size of the orb</vt:lpstr>
      <vt:lpstr>Calculating the size of the orb</vt:lpstr>
      <vt:lpstr>Influence of the radius of the diaphragm </vt:lpstr>
      <vt:lpstr>The graph of the distance to the particle affection on the radius of orb</vt:lpstr>
      <vt:lpstr>Summing up</vt:lpstr>
      <vt:lpstr>Thank you for your attention!</vt:lpstr>
      <vt:lpstr>Detailed calculations</vt:lpstr>
      <vt:lpstr>Detailed calculations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Shining orbs</dc:title>
  <dc:creator>Пенязьков</dc:creator>
  <cp:lastModifiedBy>user</cp:lastModifiedBy>
  <cp:revision>70</cp:revision>
  <dcterms:created xsi:type="dcterms:W3CDTF">2015-06-09T18:02:24Z</dcterms:created>
  <dcterms:modified xsi:type="dcterms:W3CDTF">2015-06-23T20:18:56Z</dcterms:modified>
</cp:coreProperties>
</file>